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56" r:id="rId2"/>
    <p:sldId id="259" r:id="rId3"/>
    <p:sldId id="272" r:id="rId4"/>
    <p:sldId id="268" r:id="rId5"/>
    <p:sldId id="281" r:id="rId6"/>
    <p:sldId id="286" r:id="rId7"/>
    <p:sldId id="269" r:id="rId8"/>
    <p:sldId id="275" r:id="rId9"/>
    <p:sldId id="279" r:id="rId10"/>
    <p:sldId id="260" r:id="rId11"/>
    <p:sldId id="270" r:id="rId12"/>
    <p:sldId id="261" r:id="rId13"/>
    <p:sldId id="262" r:id="rId14"/>
    <p:sldId id="263" r:id="rId15"/>
    <p:sldId id="285" r:id="rId16"/>
    <p:sldId id="280" r:id="rId17"/>
    <p:sldId id="277" r:id="rId18"/>
    <p:sldId id="271" r:id="rId19"/>
    <p:sldId id="284" r:id="rId20"/>
    <p:sldId id="266" r:id="rId21"/>
    <p:sldId id="267" r:id="rId22"/>
    <p:sldId id="276" r:id="rId23"/>
    <p:sldId id="264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102"/>
    <a:srgbClr val="FAA764"/>
    <a:srgbClr val="CCC6C2"/>
    <a:srgbClr val="FF893B"/>
    <a:srgbClr val="815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5868A-B02F-4D39-787D-12F60A6B8002}" v="26" dt="2024-07-05T18:39:03.742"/>
    <p1510:client id="{396A4885-DA09-BFC0-8744-8C98507BD167}" v="1689" dt="2024-07-06T19:14:37.901"/>
    <p1510:client id="{5C5B7474-0A6D-39EB-CBFE-993F2D336881}" v="43" dt="2024-07-06T14:35:40.482"/>
    <p1510:client id="{6AAAE58F-C007-4D67-9E85-31240CE18A61}" v="1" dt="2024-07-07T07:54:44.168"/>
    <p1510:client id="{80D239A0-5031-1DE6-3CB4-D2B3F8013E0C}" v="1855" dt="2024-07-05T10:55:28.293"/>
    <p1510:client id="{E032B2F8-DADB-BDDE-1DFA-B5377B74C425}" v="2850" dt="2024-07-07T09:09:10.098"/>
    <p1510:client id="{E30BA03F-7BFB-4BF7-5F91-BEE2E4B32110}" v="9" dt="2024-07-06T14:06:22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1A803-A962-491C-8644-F46A69EEF397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440F3D63-DA98-4D4A-A504-B63F0090C22B}">
      <dgm:prSet phldrT="[Metin]" phldr="0"/>
      <dgm:spPr/>
      <dgm:t>
        <a:bodyPr/>
        <a:lstStyle/>
        <a:p>
          <a:pPr rtl="0"/>
          <a:r>
            <a:rPr lang="tr-TR">
              <a:solidFill>
                <a:schemeClr val="bg1"/>
              </a:solidFill>
              <a:latin typeface="Georgia Pro Light"/>
            </a:rPr>
            <a:t>Keşifçi Veri Analizi</a:t>
          </a:r>
          <a:endParaRPr lang="tr-TR">
            <a:solidFill>
              <a:schemeClr val="bg1"/>
            </a:solidFill>
          </a:endParaRPr>
        </a:p>
      </dgm:t>
    </dgm:pt>
    <dgm:pt modelId="{323DA885-AF6C-40AF-A68C-78830B204AD5}" type="parTrans" cxnId="{774DF7D1-FE38-4209-B618-FBD668212040}">
      <dgm:prSet/>
      <dgm:spPr/>
    </dgm:pt>
    <dgm:pt modelId="{B3BA66C5-1486-4335-86C7-DA24114AB4DD}" type="sibTrans" cxnId="{774DF7D1-FE38-4209-B618-FBD668212040}">
      <dgm:prSet/>
      <dgm:spPr/>
    </dgm:pt>
    <dgm:pt modelId="{164A4E73-2BF6-4D01-9ED0-DFFABBAF9B1C}">
      <dgm:prSet phldrT="[Metin]" phldr="0"/>
      <dgm:spPr/>
      <dgm:t>
        <a:bodyPr/>
        <a:lstStyle/>
        <a:p>
          <a:pPr rtl="0"/>
          <a:r>
            <a:rPr lang="tr-TR">
              <a:solidFill>
                <a:schemeClr val="bg1"/>
              </a:solidFill>
              <a:latin typeface="Georgia Pro Light"/>
            </a:rPr>
            <a:t>Veri Ön işleme</a:t>
          </a:r>
          <a:endParaRPr lang="tr-TR">
            <a:solidFill>
              <a:schemeClr val="bg1"/>
            </a:solidFill>
          </a:endParaRPr>
        </a:p>
      </dgm:t>
    </dgm:pt>
    <dgm:pt modelId="{15277D75-5361-4A28-9CC1-A3607F077885}" type="parTrans" cxnId="{D55B243A-E111-40B6-AF45-58EFCF131EA7}">
      <dgm:prSet/>
      <dgm:spPr/>
    </dgm:pt>
    <dgm:pt modelId="{3E322A8C-2443-479E-9B59-52FEFF20EFC0}" type="sibTrans" cxnId="{D55B243A-E111-40B6-AF45-58EFCF131EA7}">
      <dgm:prSet/>
      <dgm:spPr/>
    </dgm:pt>
    <dgm:pt modelId="{0A727BA7-7A4D-4B98-B411-974DF9ED26B5}">
      <dgm:prSet phldr="0"/>
      <dgm:spPr/>
      <dgm:t>
        <a:bodyPr/>
        <a:lstStyle/>
        <a:p>
          <a:pPr algn="l" rtl="0"/>
          <a:r>
            <a:rPr lang="tr-TR">
              <a:solidFill>
                <a:schemeClr val="bg1"/>
              </a:solidFill>
              <a:latin typeface="Segoe UI"/>
              <a:cs typeface="Segoe UI"/>
            </a:rPr>
            <a:t>Veriyi Anlamak</a:t>
          </a:r>
          <a:endParaRPr lang="en-US">
            <a:solidFill>
              <a:schemeClr val="bg1"/>
            </a:solidFill>
            <a:latin typeface="Segoe UI"/>
            <a:cs typeface="Segoe UI"/>
          </a:endParaRPr>
        </a:p>
      </dgm:t>
    </dgm:pt>
    <dgm:pt modelId="{4DCCBC42-7A69-4EB7-9A36-9312B589F28D}" type="parTrans" cxnId="{7EB1125E-6682-4A27-BCF3-1ABE4238F8B3}">
      <dgm:prSet/>
      <dgm:spPr/>
    </dgm:pt>
    <dgm:pt modelId="{0DB2291A-4B81-4728-B401-F1BA82E29751}" type="sibTrans" cxnId="{7EB1125E-6682-4A27-BCF3-1ABE4238F8B3}">
      <dgm:prSet/>
      <dgm:spPr/>
    </dgm:pt>
    <dgm:pt modelId="{A6F5AF46-6E35-42B1-9671-E5FB2E59221C}" type="pres">
      <dgm:prSet presAssocID="{D131A803-A962-491C-8644-F46A69EEF397}" presName="Name0" presStyleCnt="0">
        <dgm:presLayoutVars>
          <dgm:dir/>
          <dgm:animLvl val="lvl"/>
          <dgm:resizeHandles val="exact"/>
        </dgm:presLayoutVars>
      </dgm:prSet>
      <dgm:spPr/>
    </dgm:pt>
    <dgm:pt modelId="{6D55E024-9B67-4186-A9C3-6EED90C47D6A}" type="pres">
      <dgm:prSet presAssocID="{0A727BA7-7A4D-4B98-B411-974DF9ED26B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6EF29E3-A9B8-45E4-A534-065C29D87BC1}" type="pres">
      <dgm:prSet presAssocID="{0DB2291A-4B81-4728-B401-F1BA82E29751}" presName="parTxOnlySpace" presStyleCnt="0"/>
      <dgm:spPr/>
    </dgm:pt>
    <dgm:pt modelId="{3262F8E0-D00B-411A-AB1C-F48F2F9343D1}" type="pres">
      <dgm:prSet presAssocID="{440F3D63-DA98-4D4A-A504-B63F0090C22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5FDA6B8-6A5A-4D3F-B972-2DB857485E61}" type="pres">
      <dgm:prSet presAssocID="{B3BA66C5-1486-4335-86C7-DA24114AB4DD}" presName="parTxOnlySpace" presStyleCnt="0"/>
      <dgm:spPr/>
    </dgm:pt>
    <dgm:pt modelId="{4096B8A3-1E3D-4869-9E17-B028443C5584}" type="pres">
      <dgm:prSet presAssocID="{164A4E73-2BF6-4D01-9ED0-DFFABBAF9B1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18A8405-8B5E-47A9-A71E-D6BBE2603170}" type="presOf" srcId="{D131A803-A962-491C-8644-F46A69EEF397}" destId="{A6F5AF46-6E35-42B1-9671-E5FB2E59221C}" srcOrd="0" destOrd="0" presId="urn:microsoft.com/office/officeart/2005/8/layout/chevron1"/>
    <dgm:cxn modelId="{D55B243A-E111-40B6-AF45-58EFCF131EA7}" srcId="{D131A803-A962-491C-8644-F46A69EEF397}" destId="{164A4E73-2BF6-4D01-9ED0-DFFABBAF9B1C}" srcOrd="2" destOrd="0" parTransId="{15277D75-5361-4A28-9CC1-A3607F077885}" sibTransId="{3E322A8C-2443-479E-9B59-52FEFF20EFC0}"/>
    <dgm:cxn modelId="{7EB1125E-6682-4A27-BCF3-1ABE4238F8B3}" srcId="{D131A803-A962-491C-8644-F46A69EEF397}" destId="{0A727BA7-7A4D-4B98-B411-974DF9ED26B5}" srcOrd="0" destOrd="0" parTransId="{4DCCBC42-7A69-4EB7-9A36-9312B589F28D}" sibTransId="{0DB2291A-4B81-4728-B401-F1BA82E29751}"/>
    <dgm:cxn modelId="{7C166A84-B89B-4965-B12C-2436F4ADE4DC}" type="presOf" srcId="{164A4E73-2BF6-4D01-9ED0-DFFABBAF9B1C}" destId="{4096B8A3-1E3D-4869-9E17-B028443C5584}" srcOrd="0" destOrd="0" presId="urn:microsoft.com/office/officeart/2005/8/layout/chevron1"/>
    <dgm:cxn modelId="{34E2CCB6-4809-45D0-BF46-593BD87606D3}" type="presOf" srcId="{0A727BA7-7A4D-4B98-B411-974DF9ED26B5}" destId="{6D55E024-9B67-4186-A9C3-6EED90C47D6A}" srcOrd="0" destOrd="0" presId="urn:microsoft.com/office/officeart/2005/8/layout/chevron1"/>
    <dgm:cxn modelId="{774DF7D1-FE38-4209-B618-FBD668212040}" srcId="{D131A803-A962-491C-8644-F46A69EEF397}" destId="{440F3D63-DA98-4D4A-A504-B63F0090C22B}" srcOrd="1" destOrd="0" parTransId="{323DA885-AF6C-40AF-A68C-78830B204AD5}" sibTransId="{B3BA66C5-1486-4335-86C7-DA24114AB4DD}"/>
    <dgm:cxn modelId="{C3A3E1E0-4B1E-4626-BC96-A75BC31F76F3}" type="presOf" srcId="{440F3D63-DA98-4D4A-A504-B63F0090C22B}" destId="{3262F8E0-D00B-411A-AB1C-F48F2F9343D1}" srcOrd="0" destOrd="0" presId="urn:microsoft.com/office/officeart/2005/8/layout/chevron1"/>
    <dgm:cxn modelId="{F70AEE70-7516-4DD3-A330-774A6D13C4D7}" type="presParOf" srcId="{A6F5AF46-6E35-42B1-9671-E5FB2E59221C}" destId="{6D55E024-9B67-4186-A9C3-6EED90C47D6A}" srcOrd="0" destOrd="0" presId="urn:microsoft.com/office/officeart/2005/8/layout/chevron1"/>
    <dgm:cxn modelId="{215AB6E5-3CB4-46CC-899D-D0A91CFF77B2}" type="presParOf" srcId="{A6F5AF46-6E35-42B1-9671-E5FB2E59221C}" destId="{66EF29E3-A9B8-45E4-A534-065C29D87BC1}" srcOrd="1" destOrd="0" presId="urn:microsoft.com/office/officeart/2005/8/layout/chevron1"/>
    <dgm:cxn modelId="{7F220AAE-B250-4D1B-982D-DCB424A983C5}" type="presParOf" srcId="{A6F5AF46-6E35-42B1-9671-E5FB2E59221C}" destId="{3262F8E0-D00B-411A-AB1C-F48F2F9343D1}" srcOrd="2" destOrd="0" presId="urn:microsoft.com/office/officeart/2005/8/layout/chevron1"/>
    <dgm:cxn modelId="{8624DDA8-AE7A-4227-9D03-0FC165057DFF}" type="presParOf" srcId="{A6F5AF46-6E35-42B1-9671-E5FB2E59221C}" destId="{25FDA6B8-6A5A-4D3F-B972-2DB857485E61}" srcOrd="3" destOrd="0" presId="urn:microsoft.com/office/officeart/2005/8/layout/chevron1"/>
    <dgm:cxn modelId="{9C25CC65-AB42-44A3-8973-A0F0C7EA16A2}" type="presParOf" srcId="{A6F5AF46-6E35-42B1-9671-E5FB2E59221C}" destId="{4096B8A3-1E3D-4869-9E17-B028443C55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8E97-CF3F-45F5-8F39-F0A6A429644A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880BFB68-1A46-493F-AF30-0349DE762008}">
      <dgm:prSet phldrT="[Metin]" phldr="0"/>
      <dgm:spPr/>
      <dgm:t>
        <a:bodyPr/>
        <a:lstStyle/>
        <a:p>
          <a:pPr rtl="0"/>
          <a:r>
            <a:rPr lang="tr-TR">
              <a:solidFill>
                <a:schemeClr val="bg1"/>
              </a:solidFill>
              <a:latin typeface="Georgia Pro Light"/>
            </a:rPr>
            <a:t>Özellik Mühendisliği</a:t>
          </a:r>
          <a:endParaRPr lang="tr-TR">
            <a:solidFill>
              <a:schemeClr val="bg1"/>
            </a:solidFill>
          </a:endParaRPr>
        </a:p>
      </dgm:t>
    </dgm:pt>
    <dgm:pt modelId="{1B683CBA-6FD9-424B-BD3A-09BCBE3902C6}" type="parTrans" cxnId="{C4F8A931-B169-48AC-B18C-283B56D75B2E}">
      <dgm:prSet/>
      <dgm:spPr/>
    </dgm:pt>
    <dgm:pt modelId="{6B6A4B6F-EEF4-4730-AB1C-6D36BC76B402}" type="sibTrans" cxnId="{C4F8A931-B169-48AC-B18C-283B56D75B2E}">
      <dgm:prSet/>
      <dgm:spPr/>
    </dgm:pt>
    <dgm:pt modelId="{407C0F01-7BDB-44B1-8E77-F438C1AD9871}">
      <dgm:prSet phldrT="[Metin]" phldr="0"/>
      <dgm:spPr/>
      <dgm:t>
        <a:bodyPr/>
        <a:lstStyle/>
        <a:p>
          <a:r>
            <a:rPr lang="tr-TR">
              <a:solidFill>
                <a:schemeClr val="bg1"/>
              </a:solidFill>
              <a:latin typeface="Georgia Pro Light"/>
            </a:rPr>
            <a:t>Modelleme</a:t>
          </a:r>
          <a:endParaRPr lang="tr-TR">
            <a:solidFill>
              <a:schemeClr val="bg1"/>
            </a:solidFill>
          </a:endParaRPr>
        </a:p>
      </dgm:t>
    </dgm:pt>
    <dgm:pt modelId="{09774183-447C-46D8-907F-C285CABB59C2}" type="parTrans" cxnId="{3EAF3DA1-F832-4697-A002-8D15202BD106}">
      <dgm:prSet/>
      <dgm:spPr/>
    </dgm:pt>
    <dgm:pt modelId="{E63E33FF-DF60-42D0-9B9F-FF843FC8ACDA}" type="sibTrans" cxnId="{3EAF3DA1-F832-4697-A002-8D15202BD106}">
      <dgm:prSet/>
      <dgm:spPr/>
    </dgm:pt>
    <dgm:pt modelId="{85C4A8A5-B02F-4B9F-8720-D1227BC68146}">
      <dgm:prSet phldrT="[Metin]" phldr="0"/>
      <dgm:spPr/>
      <dgm:t>
        <a:bodyPr/>
        <a:lstStyle/>
        <a:p>
          <a:r>
            <a:rPr lang="tr-TR" err="1">
              <a:solidFill>
                <a:schemeClr val="bg1"/>
              </a:solidFill>
              <a:latin typeface="Georgia Pro Light"/>
            </a:rPr>
            <a:t>Pipeline</a:t>
          </a:r>
          <a:endParaRPr lang="tr-TR">
            <a:solidFill>
              <a:schemeClr val="bg1"/>
            </a:solidFill>
          </a:endParaRPr>
        </a:p>
      </dgm:t>
    </dgm:pt>
    <dgm:pt modelId="{3DADF67F-7B9F-4E1E-9638-304C9997C783}" type="parTrans" cxnId="{B26C95E8-19D7-4AB7-BCDF-820CF5CB2685}">
      <dgm:prSet/>
      <dgm:spPr/>
    </dgm:pt>
    <dgm:pt modelId="{F0F47659-54C5-415E-BE7F-C326555DA958}" type="sibTrans" cxnId="{B26C95E8-19D7-4AB7-BCDF-820CF5CB2685}">
      <dgm:prSet/>
      <dgm:spPr/>
    </dgm:pt>
    <dgm:pt modelId="{D18CECB0-1E64-4265-8BC1-E3562AA8D2D8}" type="pres">
      <dgm:prSet presAssocID="{2CBE8E97-CF3F-45F5-8F39-F0A6A429644A}" presName="Name0" presStyleCnt="0">
        <dgm:presLayoutVars>
          <dgm:dir/>
          <dgm:animLvl val="lvl"/>
          <dgm:resizeHandles val="exact"/>
        </dgm:presLayoutVars>
      </dgm:prSet>
      <dgm:spPr/>
    </dgm:pt>
    <dgm:pt modelId="{A3AAAF01-4187-441C-8880-73544D55EE3C}" type="pres">
      <dgm:prSet presAssocID="{880BFB68-1A46-493F-AF30-0349DE76200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BEFE22-285B-4439-86A6-9AF438D09E6E}" type="pres">
      <dgm:prSet presAssocID="{6B6A4B6F-EEF4-4730-AB1C-6D36BC76B402}" presName="parTxOnlySpace" presStyleCnt="0"/>
      <dgm:spPr/>
    </dgm:pt>
    <dgm:pt modelId="{31915A05-521A-4815-8B9F-02F633FC51B5}" type="pres">
      <dgm:prSet presAssocID="{407C0F01-7BDB-44B1-8E77-F438C1AD987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CC36E54-E8C4-4EF2-8E80-9E8071237C52}" type="pres">
      <dgm:prSet presAssocID="{E63E33FF-DF60-42D0-9B9F-FF843FC8ACDA}" presName="parTxOnlySpace" presStyleCnt="0"/>
      <dgm:spPr/>
    </dgm:pt>
    <dgm:pt modelId="{79DB4621-61F9-4751-9243-8EE706E27209}" type="pres">
      <dgm:prSet presAssocID="{85C4A8A5-B02F-4B9F-8720-D1227BC681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F8A931-B169-48AC-B18C-283B56D75B2E}" srcId="{2CBE8E97-CF3F-45F5-8F39-F0A6A429644A}" destId="{880BFB68-1A46-493F-AF30-0349DE762008}" srcOrd="0" destOrd="0" parTransId="{1B683CBA-6FD9-424B-BD3A-09BCBE3902C6}" sibTransId="{6B6A4B6F-EEF4-4730-AB1C-6D36BC76B402}"/>
    <dgm:cxn modelId="{B1309C34-6968-4DB6-B7C7-4ADAE536BE6A}" type="presOf" srcId="{407C0F01-7BDB-44B1-8E77-F438C1AD9871}" destId="{31915A05-521A-4815-8B9F-02F633FC51B5}" srcOrd="0" destOrd="0" presId="urn:microsoft.com/office/officeart/2005/8/layout/chevron1"/>
    <dgm:cxn modelId="{F3EC593E-4095-4E9E-AA98-4CA8ED402841}" type="presOf" srcId="{2CBE8E97-CF3F-45F5-8F39-F0A6A429644A}" destId="{D18CECB0-1E64-4265-8BC1-E3562AA8D2D8}" srcOrd="0" destOrd="0" presId="urn:microsoft.com/office/officeart/2005/8/layout/chevron1"/>
    <dgm:cxn modelId="{3EAF3DA1-F832-4697-A002-8D15202BD106}" srcId="{2CBE8E97-CF3F-45F5-8F39-F0A6A429644A}" destId="{407C0F01-7BDB-44B1-8E77-F438C1AD9871}" srcOrd="1" destOrd="0" parTransId="{09774183-447C-46D8-907F-C285CABB59C2}" sibTransId="{E63E33FF-DF60-42D0-9B9F-FF843FC8ACDA}"/>
    <dgm:cxn modelId="{0AF650C8-A760-49DE-B4A2-3CEBB254D928}" type="presOf" srcId="{85C4A8A5-B02F-4B9F-8720-D1227BC68146}" destId="{79DB4621-61F9-4751-9243-8EE706E27209}" srcOrd="0" destOrd="0" presId="urn:microsoft.com/office/officeart/2005/8/layout/chevron1"/>
    <dgm:cxn modelId="{76587DDC-F89F-4355-8F60-89257D632668}" type="presOf" srcId="{880BFB68-1A46-493F-AF30-0349DE762008}" destId="{A3AAAF01-4187-441C-8880-73544D55EE3C}" srcOrd="0" destOrd="0" presId="urn:microsoft.com/office/officeart/2005/8/layout/chevron1"/>
    <dgm:cxn modelId="{B26C95E8-19D7-4AB7-BCDF-820CF5CB2685}" srcId="{2CBE8E97-CF3F-45F5-8F39-F0A6A429644A}" destId="{85C4A8A5-B02F-4B9F-8720-D1227BC68146}" srcOrd="2" destOrd="0" parTransId="{3DADF67F-7B9F-4E1E-9638-304C9997C783}" sibTransId="{F0F47659-54C5-415E-BE7F-C326555DA958}"/>
    <dgm:cxn modelId="{8C74E68D-A67C-4738-9104-0C157BD7FF5C}" type="presParOf" srcId="{D18CECB0-1E64-4265-8BC1-E3562AA8D2D8}" destId="{A3AAAF01-4187-441C-8880-73544D55EE3C}" srcOrd="0" destOrd="0" presId="urn:microsoft.com/office/officeart/2005/8/layout/chevron1"/>
    <dgm:cxn modelId="{DA5D21B4-CBCE-4535-9C6C-86F66B5B521D}" type="presParOf" srcId="{D18CECB0-1E64-4265-8BC1-E3562AA8D2D8}" destId="{2CBEFE22-285B-4439-86A6-9AF438D09E6E}" srcOrd="1" destOrd="0" presId="urn:microsoft.com/office/officeart/2005/8/layout/chevron1"/>
    <dgm:cxn modelId="{4B450847-07CA-4994-BCC5-98A3E71A3EF2}" type="presParOf" srcId="{D18CECB0-1E64-4265-8BC1-E3562AA8D2D8}" destId="{31915A05-521A-4815-8B9F-02F633FC51B5}" srcOrd="2" destOrd="0" presId="urn:microsoft.com/office/officeart/2005/8/layout/chevron1"/>
    <dgm:cxn modelId="{D96A3AB1-F722-43A6-A02C-BF670F4455F8}" type="presParOf" srcId="{D18CECB0-1E64-4265-8BC1-E3562AA8D2D8}" destId="{FCC36E54-E8C4-4EF2-8E80-9E8071237C52}" srcOrd="3" destOrd="0" presId="urn:microsoft.com/office/officeart/2005/8/layout/chevron1"/>
    <dgm:cxn modelId="{92C2A92A-A7DE-4267-932D-5E1E06D3360F}" type="presParOf" srcId="{D18CECB0-1E64-4265-8BC1-E3562AA8D2D8}" destId="{79DB4621-61F9-4751-9243-8EE706E2720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7B9CD9-6F16-4195-9D92-95D6F567710E}" type="doc">
      <dgm:prSet loTypeId="urn:microsoft.com/office/officeart/2005/8/layout/hProcess3" loCatId="process" qsTypeId="urn:microsoft.com/office/officeart/2005/8/quickstyle/simple1" qsCatId="simple" csTypeId="urn:microsoft.com/office/officeart/2005/8/colors/colorful1" csCatId="colorful" phldr="1"/>
      <dgm:spPr/>
    </dgm:pt>
    <dgm:pt modelId="{A195854E-F1E3-4F75-82D4-291F43DD6362}">
      <dgm:prSet phldrT="[Metin]" phldr="0"/>
      <dgm:spPr/>
      <dgm:t>
        <a:bodyPr/>
        <a:lstStyle/>
        <a:p>
          <a:r>
            <a:rPr lang="tr-TR">
              <a:latin typeface="Georgia Pro Light"/>
            </a:rPr>
            <a:t>Sonuç</a:t>
          </a:r>
          <a:endParaRPr lang="tr-TR"/>
        </a:p>
      </dgm:t>
    </dgm:pt>
    <dgm:pt modelId="{BACAAA56-6196-4E14-8036-8BF7F055441F}" type="parTrans" cxnId="{12084107-70E4-4A85-A925-69EA6BA2E59E}">
      <dgm:prSet/>
      <dgm:spPr/>
    </dgm:pt>
    <dgm:pt modelId="{CD95868B-83D4-4568-8AD5-CABC45A26C80}" type="sibTrans" cxnId="{12084107-70E4-4A85-A925-69EA6BA2E59E}">
      <dgm:prSet/>
      <dgm:spPr/>
    </dgm:pt>
    <dgm:pt modelId="{E3FFFD45-5924-4E98-B54E-934DD5DF8BA0}" type="pres">
      <dgm:prSet presAssocID="{157B9CD9-6F16-4195-9D92-95D6F567710E}" presName="Name0" presStyleCnt="0">
        <dgm:presLayoutVars>
          <dgm:dir/>
          <dgm:animLvl val="lvl"/>
          <dgm:resizeHandles val="exact"/>
        </dgm:presLayoutVars>
      </dgm:prSet>
      <dgm:spPr/>
    </dgm:pt>
    <dgm:pt modelId="{80752A73-C7EB-469F-ACC7-680CDA03148B}" type="pres">
      <dgm:prSet presAssocID="{157B9CD9-6F16-4195-9D92-95D6F567710E}" presName="dummy" presStyleCnt="0"/>
      <dgm:spPr/>
    </dgm:pt>
    <dgm:pt modelId="{DF4E7F7B-6085-45B0-ABF3-2BD92019F343}" type="pres">
      <dgm:prSet presAssocID="{157B9CD9-6F16-4195-9D92-95D6F567710E}" presName="linH" presStyleCnt="0"/>
      <dgm:spPr/>
    </dgm:pt>
    <dgm:pt modelId="{7510DEBF-2796-4035-8599-41FC0F582A4B}" type="pres">
      <dgm:prSet presAssocID="{157B9CD9-6F16-4195-9D92-95D6F567710E}" presName="padding1" presStyleCnt="0"/>
      <dgm:spPr/>
    </dgm:pt>
    <dgm:pt modelId="{BE4DF2F6-8DCD-42AF-85AA-4B8B69984FF8}" type="pres">
      <dgm:prSet presAssocID="{A195854E-F1E3-4F75-82D4-291F43DD6362}" presName="linV" presStyleCnt="0"/>
      <dgm:spPr/>
    </dgm:pt>
    <dgm:pt modelId="{66A31894-D8DC-495E-9851-61F204C3A6F3}" type="pres">
      <dgm:prSet presAssocID="{A195854E-F1E3-4F75-82D4-291F43DD6362}" presName="spVertical1" presStyleCnt="0"/>
      <dgm:spPr/>
    </dgm:pt>
    <dgm:pt modelId="{86F8C414-3D0A-4958-A384-1CC756639B6A}" type="pres">
      <dgm:prSet presAssocID="{A195854E-F1E3-4F75-82D4-291F43DD6362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A67F6BA-95E0-4BFC-9AB7-EA48479D3E91}" type="pres">
      <dgm:prSet presAssocID="{A195854E-F1E3-4F75-82D4-291F43DD6362}" presName="spVertical2" presStyleCnt="0"/>
      <dgm:spPr/>
    </dgm:pt>
    <dgm:pt modelId="{92396448-349F-417E-A1EA-5E2341307279}" type="pres">
      <dgm:prSet presAssocID="{A195854E-F1E3-4F75-82D4-291F43DD6362}" presName="spVertical3" presStyleCnt="0"/>
      <dgm:spPr/>
    </dgm:pt>
    <dgm:pt modelId="{6EEE8FAA-6447-4129-B364-F52AB2EA1F25}" type="pres">
      <dgm:prSet presAssocID="{157B9CD9-6F16-4195-9D92-95D6F567710E}" presName="padding2" presStyleCnt="0"/>
      <dgm:spPr/>
    </dgm:pt>
    <dgm:pt modelId="{FBB0798C-AFEF-40BE-9544-97B3ACD0538C}" type="pres">
      <dgm:prSet presAssocID="{157B9CD9-6F16-4195-9D92-95D6F567710E}" presName="negArrow" presStyleCnt="0"/>
      <dgm:spPr/>
    </dgm:pt>
    <dgm:pt modelId="{C68572F8-7CDE-44E7-9A77-F84F13F6852B}" type="pres">
      <dgm:prSet presAssocID="{157B9CD9-6F16-4195-9D92-95D6F567710E}" presName="backgroundArrow" presStyleLbl="node1" presStyleIdx="0" presStyleCnt="1"/>
      <dgm:spPr/>
    </dgm:pt>
  </dgm:ptLst>
  <dgm:cxnLst>
    <dgm:cxn modelId="{12084107-70E4-4A85-A925-69EA6BA2E59E}" srcId="{157B9CD9-6F16-4195-9D92-95D6F567710E}" destId="{A195854E-F1E3-4F75-82D4-291F43DD6362}" srcOrd="0" destOrd="0" parTransId="{BACAAA56-6196-4E14-8036-8BF7F055441F}" sibTransId="{CD95868B-83D4-4568-8AD5-CABC45A26C80}"/>
    <dgm:cxn modelId="{EBBC4C91-F0F7-4E2E-8D86-B4EE01FDA6F6}" type="presOf" srcId="{A195854E-F1E3-4F75-82D4-291F43DD6362}" destId="{86F8C414-3D0A-4958-A384-1CC756639B6A}" srcOrd="0" destOrd="0" presId="urn:microsoft.com/office/officeart/2005/8/layout/hProcess3"/>
    <dgm:cxn modelId="{FD384AD2-FAB8-4FC3-9249-2BB659D94350}" type="presOf" srcId="{157B9CD9-6F16-4195-9D92-95D6F567710E}" destId="{E3FFFD45-5924-4E98-B54E-934DD5DF8BA0}" srcOrd="0" destOrd="0" presId="urn:microsoft.com/office/officeart/2005/8/layout/hProcess3"/>
    <dgm:cxn modelId="{5B58AAED-D398-4AC5-B3D3-B0B7BBF2B65B}" type="presParOf" srcId="{E3FFFD45-5924-4E98-B54E-934DD5DF8BA0}" destId="{80752A73-C7EB-469F-ACC7-680CDA03148B}" srcOrd="0" destOrd="0" presId="urn:microsoft.com/office/officeart/2005/8/layout/hProcess3"/>
    <dgm:cxn modelId="{7497D997-39ED-4795-9846-FD11A004E0AB}" type="presParOf" srcId="{E3FFFD45-5924-4E98-B54E-934DD5DF8BA0}" destId="{DF4E7F7B-6085-45B0-ABF3-2BD92019F343}" srcOrd="1" destOrd="0" presId="urn:microsoft.com/office/officeart/2005/8/layout/hProcess3"/>
    <dgm:cxn modelId="{C9374E31-9CA0-4D3C-87A8-509413CAD871}" type="presParOf" srcId="{DF4E7F7B-6085-45B0-ABF3-2BD92019F343}" destId="{7510DEBF-2796-4035-8599-41FC0F582A4B}" srcOrd="0" destOrd="0" presId="urn:microsoft.com/office/officeart/2005/8/layout/hProcess3"/>
    <dgm:cxn modelId="{ABBD5E4A-1B26-4D50-BCE1-7AF776144141}" type="presParOf" srcId="{DF4E7F7B-6085-45B0-ABF3-2BD92019F343}" destId="{BE4DF2F6-8DCD-42AF-85AA-4B8B69984FF8}" srcOrd="1" destOrd="0" presId="urn:microsoft.com/office/officeart/2005/8/layout/hProcess3"/>
    <dgm:cxn modelId="{6277E074-2446-4CC3-8E1F-E6EE97AC0475}" type="presParOf" srcId="{BE4DF2F6-8DCD-42AF-85AA-4B8B69984FF8}" destId="{66A31894-D8DC-495E-9851-61F204C3A6F3}" srcOrd="0" destOrd="0" presId="urn:microsoft.com/office/officeart/2005/8/layout/hProcess3"/>
    <dgm:cxn modelId="{3418706F-D9B3-46E9-AE37-68F31F296C70}" type="presParOf" srcId="{BE4DF2F6-8DCD-42AF-85AA-4B8B69984FF8}" destId="{86F8C414-3D0A-4958-A384-1CC756639B6A}" srcOrd="1" destOrd="0" presId="urn:microsoft.com/office/officeart/2005/8/layout/hProcess3"/>
    <dgm:cxn modelId="{9119D3AA-9574-4CE3-B6DB-1FA020182550}" type="presParOf" srcId="{BE4DF2F6-8DCD-42AF-85AA-4B8B69984FF8}" destId="{3A67F6BA-95E0-4BFC-9AB7-EA48479D3E91}" srcOrd="2" destOrd="0" presId="urn:microsoft.com/office/officeart/2005/8/layout/hProcess3"/>
    <dgm:cxn modelId="{78482040-9D0B-4F89-A7B3-BBA082250B4F}" type="presParOf" srcId="{BE4DF2F6-8DCD-42AF-85AA-4B8B69984FF8}" destId="{92396448-349F-417E-A1EA-5E2341307279}" srcOrd="3" destOrd="0" presId="urn:microsoft.com/office/officeart/2005/8/layout/hProcess3"/>
    <dgm:cxn modelId="{635C824B-CD45-4BD4-99DD-A4C81C064FBC}" type="presParOf" srcId="{DF4E7F7B-6085-45B0-ABF3-2BD92019F343}" destId="{6EEE8FAA-6447-4129-B364-F52AB2EA1F25}" srcOrd="2" destOrd="0" presId="urn:microsoft.com/office/officeart/2005/8/layout/hProcess3"/>
    <dgm:cxn modelId="{A1795952-41FA-4977-ABDE-E072C58342CD}" type="presParOf" srcId="{DF4E7F7B-6085-45B0-ABF3-2BD92019F343}" destId="{FBB0798C-AFEF-40BE-9544-97B3ACD0538C}" srcOrd="3" destOrd="0" presId="urn:microsoft.com/office/officeart/2005/8/layout/hProcess3"/>
    <dgm:cxn modelId="{42C4C7E9-BBB4-42C4-8ABA-A0C353A6FFD8}" type="presParOf" srcId="{DF4E7F7B-6085-45B0-ABF3-2BD92019F343}" destId="{C68572F8-7CDE-44E7-9A77-F84F13F6852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E024-9B67-4186-A9C3-6EED90C47D6A}">
      <dsp:nvSpPr>
        <dsp:cNvPr id="0" name=""/>
        <dsp:cNvSpPr/>
      </dsp:nvSpPr>
      <dsp:spPr>
        <a:xfrm>
          <a:off x="1610" y="962768"/>
          <a:ext cx="1962011" cy="7848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>
              <a:solidFill>
                <a:schemeClr val="bg1"/>
              </a:solidFill>
              <a:latin typeface="Segoe UI"/>
              <a:cs typeface="Segoe UI"/>
            </a:rPr>
            <a:t>Veriyi Anlamak</a:t>
          </a:r>
          <a:endParaRPr lang="en-US" sz="1300" kern="1200">
            <a:solidFill>
              <a:schemeClr val="bg1"/>
            </a:solidFill>
            <a:latin typeface="Segoe UI"/>
            <a:cs typeface="Segoe UI"/>
          </a:endParaRPr>
        </a:p>
      </dsp:txBody>
      <dsp:txXfrm>
        <a:off x="394012" y="962768"/>
        <a:ext cx="1177207" cy="784804"/>
      </dsp:txXfrm>
    </dsp:sp>
    <dsp:sp modelId="{3262F8E0-D00B-411A-AB1C-F48F2F9343D1}">
      <dsp:nvSpPr>
        <dsp:cNvPr id="0" name=""/>
        <dsp:cNvSpPr/>
      </dsp:nvSpPr>
      <dsp:spPr>
        <a:xfrm>
          <a:off x="1767420" y="962768"/>
          <a:ext cx="1962011" cy="7848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>
              <a:solidFill>
                <a:schemeClr val="bg1"/>
              </a:solidFill>
              <a:latin typeface="Georgia Pro Light"/>
            </a:rPr>
            <a:t>Keşifçi Veri Analizi</a:t>
          </a:r>
          <a:endParaRPr lang="tr-TR" sz="1300" kern="1200">
            <a:solidFill>
              <a:schemeClr val="bg1"/>
            </a:solidFill>
          </a:endParaRPr>
        </a:p>
      </dsp:txBody>
      <dsp:txXfrm>
        <a:off x="2159822" y="962768"/>
        <a:ext cx="1177207" cy="784804"/>
      </dsp:txXfrm>
    </dsp:sp>
    <dsp:sp modelId="{4096B8A3-1E3D-4869-9E17-B028443C5584}">
      <dsp:nvSpPr>
        <dsp:cNvPr id="0" name=""/>
        <dsp:cNvSpPr/>
      </dsp:nvSpPr>
      <dsp:spPr>
        <a:xfrm>
          <a:off x="3533230" y="962768"/>
          <a:ext cx="1962011" cy="7848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>
              <a:solidFill>
                <a:schemeClr val="bg1"/>
              </a:solidFill>
              <a:latin typeface="Georgia Pro Light"/>
            </a:rPr>
            <a:t>Veri Ön işleme</a:t>
          </a:r>
          <a:endParaRPr lang="tr-TR" sz="1300" kern="1200">
            <a:solidFill>
              <a:schemeClr val="bg1"/>
            </a:solidFill>
          </a:endParaRPr>
        </a:p>
      </dsp:txBody>
      <dsp:txXfrm>
        <a:off x="3925632" y="962768"/>
        <a:ext cx="1177207" cy="784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AAF01-4187-441C-8880-73544D55EE3C}">
      <dsp:nvSpPr>
        <dsp:cNvPr id="0" name=""/>
        <dsp:cNvSpPr/>
      </dsp:nvSpPr>
      <dsp:spPr>
        <a:xfrm>
          <a:off x="1524" y="1701674"/>
          <a:ext cx="1857697" cy="743078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>
              <a:solidFill>
                <a:schemeClr val="bg1"/>
              </a:solidFill>
              <a:latin typeface="Georgia Pro Light"/>
            </a:rPr>
            <a:t>Özellik Mühendisliği</a:t>
          </a:r>
          <a:endParaRPr lang="tr-TR" sz="900" kern="1200">
            <a:solidFill>
              <a:schemeClr val="bg1"/>
            </a:solidFill>
          </a:endParaRPr>
        </a:p>
      </dsp:txBody>
      <dsp:txXfrm>
        <a:off x="373063" y="1701674"/>
        <a:ext cx="1114619" cy="743078"/>
      </dsp:txXfrm>
    </dsp:sp>
    <dsp:sp modelId="{31915A05-521A-4815-8B9F-02F633FC51B5}">
      <dsp:nvSpPr>
        <dsp:cNvPr id="0" name=""/>
        <dsp:cNvSpPr/>
      </dsp:nvSpPr>
      <dsp:spPr>
        <a:xfrm>
          <a:off x="1673452" y="1701674"/>
          <a:ext cx="1857697" cy="743078"/>
        </a:xfrm>
        <a:prstGeom prst="chevron">
          <a:avLst/>
        </a:prstGeom>
        <a:solidFill>
          <a:schemeClr val="accent3">
            <a:shade val="80000"/>
            <a:hueOff val="-130558"/>
            <a:satOff val="749"/>
            <a:lumOff val="12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>
              <a:solidFill>
                <a:schemeClr val="bg1"/>
              </a:solidFill>
              <a:latin typeface="Georgia Pro Light"/>
            </a:rPr>
            <a:t>Modelleme</a:t>
          </a:r>
          <a:endParaRPr lang="tr-TR" sz="900" kern="1200">
            <a:solidFill>
              <a:schemeClr val="bg1"/>
            </a:solidFill>
          </a:endParaRPr>
        </a:p>
      </dsp:txBody>
      <dsp:txXfrm>
        <a:off x="2044991" y="1701674"/>
        <a:ext cx="1114619" cy="743078"/>
      </dsp:txXfrm>
    </dsp:sp>
    <dsp:sp modelId="{79DB4621-61F9-4751-9243-8EE706E27209}">
      <dsp:nvSpPr>
        <dsp:cNvPr id="0" name=""/>
        <dsp:cNvSpPr/>
      </dsp:nvSpPr>
      <dsp:spPr>
        <a:xfrm>
          <a:off x="3345379" y="1701674"/>
          <a:ext cx="1857697" cy="743078"/>
        </a:xfrm>
        <a:prstGeom prst="chevron">
          <a:avLst/>
        </a:prstGeom>
        <a:solidFill>
          <a:schemeClr val="accent3">
            <a:shade val="80000"/>
            <a:hueOff val="-261115"/>
            <a:satOff val="1497"/>
            <a:lumOff val="25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err="1">
              <a:solidFill>
                <a:schemeClr val="bg1"/>
              </a:solidFill>
              <a:latin typeface="Georgia Pro Light"/>
            </a:rPr>
            <a:t>Pipeline</a:t>
          </a:r>
          <a:endParaRPr lang="tr-TR" sz="900" kern="1200">
            <a:solidFill>
              <a:schemeClr val="bg1"/>
            </a:solidFill>
          </a:endParaRPr>
        </a:p>
      </dsp:txBody>
      <dsp:txXfrm>
        <a:off x="3716918" y="1701674"/>
        <a:ext cx="1114619" cy="743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72F8-7CDE-44E7-9A77-F84F13F6852B}">
      <dsp:nvSpPr>
        <dsp:cNvPr id="0" name=""/>
        <dsp:cNvSpPr/>
      </dsp:nvSpPr>
      <dsp:spPr>
        <a:xfrm>
          <a:off x="0" y="30781"/>
          <a:ext cx="1552755" cy="10800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8C414-3D0A-4958-A384-1CC756639B6A}">
      <dsp:nvSpPr>
        <dsp:cNvPr id="0" name=""/>
        <dsp:cNvSpPr/>
      </dsp:nvSpPr>
      <dsp:spPr>
        <a:xfrm>
          <a:off x="125251" y="300781"/>
          <a:ext cx="1272227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>
              <a:latin typeface="Georgia Pro Light"/>
            </a:rPr>
            <a:t>Sonuç</a:t>
          </a:r>
          <a:endParaRPr lang="tr-TR" sz="1500" kern="1200"/>
        </a:p>
      </dsp:txBody>
      <dsp:txXfrm>
        <a:off x="125251" y="300781"/>
        <a:ext cx="1272227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A9B6-10D9-448B-9E18-CA1B57C190F4}" type="datetimeFigureOut">
              <a:t>7.07.2024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27437-283B-4FD5-B0C5-D986D9D0F619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52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Tablo </a:t>
            </a:r>
            <a:r>
              <a:rPr lang="en-US" dirty="0" err="1">
                <a:ea typeface="Calibri"/>
                <a:cs typeface="Calibri"/>
              </a:rPr>
              <a:t>değiştir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31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düzelt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20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Renk </a:t>
            </a:r>
            <a:r>
              <a:rPr lang="en-US" dirty="0" err="1">
                <a:ea typeface="Calibri"/>
                <a:cs typeface="Calibri"/>
              </a:rPr>
              <a:t>değiştir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sunuma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uygun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olsun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40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Nedenini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anlat</a:t>
            </a:r>
            <a:r>
              <a:rPr lang="en-US" dirty="0">
                <a:ea typeface="Calibri"/>
                <a:cs typeface="Calibri"/>
              </a:rPr>
              <a:t> recall </a:t>
            </a:r>
            <a:r>
              <a:rPr lang="en-US" dirty="0" err="1">
                <a:ea typeface="Calibri"/>
                <a:cs typeface="Calibri"/>
              </a:rPr>
              <a:t>accucar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değerlrndn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57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Base model </a:t>
            </a:r>
            <a:r>
              <a:rPr lang="en-US" dirty="0" err="1">
                <a:ea typeface="Calibri"/>
                <a:cs typeface="Calibri"/>
              </a:rPr>
              <a:t>ve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hpyr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dty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düşünme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Okunaklı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olsun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66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Confusion matrix ten </a:t>
            </a:r>
            <a:r>
              <a:rPr lang="en-US" dirty="0" err="1">
                <a:ea typeface="Calibri"/>
                <a:cs typeface="Calibri"/>
              </a:rPr>
              <a:t>bahset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18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Power </a:t>
            </a:r>
            <a:r>
              <a:rPr lang="en-US" dirty="0" err="1">
                <a:ea typeface="Calibri"/>
                <a:cs typeface="Calibri"/>
              </a:rPr>
              <a:t>bı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ekle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pycharm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streamlit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30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Grafik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ekg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anlatman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gerek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43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Buraya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ekleyebilirsin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önüne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arkasına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ya</a:t>
            </a:r>
            <a:r>
              <a:rPr lang="en-US" dirty="0">
                <a:ea typeface="Calibri"/>
                <a:cs typeface="Calibri"/>
              </a:rPr>
              <a:t> da yeni </a:t>
            </a:r>
            <a:r>
              <a:rPr lang="en-US" dirty="0" err="1">
                <a:ea typeface="Calibri"/>
                <a:cs typeface="Calibri"/>
              </a:rPr>
              <a:t>değişkenlerden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bahsederken</a:t>
            </a:r>
            <a:r>
              <a:rPr lang="en-US" dirty="0">
                <a:ea typeface="Calibri"/>
                <a:cs typeface="Calibri"/>
              </a:rPr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1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Toollara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ekle</a:t>
            </a:r>
            <a:r>
              <a:rPr lang="en-US" dirty="0">
                <a:ea typeface="Calibri"/>
                <a:cs typeface="Calibri"/>
              </a:rPr>
              <a:t> pasta </a:t>
            </a:r>
            <a:r>
              <a:rPr lang="en-US" dirty="0" err="1">
                <a:ea typeface="Calibri"/>
                <a:cs typeface="Calibri"/>
              </a:rPr>
              <a:t>grafik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üzerine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yüzde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ekle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70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Imla </a:t>
            </a:r>
            <a:r>
              <a:rPr lang="en-US" dirty="0" err="1">
                <a:ea typeface="Calibri"/>
                <a:cs typeface="Calibri"/>
              </a:rPr>
              <a:t>dikkat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70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Literatür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taraması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sonucu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şunları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elde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ettik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ekle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83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10 </a:t>
            </a:r>
            <a:r>
              <a:rPr lang="en-US" dirty="0" err="1">
                <a:ea typeface="Calibri"/>
                <a:cs typeface="Calibri"/>
              </a:rPr>
              <a:t>ve</a:t>
            </a:r>
            <a:r>
              <a:rPr lang="en-US" dirty="0">
                <a:ea typeface="Calibri"/>
                <a:cs typeface="Calibri"/>
              </a:rPr>
              <a:t> 11 </a:t>
            </a:r>
            <a:r>
              <a:rPr lang="en-US" dirty="0" err="1">
                <a:ea typeface="Calibri"/>
                <a:cs typeface="Calibri"/>
              </a:rPr>
              <a:t>birleştirebilirsin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94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Hedef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değ</a:t>
            </a:r>
            <a:r>
              <a:rPr lang="en-US" dirty="0">
                <a:ea typeface="Calibri"/>
                <a:cs typeface="Calibri"/>
              </a:rPr>
              <a:t>. </a:t>
            </a:r>
            <a:r>
              <a:rPr lang="en-US" dirty="0" err="1">
                <a:ea typeface="Calibri"/>
                <a:cs typeface="Calibri"/>
              </a:rPr>
              <a:t>Korelasyonu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görece</a:t>
            </a:r>
            <a:r>
              <a:rPr lang="en-US" dirty="0">
                <a:ea typeface="Calibri"/>
                <a:cs typeface="Calibri"/>
              </a:rPr>
              <a:t> kor. </a:t>
            </a:r>
            <a:r>
              <a:rPr lang="en-US" dirty="0" err="1">
                <a:ea typeface="Calibri"/>
                <a:cs typeface="Calibri"/>
              </a:rPr>
              <a:t>Yük</a:t>
            </a:r>
            <a:r>
              <a:rPr lang="en-US" dirty="0">
                <a:ea typeface="Calibri"/>
                <a:cs typeface="Calibri"/>
              </a:rPr>
              <a:t>. Olan </a:t>
            </a:r>
            <a:r>
              <a:rPr lang="en-US" dirty="0" err="1">
                <a:ea typeface="Calibri"/>
                <a:cs typeface="Calibri"/>
              </a:rPr>
              <a:t>değ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Age </a:t>
            </a:r>
            <a:r>
              <a:rPr lang="en-US" dirty="0" err="1">
                <a:ea typeface="Calibri"/>
                <a:cs typeface="Calibri"/>
              </a:rPr>
              <a:t>kolonu</a:t>
            </a:r>
            <a:r>
              <a:rPr lang="en-US" dirty="0">
                <a:ea typeface="Calibri"/>
                <a:cs typeface="Calibri"/>
              </a:rPr>
              <a:t> outlier </a:t>
            </a:r>
            <a:r>
              <a:rPr lang="en-US" dirty="0" err="1">
                <a:ea typeface="Calibri"/>
                <a:cs typeface="Calibri"/>
              </a:rPr>
              <a:t>pek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görün</a:t>
            </a:r>
            <a:r>
              <a:rPr lang="en-US" dirty="0">
                <a:ea typeface="Calibri"/>
                <a:cs typeface="Calibri"/>
              </a:rPr>
              <a:t> max heart </a:t>
            </a:r>
            <a:r>
              <a:rPr lang="en-US" dirty="0" err="1">
                <a:ea typeface="Calibri"/>
                <a:cs typeface="Calibri"/>
              </a:rPr>
              <a:t>diğer</a:t>
            </a:r>
            <a:r>
              <a:rPr lang="en-US" dirty="0">
                <a:ea typeface="Calibri"/>
                <a:cs typeface="Calibri"/>
              </a:rPr>
              <a:t> 3 ü </a:t>
            </a:r>
            <a:r>
              <a:rPr lang="en-US" dirty="0" err="1">
                <a:ea typeface="Calibri"/>
                <a:cs typeface="Calibri"/>
              </a:rPr>
              <a:t>yukarıda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alta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baskılama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sonrası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grafik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değ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hatırlarsın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27437-283B-4FD5-B0C5-D986D9D0F619}" type="slidenum"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12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3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7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godo.dev/tutorials/python-pandas-large-datasets/" TargetMode="External"/><Relationship Id="rId3" Type="http://schemas.openxmlformats.org/officeDocument/2006/relationships/image" Target="../media/image32.jpeg"/><Relationship Id="rId7" Type="http://schemas.openxmlformats.org/officeDocument/2006/relationships/hyperlink" Target="https://radw2020.github.io/2016/11/01/Machine-Learning-con-Java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hyperlink" Target="https://devopedia.org/numpy" TargetMode="External"/><Relationship Id="rId5" Type="http://schemas.openxmlformats.org/officeDocument/2006/relationships/hyperlink" Target="https://www.callysto.ca/callysto/" TargetMode="External"/><Relationship Id="rId15" Type="http://schemas.openxmlformats.org/officeDocument/2006/relationships/hyperlink" Target="http://www.c3d2.de/news/ta-python-static-typing-pydd.html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www.mathisintheair.org/wp/2016/11/kaggle-the-home-of-data-science/" TargetMode="External"/><Relationship Id="rId1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Elektrokardiyogram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a-fib.com/treatments-for-atrial-fibrillation/diagnostic-tests-2/the-ekg-sign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litfl.com/paediatric-ecg-stepwise-approach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5C83AC-F19D-4D84-8440-BD533CA2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77483" y="4522"/>
            <a:ext cx="7581900" cy="1950644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A6102"/>
                </a:solidFill>
              </a:rPr>
              <a:t>Kalp Hastalığı Tahmin Modeli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70505" y="3179381"/>
            <a:ext cx="4820202" cy="28562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endParaRPr lang="tr-TR" sz="2400">
              <a:solidFill>
                <a:srgbClr val="FFC000"/>
              </a:solidFill>
              <a:ea typeface="+mn-lt"/>
              <a:cs typeface="+mn-lt"/>
            </a:endParaRPr>
          </a:p>
          <a:p>
            <a:pPr algn="r"/>
            <a:r>
              <a:rPr lang="tr-TR" sz="2400">
                <a:solidFill>
                  <a:srgbClr val="002060"/>
                </a:solidFill>
                <a:ea typeface="+mn-lt"/>
                <a:cs typeface="+mn-lt"/>
              </a:rPr>
              <a:t>BÜŞRA KILIÇ</a:t>
            </a:r>
            <a:endParaRPr lang="tr-TR">
              <a:solidFill>
                <a:srgbClr val="002060"/>
              </a:solidFill>
              <a:ea typeface="+mn-lt"/>
              <a:cs typeface="+mn-lt"/>
            </a:endParaRPr>
          </a:p>
          <a:p>
            <a:pPr algn="r"/>
            <a:r>
              <a:rPr lang="tr-TR" sz="2400">
                <a:solidFill>
                  <a:srgbClr val="002060"/>
                </a:solidFill>
              </a:rPr>
              <a:t>Büşra Osmanoğlu</a:t>
            </a:r>
            <a:endParaRPr lang="tr-TR">
              <a:solidFill>
                <a:srgbClr val="002060"/>
              </a:solidFill>
            </a:endParaRPr>
          </a:p>
          <a:p>
            <a:pPr algn="r"/>
            <a:r>
              <a:rPr lang="tr-TR" sz="2400">
                <a:solidFill>
                  <a:srgbClr val="002060"/>
                </a:solidFill>
              </a:rPr>
              <a:t>Ertuğrul filiz </a:t>
            </a:r>
            <a:endParaRPr lang="tr-TR">
              <a:solidFill>
                <a:srgbClr val="002060"/>
              </a:solidFill>
            </a:endParaRPr>
          </a:p>
          <a:p>
            <a:pPr algn="r"/>
            <a:endParaRPr lang="tr-TR" sz="2400">
              <a:solidFill>
                <a:srgbClr val="FA610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614092-0DF7-4242-9F4B-5E5175F9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7463" y="3000546"/>
            <a:ext cx="0" cy="286685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544A17-A4F7-4CD8-0FA4-A4BF4121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315585"/>
            <a:ext cx="10427840" cy="510962"/>
          </a:xfrm>
        </p:spPr>
        <p:txBody>
          <a:bodyPr>
            <a:noAutofit/>
          </a:bodyPr>
          <a:lstStyle/>
          <a:p>
            <a:r>
              <a:rPr lang="tr-TR" sz="4000">
                <a:solidFill>
                  <a:srgbClr val="FA6102"/>
                </a:solidFill>
              </a:rPr>
              <a:t>Korelasyon Matrisi</a:t>
            </a:r>
          </a:p>
        </p:txBody>
      </p:sp>
      <p:pic>
        <p:nvPicPr>
          <p:cNvPr id="6" name="İçerik Yer Tutucusu 5" descr="metin, ekran görüntüsü, kare, dikdörtgen içeren bir resim&#10;&#10;Açıklama otomatik olarak oluşturuldu">
            <a:extLst>
              <a:ext uri="{FF2B5EF4-FFF2-40B4-BE49-F238E27FC236}">
                <a16:creationId xmlns:a16="http://schemas.microsoft.com/office/drawing/2014/main" id="{1F11B176-FA5D-82EF-233D-A3D360972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522" y="1715818"/>
            <a:ext cx="4543597" cy="4114800"/>
          </a:xfrm>
        </p:spPr>
      </p:pic>
    </p:spTree>
    <p:extLst>
      <p:ext uri="{BB962C8B-B14F-4D97-AF65-F5344CB8AC3E}">
        <p14:creationId xmlns:p14="http://schemas.microsoft.com/office/powerpoint/2010/main" val="202659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B1E47-FA32-4675-EB18-E95BE26C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395943"/>
          </a:xfrm>
        </p:spPr>
        <p:txBody>
          <a:bodyPr>
            <a:noAutofit/>
          </a:bodyPr>
          <a:lstStyle/>
          <a:p>
            <a:r>
              <a:rPr lang="tr-TR" sz="4000">
                <a:solidFill>
                  <a:srgbClr val="FA6102"/>
                </a:solidFill>
              </a:rPr>
              <a:t>Hedef Değişken İle Korelasyon</a:t>
            </a:r>
          </a:p>
        </p:txBody>
      </p:sp>
      <p:pic>
        <p:nvPicPr>
          <p:cNvPr id="4" name="İçerik Yer Tutucusu 3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DFAF9C7A-A469-19D3-D1EA-6BDC09B7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393" y="1709707"/>
            <a:ext cx="5429250" cy="3695700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77271A1-5A97-EB18-44A3-B9DCEB651AD2}"/>
              </a:ext>
            </a:extLst>
          </p:cNvPr>
          <p:cNvSpPr txBox="1"/>
          <p:nvPr/>
        </p:nvSpPr>
        <p:spPr>
          <a:xfrm>
            <a:off x="7011249" y="1842589"/>
            <a:ext cx="42609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Target</a:t>
            </a:r>
            <a:r>
              <a:rPr lang="tr-TR">
                <a:ea typeface="+mn-lt"/>
                <a:cs typeface="+mn-lt"/>
              </a:rPr>
              <a:t> ile yüksek korelasyonlu olan değişkenler gösterilmiştir.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>
                <a:ea typeface="+mn-lt"/>
                <a:cs typeface="+mn-lt"/>
              </a:rPr>
              <a:t>ST SLOPE,  </a:t>
            </a:r>
            <a:r>
              <a:rPr lang="tr-TR" err="1">
                <a:ea typeface="+mn-lt"/>
                <a:cs typeface="+mn-lt"/>
              </a:rPr>
              <a:t>Exercise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angina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Chest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pain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type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Oldpeak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sex</a:t>
            </a:r>
            <a:r>
              <a:rPr lang="tr-TR">
                <a:ea typeface="+mn-lt"/>
                <a:cs typeface="+mn-lt"/>
              </a:rPr>
              <a:t> değişkenleri ile </a:t>
            </a:r>
            <a:r>
              <a:rPr lang="tr-TR" err="1">
                <a:ea typeface="+mn-lt"/>
                <a:cs typeface="+mn-lt"/>
              </a:rPr>
              <a:t>target</a:t>
            </a:r>
            <a:r>
              <a:rPr lang="tr-TR">
                <a:ea typeface="+mn-lt"/>
                <a:cs typeface="+mn-lt"/>
              </a:rPr>
              <a:t> arasında pozitif yönlü bir korelasyon bulunmaktadır.</a:t>
            </a:r>
            <a:endParaRPr lang="tr-TR"/>
          </a:p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Max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heart</a:t>
            </a:r>
            <a:r>
              <a:rPr lang="tr-TR">
                <a:ea typeface="+mn-lt"/>
                <a:cs typeface="+mn-lt"/>
              </a:rPr>
              <a:t> rate arasında ise negatif yönlü korelasyon bulunmaktadır.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F328CC-808B-E973-CAB6-D3FD21E3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52534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tr-TR" i="1">
              <a:latin typeface="system-ui"/>
            </a:endParaRPr>
          </a:p>
          <a:p>
            <a:r>
              <a:rPr lang="tr-TR" sz="2800">
                <a:solidFill>
                  <a:srgbClr val="FFC000"/>
                </a:solidFill>
              </a:rPr>
              <a:t>ST SLOPE </a:t>
            </a:r>
          </a:p>
        </p:txBody>
      </p:sp>
      <p:pic>
        <p:nvPicPr>
          <p:cNvPr id="3" name="İçerik Yer Tutucusu 2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6350F8E0-F1FD-A32D-D363-1CCDE62E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4848" y="1577247"/>
            <a:ext cx="6096000" cy="3270508"/>
          </a:xfrm>
        </p:spPr>
      </p:pic>
    </p:spTree>
    <p:extLst>
      <p:ext uri="{BB962C8B-B14F-4D97-AF65-F5344CB8AC3E}">
        <p14:creationId xmlns:p14="http://schemas.microsoft.com/office/powerpoint/2010/main" val="10181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DA9DE3-ED73-D486-0177-143C635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err="1">
                <a:solidFill>
                  <a:srgbClr val="FA6102"/>
                </a:solidFill>
                <a:latin typeface="+mj-lt"/>
                <a:ea typeface="+mj-ea"/>
                <a:cs typeface="+mj-cs"/>
              </a:rPr>
              <a:t>Eksik</a:t>
            </a:r>
            <a:r>
              <a:rPr lang="en-US" kern="1200">
                <a:solidFill>
                  <a:srgbClr val="FA6102"/>
                </a:solidFill>
                <a:latin typeface="+mj-lt"/>
                <a:ea typeface="+mj-ea"/>
                <a:cs typeface="+mj-cs"/>
              </a:rPr>
              <a:t> Veri </a:t>
            </a:r>
            <a:r>
              <a:rPr lang="en-US" kern="1200" err="1">
                <a:solidFill>
                  <a:srgbClr val="FA6102"/>
                </a:solidFill>
                <a:latin typeface="+mj-lt"/>
                <a:ea typeface="+mj-ea"/>
                <a:cs typeface="+mj-cs"/>
              </a:rPr>
              <a:t>Analizi</a:t>
            </a:r>
            <a:endParaRPr lang="en-US" kern="1200">
              <a:solidFill>
                <a:srgbClr val="FA6102"/>
              </a:solidFill>
              <a:latin typeface="+mj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DA41BA1-8B6C-2E2E-780D-CC29570C3DA3}"/>
              </a:ext>
            </a:extLst>
          </p:cNvPr>
          <p:cNvSpPr txBox="1"/>
          <p:nvPr/>
        </p:nvSpPr>
        <p:spPr>
          <a:xfrm>
            <a:off x="952500" y="2813959"/>
            <a:ext cx="5262778" cy="3159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Veri setinde eksik değer sorunu görünmüyordu. Fakat kolestrol, tansiyon ve açlık kan şekeri gibi değerlerin 0 olması mümkün olmadığı için biz bu değişkenleri eksik veri olarak kabul ettik. Eksik değerlerin yüzdesi %14 civarında olduğu için silmek yerine eksik verileri KNN imputer yöntemiyle doldurduk.</a:t>
            </a:r>
          </a:p>
        </p:txBody>
      </p:sp>
      <p:pic>
        <p:nvPicPr>
          <p:cNvPr id="4" name="İçerik Yer Tutucusu 3" descr="metin, ekran görüntüsü, dikdörtgen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E63AE534-E215-4DDC-BD6C-DB406E782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7705" y="1713726"/>
            <a:ext cx="4392385" cy="3316249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47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FD3C26-A9C1-1BEE-9463-FD0B98CC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47" y="545623"/>
            <a:ext cx="10341576" cy="568472"/>
          </a:xfrm>
        </p:spPr>
        <p:txBody>
          <a:bodyPr>
            <a:normAutofit fontScale="90000"/>
          </a:bodyPr>
          <a:lstStyle/>
          <a:p>
            <a:pPr algn="ctr"/>
            <a:r>
              <a:rPr lang="tr-TR">
                <a:solidFill>
                  <a:srgbClr val="FA6102"/>
                </a:solidFill>
              </a:rPr>
              <a:t>Aykırı Değer Analizi</a:t>
            </a:r>
            <a:endParaRPr lang="tr-TR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dikdörtge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56C16836-EDCB-9694-8DAC-2519253EB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08" y="1977734"/>
            <a:ext cx="3335548" cy="2169287"/>
          </a:xfrm>
          <a:prstGeom prst="rect">
            <a:avLst/>
          </a:prstGeom>
        </p:spPr>
      </p:pic>
      <p:pic>
        <p:nvPicPr>
          <p:cNvPr id="4" name="Resim 3" descr="diyagram, çizgi, ekran görüntüsü, paralel içeren bir resim&#10;&#10;Açıklama otomatik olarak oluşturuldu">
            <a:extLst>
              <a:ext uri="{FF2B5EF4-FFF2-40B4-BE49-F238E27FC236}">
                <a16:creationId xmlns:a16="http://schemas.microsoft.com/office/drawing/2014/main" id="{86E064BC-D728-FB44-B47C-1C745828A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452" y="1985053"/>
            <a:ext cx="3623096" cy="21690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82842B3-301E-1C7B-C185-9143224D8F29}"/>
              </a:ext>
            </a:extLst>
          </p:cNvPr>
          <p:cNvSpPr txBox="1"/>
          <p:nvPr/>
        </p:nvSpPr>
        <p:spPr>
          <a:xfrm>
            <a:off x="1039090" y="1541318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/>
              <a:t>AGE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29177D3-37A0-51E8-2883-DB9D0258F83C}"/>
              </a:ext>
            </a:extLst>
          </p:cNvPr>
          <p:cNvSpPr txBox="1"/>
          <p:nvPr/>
        </p:nvSpPr>
        <p:spPr>
          <a:xfrm>
            <a:off x="5091545" y="1556022"/>
            <a:ext cx="23435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/>
              <a:t>CHOLESTEROL</a:t>
            </a:r>
          </a:p>
        </p:txBody>
      </p:sp>
      <p:pic>
        <p:nvPicPr>
          <p:cNvPr id="7" name="Resim 6" descr="ekran görüntüsü, metin, dikdörtgen, çizgi içeren bir resim&#10;&#10;Açıklama otomatik olarak oluşturuldu">
            <a:extLst>
              <a:ext uri="{FF2B5EF4-FFF2-40B4-BE49-F238E27FC236}">
                <a16:creationId xmlns:a16="http://schemas.microsoft.com/office/drawing/2014/main" id="{8D369400-31EB-1E1B-701C-4349F7033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850" y="1982698"/>
            <a:ext cx="3838756" cy="215936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60F5566-0997-0D0D-A95E-AAE81E02B8C6}"/>
              </a:ext>
            </a:extLst>
          </p:cNvPr>
          <p:cNvSpPr txBox="1"/>
          <p:nvPr/>
        </p:nvSpPr>
        <p:spPr>
          <a:xfrm>
            <a:off x="8673829" y="1556425"/>
            <a:ext cx="2367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MAX HEART RATE</a:t>
            </a:r>
          </a:p>
        </p:txBody>
      </p:sp>
      <p:pic>
        <p:nvPicPr>
          <p:cNvPr id="9" name="Resim 8" descr="çizgi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380765E6-9675-8FF5-1D1D-0C634417A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132" y="4612209"/>
            <a:ext cx="3666227" cy="224871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F98713A-EE13-6617-4BE4-8CA5EDBCD98C}"/>
              </a:ext>
            </a:extLst>
          </p:cNvPr>
          <p:cNvSpPr txBox="1"/>
          <p:nvPr/>
        </p:nvSpPr>
        <p:spPr>
          <a:xfrm>
            <a:off x="1961744" y="4296382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/>
              <a:t>OLDPEAK</a:t>
            </a:r>
          </a:p>
        </p:txBody>
      </p:sp>
      <p:pic>
        <p:nvPicPr>
          <p:cNvPr id="13" name="Resim 12" descr="diyagram, çizgi, 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2B16F94A-5C31-2124-B177-DFF42D11C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075" y="4624793"/>
            <a:ext cx="3824378" cy="2252299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563E9BF7-A12C-64B2-C91D-E3BF1229203E}"/>
              </a:ext>
            </a:extLst>
          </p:cNvPr>
          <p:cNvSpPr txBox="1"/>
          <p:nvPr/>
        </p:nvSpPr>
        <p:spPr>
          <a:xfrm>
            <a:off x="6476235" y="4300359"/>
            <a:ext cx="2464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/>
              <a:t>RESTING BP S</a:t>
            </a:r>
          </a:p>
        </p:txBody>
      </p:sp>
    </p:spTree>
    <p:extLst>
      <p:ext uri="{BB962C8B-B14F-4D97-AF65-F5344CB8AC3E}">
        <p14:creationId xmlns:p14="http://schemas.microsoft.com/office/powerpoint/2010/main" val="27332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41AC4A-758D-AC5A-B09D-C86E32D8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45" y="344340"/>
            <a:ext cx="10427840" cy="482207"/>
          </a:xfrm>
        </p:spPr>
        <p:txBody>
          <a:bodyPr>
            <a:normAutofit fontScale="90000"/>
          </a:bodyPr>
          <a:lstStyle/>
          <a:p>
            <a:r>
              <a:rPr lang="tr-TR"/>
              <a:t>Veri Ön İşleme ve Özellik Çıkarımı</a:t>
            </a: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0A563E13-9B41-B4B5-5AD9-97A784A5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08417"/>
              </p:ext>
            </p:extLst>
          </p:nvPr>
        </p:nvGraphicFramePr>
        <p:xfrm>
          <a:off x="905773" y="977660"/>
          <a:ext cx="9763540" cy="516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206">
                  <a:extLst>
                    <a:ext uri="{9D8B030D-6E8A-4147-A177-3AD203B41FA5}">
                      <a16:colId xmlns:a16="http://schemas.microsoft.com/office/drawing/2014/main" val="2062046179"/>
                    </a:ext>
                  </a:extLst>
                </a:gridCol>
                <a:gridCol w="4845334">
                  <a:extLst>
                    <a:ext uri="{9D8B030D-6E8A-4147-A177-3AD203B41FA5}">
                      <a16:colId xmlns:a16="http://schemas.microsoft.com/office/drawing/2014/main" val="1508210589"/>
                    </a:ext>
                  </a:extLst>
                </a:gridCol>
              </a:tblGrid>
              <a:tr h="372893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Değişkenler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Değişken Tanımı</a:t>
                      </a:r>
                    </a:p>
                  </a:txBody>
                  <a:tcPr>
                    <a:solidFill>
                      <a:srgbClr val="FF89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74826"/>
                  </a:ext>
                </a:extLst>
              </a:tr>
              <a:tr h="14885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400" b="0" i="0" u="none" strike="noStrike" noProof="0" dirty="0">
                          <a:solidFill>
                            <a:srgbClr val="FFFFFF"/>
                          </a:solidFill>
                        </a:rPr>
                        <a:t>NEW AGE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200" b="1" i="0" u="sng" strike="noStrike" noProof="0">
                        <a:solidFill>
                          <a:srgbClr val="FA6102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      0-12: Child</a:t>
                      </a:r>
                      <a:endParaRPr lang="en-US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     12-19: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Teenager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     19-35: Young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Adult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      35-60: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Adult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      60-100: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Senior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100" b="0" i="0" u="none" strike="noStrike" noProof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lvl="0">
                        <a:buNone/>
                      </a:pPr>
                      <a:endParaRPr lang="tr-T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93666"/>
                  </a:ext>
                </a:extLst>
              </a:tr>
              <a:tr h="918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400" b="0" i="0" u="none" strike="noStrike" noProof="0" dirty="0">
                          <a:solidFill>
                            <a:srgbClr val="FFFFFF"/>
                          </a:solidFill>
                        </a:rPr>
                        <a:t>NEW CHOLESTEROL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0-200: </a:t>
                      </a:r>
                      <a:r>
                        <a:rPr lang="tr-TR" sz="1000" b="0" i="0" u="none" strike="noStrike" noProof="0" dirty="0" err="1">
                          <a:solidFill>
                            <a:srgbClr val="CCC9C2"/>
                          </a:solidFill>
                          <a:latin typeface="Arial"/>
                        </a:rPr>
                        <a:t>Desirable</a:t>
                      </a:r>
                      <a:endParaRPr lang="tr-TR" sz="1000" b="0" i="0" u="none" strike="noStrike" noProof="0" dirty="0" err="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200-239: </a:t>
                      </a:r>
                      <a:r>
                        <a:rPr lang="tr-TR" sz="1000" b="0" i="0" u="none" strike="noStrike" noProof="0" dirty="0" err="1">
                          <a:solidFill>
                            <a:srgbClr val="CCC9C2"/>
                          </a:solidFill>
                          <a:latin typeface="Arial"/>
                        </a:rPr>
                        <a:t>Borderline</a:t>
                      </a: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 High</a:t>
                      </a:r>
                      <a:endParaRPr lang="en-US" sz="1000" b="0" i="0" u="none" strike="noStrike" noProof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239-279: High</a:t>
                      </a:r>
                      <a:endParaRPr lang="en-US" sz="1000" b="0" i="0" u="none" strike="noStrike" noProof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279-500: </a:t>
                      </a:r>
                      <a:r>
                        <a:rPr lang="tr-TR" sz="1000" b="0" i="0" u="none" strike="noStrike" noProof="0" dirty="0" err="1">
                          <a:solidFill>
                            <a:srgbClr val="CCC9C2"/>
                          </a:solidFill>
                          <a:latin typeface="Arial"/>
                        </a:rPr>
                        <a:t>Very</a:t>
                      </a:r>
                      <a:r>
                        <a:rPr lang="tr-TR" sz="1000" b="0" i="0" u="none" strike="noStrike" noProof="0" dirty="0">
                          <a:solidFill>
                            <a:srgbClr val="CCC9C2"/>
                          </a:solidFill>
                          <a:latin typeface="Arial"/>
                        </a:rPr>
                        <a:t> High</a:t>
                      </a:r>
                      <a:endParaRPr lang="tr-T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0427"/>
                  </a:ext>
                </a:extLst>
              </a:tr>
              <a:tr h="9562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400" b="0" i="0" u="none" strike="noStrike" noProof="0" dirty="0">
                          <a:solidFill>
                            <a:srgbClr val="FFFFFF"/>
                          </a:solidFill>
                        </a:rPr>
                        <a:t>NEW RESTING BP S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100" b="0" i="0" u="sng" strike="noStrike" noProof="0">
                        <a:solidFill>
                          <a:srgbClr val="FA6102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0-90: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Low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90-120: Normal</a:t>
                      </a:r>
                      <a:endParaRPr lang="en-US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120-130: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Elevated</a:t>
                      </a:r>
                      <a:endParaRPr lang="tr-TR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130-140: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Hypertension</a:t>
                      </a: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stage1</a:t>
                      </a:r>
                      <a:endParaRPr lang="en-US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140-180: 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Hypertension</a:t>
                      </a: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 stage2</a:t>
                      </a:r>
                      <a:endParaRPr lang="en-US" sz="1100" b="0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180:300: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Hypertension</a:t>
                      </a:r>
                      <a:r>
                        <a:rPr lang="tr-TR" sz="1100" b="0" i="0" u="none" strike="noStrike" noProof="0" dirty="0">
                          <a:solidFill>
                            <a:srgbClr val="FFFFFF"/>
                          </a:solidFill>
                          <a:latin typeface="Segoe UI"/>
                        </a:rPr>
                        <a:t> </a:t>
                      </a:r>
                      <a:r>
                        <a:rPr lang="tr-TR" sz="1100" b="0" i="0" u="none" strike="noStrike" noProof="0" dirty="0" err="1">
                          <a:solidFill>
                            <a:srgbClr val="FFFFFF"/>
                          </a:solidFill>
                          <a:latin typeface="Segoe UI"/>
                        </a:rPr>
                        <a:t>crisis</a:t>
                      </a:r>
                      <a:endParaRPr lang="tr-TR" dirty="0" err="1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111979"/>
                  </a:ext>
                </a:extLst>
              </a:tr>
              <a:tr h="6039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tr-TR" sz="1400" b="0" i="0" u="none" strike="noStrike" noProof="0" dirty="0">
                          <a:solidFill>
                            <a:srgbClr val="FFFFFF"/>
                          </a:solidFill>
                        </a:rPr>
                        <a:t>NEW MAX HEART RATE BASED ON AGE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500" b="0" i="0" u="none" strike="noStrike" noProof="0" dirty="0">
                          <a:solidFill>
                            <a:srgbClr val="FFFFFF"/>
                          </a:solidFill>
                        </a:rPr>
                        <a:t>Kişinin yaşına göre düzeltilmiş maksimum kalp hızı değerini temsil eder. Bu değişken, kişinin maksimum kalp hızından yaşını çıkartarak hesaplanır.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746289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5C74FE43-9A58-9DEF-3593-E0E978888F16}"/>
              </a:ext>
            </a:extLst>
          </p:cNvPr>
          <p:cNvSpPr txBox="1"/>
          <p:nvPr/>
        </p:nvSpPr>
        <p:spPr>
          <a:xfrm>
            <a:off x="904855" y="5700164"/>
            <a:ext cx="7244354" cy="1302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latin typeface="Arial"/>
                <a:cs typeface="Arial"/>
              </a:rPr>
              <a:t>Kategorik değişkenlere </a:t>
            </a:r>
            <a:r>
              <a:rPr lang="tr-TR" sz="2000" err="1">
                <a:latin typeface="Arial"/>
                <a:cs typeface="Arial"/>
              </a:rPr>
              <a:t>One</a:t>
            </a:r>
            <a:r>
              <a:rPr lang="tr-TR" sz="2000">
                <a:latin typeface="Arial"/>
                <a:cs typeface="Arial"/>
              </a:rPr>
              <a:t>-hot </a:t>
            </a:r>
            <a:r>
              <a:rPr lang="tr-TR" sz="2000" err="1">
                <a:latin typeface="Arial"/>
                <a:cs typeface="Arial"/>
              </a:rPr>
              <a:t>encoding</a:t>
            </a:r>
            <a:r>
              <a:rPr lang="tr-TR" sz="2000">
                <a:latin typeface="Arial"/>
                <a:cs typeface="Arial"/>
              </a:rPr>
              <a:t> yöntemi uygulandı.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latin typeface="Arial"/>
                <a:cs typeface="Arial"/>
              </a:rPr>
              <a:t>Nümerik değişkenlere Standard </a:t>
            </a:r>
            <a:r>
              <a:rPr lang="tr-TR" sz="2000" err="1">
                <a:latin typeface="Arial"/>
                <a:cs typeface="Arial"/>
              </a:rPr>
              <a:t>Scaler</a:t>
            </a:r>
            <a:r>
              <a:rPr lang="tr-TR" sz="2000">
                <a:latin typeface="Arial"/>
                <a:cs typeface="Arial"/>
              </a:rPr>
              <a:t> yöntemi uygulandı.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7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İPad kullanan kişi">
            <a:extLst>
              <a:ext uri="{FF2B5EF4-FFF2-40B4-BE49-F238E27FC236}">
                <a16:creationId xmlns:a16="http://schemas.microsoft.com/office/drawing/2014/main" id="{9ACAFB21-1864-DE59-D2D0-ACBC46CC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B0AC41BE-9C87-FA57-B645-DBE1853D1773}"/>
              </a:ext>
            </a:extLst>
          </p:cNvPr>
          <p:cNvSpPr txBox="1"/>
          <p:nvPr/>
        </p:nvSpPr>
        <p:spPr>
          <a:xfrm>
            <a:off x="703183" y="1065232"/>
            <a:ext cx="5334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3600" b="1">
                <a:solidFill>
                  <a:schemeClr val="bg1"/>
                </a:solidFill>
              </a:rPr>
              <a:t>MODELLEME</a:t>
            </a:r>
          </a:p>
        </p:txBody>
      </p:sp>
    </p:spTree>
    <p:extLst>
      <p:ext uri="{BB962C8B-B14F-4D97-AF65-F5344CB8AC3E}">
        <p14:creationId xmlns:p14="http://schemas.microsoft.com/office/powerpoint/2010/main" val="320384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9FEAA-8938-4F86-FDBD-274840A0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143057"/>
            <a:ext cx="10427840" cy="1086056"/>
          </a:xfrm>
        </p:spPr>
        <p:txBody>
          <a:bodyPr/>
          <a:lstStyle/>
          <a:p>
            <a:r>
              <a:rPr lang="tr-TR">
                <a:solidFill>
                  <a:schemeClr val="bg1"/>
                </a:solidFill>
              </a:rPr>
              <a:t>Model </a:t>
            </a:r>
          </a:p>
        </p:txBody>
      </p:sp>
      <p:pic>
        <p:nvPicPr>
          <p:cNvPr id="3" name="İçerik Yer Tutucusu 2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88DAF634-984B-4B35-0971-66C21AE23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8049" y="1850426"/>
            <a:ext cx="4218317" cy="2436603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74A8CF1-B8F4-AC34-08BA-F61D73A47C49}"/>
              </a:ext>
            </a:extLst>
          </p:cNvPr>
          <p:cNvSpPr txBox="1"/>
          <p:nvPr/>
        </p:nvSpPr>
        <p:spPr>
          <a:xfrm>
            <a:off x="1910554" y="5081416"/>
            <a:ext cx="5992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>
                <a:ea typeface="+mn-lt"/>
                <a:cs typeface="+mn-lt"/>
              </a:rPr>
              <a:t>StratifiedKFold</a:t>
            </a:r>
            <a:r>
              <a:rPr lang="tr-TR" dirty="0"/>
              <a:t> ile verilerin hedef değişkene göre dengeli bir şekilde bölünmesini sağladık.</a:t>
            </a:r>
          </a:p>
        </p:txBody>
      </p:sp>
    </p:spTree>
    <p:extLst>
      <p:ext uri="{BB962C8B-B14F-4D97-AF65-F5344CB8AC3E}">
        <p14:creationId xmlns:p14="http://schemas.microsoft.com/office/powerpoint/2010/main" val="132517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BD853F-20E7-15E8-9667-7B7EA26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7" y="344339"/>
            <a:ext cx="10427840" cy="741000"/>
          </a:xfrm>
        </p:spPr>
        <p:txBody>
          <a:bodyPr>
            <a:noAutofit/>
          </a:bodyPr>
          <a:lstStyle/>
          <a:p>
            <a:r>
              <a:rPr lang="tr-TR" sz="4000">
                <a:solidFill>
                  <a:srgbClr val="FA6102"/>
                </a:solidFill>
              </a:rPr>
              <a:t>MODEL BAŞARISI DEĞERLENDİRME</a:t>
            </a:r>
          </a:p>
        </p:txBody>
      </p:sp>
      <p:pic>
        <p:nvPicPr>
          <p:cNvPr id="11" name="Resim 10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AD67E944-B34C-BB83-7960-B05F93EAD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65" y="2084358"/>
            <a:ext cx="4048125" cy="2171700"/>
          </a:xfrm>
          <a:prstGeom prst="rect">
            <a:avLst/>
          </a:prstGeom>
        </p:spPr>
      </p:pic>
      <p:pic>
        <p:nvPicPr>
          <p:cNvPr id="17" name="İçerik Yer Tutucusu 16" descr="metin, ekran görüntüsü, sayı, numara, diyagram içeren bir resim&#10;&#10;Açıklama otomatik olarak oluşturuldu">
            <a:extLst>
              <a:ext uri="{FF2B5EF4-FFF2-40B4-BE49-F238E27FC236}">
                <a16:creationId xmlns:a16="http://schemas.microsoft.com/office/drawing/2014/main" id="{55B54BD0-866D-A769-C0B4-085F2593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9974" y="2050091"/>
            <a:ext cx="3933825" cy="2209800"/>
          </a:xfrm>
        </p:spPr>
      </p:pic>
    </p:spTree>
    <p:extLst>
      <p:ext uri="{BB962C8B-B14F-4D97-AF65-F5344CB8AC3E}">
        <p14:creationId xmlns:p14="http://schemas.microsoft.com/office/powerpoint/2010/main" val="401085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5D9EA-0495-CB41-FCCB-57015225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4" y="-717"/>
            <a:ext cx="10427840" cy="85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err="1"/>
              <a:t>Hiperparametre</a:t>
            </a:r>
            <a:r>
              <a:rPr lang="tr-TR"/>
              <a:t> Optimizasyonu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DB6C999A-FD1E-55E3-DB81-19F6F3B8FF01}"/>
              </a:ext>
            </a:extLst>
          </p:cNvPr>
          <p:cNvSpPr/>
          <p:nvPr/>
        </p:nvSpPr>
        <p:spPr>
          <a:xfrm>
            <a:off x="987136" y="1177636"/>
            <a:ext cx="10581736" cy="1078301"/>
          </a:xfrm>
          <a:prstGeom prst="roundRect">
            <a:avLst/>
          </a:prstGeom>
          <a:solidFill>
            <a:srgbClr val="FAA7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tr-TR">
                <a:solidFill>
                  <a:schemeClr val="bg1"/>
                </a:solidFill>
              </a:rPr>
              <a:t>CATBOOST  </a:t>
            </a:r>
            <a:r>
              <a:rPr lang="tr-TR"/>
              <a:t>                </a:t>
            </a:r>
            <a:r>
              <a:rPr lang="tr-TR" sz="1400"/>
              <a:t> 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Before</a:t>
            </a:r>
            <a:r>
              <a:rPr lang="tr-TR" sz="1400">
                <a:latin typeface="Consolas"/>
              </a:rPr>
              <a:t>): 0.9089
                       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After</a:t>
            </a:r>
            <a:r>
              <a:rPr lang="tr-TR" sz="1400">
                <a:latin typeface="Consolas"/>
              </a:rPr>
              <a:t>): 0.9173
</a:t>
            </a:r>
            <a:r>
              <a:rPr lang="tr-TR" sz="1400" err="1">
                <a:latin typeface="Consolas"/>
              </a:rPr>
              <a:t>CatBoost</a:t>
            </a:r>
            <a:r>
              <a:rPr lang="tr-TR" sz="1400">
                <a:latin typeface="Consolas"/>
              </a:rPr>
              <a:t> </a:t>
            </a:r>
            <a:r>
              <a:rPr lang="tr-TR" sz="1400" err="1">
                <a:latin typeface="Consolas"/>
              </a:rPr>
              <a:t>best</a:t>
            </a:r>
            <a:r>
              <a:rPr lang="tr-TR" sz="1400">
                <a:latin typeface="Consolas"/>
              </a:rPr>
              <a:t> </a:t>
            </a:r>
            <a:r>
              <a:rPr lang="tr-TR" sz="1400" err="1">
                <a:latin typeface="Consolas"/>
              </a:rPr>
              <a:t>params</a:t>
            </a:r>
            <a:r>
              <a:rPr lang="tr-TR" sz="1400">
                <a:latin typeface="Consolas"/>
              </a:rPr>
              <a:t>: {'</a:t>
            </a:r>
            <a:r>
              <a:rPr lang="tr-TR" sz="1400" err="1">
                <a:latin typeface="Consolas"/>
              </a:rPr>
              <a:t>depth</a:t>
            </a:r>
            <a:r>
              <a:rPr lang="tr-TR" sz="1400">
                <a:latin typeface="Consolas"/>
              </a:rPr>
              <a:t>': 5, '</a:t>
            </a:r>
            <a:r>
              <a:rPr lang="tr-TR" sz="1400" err="1">
                <a:latin typeface="Consolas"/>
              </a:rPr>
              <a:t>iterations</a:t>
            </a:r>
            <a:r>
              <a:rPr lang="tr-TR" sz="1400">
                <a:latin typeface="Consolas"/>
              </a:rPr>
              <a:t>': 400, '</a:t>
            </a:r>
            <a:r>
              <a:rPr lang="tr-TR" sz="1400" err="1">
                <a:latin typeface="Consolas"/>
              </a:rPr>
              <a:t>learning_rate</a:t>
            </a:r>
            <a:r>
              <a:rPr lang="tr-TR" sz="1400">
                <a:latin typeface="Consolas"/>
              </a:rPr>
              <a:t>': 0.1}
</a:t>
            </a:r>
            <a:br>
              <a:rPr lang="tr-TR" sz="1400">
                <a:latin typeface="Consolas"/>
              </a:rPr>
            </a:br>
            <a:endParaRPr lang="tr-TR" sz="1400">
              <a:latin typeface="Consolas"/>
            </a:endParaRP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88B8F574-24A7-0492-4689-EA76BD39CD8C}"/>
              </a:ext>
            </a:extLst>
          </p:cNvPr>
          <p:cNvSpPr/>
          <p:nvPr/>
        </p:nvSpPr>
        <p:spPr>
          <a:xfrm>
            <a:off x="1006415" y="3075120"/>
            <a:ext cx="10711131" cy="1092678"/>
          </a:xfrm>
          <a:prstGeom prst="roundRect">
            <a:avLst/>
          </a:prstGeom>
          <a:solidFill>
            <a:srgbClr val="FAA7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tr-TR">
                <a:solidFill>
                  <a:schemeClr val="bg1"/>
                </a:solidFill>
              </a:rPr>
              <a:t>XGBOOST </a:t>
            </a:r>
            <a:r>
              <a:rPr lang="tr-TR"/>
              <a:t>       </a:t>
            </a:r>
            <a:r>
              <a:rPr lang="tr-TR" sz="1400"/>
              <a:t> </a:t>
            </a:r>
            <a:r>
              <a:rPr lang="tr-TR" sz="1400">
                <a:latin typeface="Georgia Pro Light"/>
              </a:rPr>
              <a:t>                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Before</a:t>
            </a:r>
            <a:r>
              <a:rPr lang="tr-TR" sz="1400">
                <a:latin typeface="Consolas"/>
              </a:rPr>
              <a:t>): 0.8876
                        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After</a:t>
            </a:r>
            <a:r>
              <a:rPr lang="tr-TR" sz="1400">
                <a:latin typeface="Consolas"/>
              </a:rPr>
              <a:t>): 0.9088
</a:t>
            </a:r>
            <a:r>
              <a:rPr lang="tr-TR" sz="1400" err="1">
                <a:latin typeface="Consolas"/>
              </a:rPr>
              <a:t>XGBoost</a:t>
            </a:r>
            <a:r>
              <a:rPr lang="tr-TR" sz="1400">
                <a:latin typeface="Consolas"/>
              </a:rPr>
              <a:t> </a:t>
            </a:r>
            <a:r>
              <a:rPr lang="tr-TR" sz="1400" err="1">
                <a:latin typeface="Consolas"/>
              </a:rPr>
              <a:t>best</a:t>
            </a:r>
            <a:r>
              <a:rPr lang="tr-TR" sz="1400">
                <a:latin typeface="Consolas"/>
              </a:rPr>
              <a:t> </a:t>
            </a:r>
            <a:r>
              <a:rPr lang="tr-TR" sz="1400" err="1">
                <a:latin typeface="Consolas"/>
              </a:rPr>
              <a:t>params</a:t>
            </a:r>
            <a:r>
              <a:rPr lang="tr-TR" sz="1400">
                <a:latin typeface="Consolas"/>
              </a:rPr>
              <a:t>: {'</a:t>
            </a:r>
            <a:r>
              <a:rPr lang="tr-TR" sz="1400" err="1">
                <a:latin typeface="Consolas"/>
              </a:rPr>
              <a:t>colsample_bytree</a:t>
            </a:r>
            <a:r>
              <a:rPr lang="tr-TR" sz="1400">
                <a:latin typeface="Consolas"/>
              </a:rPr>
              <a:t>': 0.75, '</a:t>
            </a:r>
            <a:r>
              <a:rPr lang="tr-TR" sz="1400" err="1">
                <a:latin typeface="Consolas"/>
              </a:rPr>
              <a:t>learning_rate</a:t>
            </a:r>
            <a:r>
              <a:rPr lang="tr-TR" sz="1400">
                <a:latin typeface="Consolas"/>
              </a:rPr>
              <a:t>': 0.1, '</a:t>
            </a:r>
            <a:r>
              <a:rPr lang="tr-TR" sz="1400" err="1">
                <a:latin typeface="Consolas"/>
              </a:rPr>
              <a:t>max_depth</a:t>
            </a:r>
            <a:r>
              <a:rPr lang="tr-TR" sz="1400">
                <a:latin typeface="Consolas"/>
              </a:rPr>
              <a:t>': 9, '</a:t>
            </a:r>
            <a:r>
              <a:rPr lang="tr-TR" sz="1400" err="1">
                <a:latin typeface="Consolas"/>
              </a:rPr>
              <a:t>n_estimators</a:t>
            </a:r>
            <a:r>
              <a:rPr lang="tr-TR" sz="1400">
                <a:latin typeface="Consolas"/>
              </a:rPr>
              <a:t>': 100}</a:t>
            </a:r>
            <a:r>
              <a:rPr lang="tr-TR" sz="1400"/>
              <a:t>     </a:t>
            </a:r>
            <a:r>
              <a:rPr lang="tr-TR"/>
              <a:t> </a:t>
            </a:r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682E2B7F-41EA-B3F2-FBDB-1C78F5E164A3}"/>
              </a:ext>
            </a:extLst>
          </p:cNvPr>
          <p:cNvSpPr/>
          <p:nvPr/>
        </p:nvSpPr>
        <p:spPr>
          <a:xfrm>
            <a:off x="985502" y="5267341"/>
            <a:ext cx="10725508" cy="1092678"/>
          </a:xfrm>
          <a:prstGeom prst="roundRect">
            <a:avLst/>
          </a:prstGeom>
          <a:solidFill>
            <a:srgbClr val="FAA7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tr-TR">
                <a:solidFill>
                  <a:schemeClr val="bg1"/>
                </a:solidFill>
              </a:rPr>
              <a:t>RANDOM FOREST  </a:t>
            </a:r>
            <a:r>
              <a:rPr lang="tr-TR"/>
              <a:t>         </a:t>
            </a:r>
            <a:r>
              <a:rPr lang="tr-TR">
                <a:latin typeface="Georgia Pro Light"/>
              </a:rPr>
              <a:t> 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Before</a:t>
            </a:r>
            <a:r>
              <a:rPr lang="tr-TR" sz="1400">
                <a:latin typeface="Consolas"/>
              </a:rPr>
              <a:t>): 0.9025
                           </a:t>
            </a:r>
            <a:r>
              <a:rPr lang="tr-TR" sz="1400" err="1">
                <a:latin typeface="Consolas"/>
              </a:rPr>
              <a:t>recall</a:t>
            </a:r>
            <a:r>
              <a:rPr lang="tr-TR" sz="1400">
                <a:latin typeface="Consolas"/>
              </a:rPr>
              <a:t> (</a:t>
            </a:r>
            <a:r>
              <a:rPr lang="tr-TR" sz="1400" err="1">
                <a:latin typeface="Consolas"/>
              </a:rPr>
              <a:t>After</a:t>
            </a:r>
            <a:r>
              <a:rPr lang="tr-TR" sz="1400">
                <a:latin typeface="Consolas"/>
              </a:rPr>
              <a:t>): 0.9152
RF </a:t>
            </a:r>
            <a:r>
              <a:rPr lang="tr-TR" sz="1400" err="1">
                <a:latin typeface="Consolas"/>
              </a:rPr>
              <a:t>best</a:t>
            </a:r>
            <a:r>
              <a:rPr lang="tr-TR" sz="1400">
                <a:latin typeface="Consolas"/>
              </a:rPr>
              <a:t> </a:t>
            </a:r>
            <a:r>
              <a:rPr lang="tr-TR" sz="1400" err="1">
                <a:latin typeface="Consolas"/>
              </a:rPr>
              <a:t>params</a:t>
            </a:r>
            <a:r>
              <a:rPr lang="tr-TR" sz="1400">
                <a:latin typeface="Consolas"/>
              </a:rPr>
              <a:t>: {'</a:t>
            </a:r>
            <a:r>
              <a:rPr lang="tr-TR" sz="1400" err="1">
                <a:latin typeface="Consolas"/>
              </a:rPr>
              <a:t>criterion</a:t>
            </a:r>
            <a:r>
              <a:rPr lang="tr-TR" sz="1400">
                <a:latin typeface="Consolas"/>
              </a:rPr>
              <a:t>': '</a:t>
            </a:r>
            <a:r>
              <a:rPr lang="tr-TR" sz="1400" err="1">
                <a:latin typeface="Consolas"/>
              </a:rPr>
              <a:t>gini</a:t>
            </a:r>
            <a:r>
              <a:rPr lang="tr-TR" sz="1400">
                <a:latin typeface="Consolas"/>
              </a:rPr>
              <a:t>', '</a:t>
            </a:r>
            <a:r>
              <a:rPr lang="tr-TR" sz="1400" err="1">
                <a:latin typeface="Consolas"/>
              </a:rPr>
              <a:t>max_depth</a:t>
            </a:r>
            <a:r>
              <a:rPr lang="tr-TR" sz="1400">
                <a:latin typeface="Consolas"/>
              </a:rPr>
              <a:t>': 17, '</a:t>
            </a:r>
            <a:r>
              <a:rPr lang="tr-TR" sz="1400" err="1">
                <a:latin typeface="Consolas"/>
              </a:rPr>
              <a:t>max_features</a:t>
            </a:r>
            <a:r>
              <a:rPr lang="tr-TR" sz="1400">
                <a:latin typeface="Consolas"/>
              </a:rPr>
              <a:t>': 5, '</a:t>
            </a:r>
            <a:r>
              <a:rPr lang="tr-TR" sz="1400" err="1">
                <a:latin typeface="Consolas"/>
              </a:rPr>
              <a:t>min_samples_split</a:t>
            </a:r>
            <a:r>
              <a:rPr lang="tr-TR" sz="1400">
                <a:latin typeface="Consolas"/>
              </a:rPr>
              <a:t>': 2, '</a:t>
            </a:r>
            <a:r>
              <a:rPr lang="tr-TR" sz="1400" err="1">
                <a:latin typeface="Consolas"/>
              </a:rPr>
              <a:t>n_estimators</a:t>
            </a:r>
            <a:r>
              <a:rPr lang="tr-TR" sz="1400">
                <a:latin typeface="Consolas"/>
              </a:rPr>
              <a:t>': 300}
</a:t>
            </a:r>
            <a:br>
              <a:rPr lang="tr-TR" sz="1400">
                <a:latin typeface="Consolas"/>
              </a:rPr>
            </a:br>
            <a:endParaRPr lang="tr-TR" sz="1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52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B0B6DE-77B4-A8A6-413E-896512C8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78" y="1016491"/>
            <a:ext cx="3707989" cy="4820326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tr-TR" sz="3700"/>
              <a:t>Problem</a:t>
            </a:r>
            <a:r>
              <a:rPr lang="tr-TR" sz="3700">
                <a:ea typeface="+mj-lt"/>
                <a:cs typeface="+mj-lt"/>
              </a:rPr>
              <a:t> tanımı</a:t>
            </a:r>
            <a:br>
              <a:rPr lang="tr-TR" sz="3700">
                <a:ea typeface="+mj-lt"/>
                <a:cs typeface="+mj-lt"/>
              </a:rPr>
            </a:br>
            <a:br>
              <a:rPr lang="tr-TR" sz="3700">
                <a:ea typeface="+mj-lt"/>
                <a:cs typeface="+mj-lt"/>
              </a:rPr>
            </a:br>
            <a:br>
              <a:rPr lang="tr-TR" sz="3700">
                <a:ea typeface="+mj-lt"/>
                <a:cs typeface="+mj-lt"/>
              </a:rPr>
            </a:br>
            <a:r>
              <a:rPr lang="tr-TR" sz="3700"/>
              <a:t>Veri seti</a:t>
            </a:r>
            <a:br>
              <a:rPr lang="tr-TR" sz="3700"/>
            </a:br>
            <a:br>
              <a:rPr lang="tr-TR" sz="3700"/>
            </a:br>
            <a:r>
              <a:rPr lang="tr-TR" sz="3700"/>
              <a:t>Amaç</a:t>
            </a:r>
            <a:br>
              <a:rPr lang="tr-TR" sz="3700"/>
            </a:br>
            <a:br>
              <a:rPr lang="tr-TR" sz="3700"/>
            </a:br>
            <a:r>
              <a:rPr lang="tr-TR" sz="3700"/>
              <a:t>Yöntem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Hedef merkezi düz dolguyla">
            <a:extLst>
              <a:ext uri="{FF2B5EF4-FFF2-40B4-BE49-F238E27FC236}">
                <a16:creationId xmlns:a16="http://schemas.microsoft.com/office/drawing/2014/main" id="{E4E93D5A-3844-5BFD-5BD7-2E1EA600C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8453" y="3504186"/>
            <a:ext cx="583656" cy="583656"/>
          </a:xfrm>
          <a:prstGeom prst="rect">
            <a:avLst/>
          </a:prstGeom>
        </p:spPr>
      </p:pic>
      <p:pic>
        <p:nvPicPr>
          <p:cNvPr id="7" name="Grafik 6" descr="Kalp (organ) düz dolguyla">
            <a:extLst>
              <a:ext uri="{FF2B5EF4-FFF2-40B4-BE49-F238E27FC236}">
                <a16:creationId xmlns:a16="http://schemas.microsoft.com/office/drawing/2014/main" id="{50E946F6-AEDB-326B-E860-9BC091B11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8453" y="1122144"/>
            <a:ext cx="583656" cy="583656"/>
          </a:xfrm>
          <a:prstGeom prst="rect">
            <a:avLst/>
          </a:prstGeom>
        </p:spPr>
      </p:pic>
      <p:pic>
        <p:nvPicPr>
          <p:cNvPr id="8" name="Grafik 7" descr="Veri tabanı düz dolguyla">
            <a:extLst>
              <a:ext uri="{FF2B5EF4-FFF2-40B4-BE49-F238E27FC236}">
                <a16:creationId xmlns:a16="http://schemas.microsoft.com/office/drawing/2014/main" id="{344844D9-7049-D246-C12A-8C98EA12F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3435" y="2465045"/>
            <a:ext cx="684297" cy="58365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CDF41F1-01DD-8AC2-2DE1-9AA23D328411}"/>
              </a:ext>
            </a:extLst>
          </p:cNvPr>
          <p:cNvSpPr txBox="1"/>
          <p:nvPr/>
        </p:nvSpPr>
        <p:spPr>
          <a:xfrm>
            <a:off x="7667964" y="1094384"/>
            <a:ext cx="336522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76072">
              <a:lnSpc>
                <a:spcPct val="120000"/>
              </a:lnSpc>
              <a:spcBef>
                <a:spcPts val="630"/>
              </a:spcBef>
            </a:pPr>
            <a:r>
              <a:rPr lang="tr-TR" sz="1250" b="1">
                <a:solidFill>
                  <a:srgbClr val="FAA764"/>
                </a:solidFill>
                <a:latin typeface="Arial"/>
                <a:cs typeface="Arial"/>
              </a:rPr>
              <a:t>Bu verilere dayanarak bir makine öğrenmesi modeli geliştirmek ve hastaların kalp hastalığı riski altında olup olmadığını tahmin etmektir.</a:t>
            </a:r>
            <a:endParaRPr lang="tr-TR" sz="1250" b="1" kern="1200">
              <a:solidFill>
                <a:srgbClr val="FAA764"/>
              </a:solidFill>
              <a:latin typeface="Arial"/>
              <a:cs typeface="Arial"/>
            </a:endParaRPr>
          </a:p>
          <a:p>
            <a:pPr defTabSz="576072">
              <a:lnSpc>
                <a:spcPct val="120000"/>
              </a:lnSpc>
              <a:spcBef>
                <a:spcPts val="630"/>
              </a:spcBef>
            </a:pPr>
            <a:endParaRPr lang="tr-TR" sz="1250">
              <a:solidFill>
                <a:srgbClr val="FAA764"/>
              </a:solidFill>
              <a:latin typeface="Arial"/>
              <a:cs typeface="Arial"/>
            </a:endParaRPr>
          </a:p>
          <a:p>
            <a:pPr defTabSz="576072">
              <a:lnSpc>
                <a:spcPct val="120000"/>
              </a:lnSpc>
              <a:spcBef>
                <a:spcPts val="630"/>
              </a:spcBef>
            </a:pPr>
            <a:r>
              <a:rPr lang="tr-TR" sz="1250" kern="1200">
                <a:solidFill>
                  <a:srgbClr val="FAA764"/>
                </a:solidFill>
                <a:latin typeface="Arial"/>
                <a:ea typeface="+mn-ea"/>
                <a:cs typeface="Arial"/>
              </a:rPr>
              <a:t>Kalp hastalıklarını öngörmek için kullanabileceğimiz çeşitli klinik ve demografik özellikleri içerir.</a:t>
            </a:r>
            <a:endParaRPr lang="tr-TR" sz="1250" kern="1200">
              <a:solidFill>
                <a:srgbClr val="FAA764"/>
              </a:solidFill>
              <a:latin typeface="+mn-lt"/>
            </a:endParaRPr>
          </a:p>
          <a:p>
            <a:pPr marL="179705" indent="-179705" defTabSz="576072">
              <a:lnSpc>
                <a:spcPct val="120000"/>
              </a:lnSpc>
              <a:spcBef>
                <a:spcPts val="630"/>
              </a:spcBef>
              <a:buFont typeface="Arial,Sans-Serif"/>
              <a:buChar char="•"/>
            </a:pPr>
            <a:endParaRPr lang="tr-TR" sz="1250" b="1" kern="1200">
              <a:solidFill>
                <a:srgbClr val="FAA764"/>
              </a:solidFill>
              <a:latin typeface="Arial"/>
              <a:cs typeface="Arial"/>
            </a:endParaRPr>
          </a:p>
          <a:p>
            <a:pPr defTabSz="576072">
              <a:lnSpc>
                <a:spcPct val="120000"/>
              </a:lnSpc>
              <a:spcBef>
                <a:spcPts val="630"/>
              </a:spcBef>
            </a:pPr>
            <a:r>
              <a:rPr lang="tr-TR" sz="1250" kern="1200">
                <a:solidFill>
                  <a:srgbClr val="FAA764"/>
                </a:solidFill>
                <a:latin typeface="Arial"/>
                <a:ea typeface="+mn-ea"/>
                <a:cs typeface="Arial"/>
              </a:rPr>
              <a:t>Bireylerin kalp hastalığı riski altında olup olmadığını tahmin eden bir model geliştirerek erken teşhis ve tedavi ile kalp hastalığına bağlı ölümleri azaltmaktır.</a:t>
            </a:r>
            <a:endParaRPr lang="tr-TR" sz="1250" kern="1200">
              <a:solidFill>
                <a:srgbClr val="FAA764"/>
              </a:solidFill>
              <a:latin typeface="Georgia Pro Light"/>
              <a:cs typeface="Arial"/>
            </a:endParaRPr>
          </a:p>
          <a:p>
            <a:pPr defTabSz="576072">
              <a:lnSpc>
                <a:spcPct val="120000"/>
              </a:lnSpc>
              <a:spcBef>
                <a:spcPts val="630"/>
              </a:spcBef>
            </a:pPr>
            <a:r>
              <a:rPr lang="tr-TR" sz="1250" kern="1200">
                <a:solidFill>
                  <a:srgbClr val="FAA764"/>
                </a:solidFill>
                <a:latin typeface="Arial"/>
                <a:ea typeface="+mn-ea"/>
                <a:cs typeface="Arial"/>
              </a:rPr>
              <a:t>    </a:t>
            </a:r>
            <a:endParaRPr lang="tr-TR" sz="1250">
              <a:solidFill>
                <a:srgbClr val="FAA764"/>
              </a:solidFill>
              <a:latin typeface="Georgia Pro Light"/>
              <a:cs typeface="Arial"/>
            </a:endParaRPr>
          </a:p>
          <a:p>
            <a:pPr defTabSz="576072">
              <a:lnSpc>
                <a:spcPct val="120000"/>
              </a:lnSpc>
              <a:spcBef>
                <a:spcPts val="630"/>
              </a:spcBef>
            </a:pPr>
            <a:r>
              <a:rPr lang="tr-TR" sz="1250" kern="1200">
                <a:solidFill>
                  <a:srgbClr val="FAA764"/>
                </a:solidFill>
                <a:latin typeface="Arial"/>
                <a:ea typeface="+mn-ea"/>
                <a:cs typeface="Arial"/>
              </a:rPr>
              <a:t>Makine öğrenmesi </a:t>
            </a:r>
            <a:r>
              <a:rPr lang="tr-TR" sz="1250">
                <a:solidFill>
                  <a:srgbClr val="FAA764"/>
                </a:solidFill>
                <a:latin typeface="Arial"/>
                <a:cs typeface="Arial"/>
              </a:rPr>
              <a:t>modeli </a:t>
            </a:r>
            <a:r>
              <a:rPr lang="tr-TR" sz="1250" err="1">
                <a:solidFill>
                  <a:srgbClr val="FAA764"/>
                </a:solidFill>
                <a:latin typeface="Arial"/>
                <a:cs typeface="Arial"/>
              </a:rPr>
              <a:t>Catboost</a:t>
            </a:r>
            <a:r>
              <a:rPr lang="tr-TR" sz="1250">
                <a:solidFill>
                  <a:srgbClr val="FAA764"/>
                </a:solidFill>
                <a:latin typeface="Arial"/>
                <a:cs typeface="Arial"/>
              </a:rPr>
              <a:t> </a:t>
            </a:r>
            <a:r>
              <a:rPr lang="tr-TR" sz="1250" kern="1200">
                <a:solidFill>
                  <a:srgbClr val="FAA764"/>
                </a:solidFill>
                <a:latin typeface="Arial"/>
                <a:ea typeface="+mn-ea"/>
                <a:cs typeface="Arial"/>
              </a:rPr>
              <a:t>modelidir.</a:t>
            </a:r>
            <a:endParaRPr lang="tr-TR" sz="1250" kern="1200">
              <a:solidFill>
                <a:srgbClr val="FAA764"/>
              </a:solidFill>
              <a:latin typeface="Georgia Pro Light"/>
              <a:cs typeface="Arial"/>
            </a:endParaRPr>
          </a:p>
          <a:p>
            <a:pPr marL="179705" indent="-179705" defTabSz="576072">
              <a:lnSpc>
                <a:spcPct val="120000"/>
              </a:lnSpc>
              <a:spcBef>
                <a:spcPts val="630"/>
              </a:spcBef>
              <a:buFont typeface="Arial,Sans-Serif"/>
              <a:buChar char="•"/>
            </a:pPr>
            <a:endParaRPr lang="tr-TR" sz="1250" kern="1200">
              <a:solidFill>
                <a:srgbClr val="FAA764"/>
              </a:solidFill>
              <a:latin typeface="Arial"/>
              <a:cs typeface="Arial"/>
            </a:endParaRPr>
          </a:p>
          <a:p>
            <a:pPr algn="l"/>
            <a:endParaRPr lang="tr-TR">
              <a:solidFill>
                <a:srgbClr val="FF893B"/>
              </a:solidFill>
            </a:endParaRPr>
          </a:p>
        </p:txBody>
      </p:sp>
      <p:pic>
        <p:nvPicPr>
          <p:cNvPr id="13" name="Grafik 12" descr="Dişlileri olan kafa düz dolguyla">
            <a:extLst>
              <a:ext uri="{FF2B5EF4-FFF2-40B4-BE49-F238E27FC236}">
                <a16:creationId xmlns:a16="http://schemas.microsoft.com/office/drawing/2014/main" id="{A1A34E61-E5A8-0968-38E9-06585FCDF5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08453" y="4831794"/>
            <a:ext cx="583656" cy="5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61682E-22A3-96D6-A46F-7D8360A0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990" y="881063"/>
            <a:ext cx="4554894" cy="21664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err="1">
                <a:solidFill>
                  <a:srgbClr val="FA6102"/>
                </a:solidFill>
              </a:rPr>
              <a:t>Değişken</a:t>
            </a:r>
            <a:r>
              <a:rPr lang="en-US" sz="3200" b="1">
                <a:solidFill>
                  <a:srgbClr val="FA6102"/>
                </a:solidFill>
              </a:rPr>
              <a:t> </a:t>
            </a:r>
            <a:r>
              <a:rPr lang="en-US" sz="3200" b="1" err="1">
                <a:solidFill>
                  <a:srgbClr val="FA6102"/>
                </a:solidFill>
              </a:rPr>
              <a:t>Önem</a:t>
            </a:r>
            <a:r>
              <a:rPr lang="en-US" sz="3200" b="1">
                <a:solidFill>
                  <a:srgbClr val="FA6102"/>
                </a:solidFill>
              </a:rPr>
              <a:t> </a:t>
            </a:r>
            <a:br>
              <a:rPr lang="en-US" sz="3200" b="1">
                <a:solidFill>
                  <a:srgbClr val="FA6102"/>
                </a:solidFill>
              </a:rPr>
            </a:br>
            <a:r>
              <a:rPr lang="en-US" sz="3200" b="1" err="1">
                <a:solidFill>
                  <a:srgbClr val="FA6102"/>
                </a:solidFill>
              </a:rPr>
              <a:t>Düzeylerinin</a:t>
            </a:r>
            <a:r>
              <a:rPr lang="en-US" sz="3200" b="1">
                <a:solidFill>
                  <a:srgbClr val="FA6102"/>
                </a:solidFill>
              </a:rPr>
              <a:t> </a:t>
            </a:r>
            <a:r>
              <a:rPr lang="en-US" sz="3200" b="1" err="1">
                <a:solidFill>
                  <a:srgbClr val="FA6102"/>
                </a:solidFill>
              </a:rPr>
              <a:t>İncelenmesi</a:t>
            </a:r>
            <a:endParaRPr lang="en-US" sz="3200" b="1">
              <a:solidFill>
                <a:srgbClr val="FA6102"/>
              </a:solidFill>
            </a:endParaRPr>
          </a:p>
        </p:txBody>
      </p:sp>
      <p:cxnSp>
        <p:nvCxnSpPr>
          <p:cNvPr id="21" name="Straight Connector 2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BB7116-90BC-DB1E-25EC-1CD274EC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cap="all" spc="300"/>
              <a:t>CATBOOST Feature </a:t>
            </a:r>
            <a:endParaRPr lang="tr-TR"/>
          </a:p>
          <a:p>
            <a:pPr marL="0" indent="0" algn="ctr">
              <a:buNone/>
            </a:pPr>
            <a:r>
              <a:rPr lang="en-US" cap="all" spc="300"/>
              <a:t>Importance</a:t>
            </a:r>
            <a:endParaRPr lang="en-US"/>
          </a:p>
        </p:txBody>
      </p:sp>
      <p:pic>
        <p:nvPicPr>
          <p:cNvPr id="3" name="Resim 2" descr="metin, ekran görüntüsü, paralel, yazı tipi içeren bir resim&#10;&#10;Açıklama otomatik olarak oluşturuldu">
            <a:extLst>
              <a:ext uri="{FF2B5EF4-FFF2-40B4-BE49-F238E27FC236}">
                <a16:creationId xmlns:a16="http://schemas.microsoft.com/office/drawing/2014/main" id="{6790C291-21E9-57E4-C817-670D89D4C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54" y="897147"/>
            <a:ext cx="3989051" cy="48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2E41C5-111B-5891-357B-FB4D23E7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73" y="373095"/>
            <a:ext cx="10427840" cy="381566"/>
          </a:xfrm>
        </p:spPr>
        <p:txBody>
          <a:bodyPr>
            <a:noAutofit/>
          </a:bodyPr>
          <a:lstStyle/>
          <a:p>
            <a:r>
              <a:rPr lang="tr-TR" sz="4000" b="1">
                <a:solidFill>
                  <a:srgbClr val="FA6102"/>
                </a:solidFill>
              </a:rPr>
              <a:t>Modelleme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F839BA-893D-EF56-B8BE-3FD735B02DAE}"/>
              </a:ext>
            </a:extLst>
          </p:cNvPr>
          <p:cNvSpPr txBox="1"/>
          <p:nvPr/>
        </p:nvSpPr>
        <p:spPr>
          <a:xfrm>
            <a:off x="498618" y="937892"/>
            <a:ext cx="2160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solidFill>
                  <a:srgbClr val="FFC000"/>
                </a:solidFill>
              </a:rPr>
              <a:t>CATBOOST</a:t>
            </a:r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E6CF7BC6-6B7B-66CA-DB9D-24A1069F1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79995"/>
              </p:ext>
            </p:extLst>
          </p:nvPr>
        </p:nvGraphicFramePr>
        <p:xfrm>
          <a:off x="503208" y="5108276"/>
          <a:ext cx="1552755" cy="114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DFA876C5-198F-4679-45E8-BBC07A29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71569"/>
              </p:ext>
            </p:extLst>
          </p:nvPr>
        </p:nvGraphicFramePr>
        <p:xfrm>
          <a:off x="603848" y="2113471"/>
          <a:ext cx="4893528" cy="158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74">
                  <a:extLst>
                    <a:ext uri="{9D8B030D-6E8A-4147-A177-3AD203B41FA5}">
                      <a16:colId xmlns:a16="http://schemas.microsoft.com/office/drawing/2014/main" val="971390314"/>
                    </a:ext>
                  </a:extLst>
                </a:gridCol>
                <a:gridCol w="1507786">
                  <a:extLst>
                    <a:ext uri="{9D8B030D-6E8A-4147-A177-3AD203B41FA5}">
                      <a16:colId xmlns:a16="http://schemas.microsoft.com/office/drawing/2014/main" val="1926413350"/>
                    </a:ext>
                  </a:extLst>
                </a:gridCol>
                <a:gridCol w="1894168">
                  <a:extLst>
                    <a:ext uri="{9D8B030D-6E8A-4147-A177-3AD203B41FA5}">
                      <a16:colId xmlns:a16="http://schemas.microsoft.com/office/drawing/2014/main" val="1925559732"/>
                    </a:ext>
                  </a:extLst>
                </a:gridCol>
              </a:tblGrid>
              <a:tr h="372893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Train </a:t>
                      </a:r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Result</a:t>
                      </a:r>
                      <a:endParaRPr lang="tr-TR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Validation</a:t>
                      </a:r>
                      <a:r>
                        <a:rPr lang="tr-TR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Result</a:t>
                      </a:r>
                      <a:endParaRPr lang="tr-TR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1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lang="tr-TR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0.9329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onsolas"/>
                        </a:rPr>
                        <a:t>0.9089</a:t>
                      </a:r>
                      <a:endParaRPr lang="tr-TR" sz="180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0.9427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05414"/>
                  </a:ext>
                </a:extLst>
              </a:tr>
              <a:tr h="47017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Roc</a:t>
                      </a:r>
                      <a:r>
                        <a:rPr lang="tr-TR">
                          <a:solidFill>
                            <a:srgbClr val="FFFFFF"/>
                          </a:solidFill>
                        </a:rPr>
                        <a:t> AUC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FFFF"/>
                          </a:solidFill>
                        </a:rPr>
                        <a:t>0.9521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362038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FF29B388-259C-9D0A-FBB1-5E39AEC688B2}"/>
              </a:ext>
            </a:extLst>
          </p:cNvPr>
          <p:cNvSpPr txBox="1"/>
          <p:nvPr/>
        </p:nvSpPr>
        <p:spPr>
          <a:xfrm>
            <a:off x="2367063" y="5220510"/>
            <a:ext cx="77821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Bu çalışma makine öğrenimi algoritmalarını kullanarak kalp krizi riskini tahmin etmenin mümkün olduğunu göstermektedir. Elde edilen sonuçlara göre performansı en yüksek olan algoritma </a:t>
            </a:r>
            <a:r>
              <a:rPr lang="tr-TR" err="1"/>
              <a:t>Catboost</a:t>
            </a:r>
            <a:r>
              <a:rPr lang="tr-TR"/>
              <a:t> modelidir.</a:t>
            </a:r>
          </a:p>
        </p:txBody>
      </p:sp>
      <p:pic>
        <p:nvPicPr>
          <p:cNvPr id="10" name="İçerik Yer Tutucusu 9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E8BD3BD6-43B5-6C71-469F-D6BF33B25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483767" y="938812"/>
            <a:ext cx="4810125" cy="3914775"/>
          </a:xfrm>
        </p:spPr>
      </p:pic>
    </p:spTree>
    <p:extLst>
      <p:ext uri="{BB962C8B-B14F-4D97-AF65-F5344CB8AC3E}">
        <p14:creationId xmlns:p14="http://schemas.microsoft.com/office/powerpoint/2010/main" val="95009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2AB1AB-8F8E-B573-0902-57FC269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03" y="-717"/>
            <a:ext cx="10427840" cy="1086056"/>
          </a:xfrm>
        </p:spPr>
        <p:txBody>
          <a:bodyPr/>
          <a:lstStyle/>
          <a:p>
            <a:r>
              <a:rPr lang="tr-TR">
                <a:solidFill>
                  <a:srgbClr val="FA6102"/>
                </a:solidFill>
              </a:rPr>
              <a:t>Kullanılan Uygulamalar</a:t>
            </a:r>
          </a:p>
        </p:txBody>
      </p:sp>
      <p:pic>
        <p:nvPicPr>
          <p:cNvPr id="4" name="İçerik Yer Tutucusu 3" descr="grafik, daire, yazı tipi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29084C59-C297-899A-147B-98EB186B9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66945" y="4768280"/>
            <a:ext cx="1718305" cy="1689550"/>
          </a:xfrm>
        </p:spPr>
      </p:pic>
      <p:pic>
        <p:nvPicPr>
          <p:cNvPr id="7" name="Resim 6" descr="grafik, yazı tipi, logo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E1263B15-2E6D-BC1A-1770-8701FCD20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282848" y="993770"/>
            <a:ext cx="5319738" cy="2052498"/>
          </a:xfrm>
          <a:prstGeom prst="rect">
            <a:avLst/>
          </a:prstGeom>
        </p:spPr>
      </p:pic>
      <p:pic>
        <p:nvPicPr>
          <p:cNvPr id="10" name="Resim 9" descr="yazı tipi, grafik, logo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1160CBEB-4F77-2DDE-BEB9-CF992B1D9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4811" y="3350105"/>
            <a:ext cx="2286000" cy="819150"/>
          </a:xfrm>
          <a:prstGeom prst="rect">
            <a:avLst/>
          </a:prstGeom>
        </p:spPr>
      </p:pic>
      <p:pic>
        <p:nvPicPr>
          <p:cNvPr id="3" name="Resim 2" descr="grafik, ekran görüntüsü, grafik tasarım, meneviş mavisi içeren bir resim&#10;&#10;Açıklama otomatik olarak oluşturuldu">
            <a:extLst>
              <a:ext uri="{FF2B5EF4-FFF2-40B4-BE49-F238E27FC236}">
                <a16:creationId xmlns:a16="http://schemas.microsoft.com/office/drawing/2014/main" id="{4B78CCDD-786C-F18F-9977-BC6BF98C8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710905" y="1198532"/>
            <a:ext cx="3508077" cy="1269163"/>
          </a:xfrm>
          <a:prstGeom prst="rect">
            <a:avLst/>
          </a:prstGeom>
        </p:spPr>
      </p:pic>
      <p:pic>
        <p:nvPicPr>
          <p:cNvPr id="12" name="Resim 11" descr="grafik, kırpıntı çizim, logo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261E842E-5EF5-5FEA-B8D7-06CB0DDA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59302" r="-1143" b="-6977"/>
          <a:stretch/>
        </p:blipFill>
        <p:spPr>
          <a:xfrm>
            <a:off x="3738342" y="3580896"/>
            <a:ext cx="2544292" cy="592898"/>
          </a:xfrm>
          <a:prstGeom prst="rect">
            <a:avLst/>
          </a:prstGeom>
        </p:spPr>
      </p:pic>
      <p:pic>
        <p:nvPicPr>
          <p:cNvPr id="24" name="Resim 23" descr="logo, kırpıntı çizim, simge, sembol, grafik içeren bir resim&#10;&#10;Açıklama otomatik olarak oluşturuldu">
            <a:extLst>
              <a:ext uri="{FF2B5EF4-FFF2-40B4-BE49-F238E27FC236}">
                <a16:creationId xmlns:a16="http://schemas.microsoft.com/office/drawing/2014/main" id="{A9592BB5-21B5-9501-DDA1-E22774958E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428726" y="3863915"/>
            <a:ext cx="1732472" cy="17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4D470F-50CE-6D79-F43A-C58C78A7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66" y="4427510"/>
            <a:ext cx="10427840" cy="1086056"/>
          </a:xfrm>
        </p:spPr>
        <p:txBody>
          <a:bodyPr/>
          <a:lstStyle/>
          <a:p>
            <a:pPr algn="ctr"/>
            <a:r>
              <a:rPr lang="tr-TR">
                <a:solidFill>
                  <a:schemeClr val="bg1"/>
                </a:solidFill>
              </a:rPr>
              <a:t>Teşekkür Ederiz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BEFE9D-0F30-2162-E0C0-E0A87A62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i="1">
              <a:latin typeface="system-ui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95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4D28ECE9-1225-EEB7-A919-E4232C469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387"/>
              </p:ext>
            </p:extLst>
          </p:nvPr>
        </p:nvGraphicFramePr>
        <p:xfrm>
          <a:off x="717717" y="463584"/>
          <a:ext cx="109261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915">
                  <a:extLst>
                    <a:ext uri="{9D8B030D-6E8A-4147-A177-3AD203B41FA5}">
                      <a16:colId xmlns:a16="http://schemas.microsoft.com/office/drawing/2014/main" val="714715888"/>
                    </a:ext>
                  </a:extLst>
                </a:gridCol>
                <a:gridCol w="5446191">
                  <a:extLst>
                    <a:ext uri="{9D8B030D-6E8A-4147-A177-3AD203B41FA5}">
                      <a16:colId xmlns:a16="http://schemas.microsoft.com/office/drawing/2014/main" val="12580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chemeClr val="bg1"/>
                          </a:solidFill>
                        </a:rPr>
                        <a:t>Değişken ismi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chemeClr val="bg1"/>
                          </a:solidFill>
                        </a:rPr>
                        <a:t>Değişken Tanımı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1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Yaş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Cinsiyet </a:t>
                      </a:r>
                      <a:r>
                        <a:rPr lang="tr-TR" sz="1800" b="0" i="0" u="none" strike="noStrike" noProof="0" dirty="0">
                          <a:solidFill>
                            <a:srgbClr val="FFFFFF"/>
                          </a:solidFill>
                        </a:rPr>
                        <a:t>(1=Erkek, 0=Kadın)</a:t>
                      </a:r>
                      <a:endParaRPr lang="tr-TR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0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Chest</a:t>
                      </a:r>
                      <a:r>
                        <a:rPr lang="tr-TR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chemeClr val="tx1"/>
                          </a:solidFill>
                        </a:rPr>
                        <a:t>Pain</a:t>
                      </a:r>
                      <a:r>
                        <a:rPr lang="tr-TR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tr-TR" err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Göğüs ağrısı tipi (0=Yok, 1=Hafif, 2=Orta, 3=Şiddetli)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2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rgbClr val="FFFFFF"/>
                          </a:solidFill>
                        </a:rPr>
                        <a:t>Resting</a:t>
                      </a:r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tr-TR" dirty="0" err="1">
                          <a:solidFill>
                            <a:srgbClr val="FFFFFF"/>
                          </a:solidFill>
                        </a:rPr>
                        <a:t>Bp</a:t>
                      </a:r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 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Dinlenme Kan basıncı(mm/Hg)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Cholestrol</a:t>
                      </a:r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Serum kolesterol(mg/dl)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27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Fasting</a:t>
                      </a:r>
                      <a:r>
                        <a:rPr lang="tr-TR">
                          <a:solidFill>
                            <a:schemeClr val="tx1"/>
                          </a:solidFill>
                        </a:rPr>
                        <a:t> Blood </a:t>
                      </a:r>
                      <a:r>
                        <a:rPr lang="tr-TR" err="1">
                          <a:solidFill>
                            <a:schemeClr val="tx1"/>
                          </a:solidFill>
                        </a:rPr>
                        <a:t>Sugar</a:t>
                      </a:r>
                      <a:endParaRPr lang="tr-TR" err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Açlık kan şekeri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6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chemeClr val="tx1"/>
                          </a:solidFill>
                        </a:rPr>
                        <a:t>Resting</a:t>
                      </a:r>
                      <a:r>
                        <a:rPr lang="tr-TR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chemeClr val="tx1"/>
                          </a:solidFill>
                        </a:rPr>
                        <a:t>Ecg</a:t>
                      </a:r>
                      <a:endParaRPr lang="tr-TR" err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Dinlenme elektrokardiyografik sonuçları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14159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6E8DFA11-3811-FE35-29FC-F196A5F6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36094"/>
              </p:ext>
            </p:extLst>
          </p:nvPr>
        </p:nvGraphicFramePr>
        <p:xfrm>
          <a:off x="718867" y="3723736"/>
          <a:ext cx="10892529" cy="1667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340">
                  <a:extLst>
                    <a:ext uri="{9D8B030D-6E8A-4147-A177-3AD203B41FA5}">
                      <a16:colId xmlns:a16="http://schemas.microsoft.com/office/drawing/2014/main" val="3671821284"/>
                    </a:ext>
                  </a:extLst>
                </a:gridCol>
                <a:gridCol w="5380189">
                  <a:extLst>
                    <a:ext uri="{9D8B030D-6E8A-4147-A177-3AD203B41FA5}">
                      <a16:colId xmlns:a16="http://schemas.microsoft.com/office/drawing/2014/main" val="1464350043"/>
                    </a:ext>
                  </a:extLst>
                </a:gridCol>
              </a:tblGrid>
              <a:tr h="341677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Max</a:t>
                      </a:r>
                      <a:r>
                        <a:rPr lang="tr-TR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Heart</a:t>
                      </a:r>
                      <a:r>
                        <a:rPr lang="tr-TR">
                          <a:solidFill>
                            <a:srgbClr val="FFFFFF"/>
                          </a:solidFill>
                        </a:rPr>
                        <a:t>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u="none" dirty="0">
                          <a:solidFill>
                            <a:srgbClr val="FFFFFF"/>
                          </a:solidFill>
                        </a:rPr>
                        <a:t>Maksimum kalp hızı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89194"/>
                  </a:ext>
                </a:extLst>
              </a:tr>
              <a:tr h="341677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Exercise</a:t>
                      </a:r>
                      <a:r>
                        <a:rPr lang="tr-TR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Angina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rgbClr val="FFFFFF"/>
                          </a:solidFill>
                        </a:rPr>
                        <a:t>Fiziksel aktivite sırasında ortaya çıkan göğüs ağrısı</a:t>
                      </a:r>
                      <a:endParaRPr lang="tr-TR" u="non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562814"/>
                  </a:ext>
                </a:extLst>
              </a:tr>
              <a:tr h="401098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Oldpeak</a:t>
                      </a:r>
                      <a:endParaRPr lang="tr-TR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rgbClr val="FFFFFF"/>
                          </a:solidFill>
                        </a:rPr>
                        <a:t>Egzersiz sonrası ST depresyonunu ifade eder.</a:t>
                      </a:r>
                      <a:endParaRPr lang="tr-TR" u="non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15720"/>
                  </a:ext>
                </a:extLst>
              </a:tr>
              <a:tr h="535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>
                          <a:solidFill>
                            <a:srgbClr val="FFFFFF"/>
                          </a:solidFill>
                        </a:rPr>
                        <a:t>ST </a:t>
                      </a:r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Slope</a:t>
                      </a:r>
                      <a:endParaRPr lang="tr-TR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rgbClr val="FFFFFF"/>
                          </a:solidFill>
                        </a:rPr>
                        <a:t>Egzersiz sırasında ST segmentinin eğimini ifade eder.</a:t>
                      </a:r>
                      <a:endParaRPr lang="tr-TR" u="non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069971"/>
                  </a:ext>
                </a:extLst>
              </a:tr>
            </a:tbl>
          </a:graphicData>
        </a:graphic>
      </p:graphicFrame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BFC410C8-B75B-0083-8010-8DDED11C6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36908"/>
              </p:ext>
            </p:extLst>
          </p:nvPr>
        </p:nvGraphicFramePr>
        <p:xfrm>
          <a:off x="717718" y="5783207"/>
          <a:ext cx="10876316" cy="51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191">
                  <a:extLst>
                    <a:ext uri="{9D8B030D-6E8A-4147-A177-3AD203B41FA5}">
                      <a16:colId xmlns:a16="http://schemas.microsoft.com/office/drawing/2014/main" val="541895889"/>
                    </a:ext>
                  </a:extLst>
                </a:gridCol>
                <a:gridCol w="5299125">
                  <a:extLst>
                    <a:ext uri="{9D8B030D-6E8A-4147-A177-3AD203B41FA5}">
                      <a16:colId xmlns:a16="http://schemas.microsoft.com/office/drawing/2014/main" val="871684160"/>
                    </a:ext>
                  </a:extLst>
                </a:gridCol>
              </a:tblGrid>
              <a:tr h="518774">
                <a:tc>
                  <a:txBody>
                    <a:bodyPr/>
                    <a:lstStyle/>
                    <a:p>
                      <a:r>
                        <a:rPr lang="tr-TR" err="1">
                          <a:solidFill>
                            <a:srgbClr val="FFFFFF"/>
                          </a:solidFill>
                        </a:rPr>
                        <a:t>Target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FFFFFF"/>
                          </a:solidFill>
                        </a:rPr>
                        <a:t>Hedef değişken(1=Kalp hastalığı, 0=Sağlıklı)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84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58A1-9E92-CCE2-2464-2749BAF1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23" y="344339"/>
            <a:ext cx="10427840" cy="453453"/>
          </a:xfrm>
        </p:spPr>
        <p:txBody>
          <a:bodyPr>
            <a:normAutofit fontScale="90000"/>
          </a:bodyPr>
          <a:lstStyle/>
          <a:p>
            <a:r>
              <a:rPr lang="tr-TR" sz="3600">
                <a:solidFill>
                  <a:srgbClr val="FA6102"/>
                </a:solidFill>
              </a:rPr>
              <a:t>Veri Setinin Hikayesi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57F7103-79EE-2DB6-5CA7-2D4CFDF9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20" y="901419"/>
            <a:ext cx="5482030" cy="5412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br>
              <a:rPr lang="tr-TR">
                <a:latin typeface="Arial"/>
                <a:cs typeface="Arial"/>
              </a:rPr>
            </a:br>
            <a:r>
              <a:rPr lang="tr-TR" sz="1200">
                <a:ea typeface="+mn-lt"/>
                <a:cs typeface="+mn-lt"/>
              </a:rPr>
              <a:t>Bu araştırma amacıyla kullanılan veri seti 1190 gözlem ve 12 değişkenden oluşmaktadır.</a:t>
            </a:r>
            <a:endParaRPr lang="tr-TR" sz="1200"/>
          </a:p>
          <a:p>
            <a:pPr marL="0" indent="0">
              <a:buNone/>
            </a:pPr>
            <a:r>
              <a:rPr lang="tr-TR" sz="1200">
                <a:ea typeface="+mn-lt"/>
                <a:cs typeface="+mn-lt"/>
              </a:rPr>
              <a:t>Veri seti 629 kalp hastalığı ve 561 normal hastadan oluşan dengeli bir veri setidir.</a:t>
            </a:r>
          </a:p>
          <a:p>
            <a:pPr marL="0" indent="0">
              <a:buNone/>
            </a:pPr>
            <a:endParaRPr lang="tr-TR" sz="1200" b="1" u="sng">
              <a:solidFill>
                <a:srgbClr val="FA6102"/>
              </a:solidFill>
            </a:endParaRPr>
          </a:p>
          <a:p>
            <a:pPr>
              <a:buNone/>
            </a:pPr>
            <a:endParaRPr lang="tr-TR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200" b="1" u="sng">
                <a:solidFill>
                  <a:srgbClr val="FA6102"/>
                </a:solidFill>
                <a:ea typeface="+mn-lt"/>
                <a:cs typeface="+mn-lt"/>
              </a:rPr>
              <a:t>FASTING BLOOD SUGAR: </a:t>
            </a:r>
            <a:r>
              <a:rPr lang="tr-TR" sz="1200">
                <a:ea typeface="+mn-lt"/>
                <a:cs typeface="+mn-lt"/>
              </a:rPr>
              <a:t>Açlık kan şekeri, hastanın en az 8 saat aç kaldıktan sonraki kan şekeri seviyesini belirtir:</a:t>
            </a:r>
            <a:endParaRPr lang="tr-TR" sz="1200"/>
          </a:p>
          <a:p>
            <a:pPr marL="285750" indent="-285750">
              <a:buFont typeface="Arial"/>
              <a:buChar char="•"/>
            </a:pPr>
            <a:r>
              <a:rPr lang="tr-TR" sz="1200" b="1">
                <a:ea typeface="+mn-lt"/>
                <a:cs typeface="+mn-lt"/>
              </a:rPr>
              <a:t>0 (</a:t>
            </a:r>
            <a:r>
              <a:rPr lang="tr-TR" sz="1200" b="1" err="1">
                <a:ea typeface="+mn-lt"/>
                <a:cs typeface="+mn-lt"/>
              </a:rPr>
              <a:t>False</a:t>
            </a:r>
            <a:r>
              <a:rPr lang="tr-TR" sz="1200" b="1">
                <a:ea typeface="+mn-lt"/>
                <a:cs typeface="+mn-lt"/>
              </a:rPr>
              <a:t>)</a:t>
            </a:r>
            <a:r>
              <a:rPr lang="tr-TR" sz="1200">
                <a:ea typeface="+mn-lt"/>
                <a:cs typeface="+mn-lt"/>
              </a:rPr>
              <a:t>: Açlık kan şekeri 120 mg/dl'nin altında.</a:t>
            </a:r>
            <a:endParaRPr lang="tr-TR" sz="1200"/>
          </a:p>
          <a:p>
            <a:pPr marL="285750" indent="-285750">
              <a:buFont typeface="Arial"/>
              <a:buChar char="•"/>
            </a:pPr>
            <a:r>
              <a:rPr lang="tr-TR" sz="1200" b="1">
                <a:ea typeface="+mn-lt"/>
                <a:cs typeface="+mn-lt"/>
              </a:rPr>
              <a:t>1 (True)</a:t>
            </a:r>
            <a:r>
              <a:rPr lang="tr-TR" sz="1200">
                <a:ea typeface="+mn-lt"/>
                <a:cs typeface="+mn-lt"/>
              </a:rPr>
              <a:t>: Açlık kan şekeri 120 mg/dl'nin üzerinde.</a:t>
            </a:r>
            <a:endParaRPr lang="tr-TR" sz="1200"/>
          </a:p>
          <a:p>
            <a:pPr marL="285750" indent="-285750">
              <a:buFont typeface="Arial"/>
              <a:buChar char="•"/>
            </a:pPr>
            <a:endParaRPr lang="tr-TR" sz="1200">
              <a:solidFill>
                <a:srgbClr val="CCC9C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200" b="1" u="sng">
                <a:solidFill>
                  <a:srgbClr val="FA6102"/>
                </a:solidFill>
                <a:ea typeface="+mn-lt"/>
                <a:cs typeface="+mn-lt"/>
              </a:rPr>
              <a:t>CHOLESTEROL: Serum kolesterolü</a:t>
            </a:r>
            <a:endParaRPr lang="tr-TR" sz="1200">
              <a:solidFill>
                <a:srgbClr val="FA610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tr-TR" sz="1200">
              <a:solidFill>
                <a:srgbClr val="CCC9C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tr-TR" sz="1200">
              <a:solidFill>
                <a:srgbClr val="CCC9C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tr-TR" sz="1200">
              <a:solidFill>
                <a:srgbClr val="CCC9C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200" b="1" u="sng" err="1">
                <a:solidFill>
                  <a:srgbClr val="FA6102"/>
                </a:solidFill>
                <a:ea typeface="+mn-lt"/>
                <a:cs typeface="+mn-lt"/>
              </a:rPr>
              <a:t>Exercise</a:t>
            </a:r>
            <a:r>
              <a:rPr lang="tr-TR" sz="1200" b="1" u="sng">
                <a:solidFill>
                  <a:srgbClr val="FA6102"/>
                </a:solidFill>
                <a:ea typeface="+mn-lt"/>
                <a:cs typeface="+mn-lt"/>
              </a:rPr>
              <a:t> </a:t>
            </a:r>
            <a:r>
              <a:rPr lang="tr-TR" sz="1200" b="1" u="sng" err="1">
                <a:solidFill>
                  <a:srgbClr val="FA6102"/>
                </a:solidFill>
                <a:ea typeface="+mn-lt"/>
                <a:cs typeface="+mn-lt"/>
              </a:rPr>
              <a:t>Angina</a:t>
            </a:r>
            <a:r>
              <a:rPr lang="tr-TR" sz="1200" b="1" u="sng">
                <a:solidFill>
                  <a:srgbClr val="FA6102"/>
                </a:solidFill>
                <a:ea typeface="+mn-lt"/>
                <a:cs typeface="+mn-lt"/>
              </a:rPr>
              <a:t>:</a:t>
            </a:r>
            <a:r>
              <a:rPr lang="tr-TR" sz="1200">
                <a:ea typeface="+mn-lt"/>
                <a:cs typeface="+mn-lt"/>
              </a:rPr>
              <a:t> Egzersize bağlı anjina, kalp kasının yeterli oksijen alamadığı durumlarda ortaya çıkabilir ve bu da koroner arter hastalığının bir göstergesi olabilir. </a:t>
            </a:r>
            <a:endParaRPr lang="tr-TR" sz="1200"/>
          </a:p>
          <a:p>
            <a:pPr marL="0" indent="0">
              <a:buNone/>
            </a:pPr>
            <a:endParaRPr lang="tr-TR" sz="1200"/>
          </a:p>
          <a:p>
            <a:pPr marL="0" indent="0">
              <a:buNone/>
            </a:pPr>
            <a:endParaRPr lang="tr-TR" sz="1200">
              <a:ea typeface="+mn-lt"/>
              <a:cs typeface="+mn-lt"/>
            </a:endParaRPr>
          </a:p>
          <a:p>
            <a:pPr marL="0" indent="0">
              <a:buNone/>
            </a:pPr>
            <a:endParaRPr lang="tr-TR" sz="1200">
              <a:ea typeface="+mn-lt"/>
              <a:cs typeface="+mn-lt"/>
            </a:endParaRPr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419C9E-E31E-0847-2161-9A33C4345E32}"/>
              </a:ext>
            </a:extLst>
          </p:cNvPr>
          <p:cNvSpPr txBox="1"/>
          <p:nvPr/>
        </p:nvSpPr>
        <p:spPr>
          <a:xfrm>
            <a:off x="6389053" y="1966333"/>
            <a:ext cx="5182577" cy="3802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tr-TR" sz="1200" b="1" u="sng">
                <a:solidFill>
                  <a:srgbClr val="FA6102"/>
                </a:solidFill>
                <a:latin typeface="Segoe UI"/>
                <a:cs typeface="Segoe UI"/>
              </a:rPr>
              <a:t>CHEST PAIN TYPE (Göğüs Ağrısı Tipi)</a:t>
            </a:r>
            <a:endParaRPr lang="tr-TR" sz="1200">
              <a:latin typeface="Segoe UI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.  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Typical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Angina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(Tipik Anjina): </a:t>
            </a:r>
            <a:r>
              <a:rPr lang="tr-TR" sz="1200">
                <a:solidFill>
                  <a:srgbClr val="CCC9C2"/>
                </a:solidFill>
                <a:latin typeface="Segoe UI"/>
                <a:cs typeface="Segoe UI"/>
              </a:rPr>
              <a:t>Fiziksel aktivite veya stres sırasında göğüs ağrısı oluşur ve dinlenme veya nitrogliserin ile hafifler.</a:t>
            </a:r>
            <a:endParaRPr lang="tr-TR" sz="1200">
              <a:latin typeface="Segoe UI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.  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Atypical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Angina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(Atipik Anjina)</a:t>
            </a:r>
            <a:r>
              <a:rPr lang="tr-TR" sz="1200">
                <a:solidFill>
                  <a:srgbClr val="FAA764"/>
                </a:solidFill>
                <a:latin typeface="Segoe UI"/>
                <a:cs typeface="Segoe UI"/>
              </a:rPr>
              <a:t>: </a:t>
            </a:r>
            <a:r>
              <a:rPr lang="tr-TR" sz="1200">
                <a:solidFill>
                  <a:srgbClr val="CCC9C2"/>
                </a:solidFill>
                <a:latin typeface="Segoe UI"/>
                <a:cs typeface="Segoe UI"/>
              </a:rPr>
              <a:t>Tipik anjinaya benzer fakat belirtiler daha az belirgindir ve başka nedenlerle de ortaya çıkabilir.</a:t>
            </a:r>
            <a:endParaRPr lang="tr-TR" sz="1200">
              <a:latin typeface="Segoe UI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tr-TR" sz="1200" b="1">
                <a:solidFill>
                  <a:srgbClr val="FF893B"/>
                </a:solidFill>
                <a:latin typeface="Segoe UI"/>
                <a:cs typeface="Segoe UI"/>
              </a:rPr>
              <a:t>.  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Non-anginal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Pain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(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Non-anjenal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Ağrı)</a:t>
            </a:r>
            <a:r>
              <a:rPr lang="tr-TR" sz="1200">
                <a:solidFill>
                  <a:srgbClr val="FAA764"/>
                </a:solidFill>
                <a:latin typeface="Segoe UI"/>
                <a:cs typeface="Segoe UI"/>
              </a:rPr>
              <a:t>:</a:t>
            </a:r>
            <a:r>
              <a:rPr lang="tr-TR" sz="1200">
                <a:solidFill>
                  <a:srgbClr val="CCC9C2"/>
                </a:solidFill>
                <a:latin typeface="Segoe UI"/>
                <a:cs typeface="Segoe UI"/>
              </a:rPr>
              <a:t>Göğüs ağrısı kalp kaynaklı değildir.</a:t>
            </a:r>
            <a:endParaRPr lang="tr-TR" sz="1200">
              <a:latin typeface="Segoe UI"/>
              <a:cs typeface="Segoe UI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.   </a:t>
            </a:r>
            <a:r>
              <a:rPr lang="tr-TR" sz="1200" b="1" err="1">
                <a:solidFill>
                  <a:srgbClr val="FAA764"/>
                </a:solidFill>
                <a:latin typeface="Segoe UI"/>
                <a:cs typeface="Segoe UI"/>
              </a:rPr>
              <a:t>Asymptomatic</a:t>
            </a:r>
            <a:r>
              <a:rPr lang="tr-TR" sz="1200" b="1">
                <a:solidFill>
                  <a:srgbClr val="FAA764"/>
                </a:solidFill>
                <a:latin typeface="Segoe UI"/>
                <a:cs typeface="Segoe UI"/>
              </a:rPr>
              <a:t> (Asemptomatik):</a:t>
            </a:r>
            <a:r>
              <a:rPr lang="tr-TR" sz="1200">
                <a:solidFill>
                  <a:srgbClr val="CCC9C2"/>
                </a:solidFill>
                <a:latin typeface="Segoe UI"/>
                <a:cs typeface="Segoe UI"/>
              </a:rPr>
              <a:t> Hasta göğüs ağrısı yaşamaz.</a:t>
            </a:r>
            <a:endParaRPr lang="tr-TR" sz="120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endParaRPr lang="tr-TR" sz="1100">
              <a:solidFill>
                <a:srgbClr val="CCC9C2"/>
              </a:solidFill>
              <a:latin typeface="Segoe UI"/>
              <a:cs typeface="Segoe UI"/>
            </a:endParaRPr>
          </a:p>
          <a:p>
            <a:endParaRPr lang="tr-TR" sz="1200" b="1" u="sng">
              <a:solidFill>
                <a:srgbClr val="FA6102"/>
              </a:solidFill>
            </a:endParaRPr>
          </a:p>
          <a:p>
            <a:endParaRPr lang="tr-TR" sz="1100" u="sng">
              <a:solidFill>
                <a:srgbClr val="FA6102"/>
              </a:solidFill>
            </a:endParaRPr>
          </a:p>
          <a:p>
            <a:endParaRPr lang="tr-TR" sz="1200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9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İçerik Yer Tutucusu 18" descr="metin, çizgi, diyagram, öykü gelişim çizgisi&#10;&#10;Açıklama otomatik olarak oluşturuldu">
            <a:extLst>
              <a:ext uri="{FF2B5EF4-FFF2-40B4-BE49-F238E27FC236}">
                <a16:creationId xmlns:a16="http://schemas.microsoft.com/office/drawing/2014/main" id="{4444558D-E4A4-EBD2-1AC0-935CA547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8794" y="311300"/>
            <a:ext cx="4482570" cy="2566568"/>
          </a:xfr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3EDB525D-DE8E-D55E-C6AB-96A06A5CA446}"/>
              </a:ext>
            </a:extLst>
          </p:cNvPr>
          <p:cNvSpPr txBox="1"/>
          <p:nvPr/>
        </p:nvSpPr>
        <p:spPr>
          <a:xfrm>
            <a:off x="379501" y="3050396"/>
            <a:ext cx="4481154" cy="14497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PhotoAuthor tarafından oluşturulan ThePhoto, CCYYSA altında lisanslanmıştır.</a:t>
            </a:r>
          </a:p>
        </p:txBody>
      </p:sp>
      <p:pic>
        <p:nvPicPr>
          <p:cNvPr id="31" name="Resim 30" descr="metin, diyagram, çizgi, öykü gelişim çizgisi&#10;&#10;Açıklama otomatik olarak oluşturuldu">
            <a:extLst>
              <a:ext uri="{FF2B5EF4-FFF2-40B4-BE49-F238E27FC236}">
                <a16:creationId xmlns:a16="http://schemas.microsoft.com/office/drawing/2014/main" id="{900EDBEF-79B9-23BC-7F7A-75C24D32F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4581" y="3045844"/>
            <a:ext cx="4484195" cy="3498012"/>
          </a:xfrm>
          <a:prstGeom prst="rect">
            <a:avLst/>
          </a:prstGeom>
        </p:spPr>
      </p:pic>
      <p:sp>
        <p:nvSpPr>
          <p:cNvPr id="32" name="Metin kutusu 31">
            <a:extLst>
              <a:ext uri="{FF2B5EF4-FFF2-40B4-BE49-F238E27FC236}">
                <a16:creationId xmlns:a16="http://schemas.microsoft.com/office/drawing/2014/main" id="{C190B8A9-26D3-A221-152A-FA0E121CF3C6}"/>
              </a:ext>
            </a:extLst>
          </p:cNvPr>
          <p:cNvSpPr txBox="1"/>
          <p:nvPr/>
        </p:nvSpPr>
        <p:spPr>
          <a:xfrm>
            <a:off x="388278" y="6989553"/>
            <a:ext cx="3723557" cy="8746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PhotoAuthor tarafından oluşturulan ThePhoto, CCYYSA altında lisanslanmıştır.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46DED18-0518-3737-F883-250D287C273A}"/>
              </a:ext>
            </a:extLst>
          </p:cNvPr>
          <p:cNvSpPr txBox="1"/>
          <p:nvPr/>
        </p:nvSpPr>
        <p:spPr>
          <a:xfrm>
            <a:off x="6746651" y="305595"/>
            <a:ext cx="417249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b="1">
                <a:ea typeface="+mn-lt"/>
                <a:cs typeface="+mn-lt"/>
              </a:rPr>
              <a:t>ST yükselmesi</a:t>
            </a:r>
            <a:r>
              <a:rPr lang="tr-TR" sz="1600">
                <a:ea typeface="+mn-lt"/>
                <a:cs typeface="+mn-lt"/>
              </a:rPr>
              <a:t>  </a:t>
            </a:r>
            <a:r>
              <a:rPr lang="tr-TR" sz="1600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Elektrokardiyogramda</a:t>
            </a:r>
            <a:r>
              <a:rPr lang="tr-TR" sz="1600">
                <a:ea typeface="+mn-lt"/>
                <a:cs typeface="+mn-lt"/>
              </a:rPr>
              <a:t> (EKG) ST segmentinin taban çizgiye göre anormal derecede yüksek olduğu bir bulguyu ifade eder.</a:t>
            </a:r>
            <a:endParaRPr lang="tr-TR" sz="1600"/>
          </a:p>
          <a:p>
            <a:endParaRPr lang="tr-TR" sz="1600" b="1">
              <a:solidFill>
                <a:srgbClr val="FAA764"/>
              </a:solidFill>
              <a:ea typeface="+mn-lt"/>
              <a:cs typeface="+mn-lt"/>
            </a:endParaRPr>
          </a:p>
          <a:p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Oldpeak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değişkeni</a:t>
            </a:r>
            <a:r>
              <a:rPr lang="tr-TR" sz="1600">
                <a:solidFill>
                  <a:srgbClr val="FAA764"/>
                </a:solidFill>
                <a:ea typeface="+mn-lt"/>
                <a:cs typeface="+mn-lt"/>
              </a:rPr>
              <a:t> </a:t>
            </a:r>
            <a:endParaRPr lang="tr-TR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tr-TR" sz="1600">
              <a:solidFill>
                <a:srgbClr val="CCC9C2"/>
              </a:solidFill>
              <a:ea typeface="+mn-lt"/>
              <a:cs typeface="+mn-lt"/>
            </a:endParaRPr>
          </a:p>
          <a:p>
            <a:r>
              <a:rPr lang="tr-TR" sz="1600">
                <a:solidFill>
                  <a:srgbClr val="CCC9C2"/>
                </a:solidFill>
                <a:ea typeface="+mn-lt"/>
                <a:cs typeface="+mn-lt"/>
              </a:rPr>
              <a:t>ST segmentinin egzersiz sonrası düzeyine göre, koroner arter hastalığı riski değerlendirilebilir. ST segmentindeki depresyonun miktarı arttıkça, kalp hastalığı riski de artar.</a:t>
            </a:r>
            <a:endParaRPr lang="tr-TR" sz="1600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endParaRPr lang="tr-TR" sz="160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70C3AF0-0CD3-2776-A8FF-3B655E2EE244}"/>
              </a:ext>
            </a:extLst>
          </p:cNvPr>
          <p:cNvSpPr txBox="1"/>
          <p:nvPr/>
        </p:nvSpPr>
        <p:spPr>
          <a:xfrm>
            <a:off x="6741757" y="3316580"/>
            <a:ext cx="433431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Slope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(</a:t>
            </a:r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Slope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of </a:t>
            </a:r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the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</a:t>
            </a:r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Peak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</a:t>
            </a:r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Exercise</a:t>
            </a:r>
            <a:r>
              <a:rPr lang="tr-TR" sz="1600" b="1">
                <a:solidFill>
                  <a:srgbClr val="FAA764"/>
                </a:solidFill>
                <a:ea typeface="+mn-lt"/>
                <a:cs typeface="+mn-lt"/>
              </a:rPr>
              <a:t> ST Segment)</a:t>
            </a:r>
            <a:r>
              <a:rPr lang="tr-TR" sz="1600">
                <a:solidFill>
                  <a:srgbClr val="FAA764"/>
                </a:solidFill>
                <a:ea typeface="+mn-lt"/>
                <a:cs typeface="+mn-lt"/>
              </a:rPr>
              <a:t>:</a:t>
            </a:r>
            <a:endParaRPr lang="tr-TR" sz="1600">
              <a:ea typeface="+mn-lt"/>
              <a:cs typeface="+mn-lt"/>
            </a:endParaRPr>
          </a:p>
          <a:p>
            <a:endParaRPr lang="tr-TR" sz="1600">
              <a:ea typeface="+mn-lt"/>
              <a:cs typeface="+mn-lt"/>
            </a:endParaRPr>
          </a:p>
          <a:p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Egzersiz sırasında ST segmentinin eğimini ifade eder.</a:t>
            </a:r>
          </a:p>
          <a:p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1: </a:t>
            </a:r>
            <a:r>
              <a:rPr lang="tr-TR" sz="1600" err="1">
                <a:solidFill>
                  <a:srgbClr val="CCC6C2"/>
                </a:solidFill>
                <a:ea typeface="+mn-lt"/>
                <a:cs typeface="+mn-lt"/>
              </a:rPr>
              <a:t>Upsloping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, </a:t>
            </a:r>
          </a:p>
          <a:p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2: </a:t>
            </a:r>
            <a:r>
              <a:rPr lang="tr-TR" sz="1600" err="1">
                <a:solidFill>
                  <a:srgbClr val="CCC6C2"/>
                </a:solidFill>
                <a:ea typeface="+mn-lt"/>
                <a:cs typeface="+mn-lt"/>
              </a:rPr>
              <a:t>Flat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, </a:t>
            </a:r>
          </a:p>
          <a:p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3: </a:t>
            </a:r>
            <a:r>
              <a:rPr lang="tr-TR" sz="1600" err="1">
                <a:solidFill>
                  <a:srgbClr val="CCC6C2"/>
                </a:solidFill>
                <a:ea typeface="+mn-lt"/>
                <a:cs typeface="+mn-lt"/>
              </a:rPr>
              <a:t>Downsloping</a:t>
            </a:r>
            <a:endParaRPr lang="tr-TR" sz="1600">
              <a:solidFill>
                <a:srgbClr val="CCC6C2"/>
              </a:solidFill>
              <a:ea typeface="+mn-lt"/>
              <a:cs typeface="+mn-lt"/>
            </a:endParaRPr>
          </a:p>
          <a:p>
            <a:endParaRPr lang="tr-TR" sz="1600">
              <a:solidFill>
                <a:srgbClr val="CCC6C2"/>
              </a:solidFill>
            </a:endParaRPr>
          </a:p>
          <a:p>
            <a:pPr marL="0" lvl="1"/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Upsloping</a:t>
            </a:r>
            <a:r>
              <a:rPr lang="tr-TR" sz="1600">
                <a:solidFill>
                  <a:srgbClr val="FAA764"/>
                </a:solidFill>
                <a:ea typeface="+mn-lt"/>
                <a:cs typeface="+mn-lt"/>
              </a:rPr>
              <a:t>: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Genellikle normal veya hafif anormal.</a:t>
            </a:r>
            <a:endParaRPr lang="tr-TR" sz="1600">
              <a:solidFill>
                <a:srgbClr val="CCC6C2"/>
              </a:solidFill>
            </a:endParaRPr>
          </a:p>
          <a:p>
            <a:pPr marL="0" lvl="1"/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Flat</a:t>
            </a:r>
            <a:r>
              <a:rPr lang="tr-TR" sz="1600">
                <a:solidFill>
                  <a:srgbClr val="FAA764"/>
                </a:solidFill>
                <a:ea typeface="+mn-lt"/>
                <a:cs typeface="+mn-lt"/>
              </a:rPr>
              <a:t>: 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Genellikle orta düzeyde anormal.</a:t>
            </a:r>
            <a:endParaRPr lang="tr-TR" sz="1600">
              <a:solidFill>
                <a:srgbClr val="CCC6C2"/>
              </a:solidFill>
            </a:endParaRPr>
          </a:p>
          <a:p>
            <a:pPr marL="0" lvl="1"/>
            <a:r>
              <a:rPr lang="tr-TR" sz="1600" b="1" err="1">
                <a:solidFill>
                  <a:srgbClr val="FAA764"/>
                </a:solidFill>
                <a:ea typeface="+mn-lt"/>
                <a:cs typeface="+mn-lt"/>
              </a:rPr>
              <a:t>Downsloping</a:t>
            </a:r>
            <a:r>
              <a:rPr lang="tr-TR" sz="1600">
                <a:solidFill>
                  <a:srgbClr val="FAA764"/>
                </a:solidFill>
                <a:ea typeface="+mn-lt"/>
                <a:cs typeface="+mn-lt"/>
              </a:rPr>
              <a:t>: 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Genellikle ciddi bir kalp hastalığı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>
                <a:solidFill>
                  <a:srgbClr val="CCC6C2"/>
                </a:solidFill>
                <a:ea typeface="+mn-lt"/>
                <a:cs typeface="+mn-lt"/>
              </a:rPr>
              <a:t>göstergesi.</a:t>
            </a:r>
            <a:endParaRPr lang="tr-TR" sz="1600">
              <a:solidFill>
                <a:srgbClr val="CCC6C2"/>
              </a:solidFill>
            </a:endParaRPr>
          </a:p>
          <a:p>
            <a:pPr algn="l"/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17355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20673F-40E1-8A39-B534-230B3852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15" y="2529698"/>
            <a:ext cx="10427840" cy="1086056"/>
          </a:xfrm>
        </p:spPr>
        <p:txBody>
          <a:bodyPr/>
          <a:lstStyle/>
          <a:p>
            <a:pPr algn="ctr"/>
            <a:r>
              <a:rPr lang="tr-TR"/>
              <a:t>Veriyi Anlamak</a:t>
            </a:r>
          </a:p>
        </p:txBody>
      </p:sp>
    </p:spTree>
    <p:extLst>
      <p:ext uri="{BB962C8B-B14F-4D97-AF65-F5344CB8AC3E}">
        <p14:creationId xmlns:p14="http://schemas.microsoft.com/office/powerpoint/2010/main" val="304756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4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4E91B-9CF4-81B8-76ED-0C07A3FD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55" y="200566"/>
            <a:ext cx="10442217" cy="482207"/>
          </a:xfrm>
        </p:spPr>
        <p:txBody>
          <a:bodyPr>
            <a:noAutofit/>
          </a:bodyPr>
          <a:lstStyle/>
          <a:p>
            <a:r>
              <a:rPr lang="tr-TR" sz="2800">
                <a:solidFill>
                  <a:srgbClr val="FA6102"/>
                </a:solidFill>
              </a:rPr>
              <a:t>Verilere Genel bakış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4AC26E6-DC99-5B38-90D5-1E9AFF3F4079}"/>
              </a:ext>
            </a:extLst>
          </p:cNvPr>
          <p:cNvSpPr txBox="1"/>
          <p:nvPr/>
        </p:nvSpPr>
        <p:spPr>
          <a:xfrm>
            <a:off x="7911829" y="1540212"/>
            <a:ext cx="3501957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solidFill>
                  <a:srgbClr val="CCC9C2"/>
                </a:solidFill>
                <a:ea typeface="+mn-lt"/>
                <a:cs typeface="+mn-lt"/>
              </a:rPr>
              <a:t>Bu veri setinde erkeklerin yüzdesi </a:t>
            </a:r>
            <a:endParaRPr lang="tr-TR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tr-TR" sz="2000" dirty="0">
                <a:solidFill>
                  <a:srgbClr val="CCC9C2"/>
                </a:solidFill>
                <a:ea typeface="+mn-lt"/>
                <a:cs typeface="+mn-lt"/>
              </a:rPr>
              <a:t>kadınların yüzdesinden çok daha fazladır ve hastaların ortalama yaşı 55 tir.</a:t>
            </a:r>
            <a:endParaRPr lang="tr-TR" dirty="0">
              <a:ea typeface="+mn-lt"/>
              <a:cs typeface="+mn-lt"/>
            </a:endParaRPr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8" name="İçerik Yer Tutucusu 7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635EE30E-68CB-2324-6B7A-1609CE5E9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5263" y="958125"/>
            <a:ext cx="6096000" cy="2610939"/>
          </a:xfrm>
        </p:spPr>
      </p:pic>
      <p:pic>
        <p:nvPicPr>
          <p:cNvPr id="9" name="Resim 8" descr="diyagram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1FF714CD-C271-0345-E486-78C034DD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30" y="3910587"/>
            <a:ext cx="6096000" cy="22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72D28B-8131-B1C8-3DA0-46DCEE71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07" y="272453"/>
            <a:ext cx="10427840" cy="1086056"/>
          </a:xfrm>
        </p:spPr>
        <p:txBody>
          <a:bodyPr/>
          <a:lstStyle/>
          <a:p>
            <a:r>
              <a:rPr lang="tr-TR">
                <a:solidFill>
                  <a:srgbClr val="FA6102"/>
                </a:solidFill>
              </a:rPr>
              <a:t>Yol Haritası</a:t>
            </a:r>
          </a:p>
        </p:txBody>
      </p:sp>
      <p:graphicFrame>
        <p:nvGraphicFramePr>
          <p:cNvPr id="10" name="İçerik Yer Tutucusu 9">
            <a:extLst>
              <a:ext uri="{FF2B5EF4-FFF2-40B4-BE49-F238E27FC236}">
                <a16:creationId xmlns:a16="http://schemas.microsoft.com/office/drawing/2014/main" id="{DA58EAA3-97D3-53B2-E344-BCAB4388F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74799"/>
              </p:ext>
            </p:extLst>
          </p:nvPr>
        </p:nvGraphicFramePr>
        <p:xfrm>
          <a:off x="884619" y="1552484"/>
          <a:ext cx="5496852" cy="271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yagram 10">
            <a:extLst>
              <a:ext uri="{FF2B5EF4-FFF2-40B4-BE49-F238E27FC236}">
                <a16:creationId xmlns:a16="http://schemas.microsoft.com/office/drawing/2014/main" id="{47334206-59D2-AAF1-346E-19EB417A6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480595"/>
              </p:ext>
            </p:extLst>
          </p:nvPr>
        </p:nvGraphicFramePr>
        <p:xfrm>
          <a:off x="6096000" y="838201"/>
          <a:ext cx="5204602" cy="414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9901319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23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VaultVTI</vt:lpstr>
      <vt:lpstr>Kalp Hastalığı Tahmin Modeli</vt:lpstr>
      <vt:lpstr>Problem tanımı   Veri seti  Amaç  Yöntem</vt:lpstr>
      <vt:lpstr>PowerPoint Sunusu</vt:lpstr>
      <vt:lpstr>Veri Setinin Hikayesi</vt:lpstr>
      <vt:lpstr>PowerPoint Sunusu</vt:lpstr>
      <vt:lpstr>Veriyi Anlamak</vt:lpstr>
      <vt:lpstr>PowerPoint Sunusu</vt:lpstr>
      <vt:lpstr>Verilere Genel bakış</vt:lpstr>
      <vt:lpstr>Yol Haritası</vt:lpstr>
      <vt:lpstr>Korelasyon Matrisi</vt:lpstr>
      <vt:lpstr>Hedef Değişken İle Korelasyon</vt:lpstr>
      <vt:lpstr> ST SLOPE </vt:lpstr>
      <vt:lpstr>Eksik Veri Analizi</vt:lpstr>
      <vt:lpstr>Aykırı Değer Analizi</vt:lpstr>
      <vt:lpstr>Veri Ön İşleme ve Özellik Çıkarımı</vt:lpstr>
      <vt:lpstr>PowerPoint Sunusu</vt:lpstr>
      <vt:lpstr>Model </vt:lpstr>
      <vt:lpstr>MODEL BAŞARISI DEĞERLENDİRME</vt:lpstr>
      <vt:lpstr>Hiperparametre Optimizasyonu</vt:lpstr>
      <vt:lpstr>Değişken Önem  Düzeylerinin İncelenmesi</vt:lpstr>
      <vt:lpstr>Modelleme</vt:lpstr>
      <vt:lpstr>Kullanılan Uygulamalar</vt:lpstr>
      <vt:lpstr>Teşekkür Ederiz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79</cp:revision>
  <dcterms:created xsi:type="dcterms:W3CDTF">2024-07-03T20:40:34Z</dcterms:created>
  <dcterms:modified xsi:type="dcterms:W3CDTF">2024-07-07T09:09:35Z</dcterms:modified>
</cp:coreProperties>
</file>