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6"/>
    <p:restoredTop sz="94663"/>
  </p:normalViewPr>
  <p:slideViewPr>
    <p:cSldViewPr snapToGrid="0" snapToObjects="1">
      <p:cViewPr>
        <p:scale>
          <a:sx n="89" d="100"/>
          <a:sy n="89" d="100"/>
        </p:scale>
        <p:origin x="3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8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7DB6B996-D033-446E-9CDA-F7B012C15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" r="157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9B4B-0808-4F4F-89C5-33402445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/>
              <a:t>Jupyter Notebook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1BE9-73A9-ED45-B201-2C232A05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Coding outreach group </a:t>
            </a:r>
          </a:p>
          <a:p>
            <a:pPr>
              <a:lnSpc>
                <a:spcPct val="90000"/>
              </a:lnSpc>
            </a:pPr>
            <a:r>
              <a:rPr lang="en-US" sz="1400"/>
              <a:t>Summer workshop 6/5/2020</a:t>
            </a:r>
            <a:endParaRPr lang="en-US" sz="1400" dirty="0"/>
          </a:p>
        </p:txBody>
      </p:sp>
      <p:pic>
        <p:nvPicPr>
          <p:cNvPr id="19" name="Picture 1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CF92568-87C8-5544-821A-BC3AEA2F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93" y="2444450"/>
            <a:ext cx="2837821" cy="35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AF4D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317A-1AAE-9449-91AD-7090A27F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US" i="0" dirty="0"/>
              <a:t>What is the Jupyter Notebook?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89578-91FE-F646-AB6D-23078A6B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" y="1972780"/>
            <a:ext cx="5151900" cy="9273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359A-B7CA-A14F-A24A-5D4D9551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The Jupyter Notebook App is a server-client application that allows editing and running notebook documents using a web browser. </a:t>
            </a:r>
          </a:p>
          <a:p>
            <a:r>
              <a:rPr lang="en-US" sz="2200" dirty="0"/>
              <a:t>Jupyter Notebook can be opened on a browser without internet access or can be installed on a remote server and accessed through the internet. </a:t>
            </a:r>
          </a:p>
          <a:p>
            <a:r>
              <a:rPr lang="en-US" sz="2200" dirty="0"/>
              <a:t>We can access Jupyter Notebook through the Terminal or by downloading the app or Anaconda. This will open the Jupyter Notebook in your current directory.</a:t>
            </a:r>
          </a:p>
          <a:p>
            <a:endParaRPr lang="en-US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8EC9E7-5367-DA44-AB8A-D334663ED12E}"/>
              </a:ext>
            </a:extLst>
          </p:cNvPr>
          <p:cNvGrpSpPr/>
          <p:nvPr/>
        </p:nvGrpSpPr>
        <p:grpSpPr>
          <a:xfrm>
            <a:off x="173617" y="3042146"/>
            <a:ext cx="5156616" cy="3145536"/>
            <a:chOff x="173617" y="3042146"/>
            <a:chExt cx="5156616" cy="3145536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DD083F-A976-C243-A874-240B24D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617" y="3042146"/>
              <a:ext cx="5156616" cy="31455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CD2B8B-5FFD-5044-8D14-6E62B21ECDF3}"/>
                </a:ext>
              </a:extLst>
            </p:cNvPr>
            <p:cNvSpPr/>
            <p:nvPr/>
          </p:nvSpPr>
          <p:spPr>
            <a:xfrm>
              <a:off x="1878227" y="3583459"/>
              <a:ext cx="962323" cy="1099748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21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7DF5-E39A-BC46-9E8F-3208BC5F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Notebook Format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3BBEDA-9149-4C41-B9E1-9613E1D4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408700"/>
            <a:ext cx="9544236" cy="5084064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96C91-59C2-1B44-8DFB-7FE1926FCFC0}"/>
              </a:ext>
            </a:extLst>
          </p:cNvPr>
          <p:cNvSpPr/>
          <p:nvPr/>
        </p:nvSpPr>
        <p:spPr>
          <a:xfrm>
            <a:off x="4148051" y="1690688"/>
            <a:ext cx="382385" cy="22123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88312-5CA7-A141-8D51-EDCBE8B20A88}"/>
              </a:ext>
            </a:extLst>
          </p:cNvPr>
          <p:cNvSpPr/>
          <p:nvPr/>
        </p:nvSpPr>
        <p:spPr>
          <a:xfrm flipH="1">
            <a:off x="2364057" y="2364058"/>
            <a:ext cx="7415561" cy="3189249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6A660-F57E-3340-A480-2837152021A1}"/>
              </a:ext>
            </a:extLst>
          </p:cNvPr>
          <p:cNvSpPr/>
          <p:nvPr/>
        </p:nvSpPr>
        <p:spPr>
          <a:xfrm>
            <a:off x="3765666" y="1690471"/>
            <a:ext cx="382385" cy="2212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4FAA5-81AD-C443-965A-B16682ED9A18}"/>
              </a:ext>
            </a:extLst>
          </p:cNvPr>
          <p:cNvSpPr/>
          <p:nvPr/>
        </p:nvSpPr>
        <p:spPr>
          <a:xfrm>
            <a:off x="2574296" y="2828833"/>
            <a:ext cx="7116242" cy="70264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31399-D0EE-AB4E-A58D-57996DB583CA}"/>
              </a:ext>
            </a:extLst>
          </p:cNvPr>
          <p:cNvSpPr txBox="1"/>
          <p:nvPr/>
        </p:nvSpPr>
        <p:spPr>
          <a:xfrm>
            <a:off x="274672" y="3180155"/>
            <a:ext cx="214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Markdown/heading cells: just displays text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86022A-4944-1144-A8D6-21EDC5E31D10}"/>
              </a:ext>
            </a:extLst>
          </p:cNvPr>
          <p:cNvSpPr/>
          <p:nvPr/>
        </p:nvSpPr>
        <p:spPr>
          <a:xfrm rot="15823008">
            <a:off x="2178119" y="2134870"/>
            <a:ext cx="983100" cy="2052754"/>
          </a:xfrm>
          <a:prstGeom prst="arc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49D44-24D5-8649-BD88-95163FDB8265}"/>
              </a:ext>
            </a:extLst>
          </p:cNvPr>
          <p:cNvSpPr txBox="1"/>
          <p:nvPr/>
        </p:nvSpPr>
        <p:spPr>
          <a:xfrm>
            <a:off x="510988" y="4458560"/>
            <a:ext cx="190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Code cells: where you put your 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EDA83CA-1584-3B4E-8F28-03575AA5A9C8}"/>
              </a:ext>
            </a:extLst>
          </p:cNvPr>
          <p:cNvSpPr/>
          <p:nvPr/>
        </p:nvSpPr>
        <p:spPr>
          <a:xfrm rot="15823008">
            <a:off x="2551961" y="3354476"/>
            <a:ext cx="983100" cy="2052754"/>
          </a:xfrm>
          <a:prstGeom prst="arc">
            <a:avLst/>
          </a:prstGeom>
          <a:ln w="38100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94DC6-BCB7-8641-AC18-10E665A16C31}"/>
              </a:ext>
            </a:extLst>
          </p:cNvPr>
          <p:cNvSpPr/>
          <p:nvPr/>
        </p:nvSpPr>
        <p:spPr>
          <a:xfrm>
            <a:off x="2478476" y="1916645"/>
            <a:ext cx="472954" cy="221239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9A7C-1177-FD47-B3CA-D30C6DFE2E27}"/>
              </a:ext>
            </a:extLst>
          </p:cNvPr>
          <p:cNvSpPr txBox="1"/>
          <p:nvPr/>
        </p:nvSpPr>
        <p:spPr>
          <a:xfrm>
            <a:off x="2189316" y="2085221"/>
            <a:ext cx="135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Add/cut cells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498E0-331C-4645-80D4-BB2383E94057}"/>
              </a:ext>
            </a:extLst>
          </p:cNvPr>
          <p:cNvSpPr/>
          <p:nvPr/>
        </p:nvSpPr>
        <p:spPr>
          <a:xfrm>
            <a:off x="3754080" y="1914989"/>
            <a:ext cx="393971" cy="22123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ED95B-68F7-2549-A93A-FE0452DB3D9E}"/>
              </a:ext>
            </a:extLst>
          </p:cNvPr>
          <p:cNvSpPr txBox="1"/>
          <p:nvPr/>
        </p:nvSpPr>
        <p:spPr>
          <a:xfrm>
            <a:off x="3548959" y="2072539"/>
            <a:ext cx="376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Run code in cells (or use Shift + Return/enter)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3A62A-BBE9-8D4E-9E34-1C250323F107}"/>
              </a:ext>
            </a:extLst>
          </p:cNvPr>
          <p:cNvSpPr txBox="1"/>
          <p:nvPr/>
        </p:nvSpPr>
        <p:spPr>
          <a:xfrm>
            <a:off x="2767436" y="5695908"/>
            <a:ext cx="6821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notebook kernel is a “computational engine” that executes the code contained in a Notebook.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E169167-943B-AD43-8172-1EF81F19056F}"/>
              </a:ext>
            </a:extLst>
          </p:cNvPr>
          <p:cNvSpPr/>
          <p:nvPr/>
        </p:nvSpPr>
        <p:spPr>
          <a:xfrm rot="10800000">
            <a:off x="2315387" y="4010623"/>
            <a:ext cx="983100" cy="1946906"/>
          </a:xfrm>
          <a:prstGeom prst="arc">
            <a:avLst>
              <a:gd name="adj1" fmla="val 16200000"/>
              <a:gd name="adj2" fmla="val 1811572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4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AF4DC3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A4849-8292-7D4A-82A2-C5560DF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i="0" dirty="0"/>
              <a:t>Pandas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6E5F90-616B-A246-8F9D-115AE4A5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9801-38CE-6C4F-A930-DD13A79B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Autofit/>
          </a:bodyPr>
          <a:lstStyle/>
          <a:p>
            <a:r>
              <a:rPr lang="en-US" sz="2400" dirty="0"/>
              <a:t>Python data organization and analysis software library written for Python</a:t>
            </a:r>
          </a:p>
          <a:p>
            <a:r>
              <a:rPr lang="en-US" sz="2400" dirty="0"/>
              <a:t>Uses a </a:t>
            </a:r>
            <a:r>
              <a:rPr lang="en-US" sz="2400" dirty="0" err="1"/>
              <a:t>DataFrame</a:t>
            </a:r>
            <a:r>
              <a:rPr lang="en-US" sz="2400" dirty="0"/>
              <a:t> object for data manipulation with integrated indexing.</a:t>
            </a:r>
          </a:p>
          <a:p>
            <a:r>
              <a:rPr lang="en-US" sz="2400" dirty="0"/>
              <a:t>Note that Python is 0-indexed, meaning the first element is 0 and the second is 1. </a:t>
            </a:r>
          </a:p>
        </p:txBody>
      </p:sp>
    </p:spTree>
    <p:extLst>
      <p:ext uri="{BB962C8B-B14F-4D97-AF65-F5344CB8AC3E}">
        <p14:creationId xmlns:p14="http://schemas.microsoft.com/office/powerpoint/2010/main" val="133717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4EF-EDDC-7B46-B5A5-69747BE6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EC4F-BC67-EE48-ACA6-3F7BA082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pPr lvl="1"/>
            <a:r>
              <a:rPr lang="en-US" dirty="0"/>
              <a:t>Plotting library for Python and its extension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Very similar to the MATLAB interface, but free</a:t>
            </a:r>
          </a:p>
          <a:p>
            <a:r>
              <a:rPr lang="en-US" dirty="0"/>
              <a:t>seaborn</a:t>
            </a:r>
          </a:p>
          <a:p>
            <a:pPr lvl="1"/>
            <a:r>
              <a:rPr lang="en-US" dirty="0"/>
              <a:t>Visualization library built on matplotlib</a:t>
            </a:r>
          </a:p>
          <a:p>
            <a:pPr lvl="1"/>
            <a:r>
              <a:rPr lang="en-US" dirty="0"/>
              <a:t>Closely integrated with pandas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05860830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AF4DC3"/>
      </a:accent1>
      <a:accent2>
        <a:srgbClr val="7344B5"/>
      </a:accent2>
      <a:accent3>
        <a:srgbClr val="4D4DC3"/>
      </a:accent3>
      <a:accent4>
        <a:srgbClr val="3B6CB1"/>
      </a:accent4>
      <a:accent5>
        <a:srgbClr val="4DB0C3"/>
      </a:accent5>
      <a:accent6>
        <a:srgbClr val="3BB194"/>
      </a:accent6>
      <a:hlink>
        <a:srgbClr val="3B8AB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Jupyter Notebook</vt:lpstr>
      <vt:lpstr>What is the Jupyter Notebook?</vt:lpstr>
      <vt:lpstr>Notebook Format</vt:lpstr>
      <vt:lpstr>Pandas 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Kim V Nguyen</dc:creator>
  <cp:lastModifiedBy>Kim V Nguyen</cp:lastModifiedBy>
  <cp:revision>7</cp:revision>
  <dcterms:created xsi:type="dcterms:W3CDTF">2020-05-30T01:17:56Z</dcterms:created>
  <dcterms:modified xsi:type="dcterms:W3CDTF">2020-05-30T01:31:19Z</dcterms:modified>
</cp:coreProperties>
</file>