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57" r:id="rId4"/>
    <p:sldId id="259" r:id="rId5"/>
    <p:sldId id="262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8"/>
    <p:restoredTop sz="84789"/>
  </p:normalViewPr>
  <p:slideViewPr>
    <p:cSldViewPr snapToGrid="0" snapToObjects="1">
      <p:cViewPr varScale="1">
        <p:scale>
          <a:sx n="96" d="100"/>
          <a:sy n="96" d="100"/>
        </p:scale>
        <p:origin x="1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FA52A-A19A-0B43-ADE3-96B1903E780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591AA-09AB-844B-863B-CEB815E9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0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8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5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5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2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A close up of graphics&#10;&#10;Description automatically generated">
            <a:extLst>
              <a:ext uri="{FF2B5EF4-FFF2-40B4-BE49-F238E27FC236}">
                <a16:creationId xmlns:a16="http://schemas.microsoft.com/office/drawing/2014/main" id="{7DB6B996-D033-446E-9CDA-F7B012C15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" r="157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79B4B-0808-4F4F-89C5-33402445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 dirty="0"/>
              <a:t>Jupyter Notebook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A1BE9-73A9-ED45-B201-2C232A055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Coding outreach group 6/3/2021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Kim Nguyen</a:t>
            </a:r>
          </a:p>
        </p:txBody>
      </p:sp>
      <p:pic>
        <p:nvPicPr>
          <p:cNvPr id="19" name="Picture 1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CF92568-87C8-5544-821A-BC3AEA2F2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93" y="2444450"/>
            <a:ext cx="2837821" cy="35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8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28CE-E512-664D-BAE6-156A2828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Tutorial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D8DE-D719-4545-8137-360FB201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Familiarize you to Jupyter Notebook</a:t>
            </a:r>
          </a:p>
          <a:p>
            <a:pPr marL="0" indent="0">
              <a:buNone/>
            </a:pPr>
            <a:r>
              <a:rPr lang="en-US" dirty="0"/>
              <a:t>2. Start to use Jupyter Notebook for simple data management</a:t>
            </a:r>
          </a:p>
          <a:p>
            <a:pPr marL="0" indent="0">
              <a:buNone/>
            </a:pPr>
            <a:r>
              <a:rPr lang="en-US" dirty="0"/>
              <a:t>3. and data visualization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624187C-AFC2-CC47-8BE9-7D02B11E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739" y="489636"/>
            <a:ext cx="3449030" cy="3449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35506-9F77-474E-824A-6093BBD8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32" y="3556037"/>
            <a:ext cx="4806268" cy="1153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032487-5B3D-5D46-9C76-4C8AECCA5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532" y="4794330"/>
            <a:ext cx="4804414" cy="13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AF4DC3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D317A-1AAE-9449-91AD-7090A27F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511300"/>
          </a:xfrm>
        </p:spPr>
        <p:txBody>
          <a:bodyPr anchor="b">
            <a:normAutofit/>
          </a:bodyPr>
          <a:lstStyle/>
          <a:p>
            <a:r>
              <a:rPr lang="en-US" i="0" dirty="0"/>
              <a:t>What is the Jupyter Notebook?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789578-91FE-F646-AB6D-23078A6B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" y="1972780"/>
            <a:ext cx="5151900" cy="9273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359A-B7CA-A14F-A24A-5D4D9551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The Jupyter Notebook App is a server-client application that allows editing and running notebook documents using a web browser. </a:t>
            </a:r>
          </a:p>
          <a:p>
            <a:r>
              <a:rPr lang="en-US" sz="2200" dirty="0"/>
              <a:t>Jupyter Notebook can be opened on a browser without internet access or can be installed on a remote server and accessed through the internet. </a:t>
            </a:r>
          </a:p>
          <a:p>
            <a:r>
              <a:rPr lang="en-US" sz="2200" dirty="0"/>
              <a:t>We can access Jupyter Notebook through the Terminal or by downloading the app on Anaconda. This will open the Jupyter Notebook in your current directory.</a:t>
            </a:r>
          </a:p>
          <a:p>
            <a:endParaRPr lang="en-US" sz="2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8EC9E7-5367-DA44-AB8A-D334663ED12E}"/>
              </a:ext>
            </a:extLst>
          </p:cNvPr>
          <p:cNvGrpSpPr/>
          <p:nvPr/>
        </p:nvGrpSpPr>
        <p:grpSpPr>
          <a:xfrm>
            <a:off x="173617" y="3042146"/>
            <a:ext cx="5156616" cy="3145536"/>
            <a:chOff x="173617" y="3042146"/>
            <a:chExt cx="5156616" cy="3145536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4DD083F-A976-C243-A874-240B24DF0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617" y="3042146"/>
              <a:ext cx="5156616" cy="314553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CD2B8B-5FFD-5044-8D14-6E62B21ECDF3}"/>
                </a:ext>
              </a:extLst>
            </p:cNvPr>
            <p:cNvSpPr/>
            <p:nvPr/>
          </p:nvSpPr>
          <p:spPr>
            <a:xfrm>
              <a:off x="1878227" y="3583459"/>
              <a:ext cx="962323" cy="1099748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921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7DF5-E39A-BC46-9E8F-3208BC5F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Notebook Format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3BBEDA-9149-4C41-B9E1-9613E1D4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408700"/>
            <a:ext cx="9544236" cy="5084064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F9FEF0E-A0EE-B04E-AF0A-477538F69A24}"/>
              </a:ext>
            </a:extLst>
          </p:cNvPr>
          <p:cNvGrpSpPr/>
          <p:nvPr/>
        </p:nvGrpSpPr>
        <p:grpSpPr>
          <a:xfrm>
            <a:off x="2574296" y="1690471"/>
            <a:ext cx="7116242" cy="1841006"/>
            <a:chOff x="2574296" y="1690471"/>
            <a:chExt cx="7116242" cy="18410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36A660-F57E-3340-A480-2837152021A1}"/>
                </a:ext>
              </a:extLst>
            </p:cNvPr>
            <p:cNvSpPr/>
            <p:nvPr/>
          </p:nvSpPr>
          <p:spPr>
            <a:xfrm>
              <a:off x="3765666" y="1690471"/>
              <a:ext cx="382385" cy="22123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A4FAA5-81AD-C443-965A-B16682ED9A18}"/>
                </a:ext>
              </a:extLst>
            </p:cNvPr>
            <p:cNvSpPr/>
            <p:nvPr/>
          </p:nvSpPr>
          <p:spPr>
            <a:xfrm>
              <a:off x="2574296" y="2828833"/>
              <a:ext cx="7116242" cy="702644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0C7049-DBEF-D24B-8C5D-754A27A4D75B}"/>
              </a:ext>
            </a:extLst>
          </p:cNvPr>
          <p:cNvGrpSpPr/>
          <p:nvPr/>
        </p:nvGrpSpPr>
        <p:grpSpPr>
          <a:xfrm>
            <a:off x="274672" y="2669697"/>
            <a:ext cx="3421374" cy="1249122"/>
            <a:chOff x="274672" y="2669697"/>
            <a:chExt cx="3421374" cy="12491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D31399-D0EE-AB4E-A58D-57996DB583CA}"/>
                </a:ext>
              </a:extLst>
            </p:cNvPr>
            <p:cNvSpPr txBox="1"/>
            <p:nvPr/>
          </p:nvSpPr>
          <p:spPr>
            <a:xfrm>
              <a:off x="274672" y="3180155"/>
              <a:ext cx="2148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</a:rPr>
                <a:t>Markdown/heading cells: converts text to html</a:t>
              </a: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486022A-4944-1144-A8D6-21EDC5E31D10}"/>
                </a:ext>
              </a:extLst>
            </p:cNvPr>
            <p:cNvSpPr/>
            <p:nvPr/>
          </p:nvSpPr>
          <p:spPr>
            <a:xfrm rot="15823008">
              <a:off x="2178119" y="2134870"/>
              <a:ext cx="983100" cy="2052754"/>
            </a:xfrm>
            <a:prstGeom prst="arc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69BD1E-C7BE-0E46-8A96-57E0FC975B40}"/>
              </a:ext>
            </a:extLst>
          </p:cNvPr>
          <p:cNvGrpSpPr/>
          <p:nvPr/>
        </p:nvGrpSpPr>
        <p:grpSpPr>
          <a:xfrm>
            <a:off x="510988" y="3547850"/>
            <a:ext cx="2755055" cy="1445728"/>
            <a:chOff x="510988" y="3547850"/>
            <a:chExt cx="2755055" cy="14457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B49D44-24D5-8649-BD88-95163FDB8265}"/>
                </a:ext>
              </a:extLst>
            </p:cNvPr>
            <p:cNvSpPr txBox="1"/>
            <p:nvPr/>
          </p:nvSpPr>
          <p:spPr>
            <a:xfrm>
              <a:off x="510988" y="4458560"/>
              <a:ext cx="1901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Code cells: where you put your code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EDA83CA-1584-3B4E-8F28-03575AA5A9C8}"/>
                </a:ext>
              </a:extLst>
            </p:cNvPr>
            <p:cNvSpPr/>
            <p:nvPr/>
          </p:nvSpPr>
          <p:spPr>
            <a:xfrm rot="15823008">
              <a:off x="1908412" y="3635947"/>
              <a:ext cx="1445728" cy="1269534"/>
            </a:xfrm>
            <a:prstGeom prst="arc">
              <a:avLst>
                <a:gd name="adj1" fmla="val 15386316"/>
                <a:gd name="adj2" fmla="val 70859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169B75-0489-D246-82AC-E40884CDF98F}"/>
              </a:ext>
            </a:extLst>
          </p:cNvPr>
          <p:cNvGrpSpPr/>
          <p:nvPr/>
        </p:nvGrpSpPr>
        <p:grpSpPr>
          <a:xfrm>
            <a:off x="2189316" y="1916645"/>
            <a:ext cx="1359643" cy="445575"/>
            <a:chOff x="2189316" y="1916645"/>
            <a:chExt cx="1359643" cy="4455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C94DC6-BCB7-8641-AC18-10E665A16C31}"/>
                </a:ext>
              </a:extLst>
            </p:cNvPr>
            <p:cNvSpPr/>
            <p:nvPr/>
          </p:nvSpPr>
          <p:spPr>
            <a:xfrm>
              <a:off x="2478476" y="1916645"/>
              <a:ext cx="472954" cy="221239"/>
            </a:xfrm>
            <a:prstGeom prst="rect">
              <a:avLst/>
            </a:prstGeom>
            <a:noFill/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C9A7C-1177-FD47-B3CA-D30C6DFE2E27}"/>
                </a:ext>
              </a:extLst>
            </p:cNvPr>
            <p:cNvSpPr txBox="1"/>
            <p:nvPr/>
          </p:nvSpPr>
          <p:spPr>
            <a:xfrm>
              <a:off x="2189316" y="2085221"/>
              <a:ext cx="1359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Add/cut cells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BF7963-8B44-CA45-B16A-650958565C52}"/>
              </a:ext>
            </a:extLst>
          </p:cNvPr>
          <p:cNvGrpSpPr/>
          <p:nvPr/>
        </p:nvGrpSpPr>
        <p:grpSpPr>
          <a:xfrm>
            <a:off x="3548959" y="1914989"/>
            <a:ext cx="3766241" cy="434549"/>
            <a:chOff x="3548959" y="1914989"/>
            <a:chExt cx="3766241" cy="4345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1498E0-331C-4645-80D4-BB2383E94057}"/>
                </a:ext>
              </a:extLst>
            </p:cNvPr>
            <p:cNvSpPr/>
            <p:nvPr/>
          </p:nvSpPr>
          <p:spPr>
            <a:xfrm>
              <a:off x="3754080" y="1914989"/>
              <a:ext cx="393971" cy="221239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8ED95B-68F7-2549-A93A-FE0452DB3D9E}"/>
                </a:ext>
              </a:extLst>
            </p:cNvPr>
            <p:cNvSpPr txBox="1"/>
            <p:nvPr/>
          </p:nvSpPr>
          <p:spPr>
            <a:xfrm>
              <a:off x="3548959" y="2072539"/>
              <a:ext cx="3766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Run code in cells (or use Shift + Return/enter)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A53C8B-38F6-5B49-9A1D-D8C238DDA6F5}"/>
              </a:ext>
            </a:extLst>
          </p:cNvPr>
          <p:cNvGrpSpPr/>
          <p:nvPr/>
        </p:nvGrpSpPr>
        <p:grpSpPr>
          <a:xfrm>
            <a:off x="2315387" y="1690688"/>
            <a:ext cx="7464231" cy="4589995"/>
            <a:chOff x="2315387" y="1690688"/>
            <a:chExt cx="7464231" cy="45899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D96C91-59C2-1B44-8DFB-7FE1926FCFC0}"/>
                </a:ext>
              </a:extLst>
            </p:cNvPr>
            <p:cNvSpPr/>
            <p:nvPr/>
          </p:nvSpPr>
          <p:spPr>
            <a:xfrm>
              <a:off x="4148051" y="1690688"/>
              <a:ext cx="382385" cy="221239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87B74E-5537-484C-842C-4FDE60C187E7}"/>
                </a:ext>
              </a:extLst>
            </p:cNvPr>
            <p:cNvGrpSpPr/>
            <p:nvPr/>
          </p:nvGrpSpPr>
          <p:grpSpPr>
            <a:xfrm>
              <a:off x="2315387" y="2364058"/>
              <a:ext cx="7464231" cy="3916625"/>
              <a:chOff x="2315387" y="2364058"/>
              <a:chExt cx="7464231" cy="391662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288312-5CA7-A141-8D51-EDCBE8B20A88}"/>
                  </a:ext>
                </a:extLst>
              </p:cNvPr>
              <p:cNvSpPr/>
              <p:nvPr/>
            </p:nvSpPr>
            <p:spPr>
              <a:xfrm flipH="1">
                <a:off x="2364057" y="2364058"/>
                <a:ext cx="7415561" cy="3189249"/>
              </a:xfrm>
              <a:prstGeom prst="rect">
                <a:avLst/>
              </a:prstGeom>
              <a:noFill/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93A62A-BBE9-8D4E-9E34-1C250323F107}"/>
                  </a:ext>
                </a:extLst>
              </p:cNvPr>
              <p:cNvSpPr txBox="1"/>
              <p:nvPr/>
            </p:nvSpPr>
            <p:spPr>
              <a:xfrm>
                <a:off x="2767436" y="5695908"/>
                <a:ext cx="68214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A notebook kernel is a “computational engine” that executes the code contained in a Notebook.</a:t>
                </a: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4E169167-943B-AD43-8172-1EF81F19056F}"/>
                  </a:ext>
                </a:extLst>
              </p:cNvPr>
              <p:cNvSpPr/>
              <p:nvPr/>
            </p:nvSpPr>
            <p:spPr>
              <a:xfrm rot="10800000">
                <a:off x="2315387" y="4010623"/>
                <a:ext cx="983100" cy="1946906"/>
              </a:xfrm>
              <a:prstGeom prst="arc">
                <a:avLst>
                  <a:gd name="adj1" fmla="val 16200000"/>
                  <a:gd name="adj2" fmla="val 18115721"/>
                </a:avLst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4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2429-14C8-D748-9A0D-638F473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Why use Jupyter Notebook?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E45DAC6-13BB-454F-B03C-B9654A5A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83" y="2364267"/>
            <a:ext cx="9456234" cy="2640704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43E1FEC5-3DDE-8D44-AA42-FC99C9B87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83" y="1998621"/>
            <a:ext cx="9456234" cy="4342926"/>
          </a:xfrm>
          <a:prstGeom prst="rect">
            <a:avLst/>
          </a:prstGeom>
        </p:spPr>
      </p:pic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C37C1F7-61E9-F34B-AC9B-CB5BE4313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40" y="1948243"/>
            <a:ext cx="2830319" cy="4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2429-14C8-D748-9A0D-638F473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Why use Jupyter Notebook?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3A9F6A-868B-8D46-AC0A-EDFC8DC4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r>
              <a:rPr lang="en-US" dirty="0"/>
              <a:t>Allows for real-time (</a:t>
            </a:r>
            <a:r>
              <a:rPr lang="en-US" dirty="0" err="1"/>
              <a:t>ish</a:t>
            </a:r>
            <a:r>
              <a:rPr lang="en-US" dirty="0"/>
              <a:t>) code collaboration</a:t>
            </a:r>
          </a:p>
          <a:p>
            <a:r>
              <a:rPr lang="en-US" dirty="0"/>
              <a:t>Autosaves everything in the Notebook</a:t>
            </a:r>
          </a:p>
          <a:p>
            <a:r>
              <a:rPr lang="en-US" dirty="0"/>
              <a:t>Allows you to work non-linearly through your code</a:t>
            </a:r>
          </a:p>
          <a:p>
            <a:r>
              <a:rPr lang="en-US" dirty="0"/>
              <a:t>Markdowns are useful for possible conference, talk, or paper text</a:t>
            </a:r>
          </a:p>
        </p:txBody>
      </p:sp>
    </p:spTree>
    <p:extLst>
      <p:ext uri="{BB962C8B-B14F-4D97-AF65-F5344CB8AC3E}">
        <p14:creationId xmlns:p14="http://schemas.microsoft.com/office/powerpoint/2010/main" val="31591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269A-0562-0E49-89AB-61EFC031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6F62-32A1-DE45-9365-1FA9A402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Jupyter Notebooks are most compatible with Julia, Python, and R languages</a:t>
            </a:r>
          </a:p>
          <a:p>
            <a:pPr lvl="1"/>
            <a:r>
              <a:rPr lang="en-US" dirty="0"/>
              <a:t>BUT you can install other language kernels</a:t>
            </a:r>
          </a:p>
          <a:p>
            <a:r>
              <a:rPr lang="en-US" dirty="0"/>
              <a:t>Code collaboration could get out-of-sync </a:t>
            </a:r>
          </a:p>
          <a:p>
            <a:r>
              <a:rPr lang="en-US" dirty="0"/>
              <a:t>Other cons, but they don’t necessarily apply to us in a research setting</a:t>
            </a:r>
          </a:p>
        </p:txBody>
      </p:sp>
    </p:spTree>
    <p:extLst>
      <p:ext uri="{BB962C8B-B14F-4D97-AF65-F5344CB8AC3E}">
        <p14:creationId xmlns:p14="http://schemas.microsoft.com/office/powerpoint/2010/main" val="332392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1185-06B8-E94D-A7FF-926CBAD9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6424408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3E8E2"/>
      </a:lt2>
      <a:accent1>
        <a:srgbClr val="AF4DC3"/>
      </a:accent1>
      <a:accent2>
        <a:srgbClr val="7344B5"/>
      </a:accent2>
      <a:accent3>
        <a:srgbClr val="4D4DC3"/>
      </a:accent3>
      <a:accent4>
        <a:srgbClr val="3B6CB1"/>
      </a:accent4>
      <a:accent5>
        <a:srgbClr val="4DB0C3"/>
      </a:accent5>
      <a:accent6>
        <a:srgbClr val="3BB194"/>
      </a:accent6>
      <a:hlink>
        <a:srgbClr val="3B8AB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253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Elephant</vt:lpstr>
      <vt:lpstr>BrushVTI</vt:lpstr>
      <vt:lpstr>Jupyter Notebook Tutorial</vt:lpstr>
      <vt:lpstr>Tutorial Objectives</vt:lpstr>
      <vt:lpstr>What is the Jupyter Notebook?</vt:lpstr>
      <vt:lpstr>Notebook Format</vt:lpstr>
      <vt:lpstr>Why use Jupyter Notebook?</vt:lpstr>
      <vt:lpstr>Why use Jupyter Notebook?</vt:lpstr>
      <vt:lpstr>Caveats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</dc:title>
  <dc:creator>Kim V Nguyen</dc:creator>
  <cp:lastModifiedBy>Kim V Nguyen</cp:lastModifiedBy>
  <cp:revision>25</cp:revision>
  <dcterms:created xsi:type="dcterms:W3CDTF">2020-05-30T01:17:56Z</dcterms:created>
  <dcterms:modified xsi:type="dcterms:W3CDTF">2021-05-27T21:56:33Z</dcterms:modified>
</cp:coreProperties>
</file>