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18288000" cy="10287000"/>
  <p:notesSz cx="6858000" cy="9144000"/>
  <p:embeddedFontLst>
    <p:embeddedFont>
      <p:font typeface="Montserrat Classic" panose="020B0604020202020204" charset="-94"/>
      <p:regular r:id="rId13"/>
    </p:embeddedFont>
    <p:embeddedFont>
      <p:font typeface="Montserrat Classic Bold" panose="020B0604020202020204" charset="-9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30" y="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573354" y="679959"/>
            <a:ext cx="7772400" cy="4578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tr-TR" sz="12047" b="1" dirty="0">
                <a:solidFill>
                  <a:srgbClr val="004AAD"/>
                </a:solidFill>
                <a:latin typeface="Montserrat Classic" panose="020B0604020202020204" charset="-94"/>
              </a:rPr>
              <a:t>BOOKING</a:t>
            </a:r>
          </a:p>
          <a:p>
            <a:pPr>
              <a:lnSpc>
                <a:spcPts val="11926"/>
              </a:lnSpc>
            </a:pPr>
            <a:endParaRPr lang="tr-TR" sz="12047" dirty="0">
              <a:solidFill>
                <a:srgbClr val="004AAD"/>
              </a:solidFill>
              <a:latin typeface="Montserrat Classic Bold"/>
            </a:endParaRPr>
          </a:p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004AAD"/>
                </a:solidFill>
                <a:latin typeface="Montserrat Classic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8884" y="2244333"/>
            <a:ext cx="8544752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tr-TR" sz="12047" b="1" dirty="0">
                <a:solidFill>
                  <a:srgbClr val="2BB4D4"/>
                </a:solidFill>
                <a:latin typeface="Montserrat Classic" panose="020B0604020202020204" charset="-94"/>
              </a:rPr>
              <a:t>FLIGHT</a:t>
            </a:r>
            <a:endParaRPr lang="en-US" sz="12047" b="1" dirty="0">
              <a:solidFill>
                <a:srgbClr val="2BB4D4"/>
              </a:solidFill>
              <a:latin typeface="Montserrat Classic" panose="020B0604020202020204" charset="-9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45760" y="679959"/>
            <a:ext cx="383329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tr-TR" sz="3600" b="1" dirty="0">
                <a:solidFill>
                  <a:srgbClr val="004AAD"/>
                </a:solidFill>
                <a:latin typeface="Montserrat Classic" panose="020B0604020202020204" charset="-94"/>
              </a:rPr>
              <a:t>Visual Programming</a:t>
            </a:r>
            <a:endParaRPr lang="en-US" sz="3600" b="1" dirty="0">
              <a:solidFill>
                <a:srgbClr val="004AAD"/>
              </a:solidFill>
              <a:latin typeface="Montserrat Classic" panose="020B0604020202020204" charset="-9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8884" y="7064110"/>
            <a:ext cx="4851878" cy="219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 dirty="0" err="1">
                <a:solidFill>
                  <a:srgbClr val="2E2E2E"/>
                </a:solidFill>
                <a:latin typeface="Montserrat Classic" panose="020B0604020202020204" charset="-94"/>
              </a:rPr>
              <a:t>Berke</a:t>
            </a:r>
            <a:r>
              <a:rPr lang="en-US" sz="2499" spc="124" dirty="0">
                <a:solidFill>
                  <a:srgbClr val="2E2E2E"/>
                </a:solidFill>
                <a:latin typeface="Montserrat Classic" panose="020B0604020202020204" charset="-94"/>
              </a:rPr>
              <a:t> Kadir </a:t>
            </a:r>
            <a:r>
              <a:rPr lang="en-US" sz="2499" spc="124" dirty="0" err="1">
                <a:solidFill>
                  <a:srgbClr val="2E2E2E"/>
                </a:solidFill>
                <a:latin typeface="Montserrat Classic" panose="020B0604020202020204" charset="-94"/>
              </a:rPr>
              <a:t>Yıldırım</a:t>
            </a:r>
            <a:endParaRPr lang="en-US" sz="2499" spc="124" dirty="0">
              <a:solidFill>
                <a:srgbClr val="2E2E2E"/>
              </a:solidFill>
              <a:latin typeface="Montserrat Classic" panose="020B0604020202020204" charset="-94"/>
            </a:endParaRP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Montserrat Classic" panose="020B0604020202020204" charset="-94"/>
              </a:rPr>
              <a:t>Büşra Soysal</a:t>
            </a: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Montserrat Classic" panose="020B0604020202020204" charset="-94"/>
              </a:rPr>
              <a:t>Büşra </a:t>
            </a:r>
            <a:r>
              <a:rPr lang="en-US" sz="2499" spc="124" dirty="0" err="1">
                <a:solidFill>
                  <a:srgbClr val="2E2E2E"/>
                </a:solidFill>
                <a:latin typeface="Montserrat Classic" panose="020B0604020202020204" charset="-94"/>
              </a:rPr>
              <a:t>Yaydemir</a:t>
            </a:r>
            <a:endParaRPr lang="en-US" sz="2499" spc="124" dirty="0">
              <a:solidFill>
                <a:srgbClr val="2E2E2E"/>
              </a:solidFill>
              <a:latin typeface="Montserrat Classic" panose="020B0604020202020204" charset="-94"/>
            </a:endParaRPr>
          </a:p>
          <a:p>
            <a:pPr>
              <a:lnSpc>
                <a:spcPts val="3499"/>
              </a:lnSpc>
            </a:pPr>
            <a:r>
              <a:rPr lang="en-US" sz="2499" spc="124" dirty="0" err="1">
                <a:solidFill>
                  <a:srgbClr val="2E2E2E"/>
                </a:solidFill>
                <a:latin typeface="Montserrat Classic" panose="020B0604020202020204" charset="-94"/>
              </a:rPr>
              <a:t>Emine</a:t>
            </a:r>
            <a:r>
              <a:rPr lang="en-US" sz="2499" spc="124" dirty="0">
                <a:solidFill>
                  <a:srgbClr val="2E2E2E"/>
                </a:solidFill>
                <a:latin typeface="Montserrat Classic" panose="020B0604020202020204" charset="-94"/>
              </a:rPr>
              <a:t> </a:t>
            </a:r>
            <a:r>
              <a:rPr lang="en-US" sz="2499" spc="124" dirty="0" err="1">
                <a:solidFill>
                  <a:srgbClr val="2E2E2E"/>
                </a:solidFill>
                <a:latin typeface="Montserrat Classic" panose="020B0604020202020204" charset="-94"/>
              </a:rPr>
              <a:t>Gelir</a:t>
            </a:r>
            <a:endParaRPr lang="en-US" sz="2499" spc="124" dirty="0">
              <a:solidFill>
                <a:srgbClr val="2E2E2E"/>
              </a:solidFill>
              <a:latin typeface="Montserrat Classic" panose="020B0604020202020204" charset="-94"/>
            </a:endParaRP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Montserrat Classic" panose="020B0604020202020204" charset="-94"/>
              </a:rPr>
              <a:t>Mustafa </a:t>
            </a:r>
            <a:r>
              <a:rPr lang="en-US" sz="2499" spc="124" dirty="0" err="1">
                <a:solidFill>
                  <a:srgbClr val="2E2E2E"/>
                </a:solidFill>
                <a:latin typeface="Montserrat Classic" panose="020B0604020202020204" charset="-94"/>
              </a:rPr>
              <a:t>Çakar</a:t>
            </a:r>
            <a:endParaRPr lang="en-US" sz="2499" spc="124" dirty="0">
              <a:solidFill>
                <a:srgbClr val="2E2E2E"/>
              </a:solidFill>
              <a:latin typeface="Montserrat Classic" panose="020B0604020202020204" charset="-94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991F52-8ABD-5D81-343E-C618D4E58170}"/>
              </a:ext>
            </a:extLst>
          </p:cNvPr>
          <p:cNvSpPr txBox="1"/>
          <p:nvPr/>
        </p:nvSpPr>
        <p:spPr>
          <a:xfrm>
            <a:off x="592717" y="3770392"/>
            <a:ext cx="8544752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tr-TR" sz="12047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 Classic" panose="020B0604020202020204" charset="-94"/>
              </a:rPr>
              <a:t>TICKET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1066800" y="1101700"/>
            <a:ext cx="8572512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05250" y="3707209"/>
            <a:ext cx="10477500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The Booking Flight </a:t>
            </a:r>
            <a:r>
              <a:rPr lang="tr-TR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Ticket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project successfully achieves its objectives of providing a convenient and reliable platform for booking flights. 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>
              <a:lnSpc>
                <a:spcPts val="3200"/>
              </a:lnSpc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>
              <a:lnSpc>
                <a:spcPts val="3200"/>
              </a:lnSpc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Key accomplishments include implementing user-friendly UI designs, robust database management, and efficient code structure.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1028700"/>
            <a:ext cx="9167258" cy="333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30"/>
              </a:lnSpc>
            </a:pPr>
            <a:r>
              <a:rPr lang="tr-TR" sz="13030" b="1" spc="-443" dirty="0">
                <a:solidFill>
                  <a:srgbClr val="004AAD"/>
                </a:solidFill>
                <a:latin typeface="Montserrat Classic" panose="020B0604020202020204" charset="-94"/>
              </a:rPr>
              <a:t>THANK YOU.</a:t>
            </a:r>
            <a:endParaRPr lang="en-US" sz="13030" b="1" spc="-443" dirty="0">
              <a:solidFill>
                <a:srgbClr val="004AAD"/>
              </a:solidFill>
              <a:latin typeface="Montserrat Classic" panose="020B0604020202020204" charset="-94"/>
            </a:endParaRPr>
          </a:p>
        </p:txBody>
      </p:sp>
      <p:sp>
        <p:nvSpPr>
          <p:cNvPr id="6" name="Freeform 6"/>
          <p:cNvSpPr/>
          <p:nvPr/>
        </p:nvSpPr>
        <p:spPr>
          <a:xfrm rot="-1766807">
            <a:off x="10460579" y="2341404"/>
            <a:ext cx="12112141" cy="9843868"/>
          </a:xfrm>
          <a:custGeom>
            <a:avLst/>
            <a:gdLst/>
            <a:ahLst/>
            <a:cxnLst/>
            <a:rect l="l" t="t" r="r" b="b"/>
            <a:pathLst>
              <a:path w="12112141" h="9843868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190625"/>
            <a:ext cx="12230230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TABLE OF 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2711" y="3543300"/>
            <a:ext cx="4529889" cy="3066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tr-TR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Introduction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General Structure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UI Designs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Database Design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3543300"/>
            <a:ext cx="8305800" cy="3066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Code Structure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Working Structure of the Program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Tests and Results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Conclusion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</p:txBody>
      </p:sp>
      <p:sp>
        <p:nvSpPr>
          <p:cNvPr id="8" name="Freeform 8"/>
          <p:cNvSpPr/>
          <p:nvPr/>
        </p:nvSpPr>
        <p:spPr>
          <a:xfrm rot="-1625759">
            <a:off x="10837013" y="-4312634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7878598" y="2149852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113249" y="1348999"/>
            <a:ext cx="1133964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tr-TR" sz="9000" b="1" dirty="0">
                <a:solidFill>
                  <a:srgbClr val="004AAD"/>
                </a:solidFill>
                <a:latin typeface="Montserrat Classic" panose="020B0604020202020204" charset="-94"/>
              </a:rPr>
              <a:t>INTRODUCTION</a:t>
            </a:r>
            <a:endParaRPr lang="en-US" sz="9000" b="1" dirty="0">
              <a:solidFill>
                <a:srgbClr val="004AAD"/>
              </a:solidFill>
              <a:latin typeface="Montserrat Classic" panose="020B0604020202020204" charset="-9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3249" y="3695701"/>
            <a:ext cx="5744751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The Booking Flight </a:t>
            </a:r>
            <a:r>
              <a:rPr lang="tr-TR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Ticket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project aims to provide a convenient and reliable platform for users to book flights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85749">
            <a:off x="-5801074" y="-3857973"/>
            <a:ext cx="14345355" cy="14345355"/>
          </a:xfrm>
          <a:custGeom>
            <a:avLst/>
            <a:gdLst/>
            <a:ahLst/>
            <a:cxnLst/>
            <a:rect l="l" t="t" r="r" b="b"/>
            <a:pathLst>
              <a:path w="14345355" h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028700" y="1368039"/>
            <a:ext cx="5663816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General Structure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3676363"/>
            <a:ext cx="624840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Steps taken during development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>
              <a:lnSpc>
                <a:spcPts val="3999"/>
              </a:lnSpc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Features of the platforms used and rationale behind their selection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>
              <a:lnSpc>
                <a:spcPts val="3999"/>
              </a:lnSpc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Challenges encountered and solutions devised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664043">
            <a:off x="-4052117" y="-737535"/>
            <a:ext cx="11511802" cy="11511802"/>
          </a:xfrm>
          <a:custGeom>
            <a:avLst/>
            <a:gdLst/>
            <a:ahLst/>
            <a:cxnLst/>
            <a:rect l="l" t="t" r="r" b="b"/>
            <a:pathLst>
              <a:path w="11511802" h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-6284008">
            <a:off x="12761683" y="7147182"/>
            <a:ext cx="4789367" cy="7690070"/>
          </a:xfrm>
          <a:custGeom>
            <a:avLst/>
            <a:gdLst/>
            <a:ahLst/>
            <a:cxnLst/>
            <a:rect l="l" t="t" r="r" b="b"/>
            <a:pathLst>
              <a:path w="4789367" h="7690070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028700" y="1190625"/>
            <a:ext cx="6485068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UI Designs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8477" y="3450535"/>
            <a:ext cx="10951045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UI designs focused on simplicity, clarity, and intuitive navigation to enhance the user experience. 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Visual elements were carefully selected to attract users' attention and guide them through the booking process seamlessly.</a:t>
            </a:r>
          </a:p>
        </p:txBody>
      </p:sp>
      <p:sp>
        <p:nvSpPr>
          <p:cNvPr id="8" name="Freeform 8"/>
          <p:cNvSpPr/>
          <p:nvPr/>
        </p:nvSpPr>
        <p:spPr>
          <a:xfrm rot="1505868">
            <a:off x="9245019" y="-4340343"/>
            <a:ext cx="12580534" cy="8680686"/>
          </a:xfrm>
          <a:custGeom>
            <a:avLst/>
            <a:gdLst/>
            <a:ahLst/>
            <a:cxnLst/>
            <a:rect l="l" t="t" r="r" b="b"/>
            <a:pathLst>
              <a:path w="12580534" h="8680686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8611386" y="-2506381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11654922" y="2476103"/>
            <a:ext cx="5562600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MSSQL Server provides security, performance, and scalability. 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>
              <a:lnSpc>
                <a:spcPts val="3200"/>
              </a:lnSpc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The somee.com platform is utilized for hosting the MSSQL database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.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The ER diagram visually represents the structure and relationships of the data.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0478" y="820660"/>
            <a:ext cx="76581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Database Design</a:t>
            </a:r>
          </a:p>
        </p:txBody>
      </p:sp>
      <p:sp>
        <p:nvSpPr>
          <p:cNvPr id="14" name="Freeform 14"/>
          <p:cNvSpPr/>
          <p:nvPr/>
        </p:nvSpPr>
        <p:spPr>
          <a:xfrm rot="8532740" flipH="1">
            <a:off x="-3364703" y="8683369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pic>
        <p:nvPicPr>
          <p:cNvPr id="4" name="Resim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376684D-E265-DEDB-8150-04BE66C16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29" y="4348311"/>
            <a:ext cx="93249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08728">
            <a:off x="6274384" y="-4355515"/>
            <a:ext cx="15887340" cy="15887340"/>
          </a:xfrm>
          <a:custGeom>
            <a:avLst/>
            <a:gdLst/>
            <a:ahLst/>
            <a:cxnLst/>
            <a:rect l="l" t="t" r="r" b="b"/>
            <a:pathLst>
              <a:path w="15887340" h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 dirty="0"/>
          </a:p>
        </p:txBody>
      </p:sp>
      <p:sp>
        <p:nvSpPr>
          <p:cNvPr id="15" name="Freeform 15"/>
          <p:cNvSpPr/>
          <p:nvPr/>
        </p:nvSpPr>
        <p:spPr>
          <a:xfrm rot="148401" flipH="1">
            <a:off x="15297701" y="384797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2" name="TextBox 22"/>
          <p:cNvSpPr txBox="1"/>
          <p:nvPr/>
        </p:nvSpPr>
        <p:spPr>
          <a:xfrm>
            <a:off x="1028700" y="876300"/>
            <a:ext cx="582190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Code Structure</a:t>
            </a:r>
          </a:p>
        </p:txBody>
      </p:sp>
      <p:sp>
        <p:nvSpPr>
          <p:cNvPr id="24" name="Freeform 24"/>
          <p:cNvSpPr/>
          <p:nvPr/>
        </p:nvSpPr>
        <p:spPr>
          <a:xfrm rot="1082301">
            <a:off x="-5072607" y="6650746"/>
            <a:ext cx="11928886" cy="8231043"/>
          </a:xfrm>
          <a:custGeom>
            <a:avLst/>
            <a:gdLst/>
            <a:ahLst/>
            <a:cxnLst/>
            <a:rect l="l" t="t" r="r" b="b"/>
            <a:pathLst>
              <a:path w="11928886" h="8231043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677FD9F0-C1AD-91F5-F920-D024B30BB367}"/>
              </a:ext>
            </a:extLst>
          </p:cNvPr>
          <p:cNvSpPr txBox="1"/>
          <p:nvPr/>
        </p:nvSpPr>
        <p:spPr>
          <a:xfrm>
            <a:off x="3122351" y="4201261"/>
            <a:ext cx="12043298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The project is structured using the Model-View-Controller (MVC) architecture, with separate folders for models, views, and controllers. 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Entity Framework is used for object-relational mapping (ORM) to interact with the MSSQL database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.</a:t>
            </a:r>
          </a:p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073461">
            <a:off x="-9281995" y="-5154521"/>
            <a:ext cx="17617704" cy="17617704"/>
          </a:xfrm>
          <a:custGeom>
            <a:avLst/>
            <a:gdLst/>
            <a:ahLst/>
            <a:cxnLst/>
            <a:rect l="l" t="t" r="r" b="b"/>
            <a:pathLst>
              <a:path w="17617704" h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1181100"/>
            <a:ext cx="80391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 b="1" dirty="0">
                <a:solidFill>
                  <a:srgbClr val="004AAD"/>
                </a:solidFill>
                <a:latin typeface="Montserrat Classic" panose="020B0604020202020204" charset="-94"/>
              </a:rPr>
              <a:t>Working Structure of the Program</a:t>
            </a:r>
          </a:p>
        </p:txBody>
      </p:sp>
      <p:sp>
        <p:nvSpPr>
          <p:cNvPr id="7" name="Freeform 7"/>
          <p:cNvSpPr/>
          <p:nvPr/>
        </p:nvSpPr>
        <p:spPr>
          <a:xfrm rot="-5400000" flipH="1">
            <a:off x="8778703" y="-4549008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90F3305-7C6A-8CBE-115A-1DB13B9BA2AA}"/>
              </a:ext>
            </a:extLst>
          </p:cNvPr>
          <p:cNvSpPr txBox="1"/>
          <p:nvPr/>
        </p:nvSpPr>
        <p:spPr>
          <a:xfrm>
            <a:off x="4800600" y="5600700"/>
            <a:ext cx="99822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I</a:t>
            </a:r>
            <a:r>
              <a:rPr lang="en-US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nformation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about the operational framework of the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</a:t>
            </a:r>
            <a:r>
              <a:rPr lang="tr-TR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booking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</a:t>
            </a:r>
            <a:r>
              <a:rPr lang="tr-TR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flight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</a:t>
            </a:r>
            <a:r>
              <a:rPr lang="tr-TR" sz="3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ticket</a:t>
            </a:r>
            <a:r>
              <a:rPr lang="tr-TR" sz="340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 </a:t>
            </a:r>
            <a:r>
              <a:rPr lang="en-US" sz="340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system 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and its user interaction dynamics.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08728">
            <a:off x="6807785" y="-5193715"/>
            <a:ext cx="15887340" cy="15887340"/>
          </a:xfrm>
          <a:custGeom>
            <a:avLst/>
            <a:gdLst/>
            <a:ahLst/>
            <a:cxnLst/>
            <a:rect l="l" t="t" r="r" b="b"/>
            <a:pathLst>
              <a:path w="15887340" h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5" name="Freeform 15"/>
          <p:cNvSpPr/>
          <p:nvPr/>
        </p:nvSpPr>
        <p:spPr>
          <a:xfrm rot="148401" flipH="1">
            <a:off x="15297701" y="384797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2" name="TextBox 22"/>
          <p:cNvSpPr txBox="1"/>
          <p:nvPr/>
        </p:nvSpPr>
        <p:spPr>
          <a:xfrm>
            <a:off x="1051103" y="1063907"/>
            <a:ext cx="6786407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" panose="020B0604020202020204" charset="-94"/>
              </a:rPr>
              <a:t>Tests and Results</a:t>
            </a:r>
          </a:p>
        </p:txBody>
      </p:sp>
      <p:sp>
        <p:nvSpPr>
          <p:cNvPr id="24" name="Freeform 24"/>
          <p:cNvSpPr/>
          <p:nvPr/>
        </p:nvSpPr>
        <p:spPr>
          <a:xfrm rot="1082301">
            <a:off x="-5072607" y="6650746"/>
            <a:ext cx="11928886" cy="8231043"/>
          </a:xfrm>
          <a:custGeom>
            <a:avLst/>
            <a:gdLst/>
            <a:ahLst/>
            <a:cxnLst/>
            <a:rect l="l" t="t" r="r" b="b"/>
            <a:pathLst>
              <a:path w="11928886" h="8231043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5AA2681-4585-E0DE-9433-4A86B4BA77C9}"/>
              </a:ext>
            </a:extLst>
          </p:cNvPr>
          <p:cNvSpPr txBox="1"/>
          <p:nvPr/>
        </p:nvSpPr>
        <p:spPr>
          <a:xfrm>
            <a:off x="3695700" y="4714222"/>
            <a:ext cx="108966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Testing methodologies include unit testing, integration testing, and user acceptance testing</a:t>
            </a: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endParaRPr lang="tr-TR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  <a:p>
            <a:pPr marL="457200" indent="-4572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Findings are documented through bug fixes to ensure the application meets quality standards</a:t>
            </a:r>
            <a:r>
              <a:rPr lang="tr-TR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Classic"/>
              </a:rPr>
              <a:t>.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293</Words>
  <Application>Microsoft Office PowerPoint</Application>
  <PresentationFormat>Özel</PresentationFormat>
  <Paragraphs>53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Montserrat Classic Bold</vt:lpstr>
      <vt:lpstr>Arial</vt:lpstr>
      <vt:lpstr>Calibri</vt:lpstr>
      <vt:lpstr>Montserrat Classic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Sarı Minimal Sade Proje Tasarım Potfolyosu Sunumu</dc:title>
  <cp:lastModifiedBy>büşra soysal</cp:lastModifiedBy>
  <cp:revision>16</cp:revision>
  <dcterms:created xsi:type="dcterms:W3CDTF">2006-08-16T00:00:00Z</dcterms:created>
  <dcterms:modified xsi:type="dcterms:W3CDTF">2024-05-06T21:23:37Z</dcterms:modified>
  <dc:identifier>DAGEFdCWH3A</dc:identifier>
</cp:coreProperties>
</file>