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B972-4B30-481B-08E7-D8B570408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99A8C-285C-8102-68A6-CE0940BE4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F592-19E9-7E1A-42EF-66F1BE10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182-4E4A-4392-BEDB-38CB4E2697D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F61A-BF49-34CC-3866-1F574C9C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ADD06-A317-047E-8A08-C76DD1CA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D019-1376-43C7-9823-BB2ACF1A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4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491C-0056-B0E5-8F3F-83D04F2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90BB9-BD56-90E3-0E53-6BD84CC33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55790-43DF-036C-D0F1-B8EABEDB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182-4E4A-4392-BEDB-38CB4E2697D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2176-509C-99DA-6D04-D097A9B6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6ECE5-966B-C2B1-446C-208C1EE3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D019-1376-43C7-9823-BB2ACF1A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5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17CEB-6754-5FC2-903B-73605B021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96850-6401-D069-705B-F289193FF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0FCE5-5AFE-FCBD-DE60-4EB5B7C0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182-4E4A-4392-BEDB-38CB4E2697D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143E7-BBDE-4507-E026-0ECF1AA8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D0866-9DE4-D30F-7BD2-A0FA1472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D019-1376-43C7-9823-BB2ACF1A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FA81-DF6B-7160-F935-83BCA034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1BC5-E49B-4611-0F15-A6CFEF1AE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C634-B5E0-1AEB-B628-36A58B9F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182-4E4A-4392-BEDB-38CB4E2697D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4DC0-29C9-F8A5-E34F-AB37D56F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75B9A-8356-2633-9B74-A9567B98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D019-1376-43C7-9823-BB2ACF1A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EE58-AA13-E559-1494-A453A85A2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CFC48-8216-25BE-EE58-F5FBDD60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63E3A-3704-8AB5-4286-0377C8D2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182-4E4A-4392-BEDB-38CB4E2697D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90EFE-ED0B-8A9D-DBB7-AB23229B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95D7A-A9C4-EAD8-E08C-80A41FF3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D019-1376-43C7-9823-BB2ACF1A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6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D4B8-5212-2BA3-A6AE-3A20DFCD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A479-D62C-338E-5C23-6E6695ED5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E2065-7DC6-FC53-D639-833EF5CE8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2FD2E-23AF-0E0E-2334-0AEE46DE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182-4E4A-4392-BEDB-38CB4E2697D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5AC37-FAF6-1D9F-01CC-73285310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3BBCF-E0CD-FAED-8357-009FDE38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D019-1376-43C7-9823-BB2ACF1A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4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D8E6-ADEB-0B80-EF54-1C607259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22535-3222-D08A-BB5C-0FA712DE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88193-5048-B40E-DE31-0F08BEE9A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31F69-A2B0-88CA-F3A6-688263969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40A77-096C-E544-9EBC-EE5157057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5E10D-133E-8740-C73F-E6D4BB14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182-4E4A-4392-BEDB-38CB4E2697D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A5979-2F53-536F-4852-54508CC7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16B72-5E52-B038-B537-06EEFB0B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D019-1376-43C7-9823-BB2ACF1A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0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09BE-0B21-8AC0-34BF-18BAFACC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17559-CAD0-5A2C-C373-E048363A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182-4E4A-4392-BEDB-38CB4E2697D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BB4CB-53FD-E049-BD9E-ABE43D1E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72C2A-16C3-557D-F5E0-74F7479B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D019-1376-43C7-9823-BB2ACF1A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1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08906-660C-D906-4A6B-0DA64277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182-4E4A-4392-BEDB-38CB4E2697D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21C9E-6097-F756-2AA0-CF794B6B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F3595-0DF9-9F7D-CFAD-287774E3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D019-1376-43C7-9823-BB2ACF1A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765F-153F-9EBF-4ED1-BF08239D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2DE00-BFC1-9AD0-0610-E2E8B5896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5F086-00D9-4787-B082-FA3280E58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CCA8B-2D6C-3562-269F-EBC5FFBC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182-4E4A-4392-BEDB-38CB4E2697D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CFC9A-6C16-19C2-613F-BF1AF7F1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37D39-E7D9-A25E-72ED-CF6647A0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D019-1376-43C7-9823-BB2ACF1A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7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688D-BF5A-13C0-D085-365C5776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13E0F-379C-3BA8-6DB6-D20E0AFBE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8EE4C-DD11-A988-4CA5-58A20943A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BFE7F-9D7A-B3DC-E1B9-58DC176D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D182-4E4A-4392-BEDB-38CB4E2697D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AADEF-C9DA-8054-97B3-25460B6A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84B99-E6E9-DF9C-14C0-25DA9537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D019-1376-43C7-9823-BB2ACF1A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8B2DD-38DA-AF58-9251-6579B19D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1B080-1A81-AAA3-B9C1-147255B5C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9E246-0D83-777E-40FB-D44EA1624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4D182-4E4A-4392-BEDB-38CB4E2697D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8845-0625-B40C-F007-FC37E2F80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EFB26-4302-385E-84A8-2817BC0A2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ED019-1376-43C7-9823-BB2ACF1AA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0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E329-94F6-F7F6-B52A-F0BFE0D56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9755"/>
            <a:ext cx="9144000" cy="1017333"/>
          </a:xfrm>
        </p:spPr>
        <p:txBody>
          <a:bodyPr/>
          <a:lstStyle/>
          <a:p>
            <a:r>
              <a:rPr lang="ru-RU" dirty="0"/>
              <a:t>Поморгаем диодом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0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A04A-6548-87EF-B63A-19B9171B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027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ru-RU" dirty="0"/>
              <a:t>Деление частоты</a:t>
            </a:r>
            <a:r>
              <a:rPr lang="en-US" dirty="0"/>
              <a:t>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D2AD6B-FE35-07CA-27CD-DF841B6D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8018"/>
            <a:ext cx="10913529" cy="49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2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7A15-1EB0-2FF4-0AF9-CE515FF5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17476"/>
            <a:ext cx="10515600" cy="882650"/>
          </a:xfrm>
        </p:spPr>
        <p:txBody>
          <a:bodyPr/>
          <a:lstStyle/>
          <a:p>
            <a:r>
              <a:rPr lang="ru-RU" dirty="0"/>
              <a:t>Как стоит поступать в подобных случаях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C8B7C-8160-5D75-DE0D-713120D71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134589"/>
            <a:ext cx="10145748" cy="4762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871C47-6D63-62DE-2E1D-AA71F5BD7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31552"/>
            <a:ext cx="12192000" cy="7089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D70160-4A5D-6884-A3EB-6D1E58D39E8B}"/>
              </a:ext>
            </a:extLst>
          </p:cNvPr>
          <p:cNvSpPr/>
          <p:nvPr/>
        </p:nvSpPr>
        <p:spPr>
          <a:xfrm>
            <a:off x="752475" y="1000126"/>
            <a:ext cx="2266950" cy="638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A52314-5E37-51A7-2F36-8D717281FC1F}"/>
              </a:ext>
            </a:extLst>
          </p:cNvPr>
          <p:cNvCxnSpPr/>
          <p:nvPr/>
        </p:nvCxnSpPr>
        <p:spPr>
          <a:xfrm>
            <a:off x="1069848" y="2578608"/>
            <a:ext cx="466344" cy="13716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F928A4-A5BE-433A-ACD8-9382A92C062F}"/>
              </a:ext>
            </a:extLst>
          </p:cNvPr>
          <p:cNvSpPr txBox="1"/>
          <p:nvPr/>
        </p:nvSpPr>
        <p:spPr>
          <a:xfrm>
            <a:off x="360280" y="2493299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7672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1DAF-5736-DD7A-A2E5-C9ECD72C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-51261"/>
            <a:ext cx="5385816" cy="1070483"/>
          </a:xfrm>
        </p:spPr>
        <p:txBody>
          <a:bodyPr/>
          <a:lstStyle/>
          <a:p>
            <a:r>
              <a:rPr lang="ru-RU" dirty="0"/>
              <a:t>Моргаем диодом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14BA0-6715-2755-0402-DD39952C3FE7}"/>
              </a:ext>
            </a:extLst>
          </p:cNvPr>
          <p:cNvSpPr txBox="1"/>
          <p:nvPr/>
        </p:nvSpPr>
        <p:spPr>
          <a:xfrm>
            <a:off x="6763512" y="86916"/>
            <a:ext cx="4569714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led_blink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clk,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led1,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led2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PERIOD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50*1000*1000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BW_CNT = $clog2(PERIOD);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[BW_CNT: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{BW_CNT{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1'b0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clk)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==PERIOD-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{BW_CNT{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1'b0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clk_en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clk_en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==PERIOD-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led1_state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1'b0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led2_state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1'b1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posedge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clk)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clk_en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led1_state &lt;= ~led1_state;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led2_state &lt;= ~led2_state;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led1 = led1_state;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led2 = led2_state;</a:t>
            </a:r>
          </a:p>
          <a:p>
            <a:pPr>
              <a:buNone/>
            </a:pP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endmodule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CCBFA81-5425-A0A2-305D-E34945F4E437}"/>
              </a:ext>
            </a:extLst>
          </p:cNvPr>
          <p:cNvSpPr/>
          <p:nvPr/>
        </p:nvSpPr>
        <p:spPr>
          <a:xfrm>
            <a:off x="6763512" y="1252728"/>
            <a:ext cx="280416" cy="2761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F6163-55DB-E641-B76F-0B52332BE06E}"/>
              </a:ext>
            </a:extLst>
          </p:cNvPr>
          <p:cNvSpPr txBox="1"/>
          <p:nvPr/>
        </p:nvSpPr>
        <p:spPr>
          <a:xfrm>
            <a:off x="5064400" y="2448806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Делим частоту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6D921-B52C-DF5C-C382-68A43BC290DC}"/>
              </a:ext>
            </a:extLst>
          </p:cNvPr>
          <p:cNvSpPr txBox="1"/>
          <p:nvPr/>
        </p:nvSpPr>
        <p:spPr>
          <a:xfrm>
            <a:off x="733806" y="1274909"/>
            <a:ext cx="3803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Задача</a:t>
            </a:r>
            <a:r>
              <a:rPr lang="en-US" sz="2000" b="1" dirty="0"/>
              <a:t>:</a:t>
            </a:r>
          </a:p>
          <a:p>
            <a:r>
              <a:rPr lang="ru-RU" sz="2000" dirty="0"/>
              <a:t>Моргать поочередно двумя диодами с частотой 1</a:t>
            </a:r>
            <a:r>
              <a:rPr lang="en-US" sz="2000" dirty="0"/>
              <a:t>Hz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155A88E-81E9-0500-0A69-E5662C3F3536}"/>
              </a:ext>
            </a:extLst>
          </p:cNvPr>
          <p:cNvSpPr/>
          <p:nvPr/>
        </p:nvSpPr>
        <p:spPr>
          <a:xfrm>
            <a:off x="6760464" y="4443984"/>
            <a:ext cx="283464" cy="20756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E2F8B-13E4-7F89-FE9B-723F469E11D3}"/>
              </a:ext>
            </a:extLst>
          </p:cNvPr>
          <p:cNvSpPr txBox="1"/>
          <p:nvPr/>
        </p:nvSpPr>
        <p:spPr>
          <a:xfrm>
            <a:off x="5064400" y="5297162"/>
            <a:ext cx="10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моргаем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1E14-DD57-538B-7B51-8804A625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constraints, D </a:t>
            </a:r>
            <a:r>
              <a:rPr lang="ru-RU" dirty="0"/>
              <a:t>триггер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2BA1C-013E-D0C0-4465-E741B553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377" y="1524000"/>
            <a:ext cx="4645547" cy="5022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9E7C4D-3417-67AC-BAB9-1394F162F211}"/>
              </a:ext>
            </a:extLst>
          </p:cNvPr>
          <p:cNvSpPr txBox="1"/>
          <p:nvPr/>
        </p:nvSpPr>
        <p:spPr>
          <a:xfrm>
            <a:off x="692150" y="2630438"/>
            <a:ext cx="48641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ru-RU" sz="1600" b="1" i="1" dirty="0" err="1">
                <a:solidFill>
                  <a:srgbClr val="4C4B4A"/>
                </a:solidFill>
                <a:effectLst/>
                <a:latin typeface="inherit"/>
              </a:rPr>
              <a:t>Tsetup</a:t>
            </a:r>
            <a:r>
              <a:rPr lang="ru-RU" sz="1600" b="1" i="1" dirty="0">
                <a:solidFill>
                  <a:srgbClr val="4C4B4A"/>
                </a:solidFill>
                <a:effectLst/>
                <a:latin typeface="inherit"/>
              </a:rPr>
              <a:t> (</a:t>
            </a:r>
            <a:r>
              <a:rPr lang="ru-RU" sz="1600" b="1" i="1" dirty="0" err="1">
                <a:solidFill>
                  <a:srgbClr val="4C4B4A"/>
                </a:solidFill>
                <a:effectLst/>
                <a:latin typeface="inherit"/>
              </a:rPr>
              <a:t>tsu</a:t>
            </a:r>
            <a:r>
              <a:rPr lang="ru-RU" sz="1600" b="1" i="1" dirty="0">
                <a:solidFill>
                  <a:srgbClr val="4C4B4A"/>
                </a:solidFill>
                <a:effectLst/>
                <a:latin typeface="inherit"/>
              </a:rPr>
              <a:t>)</a:t>
            </a:r>
            <a:r>
              <a:rPr lang="ru-RU" sz="1600" b="0" i="0" dirty="0">
                <a:solidFill>
                  <a:srgbClr val="4C4B4A"/>
                </a:solidFill>
                <a:effectLst/>
                <a:latin typeface="inherit"/>
              </a:rPr>
              <a:t> — время предустановки данных (время, в течение которого данные на входе триггера должны быть неизменны до фронта тактовой частоты).</a:t>
            </a:r>
          </a:p>
          <a:p>
            <a:pPr algn="l" fontAlgn="base">
              <a:buFont typeface="+mj-lt"/>
              <a:buAutoNum type="arabicPeriod"/>
            </a:pPr>
            <a:r>
              <a:rPr lang="ru-RU" sz="1600" b="1" i="1" dirty="0" err="1">
                <a:solidFill>
                  <a:srgbClr val="4C4B4A"/>
                </a:solidFill>
                <a:effectLst/>
                <a:latin typeface="inherit"/>
              </a:rPr>
              <a:t>Thold</a:t>
            </a:r>
            <a:r>
              <a:rPr lang="ru-RU" sz="1600" b="1" i="1" dirty="0">
                <a:solidFill>
                  <a:srgbClr val="4C4B4A"/>
                </a:solidFill>
                <a:effectLst/>
                <a:latin typeface="inherit"/>
              </a:rPr>
              <a:t> (</a:t>
            </a:r>
            <a:r>
              <a:rPr lang="ru-RU" sz="1600" b="1" i="1" dirty="0" err="1">
                <a:solidFill>
                  <a:srgbClr val="4C4B4A"/>
                </a:solidFill>
                <a:effectLst/>
                <a:latin typeface="inherit"/>
              </a:rPr>
              <a:t>th</a:t>
            </a:r>
            <a:r>
              <a:rPr lang="ru-RU" sz="1600" b="1" i="1" dirty="0">
                <a:solidFill>
                  <a:srgbClr val="4C4B4A"/>
                </a:solidFill>
                <a:effectLst/>
                <a:latin typeface="inherit"/>
              </a:rPr>
              <a:t>)</a:t>
            </a:r>
            <a:r>
              <a:rPr lang="ru-RU" sz="1600" b="0" i="0" dirty="0">
                <a:solidFill>
                  <a:srgbClr val="4C4B4A"/>
                </a:solidFill>
                <a:effectLst/>
                <a:latin typeface="inherit"/>
              </a:rPr>
              <a:t> — время удержания данных (время, в течение которого данные на входе триггера должны быть неизменны после фронта тактовой частоты).</a:t>
            </a:r>
          </a:p>
          <a:p>
            <a:pPr algn="l" fontAlgn="base">
              <a:buFont typeface="+mj-lt"/>
              <a:buAutoNum type="arabicPeriod"/>
            </a:pPr>
            <a:r>
              <a:rPr lang="ru-RU" sz="1600" b="1" i="1" dirty="0" err="1">
                <a:solidFill>
                  <a:srgbClr val="4C4B4A"/>
                </a:solidFill>
                <a:effectLst/>
                <a:latin typeface="inherit"/>
              </a:rPr>
              <a:t>Tclock-to-out</a:t>
            </a:r>
            <a:r>
              <a:rPr lang="ru-RU" sz="1600" b="1" i="1" dirty="0">
                <a:solidFill>
                  <a:srgbClr val="4C4B4A"/>
                </a:solidFill>
                <a:effectLst/>
                <a:latin typeface="inherit"/>
              </a:rPr>
              <a:t> (</a:t>
            </a:r>
            <a:r>
              <a:rPr lang="ru-RU" sz="1600" b="1" i="1" dirty="0" err="1">
                <a:solidFill>
                  <a:srgbClr val="4C4B4A"/>
                </a:solidFill>
                <a:effectLst/>
                <a:latin typeface="inherit"/>
              </a:rPr>
              <a:t>tco</a:t>
            </a:r>
            <a:r>
              <a:rPr lang="ru-RU" sz="1600" b="1" i="1" dirty="0">
                <a:solidFill>
                  <a:srgbClr val="4C4B4A"/>
                </a:solidFill>
                <a:effectLst/>
                <a:latin typeface="inherit"/>
              </a:rPr>
              <a:t>)</a:t>
            </a:r>
            <a:r>
              <a:rPr lang="ru-RU" sz="1600" b="0" i="0" dirty="0">
                <a:solidFill>
                  <a:srgbClr val="4C4B4A"/>
                </a:solidFill>
                <a:effectLst/>
                <a:latin typeface="inherit"/>
              </a:rPr>
              <a:t> — время появления данных на выходе триггера после фронта тактовой частоты.</a:t>
            </a:r>
          </a:p>
        </p:txBody>
      </p:sp>
    </p:spTree>
    <p:extLst>
      <p:ext uri="{BB962C8B-B14F-4D97-AF65-F5344CB8AC3E}">
        <p14:creationId xmlns:p14="http://schemas.microsoft.com/office/powerpoint/2010/main" val="84804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7558-852F-D665-0B30-82C45CDD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constraints delays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BD4D6-24A0-42F5-3701-5D4F86E1B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83" y="1993658"/>
            <a:ext cx="865943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1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5D5E-DDA7-6E12-D4A4-6F2B7712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constraints delays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F7450-BD7C-3FE0-90AE-651EE4580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667270"/>
            <a:ext cx="10515600" cy="4139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960EBB-2A68-385E-0E60-974E523F6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83" y="594102"/>
            <a:ext cx="4793267" cy="191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4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287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inherit</vt:lpstr>
      <vt:lpstr>Office Theme</vt:lpstr>
      <vt:lpstr>Поморгаем диодом</vt:lpstr>
      <vt:lpstr>“Деление частоты”</vt:lpstr>
      <vt:lpstr>Как стоит поступать в подобных случаях</vt:lpstr>
      <vt:lpstr>Моргаем диодом</vt:lpstr>
      <vt:lpstr>Timing constraints, D триггер</vt:lpstr>
      <vt:lpstr>Timing constraints delays</vt:lpstr>
      <vt:lpstr>Timing constraints delays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саша буссе</dc:creator>
  <cp:lastModifiedBy>саша буссе</cp:lastModifiedBy>
  <cp:revision>7</cp:revision>
  <dcterms:created xsi:type="dcterms:W3CDTF">2025-10-29T06:27:52Z</dcterms:created>
  <dcterms:modified xsi:type="dcterms:W3CDTF">2025-10-29T07:46:30Z</dcterms:modified>
</cp:coreProperties>
</file>