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2" r:id="rId2"/>
    <p:sldId id="263" r:id="rId3"/>
    <p:sldId id="264" r:id="rId4"/>
    <p:sldId id="257" r:id="rId5"/>
    <p:sldId id="266" r:id="rId6"/>
    <p:sldId id="258" r:id="rId7"/>
    <p:sldId id="273" r:id="rId8"/>
    <p:sldId id="274" r:id="rId9"/>
    <p:sldId id="259" r:id="rId10"/>
    <p:sldId id="260" r:id="rId11"/>
    <p:sldId id="275" r:id="rId12"/>
    <p:sldId id="270" r:id="rId13"/>
    <p:sldId id="271" r:id="rId14"/>
    <p:sldId id="261" r:id="rId15"/>
    <p:sldId id="294" r:id="rId16"/>
    <p:sldId id="277" r:id="rId17"/>
    <p:sldId id="286" r:id="rId18"/>
    <p:sldId id="292" r:id="rId19"/>
    <p:sldId id="287" r:id="rId20"/>
    <p:sldId id="278" r:id="rId21"/>
    <p:sldId id="288" r:id="rId22"/>
    <p:sldId id="280" r:id="rId23"/>
    <p:sldId id="281" r:id="rId24"/>
    <p:sldId id="290" r:id="rId25"/>
    <p:sldId id="289" r:id="rId26"/>
    <p:sldId id="284" r:id="rId27"/>
    <p:sldId id="262" r:id="rId28"/>
    <p:sldId id="291" r:id="rId29"/>
    <p:sldId id="293"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3C8C63-24B2-4EBF-A35B-D2AF0983AD3A}" v="42" dt="2023-11-18T14:51:43.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054C7-6234-49C6-9806-B8C8A0F4C514}" type="datetimeFigureOut">
              <a:rPr lang="en-US" smtClean="0"/>
              <a:t>11/25/2023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F6392-FEBE-4FC8-B44D-D8EAB21071E8}" type="slidenum">
              <a:rPr lang="en-US" smtClean="0"/>
              <a:t>‹N›</a:t>
            </a:fld>
            <a:endParaRPr lang="en-US"/>
          </a:p>
        </p:txBody>
      </p:sp>
    </p:spTree>
    <p:extLst>
      <p:ext uri="{BB962C8B-B14F-4D97-AF65-F5344CB8AC3E}">
        <p14:creationId xmlns:p14="http://schemas.microsoft.com/office/powerpoint/2010/main" val="377564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1AB5AE4A-FB46-4A36-A1A2-3906C83888CD}" type="slidenum">
              <a:rPr lang="en-US" smtClean="0"/>
              <a:t>2</a:t>
            </a:fld>
            <a:endParaRPr lang="en-US"/>
          </a:p>
        </p:txBody>
      </p:sp>
    </p:spTree>
    <p:extLst>
      <p:ext uri="{BB962C8B-B14F-4D97-AF65-F5344CB8AC3E}">
        <p14:creationId xmlns:p14="http://schemas.microsoft.com/office/powerpoint/2010/main" val="58022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db95046e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db95046e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9db95046e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9db95046e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db95046e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db95046e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9db95046e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9db95046e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db95046e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db95046e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5B6A88-7FF3-FAC7-FC1D-118E7DDCB63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800947A5-5A29-B6F3-4DCD-11A4313B68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DCE0EAEA-CCD7-F162-242D-3E0C577B059E}"/>
              </a:ext>
            </a:extLst>
          </p:cNvPr>
          <p:cNvSpPr>
            <a:spLocks noGrp="1"/>
          </p:cNvSpPr>
          <p:nvPr>
            <p:ph type="dt" sz="half" idx="10"/>
          </p:nvPr>
        </p:nvSpPr>
        <p:spPr/>
        <p:txBody>
          <a:bodyPr/>
          <a:lstStyle/>
          <a:p>
            <a:fld id="{BFB48791-4613-4878-B79C-C581E8AF816E}" type="datetime1">
              <a:rPr lang="en-US" smtClean="0"/>
              <a:t>11/25/2023</a:t>
            </a:fld>
            <a:endParaRPr lang="en-US"/>
          </a:p>
        </p:txBody>
      </p:sp>
      <p:sp>
        <p:nvSpPr>
          <p:cNvPr id="5" name="Segnaposto piè di pagina 4">
            <a:extLst>
              <a:ext uri="{FF2B5EF4-FFF2-40B4-BE49-F238E27FC236}">
                <a16:creationId xmlns:a16="http://schemas.microsoft.com/office/drawing/2014/main" id="{FF10FACA-C526-E50F-899B-3E3E5BB0E7E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EB9626A-D829-5E07-1EA5-7EF0B69FD9D3}"/>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368412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2BD709-D4F3-5B42-B304-3403FB73F29C}"/>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314F507D-04AB-C2DC-14CF-5FF835388F1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6FB85FD-324A-21BF-B993-609B7695D6C1}"/>
              </a:ext>
            </a:extLst>
          </p:cNvPr>
          <p:cNvSpPr>
            <a:spLocks noGrp="1"/>
          </p:cNvSpPr>
          <p:nvPr>
            <p:ph type="dt" sz="half" idx="10"/>
          </p:nvPr>
        </p:nvSpPr>
        <p:spPr/>
        <p:txBody>
          <a:bodyPr/>
          <a:lstStyle/>
          <a:p>
            <a:fld id="{1038BAC8-B379-49DD-AFF6-564989A9062D}" type="datetime1">
              <a:rPr lang="en-US" smtClean="0"/>
              <a:t>11/25/2023</a:t>
            </a:fld>
            <a:endParaRPr lang="en-US"/>
          </a:p>
        </p:txBody>
      </p:sp>
      <p:sp>
        <p:nvSpPr>
          <p:cNvPr id="5" name="Segnaposto piè di pagina 4">
            <a:extLst>
              <a:ext uri="{FF2B5EF4-FFF2-40B4-BE49-F238E27FC236}">
                <a16:creationId xmlns:a16="http://schemas.microsoft.com/office/drawing/2014/main" id="{69C33E5D-B007-B344-139A-257D53411D9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5E19442D-878A-F977-D988-5D8B585C9FD8}"/>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34904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AD5B005-384D-8FA5-00CB-2854167500E8}"/>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391B8E46-4F19-0EC9-171B-F78F9441A5A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A9F3151C-DE30-4A64-BAE2-D56FBD9E0C83}"/>
              </a:ext>
            </a:extLst>
          </p:cNvPr>
          <p:cNvSpPr>
            <a:spLocks noGrp="1"/>
          </p:cNvSpPr>
          <p:nvPr>
            <p:ph type="dt" sz="half" idx="10"/>
          </p:nvPr>
        </p:nvSpPr>
        <p:spPr/>
        <p:txBody>
          <a:bodyPr/>
          <a:lstStyle/>
          <a:p>
            <a:fld id="{5034750B-165E-428A-AE93-890DE9F8FFFF}" type="datetime1">
              <a:rPr lang="en-US" smtClean="0"/>
              <a:t>11/25/2023</a:t>
            </a:fld>
            <a:endParaRPr lang="en-US"/>
          </a:p>
        </p:txBody>
      </p:sp>
      <p:sp>
        <p:nvSpPr>
          <p:cNvPr id="5" name="Segnaposto piè di pagina 4">
            <a:extLst>
              <a:ext uri="{FF2B5EF4-FFF2-40B4-BE49-F238E27FC236}">
                <a16:creationId xmlns:a16="http://schemas.microsoft.com/office/drawing/2014/main" id="{AC572058-BCDB-DFC1-62E8-BBF73DEA55A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25A2805-6D27-497B-C574-4C72353D4F08}"/>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373944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‹N›</a:t>
            </a:fld>
            <a:endParaRPr lang="en-US"/>
          </a:p>
        </p:txBody>
      </p:sp>
    </p:spTree>
    <p:extLst>
      <p:ext uri="{BB962C8B-B14F-4D97-AF65-F5344CB8AC3E}">
        <p14:creationId xmlns:p14="http://schemas.microsoft.com/office/powerpoint/2010/main" val="276488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73EB05-71EF-B1A5-FB69-BED8E4CAF96D}"/>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0991AC5-3B42-689E-2DD6-25951FF2C72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B28768E-1F35-4787-AD78-CD6BC995C1C6}"/>
              </a:ext>
            </a:extLst>
          </p:cNvPr>
          <p:cNvSpPr>
            <a:spLocks noGrp="1"/>
          </p:cNvSpPr>
          <p:nvPr>
            <p:ph type="dt" sz="half" idx="10"/>
          </p:nvPr>
        </p:nvSpPr>
        <p:spPr/>
        <p:txBody>
          <a:bodyPr/>
          <a:lstStyle/>
          <a:p>
            <a:fld id="{7A0A6252-E1DB-4C1A-A430-1CECCBF87651}" type="datetime1">
              <a:rPr lang="en-US" smtClean="0"/>
              <a:t>11/25/2023</a:t>
            </a:fld>
            <a:endParaRPr lang="en-US"/>
          </a:p>
        </p:txBody>
      </p:sp>
      <p:sp>
        <p:nvSpPr>
          <p:cNvPr id="5" name="Segnaposto piè di pagina 4">
            <a:extLst>
              <a:ext uri="{FF2B5EF4-FFF2-40B4-BE49-F238E27FC236}">
                <a16:creationId xmlns:a16="http://schemas.microsoft.com/office/drawing/2014/main" id="{C86CD49D-734D-305E-F944-922CC2F242C3}"/>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80C6B19-7B37-5405-4C34-09AFEA7946DA}"/>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397654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09D0ED-9CA4-D552-8E9B-06B97978ED5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C4DA656C-E163-1AFD-5558-BD4D5BDBB4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F5E5F3D-3BC4-1C0F-8BE1-637E6CA3C8BD}"/>
              </a:ext>
            </a:extLst>
          </p:cNvPr>
          <p:cNvSpPr>
            <a:spLocks noGrp="1"/>
          </p:cNvSpPr>
          <p:nvPr>
            <p:ph type="dt" sz="half" idx="10"/>
          </p:nvPr>
        </p:nvSpPr>
        <p:spPr/>
        <p:txBody>
          <a:bodyPr/>
          <a:lstStyle/>
          <a:p>
            <a:fld id="{2985E4FA-4F41-4C17-87C4-BCE8E32DB901}" type="datetime1">
              <a:rPr lang="en-US" smtClean="0"/>
              <a:t>11/25/2023</a:t>
            </a:fld>
            <a:endParaRPr lang="en-US"/>
          </a:p>
        </p:txBody>
      </p:sp>
      <p:sp>
        <p:nvSpPr>
          <p:cNvPr id="5" name="Segnaposto piè di pagina 4">
            <a:extLst>
              <a:ext uri="{FF2B5EF4-FFF2-40B4-BE49-F238E27FC236}">
                <a16:creationId xmlns:a16="http://schemas.microsoft.com/office/drawing/2014/main" id="{467D7204-D9BC-1EFD-06B1-2415068215C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493A20B-64AB-7161-CD23-B167711EE59D}"/>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278773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7E40B0-162C-4BD7-B33E-AFB39E0907E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139F3BC-1CAE-5DF2-D754-8FD970CED4D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8909FF7C-E72F-21C4-8DE7-2A589CB86D6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FDB2AB2E-2270-573A-990D-551FF18C6FCA}"/>
              </a:ext>
            </a:extLst>
          </p:cNvPr>
          <p:cNvSpPr>
            <a:spLocks noGrp="1"/>
          </p:cNvSpPr>
          <p:nvPr>
            <p:ph type="dt" sz="half" idx="10"/>
          </p:nvPr>
        </p:nvSpPr>
        <p:spPr/>
        <p:txBody>
          <a:bodyPr/>
          <a:lstStyle/>
          <a:p>
            <a:fld id="{83129FEF-A0DE-4267-9B95-FE6B25BB8181}" type="datetime1">
              <a:rPr lang="en-US" smtClean="0"/>
              <a:t>11/25/2023</a:t>
            </a:fld>
            <a:endParaRPr lang="en-US"/>
          </a:p>
        </p:txBody>
      </p:sp>
      <p:sp>
        <p:nvSpPr>
          <p:cNvPr id="6" name="Segnaposto piè di pagina 5">
            <a:extLst>
              <a:ext uri="{FF2B5EF4-FFF2-40B4-BE49-F238E27FC236}">
                <a16:creationId xmlns:a16="http://schemas.microsoft.com/office/drawing/2014/main" id="{93B46B04-1788-1370-2CF2-A0FF9E90C086}"/>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286BDF2-74A2-16C6-EEA4-262B924879EB}"/>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282578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50129D-69EB-61A9-0670-455A7B02FF2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B99B55A9-CCA6-4032-8977-E05EE2C23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BD3CFFEF-D852-E856-13FA-02C1C56114C4}"/>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5391F77B-E739-3FA2-BDE6-6A5DDE9E1E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5ED1636-5522-D7B2-998A-17246E61931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C8174252-028A-CBBB-30E1-C441AA1E3BB9}"/>
              </a:ext>
            </a:extLst>
          </p:cNvPr>
          <p:cNvSpPr>
            <a:spLocks noGrp="1"/>
          </p:cNvSpPr>
          <p:nvPr>
            <p:ph type="dt" sz="half" idx="10"/>
          </p:nvPr>
        </p:nvSpPr>
        <p:spPr/>
        <p:txBody>
          <a:bodyPr/>
          <a:lstStyle/>
          <a:p>
            <a:fld id="{A726F688-5B23-4DB7-972F-A05A598F44B5}" type="datetime1">
              <a:rPr lang="en-US" smtClean="0"/>
              <a:t>11/25/2023</a:t>
            </a:fld>
            <a:endParaRPr lang="en-US"/>
          </a:p>
        </p:txBody>
      </p:sp>
      <p:sp>
        <p:nvSpPr>
          <p:cNvPr id="8" name="Segnaposto piè di pagina 7">
            <a:extLst>
              <a:ext uri="{FF2B5EF4-FFF2-40B4-BE49-F238E27FC236}">
                <a16:creationId xmlns:a16="http://schemas.microsoft.com/office/drawing/2014/main" id="{3054720A-E68E-7A4E-8E4B-B2B764EB37FF}"/>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790FC6D5-76FA-D528-D1C0-179A8F278C51}"/>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313528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123242-53C5-CCE7-7844-12857BD2812B}"/>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97D5BCC1-D5A5-3C82-ECCF-F198669B68A3}"/>
              </a:ext>
            </a:extLst>
          </p:cNvPr>
          <p:cNvSpPr>
            <a:spLocks noGrp="1"/>
          </p:cNvSpPr>
          <p:nvPr>
            <p:ph type="dt" sz="half" idx="10"/>
          </p:nvPr>
        </p:nvSpPr>
        <p:spPr/>
        <p:txBody>
          <a:bodyPr/>
          <a:lstStyle/>
          <a:p>
            <a:fld id="{B47C92AC-E07F-4BBE-A334-2206E7896E63}" type="datetime1">
              <a:rPr lang="en-US" smtClean="0"/>
              <a:t>11/25/2023</a:t>
            </a:fld>
            <a:endParaRPr lang="en-US"/>
          </a:p>
        </p:txBody>
      </p:sp>
      <p:sp>
        <p:nvSpPr>
          <p:cNvPr id="4" name="Segnaposto piè di pagina 3">
            <a:extLst>
              <a:ext uri="{FF2B5EF4-FFF2-40B4-BE49-F238E27FC236}">
                <a16:creationId xmlns:a16="http://schemas.microsoft.com/office/drawing/2014/main" id="{D129038D-57E6-E932-C720-2921AAB54F3B}"/>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CD26B0D1-6AFB-DBCC-FC59-55C30B7F2EE1}"/>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350244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94EA7EB-B542-659B-58CC-DB223E3C6DFD}"/>
              </a:ext>
            </a:extLst>
          </p:cNvPr>
          <p:cNvSpPr>
            <a:spLocks noGrp="1"/>
          </p:cNvSpPr>
          <p:nvPr>
            <p:ph type="dt" sz="half" idx="10"/>
          </p:nvPr>
        </p:nvSpPr>
        <p:spPr/>
        <p:txBody>
          <a:bodyPr/>
          <a:lstStyle/>
          <a:p>
            <a:fld id="{AC727E19-C003-4AB8-9F56-34A2D360CCE9}" type="datetime1">
              <a:rPr lang="en-US" smtClean="0"/>
              <a:t>11/25/2023</a:t>
            </a:fld>
            <a:endParaRPr lang="en-US"/>
          </a:p>
        </p:txBody>
      </p:sp>
      <p:sp>
        <p:nvSpPr>
          <p:cNvPr id="3" name="Segnaposto piè di pagina 2">
            <a:extLst>
              <a:ext uri="{FF2B5EF4-FFF2-40B4-BE49-F238E27FC236}">
                <a16:creationId xmlns:a16="http://schemas.microsoft.com/office/drawing/2014/main" id="{D17B8076-E353-6F9B-A026-20B69E4E0992}"/>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024D7243-1537-83E8-16F2-590BBDB418D8}"/>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284203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3B8AE1-AED2-E2F9-1757-96C6492B4DD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AA39204-3F25-878A-F1B8-28D099AEC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55DBBFC2-94C1-0CDC-635B-9A8C3F877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9D68CD1-F81A-F815-1F67-D8ABBFD5B952}"/>
              </a:ext>
            </a:extLst>
          </p:cNvPr>
          <p:cNvSpPr>
            <a:spLocks noGrp="1"/>
          </p:cNvSpPr>
          <p:nvPr>
            <p:ph type="dt" sz="half" idx="10"/>
          </p:nvPr>
        </p:nvSpPr>
        <p:spPr/>
        <p:txBody>
          <a:bodyPr/>
          <a:lstStyle/>
          <a:p>
            <a:fld id="{B7CBF12A-2147-4C62-AA57-C3CB25D6A35F}" type="datetime1">
              <a:rPr lang="en-US" smtClean="0"/>
              <a:t>11/25/2023</a:t>
            </a:fld>
            <a:endParaRPr lang="en-US"/>
          </a:p>
        </p:txBody>
      </p:sp>
      <p:sp>
        <p:nvSpPr>
          <p:cNvPr id="6" name="Segnaposto piè di pagina 5">
            <a:extLst>
              <a:ext uri="{FF2B5EF4-FFF2-40B4-BE49-F238E27FC236}">
                <a16:creationId xmlns:a16="http://schemas.microsoft.com/office/drawing/2014/main" id="{BB041A54-DB65-AE89-1150-2A4B4DAC041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F8DF18EA-BA0A-0540-9D8C-04E12BF090C3}"/>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50172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786349-3185-9B1E-8673-57DE7A21A7F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20BEF0C8-F9AD-3DF4-C9F5-B4009CAF7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AF43C51D-2F6B-8BC0-841F-0D6F6C28D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019EA6F-D187-0616-3132-F02DEDBC6F91}"/>
              </a:ext>
            </a:extLst>
          </p:cNvPr>
          <p:cNvSpPr>
            <a:spLocks noGrp="1"/>
          </p:cNvSpPr>
          <p:nvPr>
            <p:ph type="dt" sz="half" idx="10"/>
          </p:nvPr>
        </p:nvSpPr>
        <p:spPr/>
        <p:txBody>
          <a:bodyPr/>
          <a:lstStyle/>
          <a:p>
            <a:fld id="{AC5B9704-5C2C-4CDA-BF19-B9E757F7A3EC}" type="datetime1">
              <a:rPr lang="en-US" smtClean="0"/>
              <a:t>11/25/2023</a:t>
            </a:fld>
            <a:endParaRPr lang="en-US"/>
          </a:p>
        </p:txBody>
      </p:sp>
      <p:sp>
        <p:nvSpPr>
          <p:cNvPr id="6" name="Segnaposto piè di pagina 5">
            <a:extLst>
              <a:ext uri="{FF2B5EF4-FFF2-40B4-BE49-F238E27FC236}">
                <a16:creationId xmlns:a16="http://schemas.microsoft.com/office/drawing/2014/main" id="{9DC0670E-B0BC-54C2-4727-4949F3B18078}"/>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2A2CECED-1EAE-7CAA-EFD3-ABA5213D74B5}"/>
              </a:ext>
            </a:extLst>
          </p:cNvPr>
          <p:cNvSpPr>
            <a:spLocks noGrp="1"/>
          </p:cNvSpPr>
          <p:nvPr>
            <p:ph type="sldNum" sz="quarter" idx="12"/>
          </p:nvPr>
        </p:nvSpPr>
        <p:spPr/>
        <p:txBody>
          <a:bodyPr/>
          <a:lstStyle/>
          <a:p>
            <a:fld id="{51B588E3-E439-42B7-9D99-AC83CA308FC5}" type="slidenum">
              <a:rPr lang="en-US" smtClean="0"/>
              <a:t>‹N›</a:t>
            </a:fld>
            <a:endParaRPr lang="en-US"/>
          </a:p>
        </p:txBody>
      </p:sp>
    </p:spTree>
    <p:extLst>
      <p:ext uri="{BB962C8B-B14F-4D97-AF65-F5344CB8AC3E}">
        <p14:creationId xmlns:p14="http://schemas.microsoft.com/office/powerpoint/2010/main" val="421259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3F9A07-0340-9FCA-848E-F03CD10D3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39D009D8-CAA8-CE40-7F37-6A2E5822F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26FEE13-50A2-DD47-EC72-0E98FB244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7F783-1507-442B-88B3-69853DCD6272}" type="datetime1">
              <a:rPr lang="en-US" smtClean="0"/>
              <a:t>11/25/2023</a:t>
            </a:fld>
            <a:endParaRPr lang="en-US"/>
          </a:p>
        </p:txBody>
      </p:sp>
      <p:sp>
        <p:nvSpPr>
          <p:cNvPr id="5" name="Segnaposto piè di pagina 4">
            <a:extLst>
              <a:ext uri="{FF2B5EF4-FFF2-40B4-BE49-F238E27FC236}">
                <a16:creationId xmlns:a16="http://schemas.microsoft.com/office/drawing/2014/main" id="{1D18BA63-2D5E-93BB-2622-0FB7043CD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402044B9-DD23-F7B2-B916-1E2B14F8A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588E3-E439-42B7-9D99-AC83CA308FC5}" type="slidenum">
              <a:rPr lang="en-US" smtClean="0"/>
              <a:t>‹N›</a:t>
            </a:fld>
            <a:endParaRPr lang="en-US"/>
          </a:p>
        </p:txBody>
      </p:sp>
    </p:spTree>
    <p:extLst>
      <p:ext uri="{BB962C8B-B14F-4D97-AF65-F5344CB8AC3E}">
        <p14:creationId xmlns:p14="http://schemas.microsoft.com/office/powerpoint/2010/main" val="2200503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62E41E-461E-96C9-AD41-3D98FC7BD1D8}"/>
              </a:ext>
            </a:extLst>
          </p:cNvPr>
          <p:cNvSpPr>
            <a:spLocks noGrp="1"/>
          </p:cNvSpPr>
          <p:nvPr>
            <p:ph type="ctrTitle"/>
          </p:nvPr>
        </p:nvSpPr>
        <p:spPr>
          <a:xfrm>
            <a:off x="923508" y="1626218"/>
            <a:ext cx="10344979" cy="1482380"/>
          </a:xfrm>
        </p:spPr>
        <p:txBody>
          <a:bodyPr>
            <a:normAutofit fontScale="90000"/>
          </a:bodyPr>
          <a:lstStyle/>
          <a:p>
            <a:r>
              <a:rPr lang="en-US" dirty="0">
                <a:latin typeface="Times New Roman" panose="02020603050405020304" pitchFamily="18" charset="0"/>
                <a:cs typeface="Times New Roman" panose="02020603050405020304" pitchFamily="18" charset="0"/>
              </a:rPr>
              <a:t>Revisiting Random Channel Pruning for Neural Network Compression</a:t>
            </a:r>
          </a:p>
        </p:txBody>
      </p:sp>
      <p:sp>
        <p:nvSpPr>
          <p:cNvPr id="9" name="CasellaDiTesto 8">
            <a:extLst>
              <a:ext uri="{FF2B5EF4-FFF2-40B4-BE49-F238E27FC236}">
                <a16:creationId xmlns:a16="http://schemas.microsoft.com/office/drawing/2014/main" id="{9FD53B26-6D01-1EB2-A5B7-45CEB3838A5E}"/>
              </a:ext>
            </a:extLst>
          </p:cNvPr>
          <p:cNvSpPr txBox="1"/>
          <p:nvPr/>
        </p:nvSpPr>
        <p:spPr>
          <a:xfrm>
            <a:off x="1335581" y="3297541"/>
            <a:ext cx="9520835" cy="646331"/>
          </a:xfrm>
          <a:prstGeom prst="rect">
            <a:avLst/>
          </a:prstGeom>
          <a:noFill/>
        </p:spPr>
        <p:txBody>
          <a:bodyPr wrap="square">
            <a:spAutoFit/>
          </a:bodyPr>
          <a:lstStyle/>
          <a:p>
            <a:pPr algn="ctr"/>
            <a:r>
              <a:rPr lang="en-US" b="0" i="0" dirty="0" err="1">
                <a:effectLst/>
                <a:latin typeface="Times New Roman" panose="02020603050405020304" pitchFamily="18" charset="0"/>
                <a:cs typeface="Times New Roman" panose="02020603050405020304" pitchFamily="18" charset="0"/>
              </a:rPr>
              <a:t>Yawei</a:t>
            </a:r>
            <a:r>
              <a:rPr lang="en-US" b="0" i="0" dirty="0">
                <a:effectLst/>
                <a:latin typeface="Times New Roman" panose="02020603050405020304" pitchFamily="18" charset="0"/>
                <a:cs typeface="Times New Roman" panose="02020603050405020304" pitchFamily="18" charset="0"/>
              </a:rPr>
              <a:t> Li, Kamil </a:t>
            </a:r>
            <a:r>
              <a:rPr lang="en-US" b="0" i="0" dirty="0" err="1">
                <a:effectLst/>
                <a:latin typeface="Times New Roman" panose="02020603050405020304" pitchFamily="18" charset="0"/>
                <a:cs typeface="Times New Roman" panose="02020603050405020304" pitchFamily="18" charset="0"/>
              </a:rPr>
              <a:t>Adamczewski</a:t>
            </a:r>
            <a:r>
              <a:rPr lang="en-US" b="0" i="0" dirty="0">
                <a:effectLst/>
                <a:latin typeface="Times New Roman" panose="02020603050405020304" pitchFamily="18" charset="0"/>
                <a:cs typeface="Times New Roman" panose="02020603050405020304" pitchFamily="18" charset="0"/>
              </a:rPr>
              <a:t>, Wen Li, </a:t>
            </a:r>
            <a:r>
              <a:rPr lang="en-US" b="0" i="0" dirty="0" err="1">
                <a:effectLst/>
                <a:latin typeface="Times New Roman" panose="02020603050405020304" pitchFamily="18" charset="0"/>
                <a:cs typeface="Times New Roman" panose="02020603050405020304" pitchFamily="18" charset="0"/>
              </a:rPr>
              <a:t>Shuhang</a:t>
            </a:r>
            <a:r>
              <a:rPr lang="en-US" b="0" i="0" dirty="0">
                <a:effectLst/>
                <a:latin typeface="Times New Roman" panose="02020603050405020304" pitchFamily="18" charset="0"/>
                <a:cs typeface="Times New Roman" panose="02020603050405020304" pitchFamily="18" charset="0"/>
              </a:rPr>
              <a:t> Gu, Radu </a:t>
            </a:r>
            <a:r>
              <a:rPr lang="en-US" b="0" i="0" dirty="0" err="1">
                <a:effectLst/>
                <a:latin typeface="Times New Roman" panose="02020603050405020304" pitchFamily="18" charset="0"/>
                <a:cs typeface="Times New Roman" panose="02020603050405020304" pitchFamily="18" charset="0"/>
              </a:rPr>
              <a:t>Timofte</a:t>
            </a:r>
            <a:r>
              <a:rPr lang="en-US" b="0" i="0" dirty="0">
                <a:effectLst/>
                <a:latin typeface="Times New Roman" panose="02020603050405020304" pitchFamily="18" charset="0"/>
                <a:cs typeface="Times New Roman" panose="02020603050405020304" pitchFamily="18" charset="0"/>
              </a:rPr>
              <a:t>, Luc Van Gool; Proceedings of the IEEE/CVF Conference on Computer Vision and Pattern Recognition (CVPR), 2022, pp. 191-201</a:t>
            </a:r>
            <a:endParaRPr lang="en-US" dirty="0">
              <a:latin typeface="Times New Roman" panose="02020603050405020304" pitchFamily="18" charset="0"/>
              <a:cs typeface="Times New Roman" panose="02020603050405020304" pitchFamily="18" charset="0"/>
            </a:endParaRPr>
          </a:p>
        </p:txBody>
      </p:sp>
      <p:sp>
        <p:nvSpPr>
          <p:cNvPr id="3" name="Segnaposto numero diapositiva 2">
            <a:extLst>
              <a:ext uri="{FF2B5EF4-FFF2-40B4-BE49-F238E27FC236}">
                <a16:creationId xmlns:a16="http://schemas.microsoft.com/office/drawing/2014/main" id="{77E4E304-2F34-DAD5-F88F-905391B8DBB5}"/>
              </a:ext>
            </a:extLst>
          </p:cNvPr>
          <p:cNvSpPr>
            <a:spLocks noGrp="1"/>
          </p:cNvSpPr>
          <p:nvPr>
            <p:ph type="sldNum" sz="quarter" idx="12"/>
          </p:nvPr>
        </p:nvSpPr>
        <p:spPr/>
        <p:txBody>
          <a:bodyPr/>
          <a:lstStyle/>
          <a:p>
            <a:fld id="{51B588E3-E439-42B7-9D99-AC83CA308FC5}" type="slidenum">
              <a:rPr lang="en-US" smtClean="0"/>
              <a:t>1</a:t>
            </a:fld>
            <a:endParaRPr lang="en-US"/>
          </a:p>
        </p:txBody>
      </p:sp>
      <p:sp>
        <p:nvSpPr>
          <p:cNvPr id="4" name="CasellaDiTesto 3">
            <a:extLst>
              <a:ext uri="{FF2B5EF4-FFF2-40B4-BE49-F238E27FC236}">
                <a16:creationId xmlns:a16="http://schemas.microsoft.com/office/drawing/2014/main" id="{4CFA864B-1507-B2A4-E14A-C1A92A639EC2}"/>
              </a:ext>
            </a:extLst>
          </p:cNvPr>
          <p:cNvSpPr txBox="1"/>
          <p:nvPr/>
        </p:nvSpPr>
        <p:spPr>
          <a:xfrm>
            <a:off x="1100488" y="5056885"/>
            <a:ext cx="9991023"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Presentation of Federico Bussolino(s317641), Abolfazl </a:t>
            </a:r>
            <a:r>
              <a:rPr lang="it-IT" dirty="0" err="1">
                <a:latin typeface="Times New Roman" panose="02020603050405020304" pitchFamily="18" charset="0"/>
                <a:cs typeface="Times New Roman" panose="02020603050405020304" pitchFamily="18" charset="0"/>
              </a:rPr>
              <a:t>Javidian</a:t>
            </a:r>
            <a:r>
              <a:rPr lang="it-IT" dirty="0">
                <a:latin typeface="Times New Roman" panose="02020603050405020304" pitchFamily="18" charset="0"/>
                <a:cs typeface="Times New Roman" panose="02020603050405020304" pitchFamily="18" charset="0"/>
              </a:rPr>
              <a:t>(s314441), Francesco Baracco(s317743)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052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EE9D6A-6D66-64BD-9169-515C548AD1B3}"/>
              </a:ext>
            </a:extLst>
          </p:cNvPr>
          <p:cNvSpPr>
            <a:spLocks noGrp="1"/>
          </p:cNvSpPr>
          <p:nvPr>
            <p:ph type="title"/>
          </p:nvPr>
        </p:nvSpPr>
        <p:spPr/>
        <p:txBody>
          <a:bodyPr/>
          <a:lstStyle/>
          <a:p>
            <a:r>
              <a:rPr lang="it-IT" sz="2400" b="1" dirty="0" err="1">
                <a:latin typeface="Times New Roman" panose="02020603050405020304" pitchFamily="18" charset="0"/>
                <a:cs typeface="Times New Roman" panose="02020603050405020304" pitchFamily="18" charset="0"/>
              </a:rPr>
              <a:t>Pruning</a:t>
            </a:r>
            <a:r>
              <a:rPr lang="it-IT" sz="2400" b="1" dirty="0">
                <a:latin typeface="Times New Roman" panose="02020603050405020304" pitchFamily="18" charset="0"/>
                <a:cs typeface="Times New Roman" panose="02020603050405020304" pitchFamily="18" charset="0"/>
              </a:rPr>
              <a:t> network from scratch (Federico)</a:t>
            </a:r>
            <a:br>
              <a:rPr lang="it-IT" dirty="0">
                <a:latin typeface="Times New Roman" panose="02020603050405020304" pitchFamily="18" charset="0"/>
                <a:cs typeface="Times New Roman" panose="02020603050405020304" pitchFamily="18" charset="0"/>
              </a:rPr>
            </a:br>
            <a:r>
              <a:rPr lang="it-IT" sz="2000" dirty="0">
                <a:latin typeface="Times New Roman" panose="02020603050405020304" pitchFamily="18" charset="0"/>
                <a:cs typeface="Times New Roman" panose="02020603050405020304" pitchFamily="18" charset="0"/>
              </a:rPr>
              <a:t>Training </a:t>
            </a:r>
            <a:r>
              <a:rPr lang="it-IT" sz="2000" dirty="0" err="1">
                <a:latin typeface="Times New Roman" panose="02020603050405020304" pitchFamily="18" charset="0"/>
                <a:cs typeface="Times New Roman" panose="02020603050405020304" pitchFamily="18" charset="0"/>
              </a:rPr>
              <a:t>slimmable</a:t>
            </a:r>
            <a:r>
              <a:rPr lang="it-IT" sz="2000" dirty="0">
                <a:latin typeface="Times New Roman" panose="02020603050405020304" pitchFamily="18" charset="0"/>
                <a:cs typeface="Times New Roman" panose="02020603050405020304" pitchFamily="18" charset="0"/>
              </a:rPr>
              <a:t> NN</a:t>
            </a:r>
            <a:endParaRPr lang="en-US" sz="20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9BC05690-29FD-AF36-3479-151F1428344E}"/>
              </a:ext>
            </a:extLst>
          </p:cNvPr>
          <p:cNvSpPr>
            <a:spLocks noGrp="1"/>
          </p:cNvSpPr>
          <p:nvPr>
            <p:ph idx="1"/>
          </p:nvPr>
        </p:nvSpPr>
        <p:spPr>
          <a:xfrm>
            <a:off x="838199" y="1565907"/>
            <a:ext cx="10610461" cy="4351338"/>
          </a:xfrm>
        </p:spPr>
        <p:txBody>
          <a:bodyPr>
            <a:normAutofit fontScale="92500" lnSpcReduction="20000"/>
          </a:bodyPr>
          <a:lstStyle/>
          <a:p>
            <a:pPr marL="342900" indent="-342900" algn="just" defTabSz="457200">
              <a:lnSpc>
                <a:spcPct val="100000"/>
              </a:lnSpc>
              <a:buAutoNum type="arabicPeriod"/>
            </a:pPr>
            <a:r>
              <a:rPr lang="it-IT" sz="1900" dirty="0">
                <a:latin typeface="Times New Roman" panose="02020603050405020304" pitchFamily="18" charset="0"/>
                <a:cs typeface="Times New Roman" panose="02020603050405020304" pitchFamily="18" charset="0"/>
              </a:rPr>
              <a:t>Train a </a:t>
            </a:r>
            <a:r>
              <a:rPr lang="it-IT" sz="1900" dirty="0" err="1">
                <a:latin typeface="Times New Roman" panose="02020603050405020304" pitchFamily="18" charset="0"/>
                <a:cs typeface="Times New Roman" panose="02020603050405020304" pitchFamily="18" charset="0"/>
              </a:rPr>
              <a:t>slimmable</a:t>
            </a:r>
            <a:r>
              <a:rPr lang="it-IT" sz="1900" dirty="0">
                <a:latin typeface="Times New Roman" panose="02020603050405020304" pitchFamily="18" charset="0"/>
                <a:cs typeface="Times New Roman" panose="02020603050405020304" pitchFamily="18" charset="0"/>
              </a:rPr>
              <a:t> </a:t>
            </a:r>
            <a:r>
              <a:rPr lang="it-IT" sz="1900" dirty="0" err="1">
                <a:latin typeface="Times New Roman" panose="02020603050405020304" pitchFamily="18" charset="0"/>
                <a:cs typeface="Times New Roman" panose="02020603050405020304" pitchFamily="18" charset="0"/>
              </a:rPr>
              <a:t>neural</a:t>
            </a:r>
            <a:r>
              <a:rPr lang="it-IT" sz="1900" dirty="0">
                <a:latin typeface="Times New Roman" panose="02020603050405020304" pitchFamily="18" charset="0"/>
                <a:cs typeface="Times New Roman" panose="02020603050405020304" pitchFamily="18" charset="0"/>
              </a:rPr>
              <a:t> network (</a:t>
            </a:r>
            <a:r>
              <a:rPr lang="it-IT" sz="1900" dirty="0" err="1">
                <a:latin typeface="Times New Roman" panose="02020603050405020304" pitchFamily="18" charset="0"/>
                <a:cs typeface="Times New Roman" panose="02020603050405020304" pitchFamily="18" charset="0"/>
              </a:rPr>
              <a:t>neural</a:t>
            </a:r>
            <a:r>
              <a:rPr lang="it-IT" sz="1900" dirty="0">
                <a:latin typeface="Times New Roman" panose="02020603050405020304" pitchFamily="18" charset="0"/>
                <a:cs typeface="Times New Roman" panose="02020603050405020304" pitchFamily="18" charset="0"/>
              </a:rPr>
              <a:t> network </a:t>
            </a:r>
            <a:r>
              <a:rPr lang="it-IT" sz="1900" dirty="0" err="1">
                <a:latin typeface="Times New Roman" panose="02020603050405020304" pitchFamily="18" charset="0"/>
                <a:cs typeface="Times New Roman" panose="02020603050405020304" pitchFamily="18" charset="0"/>
              </a:rPr>
              <a:t>that</a:t>
            </a:r>
            <a:r>
              <a:rPr lang="it-IT" sz="1900" dirty="0">
                <a:latin typeface="Times New Roman" panose="02020603050405020304" pitchFamily="18" charset="0"/>
                <a:cs typeface="Times New Roman" panose="02020603050405020304" pitchFamily="18" charset="0"/>
              </a:rPr>
              <a:t> can be </a:t>
            </a:r>
            <a:r>
              <a:rPr lang="it-IT" sz="1900" dirty="0" err="1">
                <a:latin typeface="Times New Roman" panose="02020603050405020304" pitchFamily="18" charset="0"/>
                <a:cs typeface="Times New Roman" panose="02020603050405020304" pitchFamily="18" charset="0"/>
              </a:rPr>
              <a:t>runned</a:t>
            </a:r>
            <a:r>
              <a:rPr lang="it-IT" sz="1900" dirty="0">
                <a:latin typeface="Times New Roman" panose="02020603050405020304" pitchFamily="18" charset="0"/>
                <a:cs typeface="Times New Roman" panose="02020603050405020304" pitchFamily="18" charset="0"/>
              </a:rPr>
              <a:t> with </a:t>
            </a:r>
            <a:r>
              <a:rPr lang="it-IT" sz="1900" dirty="0" err="1">
                <a:latin typeface="Times New Roman" panose="02020603050405020304" pitchFamily="18" charset="0"/>
                <a:cs typeface="Times New Roman" panose="02020603050405020304" pitchFamily="18" charset="0"/>
              </a:rPr>
              <a:t>different</a:t>
            </a:r>
            <a:r>
              <a:rPr lang="it-IT" sz="1900" dirty="0">
                <a:latin typeface="Times New Roman" panose="02020603050405020304" pitchFamily="18" charset="0"/>
                <a:cs typeface="Times New Roman" panose="02020603050405020304" pitchFamily="18" charset="0"/>
              </a:rPr>
              <a:t> </a:t>
            </a:r>
            <a:r>
              <a:rPr lang="it-IT" sz="1900" dirty="0" err="1">
                <a:latin typeface="Times New Roman" panose="02020603050405020304" pitchFamily="18" charset="0"/>
                <a:cs typeface="Times New Roman" panose="02020603050405020304" pitchFamily="18" charset="0"/>
              </a:rPr>
              <a:t>width</a:t>
            </a:r>
            <a:r>
              <a:rPr lang="it-IT" sz="1900" dirty="0">
                <a:latin typeface="Times New Roman" panose="02020603050405020304" pitchFamily="18" charset="0"/>
                <a:cs typeface="Times New Roman" panose="02020603050405020304" pitchFamily="18" charset="0"/>
              </a:rPr>
              <a:t>, 4 in </a:t>
            </a:r>
            <a:r>
              <a:rPr lang="it-IT" sz="1900" dirty="0" err="1">
                <a:latin typeface="Times New Roman" panose="02020603050405020304" pitchFamily="18" charset="0"/>
                <a:cs typeface="Times New Roman" panose="02020603050405020304" pitchFamily="18" charset="0"/>
              </a:rPr>
              <a:t>parallel</a:t>
            </a:r>
            <a:r>
              <a:rPr lang="it-IT" sz="1900" dirty="0">
                <a:latin typeface="Times New Roman" panose="02020603050405020304" pitchFamily="18" charset="0"/>
                <a:cs typeface="Times New Roman" panose="02020603050405020304" pitchFamily="18" charset="0"/>
              </a:rPr>
              <a:t>)*</a:t>
            </a:r>
          </a:p>
          <a:p>
            <a:pPr marL="0" indent="0" algn="just" defTabSz="457200">
              <a:lnSpc>
                <a:spcPct val="100000"/>
              </a:lnSpc>
              <a:buNone/>
            </a:pPr>
            <a:endParaRPr lang="it-IT"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						</a:t>
            </a: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Figure shows an example of a </a:t>
            </a:r>
            <a:r>
              <a:rPr lang="en-US" sz="1900" dirty="0" err="1">
                <a:latin typeface="Times New Roman" panose="02020603050405020304" pitchFamily="18" charset="0"/>
                <a:cs typeface="Times New Roman" panose="02020603050405020304" pitchFamily="18" charset="0"/>
              </a:rPr>
              <a:t>slimmable</a:t>
            </a:r>
            <a:r>
              <a:rPr lang="en-US" sz="1900" dirty="0">
                <a:latin typeface="Times New Roman" panose="02020603050405020304" pitchFamily="18" charset="0"/>
                <a:cs typeface="Times New Roman" panose="02020603050405020304" pitchFamily="18" charset="0"/>
              </a:rPr>
              <a:t> network that can switch between four model variants with different numbers of active channels. The parameters of all model variants are shared. Switchable batch normalization, that privatizes batch normalization for different switches of a </a:t>
            </a:r>
            <a:r>
              <a:rPr lang="en-US" sz="1900" dirty="0" err="1">
                <a:latin typeface="Times New Roman" panose="02020603050405020304" pitchFamily="18" charset="0"/>
                <a:cs typeface="Times New Roman" panose="02020603050405020304" pitchFamily="18" charset="0"/>
              </a:rPr>
              <a:t>slimmable</a:t>
            </a:r>
            <a:r>
              <a:rPr lang="en-US" sz="1900" dirty="0">
                <a:latin typeface="Times New Roman" panose="02020603050405020304" pitchFamily="18" charset="0"/>
                <a:cs typeface="Times New Roman" panose="02020603050405020304" pitchFamily="18" charset="0"/>
              </a:rPr>
              <a:t> network allows to achieve good performances.</a:t>
            </a:r>
          </a:p>
          <a:p>
            <a:pPr marL="0" indent="0" algn="just">
              <a:buNone/>
            </a:pPr>
            <a:endParaRPr lang="en-US" sz="1900"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sym typeface="Wingdings" panose="05000000000000000000" pitchFamily="2" charset="2"/>
              </a:rPr>
              <a:t> Thanks</a:t>
            </a:r>
            <a:r>
              <a:rPr lang="en-US" sz="1900" dirty="0">
                <a:latin typeface="Times New Roman" panose="02020603050405020304" pitchFamily="18" charset="0"/>
                <a:cs typeface="Times New Roman" panose="02020603050405020304" pitchFamily="18" charset="0"/>
              </a:rPr>
              <a:t> to parallel training the network will gain the capability of interpolating the accuracy of unsampled networks. “Make sure that even differently configured convolutional layers provide good results”</a:t>
            </a:r>
          </a:p>
          <a:p>
            <a:pPr marL="0" indent="0">
              <a:buNone/>
            </a:pPr>
            <a:endParaRPr lang="en-US" sz="1800" u="sng" dirty="0"/>
          </a:p>
        </p:txBody>
      </p:sp>
      <p:pic>
        <p:nvPicPr>
          <p:cNvPr id="5" name="Immagine 4">
            <a:extLst>
              <a:ext uri="{FF2B5EF4-FFF2-40B4-BE49-F238E27FC236}">
                <a16:creationId xmlns:a16="http://schemas.microsoft.com/office/drawing/2014/main" id="{DF59EFFC-50E9-1572-2134-A3D98952D912}"/>
              </a:ext>
            </a:extLst>
          </p:cNvPr>
          <p:cNvPicPr>
            <a:picLocks noChangeAspect="1"/>
          </p:cNvPicPr>
          <p:nvPr/>
        </p:nvPicPr>
        <p:blipFill rotWithShape="1">
          <a:blip r:embed="rId2"/>
          <a:srcRect b="18830"/>
          <a:stretch/>
        </p:blipFill>
        <p:spPr>
          <a:xfrm>
            <a:off x="838199" y="2090058"/>
            <a:ext cx="4755979" cy="2102732"/>
          </a:xfrm>
          <a:prstGeom prst="rect">
            <a:avLst/>
          </a:prstGeom>
        </p:spPr>
      </p:pic>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81600636-6D35-FB6C-3B9F-F60698D6C20E}"/>
                  </a:ext>
                </a:extLst>
              </p:cNvPr>
              <p:cNvSpPr txBox="1"/>
              <p:nvPr/>
            </p:nvSpPr>
            <p:spPr>
              <a:xfrm>
                <a:off x="4551219" y="2090058"/>
                <a:ext cx="6802582" cy="1354217"/>
              </a:xfrm>
              <a:prstGeom prst="rect">
                <a:avLst/>
              </a:prstGeom>
              <a:noFill/>
            </p:spPr>
            <p:txBody>
              <a:bodyPr wrap="square" rtlCol="0">
                <a:spAutoFit/>
              </a:bodyPr>
              <a:lstStyle/>
              <a:p>
                <a:pPr marL="457200" lvl="1" indent="0" algn="just" defTabSz="457200">
                  <a:lnSpc>
                    <a:spcPct val="100000"/>
                  </a:lnSpc>
                  <a:buNone/>
                </a:pPr>
                <a:r>
                  <a:rPr lang="en-US" sz="1600" dirty="0">
                    <a:latin typeface="Times New Roman" panose="02020603050405020304" pitchFamily="18" charset="0"/>
                    <a:cs typeface="Times New Roman" panose="02020603050405020304" pitchFamily="18" charset="0"/>
                  </a:rPr>
                  <a:t>At each mini-batch iteration select 3 networks randomly respecting:</a:t>
                </a:r>
              </a:p>
              <a:p>
                <a:pPr marL="457200" lvl="1" indent="0" defTabSz="457200">
                  <a:buNone/>
                </a:pPr>
                <a:r>
                  <a:rPr lang="en-US" sz="1600" dirty="0">
                    <a:latin typeface="Times New Roman" panose="02020603050405020304" pitchFamily="18" charset="0"/>
                    <a:cs typeface="Times New Roman" panose="02020603050405020304" pitchFamily="18" charset="0"/>
                  </a:rPr>
                  <a:t>A.	</a:t>
                </a:r>
                <a14:m>
                  <m:oMath xmlns:m="http://schemas.openxmlformats.org/officeDocument/2006/math">
                    <m:r>
                      <a:rPr lang="en-US" sz="1600" i="1" dirty="0" smtClean="0">
                        <a:latin typeface="Cambria Math" panose="02040503050406030204" pitchFamily="18" charset="0"/>
                      </a:rPr>
                      <m:t>#</m:t>
                    </m:r>
                    <m:r>
                      <a:rPr lang="it-IT" sz="1600" b="0" i="1" dirty="0" smtClean="0">
                        <a:latin typeface="Cambria Math" panose="02040503050406030204" pitchFamily="18" charset="0"/>
                      </a:rPr>
                      <m:t>𝑡𝑜𝑡</m:t>
                    </m:r>
                    <m:r>
                      <a:rPr lang="it-IT" sz="1600" b="0" i="1" dirty="0" smtClean="0">
                        <a:latin typeface="Cambria Math" panose="02040503050406030204" pitchFamily="18" charset="0"/>
                      </a:rPr>
                      <m:t>_</m:t>
                    </m:r>
                    <m:r>
                      <a:rPr lang="en-US" sz="1600" i="1" dirty="0" smtClean="0">
                        <a:latin typeface="Cambria Math" panose="02040503050406030204" pitchFamily="18" charset="0"/>
                      </a:rPr>
                      <m:t>𝑟𝑒𝑚𝑎𝑖𝑛𝑖𝑛𝑔</m:t>
                    </m:r>
                    <m:r>
                      <a:rPr lang="en-US" sz="1600" i="1" dirty="0" smtClean="0">
                        <a:latin typeface="Cambria Math" panose="02040503050406030204" pitchFamily="18" charset="0"/>
                      </a:rPr>
                      <m:t>_</m:t>
                    </m:r>
                    <m:r>
                      <a:rPr lang="en-US" sz="1600" i="1" dirty="0" smtClean="0">
                        <a:latin typeface="Cambria Math" panose="02040503050406030204" pitchFamily="18" charset="0"/>
                      </a:rPr>
                      <m:t>𝑐h𝑎𝑛𝑛𝑒𝑙𝑠</m:t>
                    </m:r>
                    <m:r>
                      <a:rPr lang="en-US" sz="1600" i="1" dirty="0" smtClean="0">
                        <a:latin typeface="Cambria Math" panose="02040503050406030204" pitchFamily="18" charset="0"/>
                      </a:rPr>
                      <m:t> </m:t>
                    </m:r>
                  </m:oMath>
                </a14:m>
                <a:r>
                  <a:rPr lang="en-US" sz="1600" dirty="0">
                    <a:latin typeface="Times New Roman" panose="02020603050405020304" pitchFamily="18" charset="0"/>
                    <a:cs typeface="Times New Roman" panose="02020603050405020304" pitchFamily="18" charset="0"/>
                  </a:rPr>
                  <a:t>must be multiples of 8.</a:t>
                </a:r>
              </a:p>
              <a:p>
                <a:pPr marL="457200" lvl="1" indent="0" defTabSz="457200">
                  <a:buNone/>
                </a:pPr>
                <a:r>
                  <a:rPr lang="en-US" sz="1600" dirty="0">
                    <a:latin typeface="Times New Roman" panose="02020603050405020304" pitchFamily="18" charset="0"/>
                    <a:cs typeface="Times New Roman" panose="02020603050405020304" pitchFamily="18" charset="0"/>
                  </a:rPr>
                  <a:t>B.	min number of channels for each layer is rounded to multiples of 8.</a:t>
                </a:r>
              </a:p>
              <a:p>
                <a:pPr marL="457200" lvl="1" indent="0" defTabSz="457200">
                  <a:buNone/>
                </a:pPr>
                <a:r>
                  <a:rPr lang="en-US" sz="1600" dirty="0">
                    <a:latin typeface="Times New Roman" panose="02020603050405020304" pitchFamily="18" charset="0"/>
                    <a:cs typeface="Times New Roman" panose="02020603050405020304" pitchFamily="18" charset="0"/>
                  </a:rPr>
                  <a:t>C.	width (</a:t>
                </a:r>
                <a14:m>
                  <m:oMath xmlns:m="http://schemas.openxmlformats.org/officeDocument/2006/math">
                    <m:r>
                      <a:rPr lang="en-US" sz="1600" i="1" dirty="0" smtClean="0">
                        <a:latin typeface="Cambria Math" panose="02040503050406030204" pitchFamily="18" charset="0"/>
                      </a:rPr>
                      <m:t>#</m:t>
                    </m:r>
                    <m:r>
                      <a:rPr lang="en-US" sz="1600" i="1" dirty="0" smtClean="0">
                        <a:latin typeface="Cambria Math" panose="02040503050406030204" pitchFamily="18" charset="0"/>
                      </a:rPr>
                      <m:t>𝑡𝑜𝑡</m:t>
                    </m:r>
                    <m:r>
                      <a:rPr lang="en-US" sz="1600" i="1" dirty="0" smtClean="0">
                        <a:latin typeface="Cambria Math" panose="02040503050406030204" pitchFamily="18" charset="0"/>
                      </a:rPr>
                      <m:t>_</m:t>
                    </m:r>
                    <m:r>
                      <a:rPr lang="en-US" sz="1600" i="1" dirty="0" smtClean="0">
                        <a:latin typeface="Cambria Math" panose="02040503050406030204" pitchFamily="18" charset="0"/>
                      </a:rPr>
                      <m:t>𝑟𝑒𝑚𝑎𝑖𝑛𝑖𝑛𝑔</m:t>
                    </m:r>
                    <m:r>
                      <a:rPr lang="en-US" sz="1600" i="1" dirty="0" smtClean="0">
                        <a:latin typeface="Cambria Math" panose="02040503050406030204" pitchFamily="18" charset="0"/>
                      </a:rPr>
                      <m:t>_</m:t>
                    </m:r>
                    <m:r>
                      <a:rPr lang="en-US" sz="1600" i="1" dirty="0" smtClean="0">
                        <a:latin typeface="Cambria Math" panose="02040503050406030204" pitchFamily="18" charset="0"/>
                      </a:rPr>
                      <m:t>𝑐h𝑎𝑛𝑛𝑒𝑙</m:t>
                    </m:r>
                  </m:oMath>
                </a14:m>
                <a:r>
                  <a:rPr lang="en-US" sz="1600" dirty="0">
                    <a:latin typeface="Times New Roman" panose="02020603050405020304" pitchFamily="18" charset="0"/>
                    <a:cs typeface="Times New Roman" panose="02020603050405020304" pitchFamily="18" charset="0"/>
                  </a:rPr>
                  <a:t>) cannot increase.</a:t>
                </a:r>
              </a:p>
              <a:p>
                <a:endParaRPr lang="en-US" dirty="0"/>
              </a:p>
            </p:txBody>
          </p:sp>
        </mc:Choice>
        <mc:Fallback>
          <p:sp>
            <p:nvSpPr>
              <p:cNvPr id="7" name="CasellaDiTesto 6">
                <a:extLst>
                  <a:ext uri="{FF2B5EF4-FFF2-40B4-BE49-F238E27FC236}">
                    <a16:creationId xmlns:a16="http://schemas.microsoft.com/office/drawing/2014/main" id="{81600636-6D35-FB6C-3B9F-F60698D6C20E}"/>
                  </a:ext>
                </a:extLst>
              </p:cNvPr>
              <p:cNvSpPr txBox="1">
                <a:spLocks noRot="1" noChangeAspect="1" noMove="1" noResize="1" noEditPoints="1" noAdjustHandles="1" noChangeArrowheads="1" noChangeShapeType="1" noTextEdit="1"/>
              </p:cNvSpPr>
              <p:nvPr/>
            </p:nvSpPr>
            <p:spPr>
              <a:xfrm>
                <a:off x="4551219" y="2090058"/>
                <a:ext cx="6802582" cy="1354217"/>
              </a:xfrm>
              <a:prstGeom prst="rect">
                <a:avLst/>
              </a:prstGeom>
              <a:blipFill>
                <a:blip r:embed="rId3"/>
                <a:stretch>
                  <a:fillRect t="-1351"/>
                </a:stretch>
              </a:blipFill>
            </p:spPr>
            <p:txBody>
              <a:bodyPr/>
              <a:lstStyle/>
              <a:p>
                <a:r>
                  <a:rPr lang="en-US">
                    <a:noFill/>
                  </a:rPr>
                  <a:t> </a:t>
                </a:r>
              </a:p>
            </p:txBody>
          </p:sp>
        </mc:Fallback>
      </mc:AlternateContent>
      <p:sp>
        <p:nvSpPr>
          <p:cNvPr id="4" name="Segnaposto numero diapositiva 3">
            <a:extLst>
              <a:ext uri="{FF2B5EF4-FFF2-40B4-BE49-F238E27FC236}">
                <a16:creationId xmlns:a16="http://schemas.microsoft.com/office/drawing/2014/main" id="{DA044BDD-46EC-9787-77C9-CD46F1163791}"/>
              </a:ext>
            </a:extLst>
          </p:cNvPr>
          <p:cNvSpPr>
            <a:spLocks noGrp="1"/>
          </p:cNvSpPr>
          <p:nvPr>
            <p:ph type="sldNum" sz="quarter" idx="12"/>
          </p:nvPr>
        </p:nvSpPr>
        <p:spPr/>
        <p:txBody>
          <a:bodyPr/>
          <a:lstStyle/>
          <a:p>
            <a:fld id="{51B588E3-E439-42B7-9D99-AC83CA308FC5}" type="slidenum">
              <a:rPr lang="en-US" smtClean="0"/>
              <a:t>10</a:t>
            </a:fld>
            <a:endParaRPr lang="en-US"/>
          </a:p>
        </p:txBody>
      </p:sp>
    </p:spTree>
    <p:extLst>
      <p:ext uri="{BB962C8B-B14F-4D97-AF65-F5344CB8AC3E}">
        <p14:creationId xmlns:p14="http://schemas.microsoft.com/office/powerpoint/2010/main" val="1731217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contenuto 6">
            <a:extLst>
              <a:ext uri="{FF2B5EF4-FFF2-40B4-BE49-F238E27FC236}">
                <a16:creationId xmlns:a16="http://schemas.microsoft.com/office/drawing/2014/main" id="{F0925388-E6F1-D8B7-BCD4-4C6B071C37F7}"/>
              </a:ext>
            </a:extLst>
          </p:cNvPr>
          <p:cNvSpPr>
            <a:spLocks noGrp="1"/>
          </p:cNvSpPr>
          <p:nvPr>
            <p:ph idx="1"/>
          </p:nvPr>
        </p:nvSpPr>
        <p:spPr>
          <a:xfrm>
            <a:off x="838200" y="1685666"/>
            <a:ext cx="10647784" cy="4304588"/>
          </a:xfrm>
        </p:spPr>
        <p:txBody>
          <a:bodyPr>
            <a:normAutofit/>
          </a:bodyPr>
          <a:lstStyle/>
          <a:p>
            <a:pPr marL="0" indent="0" defTabSz="457200">
              <a:buNone/>
            </a:pPr>
            <a:endParaRPr lang="en-US" sz="1800" dirty="0"/>
          </a:p>
          <a:p>
            <a:pPr marL="0" indent="0" defTabSz="457200">
              <a:buNone/>
            </a:pPr>
            <a:endParaRPr lang="en-US" sz="1800" dirty="0"/>
          </a:p>
          <a:p>
            <a:pPr marL="0" indent="0" defTabSz="457200">
              <a:buNone/>
            </a:pPr>
            <a:endParaRPr lang="en-US" sz="1800" dirty="0"/>
          </a:p>
        </p:txBody>
      </p:sp>
      <p:sp>
        <p:nvSpPr>
          <p:cNvPr id="9" name="CasellaDiTesto 8">
            <a:extLst>
              <a:ext uri="{FF2B5EF4-FFF2-40B4-BE49-F238E27FC236}">
                <a16:creationId xmlns:a16="http://schemas.microsoft.com/office/drawing/2014/main" id="{BBBB3DB4-68C2-DD30-027F-BFF310F8757E}"/>
              </a:ext>
            </a:extLst>
          </p:cNvPr>
          <p:cNvSpPr txBox="1"/>
          <p:nvPr/>
        </p:nvSpPr>
        <p:spPr>
          <a:xfrm>
            <a:off x="838200" y="410547"/>
            <a:ext cx="10515600" cy="769441"/>
          </a:xfrm>
          <a:prstGeom prst="rect">
            <a:avLst/>
          </a:prstGeom>
          <a:noFill/>
        </p:spPr>
        <p:txBody>
          <a:bodyPr wrap="square" rtlCol="0">
            <a:spAutoFit/>
          </a:bodyPr>
          <a:lstStyle/>
          <a:p>
            <a:r>
              <a:rPr lang="it-IT" sz="2400" b="1" dirty="0" err="1">
                <a:latin typeface="Times New Roman" panose="02020603050405020304" pitchFamily="18" charset="0"/>
                <a:cs typeface="Times New Roman" panose="02020603050405020304" pitchFamily="18" charset="0"/>
              </a:rPr>
              <a:t>Pruning</a:t>
            </a:r>
            <a:r>
              <a:rPr lang="it-IT" sz="2400" b="1" dirty="0">
                <a:latin typeface="Times New Roman" panose="02020603050405020304" pitchFamily="18" charset="0"/>
                <a:cs typeface="Times New Roman" panose="02020603050405020304" pitchFamily="18" charset="0"/>
              </a:rPr>
              <a:t> network from scratch (Federico)</a:t>
            </a:r>
            <a:endParaRPr lang="it-IT" sz="2000" b="1" dirty="0">
              <a:latin typeface="Times New Roman" panose="02020603050405020304" pitchFamily="18" charset="0"/>
              <a:cs typeface="Times New Roman" panose="02020603050405020304" pitchFamily="18" charset="0"/>
            </a:endParaRPr>
          </a:p>
          <a:p>
            <a:r>
              <a:rPr lang="it-IT" sz="2000" dirty="0">
                <a:latin typeface="Times New Roman" panose="02020603050405020304" pitchFamily="18" charset="0"/>
                <a:cs typeface="Times New Roman" panose="02020603050405020304" pitchFamily="18" charset="0"/>
              </a:rPr>
              <a:t>Sampling sub-networks and </a:t>
            </a:r>
            <a:r>
              <a:rPr lang="it-IT" sz="2000" dirty="0" err="1">
                <a:latin typeface="Times New Roman" panose="02020603050405020304" pitchFamily="18" charset="0"/>
                <a:cs typeface="Times New Roman" panose="02020603050405020304" pitchFamily="18" charset="0"/>
              </a:rPr>
              <a:t>selecting</a:t>
            </a:r>
            <a:r>
              <a:rPr lang="it-IT" sz="2000" dirty="0">
                <a:latin typeface="Times New Roman" panose="02020603050405020304" pitchFamily="18" charset="0"/>
                <a:cs typeface="Times New Roman" panose="02020603050405020304" pitchFamily="18" charset="0"/>
              </a:rPr>
              <a:t> best model </a:t>
            </a:r>
          </a:p>
        </p:txBody>
      </p:sp>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65713F7E-A50C-3E8E-D838-A7B873F146E4}"/>
                  </a:ext>
                </a:extLst>
              </p:cNvPr>
              <p:cNvSpPr txBox="1"/>
              <p:nvPr/>
            </p:nvSpPr>
            <p:spPr>
              <a:xfrm>
                <a:off x="838200" y="1497798"/>
                <a:ext cx="11353800" cy="4028988"/>
              </a:xfrm>
              <a:prstGeom prst="rect">
                <a:avLst/>
              </a:prstGeom>
              <a:noFill/>
            </p:spPr>
            <p:txBody>
              <a:bodyPr wrap="square" rtlCol="0">
                <a:spAutoFit/>
              </a:bodyPr>
              <a:lstStyle/>
              <a:p>
                <a:pPr defTabSz="457200"/>
                <a:r>
                  <a:rPr lang="it-IT" dirty="0">
                    <a:latin typeface="Times New Roman" panose="02020603050405020304" pitchFamily="18" charset="0"/>
                    <a:cs typeface="Times New Roman" panose="02020603050405020304" pitchFamily="18" charset="0"/>
                  </a:rPr>
                  <a:t>2.</a:t>
                </a:r>
                <a:r>
                  <a:rPr lang="it-IT" dirty="0"/>
                  <a:t>	</a:t>
                </a:r>
                <a:r>
                  <a:rPr lang="it-IT" b="1" dirty="0">
                    <a:latin typeface="Times New Roman" panose="02020603050405020304" pitchFamily="18" charset="0"/>
                    <a:cs typeface="Times New Roman" panose="02020603050405020304" pitchFamily="18" charset="0"/>
                  </a:rPr>
                  <a:t>Random </a:t>
                </a:r>
                <a:r>
                  <a:rPr lang="it-IT" b="1" dirty="0" err="1">
                    <a:latin typeface="Times New Roman" panose="02020603050405020304" pitchFamily="18" charset="0"/>
                    <a:cs typeface="Times New Roman" panose="02020603050405020304" pitchFamily="18" charset="0"/>
                  </a:rPr>
                  <a:t>smaple</a:t>
                </a:r>
                <a:r>
                  <a:rPr lang="it-IT" b="1" dirty="0">
                    <a:latin typeface="Times New Roman" panose="02020603050405020304" pitchFamily="18" charset="0"/>
                    <a:cs typeface="Times New Roman" panose="02020603050405020304" pitchFamily="18" charset="0"/>
                  </a:rPr>
                  <a:t> a </a:t>
                </a:r>
                <a:r>
                  <a:rPr lang="it-IT" b="1" dirty="0" err="1">
                    <a:latin typeface="Times New Roman" panose="02020603050405020304" pitchFamily="18" charset="0"/>
                    <a:cs typeface="Times New Roman" panose="02020603050405020304" pitchFamily="18" charset="0"/>
                  </a:rPr>
                  <a:t>population</a:t>
                </a:r>
                <a:r>
                  <a:rPr lang="it-IT" b="1" dirty="0">
                    <a:latin typeface="Times New Roman" panose="02020603050405020304" pitchFamily="18" charset="0"/>
                    <a:cs typeface="Times New Roman" panose="02020603050405020304" pitchFamily="18" charset="0"/>
                  </a:rPr>
                  <a:t> of N </a:t>
                </a:r>
                <a:r>
                  <a:rPr lang="it-IT" b="1" dirty="0" err="1">
                    <a:latin typeface="Times New Roman" panose="02020603050405020304" pitchFamily="18" charset="0"/>
                    <a:cs typeface="Times New Roman" panose="02020603050405020304" pitchFamily="18" charset="0"/>
                  </a:rPr>
                  <a:t>subnetwork</a:t>
                </a:r>
                <a:r>
                  <a:rPr lang="it-IT" b="1" dirty="0">
                    <a:latin typeface="Times New Roman" panose="02020603050405020304" pitchFamily="18" charset="0"/>
                    <a:cs typeface="Times New Roman" panose="02020603050405020304" pitchFamily="18" charset="0"/>
                  </a:rPr>
                  <a:t> (with the </a:t>
                </a:r>
                <a:r>
                  <a:rPr lang="it-IT" b="1" dirty="0" err="1">
                    <a:latin typeface="Times New Roman" panose="02020603050405020304" pitchFamily="18" charset="0"/>
                    <a:cs typeface="Times New Roman" panose="02020603050405020304" pitchFamily="18" charset="0"/>
                  </a:rPr>
                  <a:t>same</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process</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previously</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described</a:t>
                </a:r>
                <a:r>
                  <a:rPr lang="it-IT" b="1" dirty="0">
                    <a:latin typeface="Times New Roman" panose="02020603050405020304" pitchFamily="18" charset="0"/>
                    <a:cs typeface="Times New Roman" panose="02020603050405020304" pitchFamily="18" charset="0"/>
                  </a:rPr>
                  <a:t>):</a:t>
                </a:r>
              </a:p>
              <a:p>
                <a:pPr marL="0" indent="0" algn="just" defTabSz="457200">
                  <a:buNone/>
                </a:pPr>
                <a:r>
                  <a:rPr lang="it-IT" dirty="0">
                    <a:latin typeface="Times New Roman" panose="02020603050405020304" pitchFamily="18" charset="0"/>
                    <a:cs typeface="Times New Roman" panose="02020603050405020304" pitchFamily="18" charset="0"/>
                  </a:rPr>
                  <a:t>	</a:t>
                </a:r>
                <a:r>
                  <a:rPr lang="it-IT" sz="1400" dirty="0">
                    <a:latin typeface="Times New Roman" panose="02020603050405020304" pitchFamily="18" charset="0"/>
                    <a:cs typeface="Times New Roman" panose="02020603050405020304" pitchFamily="18" charset="0"/>
                  </a:rPr>
                  <a:t>For </a:t>
                </a:r>
                <a:r>
                  <a:rPr lang="it-IT" sz="1400" dirty="0" err="1">
                    <a:latin typeface="Times New Roman" panose="02020603050405020304" pitchFamily="18" charset="0"/>
                    <a:cs typeface="Times New Roman" panose="02020603050405020304" pitchFamily="18" charset="0"/>
                  </a:rPr>
                  <a:t>each</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layer</a:t>
                </a:r>
                <a:r>
                  <a:rPr lang="it-IT" sz="1400" dirty="0">
                    <a:latin typeface="Times New Roman" panose="02020603050405020304" pitchFamily="18" charset="0"/>
                    <a:cs typeface="Times New Roman" panose="02020603050405020304" pitchFamily="18" charset="0"/>
                  </a:rPr>
                  <a:t>:</a:t>
                </a:r>
              </a:p>
              <a:p>
                <a:pPr marL="0" indent="0" algn="just" defTabSz="457200">
                  <a:buNone/>
                </a:pPr>
                <a:r>
                  <a:rPr lang="it-IT" sz="1400" dirty="0">
                    <a:latin typeface="Times New Roman" panose="02020603050405020304" pitchFamily="18" charset="0"/>
                    <a:cs typeface="Times New Roman" panose="02020603050405020304" pitchFamily="18" charset="0"/>
                  </a:rPr>
                  <a:t>	a.	</a:t>
                </a:r>
                <a:r>
                  <a:rPr lang="it-IT" sz="1400" dirty="0" err="1">
                    <a:latin typeface="Times New Roman" panose="02020603050405020304" pitchFamily="18" charset="0"/>
                    <a:cs typeface="Times New Roman" panose="02020603050405020304" pitchFamily="18" charset="0"/>
                  </a:rPr>
                  <a:t>Randomly</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select</a:t>
                </a:r>
                <a:r>
                  <a:rPr lang="it-IT" sz="1400" dirty="0">
                    <a:latin typeface="Times New Roman" panose="02020603050405020304" pitchFamily="18" charset="0"/>
                    <a:cs typeface="Times New Roman" panose="02020603050405020304" pitchFamily="18" charset="0"/>
                  </a:rPr>
                  <a:t> </a:t>
                </a:r>
                <a14:m>
                  <m:oMath xmlns:m="http://schemas.openxmlformats.org/officeDocument/2006/math">
                    <m:r>
                      <a:rPr lang="it-IT" sz="1400" b="0" i="1" smtClean="0">
                        <a:latin typeface="Cambria Math" panose="02040503050406030204" pitchFamily="18" charset="0"/>
                      </a:rPr>
                      <m:t>#</m:t>
                    </m:r>
                    <m:r>
                      <a:rPr lang="it-IT" sz="1400" b="0" i="1" smtClean="0">
                        <a:latin typeface="Cambria Math" panose="02040503050406030204" pitchFamily="18" charset="0"/>
                      </a:rPr>
                      <m:t>𝑟𝑒𝑚𝑎𝑖𝑛𝑖𝑛𝑔</m:t>
                    </m:r>
                    <m:r>
                      <a:rPr lang="it-IT" sz="1400" b="0" i="1" smtClean="0">
                        <a:latin typeface="Cambria Math" panose="02040503050406030204" pitchFamily="18" charset="0"/>
                      </a:rPr>
                      <m:t>_</m:t>
                    </m:r>
                    <m:r>
                      <a:rPr lang="it-IT" sz="1400" b="0" i="1" smtClean="0">
                        <a:latin typeface="Cambria Math" panose="02040503050406030204" pitchFamily="18" charset="0"/>
                      </a:rPr>
                      <m:t>𝑐h𝑎𝑛𝑛𝑒𝑙</m:t>
                    </m:r>
                  </m:oMath>
                </a14:m>
                <a:endParaRPr lang="it-IT" sz="1400" b="0" dirty="0">
                  <a:latin typeface="Times New Roman" panose="02020603050405020304" pitchFamily="18" charset="0"/>
                  <a:cs typeface="Times New Roman" panose="02020603050405020304" pitchFamily="18" charset="0"/>
                </a:endParaRPr>
              </a:p>
              <a:p>
                <a:pPr marL="0" indent="0" algn="just" defTabSz="457200">
                  <a:buNone/>
                </a:pPr>
                <a:r>
                  <a:rPr lang="it-IT" sz="1400" dirty="0">
                    <a:latin typeface="Times New Roman" panose="02020603050405020304" pitchFamily="18" charset="0"/>
                    <a:cs typeface="Times New Roman" panose="02020603050405020304" pitchFamily="18" charset="0"/>
                  </a:rPr>
                  <a:t>	b.	</a:t>
                </a:r>
                <a:r>
                  <a:rPr lang="it-IT" sz="1400" dirty="0" err="1">
                    <a:latin typeface="Times New Roman" panose="02020603050405020304" pitchFamily="18" charset="0"/>
                    <a:cs typeface="Times New Roman" panose="02020603050405020304" pitchFamily="18" charset="0"/>
                  </a:rPr>
                  <a:t>Verify</a:t>
                </a:r>
                <a:r>
                  <a:rPr lang="it-IT" sz="1400" dirty="0">
                    <a:latin typeface="Times New Roman" panose="02020603050405020304" pitchFamily="18" charset="0"/>
                    <a:cs typeface="Times New Roman" panose="02020603050405020304" pitchFamily="18" charset="0"/>
                  </a:rPr>
                  <a:t> that </a:t>
                </a:r>
                <a14:m>
                  <m:oMath xmlns:m="http://schemas.openxmlformats.org/officeDocument/2006/math">
                    <m:r>
                      <a:rPr lang="it-IT" sz="1400" b="0" i="0" smtClean="0">
                        <a:latin typeface="Cambria Math" panose="02040503050406030204" pitchFamily="18" charset="0"/>
                      </a:rPr>
                      <m:t>1&gt;</m:t>
                    </m:r>
                    <m:f>
                      <m:fPr>
                        <m:ctrlPr>
                          <a:rPr lang="it-IT" sz="1400" b="0" i="1" smtClean="0">
                            <a:latin typeface="Cambria Math" panose="02040503050406030204" pitchFamily="18" charset="0"/>
                          </a:rPr>
                        </m:ctrlPr>
                      </m:fPr>
                      <m:num>
                        <m:r>
                          <a:rPr lang="it-IT" sz="1400" b="0" i="1" smtClean="0">
                            <a:latin typeface="Cambria Math" panose="02040503050406030204" pitchFamily="18" charset="0"/>
                          </a:rPr>
                          <m:t>#</m:t>
                        </m:r>
                        <m:r>
                          <a:rPr lang="it-IT" sz="1400" b="0" i="1" smtClean="0">
                            <a:latin typeface="Cambria Math" panose="02040503050406030204" pitchFamily="18" charset="0"/>
                          </a:rPr>
                          <m:t>𝑟𝑒𝑚𝑎𝑖𝑛𝑖𝑛𝑔</m:t>
                        </m:r>
                        <m:r>
                          <a:rPr lang="it-IT" sz="1400" b="0" i="1" smtClean="0">
                            <a:latin typeface="Cambria Math" panose="02040503050406030204" pitchFamily="18" charset="0"/>
                          </a:rPr>
                          <m:t>_</m:t>
                        </m:r>
                        <m:r>
                          <a:rPr lang="it-IT" sz="1400" b="0" i="1" smtClean="0">
                            <a:latin typeface="Cambria Math" panose="02040503050406030204" pitchFamily="18" charset="0"/>
                          </a:rPr>
                          <m:t>𝑐h𝑎𝑛𝑛𝑒𝑙</m:t>
                        </m:r>
                      </m:num>
                      <m:den>
                        <m:r>
                          <a:rPr lang="it-IT" sz="1400" b="0" i="1" smtClean="0">
                            <a:latin typeface="Cambria Math" panose="02040503050406030204" pitchFamily="18" charset="0"/>
                          </a:rPr>
                          <m:t>#</m:t>
                        </m:r>
                        <m:r>
                          <a:rPr lang="it-IT" sz="1400" b="0" i="1" smtClean="0">
                            <a:latin typeface="Cambria Math" panose="02040503050406030204" pitchFamily="18" charset="0"/>
                          </a:rPr>
                          <m:t>𝑜𝑟𝑖𝑔𝑖𝑛𝑎𝑙</m:t>
                        </m:r>
                        <m:r>
                          <a:rPr lang="it-IT" sz="1400" b="0" i="1" smtClean="0">
                            <a:latin typeface="Cambria Math" panose="02040503050406030204" pitchFamily="18" charset="0"/>
                          </a:rPr>
                          <m:t>_</m:t>
                        </m:r>
                        <m:r>
                          <a:rPr lang="it-IT" sz="1400" b="0" i="1" smtClean="0">
                            <a:latin typeface="Cambria Math" panose="02040503050406030204" pitchFamily="18" charset="0"/>
                          </a:rPr>
                          <m:t>𝑐h𝑎𝑛𝑛𝑒𝑙</m:t>
                        </m:r>
                      </m:den>
                    </m:f>
                    <m:r>
                      <a:rPr lang="it-IT" sz="1400" b="0" i="1" smtClean="0">
                        <a:latin typeface="Cambria Math" panose="02040503050406030204" pitchFamily="18" charset="0"/>
                      </a:rPr>
                      <m:t>&gt;</m:t>
                    </m:r>
                    <m:r>
                      <a:rPr lang="it-IT" sz="1400" b="0" i="1" smtClean="0">
                        <a:latin typeface="Cambria Math" panose="02040503050406030204" pitchFamily="18" charset="0"/>
                      </a:rPr>
                      <m:t>𝜂</m:t>
                    </m:r>
                    <m:r>
                      <a:rPr lang="it-IT" sz="1400" b="0" i="1" smtClean="0">
                        <a:latin typeface="Cambria Math" panose="02040503050406030204" pitchFamily="18" charset="0"/>
                      </a:rPr>
                      <m:t>,</m:t>
                    </m:r>
                  </m:oMath>
                </a14:m>
                <a:r>
                  <a:rPr lang="it-IT" sz="1400" dirty="0">
                    <a:latin typeface="Times New Roman" panose="02020603050405020304" pitchFamily="18" charset="0"/>
                    <a:cs typeface="Times New Roman" panose="02020603050405020304" pitchFamily="18" charset="0"/>
                  </a:rPr>
                  <a:t> where </a:t>
                </a:r>
                <a14:m>
                  <m:oMath xmlns:m="http://schemas.openxmlformats.org/officeDocument/2006/math">
                    <m:r>
                      <a:rPr lang="it-IT" sz="1400" b="0" i="1" smtClean="0">
                        <a:latin typeface="Cambria Math" panose="02040503050406030204" pitchFamily="18" charset="0"/>
                      </a:rPr>
                      <m:t>𝜂</m:t>
                    </m:r>
                  </m:oMath>
                </a14:m>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is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chosen</a:t>
                </a:r>
                <a:r>
                  <a:rPr lang="it-IT"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equal to or slightly smaller than the overall objective pruning ratio </a:t>
                </a:r>
                <a14:m>
                  <m:oMath xmlns:m="http://schemas.openxmlformats.org/officeDocument/2006/math">
                    <m:r>
                      <a:rPr lang="en-US" sz="1400" i="1" smtClean="0">
                        <a:latin typeface="Cambria Math" panose="02040503050406030204" pitchFamily="18" charset="0"/>
                        <a:ea typeface="Cambria Math" panose="02040503050406030204" pitchFamily="18" charset="0"/>
                      </a:rPr>
                      <m:t>𝛾</m:t>
                    </m:r>
                  </m:oMath>
                </a14:m>
                <a:r>
                  <a:rPr lang="en-US" sz="1400" dirty="0">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defTabSz="457200">
                  <a:buNone/>
                </a:pPr>
                <a:r>
                  <a:rPr lang="it-IT" sz="1400" dirty="0">
                    <a:latin typeface="Times New Roman" panose="02020603050405020304" pitchFamily="18" charset="0"/>
                    <a:cs typeface="Times New Roman" panose="02020603050405020304" pitchFamily="18" charset="0"/>
                  </a:rPr>
                  <a:t>	c.	</a:t>
                </a:r>
                <a:r>
                  <a:rPr lang="it-IT" sz="1400" dirty="0" err="1">
                    <a:latin typeface="Times New Roman" panose="02020603050405020304" pitchFamily="18" charset="0"/>
                    <a:cs typeface="Times New Roman" panose="02020603050405020304" pitchFamily="18" charset="0"/>
                  </a:rPr>
                  <a:t>Remove</a:t>
                </a:r>
                <a:r>
                  <a:rPr lang="it-IT" sz="1400" dirty="0">
                    <a:latin typeface="Times New Roman" panose="02020603050405020304" pitchFamily="18" charset="0"/>
                    <a:cs typeface="Times New Roman" panose="02020603050405020304" pitchFamily="18" charset="0"/>
                  </a:rPr>
                  <a:t> </a:t>
                </a:r>
                <a14:m>
                  <m:oMath xmlns:m="http://schemas.openxmlformats.org/officeDocument/2006/math">
                    <m:r>
                      <a:rPr lang="it-IT" sz="1400" b="0" i="0" smtClean="0">
                        <a:latin typeface="Cambria Math" panose="02040503050406030204" pitchFamily="18" charset="0"/>
                      </a:rPr>
                      <m:t>(</m:t>
                    </m:r>
                    <m:r>
                      <a:rPr lang="it-IT" sz="1400" b="0" i="1" smtClean="0">
                        <a:latin typeface="Cambria Math" panose="02040503050406030204" pitchFamily="18" charset="0"/>
                      </a:rPr>
                      <m:t>#</m:t>
                    </m:r>
                    <m:r>
                      <a:rPr lang="it-IT" sz="1400" b="0" i="1" smtClean="0">
                        <a:latin typeface="Cambria Math" panose="02040503050406030204" pitchFamily="18" charset="0"/>
                      </a:rPr>
                      <m:t>𝑜𝑟𝑖𝑔𝑖𝑛𝑎𝑙</m:t>
                    </m:r>
                    <m:r>
                      <a:rPr lang="it-IT" sz="1400" b="0" i="1" smtClean="0">
                        <a:latin typeface="Cambria Math" panose="02040503050406030204" pitchFamily="18" charset="0"/>
                      </a:rPr>
                      <m:t>_</m:t>
                    </m:r>
                    <m:r>
                      <a:rPr lang="it-IT" sz="1400" b="0" i="1" smtClean="0">
                        <a:latin typeface="Cambria Math" panose="02040503050406030204" pitchFamily="18" charset="0"/>
                      </a:rPr>
                      <m:t>𝑐h𝑎𝑛𝑛𝑒𝑙</m:t>
                    </m:r>
                    <m:r>
                      <a:rPr lang="it-IT" sz="1400" b="0" i="1" smtClean="0">
                        <a:latin typeface="Cambria Math" panose="02040503050406030204" pitchFamily="18" charset="0"/>
                      </a:rPr>
                      <m:t>−#</m:t>
                    </m:r>
                    <m:r>
                      <a:rPr lang="it-IT" sz="1400" b="0" i="1" smtClean="0">
                        <a:latin typeface="Cambria Math" panose="02040503050406030204" pitchFamily="18" charset="0"/>
                      </a:rPr>
                      <m:t>𝑟𝑒𝑚𝑎𝑖𝑛𝑖𝑛𝑔</m:t>
                    </m:r>
                    <m:r>
                      <a:rPr lang="it-IT" sz="1400" b="0" i="1" smtClean="0">
                        <a:latin typeface="Cambria Math" panose="02040503050406030204" pitchFamily="18" charset="0"/>
                      </a:rPr>
                      <m:t>_</m:t>
                    </m:r>
                    <m:r>
                      <a:rPr lang="it-IT" sz="1400" b="0" i="1" smtClean="0">
                        <a:latin typeface="Cambria Math" panose="02040503050406030204" pitchFamily="18" charset="0"/>
                      </a:rPr>
                      <m:t>𝑐h𝑎𝑛𝑛𝑒𝑙</m:t>
                    </m:r>
                    <m:r>
                      <a:rPr lang="it-IT" sz="1400" b="0" i="1" smtClean="0">
                        <a:latin typeface="Cambria Math" panose="02040503050406030204" pitchFamily="18" charset="0"/>
                      </a:rPr>
                      <m:t>)</m:t>
                    </m:r>
                  </m:oMath>
                </a14:m>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channels</a:t>
                </a:r>
                <a:r>
                  <a:rPr lang="it-IT" sz="1400" dirty="0">
                    <a:latin typeface="Times New Roman" panose="02020603050405020304" pitchFamily="18" charset="0"/>
                    <a:cs typeface="Times New Roman" panose="02020603050405020304" pitchFamily="18" charset="0"/>
                  </a:rPr>
                  <a:t> from the </a:t>
                </a:r>
                <a:r>
                  <a:rPr lang="it-IT" sz="1400" dirty="0" err="1">
                    <a:latin typeface="Times New Roman" panose="02020603050405020304" pitchFamily="18" charset="0"/>
                    <a:cs typeface="Times New Roman" panose="02020603050405020304" pitchFamily="18" charset="0"/>
                  </a:rPr>
                  <a:t>layer</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starting</a:t>
                </a:r>
                <a:r>
                  <a:rPr lang="it-IT" sz="1400" dirty="0">
                    <a:latin typeface="Times New Roman" panose="02020603050405020304" pitchFamily="18" charset="0"/>
                    <a:cs typeface="Times New Roman" panose="02020603050405020304" pitchFamily="18" charset="0"/>
                  </a:rPr>
                  <a:t> from the </a:t>
                </a:r>
                <a:r>
                  <a:rPr lang="it-IT" sz="1400" dirty="0" err="1">
                    <a:latin typeface="Times New Roman" panose="02020603050405020304" pitchFamily="18" charset="0"/>
                    <a:cs typeface="Times New Roman" panose="02020603050405020304" pitchFamily="18" charset="0"/>
                  </a:rPr>
                  <a:t>channel</a:t>
                </a:r>
                <a:r>
                  <a:rPr lang="it-IT" sz="1400" dirty="0">
                    <a:latin typeface="Times New Roman" panose="02020603050405020304" pitchFamily="18" charset="0"/>
                    <a:cs typeface="Times New Roman" panose="02020603050405020304" pitchFamily="18" charset="0"/>
                  </a:rPr>
                  <a:t> with </a:t>
                </a:r>
                <a:r>
                  <a:rPr lang="it-IT" sz="1400" dirty="0" err="1">
                    <a:latin typeface="Times New Roman" panose="02020603050405020304" pitchFamily="18" charset="0"/>
                    <a:cs typeface="Times New Roman" panose="02020603050405020304" pitchFamily="18" charset="0"/>
                  </a:rPr>
                  <a:t>lower</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importance</a:t>
                </a:r>
                <a:r>
                  <a:rPr lang="it-IT" sz="1400" dirty="0">
                    <a:latin typeface="Times New Roman" panose="02020603050405020304" pitchFamily="18" charset="0"/>
                    <a:cs typeface="Times New Roman" panose="02020603050405020304" pitchFamily="18" charset="0"/>
                  </a:rPr>
                  <a:t> score.</a:t>
                </a:r>
              </a:p>
              <a:p>
                <a:pPr marL="457200" lvl="1" indent="0" algn="just" defTabSz="457200">
                  <a:buNone/>
                </a:pPr>
                <a:r>
                  <a:rPr lang="it-IT" sz="1400" dirty="0" err="1">
                    <a:latin typeface="Times New Roman" panose="02020603050405020304" pitchFamily="18" charset="0"/>
                    <a:cs typeface="Times New Roman" panose="02020603050405020304" pitchFamily="18" charset="0"/>
                  </a:rPr>
                  <a:t>Verify</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that</a:t>
                </a:r>
                <a:r>
                  <a:rPr lang="it-IT" sz="1400" dirty="0">
                    <a:latin typeface="Times New Roman" panose="02020603050405020304" pitchFamily="18" charset="0"/>
                    <a:cs typeface="Times New Roman" panose="02020603050405020304" pitchFamily="18" charset="0"/>
                  </a:rPr>
                  <a:t> network </a:t>
                </a:r>
                <a:r>
                  <a:rPr lang="it-IT" sz="1400" dirty="0" err="1">
                    <a:latin typeface="Times New Roman" panose="02020603050405020304" pitchFamily="18" charset="0"/>
                    <a:cs typeface="Times New Roman" panose="02020603050405020304" pitchFamily="18" charset="0"/>
                  </a:rPr>
                  <a:t>respect</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this</a:t>
                </a:r>
                <a:r>
                  <a:rPr lang="it-IT" sz="1400" dirty="0">
                    <a:latin typeface="Times New Roman" panose="02020603050405020304" pitchFamily="18" charset="0"/>
                    <a:cs typeface="Times New Roman" panose="02020603050405020304" pitchFamily="18" charset="0"/>
                  </a:rPr>
                  <a:t> </a:t>
                </a:r>
                <a:r>
                  <a:rPr lang="it-IT" sz="1400" dirty="0" err="1">
                    <a:latin typeface="Times New Roman" panose="02020603050405020304" pitchFamily="18" charset="0"/>
                    <a:cs typeface="Times New Roman" panose="02020603050405020304" pitchFamily="18" charset="0"/>
                  </a:rPr>
                  <a:t>characteristic</a:t>
                </a:r>
                <a:r>
                  <a:rPr lang="it-IT" sz="14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it-IT" sz="1400" b="0" i="1" smtClean="0">
                            <a:solidFill>
                              <a:schemeClr val="tx1"/>
                            </a:solidFill>
                            <a:latin typeface="Cambria Math" panose="02040503050406030204" pitchFamily="18" charset="0"/>
                          </a:rPr>
                        </m:ctrlPr>
                      </m:dPr>
                      <m:e>
                        <m:f>
                          <m:fPr>
                            <m:ctrlPr>
                              <a:rPr lang="it-IT" sz="1400" b="0" i="1" smtClean="0">
                                <a:solidFill>
                                  <a:schemeClr val="tx1"/>
                                </a:solidFill>
                                <a:latin typeface="Cambria Math" panose="02040503050406030204" pitchFamily="18" charset="0"/>
                              </a:rPr>
                            </m:ctrlPr>
                          </m:fPr>
                          <m:num>
                            <m:sSub>
                              <m:sSubPr>
                                <m:ctrlPr>
                                  <a:rPr lang="it-IT" sz="1400" b="0" i="1" smtClean="0">
                                    <a:solidFill>
                                      <a:schemeClr val="tx1"/>
                                    </a:solidFill>
                                    <a:latin typeface="Cambria Math" panose="02040503050406030204" pitchFamily="18" charset="0"/>
                                  </a:rPr>
                                </m:ctrlPr>
                              </m:sSubPr>
                              <m:e>
                                <m:r>
                                  <a:rPr lang="it-IT" sz="1400" b="0" i="1" smtClean="0">
                                    <a:solidFill>
                                      <a:schemeClr val="tx1"/>
                                    </a:solidFill>
                                    <a:latin typeface="Cambria Math" panose="02040503050406030204" pitchFamily="18" charset="0"/>
                                  </a:rPr>
                                  <m:t>𝐶</m:t>
                                </m:r>
                              </m:e>
                              <m:sub>
                                <m:r>
                                  <a:rPr lang="it-IT" sz="1400" b="0" i="1" smtClean="0">
                                    <a:solidFill>
                                      <a:schemeClr val="tx1"/>
                                    </a:solidFill>
                                    <a:latin typeface="Cambria Math" panose="02040503050406030204" pitchFamily="18" charset="0"/>
                                  </a:rPr>
                                  <m:t>𝑝𝑟𝑢𝑛𝑒</m:t>
                                </m:r>
                              </m:sub>
                            </m:sSub>
                          </m:num>
                          <m:den>
                            <m:sSub>
                              <m:sSubPr>
                                <m:ctrlPr>
                                  <a:rPr lang="it-IT" sz="1400" b="0" i="1" smtClean="0">
                                    <a:solidFill>
                                      <a:schemeClr val="tx1"/>
                                    </a:solidFill>
                                    <a:latin typeface="Cambria Math" panose="02040503050406030204" pitchFamily="18" charset="0"/>
                                  </a:rPr>
                                </m:ctrlPr>
                              </m:sSubPr>
                              <m:e>
                                <m:r>
                                  <a:rPr lang="it-IT" sz="1400" b="0" i="1" smtClean="0">
                                    <a:solidFill>
                                      <a:schemeClr val="tx1"/>
                                    </a:solidFill>
                                    <a:latin typeface="Cambria Math" panose="02040503050406030204" pitchFamily="18" charset="0"/>
                                  </a:rPr>
                                  <m:t>𝐶</m:t>
                                </m:r>
                              </m:e>
                              <m:sub>
                                <m:r>
                                  <a:rPr lang="it-IT" sz="1400" b="0" i="1" smtClean="0">
                                    <a:solidFill>
                                      <a:schemeClr val="tx1"/>
                                    </a:solidFill>
                                    <a:latin typeface="Cambria Math" panose="02040503050406030204" pitchFamily="18" charset="0"/>
                                  </a:rPr>
                                  <m:t>𝑜𝑟𝑖𝑔</m:t>
                                </m:r>
                              </m:sub>
                            </m:sSub>
                          </m:den>
                        </m:f>
                        <m:r>
                          <a:rPr lang="it-IT" sz="1400" b="0" i="1" smtClean="0">
                            <a:solidFill>
                              <a:schemeClr val="tx1"/>
                            </a:solidFill>
                            <a:latin typeface="Cambria Math" panose="02040503050406030204" pitchFamily="18" charset="0"/>
                          </a:rPr>
                          <m:t>−</m:t>
                        </m:r>
                        <m:r>
                          <a:rPr lang="it-IT" sz="1400" b="0" i="1" smtClean="0">
                            <a:solidFill>
                              <a:schemeClr val="tx1"/>
                            </a:solidFill>
                            <a:latin typeface="Cambria Math" panose="02040503050406030204" pitchFamily="18" charset="0"/>
                          </a:rPr>
                          <m:t>𝛾</m:t>
                        </m:r>
                      </m:e>
                    </m:d>
                    <m:r>
                      <a:rPr lang="it-IT" sz="1400" b="0" i="1" smtClean="0">
                        <a:latin typeface="Cambria Math" panose="02040503050406030204" pitchFamily="18" charset="0"/>
                      </a:rPr>
                      <m:t>≤</m:t>
                    </m:r>
                    <m:r>
                      <a:rPr lang="it-IT" sz="1400" i="1" dirty="0" smtClean="0">
                        <a:latin typeface="Cambria Math" panose="02040503050406030204" pitchFamily="18" charset="0"/>
                      </a:rPr>
                      <m:t>𝑇</m:t>
                    </m:r>
                  </m:oMath>
                </a14:m>
                <a:endParaRPr lang="it-IT" sz="1400" dirty="0">
                  <a:latin typeface="Times New Roman" panose="02020603050405020304" pitchFamily="18" charset="0"/>
                  <a:cs typeface="Times New Roman" panose="02020603050405020304" pitchFamily="18" charset="0"/>
                </a:endParaRPr>
              </a:p>
              <a:p>
                <a:pPr defTabSz="457200"/>
                <a:r>
                  <a:rPr lang="it-IT" dirty="0">
                    <a:latin typeface="Times New Roman" panose="02020603050405020304" pitchFamily="18" charset="0"/>
                    <a:cs typeface="Times New Roman" panose="02020603050405020304" pitchFamily="18" charset="0"/>
                  </a:rPr>
                  <a:t>3.	For </a:t>
                </a:r>
                <a:r>
                  <a:rPr lang="it-IT" dirty="0" err="1">
                    <a:latin typeface="Times New Roman" panose="02020603050405020304" pitchFamily="18" charset="0"/>
                    <a:cs typeface="Times New Roman" panose="02020603050405020304" pitchFamily="18" charset="0"/>
                  </a:rPr>
                  <a:t>each</a:t>
                </a:r>
                <a:r>
                  <a:rPr lang="it-IT" dirty="0">
                    <a:latin typeface="Times New Roman" panose="02020603050405020304" pitchFamily="18" charset="0"/>
                    <a:cs typeface="Times New Roman" panose="02020603050405020304" pitchFamily="18" charset="0"/>
                  </a:rPr>
                  <a:t> of the N sub-</a:t>
                </a:r>
                <a:r>
                  <a:rPr lang="it-IT" dirty="0" err="1">
                    <a:latin typeface="Times New Roman" panose="02020603050405020304" pitchFamily="18" charset="0"/>
                    <a:cs typeface="Times New Roman" panose="02020603050405020304" pitchFamily="18" charset="0"/>
                  </a:rPr>
                  <a:t>architectures</a:t>
                </a:r>
                <a:r>
                  <a:rPr lang="it-IT" dirty="0">
                    <a:latin typeface="Times New Roman" panose="02020603050405020304" pitchFamily="18" charset="0"/>
                    <a:cs typeface="Times New Roman" panose="02020603050405020304" pitchFamily="18" charset="0"/>
                  </a:rPr>
                  <a:t>:</a:t>
                </a:r>
              </a:p>
              <a:p>
                <a:pPr defTabSz="457200"/>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Directly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evaluate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accuracy</a:t>
                </a:r>
                <a:r>
                  <a:rPr lang="it-IT" dirty="0">
                    <a:latin typeface="Times New Roman" panose="02020603050405020304" pitchFamily="18" charset="0"/>
                    <a:cs typeface="Times New Roman" panose="02020603050405020304" pitchFamily="18" charset="0"/>
                  </a:rPr>
                  <a:t> on </a:t>
                </a:r>
                <a:r>
                  <a:rPr lang="it-IT" dirty="0" err="1">
                    <a:latin typeface="Times New Roman" panose="02020603050405020304" pitchFamily="18" charset="0"/>
                    <a:cs typeface="Times New Roman" panose="02020603050405020304" pitchFamily="18" charset="0"/>
                  </a:rPr>
                  <a:t>validation</a:t>
                </a:r>
                <a:r>
                  <a:rPr lang="it-IT" dirty="0">
                    <a:latin typeface="Times New Roman" panose="02020603050405020304" pitchFamily="18" charset="0"/>
                    <a:cs typeface="Times New Roman" panose="02020603050405020304" pitchFamily="18" charset="0"/>
                  </a:rPr>
                  <a:t> set </a:t>
                </a:r>
                <a:r>
                  <a:rPr lang="it-IT" dirty="0" err="1">
                    <a:latin typeface="Times New Roman" panose="02020603050405020304" pitchFamily="18" charset="0"/>
                    <a:cs typeface="Times New Roman" panose="02020603050405020304" pitchFamily="18" charset="0"/>
                  </a:rPr>
                  <a:t>using</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slimmable</a:t>
                </a:r>
                <a:r>
                  <a:rPr lang="it-IT" dirty="0">
                    <a:latin typeface="Times New Roman" panose="02020603050405020304" pitchFamily="18" charset="0"/>
                    <a:cs typeface="Times New Roman" panose="02020603050405020304" pitchFamily="18" charset="0"/>
                  </a:rPr>
                  <a:t> NN</a:t>
                </a:r>
              </a:p>
              <a:p>
                <a:pPr defTabSz="457200"/>
                <a:r>
                  <a:rPr lang="en-US" dirty="0">
                    <a:latin typeface="Times New Roman" panose="02020603050405020304" pitchFamily="18" charset="0"/>
                    <a:cs typeface="Times New Roman" panose="02020603050405020304" pitchFamily="18" charset="0"/>
                  </a:rPr>
                  <a:t>4.	Top 50 performing models are selected among the N proposed </a:t>
                </a:r>
              </a:p>
              <a:p>
                <a:pPr defTabSz="457200"/>
                <a:r>
                  <a:rPr lang="en-US" dirty="0">
                    <a:latin typeface="Times New Roman" panose="02020603050405020304" pitchFamily="18" charset="0"/>
                    <a:cs typeface="Times New Roman" panose="02020603050405020304" pitchFamily="18" charset="0"/>
                  </a:rPr>
                  <a:t>5.	For each of those 50:</a:t>
                </a:r>
              </a:p>
              <a:p>
                <a:pPr marL="457200" lvl="1" indent="0" algn="just" defTabSz="457200">
                  <a:buNone/>
                </a:pPr>
                <a:r>
                  <a:rPr lang="en-US" dirty="0">
                    <a:latin typeface="Times New Roman" panose="02020603050405020304" pitchFamily="18" charset="0"/>
                    <a:cs typeface="Times New Roman" panose="02020603050405020304" pitchFamily="18" charset="0"/>
                  </a:rPr>
                  <a:t>a.	Further train the selected model for some epochs</a:t>
                </a:r>
              </a:p>
              <a:p>
                <a:pPr lvl="1" algn="just" defTabSz="457200"/>
                <a:r>
                  <a:rPr lang="en-US" dirty="0">
                    <a:latin typeface="Times New Roman" panose="02020603050405020304" pitchFamily="18" charset="0"/>
                    <a:cs typeface="Times New Roman" panose="02020603050405020304" pitchFamily="18" charset="0"/>
                  </a:rPr>
                  <a:t>b.	Evaluate accuracy on validation set</a:t>
                </a:r>
              </a:p>
              <a:p>
                <a:pPr algn="just" defTabSz="457200"/>
                <a:r>
                  <a:rPr lang="en-US" dirty="0">
                    <a:latin typeface="Times New Roman" panose="02020603050405020304" pitchFamily="18" charset="0"/>
                    <a:cs typeface="Times New Roman" panose="02020603050405020304" pitchFamily="18" charset="0"/>
                  </a:rPr>
                  <a:t>6.	Select the model with best accuracy</a:t>
                </a:r>
              </a:p>
              <a:p>
                <a:pPr defTabSz="457200"/>
                <a:r>
                  <a:rPr lang="it-IT" dirty="0">
                    <a:latin typeface="Times New Roman" panose="02020603050405020304" pitchFamily="18" charset="0"/>
                    <a:cs typeface="Times New Roman" panose="02020603050405020304" pitchFamily="18" charset="0"/>
                  </a:rPr>
                  <a:t>7.	Re-</a:t>
                </a:r>
                <a:r>
                  <a:rPr lang="it-IT" dirty="0" err="1">
                    <a:latin typeface="Times New Roman" panose="02020603050405020304" pitchFamily="18" charset="0"/>
                    <a:cs typeface="Times New Roman" panose="02020603050405020304" pitchFamily="18" charset="0"/>
                  </a:rPr>
                  <a:t>train</a:t>
                </a:r>
                <a:r>
                  <a:rPr lang="it-IT" dirty="0">
                    <a:latin typeface="Times New Roman" panose="02020603050405020304" pitchFamily="18" charset="0"/>
                    <a:cs typeface="Times New Roman" panose="02020603050405020304" pitchFamily="18" charset="0"/>
                  </a:rPr>
                  <a:t> the best model from scratch</a:t>
                </a:r>
              </a:p>
            </p:txBody>
          </p:sp>
        </mc:Choice>
        <mc:Fallback>
          <p:sp>
            <p:nvSpPr>
              <p:cNvPr id="10" name="CasellaDiTesto 9">
                <a:extLst>
                  <a:ext uri="{FF2B5EF4-FFF2-40B4-BE49-F238E27FC236}">
                    <a16:creationId xmlns:a16="http://schemas.microsoft.com/office/drawing/2014/main" id="{65713F7E-A50C-3E8E-D838-A7B873F146E4}"/>
                  </a:ext>
                </a:extLst>
              </p:cNvPr>
              <p:cNvSpPr txBox="1">
                <a:spLocks noRot="1" noChangeAspect="1" noMove="1" noResize="1" noEditPoints="1" noAdjustHandles="1" noChangeArrowheads="1" noChangeShapeType="1" noTextEdit="1"/>
              </p:cNvSpPr>
              <p:nvPr/>
            </p:nvSpPr>
            <p:spPr>
              <a:xfrm>
                <a:off x="838200" y="1497798"/>
                <a:ext cx="11353800" cy="4028988"/>
              </a:xfrm>
              <a:prstGeom prst="rect">
                <a:avLst/>
              </a:prstGeom>
              <a:blipFill>
                <a:blip r:embed="rId2"/>
                <a:stretch>
                  <a:fillRect l="-483" t="-1059" b="-1513"/>
                </a:stretch>
              </a:blipFill>
            </p:spPr>
            <p:txBody>
              <a:bodyPr/>
              <a:lstStyle/>
              <a:p>
                <a:r>
                  <a:rPr lang="en-US">
                    <a:noFill/>
                  </a:rPr>
                  <a:t> </a:t>
                </a:r>
              </a:p>
            </p:txBody>
          </p:sp>
        </mc:Fallback>
      </mc:AlternateContent>
      <p:sp>
        <p:nvSpPr>
          <p:cNvPr id="2" name="Segnaposto numero diapositiva 1">
            <a:extLst>
              <a:ext uri="{FF2B5EF4-FFF2-40B4-BE49-F238E27FC236}">
                <a16:creationId xmlns:a16="http://schemas.microsoft.com/office/drawing/2014/main" id="{5DAD603B-9E87-F728-29F7-6832D965F48A}"/>
              </a:ext>
            </a:extLst>
          </p:cNvPr>
          <p:cNvSpPr>
            <a:spLocks noGrp="1"/>
          </p:cNvSpPr>
          <p:nvPr>
            <p:ph type="sldNum" sz="quarter" idx="12"/>
          </p:nvPr>
        </p:nvSpPr>
        <p:spPr/>
        <p:txBody>
          <a:bodyPr/>
          <a:lstStyle/>
          <a:p>
            <a:fld id="{51B588E3-E439-42B7-9D99-AC83CA308FC5}" type="slidenum">
              <a:rPr lang="en-US" smtClean="0"/>
              <a:t>11</a:t>
            </a:fld>
            <a:endParaRPr lang="en-US"/>
          </a:p>
        </p:txBody>
      </p:sp>
    </p:spTree>
    <p:extLst>
      <p:ext uri="{BB962C8B-B14F-4D97-AF65-F5344CB8AC3E}">
        <p14:creationId xmlns:p14="http://schemas.microsoft.com/office/powerpoint/2010/main" val="166297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F0BB9C-61EA-09BF-4E02-CD269CA23E50}"/>
              </a:ext>
            </a:extLst>
          </p:cNvPr>
          <p:cNvSpPr>
            <a:spLocks noGrp="1"/>
          </p:cNvSpPr>
          <p:nvPr>
            <p:ph type="title"/>
          </p:nvPr>
        </p:nvSpPr>
        <p:spPr>
          <a:xfrm>
            <a:off x="730462" y="290221"/>
            <a:ext cx="10515600" cy="1325563"/>
          </a:xfrm>
        </p:spPr>
        <p:txBody>
          <a:bodyPr/>
          <a:lstStyle/>
          <a:p>
            <a:r>
              <a:rPr lang="it-IT" sz="2400" b="1" dirty="0" err="1">
                <a:latin typeface="Times New Roman" panose="02020603050405020304" pitchFamily="18" charset="0"/>
                <a:cs typeface="Times New Roman" panose="02020603050405020304" pitchFamily="18" charset="0"/>
              </a:rPr>
              <a:t>Experimental</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results</a:t>
            </a:r>
            <a:r>
              <a:rPr lang="it-IT" sz="2400" b="1" dirty="0">
                <a:latin typeface="Times New Roman" panose="02020603050405020304" pitchFamily="18" charset="0"/>
                <a:cs typeface="Times New Roman" panose="02020603050405020304" pitchFamily="18" charset="0"/>
              </a:rPr>
              <a:t> (Francesco)</a:t>
            </a:r>
            <a:br>
              <a:rPr lang="it-IT" dirty="0"/>
            </a:br>
            <a:r>
              <a:rPr lang="it-IT" sz="2000" dirty="0" err="1">
                <a:latin typeface="Times New Roman" panose="02020603050405020304" pitchFamily="18" charset="0"/>
                <a:cs typeface="Times New Roman" panose="02020603050405020304" pitchFamily="18" charset="0"/>
              </a:rPr>
              <a:t>Comparing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importance</a:t>
            </a:r>
            <a:r>
              <a:rPr lang="it-IT" sz="2000" dirty="0">
                <a:latin typeface="Times New Roman" panose="02020603050405020304" pitchFamily="18" charset="0"/>
                <a:cs typeface="Times New Roman" panose="02020603050405020304" pitchFamily="18" charset="0"/>
              </a:rPr>
              <a:t> score </a:t>
            </a:r>
            <a:r>
              <a:rPr lang="it-IT" sz="2000" dirty="0" err="1">
                <a:latin typeface="Times New Roman" panose="02020603050405020304" pitchFamily="18" charset="0"/>
                <a:cs typeface="Times New Roman" panose="02020603050405020304" pitchFamily="18" charset="0"/>
              </a:rPr>
              <a:t>metrics</a:t>
            </a:r>
            <a:endParaRPr lang="en-US" sz="20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DA534F15-4998-50F1-0C41-881DA957FEE4}"/>
              </a:ext>
            </a:extLst>
          </p:cNvPr>
          <p:cNvSpPr>
            <a:spLocks noGrp="1"/>
          </p:cNvSpPr>
          <p:nvPr>
            <p:ph idx="1"/>
          </p:nvPr>
        </p:nvSpPr>
        <p:spPr>
          <a:xfrm>
            <a:off x="718070" y="2696985"/>
            <a:ext cx="4904387" cy="643075"/>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Benchmarking random channel pruning criteria on ImageNet:</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p:txBody>
      </p:sp>
      <p:sp>
        <p:nvSpPr>
          <p:cNvPr id="30" name="CasellaDiTesto 29">
            <a:extLst>
              <a:ext uri="{FF2B5EF4-FFF2-40B4-BE49-F238E27FC236}">
                <a16:creationId xmlns:a16="http://schemas.microsoft.com/office/drawing/2014/main" id="{7D4B259E-A1E3-313B-7B05-F25FE1A6D44C}"/>
              </a:ext>
            </a:extLst>
          </p:cNvPr>
          <p:cNvSpPr txBox="1"/>
          <p:nvPr/>
        </p:nvSpPr>
        <p:spPr>
          <a:xfrm>
            <a:off x="6074531" y="2693729"/>
            <a:ext cx="5399399" cy="646331"/>
          </a:xfrm>
          <a:prstGeom prst="rect">
            <a:avLst/>
          </a:prstGeom>
          <a:noFill/>
        </p:spPr>
        <p:txBody>
          <a:bodyPr wrap="square" rtlCol="0">
            <a:spAutoFit/>
          </a:bodyPr>
          <a:lstStyle/>
          <a:p>
            <a:pPr marL="0" indent="0">
              <a:buNone/>
            </a:pPr>
            <a:r>
              <a:rPr lang="en-US" sz="1800" dirty="0">
                <a:latin typeface="Times New Roman" panose="02020603050405020304" pitchFamily="18" charset="0"/>
                <a:cs typeface="Times New Roman" panose="02020603050405020304" pitchFamily="18" charset="0"/>
              </a:rPr>
              <a:t>Benchmarking random channel pruning criteria on CIFAR10:</a:t>
            </a:r>
          </a:p>
        </p:txBody>
      </p:sp>
      <p:pic>
        <p:nvPicPr>
          <p:cNvPr id="33" name="Immagine 32">
            <a:extLst>
              <a:ext uri="{FF2B5EF4-FFF2-40B4-BE49-F238E27FC236}">
                <a16:creationId xmlns:a16="http://schemas.microsoft.com/office/drawing/2014/main" id="{02A30445-5C3B-335A-D465-0CA37C77A102}"/>
              </a:ext>
            </a:extLst>
          </p:cNvPr>
          <p:cNvPicPr>
            <a:picLocks noChangeAspect="1"/>
          </p:cNvPicPr>
          <p:nvPr/>
        </p:nvPicPr>
        <p:blipFill>
          <a:blip r:embed="rId2"/>
          <a:stretch>
            <a:fillRect/>
          </a:stretch>
        </p:blipFill>
        <p:spPr>
          <a:xfrm>
            <a:off x="6096000" y="3429000"/>
            <a:ext cx="5304753" cy="2125171"/>
          </a:xfrm>
          <a:prstGeom prst="rect">
            <a:avLst/>
          </a:prstGeom>
        </p:spPr>
      </p:pic>
      <p:pic>
        <p:nvPicPr>
          <p:cNvPr id="36" name="Immagine 35">
            <a:extLst>
              <a:ext uri="{FF2B5EF4-FFF2-40B4-BE49-F238E27FC236}">
                <a16:creationId xmlns:a16="http://schemas.microsoft.com/office/drawing/2014/main" id="{DC22C8A1-F717-A9AA-E17F-E0CE88550909}"/>
              </a:ext>
            </a:extLst>
          </p:cNvPr>
          <p:cNvPicPr>
            <a:picLocks noChangeAspect="1"/>
          </p:cNvPicPr>
          <p:nvPr/>
        </p:nvPicPr>
        <p:blipFill rotWithShape="1">
          <a:blip r:embed="rId3"/>
          <a:srcRect t="1" b="-1"/>
          <a:stretch/>
        </p:blipFill>
        <p:spPr>
          <a:xfrm>
            <a:off x="718070" y="3429000"/>
            <a:ext cx="4755292" cy="2042337"/>
          </a:xfrm>
          <a:prstGeom prst="rect">
            <a:avLst/>
          </a:prstGeom>
        </p:spPr>
      </p:pic>
      <p:sp>
        <p:nvSpPr>
          <p:cNvPr id="37" name="CasellaDiTesto 36">
            <a:extLst>
              <a:ext uri="{FF2B5EF4-FFF2-40B4-BE49-F238E27FC236}">
                <a16:creationId xmlns:a16="http://schemas.microsoft.com/office/drawing/2014/main" id="{6A43C2E7-CEE9-D49D-C100-A5EFB08080C2}"/>
              </a:ext>
            </a:extLst>
          </p:cNvPr>
          <p:cNvSpPr txBox="1"/>
          <p:nvPr/>
        </p:nvSpPr>
        <p:spPr>
          <a:xfrm>
            <a:off x="718070" y="1717311"/>
            <a:ext cx="10274601"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Here </a:t>
            </a:r>
            <a:r>
              <a:rPr lang="it-IT" dirty="0" err="1">
                <a:latin typeface="Times New Roman" panose="02020603050405020304" pitchFamily="18" charset="0"/>
                <a:cs typeface="Times New Roman" panose="02020603050405020304" pitchFamily="18" charset="0"/>
              </a:rPr>
              <a:t>we</a:t>
            </a:r>
            <a:r>
              <a:rPr lang="it-IT" dirty="0">
                <a:latin typeface="Times New Roman" panose="02020603050405020304" pitchFamily="18" charset="0"/>
                <a:cs typeface="Times New Roman" panose="02020603050405020304" pitchFamily="18" charset="0"/>
              </a:rPr>
              <a:t> report the network </a:t>
            </a:r>
            <a:r>
              <a:rPr lang="it-IT"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obtained</a:t>
            </a:r>
            <a:r>
              <a:rPr lang="it-IT" dirty="0">
                <a:latin typeface="Times New Roman" panose="02020603050405020304" pitchFamily="18" charset="0"/>
                <a:cs typeface="Times New Roman" panose="02020603050405020304" pitchFamily="18" charset="0"/>
              </a:rPr>
              <a:t> best benefit from random </a:t>
            </a:r>
            <a:r>
              <a:rPr lang="it-IT" dirty="0" err="1">
                <a:latin typeface="Times New Roman" panose="02020603050405020304" pitchFamily="18" charset="0"/>
                <a:cs typeface="Times New Roman" panose="02020603050405020304" pitchFamily="18" charset="0"/>
              </a:rPr>
              <a:t>pruning</a:t>
            </a:r>
            <a:endParaRPr lang="it-IT" b="1" dirty="0">
              <a:latin typeface="Times New Roman" panose="02020603050405020304" pitchFamily="18"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53B2DF88-1E36-6104-340D-4573D2D1A70D}"/>
              </a:ext>
            </a:extLst>
          </p:cNvPr>
          <p:cNvSpPr>
            <a:spLocks noGrp="1"/>
          </p:cNvSpPr>
          <p:nvPr>
            <p:ph type="sldNum" sz="quarter" idx="12"/>
          </p:nvPr>
        </p:nvSpPr>
        <p:spPr/>
        <p:txBody>
          <a:bodyPr/>
          <a:lstStyle/>
          <a:p>
            <a:fld id="{51B588E3-E439-42B7-9D99-AC83CA308FC5}" type="slidenum">
              <a:rPr lang="en-US" smtClean="0"/>
              <a:t>12</a:t>
            </a:fld>
            <a:endParaRPr lang="en-US"/>
          </a:p>
        </p:txBody>
      </p:sp>
    </p:spTree>
    <p:extLst>
      <p:ext uri="{BB962C8B-B14F-4D97-AF65-F5344CB8AC3E}">
        <p14:creationId xmlns:p14="http://schemas.microsoft.com/office/powerpoint/2010/main" val="784032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D25F46-BB46-9974-000C-6DA3CF18CCED}"/>
              </a:ext>
            </a:extLst>
          </p:cNvPr>
          <p:cNvSpPr>
            <a:spLocks noGrp="1"/>
          </p:cNvSpPr>
          <p:nvPr>
            <p:ph type="title"/>
          </p:nvPr>
        </p:nvSpPr>
        <p:spPr>
          <a:xfrm>
            <a:off x="838201" y="365125"/>
            <a:ext cx="5945154" cy="1325563"/>
          </a:xfrm>
        </p:spPr>
        <p:txBody>
          <a:bodyPr>
            <a:normAutofit/>
          </a:bodyPr>
          <a:lstStyle/>
          <a:p>
            <a:r>
              <a:rPr lang="it-IT" sz="2400" b="1" dirty="0" err="1">
                <a:latin typeface="Times New Roman" panose="02020603050405020304" pitchFamily="18" charset="0"/>
                <a:cs typeface="Times New Roman" panose="02020603050405020304" pitchFamily="18" charset="0"/>
              </a:rPr>
              <a:t>Experimental</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results</a:t>
            </a:r>
            <a:r>
              <a:rPr lang="it-IT" sz="2400" b="1" dirty="0">
                <a:latin typeface="Times New Roman" panose="02020603050405020304" pitchFamily="18" charset="0"/>
                <a:cs typeface="Times New Roman" panose="02020603050405020304" pitchFamily="18" charset="0"/>
              </a:rPr>
              <a:t> (Francesco)</a:t>
            </a:r>
            <a:br>
              <a:rPr lang="it-IT" sz="2400" b="1" dirty="0">
                <a:latin typeface="Times New Roman" panose="02020603050405020304" pitchFamily="18" charset="0"/>
                <a:cs typeface="Times New Roman" panose="02020603050405020304" pitchFamily="18" charset="0"/>
              </a:rPr>
            </a:br>
            <a:r>
              <a:rPr lang="it-IT" sz="2000" dirty="0" err="1">
                <a:latin typeface="Times New Roman" panose="02020603050405020304" pitchFamily="18" charset="0"/>
                <a:cs typeface="Times New Roman" panose="02020603050405020304" pitchFamily="18" charset="0"/>
              </a:rPr>
              <a:t>Comparing</a:t>
            </a:r>
            <a:r>
              <a:rPr lang="it-IT" sz="2000" dirty="0">
                <a:latin typeface="Times New Roman" panose="02020603050405020304" pitchFamily="18" charset="0"/>
                <a:cs typeface="Times New Roman" panose="02020603050405020304" pitchFamily="18" charset="0"/>
              </a:rPr>
              <a:t> random </a:t>
            </a:r>
            <a:r>
              <a:rPr lang="it-IT" sz="2000" dirty="0" err="1">
                <a:latin typeface="Times New Roman" panose="02020603050405020304" pitchFamily="18" charset="0"/>
                <a:cs typeface="Times New Roman" panose="02020603050405020304" pitchFamily="18" charset="0"/>
              </a:rPr>
              <a:t>channel</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pruning</a:t>
            </a:r>
            <a:r>
              <a:rPr lang="it-IT" sz="2000" dirty="0">
                <a:latin typeface="Times New Roman" panose="02020603050405020304" pitchFamily="18" charset="0"/>
                <a:cs typeface="Times New Roman" panose="02020603050405020304" pitchFamily="18" charset="0"/>
              </a:rPr>
              <a:t> with </a:t>
            </a:r>
            <a:r>
              <a:rPr lang="it-IT" sz="2000" dirty="0" err="1">
                <a:latin typeface="Times New Roman" panose="02020603050405020304" pitchFamily="18" charset="0"/>
                <a:cs typeface="Times New Roman" panose="02020603050405020304" pitchFamily="18" charset="0"/>
              </a:rPr>
              <a:t>other</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methods</a:t>
            </a:r>
            <a:endParaRPr lang="en-US" sz="2000" dirty="0">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56389D42-9BE6-84E7-78A4-8B4B573B0351}"/>
              </a:ext>
            </a:extLst>
          </p:cNvPr>
          <p:cNvSpPr txBox="1"/>
          <p:nvPr/>
        </p:nvSpPr>
        <p:spPr>
          <a:xfrm>
            <a:off x="838201" y="1910951"/>
            <a:ext cx="5493026" cy="1754326"/>
          </a:xfrm>
          <a:prstGeom prst="rect">
            <a:avLst/>
          </a:prstGeom>
          <a:noFill/>
        </p:spPr>
        <p:txBody>
          <a:bodyPr wrap="square" rtlCol="0">
            <a:spAutoFit/>
          </a:bodyPr>
          <a:lstStyle/>
          <a:p>
            <a:pPr algn="just"/>
            <a:r>
              <a:rPr lang="it-IT" dirty="0">
                <a:latin typeface="Times New Roman" panose="02020603050405020304" pitchFamily="18" charset="0"/>
                <a:cs typeface="Times New Roman" panose="02020603050405020304" pitchFamily="18" charset="0"/>
              </a:rPr>
              <a:t>From the </a:t>
            </a:r>
            <a:r>
              <a:rPr lang="it-IT" dirty="0" err="1">
                <a:latin typeface="Times New Roman" panose="02020603050405020304" pitchFamily="18" charset="0"/>
                <a:cs typeface="Times New Roman" panose="02020603050405020304" pitchFamily="18" charset="0"/>
              </a:rPr>
              <a:t>result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we</a:t>
            </a:r>
            <a:r>
              <a:rPr lang="it-IT" dirty="0">
                <a:latin typeface="Times New Roman" panose="02020603050405020304" pitchFamily="18" charset="0"/>
                <a:cs typeface="Times New Roman" panose="02020603050405020304" pitchFamily="18" charset="0"/>
              </a:rPr>
              <a:t> can </a:t>
            </a:r>
            <a:r>
              <a:rPr lang="it-IT" dirty="0" err="1">
                <a:latin typeface="Times New Roman" panose="02020603050405020304" pitchFamily="18" charset="0"/>
                <a:cs typeface="Times New Roman" panose="02020603050405020304" pitchFamily="18" charset="0"/>
              </a:rPr>
              <a:t>see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 Random </a:t>
            </a:r>
            <a:r>
              <a:rPr lang="it-IT" dirty="0" err="1">
                <a:latin typeface="Times New Roman" panose="02020603050405020304" pitchFamily="18" charset="0"/>
                <a:cs typeface="Times New Roman" panose="02020603050405020304" pitchFamily="18" charset="0"/>
              </a:rPr>
              <a:t>Pruning</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perform</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well</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even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when</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compared</a:t>
            </a:r>
            <a:r>
              <a:rPr lang="it-IT" dirty="0">
                <a:latin typeface="Times New Roman" panose="02020603050405020304" pitchFamily="18" charset="0"/>
                <a:cs typeface="Times New Roman" panose="02020603050405020304" pitchFamily="18" charset="0"/>
              </a:rPr>
              <a:t> with more </a:t>
            </a:r>
            <a:r>
              <a:rPr lang="it-IT" dirty="0" err="1">
                <a:latin typeface="Times New Roman" panose="02020603050405020304" pitchFamily="18" charset="0"/>
                <a:cs typeface="Times New Roman" panose="02020603050405020304" pitchFamily="18" charset="0"/>
              </a:rPr>
              <a:t>complex</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pruning</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methods</a:t>
            </a:r>
            <a:r>
              <a:rPr lang="it-IT" dirty="0">
                <a:latin typeface="Times New Roman" panose="02020603050405020304" pitchFamily="18" charset="0"/>
                <a:cs typeface="Times New Roman" panose="02020603050405020304" pitchFamily="18" charset="0"/>
              </a:rPr>
              <a:t>.</a:t>
            </a:r>
          </a:p>
          <a:p>
            <a:pPr algn="just"/>
            <a:endParaRPr lang="it-IT" dirty="0">
              <a:latin typeface="Times New Roman" panose="02020603050405020304" pitchFamily="18" charset="0"/>
              <a:cs typeface="Times New Roman" panose="02020603050405020304" pitchFamily="18" charset="0"/>
            </a:endParaRPr>
          </a:p>
          <a:p>
            <a:pPr algn="just"/>
            <a:r>
              <a:rPr lang="it-IT" dirty="0">
                <a:latin typeface="Times New Roman" panose="02020603050405020304" pitchFamily="18" charset="0"/>
                <a:cs typeface="Times New Roman" panose="02020603050405020304" pitchFamily="18" charset="0"/>
              </a:rPr>
              <a:t>NOTE: </a:t>
            </a:r>
            <a:r>
              <a:rPr lang="it-IT" dirty="0" err="1">
                <a:latin typeface="Times New Roman" panose="02020603050405020304" pitchFamily="18" charset="0"/>
                <a:cs typeface="Times New Roman" panose="02020603050405020304" pitchFamily="18" charset="0"/>
              </a:rPr>
              <a:t>method</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outperforms</a:t>
            </a:r>
            <a:r>
              <a:rPr lang="it-IT" dirty="0">
                <a:latin typeface="Times New Roman" panose="02020603050405020304" pitchFamily="18" charset="0"/>
                <a:cs typeface="Times New Roman" panose="02020603050405020304" pitchFamily="18" charset="0"/>
              </a:rPr>
              <a:t> random </a:t>
            </a:r>
            <a:r>
              <a:rPr lang="it-IT" dirty="0" err="1">
                <a:latin typeface="Times New Roman" panose="02020603050405020304" pitchFamily="18" charset="0"/>
                <a:cs typeface="Times New Roman" panose="02020603050405020304" pitchFamily="18" charset="0"/>
              </a:rPr>
              <a:t>pruning</a:t>
            </a:r>
            <a:r>
              <a:rPr lang="it-IT" dirty="0">
                <a:latin typeface="Times New Roman" panose="02020603050405020304" pitchFamily="18" charset="0"/>
                <a:cs typeface="Times New Roman" panose="02020603050405020304" pitchFamily="18" charset="0"/>
              </a:rPr>
              <a:t> are </a:t>
            </a:r>
            <a:r>
              <a:rPr lang="it-IT" dirty="0" err="1">
                <a:latin typeface="Times New Roman" panose="02020603050405020304" pitchFamily="18" charset="0"/>
                <a:cs typeface="Times New Roman" panose="02020603050405020304" pitchFamily="18" charset="0"/>
              </a:rPr>
              <a:t>usually</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trained</a:t>
            </a:r>
            <a:r>
              <a:rPr lang="it-IT" dirty="0">
                <a:latin typeface="Times New Roman" panose="02020603050405020304" pitchFamily="18" charset="0"/>
                <a:cs typeface="Times New Roman" panose="02020603050405020304" pitchFamily="18" charset="0"/>
              </a:rPr>
              <a:t> for more </a:t>
            </a:r>
            <a:r>
              <a:rPr lang="it-IT" dirty="0" err="1">
                <a:latin typeface="Times New Roman" panose="02020603050405020304" pitchFamily="18" charset="0"/>
                <a:cs typeface="Times New Roman" panose="02020603050405020304" pitchFamily="18" charset="0"/>
              </a:rPr>
              <a:t>epochs</a:t>
            </a:r>
            <a:r>
              <a:rPr lang="it-IT" dirty="0">
                <a:latin typeface="Times New Roman" panose="02020603050405020304" pitchFamily="18" charset="0"/>
                <a:cs typeface="Times New Roman" panose="02020603050405020304" pitchFamily="18" charset="0"/>
              </a:rPr>
              <a:t>.</a:t>
            </a:r>
          </a:p>
        </p:txBody>
      </p:sp>
      <p:pic>
        <p:nvPicPr>
          <p:cNvPr id="9" name="Immagine 8" descr="Immagine che contiene testo, schermata, numero, Parallelo&#10;&#10;Descrizione generata automaticamente">
            <a:extLst>
              <a:ext uri="{FF2B5EF4-FFF2-40B4-BE49-F238E27FC236}">
                <a16:creationId xmlns:a16="http://schemas.microsoft.com/office/drawing/2014/main" id="{F7F98464-1DD8-7B50-5E06-3F9354763038}"/>
              </a:ext>
            </a:extLst>
          </p:cNvPr>
          <p:cNvPicPr>
            <a:picLocks noChangeAspect="1"/>
          </p:cNvPicPr>
          <p:nvPr/>
        </p:nvPicPr>
        <p:blipFill rotWithShape="1">
          <a:blip r:embed="rId2">
            <a:extLst>
              <a:ext uri="{28A0092B-C50C-407E-A947-70E740481C1C}">
                <a14:useLocalDpi xmlns:a14="http://schemas.microsoft.com/office/drawing/2010/main" val="0"/>
              </a:ext>
            </a:extLst>
          </a:blip>
          <a:srcRect r="29983"/>
          <a:stretch/>
        </p:blipFill>
        <p:spPr>
          <a:xfrm>
            <a:off x="6900839" y="427382"/>
            <a:ext cx="5102449" cy="6003235"/>
          </a:xfrm>
          <a:prstGeom prst="rect">
            <a:avLst/>
          </a:prstGeom>
        </p:spPr>
      </p:pic>
      <p:sp>
        <p:nvSpPr>
          <p:cNvPr id="3" name="Segnaposto numero diapositiva 2">
            <a:extLst>
              <a:ext uri="{FF2B5EF4-FFF2-40B4-BE49-F238E27FC236}">
                <a16:creationId xmlns:a16="http://schemas.microsoft.com/office/drawing/2014/main" id="{CAFAE0B7-E3C8-AC9A-C813-D5BA05EAB635}"/>
              </a:ext>
            </a:extLst>
          </p:cNvPr>
          <p:cNvSpPr>
            <a:spLocks noGrp="1"/>
          </p:cNvSpPr>
          <p:nvPr>
            <p:ph type="sldNum" sz="quarter" idx="12"/>
          </p:nvPr>
        </p:nvSpPr>
        <p:spPr/>
        <p:txBody>
          <a:bodyPr/>
          <a:lstStyle/>
          <a:p>
            <a:fld id="{51B588E3-E439-42B7-9D99-AC83CA308FC5}" type="slidenum">
              <a:rPr lang="en-US" smtClean="0"/>
              <a:t>13</a:t>
            </a:fld>
            <a:endParaRPr lang="en-US"/>
          </a:p>
        </p:txBody>
      </p:sp>
    </p:spTree>
    <p:extLst>
      <p:ext uri="{BB962C8B-B14F-4D97-AF65-F5344CB8AC3E}">
        <p14:creationId xmlns:p14="http://schemas.microsoft.com/office/powerpoint/2010/main" val="2854713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C0BADC-F0C4-4C55-420B-AF052CD90270}"/>
              </a:ext>
            </a:extLst>
          </p:cNvPr>
          <p:cNvSpPr>
            <a:spLocks noGrp="1"/>
          </p:cNvSpPr>
          <p:nvPr>
            <p:ph type="title"/>
          </p:nvPr>
        </p:nvSpPr>
        <p:spPr>
          <a:xfrm>
            <a:off x="838200" y="365125"/>
            <a:ext cx="10515600" cy="763879"/>
          </a:xfrm>
        </p:spPr>
        <p:txBody>
          <a:bodyPr>
            <a:normAutofit/>
          </a:bodyPr>
          <a:lstStyle/>
          <a:p>
            <a:r>
              <a:rPr lang="it-IT" sz="2400" b="1" dirty="0" err="1">
                <a:latin typeface="Times New Roman" panose="02020603050405020304" pitchFamily="18" charset="0"/>
                <a:cs typeface="Times New Roman" panose="02020603050405020304" pitchFamily="18" charset="0"/>
              </a:rPr>
              <a:t>Conclusion</a:t>
            </a:r>
            <a:r>
              <a:rPr lang="it-IT" sz="2400" b="1" dirty="0">
                <a:latin typeface="Times New Roman" panose="02020603050405020304" pitchFamily="18" charset="0"/>
                <a:cs typeface="Times New Roman" panose="02020603050405020304" pitchFamily="18" charset="0"/>
              </a:rPr>
              <a:t> (Francesco)</a:t>
            </a:r>
            <a:endParaRPr lang="en-US" sz="2400" b="1"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E6A319E9-AE33-18AA-751E-B04EBEB99F32}"/>
              </a:ext>
            </a:extLst>
          </p:cNvPr>
          <p:cNvSpPr>
            <a:spLocks noGrp="1"/>
          </p:cNvSpPr>
          <p:nvPr>
            <p:ph idx="1"/>
          </p:nvPr>
        </p:nvSpPr>
        <p:spPr>
          <a:xfrm>
            <a:off x="838200" y="1253331"/>
            <a:ext cx="10515600" cy="4351338"/>
          </a:xfrm>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There are no clear winners among different channel importance evaluation methods.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Random pruning is a simple, general and explainable baseline which performs well.</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Our understanding</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Pros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No use of sophisticated algorithm</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Great way to have an idea of performance of pruned model</a:t>
            </a:r>
          </a:p>
          <a:p>
            <a:pPr>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Suggestions</a:t>
            </a:r>
          </a:p>
          <a:p>
            <a:pPr lvl="1">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With more complex algorithms we may obtain better results</a:t>
            </a:r>
          </a:p>
          <a:p>
            <a:pPr marL="0" indent="0">
              <a:buNone/>
            </a:pPr>
            <a:endParaRPr lang="en-US" dirty="0"/>
          </a:p>
        </p:txBody>
      </p:sp>
      <p:sp>
        <p:nvSpPr>
          <p:cNvPr id="4" name="Segnaposto numero diapositiva 3">
            <a:extLst>
              <a:ext uri="{FF2B5EF4-FFF2-40B4-BE49-F238E27FC236}">
                <a16:creationId xmlns:a16="http://schemas.microsoft.com/office/drawing/2014/main" id="{D128C873-7838-D728-5505-5CFDF68A1FD5}"/>
              </a:ext>
            </a:extLst>
          </p:cNvPr>
          <p:cNvSpPr>
            <a:spLocks noGrp="1"/>
          </p:cNvSpPr>
          <p:nvPr>
            <p:ph type="sldNum" sz="quarter" idx="12"/>
          </p:nvPr>
        </p:nvSpPr>
        <p:spPr/>
        <p:txBody>
          <a:bodyPr/>
          <a:lstStyle/>
          <a:p>
            <a:fld id="{51B588E3-E439-42B7-9D99-AC83CA308FC5}" type="slidenum">
              <a:rPr lang="en-US" smtClean="0"/>
              <a:t>14</a:t>
            </a:fld>
            <a:endParaRPr lang="en-US"/>
          </a:p>
        </p:txBody>
      </p:sp>
    </p:spTree>
    <p:extLst>
      <p:ext uri="{BB962C8B-B14F-4D97-AF65-F5344CB8AC3E}">
        <p14:creationId xmlns:p14="http://schemas.microsoft.com/office/powerpoint/2010/main" val="345449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C34026-C174-3378-E1AE-4A4FBCE1DCF8}"/>
              </a:ext>
            </a:extLst>
          </p:cNvPr>
          <p:cNvSpPr>
            <a:spLocks noGrp="1"/>
          </p:cNvSpPr>
          <p:nvPr>
            <p:ph type="title"/>
          </p:nvPr>
        </p:nvSpPr>
        <p:spPr>
          <a:xfrm>
            <a:off x="838200" y="365125"/>
            <a:ext cx="10515600" cy="396875"/>
          </a:xfrm>
        </p:spPr>
        <p:txBody>
          <a:bodyPr>
            <a:normAutofit fontScale="90000"/>
          </a:bodyPr>
          <a:lstStyle/>
          <a:p>
            <a:r>
              <a:rPr lang="it-IT" sz="2400" b="1" dirty="0" err="1">
                <a:latin typeface="Times New Roman" panose="02020603050405020304" pitchFamily="18" charset="0"/>
                <a:cs typeface="Times New Roman" panose="02020603050405020304" pitchFamily="18" charset="0"/>
              </a:rPr>
              <a:t>Related</a:t>
            </a:r>
            <a:r>
              <a:rPr lang="it-IT" sz="2400" b="1" dirty="0">
                <a:latin typeface="Times New Roman" panose="02020603050405020304" pitchFamily="18" charset="0"/>
                <a:cs typeface="Times New Roman" panose="02020603050405020304" pitchFamily="18" charset="0"/>
              </a:rPr>
              <a:t> works (Francesco)</a:t>
            </a:r>
            <a:endParaRPr lang="en-US" sz="2400" b="1"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31D2B558-79E7-EE8E-1ECF-6E1B822D1B54}"/>
              </a:ext>
            </a:extLst>
          </p:cNvPr>
          <p:cNvSpPr>
            <a:spLocks noGrp="1"/>
          </p:cNvSpPr>
          <p:nvPr>
            <p:ph idx="1"/>
          </p:nvPr>
        </p:nvSpPr>
        <p:spPr>
          <a:xfrm>
            <a:off x="838200" y="931544"/>
            <a:ext cx="10515600" cy="5424805"/>
          </a:xfrm>
        </p:spPr>
        <p:txBody>
          <a:bodyPr/>
          <a:lstStyle/>
          <a:p>
            <a:pPr marL="0" indent="0">
              <a:buNone/>
            </a:pPr>
            <a:r>
              <a:rPr lang="en-US" sz="1800" dirty="0">
                <a:latin typeface="Times New Roman" panose="02020603050405020304" pitchFamily="18" charset="0"/>
                <a:cs typeface="Times New Roman" panose="02020603050405020304" pitchFamily="18" charset="0"/>
              </a:rPr>
              <a:t>Previous work about structured pruning:</a:t>
            </a:r>
          </a:p>
          <a:p>
            <a:pPr marL="0" indent="0">
              <a:buNone/>
            </a:pPr>
            <a:r>
              <a:rPr lang="en-US" sz="1200" dirty="0">
                <a:latin typeface="Times New Roman" panose="02020603050405020304" pitchFamily="18" charset="0"/>
                <a:cs typeface="Times New Roman" panose="02020603050405020304" pitchFamily="18" charset="0"/>
              </a:rPr>
              <a:t>Sajid Anwar, </a:t>
            </a:r>
            <a:r>
              <a:rPr lang="en-US" sz="1200" dirty="0" err="1">
                <a:latin typeface="Times New Roman" panose="02020603050405020304" pitchFamily="18" charset="0"/>
                <a:cs typeface="Times New Roman" panose="02020603050405020304" pitchFamily="18" charset="0"/>
              </a:rPr>
              <a:t>Kyuyeon</a:t>
            </a:r>
            <a:r>
              <a:rPr lang="en-US" sz="1200" dirty="0">
                <a:latin typeface="Times New Roman" panose="02020603050405020304" pitchFamily="18" charset="0"/>
                <a:cs typeface="Times New Roman" panose="02020603050405020304" pitchFamily="18" charset="0"/>
              </a:rPr>
              <a:t> Hwang, and </a:t>
            </a:r>
            <a:r>
              <a:rPr lang="en-US" sz="1200" dirty="0" err="1">
                <a:latin typeface="Times New Roman" panose="02020603050405020304" pitchFamily="18" charset="0"/>
                <a:cs typeface="Times New Roman" panose="02020603050405020304" pitchFamily="18" charset="0"/>
              </a:rPr>
              <a:t>Wonyong</a:t>
            </a:r>
            <a:r>
              <a:rPr lang="en-US" sz="1200" dirty="0">
                <a:latin typeface="Times New Roman" panose="02020603050405020304" pitchFamily="18" charset="0"/>
                <a:cs typeface="Times New Roman" panose="02020603050405020304" pitchFamily="18" charset="0"/>
              </a:rPr>
              <a:t> Sung. Structured pruning of deep convolutional neural networks. ACM Journal on Emerging Technologies in Computing Systems (JETC), 13(3):1–18, 2017</a:t>
            </a:r>
          </a:p>
          <a:p>
            <a:pPr marL="0" indent="0">
              <a:buNone/>
            </a:pPr>
            <a:r>
              <a:rPr lang="en-US" sz="1800" dirty="0">
                <a:latin typeface="Times New Roman" panose="02020603050405020304" pitchFamily="18" charset="0"/>
                <a:cs typeface="Times New Roman" panose="02020603050405020304" pitchFamily="18" charset="0"/>
              </a:rPr>
              <a:t>Before that the research was more focused on unstructured pruning</a:t>
            </a:r>
          </a:p>
          <a:p>
            <a:pPr marL="0" indent="0">
              <a:buNone/>
            </a:pPr>
            <a:r>
              <a:rPr lang="en-US" sz="1800" dirty="0">
                <a:latin typeface="Times New Roman" panose="02020603050405020304" pitchFamily="18" charset="0"/>
                <a:cs typeface="Times New Roman" panose="02020603050405020304" pitchFamily="18" charset="0"/>
              </a:rPr>
              <a:t>Other related paper investigates the different channel importance metrics:</a:t>
            </a:r>
          </a:p>
          <a:p>
            <a:pPr marL="0" indent="0">
              <a:buNone/>
            </a:pPr>
            <a:r>
              <a:rPr lang="en-US" sz="1800" dirty="0">
                <a:latin typeface="Times New Roman" panose="02020603050405020304" pitchFamily="18" charset="0"/>
                <a:cs typeface="Times New Roman" panose="02020603050405020304" pitchFamily="18" charset="0"/>
              </a:rPr>
              <a:t>L1/L2: </a:t>
            </a:r>
            <a:r>
              <a:rPr lang="en-US" sz="1200" dirty="0" err="1"/>
              <a:t>Jianbo</a:t>
            </a:r>
            <a:r>
              <a:rPr lang="en-US" sz="1200" dirty="0"/>
              <a:t> Ye, Xin Lu, </a:t>
            </a:r>
            <a:r>
              <a:rPr lang="en-US" sz="1200" dirty="0" err="1"/>
              <a:t>Zhe</a:t>
            </a:r>
            <a:r>
              <a:rPr lang="en-US" sz="1200" dirty="0"/>
              <a:t> Lin, and James Z Wang. Rethinking the smaller-norm-less-informative assumption in channel pruning of convolution layers. In Proceedings of International Conference on Learning Representations, 2018</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GM: </a:t>
            </a:r>
            <a:r>
              <a:rPr lang="en-US" sz="1200" dirty="0">
                <a:latin typeface="Times New Roman" panose="02020603050405020304" pitchFamily="18" charset="0"/>
                <a:cs typeface="Times New Roman" panose="02020603050405020304" pitchFamily="18" charset="0"/>
              </a:rPr>
              <a:t>Yang He, Ping Liu, </a:t>
            </a:r>
            <a:r>
              <a:rPr lang="en-US" sz="1200" dirty="0" err="1">
                <a:latin typeface="Times New Roman" panose="02020603050405020304" pitchFamily="18" charset="0"/>
                <a:cs typeface="Times New Roman" panose="02020603050405020304" pitchFamily="18" charset="0"/>
              </a:rPr>
              <a:t>Ziwei</a:t>
            </a:r>
            <a:r>
              <a:rPr lang="en-US" sz="1200" dirty="0">
                <a:latin typeface="Times New Roman" panose="02020603050405020304" pitchFamily="18" charset="0"/>
                <a:cs typeface="Times New Roman" panose="02020603050405020304" pitchFamily="18" charset="0"/>
              </a:rPr>
              <a:t> Wang, </a:t>
            </a:r>
            <a:r>
              <a:rPr lang="en-US" sz="1200" dirty="0" err="1">
                <a:latin typeface="Times New Roman" panose="02020603050405020304" pitchFamily="18" charset="0"/>
                <a:cs typeface="Times New Roman" panose="02020603050405020304" pitchFamily="18" charset="0"/>
              </a:rPr>
              <a:t>Zhilan</a:t>
            </a:r>
            <a:r>
              <a:rPr lang="en-US" sz="1200" dirty="0">
                <a:latin typeface="Times New Roman" panose="02020603050405020304" pitchFamily="18" charset="0"/>
                <a:cs typeface="Times New Roman" panose="02020603050405020304" pitchFamily="18" charset="0"/>
              </a:rPr>
              <a:t> Hu, and Yi Yang. Filter pruning via geometric median for deep convolutional neural networks acceleration. In Proceedings of the IEEE Conference on Computer Vision and Pattern Recognition</a:t>
            </a:r>
          </a:p>
          <a:p>
            <a:pPr marL="0" indent="0">
              <a:buNone/>
            </a:pPr>
            <a:r>
              <a:rPr lang="it-IT" sz="1800" dirty="0">
                <a:latin typeface="Times New Roman" panose="02020603050405020304" pitchFamily="18" charset="0"/>
                <a:cs typeface="Times New Roman" panose="02020603050405020304" pitchFamily="18" charset="0"/>
              </a:rPr>
              <a:t>TE:</a:t>
            </a:r>
            <a:r>
              <a:rPr lang="en-US" sz="1200" dirty="0">
                <a:latin typeface="Times New Roman" panose="02020603050405020304" pitchFamily="18" charset="0"/>
                <a:cs typeface="Times New Roman" panose="02020603050405020304" pitchFamily="18" charset="0"/>
              </a:rPr>
              <a:t> Babak </a:t>
            </a:r>
            <a:r>
              <a:rPr lang="en-US" sz="1200" dirty="0" err="1">
                <a:latin typeface="Times New Roman" panose="02020603050405020304" pitchFamily="18" charset="0"/>
                <a:cs typeface="Times New Roman" panose="02020603050405020304" pitchFamily="18" charset="0"/>
              </a:rPr>
              <a:t>Hassibi</a:t>
            </a:r>
            <a:r>
              <a:rPr lang="en-US" sz="1200" dirty="0">
                <a:latin typeface="Times New Roman" panose="02020603050405020304" pitchFamily="18" charset="0"/>
                <a:cs typeface="Times New Roman" panose="02020603050405020304" pitchFamily="18" charset="0"/>
              </a:rPr>
              <a:t> and David G Stork. Second order derivatives for network pruning: Optimal brain surgeon. In Advances in Neural Information Processing Systems, pages 164–171, 1993</a:t>
            </a:r>
          </a:p>
          <a:p>
            <a:pPr marL="0" indent="0">
              <a:buNone/>
            </a:pPr>
            <a:r>
              <a:rPr lang="en-US" sz="1800" dirty="0">
                <a:latin typeface="Times New Roman" panose="02020603050405020304" pitchFamily="18" charset="0"/>
                <a:cs typeface="Times New Roman" panose="02020603050405020304" pitchFamily="18" charset="0"/>
              </a:rPr>
              <a:t>KL: </a:t>
            </a:r>
            <a:r>
              <a:rPr lang="en-US" sz="1200" dirty="0">
                <a:latin typeface="Times New Roman" panose="02020603050405020304" pitchFamily="18" charset="0"/>
                <a:cs typeface="Times New Roman" panose="02020603050405020304" pitchFamily="18" charset="0"/>
              </a:rPr>
              <a:t>Jian-Hao Luo and </a:t>
            </a:r>
            <a:r>
              <a:rPr lang="en-US" sz="1200" dirty="0" err="1">
                <a:latin typeface="Times New Roman" panose="02020603050405020304" pitchFamily="18" charset="0"/>
                <a:cs typeface="Times New Roman" panose="02020603050405020304" pitchFamily="18" charset="0"/>
              </a:rPr>
              <a:t>Jianxin</a:t>
            </a:r>
            <a:r>
              <a:rPr lang="en-US" sz="1200" dirty="0">
                <a:latin typeface="Times New Roman" panose="02020603050405020304" pitchFamily="18" charset="0"/>
                <a:cs typeface="Times New Roman" panose="02020603050405020304" pitchFamily="18" charset="0"/>
              </a:rPr>
              <a:t> Wu. Neural network pruning with residual-connections and limited-data. In Proceedings of the IEEE/CVF Conference on Computer Vision and Pattern Recognition, pages 1458–1467, 2020</a:t>
            </a:r>
            <a:endParaRPr lang="it-IT"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ES: </a:t>
            </a:r>
            <a:r>
              <a:rPr lang="en-US" sz="1200" dirty="0">
                <a:latin typeface="Times New Roman" panose="02020603050405020304" pitchFamily="18" charset="0"/>
                <a:cs typeface="Times New Roman" panose="02020603050405020304" pitchFamily="18" charset="0"/>
              </a:rPr>
              <a:t>Lucas </a:t>
            </a:r>
            <a:r>
              <a:rPr lang="en-US" sz="1200" dirty="0" err="1">
                <a:latin typeface="Times New Roman" panose="02020603050405020304" pitchFamily="18" charset="0"/>
                <a:cs typeface="Times New Roman" panose="02020603050405020304" pitchFamily="18" charset="0"/>
              </a:rPr>
              <a:t>Liebenwein</a:t>
            </a:r>
            <a:r>
              <a:rPr lang="en-US" sz="1200" dirty="0">
                <a:latin typeface="Times New Roman" panose="02020603050405020304" pitchFamily="18" charset="0"/>
                <a:cs typeface="Times New Roman" panose="02020603050405020304" pitchFamily="18" charset="0"/>
              </a:rPr>
              <a:t>, Cenk Baykal, Harry Lang, Dan Feldman, and Daniela Rus. Provable filter pruning for efficient neural networks.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 preprint arXiv:1911.07412, 2019</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Works that followed:</a:t>
            </a:r>
          </a:p>
          <a:p>
            <a:pPr marL="0" indent="0">
              <a:buNone/>
            </a:pPr>
            <a:r>
              <a:rPr lang="en-US" sz="1800" dirty="0">
                <a:latin typeface="Times New Roman" panose="02020603050405020304" pitchFamily="18" charset="0"/>
                <a:cs typeface="Times New Roman" panose="02020603050405020304" pitchFamily="18" charset="0"/>
              </a:rPr>
              <a:t>Using random pruning as a baseline: </a:t>
            </a:r>
            <a:r>
              <a:rPr lang="en-US" sz="1200" dirty="0" err="1"/>
              <a:t>ThinResNet</a:t>
            </a:r>
            <a:r>
              <a:rPr lang="en-US" sz="1200" dirty="0"/>
              <a:t>: A New Baseline for Structured Convolutional Networks Pruning, </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6769C3A1-A3E7-5D82-17BE-918D8C56C0FB}"/>
              </a:ext>
            </a:extLst>
          </p:cNvPr>
          <p:cNvSpPr>
            <a:spLocks noGrp="1"/>
          </p:cNvSpPr>
          <p:nvPr>
            <p:ph type="sldNum" sz="quarter" idx="12"/>
          </p:nvPr>
        </p:nvSpPr>
        <p:spPr/>
        <p:txBody>
          <a:bodyPr/>
          <a:lstStyle/>
          <a:p>
            <a:fld id="{51B588E3-E439-42B7-9D99-AC83CA308FC5}" type="slidenum">
              <a:rPr lang="en-US" smtClean="0"/>
              <a:t>15</a:t>
            </a:fld>
            <a:endParaRPr lang="en-US"/>
          </a:p>
        </p:txBody>
      </p:sp>
    </p:spTree>
    <p:extLst>
      <p:ext uri="{BB962C8B-B14F-4D97-AF65-F5344CB8AC3E}">
        <p14:creationId xmlns:p14="http://schemas.microsoft.com/office/powerpoint/2010/main" val="47922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81059F-57EF-B5F4-9342-20660206EB0B}"/>
              </a:ext>
            </a:extLst>
          </p:cNvPr>
          <p:cNvSpPr>
            <a:spLocks noGrp="1"/>
          </p:cNvSpPr>
          <p:nvPr>
            <p:ph type="title"/>
          </p:nvPr>
        </p:nvSpPr>
        <p:spPr>
          <a:xfrm>
            <a:off x="925674" y="1824458"/>
            <a:ext cx="10515600" cy="1325563"/>
          </a:xfrm>
        </p:spPr>
        <p:txBody>
          <a:bodyPr>
            <a:noAutofit/>
          </a:bodyPr>
          <a:lstStyle/>
          <a:p>
            <a:pPr algn="ctr"/>
            <a:r>
              <a:rPr lang="en-US" sz="5400" dirty="0">
                <a:latin typeface="Times New Roman" panose="02020603050405020304" pitchFamily="18" charset="0"/>
                <a:cs typeface="Times New Roman" panose="02020603050405020304" pitchFamily="18" charset="0"/>
              </a:rPr>
              <a:t>Multi-Granularity Pruning for Model Acceleration on Mobile Devices</a:t>
            </a:r>
          </a:p>
        </p:txBody>
      </p:sp>
      <p:sp>
        <p:nvSpPr>
          <p:cNvPr id="4" name="Segnaposto numero diapositiva 3">
            <a:extLst>
              <a:ext uri="{FF2B5EF4-FFF2-40B4-BE49-F238E27FC236}">
                <a16:creationId xmlns:a16="http://schemas.microsoft.com/office/drawing/2014/main" id="{A1B66867-1B11-6006-C51F-73FDF2210EF0}"/>
              </a:ext>
            </a:extLst>
          </p:cNvPr>
          <p:cNvSpPr>
            <a:spLocks noGrp="1"/>
          </p:cNvSpPr>
          <p:nvPr>
            <p:ph type="sldNum" sz="quarter" idx="12"/>
          </p:nvPr>
        </p:nvSpPr>
        <p:spPr/>
        <p:txBody>
          <a:bodyPr/>
          <a:lstStyle/>
          <a:p>
            <a:fld id="{51B588E3-E439-42B7-9D99-AC83CA308FC5}" type="slidenum">
              <a:rPr lang="en-US" smtClean="0"/>
              <a:t>16</a:t>
            </a:fld>
            <a:endParaRPr lang="en-US"/>
          </a:p>
        </p:txBody>
      </p:sp>
      <p:sp>
        <p:nvSpPr>
          <p:cNvPr id="6" name="CasellaDiTesto 5">
            <a:extLst>
              <a:ext uri="{FF2B5EF4-FFF2-40B4-BE49-F238E27FC236}">
                <a16:creationId xmlns:a16="http://schemas.microsoft.com/office/drawing/2014/main" id="{7C650469-35EF-F965-BE14-9C04957A84BA}"/>
              </a:ext>
            </a:extLst>
          </p:cNvPr>
          <p:cNvSpPr txBox="1"/>
          <p:nvPr/>
        </p:nvSpPr>
        <p:spPr>
          <a:xfrm>
            <a:off x="925674" y="4095687"/>
            <a:ext cx="10896212" cy="1754326"/>
          </a:xfrm>
          <a:prstGeom prst="rect">
            <a:avLst/>
          </a:prstGeom>
          <a:noFill/>
        </p:spPr>
        <p:txBody>
          <a:bodyPr wrap="square">
            <a:spAutoFit/>
          </a:bodyPr>
          <a:lstStyle/>
          <a:p>
            <a:pPr algn="ctr"/>
            <a:r>
              <a:rPr lang="en-US" dirty="0" err="1">
                <a:latin typeface="Times New Roman" panose="02020603050405020304" pitchFamily="18" charset="0"/>
                <a:cs typeface="Times New Roman" panose="02020603050405020304" pitchFamily="18" charset="0"/>
              </a:rPr>
              <a:t>Tianli</a:t>
            </a:r>
            <a:r>
              <a:rPr lang="en-US" dirty="0">
                <a:latin typeface="Times New Roman" panose="02020603050405020304" pitchFamily="18" charset="0"/>
                <a:cs typeface="Times New Roman" panose="02020603050405020304" pitchFamily="18" charset="0"/>
              </a:rPr>
              <a:t> Zhao, Xi Sheryl Zhang, </a:t>
            </a:r>
            <a:r>
              <a:rPr lang="en-US" dirty="0" err="1">
                <a:latin typeface="Times New Roman" panose="02020603050405020304" pitchFamily="18" charset="0"/>
                <a:cs typeface="Times New Roman" panose="02020603050405020304" pitchFamily="18" charset="0"/>
              </a:rPr>
              <a:t>Wentao</a:t>
            </a:r>
            <a:r>
              <a:rPr lang="en-US" dirty="0">
                <a:latin typeface="Times New Roman" panose="02020603050405020304" pitchFamily="18" charset="0"/>
                <a:cs typeface="Times New Roman" panose="02020603050405020304" pitchFamily="18" charset="0"/>
              </a:rPr>
              <a:t> Zhu, Jiaxing Wang Sen Yang , Ji Liu, and Jian Cheng</a:t>
            </a:r>
          </a:p>
          <a:p>
            <a:pPr algn="ctr"/>
            <a:endParaRPr lang="en-US" dirty="0">
              <a:latin typeface="Times New Roman" panose="02020603050405020304" pitchFamily="18" charset="0"/>
              <a:cs typeface="Times New Roman" panose="02020603050405020304" pitchFamily="18" charset="0"/>
            </a:endParaRPr>
          </a:p>
          <a:p>
            <a:pPr algn="ctr"/>
            <a:br>
              <a:rPr lang="en-US" b="0" dirty="0">
                <a:effectLst/>
              </a:rPr>
            </a:br>
            <a:r>
              <a:rPr lang="en-US" dirty="0">
                <a:latin typeface="Times New Roman" panose="02020603050405020304" pitchFamily="18" charset="0"/>
                <a:cs typeface="Times New Roman" panose="02020603050405020304" pitchFamily="18" charset="0"/>
              </a:rPr>
              <a:t>In book: Computer Vision – ECCV 2022, 17th European Conference, Tel Aviv, Israel, October 23–27, 2022, Proceedings, Part XI (pp.484-501)</a:t>
            </a:r>
          </a:p>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25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body" idx="1"/>
          </p:nvPr>
        </p:nvSpPr>
        <p:spPr>
          <a:xfrm>
            <a:off x="415600" y="1356967"/>
            <a:ext cx="11360800" cy="5574400"/>
          </a:xfrm>
          <a:prstGeom prst="rect">
            <a:avLst/>
          </a:prstGeom>
        </p:spPr>
        <p:txBody>
          <a:bodyPr spcFirstLastPara="1" vert="horz" wrap="square" lIns="121900" tIns="121900" rIns="121900" bIns="121900" rtlCol="0" anchor="t" anchorCtr="0">
            <a:normAutofit/>
          </a:bodyPr>
          <a:lstStyle/>
          <a:p>
            <a:pPr marL="0" indent="0">
              <a:buNone/>
            </a:pPr>
            <a:endParaRPr dirty="0"/>
          </a:p>
          <a:p>
            <a:pPr marL="0" indent="0">
              <a:spcBef>
                <a:spcPts val="1600"/>
              </a:spcBef>
              <a:buNone/>
            </a:pPr>
            <a:endParaRPr dirty="0"/>
          </a:p>
          <a:p>
            <a:pPr marL="0" indent="0">
              <a:spcBef>
                <a:spcPts val="1600"/>
              </a:spcBef>
              <a:buNone/>
            </a:pPr>
            <a:endParaRPr sz="2267" dirty="0"/>
          </a:p>
          <a:p>
            <a:pPr marL="0" indent="0">
              <a:spcBef>
                <a:spcPts val="1600"/>
              </a:spcBef>
              <a:buNone/>
            </a:pPr>
            <a:endParaRPr sz="2267" dirty="0"/>
          </a:p>
          <a:p>
            <a:pPr marL="0" indent="0" algn="just">
              <a:spcBef>
                <a:spcPts val="1600"/>
              </a:spcBef>
              <a:buNone/>
            </a:pPr>
            <a:endParaRPr lang="it" sz="2663" b="1" u="sng" dirty="0">
              <a:latin typeface="Times New Roman" panose="02020603050405020304" pitchFamily="18" charset="0"/>
              <a:cs typeface="Times New Roman" panose="02020603050405020304" pitchFamily="18" charset="0"/>
            </a:endParaRPr>
          </a:p>
          <a:p>
            <a:pPr marL="0" indent="0" algn="just">
              <a:spcBef>
                <a:spcPts val="1600"/>
              </a:spcBef>
              <a:buNone/>
            </a:pPr>
            <a:r>
              <a:rPr lang="it" sz="2663" b="1" u="sng" dirty="0">
                <a:latin typeface="Times New Roman" panose="02020603050405020304" pitchFamily="18" charset="0"/>
                <a:cs typeface="Times New Roman" panose="02020603050405020304" pitchFamily="18" charset="0"/>
              </a:rPr>
              <a:t>Issue</a:t>
            </a:r>
            <a:r>
              <a:rPr lang="it" sz="2663" dirty="0">
                <a:latin typeface="Times New Roman" panose="02020603050405020304" pitchFamily="18" charset="0"/>
                <a:cs typeface="Times New Roman" panose="02020603050405020304" pitchFamily="18" charset="0"/>
              </a:rPr>
              <a:t>: The two mainstream pruning methods, channel and weight pruning, have varying impacts on latency and accuracy. </a:t>
            </a:r>
            <a:endParaRPr sz="2663" dirty="0">
              <a:latin typeface="Times New Roman" panose="02020603050405020304" pitchFamily="18" charset="0"/>
              <a:cs typeface="Times New Roman" panose="02020603050405020304" pitchFamily="18" charset="0"/>
            </a:endParaRPr>
          </a:p>
          <a:p>
            <a:pPr marL="0" indent="0" algn="just">
              <a:spcBef>
                <a:spcPts val="1600"/>
              </a:spcBef>
              <a:spcAft>
                <a:spcPts val="1600"/>
              </a:spcAft>
              <a:buNone/>
            </a:pPr>
            <a:r>
              <a:rPr lang="it" sz="2663" b="1" u="sng" dirty="0">
                <a:latin typeface="Times New Roman" panose="02020603050405020304" pitchFamily="18" charset="0"/>
                <a:cs typeface="Times New Roman" panose="02020603050405020304" pitchFamily="18" charset="0"/>
              </a:rPr>
              <a:t>Objective</a:t>
            </a:r>
            <a:r>
              <a:rPr lang="it" sz="2109" dirty="0">
                <a:latin typeface="Times New Roman" panose="02020603050405020304" pitchFamily="18" charset="0"/>
                <a:cs typeface="Times New Roman" panose="02020603050405020304" pitchFamily="18" charset="0"/>
              </a:rPr>
              <a:t>:</a:t>
            </a:r>
            <a:r>
              <a:rPr lang="it" sz="2663" dirty="0">
                <a:latin typeface="Times New Roman" panose="02020603050405020304" pitchFamily="18" charset="0"/>
                <a:cs typeface="Times New Roman" panose="02020603050405020304" pitchFamily="18" charset="0"/>
              </a:rPr>
              <a:t> Can a refined network pruning method be designed to achieve an improved latency-accuracy trade-off?</a:t>
            </a:r>
            <a:endParaRPr sz="2109" dirty="0">
              <a:latin typeface="Times New Roman" panose="02020603050405020304" pitchFamily="18" charset="0"/>
              <a:cs typeface="Times New Roman" panose="02020603050405020304" pitchFamily="18" charset="0"/>
            </a:endParaRPr>
          </a:p>
        </p:txBody>
      </p:sp>
      <p:pic>
        <p:nvPicPr>
          <p:cNvPr id="69" name="Google Shape;69;p15"/>
          <p:cNvPicPr preferRelativeResize="0"/>
          <p:nvPr/>
        </p:nvPicPr>
        <p:blipFill>
          <a:blip r:embed="rId3">
            <a:alphaModFix/>
          </a:blip>
          <a:stretch>
            <a:fillRect/>
          </a:stretch>
        </p:blipFill>
        <p:spPr>
          <a:xfrm>
            <a:off x="2259384" y="1356967"/>
            <a:ext cx="7847142" cy="2242881"/>
          </a:xfrm>
          <a:prstGeom prst="rect">
            <a:avLst/>
          </a:prstGeom>
          <a:noFill/>
          <a:ln>
            <a:noFill/>
          </a:ln>
        </p:spPr>
      </p:pic>
      <p:sp>
        <p:nvSpPr>
          <p:cNvPr id="70" name="Google Shape;70;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buSzPts val="990"/>
            </a:pPr>
            <a:r>
              <a:rPr lang="it" sz="3627" dirty="0">
                <a:latin typeface="Times New Roman" panose="02020603050405020304" pitchFamily="18" charset="0"/>
                <a:cs typeface="Times New Roman" panose="02020603050405020304" pitchFamily="18" charset="0"/>
              </a:rPr>
              <a:t>Study of the paper (Javidian)</a:t>
            </a:r>
            <a:endParaRPr sz="3627" dirty="0">
              <a:latin typeface="Times New Roman" panose="02020603050405020304" pitchFamily="18" charset="0"/>
              <a:cs typeface="Times New Roman" panose="02020603050405020304" pitchFamily="18" charset="0"/>
            </a:endParaRPr>
          </a:p>
        </p:txBody>
      </p:sp>
      <p:sp>
        <p:nvSpPr>
          <p:cNvPr id="71" name="Google Shape;71;p15"/>
          <p:cNvSpPr/>
          <p:nvPr/>
        </p:nvSpPr>
        <p:spPr>
          <a:xfrm>
            <a:off x="4214325" y="2439595"/>
            <a:ext cx="5295433" cy="7636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4938D-7E4D-47DA-3620-5C4D8E0E847D}"/>
              </a:ext>
            </a:extLst>
          </p:cNvPr>
          <p:cNvSpPr>
            <a:spLocks noGrp="1"/>
          </p:cNvSpPr>
          <p:nvPr>
            <p:ph type="title"/>
          </p:nvPr>
        </p:nvSpPr>
        <p:spPr/>
        <p:txBody>
          <a:bodyPr>
            <a:normAutofit/>
          </a:bodyPr>
          <a:lstStyle/>
          <a:p>
            <a:pPr algn="ctr"/>
            <a:r>
              <a:rPr lang="it-IT" sz="3600" dirty="0" err="1">
                <a:latin typeface="Times New Roman" panose="02020603050405020304" pitchFamily="18" charset="0"/>
                <a:cs typeface="Times New Roman" panose="02020603050405020304" pitchFamily="18" charset="0"/>
              </a:rPr>
              <a:t>Problem</a:t>
            </a:r>
            <a:r>
              <a:rPr lang="it-IT" sz="3600" dirty="0">
                <a:latin typeface="Times New Roman" panose="02020603050405020304" pitchFamily="18" charset="0"/>
                <a:cs typeface="Times New Roman" panose="02020603050405020304" pitchFamily="18" charset="0"/>
              </a:rPr>
              <a:t> </a:t>
            </a:r>
            <a:r>
              <a:rPr lang="it-IT" sz="3600" dirty="0" err="1">
                <a:latin typeface="Times New Roman" panose="02020603050405020304" pitchFamily="18" charset="0"/>
                <a:cs typeface="Times New Roman" panose="02020603050405020304" pitchFamily="18" charset="0"/>
              </a:rPr>
              <a:t>formulation</a:t>
            </a:r>
            <a:r>
              <a:rPr lang="it-IT" sz="3600" dirty="0">
                <a:latin typeface="Times New Roman" panose="02020603050405020304" pitchFamily="18" charset="0"/>
                <a:cs typeface="Times New Roman" panose="02020603050405020304" pitchFamily="18" charset="0"/>
              </a:rPr>
              <a:t> (</a:t>
            </a:r>
            <a:r>
              <a:rPr lang="it-IT" sz="3600" dirty="0" err="1">
                <a:latin typeface="Times New Roman" panose="02020603050405020304" pitchFamily="18" charset="0"/>
                <a:cs typeface="Times New Roman" panose="02020603050405020304" pitchFamily="18" charset="0"/>
              </a:rPr>
              <a:t>Javidian</a:t>
            </a:r>
            <a:r>
              <a:rPr lang="it-IT" sz="3600" dirty="0">
                <a:latin typeface="Times New Roman" panose="02020603050405020304" pitchFamily="18" charset="0"/>
                <a:cs typeface="Times New Roman" panose="02020603050405020304" pitchFamily="18" charset="0"/>
              </a:rPr>
              <a:t>)</a:t>
            </a:r>
          </a:p>
        </p:txBody>
      </p:sp>
      <p:sp>
        <p:nvSpPr>
          <p:cNvPr id="4" name="Segnaposto numero diapositiva 3">
            <a:extLst>
              <a:ext uri="{FF2B5EF4-FFF2-40B4-BE49-F238E27FC236}">
                <a16:creationId xmlns:a16="http://schemas.microsoft.com/office/drawing/2014/main" id="{907306F5-AA82-3F17-5411-BA649230347C}"/>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8" name="Immagine 7">
            <a:extLst>
              <a:ext uri="{FF2B5EF4-FFF2-40B4-BE49-F238E27FC236}">
                <a16:creationId xmlns:a16="http://schemas.microsoft.com/office/drawing/2014/main" id="{BD15737F-73DA-F930-B6D1-8373EBA66F26}"/>
              </a:ext>
            </a:extLst>
          </p:cNvPr>
          <p:cNvPicPr>
            <a:picLocks noChangeAspect="1"/>
          </p:cNvPicPr>
          <p:nvPr/>
        </p:nvPicPr>
        <p:blipFill>
          <a:blip r:embed="rId2"/>
          <a:stretch>
            <a:fillRect/>
          </a:stretch>
        </p:blipFill>
        <p:spPr>
          <a:xfrm>
            <a:off x="2952801" y="3126594"/>
            <a:ext cx="6286397" cy="990031"/>
          </a:xfrm>
          <a:prstGeom prst="rect">
            <a:avLst/>
          </a:prstGeom>
        </p:spPr>
      </p:pic>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0D75AAC0-C0C2-474E-5416-CAD5996F3E78}"/>
                  </a:ext>
                </a:extLst>
              </p:cNvPr>
              <p:cNvSpPr txBox="1"/>
              <p:nvPr/>
            </p:nvSpPr>
            <p:spPr>
              <a:xfrm>
                <a:off x="749036" y="1490365"/>
                <a:ext cx="10460948" cy="134703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Model </a:t>
                </a:r>
                <a14:m>
                  <m:oMath xmlns:m="http://schemas.openxmlformats.org/officeDocument/2006/math">
                    <m:r>
                      <a:rPr lang="it-IT" b="0" i="1" smtClean="0">
                        <a:latin typeface="Cambria Math" panose="02040503050406030204" pitchFamily="18" charset="0"/>
                        <a:ea typeface="Cambria Math" panose="02040503050406030204" pitchFamily="18" charset="0"/>
                      </a:rPr>
                      <m:t>𝒜</m:t>
                    </m:r>
                  </m:oMath>
                </a14:m>
                <a:r>
                  <a:rPr lang="en-US" dirty="0">
                    <a:latin typeface="Times New Roman" panose="02020603050405020304" pitchFamily="18" charset="0"/>
                    <a:cs typeface="Times New Roman" panose="02020603050405020304" pitchFamily="18" charset="0"/>
                  </a:rPr>
                  <a:t> with L layers, we denote the umber of channels of each layer by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𝒞</m:t>
                        </m:r>
                      </m:e>
                      <m:sub>
                        <m:r>
                          <a:rPr lang="it-IT" i="1">
                            <a:latin typeface="Cambria Math" panose="02040503050406030204" pitchFamily="18" charset="0"/>
                            <a:ea typeface="Cambria Math" panose="02040503050406030204" pitchFamily="18" charset="0"/>
                          </a:rPr>
                          <m:t>𝒜</m:t>
                        </m:r>
                      </m:sub>
                    </m:sSub>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US" i="1" smtClean="0">
                            <a:latin typeface="Cambria Math" panose="02040503050406030204" pitchFamily="18" charset="0"/>
                          </a:rPr>
                        </m:ctrlPr>
                      </m:sSubSupPr>
                      <m:e>
                        <m:r>
                          <a:rPr lang="it-IT" b="0" i="1" smtClean="0">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𝒞</m:t>
                        </m:r>
                      </m:e>
                      <m:sub>
                        <m:r>
                          <a:rPr lang="en-US" i="1" smtClean="0">
                            <a:latin typeface="Cambria Math" panose="02040503050406030204" pitchFamily="18" charset="0"/>
                            <a:ea typeface="Cambria Math" panose="02040503050406030204" pitchFamily="18" charset="0"/>
                          </a:rPr>
                          <m:t>𝒜</m:t>
                        </m:r>
                      </m:sub>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bSup>
                    <m:sSubSup>
                      <m:sSubSupPr>
                        <m:ctrlPr>
                          <a:rPr lang="en-US" i="1" smtClean="0">
                            <a:latin typeface="Cambria Math" panose="02040503050406030204" pitchFamily="18" charset="0"/>
                          </a:rPr>
                        </m:ctrlPr>
                      </m:sSubSupPr>
                      <m:e>
                        <m:r>
                          <a:rPr lang="it-IT" b="0" i="1" smtClean="0">
                            <a:latin typeface="Cambria Math" panose="02040503050406030204" pitchFamily="18" charset="0"/>
                          </a:rPr>
                          <m:t>}</m:t>
                        </m:r>
                      </m:e>
                      <m:sub>
                        <m:r>
                          <a:rPr lang="it-IT" b="0" i="1" smtClean="0">
                            <a:latin typeface="Cambria Math" panose="02040503050406030204" pitchFamily="18" charset="0"/>
                          </a:rPr>
                          <m:t>𝑙</m:t>
                        </m:r>
                        <m:r>
                          <a:rPr lang="it-IT" b="0" i="1" smtClean="0">
                            <a:latin typeface="Cambria Math" panose="02040503050406030204" pitchFamily="18" charset="0"/>
                          </a:rPr>
                          <m:t>=1</m:t>
                        </m:r>
                      </m:sub>
                      <m:sup>
                        <m:r>
                          <a:rPr lang="it-IT" b="0" i="1" smtClean="0">
                            <a:latin typeface="Cambria Math" panose="02040503050406030204" pitchFamily="18" charset="0"/>
                          </a:rPr>
                          <m:t>𝐿</m:t>
                        </m:r>
                      </m:sup>
                    </m:sSubSup>
                  </m:oMath>
                </a14:m>
                <a:r>
                  <a:rPr lang="en-US" dirty="0">
                    <a:latin typeface="Times New Roman" panose="02020603050405020304" pitchFamily="18" charset="0"/>
                    <a:cs typeface="Times New Roman" panose="02020603050405020304" pitchFamily="18" charset="0"/>
                  </a:rPr>
                  <a:t>, and the weight sparsity of each layer by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𝒮</m:t>
                        </m:r>
                      </m:e>
                      <m:sub>
                        <m:r>
                          <a:rPr lang="it-IT" i="1">
                            <a:latin typeface="Cambria Math" panose="02040503050406030204" pitchFamily="18" charset="0"/>
                            <a:ea typeface="Cambria Math" panose="02040503050406030204" pitchFamily="18" charset="0"/>
                          </a:rPr>
                          <m:t>𝒜</m:t>
                        </m:r>
                      </m:sub>
                    </m:sSub>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US" i="1">
                            <a:latin typeface="Cambria Math" panose="02040503050406030204" pitchFamily="18" charset="0"/>
                          </a:rPr>
                        </m:ctrlPr>
                      </m:sSubSupPr>
                      <m:e>
                        <m:r>
                          <a:rPr lang="it-IT" i="1">
                            <a:latin typeface="Cambria Math" panose="02040503050406030204" pitchFamily="18" charset="0"/>
                          </a:rPr>
                          <m:t>{</m:t>
                        </m:r>
                        <m:r>
                          <a:rPr lang="it-IT" i="1" smtClean="0">
                            <a:latin typeface="Cambria Math" panose="02040503050406030204" pitchFamily="18" charset="0"/>
                            <a:ea typeface="Cambria Math" panose="02040503050406030204" pitchFamily="18" charset="0"/>
                          </a:rPr>
                          <m:t>𝒮</m:t>
                        </m:r>
                      </m:e>
                      <m:sub>
                        <m:r>
                          <a:rPr lang="en-US" i="1">
                            <a:latin typeface="Cambria Math" panose="02040503050406030204" pitchFamily="18" charset="0"/>
                            <a:ea typeface="Cambria Math" panose="02040503050406030204" pitchFamily="18" charset="0"/>
                          </a:rPr>
                          <m:t>𝒜</m:t>
                        </m:r>
                      </m:sub>
                      <m:sup>
                        <m:r>
                          <a:rPr lang="it-IT" i="1">
                            <a:latin typeface="Cambria Math" panose="02040503050406030204" pitchFamily="18" charset="0"/>
                          </a:rPr>
                          <m:t>(</m:t>
                        </m:r>
                        <m:r>
                          <a:rPr lang="it-IT" i="1">
                            <a:latin typeface="Cambria Math" panose="02040503050406030204" pitchFamily="18" charset="0"/>
                          </a:rPr>
                          <m:t>𝑙</m:t>
                        </m:r>
                        <m:r>
                          <a:rPr lang="it-IT" i="1">
                            <a:latin typeface="Cambria Math" panose="02040503050406030204" pitchFamily="18" charset="0"/>
                          </a:rPr>
                          <m:t>)</m:t>
                        </m:r>
                      </m:sup>
                    </m:sSubSup>
                    <m:sSubSup>
                      <m:sSubSupPr>
                        <m:ctrlPr>
                          <a:rPr lang="en-US" i="1">
                            <a:latin typeface="Cambria Math" panose="02040503050406030204" pitchFamily="18" charset="0"/>
                          </a:rPr>
                        </m:ctrlPr>
                      </m:sSubSupPr>
                      <m:e>
                        <m:r>
                          <a:rPr lang="it-IT" i="1">
                            <a:latin typeface="Cambria Math" panose="02040503050406030204" pitchFamily="18" charset="0"/>
                          </a:rPr>
                          <m:t>}</m:t>
                        </m:r>
                      </m:e>
                      <m:sub>
                        <m:r>
                          <a:rPr lang="it-IT" i="1">
                            <a:latin typeface="Cambria Math" panose="02040503050406030204" pitchFamily="18" charset="0"/>
                          </a:rPr>
                          <m:t>𝑙</m:t>
                        </m:r>
                        <m:r>
                          <a:rPr lang="it-IT" i="1">
                            <a:latin typeface="Cambria Math" panose="02040503050406030204" pitchFamily="18" charset="0"/>
                          </a:rPr>
                          <m:t>=1</m:t>
                        </m:r>
                      </m:sub>
                      <m:sup>
                        <m:r>
                          <a:rPr lang="it-IT" i="1">
                            <a:latin typeface="Cambria Math" panose="02040503050406030204" pitchFamily="18" charset="0"/>
                          </a:rPr>
                          <m:t>𝐿</m:t>
                        </m:r>
                      </m:sup>
                    </m:sSubSup>
                  </m:oMath>
                </a14:m>
                <a:r>
                  <a:rPr lang="en-US" dirty="0">
                    <a:latin typeface="Times New Roman" panose="02020603050405020304" pitchFamily="18" charset="0"/>
                    <a:cs typeface="Times New Roman" panose="02020603050405020304" pitchFamily="18" charset="0"/>
                  </a:rPr>
                  <a:t>. In this way, each sub-network </a:t>
                </a:r>
                <a14:m>
                  <m:oMath xmlns:m="http://schemas.openxmlformats.org/officeDocument/2006/math">
                    <m:r>
                      <a:rPr lang="en-US" i="1">
                        <a:latin typeface="Cambria Math" panose="02040503050406030204" pitchFamily="18" charset="0"/>
                        <a:ea typeface="Cambria Math" panose="02040503050406030204" pitchFamily="18" charset="0"/>
                      </a:rPr>
                      <m:t>𝒜</m:t>
                    </m:r>
                  </m:oMath>
                </a14:m>
                <a:r>
                  <a:rPr lang="en-US" dirty="0">
                    <a:latin typeface="Times New Roman" panose="02020603050405020304" pitchFamily="18" charset="0"/>
                    <a:cs typeface="Times New Roman" panose="02020603050405020304" pitchFamily="18" charset="0"/>
                  </a:rPr>
                  <a:t> can be represented by a pair of vectors: </a:t>
                </a:r>
                <a14:m>
                  <m:oMath xmlns:m="http://schemas.openxmlformats.org/officeDocument/2006/math">
                    <m:r>
                      <a:rPr lang="en-US" i="1">
                        <a:latin typeface="Cambria Math" panose="02040503050406030204" pitchFamily="18" charset="0"/>
                        <a:ea typeface="Cambria Math" panose="02040503050406030204" pitchFamily="18" charset="0"/>
                      </a:rPr>
                      <m:t>𝒜</m:t>
                    </m:r>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𝒞</m:t>
                        </m:r>
                      </m:e>
                      <m:sub>
                        <m:r>
                          <a:rPr lang="it-IT" i="1">
                            <a:latin typeface="Cambria Math" panose="02040503050406030204" pitchFamily="18" charset="0"/>
                            <a:ea typeface="Cambria Math" panose="02040503050406030204" pitchFamily="18" charset="0"/>
                          </a:rPr>
                          <m:t>𝒜</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𝒮</m:t>
                        </m:r>
                      </m:e>
                      <m:sub>
                        <m:r>
                          <a:rPr lang="it-IT" i="1">
                            <a:latin typeface="Cambria Math" panose="02040503050406030204" pitchFamily="18" charset="0"/>
                            <a:ea typeface="Cambria Math" panose="02040503050406030204" pitchFamily="18" charset="0"/>
                          </a:rPr>
                          <m:t>𝒜</m:t>
                        </m:r>
                      </m:sub>
                    </m:sSub>
                  </m:oMath>
                </a14:m>
                <a:r>
                  <a:rPr lang="en-US" dirty="0">
                    <a:latin typeface="Times New Roman" panose="02020603050405020304" pitchFamily="18" charset="0"/>
                    <a:cs typeface="Times New Roman" panose="02020603050405020304" pitchFamily="18" charset="0"/>
                  </a:rPr>
                  <a:t>}. Our goal is to accelerate the inference of networks by applying channel pruning and weight pruning simultaneously, while at the same time minimizing the accuracy loss: </a:t>
                </a:r>
                <a:endParaRPr lang="it-IT" dirty="0">
                  <a:latin typeface="Times New Roman" panose="02020603050405020304" pitchFamily="18" charset="0"/>
                  <a:cs typeface="Times New Roman" panose="02020603050405020304" pitchFamily="18" charset="0"/>
                </a:endParaRPr>
              </a:p>
            </p:txBody>
          </p:sp>
        </mc:Choice>
        <mc:Fallback xmlns="">
          <p:sp>
            <p:nvSpPr>
              <p:cNvPr id="9" name="CasellaDiTesto 8">
                <a:extLst>
                  <a:ext uri="{FF2B5EF4-FFF2-40B4-BE49-F238E27FC236}">
                    <a16:creationId xmlns:a16="http://schemas.microsoft.com/office/drawing/2014/main" id="{0D75AAC0-C0C2-474E-5416-CAD5996F3E78}"/>
                  </a:ext>
                </a:extLst>
              </p:cNvPr>
              <p:cNvSpPr txBox="1">
                <a:spLocks noRot="1" noChangeAspect="1" noMove="1" noResize="1" noEditPoints="1" noAdjustHandles="1" noChangeArrowheads="1" noChangeShapeType="1" noTextEdit="1"/>
              </p:cNvSpPr>
              <p:nvPr/>
            </p:nvSpPr>
            <p:spPr>
              <a:xfrm>
                <a:off x="749036" y="1490365"/>
                <a:ext cx="10460948" cy="1347035"/>
              </a:xfrm>
              <a:prstGeom prst="rect">
                <a:avLst/>
              </a:prstGeom>
              <a:blipFill>
                <a:blip r:embed="rId3"/>
                <a:stretch>
                  <a:fillRect l="-524" r="-466" b="-633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1F12D8CE-0BE7-8E07-83ED-C53028E7852C}"/>
                  </a:ext>
                </a:extLst>
              </p:cNvPr>
              <p:cNvSpPr txBox="1"/>
              <p:nvPr/>
            </p:nvSpPr>
            <p:spPr>
              <a:xfrm>
                <a:off x="810863" y="4116625"/>
                <a:ext cx="10570274" cy="270843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i="1" smtClean="0">
                        <a:latin typeface="Cambria Math" panose="02040503050406030204" pitchFamily="18" charset="0"/>
                        <a:ea typeface="Cambria Math" panose="02040503050406030204" pitchFamily="18" charset="0"/>
                      </a:rPr>
                      <m:t>𝒯</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𝒞</m:t>
                        </m:r>
                      </m:e>
                      <m:sub>
                        <m:r>
                          <a:rPr lang="it-IT" b="0" i="1" smtClean="0">
                            <a:latin typeface="Cambria Math" panose="02040503050406030204" pitchFamily="18" charset="0"/>
                            <a:ea typeface="Cambria Math" panose="02040503050406030204" pitchFamily="18" charset="0"/>
                          </a:rPr>
                          <m:t>𝒜</m:t>
                        </m:r>
                      </m:sub>
                    </m:sSub>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𝒮</m:t>
                        </m:r>
                      </m:e>
                      <m:sub>
                        <m:r>
                          <a:rPr lang="it-IT" b="0" i="1" smtClean="0">
                            <a:latin typeface="Cambria Math" panose="02040503050406030204" pitchFamily="18" charset="0"/>
                            <a:ea typeface="Cambria Math" panose="02040503050406030204" pitchFamily="18" charset="0"/>
                          </a:rPr>
                          <m:t>𝒜</m:t>
                        </m:r>
                      </m:sub>
                    </m:sSub>
                    <m:r>
                      <a:rPr lang="it-IT" b="0" i="1" smtClean="0">
                        <a:latin typeface="Cambria Math" panose="02040503050406030204" pitchFamily="18" charset="0"/>
                        <a:ea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r>
                      <a:rPr lang="en-US" i="1" smtClean="0">
                        <a:latin typeface="Cambria Math" panose="02040503050406030204" pitchFamily="18" charset="0"/>
                        <a:ea typeface="Cambria Math" panose="02040503050406030204" pitchFamily="18" charset="0"/>
                      </a:rPr>
                      <m:t>ℰ</m:t>
                    </m:r>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𝒞</m:t>
                        </m:r>
                      </m:e>
                      <m:sub>
                        <m:r>
                          <a:rPr lang="it-IT" i="1">
                            <a:latin typeface="Cambria Math" panose="02040503050406030204" pitchFamily="18" charset="0"/>
                            <a:ea typeface="Cambria Math" panose="02040503050406030204" pitchFamily="18" charset="0"/>
                          </a:rPr>
                          <m:t>𝒜</m:t>
                        </m:r>
                      </m:sub>
                    </m:sSub>
                    <m:r>
                      <a:rPr lang="it-IT" i="1">
                        <a:latin typeface="Cambria Math" panose="02040503050406030204" pitchFamily="18" charset="0"/>
                        <a:ea typeface="Cambria Math" panose="02040503050406030204" pitchFamily="18" charset="0"/>
                      </a:rPr>
                      <m:t>,</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𝒮</m:t>
                        </m:r>
                      </m:e>
                      <m:sub>
                        <m:r>
                          <a:rPr lang="it-IT" i="1">
                            <a:latin typeface="Cambria Math" panose="02040503050406030204" pitchFamily="18" charset="0"/>
                            <a:ea typeface="Cambria Math" panose="02040503050406030204" pitchFamily="18" charset="0"/>
                          </a:rPr>
                          <m:t>𝒜</m:t>
                        </m:r>
                      </m:sub>
                    </m:sSub>
                    <m:r>
                      <a:rPr lang="it-IT" i="1">
                        <a:latin typeface="Cambria Math" panose="02040503050406030204" pitchFamily="18" charset="0"/>
                        <a:ea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denote the inference latency and task specific error of the model, respectively.</a:t>
                </a:r>
              </a:p>
              <a:p>
                <a:endParaRPr lang="en-US" dirty="0">
                  <a:latin typeface="Times New Roman" panose="02020603050405020304" pitchFamily="18" charset="0"/>
                  <a:cs typeface="Times New Roman" panose="02020603050405020304" pitchFamily="18" charset="0"/>
                </a:endParaRPr>
              </a:p>
              <a:p>
                <a:r>
                  <a:rPr lang="it-IT" sz="2000" b="1" dirty="0">
                    <a:latin typeface="Times New Roman" panose="02020603050405020304" pitchFamily="18" charset="0"/>
                    <a:cs typeface="Times New Roman" panose="02020603050405020304" pitchFamily="18" charset="0"/>
                  </a:rPr>
                  <a:t>Issues: </a:t>
                </a:r>
              </a:p>
              <a:p>
                <a:endParaRPr lang="it-IT" u="sng"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It is difficult to find the optimal balance between channel pruning and weight pruning by hand.</a:t>
                </a:r>
              </a:p>
              <a:p>
                <a:pPr marL="457200" indent="-457200" algn="just">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dirty="0">
                    <a:latin typeface="Times New Roman" panose="02020603050405020304" pitchFamily="18" charset="0"/>
                    <a:cs typeface="Times New Roman" panose="02020603050405020304" pitchFamily="18" charset="0"/>
                  </a:rPr>
                  <a:t>There are more than one objective (the latency and accuracy) to be optimized, yielding a multi-objective optimization (MOO) problem.</a:t>
                </a:r>
              </a:p>
              <a:p>
                <a:pPr marL="457200" indent="-457200">
                  <a:buFont typeface="+mj-lt"/>
                  <a:buAutoNum type="arabicPeriod"/>
                </a:pPr>
                <a:endParaRPr lang="it-IT" sz="2000" u="sng" dirty="0">
                  <a:latin typeface="Times New Roman" panose="02020603050405020304" pitchFamily="18" charset="0"/>
                  <a:cs typeface="Times New Roman" panose="02020603050405020304" pitchFamily="18" charset="0"/>
                </a:endParaRPr>
              </a:p>
            </p:txBody>
          </p:sp>
        </mc:Choice>
        <mc:Fallback xmlns="">
          <p:sp>
            <p:nvSpPr>
              <p:cNvPr id="10" name="CasellaDiTesto 9">
                <a:extLst>
                  <a:ext uri="{FF2B5EF4-FFF2-40B4-BE49-F238E27FC236}">
                    <a16:creationId xmlns:a16="http://schemas.microsoft.com/office/drawing/2014/main" id="{1F12D8CE-0BE7-8E07-83ED-C53028E7852C}"/>
                  </a:ext>
                </a:extLst>
              </p:cNvPr>
              <p:cNvSpPr txBox="1">
                <a:spLocks noRot="1" noChangeAspect="1" noMove="1" noResize="1" noEditPoints="1" noAdjustHandles="1" noChangeArrowheads="1" noChangeShapeType="1" noTextEdit="1"/>
              </p:cNvSpPr>
              <p:nvPr/>
            </p:nvSpPr>
            <p:spPr>
              <a:xfrm>
                <a:off x="810863" y="4116625"/>
                <a:ext cx="10570274" cy="2708434"/>
              </a:xfrm>
              <a:prstGeom prst="rect">
                <a:avLst/>
              </a:prstGeom>
              <a:blipFill>
                <a:blip r:embed="rId4"/>
                <a:stretch>
                  <a:fillRect l="-577" t="-1124" r="-519"/>
                </a:stretch>
              </a:blipFill>
            </p:spPr>
            <p:txBody>
              <a:bodyPr/>
              <a:lstStyle/>
              <a:p>
                <a:r>
                  <a:rPr lang="it-IT">
                    <a:noFill/>
                  </a:rPr>
                  <a:t> </a:t>
                </a:r>
              </a:p>
            </p:txBody>
          </p:sp>
        </mc:Fallback>
      </mc:AlternateContent>
    </p:spTree>
    <p:extLst>
      <p:ext uri="{BB962C8B-B14F-4D97-AF65-F5344CB8AC3E}">
        <p14:creationId xmlns:p14="http://schemas.microsoft.com/office/powerpoint/2010/main" val="219859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buSzPts val="990"/>
            </a:pPr>
            <a:r>
              <a:rPr lang="it" sz="3627" dirty="0">
                <a:latin typeface="Times New Roman" panose="02020603050405020304" pitchFamily="18" charset="0"/>
                <a:cs typeface="Times New Roman" panose="02020603050405020304" pitchFamily="18" charset="0"/>
              </a:rPr>
              <a:t>Joint Channel and Weight Pruning (Javidian)</a:t>
            </a:r>
            <a:endParaRPr sz="3627" dirty="0">
              <a:latin typeface="Times New Roman" panose="02020603050405020304" pitchFamily="18" charset="0"/>
              <a:cs typeface="Times New Roman" panose="02020603050405020304" pitchFamily="18" charset="0"/>
            </a:endParaRPr>
          </a:p>
        </p:txBody>
      </p:sp>
      <p:sp>
        <p:nvSpPr>
          <p:cNvPr id="77" name="Google Shape;77;p16"/>
          <p:cNvSpPr txBox="1">
            <a:spLocks noGrp="1"/>
          </p:cNvSpPr>
          <p:nvPr>
            <p:ph type="body" idx="1"/>
          </p:nvPr>
        </p:nvSpPr>
        <p:spPr>
          <a:xfrm>
            <a:off x="186400" y="1356966"/>
            <a:ext cx="11819200" cy="5669475"/>
          </a:xfrm>
          <a:prstGeom prst="rect">
            <a:avLst/>
          </a:prstGeom>
        </p:spPr>
        <p:txBody>
          <a:bodyPr spcFirstLastPara="1" vert="horz" wrap="square" lIns="121900" tIns="121900" rIns="121900" bIns="121900" rtlCol="0" anchor="t" anchorCtr="0">
            <a:normAutofit fontScale="92500" lnSpcReduction="10000"/>
          </a:bodyPr>
          <a:lstStyle/>
          <a:p>
            <a:pPr marL="0" indent="0">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spcBef>
                <a:spcPts val="1600"/>
              </a:spcBef>
              <a:buNone/>
            </a:pPr>
            <a:endParaRPr dirty="0"/>
          </a:p>
          <a:p>
            <a:pPr marL="0" indent="0" algn="just">
              <a:spcBef>
                <a:spcPts val="1600"/>
              </a:spcBef>
              <a:spcAft>
                <a:spcPts val="1600"/>
              </a:spcAft>
              <a:buNone/>
            </a:pPr>
            <a:r>
              <a:rPr lang="it" sz="2200" dirty="0">
                <a:latin typeface="Times New Roman" panose="02020603050405020304" pitchFamily="18" charset="0"/>
                <a:cs typeface="Times New Roman" panose="02020603050405020304" pitchFamily="18" charset="0"/>
              </a:rPr>
              <a:t>By jointly exploring the optimal number of channels and layer-wise weight sparsity simultaneously, JCW automatically finds a balanced trade-off between channel and weight pruning for various latency budgets  → Pareto-optimization evolutionary algorithm</a:t>
            </a:r>
            <a:endParaRPr sz="2200" dirty="0">
              <a:latin typeface="Times New Roman" panose="02020603050405020304" pitchFamily="18" charset="0"/>
              <a:cs typeface="Times New Roman" panose="02020603050405020304" pitchFamily="18" charset="0"/>
            </a:endParaRPr>
          </a:p>
        </p:txBody>
      </p:sp>
      <p:pic>
        <p:nvPicPr>
          <p:cNvPr id="78" name="Google Shape;78;p16"/>
          <p:cNvPicPr preferRelativeResize="0"/>
          <p:nvPr/>
        </p:nvPicPr>
        <p:blipFill>
          <a:blip r:embed="rId3">
            <a:alphaModFix/>
          </a:blip>
          <a:stretch>
            <a:fillRect/>
          </a:stretch>
        </p:blipFill>
        <p:spPr>
          <a:xfrm>
            <a:off x="2222500" y="1274198"/>
            <a:ext cx="7747000" cy="408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C5F9-AD01-81C5-9B40-F5E0F406FFB5}"/>
              </a:ext>
            </a:extLst>
          </p:cNvPr>
          <p:cNvSpPr>
            <a:spLocks noGrp="1"/>
          </p:cNvSpPr>
          <p:nvPr>
            <p:ph type="ctrTitle"/>
          </p:nvPr>
        </p:nvSpPr>
        <p:spPr>
          <a:xfrm>
            <a:off x="730898" y="375916"/>
            <a:ext cx="9144000" cy="639762"/>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Channel Pruning for Neural Network (</a:t>
            </a:r>
            <a:r>
              <a:rPr lang="en-US" sz="2400" b="1" i="0" dirty="0" err="1">
                <a:solidFill>
                  <a:srgbClr val="000000"/>
                </a:solidFill>
                <a:effectLst/>
                <a:latin typeface="Times New Roman" panose="02020603050405020304" pitchFamily="18" charset="0"/>
                <a:cs typeface="Times New Roman" panose="02020603050405020304" pitchFamily="18" charset="0"/>
              </a:rPr>
              <a:t>Javidian</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BEF36668-2186-6F67-0A2A-C0FB8F76B952}"/>
              </a:ext>
            </a:extLst>
          </p:cNvPr>
          <p:cNvSpPr>
            <a:spLocks noGrp="1"/>
          </p:cNvSpPr>
          <p:nvPr>
            <p:ph type="subTitle" idx="1"/>
          </p:nvPr>
        </p:nvSpPr>
        <p:spPr>
          <a:xfrm>
            <a:off x="730898" y="1231642"/>
            <a:ext cx="10727094" cy="4945224"/>
          </a:xfrm>
        </p:spPr>
        <p:txBody>
          <a:bodyPr>
            <a:normAutofit/>
          </a:bodyPr>
          <a:lstStyle/>
          <a:p>
            <a:pPr marL="342900" indent="-342900" algn="just">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Definition:</a:t>
            </a:r>
          </a:p>
          <a:p>
            <a:pPr algn="just"/>
            <a:r>
              <a:rPr lang="en-US" sz="1800" b="0" i="0" dirty="0">
                <a:solidFill>
                  <a:srgbClr val="0F0F0F"/>
                </a:solidFill>
                <a:effectLst/>
                <a:latin typeface="Times New Roman" panose="02020603050405020304" pitchFamily="18" charset="0"/>
                <a:cs typeface="Times New Roman" panose="02020603050405020304" pitchFamily="18" charset="0"/>
              </a:rPr>
              <a:t>Channel pruning is a technique used in the optimization of neural networks, particularly deep convolutional neural networks (CNNs).</a:t>
            </a:r>
          </a:p>
          <a:p>
            <a:pPr algn="just"/>
            <a:endParaRPr lang="en-US" sz="1800" dirty="0">
              <a:solidFill>
                <a:srgbClr val="0F0F0F"/>
              </a:solidFill>
              <a:latin typeface="Söhne"/>
            </a:endParaRPr>
          </a:p>
          <a:p>
            <a:pPr marL="342900" indent="-342900" algn="just">
              <a:buFont typeface="Wingdings" panose="05000000000000000000" pitchFamily="2" charset="2"/>
              <a:buChar char="Ø"/>
            </a:pPr>
            <a:r>
              <a:rPr lang="en-US" sz="1800" b="1" i="0" dirty="0">
                <a:solidFill>
                  <a:srgbClr val="0F0F0F"/>
                </a:solidFill>
                <a:effectLst/>
                <a:latin typeface="Times New Roman" panose="02020603050405020304" pitchFamily="18" charset="0"/>
                <a:cs typeface="Times New Roman" panose="02020603050405020304" pitchFamily="18" charset="0"/>
              </a:rPr>
              <a:t>Goal:</a:t>
            </a:r>
          </a:p>
          <a:p>
            <a:pPr algn="just"/>
            <a:r>
              <a:rPr lang="en-US" sz="1800" b="0" i="0" dirty="0">
                <a:solidFill>
                  <a:srgbClr val="0F0F0F"/>
                </a:solidFill>
                <a:effectLst/>
                <a:latin typeface="Times New Roman" panose="02020603050405020304" pitchFamily="18" charset="0"/>
                <a:cs typeface="Times New Roman" panose="02020603050405020304" pitchFamily="18" charset="0"/>
              </a:rPr>
              <a:t>The goal of channel pruning is to “</a:t>
            </a:r>
            <a:r>
              <a:rPr lang="en-US" sz="1800" b="1" i="0" dirty="0">
                <a:solidFill>
                  <a:srgbClr val="FF0000"/>
                </a:solidFill>
                <a:effectLst/>
                <a:latin typeface="Times New Roman" panose="02020603050405020304" pitchFamily="18" charset="0"/>
                <a:cs typeface="Times New Roman" panose="02020603050405020304" pitchFamily="18" charset="0"/>
              </a:rPr>
              <a:t>reduce the computational cost and memory requirements maintaining a good accuracy</a:t>
            </a:r>
            <a:r>
              <a:rPr lang="en-US" sz="1800" b="0" i="0" dirty="0">
                <a:solidFill>
                  <a:srgbClr val="0F0F0F"/>
                </a:solidFill>
                <a:effectLst/>
                <a:latin typeface="Times New Roman" panose="02020603050405020304" pitchFamily="18" charset="0"/>
                <a:cs typeface="Times New Roman" panose="02020603050405020304" pitchFamily="18" charset="0"/>
              </a:rPr>
              <a:t>” of a neural network by identifying and removing unnecessary channels (feature maps) in each layer.</a:t>
            </a:r>
          </a:p>
          <a:p>
            <a:pPr algn="just"/>
            <a:endParaRPr lang="en-US" sz="1800" dirty="0">
              <a:solidFill>
                <a:srgbClr val="0F0F0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800" b="1" dirty="0">
                <a:solidFill>
                  <a:srgbClr val="0F0F0F"/>
                </a:solidFill>
                <a:latin typeface="Times New Roman" panose="02020603050405020304" pitchFamily="18" charset="0"/>
                <a:cs typeface="Times New Roman" panose="02020603050405020304" pitchFamily="18" charset="0"/>
              </a:rPr>
              <a:t>Note:</a:t>
            </a:r>
          </a:p>
          <a:p>
            <a:pPr algn="just"/>
            <a:r>
              <a:rPr lang="en-US" sz="1800" dirty="0">
                <a:solidFill>
                  <a:srgbClr val="0F0F0F"/>
                </a:solidFill>
                <a:latin typeface="Times New Roman" panose="02020603050405020304" pitchFamily="18" charset="0"/>
                <a:cs typeface="Times New Roman" panose="02020603050405020304" pitchFamily="18" charset="0"/>
              </a:rPr>
              <a:t>W</a:t>
            </a:r>
            <a:r>
              <a:rPr lang="en-US" sz="1800" b="0" i="0" dirty="0">
                <a:solidFill>
                  <a:srgbClr val="0F0F0F"/>
                </a:solidFill>
                <a:effectLst/>
                <a:latin typeface="Times New Roman" panose="02020603050405020304" pitchFamily="18" charset="0"/>
                <a:cs typeface="Times New Roman" panose="02020603050405020304" pitchFamily="18" charset="0"/>
              </a:rPr>
              <a:t>hile channel pruning can significantly reduce the computational cost of a neural network, the degree of pruning and its impact on model performance depend on the specific architecture, dataset, and task at hand. Therefore, “</a:t>
            </a:r>
            <a:r>
              <a:rPr lang="en-US" sz="1800" b="1" i="0" dirty="0">
                <a:effectLst/>
                <a:latin typeface="Times New Roman" panose="02020603050405020304" pitchFamily="18" charset="0"/>
                <a:cs typeface="Times New Roman" panose="02020603050405020304" pitchFamily="18" charset="0"/>
              </a:rPr>
              <a:t>careful experimentation and validation</a:t>
            </a:r>
            <a:r>
              <a:rPr lang="en-US" sz="1800" b="0" i="0" dirty="0">
                <a:solidFill>
                  <a:srgbClr val="0F0F0F"/>
                </a:solidFill>
                <a:effectLst/>
                <a:latin typeface="Times New Roman" panose="02020603050405020304" pitchFamily="18" charset="0"/>
                <a:cs typeface="Times New Roman" panose="02020603050405020304" pitchFamily="18" charset="0"/>
              </a:rPr>
              <a:t>” are essential when applying channel pruning to a neural network.</a:t>
            </a:r>
            <a:endParaRPr lang="en-US" sz="1800" dirty="0">
              <a:latin typeface="Times New Roman" panose="02020603050405020304" pitchFamily="18"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2DFE0EEC-7AD9-3AE4-8E1A-CC67681D0536}"/>
              </a:ext>
            </a:extLst>
          </p:cNvPr>
          <p:cNvSpPr>
            <a:spLocks noGrp="1"/>
          </p:cNvSpPr>
          <p:nvPr>
            <p:ph type="sldNum" sz="quarter" idx="12"/>
          </p:nvPr>
        </p:nvSpPr>
        <p:spPr/>
        <p:txBody>
          <a:bodyPr/>
          <a:lstStyle/>
          <a:p>
            <a:fld id="{51B588E3-E439-42B7-9D99-AC83CA308FC5}" type="slidenum">
              <a:rPr lang="en-US" smtClean="0"/>
              <a:t>2</a:t>
            </a:fld>
            <a:endParaRPr lang="en-US"/>
          </a:p>
        </p:txBody>
      </p:sp>
    </p:spTree>
    <p:extLst>
      <p:ext uri="{BB962C8B-B14F-4D97-AF65-F5344CB8AC3E}">
        <p14:creationId xmlns:p14="http://schemas.microsoft.com/office/powerpoint/2010/main" val="631856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A244B3E-7F29-B7D5-94C4-B145E7A9FCA5}"/>
                  </a:ext>
                </a:extLst>
              </p:cNvPr>
              <p:cNvSpPr>
                <a:spLocks noGrp="1"/>
              </p:cNvSpPr>
              <p:nvPr>
                <p:ph idx="1"/>
              </p:nvPr>
            </p:nvSpPr>
            <p:spPr>
              <a:xfrm>
                <a:off x="601980" y="1103135"/>
                <a:ext cx="10988040" cy="5850294"/>
              </a:xfrm>
            </p:spPr>
            <p:txBody>
              <a:bodyPr>
                <a:normAutofit/>
              </a:bodyPr>
              <a:lstStyle/>
              <a:p>
                <a:pPr marL="0" indent="0" algn="just">
                  <a:buNone/>
                </a:pPr>
                <a:r>
                  <a:rPr lang="it-IT" sz="1800" b="1" dirty="0">
                    <a:latin typeface="Times New Roman" panose="02020603050405020304" pitchFamily="18" charset="0"/>
                    <a:cs typeface="Times New Roman" panose="02020603050405020304" pitchFamily="18" charset="0"/>
                    <a:sym typeface="Wingdings" panose="05000000000000000000" pitchFamily="2" charset="2"/>
                  </a:rPr>
                  <a:t>NAS </a:t>
                </a:r>
                <a:r>
                  <a:rPr lang="it-IT" sz="1800" dirty="0">
                    <a:latin typeface="Times New Roman" panose="02020603050405020304" pitchFamily="18" charset="0"/>
                    <a:cs typeface="Times New Roman" panose="02020603050405020304" pitchFamily="18" charset="0"/>
                    <a:sym typeface="Wingdings" panose="05000000000000000000" pitchFamily="2" charset="2"/>
                  </a:rPr>
                  <a:t>(</a:t>
                </a:r>
                <a:r>
                  <a:rPr lang="it-IT" sz="1800" dirty="0" err="1">
                    <a:latin typeface="Times New Roman" panose="02020603050405020304" pitchFamily="18" charset="0"/>
                    <a:cs typeface="Times New Roman" panose="02020603050405020304" pitchFamily="18" charset="0"/>
                    <a:sym typeface="Wingdings" panose="05000000000000000000" pitchFamily="2" charset="2"/>
                  </a:rPr>
                  <a:t>Neural</a:t>
                </a:r>
                <a:r>
                  <a:rPr lang="it-IT" sz="1800" dirty="0">
                    <a:latin typeface="Times New Roman" panose="02020603050405020304" pitchFamily="18" charset="0"/>
                    <a:cs typeface="Times New Roman" panose="02020603050405020304" pitchFamily="18" charset="0"/>
                    <a:sym typeface="Wingdings" panose="05000000000000000000" pitchFamily="2" charset="2"/>
                  </a:rPr>
                  <a:t> Architecture </a:t>
                </a:r>
                <a:r>
                  <a:rPr lang="it-IT" sz="1800" dirty="0" err="1">
                    <a:latin typeface="Times New Roman" panose="02020603050405020304" pitchFamily="18" charset="0"/>
                    <a:cs typeface="Times New Roman" panose="02020603050405020304" pitchFamily="18" charset="0"/>
                    <a:sym typeface="Wingdings" panose="05000000000000000000" pitchFamily="2" charset="2"/>
                  </a:rPr>
                  <a:t>Search</a:t>
                </a:r>
                <a:r>
                  <a:rPr lang="it-IT" sz="1800" dirty="0">
                    <a:latin typeface="Times New Roman" panose="02020603050405020304" pitchFamily="18" charset="0"/>
                    <a:cs typeface="Times New Roman" panose="02020603050405020304" pitchFamily="18" charset="0"/>
                    <a:sym typeface="Wingdings" panose="05000000000000000000" pitchFamily="2" charset="2"/>
                  </a:rPr>
                  <a:t>) </a:t>
                </a:r>
                <a:r>
                  <a:rPr lang="it-IT" sz="1800" b="1" dirty="0" err="1">
                    <a:latin typeface="Times New Roman" panose="02020603050405020304" pitchFamily="18" charset="0"/>
                    <a:cs typeface="Times New Roman" panose="02020603050405020304" pitchFamily="18" charset="0"/>
                    <a:sym typeface="Wingdings" panose="05000000000000000000" pitchFamily="2" charset="2"/>
                  </a:rPr>
                  <a:t>performed</a:t>
                </a:r>
                <a:r>
                  <a:rPr lang="it-IT" sz="1800" b="1" dirty="0">
                    <a:latin typeface="Times New Roman" panose="02020603050405020304" pitchFamily="18" charset="0"/>
                    <a:cs typeface="Times New Roman" panose="02020603050405020304" pitchFamily="18" charset="0"/>
                    <a:sym typeface="Wingdings" panose="05000000000000000000" pitchFamily="2" charset="2"/>
                  </a:rPr>
                  <a:t> </a:t>
                </a:r>
                <a:r>
                  <a:rPr lang="it-IT" sz="1800" b="1" dirty="0" err="1">
                    <a:latin typeface="Times New Roman" panose="02020603050405020304" pitchFamily="18" charset="0"/>
                    <a:cs typeface="Times New Roman" panose="02020603050405020304" pitchFamily="18" charset="0"/>
                    <a:sym typeface="Wingdings" panose="05000000000000000000" pitchFamily="2" charset="2"/>
                  </a:rPr>
                  <a:t>using</a:t>
                </a:r>
                <a:r>
                  <a:rPr lang="it-IT" sz="1800" b="1" dirty="0">
                    <a:latin typeface="Times New Roman" panose="02020603050405020304" pitchFamily="18" charset="0"/>
                    <a:cs typeface="Times New Roman" panose="02020603050405020304" pitchFamily="18" charset="0"/>
                    <a:sym typeface="Wingdings" panose="05000000000000000000" pitchFamily="2" charset="2"/>
                  </a:rPr>
                  <a:t> </a:t>
                </a:r>
                <a:r>
                  <a:rPr lang="it-IT" sz="1800" b="1" dirty="0" err="1">
                    <a:latin typeface="Times New Roman" panose="02020603050405020304" pitchFamily="18" charset="0"/>
                    <a:cs typeface="Times New Roman" panose="02020603050405020304" pitchFamily="18" charset="0"/>
                    <a:sym typeface="Wingdings" panose="05000000000000000000" pitchFamily="2" charset="2"/>
                  </a:rPr>
                  <a:t>Evolutionary</a:t>
                </a:r>
                <a:r>
                  <a:rPr lang="it-IT" sz="1800" b="1" dirty="0">
                    <a:latin typeface="Times New Roman" panose="02020603050405020304" pitchFamily="18" charset="0"/>
                    <a:cs typeface="Times New Roman" panose="02020603050405020304" pitchFamily="18" charset="0"/>
                    <a:sym typeface="Wingdings" panose="05000000000000000000" pitchFamily="2" charset="2"/>
                  </a:rPr>
                  <a:t> </a:t>
                </a:r>
                <a:r>
                  <a:rPr lang="it-IT" sz="1800" b="1" dirty="0" err="1">
                    <a:latin typeface="Times New Roman" panose="02020603050405020304" pitchFamily="18" charset="0"/>
                    <a:cs typeface="Times New Roman" panose="02020603050405020304" pitchFamily="18" charset="0"/>
                    <a:sym typeface="Wingdings" panose="05000000000000000000" pitchFamily="2" charset="2"/>
                  </a:rPr>
                  <a:t>algorithm</a:t>
                </a:r>
                <a:endParaRPr lang="it-IT" sz="1800" b="1" dirty="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endParaRPr lang="it-IT" sz="1800" dirty="0">
                  <a:latin typeface="Times New Roman" panose="02020603050405020304" pitchFamily="18" charset="0"/>
                  <a:cs typeface="Times New Roman" panose="02020603050405020304" pitchFamily="18" charset="0"/>
                </a:endParaRPr>
              </a:p>
              <a:p>
                <a:pPr marL="0" indent="0" algn="just">
                  <a:buNone/>
                </a:pPr>
                <a:r>
                  <a:rPr lang="it-IT" sz="1800" dirty="0" err="1">
                    <a:latin typeface="Times New Roman" panose="02020603050405020304" pitchFamily="18" charset="0"/>
                    <a:cs typeface="Times New Roman" panose="02020603050405020304" pitchFamily="18" charset="0"/>
                  </a:rPr>
                  <a:t>Randomly</a:t>
                </a:r>
                <a:r>
                  <a:rPr lang="it-IT" sz="1800" dirty="0">
                    <a:latin typeface="Times New Roman" panose="02020603050405020304" pitchFamily="18" charset="0"/>
                    <a:cs typeface="Times New Roman" panose="02020603050405020304" pitchFamily="18" charset="0"/>
                  </a:rPr>
                  <a:t> mutate and </a:t>
                </a:r>
                <a:r>
                  <a:rPr lang="it-IT" sz="1800" dirty="0" err="1">
                    <a:latin typeface="Times New Roman" panose="02020603050405020304" pitchFamily="18" charset="0"/>
                    <a:cs typeface="Times New Roman" panose="02020603050405020304" pitchFamily="18" charset="0"/>
                  </a:rPr>
                  <a:t>recombine</a:t>
                </a:r>
                <a:r>
                  <a:rPr lang="it-IT" sz="1800" dirty="0">
                    <a:latin typeface="Times New Roman" panose="02020603050405020304" pitchFamily="18" charset="0"/>
                    <a:cs typeface="Times New Roman" panose="02020603050405020304" pitchFamily="18" charset="0"/>
                  </a:rPr>
                  <a:t> C and S </a:t>
                </a:r>
                <a:r>
                  <a:rPr lang="it-IT" sz="1800" dirty="0" err="1">
                    <a:latin typeface="Times New Roman" panose="02020603050405020304" pitchFamily="18" charset="0"/>
                    <a:cs typeface="Times New Roman" panose="02020603050405020304" pitchFamily="18" charset="0"/>
                  </a:rPr>
                  <a:t>where</a:t>
                </a:r>
                <a:r>
                  <a:rPr lang="it-IT"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à"/>
                </a:pPr>
                <a:r>
                  <a:rPr lang="it-IT" sz="1800" dirty="0">
                    <a:latin typeface="Times New Roman" panose="02020603050405020304" pitchFamily="18" charset="0"/>
                    <a:cs typeface="Times New Roman" panose="02020603050405020304" pitchFamily="18" charset="0"/>
                  </a:rPr>
                  <a:t>C = [</a:t>
                </a:r>
                <a:r>
                  <a:rPr lang="it-IT" sz="1800" dirty="0" err="1">
                    <a:latin typeface="Times New Roman" panose="02020603050405020304" pitchFamily="18" charset="0"/>
                    <a:cs typeface="Times New Roman" panose="02020603050405020304" pitchFamily="18" charset="0"/>
                  </a:rPr>
                  <a:t>number</a:t>
                </a:r>
                <a:r>
                  <a:rPr lang="it-IT" sz="1800" dirty="0">
                    <a:latin typeface="Times New Roman" panose="02020603050405020304" pitchFamily="18" charset="0"/>
                    <a:cs typeface="Times New Roman" panose="02020603050405020304" pitchFamily="18" charset="0"/>
                  </a:rPr>
                  <a:t> of </a:t>
                </a:r>
                <a:r>
                  <a:rPr lang="it-IT" sz="1800" dirty="0" err="1">
                    <a:latin typeface="Times New Roman" panose="02020603050405020304" pitchFamily="18" charset="0"/>
                    <a:cs typeface="Times New Roman" panose="02020603050405020304" pitchFamily="18" charset="0"/>
                  </a:rPr>
                  <a:t>channel</a:t>
                </a:r>
                <a:r>
                  <a:rPr lang="it-IT" sz="1800" dirty="0">
                    <a:latin typeface="Times New Roman" panose="02020603050405020304" pitchFamily="18" charset="0"/>
                    <a:cs typeface="Times New Roman" panose="02020603050405020304" pitchFamily="18" charset="0"/>
                  </a:rPr>
                  <a:t> to </a:t>
                </a:r>
                <a:r>
                  <a:rPr lang="it-IT" sz="1800" dirty="0" err="1">
                    <a:latin typeface="Times New Roman" panose="02020603050405020304" pitchFamily="18" charset="0"/>
                    <a:cs typeface="Times New Roman" panose="02020603050405020304" pitchFamily="18" charset="0"/>
                  </a:rPr>
                  <a:t>remove</a:t>
                </a:r>
                <a:r>
                  <a:rPr lang="it-IT" sz="1800" dirty="0">
                    <a:latin typeface="Times New Roman" panose="02020603050405020304" pitchFamily="18" charset="0"/>
                    <a:cs typeface="Times New Roman" panose="02020603050405020304" pitchFamily="18" charset="0"/>
                  </a:rPr>
                  <a:t> from a </a:t>
                </a:r>
                <a:r>
                  <a:rPr lang="it-IT" sz="1800" dirty="0" err="1">
                    <a:latin typeface="Times New Roman" panose="02020603050405020304" pitchFamily="18" charset="0"/>
                    <a:cs typeface="Times New Roman" panose="02020603050405020304" pitchFamily="18" charset="0"/>
                  </a:rPr>
                  <a:t>layer</a:t>
                </a:r>
                <a:r>
                  <a:rPr lang="it-IT"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à"/>
                </a:pPr>
                <a:r>
                  <a:rPr lang="it-IT" sz="1800" dirty="0">
                    <a:latin typeface="Times New Roman" panose="02020603050405020304" pitchFamily="18" charset="0"/>
                    <a:cs typeface="Times New Roman" panose="02020603050405020304" pitchFamily="18" charset="0"/>
                  </a:rPr>
                  <a:t>S = [</a:t>
                </a:r>
                <a:r>
                  <a:rPr lang="it-IT" sz="1800" dirty="0" err="1">
                    <a:latin typeface="Times New Roman" panose="02020603050405020304" pitchFamily="18" charset="0"/>
                    <a:cs typeface="Times New Roman" panose="02020603050405020304" pitchFamily="18" charset="0"/>
                  </a:rPr>
                  <a:t>probability</a:t>
                </a:r>
                <a:r>
                  <a:rPr lang="it-IT" sz="1800" dirty="0">
                    <a:latin typeface="Times New Roman" panose="02020603050405020304" pitchFamily="18" charset="0"/>
                    <a:cs typeface="Times New Roman" panose="02020603050405020304" pitchFamily="18" charset="0"/>
                  </a:rPr>
                  <a:t> to prune weight from a </a:t>
                </a:r>
                <a:r>
                  <a:rPr lang="it-IT" sz="1800" dirty="0" err="1">
                    <a:latin typeface="Times New Roman" panose="02020603050405020304" pitchFamily="18" charset="0"/>
                    <a:cs typeface="Times New Roman" panose="02020603050405020304" pitchFamily="18" charset="0"/>
                  </a:rPr>
                  <a:t>layer</a:t>
                </a:r>
                <a:r>
                  <a:rPr lang="it-IT"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Ex: C=[3, 4, 5, 2, 6, …], S=[0.4, 0, 0.2, 0.3, 0, …] </a:t>
                </a:r>
              </a:p>
              <a:p>
                <a:pPr marL="0" indent="0" algn="just">
                  <a:buNone/>
                </a:pPr>
                <a:endParaRPr lang="it-IT" sz="18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Functioning:</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Set of n well-performing models P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 </m:t>
                    </m:r>
                    <m:sSubSup>
                      <m:sSubSupPr>
                        <m:ctrlPr>
                          <a:rPr lang="en-US" sz="1800" i="1" dirty="0" smtClean="0">
                            <a:latin typeface="Cambria Math" panose="02040503050406030204" pitchFamily="18" charset="0"/>
                            <a:cs typeface="Times New Roman" panose="02020603050405020304" pitchFamily="18" charset="0"/>
                          </a:rPr>
                        </m:ctrlPr>
                      </m:sSubSupPr>
                      <m:e>
                        <m:r>
                          <a:rPr lang="en-US" sz="1800" i="1" dirty="0" smtClean="0">
                            <a:latin typeface="Cambria Math" panose="02040503050406030204" pitchFamily="18" charset="0"/>
                            <a:cs typeface="Times New Roman" panose="02020603050405020304" pitchFamily="18" charset="0"/>
                          </a:rPr>
                          <m:t>{(</m:t>
                        </m:r>
                        <m:sSub>
                          <m:sSubPr>
                            <m:ctrlPr>
                              <a:rPr lang="en-US" sz="1800" i="1" dirty="0" smtClean="0">
                                <a:latin typeface="Cambria Math" panose="02040503050406030204" pitchFamily="18" charset="0"/>
                                <a:cs typeface="Times New Roman" panose="02020603050405020304" pitchFamily="18" charset="0"/>
                              </a:rPr>
                            </m:ctrlPr>
                          </m:sSubPr>
                          <m:e>
                            <m:r>
                              <a:rPr lang="it-IT" sz="1800" i="1" dirty="0">
                                <a:latin typeface="Cambria Math" panose="02040503050406030204" pitchFamily="18" charset="0"/>
                                <a:cs typeface="Times New Roman" panose="02020603050405020304" pitchFamily="18" charset="0"/>
                              </a:rPr>
                              <m:t>𝐶</m:t>
                            </m:r>
                          </m:e>
                          <m:sub>
                            <m:r>
                              <a:rPr lang="it-IT" sz="1800" b="0" i="1" dirty="0" smtClean="0">
                                <a:latin typeface="Cambria Math" panose="02040503050406030204" pitchFamily="18" charset="0"/>
                                <a:cs typeface="Times New Roman" panose="02020603050405020304" pitchFamily="18" charset="0"/>
                              </a:rPr>
                              <m:t>𝑖</m:t>
                            </m:r>
                          </m:sub>
                        </m:sSub>
                        <m:r>
                          <a:rPr lang="en-US" sz="1800" i="1" dirty="0" smtClean="0">
                            <a:latin typeface="Cambria Math" panose="02040503050406030204" pitchFamily="18" charset="0"/>
                            <a:cs typeface="Times New Roman" panose="02020603050405020304" pitchFamily="18" charset="0"/>
                          </a:rPr>
                          <m:t>,</m:t>
                        </m:r>
                        <m:sSub>
                          <m:sSubPr>
                            <m:ctrlPr>
                              <a:rPr lang="en-US" sz="1800" i="1" dirty="0" smtClean="0">
                                <a:latin typeface="Cambria Math" panose="02040503050406030204" pitchFamily="18" charset="0"/>
                                <a:cs typeface="Times New Roman" panose="02020603050405020304" pitchFamily="18" charset="0"/>
                              </a:rPr>
                            </m:ctrlPr>
                          </m:sSubPr>
                          <m:e>
                            <m:r>
                              <a:rPr lang="it-IT" sz="1800" i="1" dirty="0">
                                <a:latin typeface="Cambria Math" panose="02040503050406030204" pitchFamily="18" charset="0"/>
                                <a:cs typeface="Times New Roman" panose="02020603050405020304" pitchFamily="18" charset="0"/>
                              </a:rPr>
                              <m:t>𝑆</m:t>
                            </m:r>
                          </m:e>
                          <m:sub>
                            <m:r>
                              <a:rPr lang="it-IT" sz="1800" b="0" i="1" dirty="0" smtClean="0">
                                <a:latin typeface="Cambria Math" panose="02040503050406030204" pitchFamily="18" charset="0"/>
                                <a:cs typeface="Times New Roman" panose="02020603050405020304" pitchFamily="18" charset="0"/>
                              </a:rPr>
                              <m:t>𝑖</m:t>
                            </m:r>
                          </m:sub>
                        </m:sSub>
                        <m:r>
                          <a:rPr lang="en-US" sz="1800" i="1" dirty="0" smtClean="0">
                            <a:latin typeface="Cambria Math" panose="02040503050406030204" pitchFamily="18" charset="0"/>
                            <a:cs typeface="Times New Roman" panose="02020603050405020304" pitchFamily="18" charset="0"/>
                          </a:rPr>
                          <m:t>)}</m:t>
                        </m:r>
                      </m:e>
                      <m:sub>
                        <m:r>
                          <a:rPr lang="it-IT" sz="1800" b="0" i="1" dirty="0" smtClean="0">
                            <a:latin typeface="Cambria Math" panose="02040503050406030204" pitchFamily="18" charset="0"/>
                            <a:cs typeface="Times New Roman" panose="02020603050405020304" pitchFamily="18" charset="0"/>
                          </a:rPr>
                          <m:t>𝑖</m:t>
                        </m:r>
                        <m:r>
                          <a:rPr lang="it-IT" sz="1800" b="0" i="1" dirty="0" smtClean="0">
                            <a:latin typeface="Cambria Math" panose="02040503050406030204" pitchFamily="18" charset="0"/>
                            <a:cs typeface="Times New Roman" panose="02020603050405020304" pitchFamily="18" charset="0"/>
                          </a:rPr>
                          <m:t>=1</m:t>
                        </m:r>
                      </m:sub>
                      <m:sup>
                        <m:r>
                          <a:rPr lang="it-IT" sz="1800" b="0" i="1" dirty="0" smtClean="0">
                            <a:latin typeface="Cambria Math" panose="02040503050406030204" pitchFamily="18" charset="0"/>
                            <a:cs typeface="Times New Roman" panose="02020603050405020304" pitchFamily="18" charset="0"/>
                          </a:rPr>
                          <m:t>𝑛</m:t>
                        </m:r>
                      </m:sup>
                    </m:sSubSup>
                    <m:r>
                      <a:rPr lang="it-IT" sz="1800" b="0" i="1" dirty="0" smtClean="0">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with different number of channels C and sparsity S.</a:t>
                </a:r>
              </a:p>
              <a:p>
                <a:pPr marL="0" indent="0" algn="just">
                  <a:buNone/>
                </a:pPr>
                <a:r>
                  <a:rPr lang="en-US" sz="1800" dirty="0">
                    <a:latin typeface="Times New Roman" panose="02020603050405020304" pitchFamily="18" charset="0"/>
                    <a:cs typeface="Times New Roman" panose="02020603050405020304" pitchFamily="18" charset="0"/>
                  </a:rPr>
                  <a:t>for #generations:</a:t>
                </a:r>
              </a:p>
              <a:p>
                <a:pPr marL="342900" indent="-342900" algn="just">
                  <a:buAutoNum type="arabicPeriod"/>
                </a:pPr>
                <a:r>
                  <a:rPr lang="en-US" sz="1800" dirty="0">
                    <a:latin typeface="Times New Roman" panose="02020603050405020304" pitchFamily="18" charset="0"/>
                    <a:cs typeface="Times New Roman" panose="02020603050405020304" pitchFamily="18" charset="0"/>
                  </a:rPr>
                  <a:t>A new set of models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𝑄</m:t>
                    </m:r>
                    <m:r>
                      <a:rPr lang="en-US" sz="1800" i="1" dirty="0" smtClean="0">
                        <a:latin typeface="Cambria Math" panose="02040503050406030204" pitchFamily="18" charset="0"/>
                        <a:cs typeface="Times New Roman" panose="02020603050405020304" pitchFamily="18" charset="0"/>
                      </a:rPr>
                      <m:t> = </m:t>
                    </m:r>
                    <m:sSubSup>
                      <m:sSubSupPr>
                        <m:ctrlPr>
                          <a:rPr lang="en-US" sz="1800" i="1" dirty="0" smtClean="0">
                            <a:latin typeface="Cambria Math" panose="02040503050406030204" pitchFamily="18" charset="0"/>
                            <a:cs typeface="Times New Roman" panose="02020603050405020304" pitchFamily="18" charset="0"/>
                          </a:rPr>
                        </m:ctrlPr>
                      </m:sSubSupPr>
                      <m:e>
                        <m:r>
                          <a:rPr lang="en-US" sz="1800" i="1" dirty="0" smtClean="0">
                            <a:latin typeface="Cambria Math" panose="02040503050406030204" pitchFamily="18" charset="0"/>
                            <a:cs typeface="Times New Roman" panose="02020603050405020304" pitchFamily="18" charset="0"/>
                          </a:rPr>
                          <m:t>{(</m:t>
                        </m:r>
                        <m:sSub>
                          <m:sSubPr>
                            <m:ctrlPr>
                              <a:rPr lang="en-US" sz="1800" i="1" dirty="0" smtClean="0">
                                <a:latin typeface="Cambria Math" panose="02040503050406030204" pitchFamily="18" charset="0"/>
                                <a:cs typeface="Times New Roman" panose="02020603050405020304" pitchFamily="18" charset="0"/>
                              </a:rPr>
                            </m:ctrlPr>
                          </m:sSubPr>
                          <m:e>
                            <m:r>
                              <a:rPr lang="it-IT" sz="1800" i="1" dirty="0">
                                <a:latin typeface="Cambria Math" panose="02040503050406030204" pitchFamily="18" charset="0"/>
                                <a:cs typeface="Times New Roman" panose="02020603050405020304" pitchFamily="18" charset="0"/>
                              </a:rPr>
                              <m:t>𝐶</m:t>
                            </m:r>
                          </m:e>
                          <m:sub>
                            <m:r>
                              <a:rPr lang="it-IT" sz="1800" i="1" dirty="0">
                                <a:latin typeface="Cambria Math" panose="02040503050406030204" pitchFamily="18" charset="0"/>
                                <a:cs typeface="Times New Roman" panose="02020603050405020304" pitchFamily="18" charset="0"/>
                              </a:rPr>
                              <m:t>𝑛𝑒</m:t>
                            </m:r>
                            <m:sSub>
                              <m:sSubPr>
                                <m:ctrlPr>
                                  <a:rPr lang="it-IT" sz="1800" i="1" dirty="0">
                                    <a:latin typeface="Cambria Math" panose="02040503050406030204" pitchFamily="18" charset="0"/>
                                    <a:cs typeface="Times New Roman" panose="02020603050405020304" pitchFamily="18" charset="0"/>
                                  </a:rPr>
                                </m:ctrlPr>
                              </m:sSubPr>
                              <m:e>
                                <m:r>
                                  <a:rPr lang="it-IT" sz="1800" i="1" dirty="0">
                                    <a:latin typeface="Cambria Math" panose="02040503050406030204" pitchFamily="18" charset="0"/>
                                    <a:cs typeface="Times New Roman" panose="02020603050405020304" pitchFamily="18" charset="0"/>
                                  </a:rPr>
                                  <m:t>𝑤</m:t>
                                </m:r>
                              </m:e>
                              <m:sub>
                                <m:r>
                                  <a:rPr lang="it-IT" sz="1800" i="1" dirty="0">
                                    <a:latin typeface="Cambria Math" panose="02040503050406030204" pitchFamily="18" charset="0"/>
                                    <a:cs typeface="Times New Roman" panose="02020603050405020304" pitchFamily="18" charset="0"/>
                                  </a:rPr>
                                  <m:t>𝑖</m:t>
                                </m:r>
                              </m:sub>
                            </m:sSub>
                          </m:sub>
                        </m:sSub>
                        <m:r>
                          <a:rPr lang="en-US" sz="1800" i="1" dirty="0" smtClean="0">
                            <a:latin typeface="Cambria Math" panose="02040503050406030204" pitchFamily="18" charset="0"/>
                            <a:cs typeface="Times New Roman" panose="02020603050405020304" pitchFamily="18" charset="0"/>
                          </a:rPr>
                          <m:t>,</m:t>
                        </m:r>
                        <m:sSub>
                          <m:sSubPr>
                            <m:ctrlPr>
                              <a:rPr lang="en-US" sz="1800" i="1" dirty="0" smtClean="0">
                                <a:latin typeface="Cambria Math" panose="02040503050406030204" pitchFamily="18" charset="0"/>
                                <a:cs typeface="Times New Roman" panose="02020603050405020304" pitchFamily="18" charset="0"/>
                              </a:rPr>
                            </m:ctrlPr>
                          </m:sSubPr>
                          <m:e>
                            <m:r>
                              <a:rPr lang="it-IT" sz="1800" i="1" dirty="0">
                                <a:latin typeface="Cambria Math" panose="02040503050406030204" pitchFamily="18" charset="0"/>
                                <a:cs typeface="Times New Roman" panose="02020603050405020304" pitchFamily="18" charset="0"/>
                              </a:rPr>
                              <m:t>𝑆</m:t>
                            </m:r>
                          </m:e>
                          <m:sub>
                            <m:r>
                              <a:rPr lang="it-IT" sz="1800" i="1" dirty="0">
                                <a:latin typeface="Cambria Math" panose="02040503050406030204" pitchFamily="18" charset="0"/>
                                <a:cs typeface="Times New Roman" panose="02020603050405020304" pitchFamily="18" charset="0"/>
                              </a:rPr>
                              <m:t>𝑛𝑒</m:t>
                            </m:r>
                            <m:sSub>
                              <m:sSubPr>
                                <m:ctrlPr>
                                  <a:rPr lang="it-IT" sz="1800" i="1" dirty="0">
                                    <a:latin typeface="Cambria Math" panose="02040503050406030204" pitchFamily="18" charset="0"/>
                                    <a:cs typeface="Times New Roman" panose="02020603050405020304" pitchFamily="18" charset="0"/>
                                  </a:rPr>
                                </m:ctrlPr>
                              </m:sSubPr>
                              <m:e>
                                <m:r>
                                  <a:rPr lang="it-IT" sz="1800" i="1" dirty="0">
                                    <a:latin typeface="Cambria Math" panose="02040503050406030204" pitchFamily="18" charset="0"/>
                                    <a:cs typeface="Times New Roman" panose="02020603050405020304" pitchFamily="18" charset="0"/>
                                  </a:rPr>
                                  <m:t>𝑤</m:t>
                                </m:r>
                              </m:e>
                              <m:sub>
                                <m:r>
                                  <a:rPr lang="it-IT" sz="1800" i="1" dirty="0">
                                    <a:latin typeface="Cambria Math" panose="02040503050406030204" pitchFamily="18" charset="0"/>
                                    <a:cs typeface="Times New Roman" panose="02020603050405020304" pitchFamily="18" charset="0"/>
                                  </a:rPr>
                                  <m:t>𝑖</m:t>
                                </m:r>
                              </m:sub>
                            </m:sSub>
                          </m:sub>
                        </m:sSub>
                        <m:r>
                          <a:rPr lang="en-US" sz="1800" i="1" dirty="0" smtClean="0">
                            <a:latin typeface="Cambria Math" panose="02040503050406030204" pitchFamily="18" charset="0"/>
                            <a:cs typeface="Times New Roman" panose="02020603050405020304" pitchFamily="18" charset="0"/>
                          </a:rPr>
                          <m:t>)}</m:t>
                        </m:r>
                      </m:e>
                      <m:sub>
                        <m:r>
                          <a:rPr lang="it-IT" sz="1800" b="0" i="1" dirty="0" smtClean="0">
                            <a:latin typeface="Cambria Math" panose="02040503050406030204" pitchFamily="18" charset="0"/>
                            <a:cs typeface="Times New Roman" panose="02020603050405020304" pitchFamily="18" charset="0"/>
                          </a:rPr>
                          <m:t>𝑖</m:t>
                        </m:r>
                        <m:r>
                          <a:rPr lang="it-IT" sz="1800" b="0" i="1" dirty="0" smtClean="0">
                            <a:latin typeface="Cambria Math" panose="02040503050406030204" pitchFamily="18" charset="0"/>
                            <a:cs typeface="Times New Roman" panose="02020603050405020304" pitchFamily="18" charset="0"/>
                          </a:rPr>
                          <m:t>=1</m:t>
                        </m:r>
                      </m:sub>
                      <m:sup>
                        <m:r>
                          <a:rPr lang="it-IT" sz="1800" b="0" i="1" dirty="0" smtClean="0">
                            <a:latin typeface="Cambria Math" panose="02040503050406030204" pitchFamily="18" charset="0"/>
                            <a:cs typeface="Times New Roman" panose="02020603050405020304" pitchFamily="18" charset="0"/>
                          </a:rPr>
                          <m:t>𝑛</m:t>
                        </m:r>
                      </m:sup>
                    </m:sSubSup>
                    <m:r>
                      <a:rPr lang="en-US" sz="1800" i="1" dirty="0" smtClean="0">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are generated from P through crossover and mutation operators.</a:t>
                </a:r>
              </a:p>
              <a:p>
                <a:pPr marL="342900" indent="-342900" algn="just">
                  <a:buAutoNum type="arabicPeriod"/>
                </a:pPr>
                <a:r>
                  <a:rPr lang="en-US" sz="1800" dirty="0">
                    <a:latin typeface="Times New Roman" panose="02020603050405020304" pitchFamily="18" charset="0"/>
                    <a:cs typeface="Times New Roman" panose="02020603050405020304" pitchFamily="18" charset="0"/>
                  </a:rPr>
                  <a:t>Estimate the accuracy (</a:t>
                </a:r>
                <a:r>
                  <a:rPr lang="en-US" sz="1800" i="1"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and latency (</a:t>
                </a:r>
                <a:r>
                  <a:rPr lang="en-US" sz="1800" i="1"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 of all the models in </a:t>
                </a:r>
                <a14:m>
                  <m:oMath xmlns:m="http://schemas.openxmlformats.org/officeDocument/2006/math">
                    <m:r>
                      <a:rPr lang="en-US" sz="1800" i="1" dirty="0" smtClean="0">
                        <a:latin typeface="Cambria Math" panose="02040503050406030204" pitchFamily="18" charset="0"/>
                        <a:cs typeface="Times New Roman" panose="02020603050405020304" pitchFamily="18" charset="0"/>
                      </a:rPr>
                      <m:t>𝑃</m:t>
                    </m:r>
                    <m:r>
                      <a:rPr lang="en-US" sz="18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800" i="1" dirty="0" smtClean="0">
                        <a:latin typeface="Cambria Math" panose="02040503050406030204" pitchFamily="18" charset="0"/>
                        <a:cs typeface="Times New Roman" panose="02020603050405020304" pitchFamily="18" charset="0"/>
                      </a:rPr>
                      <m:t>𝑄</m:t>
                    </m:r>
                  </m:oMath>
                </a14:m>
                <a:r>
                  <a:rPr lang="en-US" sz="1800" dirty="0">
                    <a:latin typeface="Times New Roman" panose="02020603050405020304" pitchFamily="18" charset="0"/>
                    <a:cs typeface="Times New Roman" panose="02020603050405020304" pitchFamily="18" charset="0"/>
                  </a:rPr>
                  <a:t>. </a:t>
                </a:r>
              </a:p>
              <a:p>
                <a:pPr marL="342900" indent="-342900" algn="just">
                  <a:buAutoNum type="arabicPeriod"/>
                </a:pPr>
                <a:r>
                  <a:rPr lang="en-US" sz="1800" dirty="0">
                    <a:latin typeface="Times New Roman" panose="02020603050405020304" pitchFamily="18" charset="0"/>
                    <a:cs typeface="Times New Roman" panose="02020603050405020304" pitchFamily="18" charset="0"/>
                  </a:rPr>
                  <a:t>Based on a non-dominated sorting algorithm select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 for next generation</a:t>
                </a:r>
                <a:r>
                  <a:rPr lang="en-US" sz="2100" dirty="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p:sp>
            <p:nvSpPr>
              <p:cNvPr id="3" name="Segnaposto contenuto 2">
                <a:extLst>
                  <a:ext uri="{FF2B5EF4-FFF2-40B4-BE49-F238E27FC236}">
                    <a16:creationId xmlns:a16="http://schemas.microsoft.com/office/drawing/2014/main" id="{3A244B3E-7F29-B7D5-94C4-B145E7A9FCA5}"/>
                  </a:ext>
                </a:extLst>
              </p:cNvPr>
              <p:cNvSpPr>
                <a:spLocks noGrp="1" noRot="1" noChangeAspect="1" noMove="1" noResize="1" noEditPoints="1" noAdjustHandles="1" noChangeArrowheads="1" noChangeShapeType="1" noTextEdit="1"/>
              </p:cNvSpPr>
              <p:nvPr>
                <p:ph idx="1"/>
              </p:nvPr>
            </p:nvSpPr>
            <p:spPr>
              <a:xfrm>
                <a:off x="601980" y="1103135"/>
                <a:ext cx="10988040" cy="5850294"/>
              </a:xfrm>
              <a:blipFill>
                <a:blip r:embed="rId2"/>
                <a:stretch>
                  <a:fillRect l="-610" t="-1042"/>
                </a:stretch>
              </a:blipFill>
            </p:spPr>
            <p:txBody>
              <a:bodyPr/>
              <a:lstStyle/>
              <a:p>
                <a:r>
                  <a:rPr lang="en-US">
                    <a:noFill/>
                  </a:rPr>
                  <a:t> </a:t>
                </a:r>
              </a:p>
            </p:txBody>
          </p:sp>
        </mc:Fallback>
      </mc:AlternateContent>
      <p:sp>
        <p:nvSpPr>
          <p:cNvPr id="4" name="Segnaposto numero diapositiva 3">
            <a:extLst>
              <a:ext uri="{FF2B5EF4-FFF2-40B4-BE49-F238E27FC236}">
                <a16:creationId xmlns:a16="http://schemas.microsoft.com/office/drawing/2014/main" id="{DB9AFBA1-1AC4-DC44-BF16-AC077D855EEB}"/>
              </a:ext>
            </a:extLst>
          </p:cNvPr>
          <p:cNvSpPr>
            <a:spLocks noGrp="1"/>
          </p:cNvSpPr>
          <p:nvPr>
            <p:ph type="sldNum" sz="quarter" idx="12"/>
          </p:nvPr>
        </p:nvSpPr>
        <p:spPr/>
        <p:txBody>
          <a:bodyPr/>
          <a:lstStyle/>
          <a:p>
            <a:fld id="{51B588E3-E439-42B7-9D99-AC83CA308FC5}" type="slidenum">
              <a:rPr lang="en-US" smtClean="0"/>
              <a:t>20</a:t>
            </a:fld>
            <a:endParaRPr lang="en-US"/>
          </a:p>
        </p:txBody>
      </p:sp>
      <p:sp>
        <p:nvSpPr>
          <p:cNvPr id="5" name="CasellaDiTesto 4">
            <a:extLst>
              <a:ext uri="{FF2B5EF4-FFF2-40B4-BE49-F238E27FC236}">
                <a16:creationId xmlns:a16="http://schemas.microsoft.com/office/drawing/2014/main" id="{2533B43B-7CB7-0966-3FE7-0C02C7CC7EEA}"/>
              </a:ext>
            </a:extLst>
          </p:cNvPr>
          <p:cNvSpPr txBox="1"/>
          <p:nvPr/>
        </p:nvSpPr>
        <p:spPr>
          <a:xfrm>
            <a:off x="800100" y="302916"/>
            <a:ext cx="10591800" cy="800219"/>
          </a:xfrm>
          <a:prstGeom prst="rect">
            <a:avLst/>
          </a:prstGeom>
          <a:noFill/>
        </p:spPr>
        <p:txBody>
          <a:bodyPr wrap="square" rtlCol="0">
            <a:spAutoFit/>
          </a:bodyPr>
          <a:lstStyle/>
          <a:p>
            <a:pPr algn="ctr"/>
            <a:r>
              <a:rPr lang="it-IT" sz="2800" b="1" dirty="0">
                <a:latin typeface="Times New Roman" panose="02020603050405020304" pitchFamily="18" charset="0"/>
                <a:cs typeface="Times New Roman" panose="02020603050405020304" pitchFamily="18" charset="0"/>
              </a:rPr>
              <a:t>High </a:t>
            </a:r>
            <a:r>
              <a:rPr lang="it-IT" sz="2800" b="1" dirty="0" err="1">
                <a:latin typeface="Times New Roman" panose="02020603050405020304" pitchFamily="18" charset="0"/>
                <a:cs typeface="Times New Roman" panose="02020603050405020304" pitchFamily="18" charset="0"/>
              </a:rPr>
              <a:t>level</a:t>
            </a:r>
            <a:r>
              <a:rPr lang="it-IT" sz="2800" b="1" dirty="0">
                <a:latin typeface="Times New Roman" panose="02020603050405020304" pitchFamily="18" charset="0"/>
                <a:cs typeface="Times New Roman" panose="02020603050405020304" pitchFamily="18" charset="0"/>
              </a:rPr>
              <a:t> procedure (Francesco)</a:t>
            </a:r>
          </a:p>
          <a:p>
            <a:endParaRPr lang="en-US" dirty="0"/>
          </a:p>
        </p:txBody>
      </p:sp>
    </p:spTree>
    <p:extLst>
      <p:ext uri="{BB962C8B-B14F-4D97-AF65-F5344CB8AC3E}">
        <p14:creationId xmlns:p14="http://schemas.microsoft.com/office/powerpoint/2010/main" val="203522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body" idx="1"/>
          </p:nvPr>
        </p:nvSpPr>
        <p:spPr>
          <a:xfrm>
            <a:off x="436000" y="577600"/>
            <a:ext cx="6797920" cy="6280400"/>
          </a:xfrm>
          <a:prstGeom prst="rect">
            <a:avLst/>
          </a:prstGeom>
        </p:spPr>
        <p:txBody>
          <a:bodyPr spcFirstLastPara="1" vert="horz" wrap="square" lIns="121900" tIns="121900" rIns="121900" bIns="121900" rtlCol="0" anchor="t" anchorCtr="0">
            <a:normAutofit/>
          </a:bodyPr>
          <a:lstStyle/>
          <a:p>
            <a:pPr marL="0" indent="0" algn="just">
              <a:buNone/>
            </a:pPr>
            <a:r>
              <a:rPr lang="it" sz="2400" b="1" u="sng" dirty="0">
                <a:latin typeface="Times New Roman" panose="02020603050405020304" pitchFamily="18" charset="0"/>
                <a:cs typeface="Times New Roman" panose="02020603050405020304" pitchFamily="18" charset="0"/>
              </a:rPr>
              <a:t>Accuracy estimation:</a:t>
            </a:r>
            <a:r>
              <a:rPr lang="it" sz="2400" b="1" dirty="0">
                <a:latin typeface="Times New Roman" panose="02020603050405020304" pitchFamily="18" charset="0"/>
                <a:cs typeface="Times New Roman" panose="02020603050405020304" pitchFamily="18" charset="0"/>
              </a:rPr>
              <a:t>  (Francesco)</a:t>
            </a:r>
            <a:endParaRPr sz="2400" b="1" dirty="0">
              <a:latin typeface="Times New Roman" panose="02020603050405020304" pitchFamily="18" charset="0"/>
              <a:cs typeface="Times New Roman" panose="02020603050405020304" pitchFamily="18" charset="0"/>
            </a:endParaRPr>
          </a:p>
          <a:p>
            <a:pPr indent="-440256" algn="just">
              <a:lnSpc>
                <a:spcPct val="100000"/>
              </a:lnSpc>
              <a:spcBef>
                <a:spcPts val="1600"/>
              </a:spcBef>
              <a:buSzPts val="1600"/>
            </a:pPr>
            <a:r>
              <a:rPr lang="it" sz="1800" dirty="0">
                <a:latin typeface="Times New Roman" panose="02020603050405020304" pitchFamily="18" charset="0"/>
                <a:cs typeface="Times New Roman" panose="02020603050405020304" pitchFamily="18" charset="0"/>
              </a:rPr>
              <a:t>Done by training a super-net with parameter sharing</a:t>
            </a:r>
            <a:endParaRPr sz="1800" dirty="0">
              <a:latin typeface="Times New Roman" panose="02020603050405020304" pitchFamily="18" charset="0"/>
              <a:cs typeface="Times New Roman" panose="02020603050405020304" pitchFamily="18" charset="0"/>
            </a:endParaRPr>
          </a:p>
          <a:p>
            <a:pPr indent="-440256" algn="just">
              <a:lnSpc>
                <a:spcPct val="100000"/>
              </a:lnSpc>
              <a:buSzPts val="1600"/>
            </a:pPr>
            <a:r>
              <a:rPr lang="it" sz="1800" dirty="0">
                <a:latin typeface="Times New Roman" panose="02020603050405020304" pitchFamily="18" charset="0"/>
                <a:cs typeface="Times New Roman" panose="02020603050405020304" pitchFamily="18" charset="0"/>
              </a:rPr>
              <a:t>Framework only focus is on accuracy rank of a finite number of architectures</a:t>
            </a:r>
            <a:endParaRPr sz="1800" dirty="0">
              <a:latin typeface="Times New Roman" panose="02020603050405020304" pitchFamily="18" charset="0"/>
              <a:cs typeface="Times New Roman" panose="02020603050405020304" pitchFamily="18" charset="0"/>
            </a:endParaRPr>
          </a:p>
          <a:p>
            <a:pPr lvl="1" indent="-440256" algn="just">
              <a:lnSpc>
                <a:spcPct val="100000"/>
              </a:lnSpc>
              <a:buSzPts val="1600"/>
            </a:pPr>
            <a:r>
              <a:rPr lang="it" sz="1800" dirty="0">
                <a:latin typeface="Times New Roman" panose="02020603050405020304" pitchFamily="18" charset="0"/>
                <a:cs typeface="Times New Roman" panose="02020603050405020304" pitchFamily="18" charset="0"/>
              </a:rPr>
              <a:t>The super-net is reconstructed at the beginning of each evolutionary generation, containing only models to be evaluated</a:t>
            </a:r>
            <a:endParaRPr sz="1800" dirty="0">
              <a:latin typeface="Times New Roman" panose="02020603050405020304" pitchFamily="18" charset="0"/>
              <a:cs typeface="Times New Roman" panose="02020603050405020304" pitchFamily="18" charset="0"/>
            </a:endParaRPr>
          </a:p>
          <a:p>
            <a:pPr marL="0" indent="0">
              <a:spcBef>
                <a:spcPts val="1600"/>
              </a:spcBef>
              <a:spcAft>
                <a:spcPts val="1600"/>
              </a:spcAft>
              <a:buNone/>
            </a:pPr>
            <a:endParaRPr sz="2267" b="1" u="sng" dirty="0"/>
          </a:p>
        </p:txBody>
      </p:sp>
      <p:sp>
        <p:nvSpPr>
          <p:cNvPr id="86" name="Google Shape;86;p17"/>
          <p:cNvSpPr txBox="1"/>
          <p:nvPr/>
        </p:nvSpPr>
        <p:spPr>
          <a:xfrm>
            <a:off x="436000" y="3341479"/>
            <a:ext cx="6922400" cy="3112607"/>
          </a:xfrm>
          <a:prstGeom prst="rect">
            <a:avLst/>
          </a:prstGeom>
          <a:noFill/>
          <a:ln>
            <a:noFill/>
          </a:ln>
        </p:spPr>
        <p:txBody>
          <a:bodyPr spcFirstLastPara="1" wrap="square" lIns="121900" tIns="121900" rIns="121900" bIns="121900" anchor="t" anchorCtr="0">
            <a:spAutoFit/>
          </a:bodyPr>
          <a:lstStyle/>
          <a:p>
            <a:pPr algn="just">
              <a:lnSpc>
                <a:spcPct val="115000"/>
              </a:lnSpc>
              <a:buClr>
                <a:schemeClr val="dk1"/>
              </a:buClr>
              <a:buSzPts val="1100"/>
            </a:pPr>
            <a:r>
              <a:rPr lang="it" sz="2400" b="1" u="sng" dirty="0">
                <a:latin typeface="Times New Roman" panose="02020603050405020304" pitchFamily="18" charset="0"/>
                <a:cs typeface="Times New Roman" panose="02020603050405020304" pitchFamily="18" charset="0"/>
              </a:rPr>
              <a:t>Latency Estimation:</a:t>
            </a:r>
            <a:endParaRPr sz="2400" b="1" u="sng" dirty="0">
              <a:latin typeface="Times New Roman" panose="02020603050405020304" pitchFamily="18" charset="0"/>
              <a:cs typeface="Times New Roman" panose="02020603050405020304" pitchFamily="18" charset="0"/>
            </a:endParaRPr>
          </a:p>
          <a:p>
            <a:pPr marL="609585" indent="-448722" algn="just">
              <a:spcBef>
                <a:spcPts val="1600"/>
              </a:spcBef>
              <a:buClr>
                <a:schemeClr val="dk2"/>
              </a:buClr>
              <a:buSzPts val="1700"/>
              <a:buChar char="●"/>
            </a:pPr>
            <a:r>
              <a:rPr lang="it" dirty="0">
                <a:latin typeface="Times New Roman" panose="02020603050405020304" pitchFamily="18" charset="0"/>
                <a:cs typeface="Times New Roman" panose="02020603050405020304" pitchFamily="18" charset="0"/>
              </a:rPr>
              <a:t>Done by using trilinear interpolation</a:t>
            </a:r>
            <a:endParaRPr dirty="0">
              <a:latin typeface="Times New Roman" panose="02020603050405020304" pitchFamily="18" charset="0"/>
              <a:cs typeface="Times New Roman" panose="02020603050405020304" pitchFamily="18" charset="0"/>
            </a:endParaRPr>
          </a:p>
          <a:p>
            <a:pPr marL="609585" indent="-448722" algn="just">
              <a:buClr>
                <a:schemeClr val="dk2"/>
              </a:buClr>
              <a:buSzPts val="1700"/>
              <a:buChar char="●"/>
            </a:pPr>
            <a:r>
              <a:rPr lang="it" dirty="0">
                <a:latin typeface="Times New Roman" panose="02020603050405020304" pitchFamily="18" charset="0"/>
                <a:cs typeface="Times New Roman" panose="02020603050405020304" pitchFamily="18" charset="0"/>
              </a:rPr>
              <a:t>Latency of a model can be represented by the summation of the latency of each layer</a:t>
            </a:r>
            <a:endParaRPr dirty="0">
              <a:latin typeface="Times New Roman" panose="02020603050405020304" pitchFamily="18" charset="0"/>
              <a:cs typeface="Times New Roman" panose="02020603050405020304" pitchFamily="18" charset="0"/>
            </a:endParaRPr>
          </a:p>
          <a:p>
            <a:pPr marL="609585" indent="-440256" algn="just">
              <a:buClr>
                <a:schemeClr val="dk2"/>
              </a:buClr>
              <a:buSzPts val="1600"/>
              <a:buChar char="●"/>
            </a:pPr>
            <a:r>
              <a:rPr lang="it" dirty="0">
                <a:latin typeface="Times New Roman" panose="02020603050405020304" pitchFamily="18" charset="0"/>
                <a:cs typeface="Times New Roman" panose="02020603050405020304" pitchFamily="18" charset="0"/>
              </a:rPr>
              <a:t>Given any input/output channels and weight sparsity, it’s easy to approximate the latency through trilinear interpolation of the 3-D array</a:t>
            </a:r>
            <a:endParaRPr dirty="0">
              <a:latin typeface="Times New Roman" panose="02020603050405020304" pitchFamily="18" charset="0"/>
              <a:cs typeface="Times New Roman" panose="02020603050405020304" pitchFamily="18" charset="0"/>
            </a:endParaRPr>
          </a:p>
          <a:p>
            <a:pPr>
              <a:spcBef>
                <a:spcPts val="1600"/>
              </a:spcBef>
            </a:pPr>
            <a:endParaRPr sz="2400" dirty="0">
              <a:solidFill>
                <a:schemeClr val="dk2"/>
              </a:solidFill>
            </a:endParaRPr>
          </a:p>
        </p:txBody>
      </p:sp>
      <p:pic>
        <p:nvPicPr>
          <p:cNvPr id="2" name="Google Shape;94;p18">
            <a:extLst>
              <a:ext uri="{FF2B5EF4-FFF2-40B4-BE49-F238E27FC236}">
                <a16:creationId xmlns:a16="http://schemas.microsoft.com/office/drawing/2014/main" id="{67A3DB86-0147-3303-958F-1EF7D0849661}"/>
              </a:ext>
            </a:extLst>
          </p:cNvPr>
          <p:cNvPicPr preferRelativeResize="0"/>
          <p:nvPr/>
        </p:nvPicPr>
        <p:blipFill>
          <a:blip r:embed="rId3">
            <a:alphaModFix/>
          </a:blip>
          <a:stretch>
            <a:fillRect/>
          </a:stretch>
        </p:blipFill>
        <p:spPr>
          <a:xfrm>
            <a:off x="8188444" y="822514"/>
            <a:ext cx="2997200" cy="2606485"/>
          </a:xfrm>
          <a:prstGeom prst="rect">
            <a:avLst/>
          </a:prstGeom>
          <a:noFill/>
          <a:ln>
            <a:noFill/>
          </a:ln>
        </p:spPr>
      </p:pic>
      <p:pic>
        <p:nvPicPr>
          <p:cNvPr id="4" name="Immagine 3">
            <a:extLst>
              <a:ext uri="{FF2B5EF4-FFF2-40B4-BE49-F238E27FC236}">
                <a16:creationId xmlns:a16="http://schemas.microsoft.com/office/drawing/2014/main" id="{09C1CDCF-250B-1303-2DC5-5A2972D8BAB1}"/>
              </a:ext>
            </a:extLst>
          </p:cNvPr>
          <p:cNvPicPr>
            <a:picLocks noChangeAspect="1"/>
          </p:cNvPicPr>
          <p:nvPr/>
        </p:nvPicPr>
        <p:blipFill>
          <a:blip r:embed="rId4"/>
          <a:stretch>
            <a:fillRect/>
          </a:stretch>
        </p:blipFill>
        <p:spPr>
          <a:xfrm>
            <a:off x="7957437" y="3523486"/>
            <a:ext cx="3101990" cy="27891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889FD0-B949-C465-BD29-04575B6C9356}"/>
              </a:ext>
            </a:extLst>
          </p:cNvPr>
          <p:cNvSpPr>
            <a:spLocks noGrp="1"/>
          </p:cNvSpPr>
          <p:nvPr>
            <p:ph type="title"/>
          </p:nvPr>
        </p:nvSpPr>
        <p:spPr>
          <a:xfrm>
            <a:off x="838200" y="365125"/>
            <a:ext cx="7772400" cy="642581"/>
          </a:xfrm>
        </p:spPr>
        <p:txBody>
          <a:bodyPr>
            <a:normAutofit/>
          </a:bodyPr>
          <a:lstStyle/>
          <a:p>
            <a:r>
              <a:rPr lang="it-IT" sz="2400" b="1" dirty="0" err="1">
                <a:latin typeface="Times New Roman" panose="02020603050405020304" pitchFamily="18" charset="0"/>
                <a:cs typeface="Times New Roman" panose="02020603050405020304" pitchFamily="18" charset="0"/>
              </a:rPr>
              <a:t>Accuracy</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estimation</a:t>
            </a:r>
            <a:r>
              <a:rPr lang="it-IT" sz="2400" b="1" dirty="0">
                <a:latin typeface="Times New Roman" panose="02020603050405020304" pitchFamily="18" charset="0"/>
                <a:cs typeface="Times New Roman" panose="02020603050405020304" pitchFamily="18" charset="0"/>
              </a:rPr>
              <a:t> (skip)</a:t>
            </a:r>
            <a:endParaRPr 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5F75670-6051-B96C-674A-F1F6FBE73205}"/>
                  </a:ext>
                </a:extLst>
              </p:cNvPr>
              <p:cNvSpPr>
                <a:spLocks noGrp="1"/>
              </p:cNvSpPr>
              <p:nvPr>
                <p:ph idx="1"/>
              </p:nvPr>
            </p:nvSpPr>
            <p:spPr>
              <a:xfrm>
                <a:off x="903514" y="1088506"/>
                <a:ext cx="10515600" cy="4351338"/>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To alleviate the search cost we construct an accuracy predictor based on parameter sharing (similar to paper 1).</a:t>
                </a:r>
              </a:p>
              <a:p>
                <a:pPr marL="0" indent="0">
                  <a:buNone/>
                </a:pPr>
                <a:r>
                  <a:rPr lang="en-US" sz="1800" dirty="0">
                    <a:latin typeface="Times New Roman" panose="02020603050405020304" pitchFamily="18" charset="0"/>
                    <a:cs typeface="Times New Roman" panose="02020603050405020304" pitchFamily="18" charset="0"/>
                  </a:rPr>
                  <a:t>This allows to have an accurate model for different subnetwork without need to train them separately from scratch.</a:t>
                </a:r>
              </a:p>
              <a:p>
                <a:pPr marL="0" indent="0">
                  <a:buNone/>
                </a:pPr>
                <a:r>
                  <a:rPr lang="en-US" sz="1800" dirty="0">
                    <a:latin typeface="Times New Roman" panose="02020603050405020304" pitchFamily="18" charset="0"/>
                    <a:cs typeface="Times New Roman" panose="02020603050405020304" pitchFamily="18" charset="0"/>
                  </a:rPr>
                  <a:t>Then we find W according to:</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Where :</a:t>
                </a:r>
              </a:p>
              <a:p>
                <a14:m>
                  <m:oMath xmlns:m="http://schemas.openxmlformats.org/officeDocument/2006/math">
                    <m:d>
                      <m:dPr>
                        <m:ctrlPr>
                          <a:rPr lang="it-IT" sz="1800" b="0" i="1" smtClean="0">
                            <a:latin typeface="Cambria Math" panose="02040503050406030204" pitchFamily="18" charset="0"/>
                          </a:rPr>
                        </m:ctrlPr>
                      </m:dPr>
                      <m:e>
                        <m:r>
                          <a:rPr lang="it-IT" sz="1800" b="0" i="1" smtClean="0">
                            <a:latin typeface="Cambria Math" panose="02040503050406030204" pitchFamily="18" charset="0"/>
                          </a:rPr>
                          <m:t>𝑥</m:t>
                        </m:r>
                        <m:r>
                          <a:rPr lang="it-IT" sz="1800" b="0" i="1" smtClean="0">
                            <a:latin typeface="Cambria Math" panose="02040503050406030204" pitchFamily="18" charset="0"/>
                          </a:rPr>
                          <m:t>,</m:t>
                        </m:r>
                        <m:r>
                          <a:rPr lang="it-IT" sz="1800" b="0" i="1" smtClean="0">
                            <a:latin typeface="Cambria Math" panose="02040503050406030204" pitchFamily="18" charset="0"/>
                          </a:rPr>
                          <m:t>𝑦</m:t>
                        </m:r>
                      </m:e>
                    </m:d>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𝐷</m:t>
                    </m:r>
                  </m:oMath>
                </a14:m>
                <a:r>
                  <a:rPr lang="en-US" sz="1800" dirty="0">
                    <a:latin typeface="Times New Roman" panose="02020603050405020304" pitchFamily="18" charset="0"/>
                    <a:cs typeface="Times New Roman" panose="02020603050405020304" pitchFamily="18" charset="0"/>
                  </a:rPr>
                  <a:t> are respectively  the feature and label of images in dataset.</a:t>
                </a:r>
              </a:p>
              <a:p>
                <a14:m>
                  <m:oMath xmlns:m="http://schemas.openxmlformats.org/officeDocument/2006/math">
                    <m:r>
                      <a:rPr lang="en-US" sz="1800" i="1" dirty="0" smtClean="0">
                        <a:latin typeface="Cambria Math" panose="02040503050406030204" pitchFamily="18" charset="0"/>
                        <a:cs typeface="Times New Roman" panose="02020603050405020304" pitchFamily="18" charset="0"/>
                      </a:rPr>
                      <m:t>𝐴</m:t>
                    </m:r>
                  </m:oMath>
                </a14:m>
                <a:r>
                  <a:rPr lang="en-US" sz="1800" dirty="0">
                    <a:latin typeface="Times New Roman" panose="02020603050405020304" pitchFamily="18" charset="0"/>
                    <a:cs typeface="Times New Roman" panose="02020603050405020304" pitchFamily="18" charset="0"/>
                  </a:rPr>
                  <a:t> is the architectural configuration in </a:t>
                </a:r>
                <a14:m>
                  <m:oMath xmlns:m="http://schemas.openxmlformats.org/officeDocument/2006/math">
                    <m:acc>
                      <m:accPr>
                        <m:chr m:val="̃"/>
                        <m:ctrlPr>
                          <a:rPr lang="en-US" sz="1800" i="1" smtClean="0">
                            <a:solidFill>
                              <a:schemeClr val="tx1"/>
                            </a:solidFill>
                            <a:latin typeface="Cambria Math" panose="02040503050406030204" pitchFamily="18" charset="0"/>
                          </a:rPr>
                        </m:ctrlPr>
                      </m:accPr>
                      <m:e>
                        <m:r>
                          <a:rPr lang="it-IT" sz="1800" b="0" i="1" smtClean="0">
                            <a:solidFill>
                              <a:schemeClr val="tx1"/>
                            </a:solidFill>
                            <a:latin typeface="Cambria Math" panose="02040503050406030204" pitchFamily="18" charset="0"/>
                          </a:rPr>
                          <m:t>𝑃</m:t>
                        </m:r>
                      </m:e>
                    </m:acc>
                    <m:r>
                      <a:rPr lang="it-IT" sz="1800" b="0" i="1" smtClean="0">
                        <a:latin typeface="Cambria Math" panose="02040503050406030204" pitchFamily="18" charset="0"/>
                      </a:rPr>
                      <m:t>=</m:t>
                    </m:r>
                    <m:r>
                      <a:rPr lang="it-IT" sz="1800" b="0" i="1" smtClean="0">
                        <a:latin typeface="Cambria Math" panose="02040503050406030204" pitchFamily="18" charset="0"/>
                      </a:rPr>
                      <m:t>𝑃</m:t>
                    </m:r>
                    <m:r>
                      <a:rPr lang="it-IT" sz="1800" b="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𝑄</m:t>
                    </m:r>
                  </m:oMath>
                </a14:m>
                <a:r>
                  <a:rPr lang="en-US" sz="18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i="1" smtClean="0">
                            <a:latin typeface="Cambria Math" panose="02040503050406030204" pitchFamily="18" charset="0"/>
                            <a:cs typeface="Times New Roman" panose="02020603050405020304" pitchFamily="18" charset="0"/>
                          </a:rPr>
                        </m:ctrlPr>
                      </m:sSubPr>
                      <m:e>
                        <m:r>
                          <a:rPr lang="it-IT" sz="1800" b="0" i="1" smtClean="0">
                            <a:latin typeface="Cambria Math" panose="02040503050406030204" pitchFamily="18" charset="0"/>
                            <a:cs typeface="Times New Roman" panose="02020603050405020304" pitchFamily="18" charset="0"/>
                          </a:rPr>
                          <m:t>𝑊</m:t>
                        </m:r>
                      </m:e>
                      <m:sub>
                        <m:r>
                          <a:rPr lang="it-IT" sz="1800" b="0" i="1" smtClean="0">
                            <a:latin typeface="Cambria Math" panose="02040503050406030204" pitchFamily="18" charset="0"/>
                            <a:cs typeface="Times New Roman" panose="02020603050405020304" pitchFamily="18" charset="0"/>
                          </a:rPr>
                          <m:t>𝐴</m:t>
                        </m:r>
                      </m:sub>
                    </m:sSub>
                  </m:oMath>
                </a14:m>
                <a:r>
                  <a:rPr lang="en-US" sz="1800" dirty="0">
                    <a:latin typeface="Times New Roman" panose="02020603050405020304" pitchFamily="18" charset="0"/>
                    <a:cs typeface="Times New Roman" panose="02020603050405020304" pitchFamily="18" charset="0"/>
                  </a:rPr>
                  <a:t> are its weights.</a:t>
                </a:r>
              </a:p>
              <a:p>
                <a:pPr marL="0" indent="0">
                  <a:buNone/>
                </a:pPr>
                <a:endParaRPr lang="it-IT" sz="1800" b="1" i="1" dirty="0">
                  <a:latin typeface="Cambria Math" panose="02040503050406030204" pitchFamily="18" charset="0"/>
                  <a:cs typeface="Times New Roman" panose="02020603050405020304" pitchFamily="18" charset="0"/>
                </a:endParaRPr>
              </a:p>
              <a:p>
                <a:pPr marL="0" indent="0">
                  <a:buNone/>
                </a:pPr>
                <a14:m>
                  <m:oMath xmlns:m="http://schemas.openxmlformats.org/officeDocument/2006/math">
                    <m:sSub>
                      <m:sSubPr>
                        <m:ctrlPr>
                          <a:rPr lang="en-US" sz="1800" b="1" i="1" smtClean="0">
                            <a:latin typeface="Cambria Math" panose="02040503050406030204" pitchFamily="18" charset="0"/>
                            <a:cs typeface="Times New Roman" panose="02020603050405020304" pitchFamily="18" charset="0"/>
                          </a:rPr>
                        </m:ctrlPr>
                      </m:sSubPr>
                      <m:e>
                        <m:r>
                          <a:rPr lang="it-IT" sz="1800" b="1" i="1" smtClean="0">
                            <a:latin typeface="Cambria Math" panose="02040503050406030204" pitchFamily="18" charset="0"/>
                            <a:cs typeface="Times New Roman" panose="02020603050405020304" pitchFamily="18" charset="0"/>
                          </a:rPr>
                          <m:t>𝑾</m:t>
                        </m:r>
                      </m:e>
                      <m:sub>
                        <m:r>
                          <a:rPr lang="it-IT" sz="1800" b="1" i="1" smtClean="0">
                            <a:latin typeface="Cambria Math" panose="02040503050406030204" pitchFamily="18" charset="0"/>
                            <a:cs typeface="Times New Roman" panose="02020603050405020304" pitchFamily="18" charset="0"/>
                          </a:rPr>
                          <m:t>𝑨</m:t>
                        </m:r>
                      </m:sub>
                    </m:sSub>
                  </m:oMath>
                </a14:m>
                <a:r>
                  <a:rPr lang="en-US" sz="1800" b="1" dirty="0">
                    <a:latin typeface="Times New Roman" panose="02020603050405020304" pitchFamily="18" charset="0"/>
                    <a:cs typeface="Times New Roman" panose="02020603050405020304" pitchFamily="18" charset="0"/>
                  </a:rPr>
                  <a:t> are selected by first selecting the C with top channel importance score (layer by layer) and then applying norm-based weight pruning (remove smaller in |w|).</a:t>
                </a:r>
              </a:p>
            </p:txBody>
          </p:sp>
        </mc:Choice>
        <mc:Fallback xmlns="">
          <p:sp>
            <p:nvSpPr>
              <p:cNvPr id="3" name="Segnaposto contenuto 2">
                <a:extLst>
                  <a:ext uri="{FF2B5EF4-FFF2-40B4-BE49-F238E27FC236}">
                    <a16:creationId xmlns:a16="http://schemas.microsoft.com/office/drawing/2014/main" id="{25F75670-6051-B96C-674A-F1F6FBE73205}"/>
                  </a:ext>
                </a:extLst>
              </p:cNvPr>
              <p:cNvSpPr>
                <a:spLocks noGrp="1" noRot="1" noChangeAspect="1" noMove="1" noResize="1" noEditPoints="1" noAdjustHandles="1" noChangeArrowheads="1" noChangeShapeType="1" noTextEdit="1"/>
              </p:cNvSpPr>
              <p:nvPr>
                <p:ph idx="1"/>
              </p:nvPr>
            </p:nvSpPr>
            <p:spPr>
              <a:xfrm>
                <a:off x="903514" y="1088506"/>
                <a:ext cx="10515600" cy="4351338"/>
              </a:xfrm>
              <a:blipFill>
                <a:blip r:embed="rId2"/>
                <a:stretch>
                  <a:fillRect l="-464" t="-1403"/>
                </a:stretch>
              </a:blipFill>
            </p:spPr>
            <p:txBody>
              <a:bodyPr/>
              <a:lstStyle/>
              <a:p>
                <a:r>
                  <a:rPr lang="en-US">
                    <a:noFill/>
                  </a:rPr>
                  <a:t> </a:t>
                </a:r>
              </a:p>
            </p:txBody>
          </p:sp>
        </mc:Fallback>
      </mc:AlternateContent>
      <p:sp>
        <p:nvSpPr>
          <p:cNvPr id="4" name="Segnaposto numero diapositiva 3">
            <a:extLst>
              <a:ext uri="{FF2B5EF4-FFF2-40B4-BE49-F238E27FC236}">
                <a16:creationId xmlns:a16="http://schemas.microsoft.com/office/drawing/2014/main" id="{A0CCEA7E-D122-5A8E-F413-CE20DE7BAB5E}"/>
              </a:ext>
            </a:extLst>
          </p:cNvPr>
          <p:cNvSpPr>
            <a:spLocks noGrp="1"/>
          </p:cNvSpPr>
          <p:nvPr>
            <p:ph type="sldNum" sz="quarter" idx="12"/>
          </p:nvPr>
        </p:nvSpPr>
        <p:spPr/>
        <p:txBody>
          <a:bodyPr/>
          <a:lstStyle/>
          <a:p>
            <a:fld id="{51B588E3-E439-42B7-9D99-AC83CA308FC5}" type="slidenum">
              <a:rPr lang="en-US" smtClean="0"/>
              <a:t>22</a:t>
            </a:fld>
            <a:endParaRPr lang="en-US"/>
          </a:p>
        </p:txBody>
      </p:sp>
      <p:pic>
        <p:nvPicPr>
          <p:cNvPr id="6" name="Immagine 5">
            <a:extLst>
              <a:ext uri="{FF2B5EF4-FFF2-40B4-BE49-F238E27FC236}">
                <a16:creationId xmlns:a16="http://schemas.microsoft.com/office/drawing/2014/main" id="{3C47944D-588C-C929-FA5C-89CAB054E343}"/>
              </a:ext>
            </a:extLst>
          </p:cNvPr>
          <p:cNvPicPr>
            <a:picLocks noChangeAspect="1"/>
          </p:cNvPicPr>
          <p:nvPr/>
        </p:nvPicPr>
        <p:blipFill>
          <a:blip r:embed="rId3"/>
          <a:stretch>
            <a:fillRect/>
          </a:stretch>
        </p:blipFill>
        <p:spPr>
          <a:xfrm>
            <a:off x="3379982" y="2407808"/>
            <a:ext cx="3467400" cy="655377"/>
          </a:xfrm>
          <a:prstGeom prst="rect">
            <a:avLst/>
          </a:prstGeom>
        </p:spPr>
      </p:pic>
    </p:spTree>
    <p:extLst>
      <p:ext uri="{BB962C8B-B14F-4D97-AF65-F5344CB8AC3E}">
        <p14:creationId xmlns:p14="http://schemas.microsoft.com/office/powerpoint/2010/main" val="306173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C51F77-31C0-E8CC-78BA-415C5C74F6DB}"/>
              </a:ext>
            </a:extLst>
          </p:cNvPr>
          <p:cNvSpPr>
            <a:spLocks noGrp="1"/>
          </p:cNvSpPr>
          <p:nvPr>
            <p:ph type="title"/>
          </p:nvPr>
        </p:nvSpPr>
        <p:spPr>
          <a:xfrm>
            <a:off x="838200" y="318473"/>
            <a:ext cx="10515600" cy="474630"/>
          </a:xfrm>
        </p:spPr>
        <p:txBody>
          <a:bodyPr>
            <a:normAutofit/>
          </a:bodyPr>
          <a:lstStyle/>
          <a:p>
            <a:r>
              <a:rPr lang="it-IT" sz="2400" b="1" dirty="0" err="1">
                <a:latin typeface="Times New Roman" panose="02020603050405020304" pitchFamily="18" charset="0"/>
                <a:cs typeface="Times New Roman" panose="02020603050405020304" pitchFamily="18" charset="0"/>
              </a:rPr>
              <a:t>Latency</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estimation</a:t>
            </a:r>
            <a:r>
              <a:rPr lang="it-IT" sz="2400" b="1" dirty="0">
                <a:latin typeface="Times New Roman" panose="02020603050405020304" pitchFamily="18" charset="0"/>
                <a:cs typeface="Times New Roman" panose="02020603050405020304" pitchFamily="18" charset="0"/>
              </a:rPr>
              <a:t> (skip)</a:t>
            </a:r>
            <a:endParaRPr 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E4B4A79-43EA-2440-8558-85C1986E9F3F}"/>
                  </a:ext>
                </a:extLst>
              </p:cNvPr>
              <p:cNvSpPr>
                <a:spLocks noGrp="1"/>
              </p:cNvSpPr>
              <p:nvPr>
                <p:ph idx="1"/>
              </p:nvPr>
            </p:nvSpPr>
            <p:spPr>
              <a:xfrm>
                <a:off x="838200" y="1088505"/>
                <a:ext cx="10515600" cy="5451021"/>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latency of one model can be represented by the summation of the latency of each layer.</a:t>
                </a:r>
              </a:p>
              <a:p>
                <a:pPr marL="0" indent="0">
                  <a:buNone/>
                </a:pPr>
                <a:r>
                  <a:rPr lang="en-US" sz="1800" dirty="0">
                    <a:latin typeface="Times New Roman" panose="02020603050405020304" pitchFamily="18" charset="0"/>
                    <a:cs typeface="Times New Roman" panose="02020603050405020304" pitchFamily="18" charset="0"/>
                  </a:rPr>
                  <a:t>In this context, the latency of each layer depends on the number of input/output channels and the weight sparsity of that layer.</a:t>
                </a:r>
              </a:p>
              <a:p>
                <a:pPr marL="0" indent="0">
                  <a:buNone/>
                </a:pPr>
                <a:r>
                  <a:rPr lang="en-US" sz="1800" dirty="0">
                    <a:latin typeface="Times New Roman" panose="02020603050405020304" pitchFamily="18" charset="0"/>
                    <a:cs typeface="Times New Roman" panose="02020603050405020304" pitchFamily="18" charset="0"/>
                  </a:rPr>
                  <a:t>For efficient latency estimation, we build a layer-wise latency predictor </a:t>
                </a:r>
                <a14:m>
                  <m:oMath xmlns:m="http://schemas.openxmlformats.org/officeDocument/2006/math">
                    <m:acc>
                      <m:accPr>
                        <m:chr m:val="̂"/>
                        <m:ctrlPr>
                          <a:rPr lang="it-IT" sz="1800" b="0" i="1" dirty="0" smtClean="0">
                            <a:solidFill>
                              <a:srgbClr val="836967"/>
                            </a:solidFill>
                            <a:latin typeface="Cambria Math" panose="02040503050406030204" pitchFamily="18" charset="0"/>
                          </a:rPr>
                        </m:ctrlPr>
                      </m:accPr>
                      <m:e>
                        <m:r>
                          <a:rPr lang="it-IT" sz="1800" b="0" i="1" dirty="0" smtClean="0">
                            <a:latin typeface="Cambria Math" panose="02040503050406030204" pitchFamily="18" charset="0"/>
                          </a:rPr>
                          <m:t>𝑇</m:t>
                        </m:r>
                      </m:e>
                    </m:acc>
                    <m:r>
                      <a:rPr lang="it-IT" sz="1800" b="0" i="1" dirty="0" smtClean="0">
                        <a:latin typeface="Cambria Math" panose="02040503050406030204" pitchFamily="18" charset="0"/>
                        <a:cs typeface="Times New Roman" panose="02020603050405020304" pitchFamily="18" charset="0"/>
                      </a:rPr>
                      <m:t>(</m:t>
                    </m:r>
                    <m:r>
                      <a:rPr lang="it-IT" sz="1800" b="0" i="1" dirty="0" smtClean="0">
                        <a:latin typeface="Cambria Math" panose="02040503050406030204" pitchFamily="18" charset="0"/>
                        <a:cs typeface="Times New Roman" panose="02020603050405020304" pitchFamily="18" charset="0"/>
                      </a:rPr>
                      <m:t>𝑙</m:t>
                    </m:r>
                    <m:r>
                      <a:rPr lang="it-IT" sz="1800" b="0" i="1" dirty="0" smtClean="0">
                        <a:latin typeface="Cambria Math" panose="02040503050406030204" pitchFamily="18" charset="0"/>
                        <a:cs typeface="Times New Roman" panose="02020603050405020304" pitchFamily="18" charset="0"/>
                      </a:rPr>
                      <m:t>) </m:t>
                    </m:r>
                  </m:oMath>
                </a14:m>
                <a:r>
                  <a:rPr lang="en-US" sz="1800" dirty="0">
                    <a:latin typeface="Times New Roman" panose="02020603050405020304" pitchFamily="18" charset="0"/>
                    <a:cs typeface="Times New Roman" panose="02020603050405020304" pitchFamily="18" charset="0"/>
                  </a:rPr>
                  <a:t>with trilinear interpolation. Since layer-wise latency is linear in number of channel and weight sparsity of the layer.</a:t>
                </a:r>
              </a:p>
              <a:p>
                <a:pPr marL="0" indent="0">
                  <a:buNone/>
                </a:pPr>
                <a:r>
                  <a:rPr lang="en-US" sz="1800" dirty="0">
                    <a:latin typeface="Times New Roman" panose="02020603050405020304" pitchFamily="18" charset="0"/>
                    <a:cs typeface="Times New Roman" panose="02020603050405020304" pitchFamily="18" charset="0"/>
                  </a:rPr>
                  <a:t>This means that latency estimation is done layer-wise based on 3 parameters*:</a:t>
                </a:r>
              </a:p>
              <a:p>
                <a:r>
                  <a:rPr lang="en-US" sz="1800" dirty="0">
                    <a:latin typeface="Times New Roman" panose="02020603050405020304" pitchFamily="18" charset="0"/>
                    <a:cs typeface="Times New Roman" panose="02020603050405020304" pitchFamily="18" charset="0"/>
                  </a:rPr>
                  <a:t>Number of channel of previous layer in pruned model</a:t>
                </a:r>
              </a:p>
              <a:p>
                <a:r>
                  <a:rPr lang="en-US" sz="1800" dirty="0">
                    <a:latin typeface="Times New Roman" panose="02020603050405020304" pitchFamily="18" charset="0"/>
                    <a:cs typeface="Times New Roman" panose="02020603050405020304" pitchFamily="18" charset="0"/>
                  </a:rPr>
                  <a:t>Number of channel of actual layer in pruned model</a:t>
                </a:r>
              </a:p>
              <a:p>
                <a:r>
                  <a:rPr lang="en-US" sz="1800" dirty="0">
                    <a:latin typeface="Times New Roman" panose="02020603050405020304" pitchFamily="18" charset="0"/>
                    <a:cs typeface="Times New Roman" panose="02020603050405020304" pitchFamily="18" charset="0"/>
                  </a:rPr>
                  <a:t>Weight sparsity of actual layer in pruned model</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Details about trilinear interpolation are omitted, easy mathematical formula but requires a lot of notation</a:t>
                </a:r>
              </a:p>
              <a:p>
                <a:pPr marL="0" indent="0">
                  <a:buNone/>
                </a:pPr>
                <a:endParaRPr lang="en-US" sz="1800" dirty="0">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EE4B4A79-43EA-2440-8558-85C1986E9F3F}"/>
                  </a:ext>
                </a:extLst>
              </p:cNvPr>
              <p:cNvSpPr>
                <a:spLocks noGrp="1" noRot="1" noChangeAspect="1" noMove="1" noResize="1" noEditPoints="1" noAdjustHandles="1" noChangeArrowheads="1" noChangeShapeType="1" noTextEdit="1"/>
              </p:cNvSpPr>
              <p:nvPr>
                <p:ph idx="1"/>
              </p:nvPr>
            </p:nvSpPr>
            <p:spPr>
              <a:xfrm>
                <a:off x="838200" y="1088505"/>
                <a:ext cx="10515600" cy="5451021"/>
              </a:xfrm>
              <a:blipFill>
                <a:blip r:embed="rId2"/>
                <a:stretch>
                  <a:fillRect l="-522" t="-1119" r="-638"/>
                </a:stretch>
              </a:blipFill>
            </p:spPr>
            <p:txBody>
              <a:bodyPr/>
              <a:lstStyle/>
              <a:p>
                <a:r>
                  <a:rPr lang="en-US">
                    <a:noFill/>
                  </a:rPr>
                  <a:t> </a:t>
                </a:r>
              </a:p>
            </p:txBody>
          </p:sp>
        </mc:Fallback>
      </mc:AlternateContent>
      <p:sp>
        <p:nvSpPr>
          <p:cNvPr id="4" name="Segnaposto numero diapositiva 3">
            <a:extLst>
              <a:ext uri="{FF2B5EF4-FFF2-40B4-BE49-F238E27FC236}">
                <a16:creationId xmlns:a16="http://schemas.microsoft.com/office/drawing/2014/main" id="{786A0915-B0E8-D8DC-885F-BAD63469E7C5}"/>
              </a:ext>
            </a:extLst>
          </p:cNvPr>
          <p:cNvSpPr>
            <a:spLocks noGrp="1"/>
          </p:cNvSpPr>
          <p:nvPr>
            <p:ph type="sldNum" sz="quarter" idx="12"/>
          </p:nvPr>
        </p:nvSpPr>
        <p:spPr/>
        <p:txBody>
          <a:bodyPr/>
          <a:lstStyle/>
          <a:p>
            <a:fld id="{51B588E3-E439-42B7-9D99-AC83CA308FC5}" type="slidenum">
              <a:rPr lang="en-US" smtClean="0"/>
              <a:t>23</a:t>
            </a:fld>
            <a:endParaRPr lang="en-US"/>
          </a:p>
        </p:txBody>
      </p:sp>
    </p:spTree>
    <p:extLst>
      <p:ext uri="{BB962C8B-B14F-4D97-AF65-F5344CB8AC3E}">
        <p14:creationId xmlns:p14="http://schemas.microsoft.com/office/powerpoint/2010/main" val="300005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441667" y="430467"/>
            <a:ext cx="11360800" cy="45552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it" sz="2400" b="1" u="sng" dirty="0">
                <a:latin typeface="Times New Roman" panose="02020603050405020304" pitchFamily="18" charset="0"/>
                <a:cs typeface="Times New Roman" panose="02020603050405020304" pitchFamily="18" charset="0"/>
              </a:rPr>
              <a:t>Uniform non-dominated sorting selection: (Francesco)</a:t>
            </a:r>
          </a:p>
          <a:p>
            <a:pPr marL="0" indent="0">
              <a:buClr>
                <a:schemeClr val="dk1"/>
              </a:buClr>
              <a:buSzPts val="1100"/>
              <a:buNone/>
            </a:pPr>
            <a:endParaRPr lang="it" b="1" u="sng" dirty="0">
              <a:latin typeface="Times New Roman" panose="02020603050405020304" pitchFamily="18" charset="0"/>
              <a:cs typeface="Times New Roman" panose="02020603050405020304" pitchFamily="18" charset="0"/>
            </a:endParaRPr>
          </a:p>
          <a:p>
            <a:pPr indent="-448722">
              <a:spcBef>
                <a:spcPts val="1600"/>
              </a:spcBef>
              <a:buSzPts val="1700"/>
            </a:pPr>
            <a:r>
              <a:rPr lang="it" sz="1800" dirty="0">
                <a:latin typeface="Times New Roman" panose="02020603050405020304" pitchFamily="18" charset="0"/>
                <a:cs typeface="Times New Roman" panose="02020603050405020304" pitchFamily="18" charset="0"/>
              </a:rPr>
              <a:t>This selection process generates diverse architectures with various latencies while searching for well-performed models</a:t>
            </a:r>
            <a:endParaRPr sz="1800" dirty="0">
              <a:latin typeface="Times New Roman" panose="02020603050405020304" pitchFamily="18" charset="0"/>
              <a:cs typeface="Times New Roman" panose="02020603050405020304" pitchFamily="18" charset="0"/>
            </a:endParaRPr>
          </a:p>
        </p:txBody>
      </p:sp>
      <p:pic>
        <p:nvPicPr>
          <p:cNvPr id="2" name="Google Shape;92;p18">
            <a:extLst>
              <a:ext uri="{FF2B5EF4-FFF2-40B4-BE49-F238E27FC236}">
                <a16:creationId xmlns:a16="http://schemas.microsoft.com/office/drawing/2014/main" id="{F672BFCA-452E-D6C4-5AA7-B29FD7C40515}"/>
              </a:ext>
            </a:extLst>
          </p:cNvPr>
          <p:cNvPicPr preferRelativeResize="0"/>
          <p:nvPr/>
        </p:nvPicPr>
        <p:blipFill rotWithShape="1">
          <a:blip r:embed="rId3">
            <a:alphaModFix/>
          </a:blip>
          <a:srcRect r="48343"/>
          <a:stretch/>
        </p:blipFill>
        <p:spPr>
          <a:xfrm>
            <a:off x="5798285" y="2358459"/>
            <a:ext cx="3631431" cy="2784285"/>
          </a:xfrm>
          <a:prstGeom prst="rect">
            <a:avLst/>
          </a:prstGeom>
          <a:noFill/>
          <a:ln>
            <a:noFill/>
          </a:ln>
        </p:spPr>
      </p:pic>
      <p:sp>
        <p:nvSpPr>
          <p:cNvPr id="3" name="CasellaDiTesto 2">
            <a:extLst>
              <a:ext uri="{FF2B5EF4-FFF2-40B4-BE49-F238E27FC236}">
                <a16:creationId xmlns:a16="http://schemas.microsoft.com/office/drawing/2014/main" id="{B869BD43-D425-8D07-60AF-5715BE012BAE}"/>
              </a:ext>
            </a:extLst>
          </p:cNvPr>
          <p:cNvSpPr txBox="1"/>
          <p:nvPr/>
        </p:nvSpPr>
        <p:spPr>
          <a:xfrm>
            <a:off x="1644149" y="5202226"/>
            <a:ext cx="8903702" cy="369332"/>
          </a:xfrm>
          <a:prstGeom prst="rect">
            <a:avLst/>
          </a:prstGeom>
          <a:noFill/>
        </p:spPr>
        <p:txBody>
          <a:bodyPr wrap="square" rtlCol="0">
            <a:spAutoFit/>
          </a:bodyPr>
          <a:lstStyle/>
          <a:p>
            <a:pPr algn="ctr"/>
            <a:r>
              <a:rPr lang="it-IT" dirty="0" err="1">
                <a:latin typeface="Times New Roman" panose="02020603050405020304" pitchFamily="18" charset="0"/>
                <a:cs typeface="Times New Roman" panose="02020603050405020304" pitchFamily="18" charset="0"/>
              </a:rPr>
              <a:t>Selection</a:t>
            </a:r>
            <a:r>
              <a:rPr lang="it-IT" dirty="0">
                <a:latin typeface="Times New Roman" panose="02020603050405020304" pitchFamily="18" charset="0"/>
                <a:cs typeface="Times New Roman" panose="02020603050405020304" pitchFamily="18" charset="0"/>
              </a:rPr>
              <a:t> with non-</a:t>
            </a:r>
            <a:r>
              <a:rPr lang="it-IT" dirty="0" err="1">
                <a:latin typeface="Times New Roman" panose="02020603050405020304" pitchFamily="18" charset="0"/>
                <a:cs typeface="Times New Roman" panose="02020603050405020304" pitchFamily="18" charset="0"/>
              </a:rPr>
              <a:t>dominating</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sorting</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left</a:t>
            </a:r>
            <a:r>
              <a:rPr lang="it-IT" dirty="0">
                <a:latin typeface="Times New Roman" panose="02020603050405020304" pitchFamily="18" charset="0"/>
                <a:cs typeface="Times New Roman" panose="02020603050405020304" pitchFamily="18" charset="0"/>
              </a:rPr>
              <a:t>) and </a:t>
            </a:r>
            <a:r>
              <a:rPr lang="it-IT" dirty="0" err="1">
                <a:latin typeface="Times New Roman" panose="02020603050405020304" pitchFamily="18" charset="0"/>
                <a:cs typeface="Times New Roman" panose="02020603050405020304" pitchFamily="18" charset="0"/>
              </a:rPr>
              <a:t>without</a:t>
            </a:r>
            <a:r>
              <a:rPr lang="it-IT" dirty="0">
                <a:latin typeface="Times New Roman" panose="02020603050405020304" pitchFamily="18" charset="0"/>
                <a:cs typeface="Times New Roman" panose="02020603050405020304" pitchFamily="18" charset="0"/>
              </a:rPr>
              <a:t> non-</a:t>
            </a:r>
            <a:r>
              <a:rPr lang="it-IT" dirty="0" err="1">
                <a:latin typeface="Times New Roman" panose="02020603050405020304" pitchFamily="18" charset="0"/>
                <a:cs typeface="Times New Roman" panose="02020603050405020304" pitchFamily="18" charset="0"/>
              </a:rPr>
              <a:t>dominating</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sorting</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right</a:t>
            </a:r>
            <a:r>
              <a:rPr lang="it-IT"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Google Shape;92;p18">
            <a:extLst>
              <a:ext uri="{FF2B5EF4-FFF2-40B4-BE49-F238E27FC236}">
                <a16:creationId xmlns:a16="http://schemas.microsoft.com/office/drawing/2014/main" id="{6E397C42-D3B4-7D3D-727E-12FF4263520D}"/>
              </a:ext>
            </a:extLst>
          </p:cNvPr>
          <p:cNvPicPr preferRelativeResize="0"/>
          <p:nvPr/>
        </p:nvPicPr>
        <p:blipFill rotWithShape="1">
          <a:blip r:embed="rId3">
            <a:alphaModFix/>
          </a:blip>
          <a:srcRect l="50949" t="1513" r="1183" b="-1513"/>
          <a:stretch/>
        </p:blipFill>
        <p:spPr>
          <a:xfrm>
            <a:off x="2671277" y="2382653"/>
            <a:ext cx="3287529" cy="27953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54ADF9F-0C9E-A331-BDE7-CF4BC05F8A48}"/>
              </a:ext>
            </a:extLst>
          </p:cNvPr>
          <p:cNvSpPr>
            <a:spLocks noGrp="1"/>
          </p:cNvSpPr>
          <p:nvPr>
            <p:ph type="title"/>
          </p:nvPr>
        </p:nvSpPr>
        <p:spPr>
          <a:xfrm>
            <a:off x="838200" y="365125"/>
            <a:ext cx="10515600" cy="447675"/>
          </a:xfrm>
        </p:spPr>
        <p:txBody>
          <a:bodyPr>
            <a:normAutofit/>
          </a:bodyPr>
          <a:lstStyle/>
          <a:p>
            <a:r>
              <a:rPr lang="it-IT" sz="2400" b="1" dirty="0">
                <a:latin typeface="Times New Roman" panose="02020603050405020304" pitchFamily="18" charset="0"/>
                <a:cs typeface="Times New Roman" panose="02020603050405020304" pitchFamily="18" charset="0"/>
              </a:rPr>
              <a:t>Solution </a:t>
            </a:r>
            <a:r>
              <a:rPr lang="it-IT" sz="2400" b="1" dirty="0">
                <a:latin typeface="Times New Roman" panose="02020603050405020304" pitchFamily="18" charset="0"/>
                <a:cs typeface="Times New Roman" panose="02020603050405020304" pitchFamily="18" charset="0"/>
                <a:sym typeface="Wingdings" panose="05000000000000000000" pitchFamily="2" charset="2"/>
              </a:rPr>
              <a:t>for </a:t>
            </a:r>
            <a:r>
              <a:rPr lang="it-IT"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it-IT" sz="2400" b="1" dirty="0">
                <a:latin typeface="Times New Roman" panose="02020603050405020304" pitchFamily="18" charset="0"/>
                <a:cs typeface="Times New Roman" panose="02020603050405020304" pitchFamily="18" charset="0"/>
                <a:sym typeface="Wingdings" panose="05000000000000000000" pitchFamily="2" charset="2"/>
              </a:rPr>
              <a:t> generation </a:t>
            </a:r>
            <a:r>
              <a:rPr lang="it-IT" sz="2400" b="1" dirty="0" err="1">
                <a:latin typeface="Times New Roman" panose="02020603050405020304" pitchFamily="18" charset="0"/>
                <a:cs typeface="Times New Roman" panose="02020603050405020304" pitchFamily="18" charset="0"/>
                <a:sym typeface="Wingdings" panose="05000000000000000000" pitchFamily="2" charset="2"/>
              </a:rPr>
              <a:t>selection</a:t>
            </a:r>
            <a:r>
              <a:rPr lang="it-IT" sz="2400" b="1" dirty="0">
                <a:latin typeface="Times New Roman" panose="02020603050405020304" pitchFamily="18" charset="0"/>
                <a:cs typeface="Times New Roman" panose="02020603050405020304" pitchFamily="18" charset="0"/>
                <a:sym typeface="Wingdings" panose="05000000000000000000" pitchFamily="2" charset="2"/>
              </a:rPr>
              <a:t> (skip)</a:t>
            </a:r>
            <a:endParaRPr 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5D3096D-8C31-D473-38CC-976C4556F015}"/>
                  </a:ext>
                </a:extLst>
              </p:cNvPr>
              <p:cNvSpPr>
                <a:spLocks noGrp="1"/>
              </p:cNvSpPr>
              <p:nvPr>
                <p:ph idx="1"/>
              </p:nvPr>
            </p:nvSpPr>
            <p:spPr>
              <a:xfrm>
                <a:off x="745144" y="1253331"/>
                <a:ext cx="10515600" cy="4351338"/>
              </a:xfrm>
            </p:spPr>
            <p:txBody>
              <a:bodyPr>
                <a:normAutofit fontScale="62500" lnSpcReduction="20000"/>
              </a:bodyPr>
              <a:lstStyle/>
              <a:p>
                <a:pPr>
                  <a:buFont typeface="Wingdings" panose="05000000000000000000" pitchFamily="2" charset="2"/>
                  <a:buChar char="à"/>
                </a:pPr>
                <a:r>
                  <a:rPr lang="en-US" sz="2800" dirty="0">
                    <a:latin typeface="Times New Roman" panose="02020603050405020304" pitchFamily="18" charset="0"/>
                    <a:cs typeface="Times New Roman" panose="02020603050405020304" pitchFamily="18" charset="0"/>
                    <a:sym typeface="Wingdings" panose="05000000000000000000" pitchFamily="2" charset="2"/>
                  </a:rPr>
                  <a:t>Fi</a:t>
                </a:r>
                <a:r>
                  <a:rPr lang="en-US" sz="2800" dirty="0">
                    <a:latin typeface="Times New Roman" panose="02020603050405020304" pitchFamily="18" charset="0"/>
                    <a:cs typeface="Times New Roman" panose="02020603050405020304" pitchFamily="18" charset="0"/>
                  </a:rPr>
                  <a:t>rst uniformly sample N points from the interval [</a:t>
                </a:r>
                <a:r>
                  <a:rPr lang="en-US" sz="2800" dirty="0" err="1">
                    <a:latin typeface="Times New Roman" panose="02020603050405020304" pitchFamily="18" charset="0"/>
                    <a:cs typeface="Times New Roman" panose="02020603050405020304" pitchFamily="18" charset="0"/>
                  </a:rPr>
                  <a:t>Tmin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Tmax</a:t>
                </a:r>
                <a:r>
                  <a:rPr lang="en-US" sz="2800" dirty="0">
                    <a:latin typeface="Times New Roman" panose="02020603050405020304" pitchFamily="18" charset="0"/>
                    <a:cs typeface="Times New Roman" panose="02020603050405020304" pitchFamily="18" charset="0"/>
                  </a:rPr>
                  <a:t>], where </a:t>
                </a:r>
                <a:r>
                  <a:rPr lang="en-US" sz="2800" dirty="0" err="1">
                    <a:latin typeface="Times New Roman" panose="02020603050405020304" pitchFamily="18" charset="0"/>
                    <a:cs typeface="Times New Roman" panose="02020603050405020304" pitchFamily="18" charset="0"/>
                  </a:rPr>
                  <a:t>Tmin</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Tmax</a:t>
                </a:r>
                <a:r>
                  <a:rPr lang="en-US" sz="2800" dirty="0">
                    <a:latin typeface="Times New Roman" panose="02020603050405020304" pitchFamily="18" charset="0"/>
                    <a:cs typeface="Times New Roman" panose="02020603050405020304" pitchFamily="18" charset="0"/>
                  </a:rPr>
                  <a:t> are the minimum and maximum latency desired, sample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is described like follow:</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a:latin typeface="Times New Roman" panose="02020603050405020304" pitchFamily="18" charset="0"/>
                    <a:cs typeface="Times New Roman" panose="02020603050405020304" pitchFamily="18" charset="0"/>
                  </a:rPr>
                  <a:t>For each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it-IT" sz="2800" b="0" i="1" smtClean="0">
                            <a:latin typeface="Cambria Math" panose="02040503050406030204" pitchFamily="18" charset="0"/>
                            <a:cs typeface="Times New Roman" panose="02020603050405020304" pitchFamily="18" charset="0"/>
                          </a:rPr>
                          <m:t>𝑇</m:t>
                        </m:r>
                      </m:e>
                      <m:sub>
                        <m:r>
                          <a:rPr lang="it-IT" sz="2800" b="0" i="1" smtClean="0">
                            <a:latin typeface="Cambria Math" panose="02040503050406030204" pitchFamily="18" charset="0"/>
                            <a:cs typeface="Times New Roman" panose="02020603050405020304" pitchFamily="18" charset="0"/>
                          </a:rPr>
                          <m:t>𝑖</m:t>
                        </m:r>
                      </m:sub>
                    </m:sSub>
                  </m:oMath>
                </a14:m>
                <a:r>
                  <a:rPr lang="en-US" sz="2800" dirty="0">
                    <a:latin typeface="Times New Roman" panose="02020603050405020304" pitchFamily="18" charset="0"/>
                    <a:cs typeface="Times New Roman" panose="02020603050405020304" pitchFamily="18" charset="0"/>
                  </a:rPr>
                  <a:t> , we sort the individuals in the merged population </a:t>
                </a:r>
                <a14:m>
                  <m:oMath xmlns:m="http://schemas.openxmlformats.org/officeDocument/2006/math">
                    <m:acc>
                      <m:accPr>
                        <m:chr m:val="̃"/>
                        <m:ctrlPr>
                          <a:rPr lang="en-US" sz="2800" i="1">
                            <a:latin typeface="Cambria Math" panose="02040503050406030204" pitchFamily="18" charset="0"/>
                          </a:rPr>
                        </m:ctrlPr>
                      </m:accPr>
                      <m:e>
                        <m:r>
                          <a:rPr lang="it-IT" sz="2800" i="1">
                            <a:latin typeface="Cambria Math" panose="02040503050406030204" pitchFamily="18" charset="0"/>
                          </a:rPr>
                          <m:t>𝑃</m:t>
                        </m:r>
                      </m:e>
                    </m:acc>
                  </m:oMath>
                </a14:m>
                <a:r>
                  <a:rPr lang="en-US" sz="2800" dirty="0">
                    <a:latin typeface="Times New Roman" panose="02020603050405020304" pitchFamily="18" charset="0"/>
                    <a:cs typeface="Times New Roman" panose="02020603050405020304" pitchFamily="18" charset="0"/>
                  </a:rPr>
                  <a:t> with multiple objectives </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a:rPr lang="en-US" sz="2800" i="1" dirty="0">
                            <a:latin typeface="Cambria Math" panose="02040503050406030204" pitchFamily="18" charset="0"/>
                            <a:cs typeface="Times New Roman" panose="02020603050405020304" pitchFamily="18" charset="0"/>
                          </a:rPr>
                          <m:t>{|</m:t>
                        </m:r>
                        <m:sSub>
                          <m:sSubPr>
                            <m:ctrlPr>
                              <a:rPr lang="en-US" sz="2800" i="1" dirty="0">
                                <a:latin typeface="Cambria Math" panose="02040503050406030204" pitchFamily="18" charset="0"/>
                                <a:cs typeface="Times New Roman" panose="02020603050405020304" pitchFamily="18" charset="0"/>
                              </a:rPr>
                            </m:ctrlPr>
                          </m:sSubPr>
                          <m:e>
                            <m:r>
                              <a:rPr lang="it-IT" sz="2800" i="1" dirty="0">
                                <a:latin typeface="Cambria Math" panose="02040503050406030204" pitchFamily="18" charset="0"/>
                                <a:cs typeface="Times New Roman" panose="02020603050405020304" pitchFamily="18" charset="0"/>
                              </a:rPr>
                              <m:t>𝑇</m:t>
                            </m:r>
                          </m:e>
                          <m:sub>
                            <m:r>
                              <a:rPr lang="it-IT" sz="2800" i="1" dirty="0">
                                <a:latin typeface="Cambria Math" panose="02040503050406030204" pitchFamily="18" charset="0"/>
                                <a:cs typeface="Times New Roman" panose="02020603050405020304" pitchFamily="18" charset="0"/>
                              </a:rPr>
                              <m:t>𝑖</m:t>
                            </m:r>
                          </m:sub>
                        </m:sSub>
                        <m:r>
                          <a:rPr lang="en-US" sz="2800" i="1" dirty="0">
                            <a:latin typeface="Cambria Math" panose="02040503050406030204" pitchFamily="18" charset="0"/>
                            <a:cs typeface="Times New Roman" panose="02020603050405020304" pitchFamily="18" charset="0"/>
                          </a:rPr>
                          <m:t>−</m:t>
                        </m:r>
                        <m:r>
                          <a:rPr lang="en-US" sz="2800" i="1" dirty="0">
                            <a:latin typeface="Cambria Math" panose="02040503050406030204" pitchFamily="18" charset="0"/>
                            <a:cs typeface="Times New Roman" panose="02020603050405020304" pitchFamily="18" charset="0"/>
                          </a:rPr>
                          <m:t>𝑇</m:t>
                        </m:r>
                        <m:r>
                          <a:rPr lang="en-US" sz="2800" i="1" dirty="0">
                            <a:latin typeface="Cambria Math" panose="02040503050406030204" pitchFamily="18" charset="0"/>
                            <a:cs typeface="Times New Roman" panose="02020603050405020304" pitchFamily="18" charset="0"/>
                          </a:rPr>
                          <m:t> </m:t>
                        </m:r>
                        <m:d>
                          <m:dPr>
                            <m:begChr m:val="|"/>
                            <m:endChr m:val="}"/>
                            <m:ctrlPr>
                              <a:rPr lang="en-US" sz="2800" i="1" dirty="0">
                                <a:latin typeface="Cambria Math" panose="02040503050406030204" pitchFamily="18" charset="0"/>
                                <a:cs typeface="Times New Roman" panose="02020603050405020304" pitchFamily="18" charset="0"/>
                              </a:rPr>
                            </m:ctrlPr>
                          </m:dPr>
                          <m:e>
                            <m:r>
                              <a:rPr lang="en-US" sz="2800" i="1" dirty="0">
                                <a:latin typeface="Cambria Math" panose="02040503050406030204" pitchFamily="18" charset="0"/>
                                <a:cs typeface="Times New Roman" panose="02020603050405020304" pitchFamily="18" charset="0"/>
                              </a:rPr>
                              <m:t>, </m:t>
                            </m:r>
                            <m:r>
                              <a:rPr lang="en-US" sz="2800" i="1" dirty="0">
                                <a:latin typeface="Cambria Math" panose="02040503050406030204" pitchFamily="18" charset="0"/>
                              </a:rPr>
                              <m:t>𝜉</m:t>
                            </m:r>
                          </m:e>
                        </m:d>
                      </m:e>
                      <m:sup>
                        <m:sSup>
                          <m:sSupPr>
                            <m:ctrlPr>
                              <a:rPr lang="en-US" sz="2800" i="1" smtClean="0">
                                <a:latin typeface="Cambria Math" panose="02040503050406030204" pitchFamily="18" charset="0"/>
                                <a:cs typeface="Times New Roman" panose="02020603050405020304" pitchFamily="18" charset="0"/>
                              </a:rPr>
                            </m:ctrlPr>
                          </m:sSupPr>
                          <m:e>
                            <m:r>
                              <a:rPr lang="it-IT" sz="2800" b="0" i="1" smtClean="0">
                                <a:latin typeface="Cambria Math" panose="02040503050406030204" pitchFamily="18" charset="0"/>
                                <a:cs typeface="Times New Roman" panose="02020603050405020304" pitchFamily="18" charset="0"/>
                              </a:rPr>
                              <m:t>1</m:t>
                            </m:r>
                          </m:e>
                          <m:sup>
                            <m:r>
                              <a:rPr lang="it-IT" sz="2800" b="0" i="1" smtClean="0">
                                <a:latin typeface="Cambria Math" panose="02040503050406030204" pitchFamily="18" charset="0"/>
                                <a:cs typeface="Times New Roman" panose="02020603050405020304" pitchFamily="18" charset="0"/>
                              </a:rPr>
                              <m:t>∗</m:t>
                            </m:r>
                          </m:sup>
                        </m:sSup>
                      </m:sup>
                    </m:sSup>
                  </m:oMath>
                </a14:m>
                <a:r>
                  <a:rPr lang="en-US" sz="2800" dirty="0">
                    <a:latin typeface="Times New Roman" panose="02020603050405020304" pitchFamily="18" charset="0"/>
                    <a:cs typeface="Times New Roman" panose="02020603050405020304" pitchFamily="18" charset="0"/>
                  </a:rPr>
                  <a:t>with non-dominated sor</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m:rPr>
                            <m:sty m:val="p"/>
                          </m:rPr>
                          <a:rPr lang="it-IT" sz="2800" b="0" i="0" smtClean="0">
                            <a:latin typeface="Cambria Math" panose="02040503050406030204" pitchFamily="18" charset="0"/>
                            <a:cs typeface="Times New Roman" panose="02020603050405020304" pitchFamily="18" charset="0"/>
                          </a:rPr>
                          <m:t>t</m:t>
                        </m:r>
                      </m:e>
                      <m:sup>
                        <m:sSup>
                          <m:sSupPr>
                            <m:ctrlPr>
                              <a:rPr lang="it-IT" sz="2800" b="0" i="1" smtClean="0">
                                <a:latin typeface="Cambria Math" panose="02040503050406030204" pitchFamily="18" charset="0"/>
                                <a:cs typeface="Times New Roman" panose="02020603050405020304" pitchFamily="18" charset="0"/>
                              </a:rPr>
                            </m:ctrlPr>
                          </m:sSupPr>
                          <m:e>
                            <m:r>
                              <a:rPr lang="it-IT" sz="2800" b="0" i="1" smtClean="0">
                                <a:latin typeface="Cambria Math" panose="02040503050406030204" pitchFamily="18" charset="0"/>
                                <a:cs typeface="Times New Roman" panose="02020603050405020304" pitchFamily="18" charset="0"/>
                              </a:rPr>
                              <m:t>2</m:t>
                            </m:r>
                          </m:e>
                          <m:sup>
                            <m:r>
                              <a:rPr lang="it-IT" sz="2800" b="0" i="1" smtClean="0">
                                <a:latin typeface="Cambria Math" panose="02040503050406030204" pitchFamily="18" charset="0"/>
                                <a:cs typeface="Times New Roman" panose="02020603050405020304" pitchFamily="18" charset="0"/>
                              </a:rPr>
                              <m:t>∗</m:t>
                            </m:r>
                          </m:sup>
                        </m:sSup>
                      </m:sup>
                    </m:sSup>
                  </m:oMath>
                </a14:m>
                <a:r>
                  <a:rPr lang="en-US" sz="2800" dirty="0">
                    <a:latin typeface="Times New Roman" panose="02020603050405020304" pitchFamily="18" charset="0"/>
                    <a:cs typeface="Times New Roman" panose="02020603050405020304" pitchFamily="18" charset="0"/>
                  </a:rPr>
                  <a:t>, where T and E are latency and error rate of the network architecture.</a:t>
                </a:r>
              </a:p>
              <a:p>
                <a:pPr>
                  <a:buFont typeface="Wingdings" panose="05000000000000000000" pitchFamily="2" charset="2"/>
                  <a:buChar char="à"/>
                </a:pPr>
                <a:r>
                  <a:rPr lang="en-US" sz="2800" dirty="0">
                    <a:latin typeface="Times New Roman" panose="02020603050405020304" pitchFamily="18" charset="0"/>
                    <a:cs typeface="Times New Roman" panose="02020603050405020304" pitchFamily="18" charset="0"/>
                  </a:rPr>
                  <a:t>Non-dominated sort will output different pareto frontiers sorted, based on that we select first sub-networks (individuals) in </a:t>
                </a:r>
                <a14:m>
                  <m:oMath xmlns:m="http://schemas.openxmlformats.org/officeDocument/2006/math">
                    <m:sSub>
                      <m:sSubPr>
                        <m:ctrlPr>
                          <a:rPr lang="en-US" sz="2800" i="1" dirty="0" smtClean="0">
                            <a:latin typeface="Cambria Math" panose="02040503050406030204" pitchFamily="18" charset="0"/>
                            <a:cs typeface="Times New Roman" panose="02020603050405020304" pitchFamily="18" charset="0"/>
                          </a:rPr>
                        </m:ctrlPr>
                      </m:sSubPr>
                      <m:e>
                        <m:r>
                          <a:rPr lang="it-IT" sz="2800" b="0" i="1" dirty="0" smtClean="0">
                            <a:latin typeface="Cambria Math" panose="02040503050406030204" pitchFamily="18" charset="0"/>
                            <a:cs typeface="Times New Roman" panose="02020603050405020304" pitchFamily="18" charset="0"/>
                          </a:rPr>
                          <m:t>𝐹</m:t>
                        </m:r>
                      </m:e>
                      <m:sub>
                        <m:r>
                          <a:rPr lang="it-IT" sz="2800" b="0" i="1" dirty="0" smtClean="0">
                            <a:latin typeface="Cambria Math" panose="02040503050406030204" pitchFamily="18" charset="0"/>
                            <a:cs typeface="Times New Roman" panose="02020603050405020304" pitchFamily="18" charset="0"/>
                          </a:rPr>
                          <m:t>0</m:t>
                        </m:r>
                      </m:sub>
                    </m:sSub>
                    <m:r>
                      <a:rPr lang="it-IT" sz="2800" b="0" i="1" dirty="0" smtClean="0">
                        <a:latin typeface="Cambria Math" panose="02040503050406030204" pitchFamily="18" charset="0"/>
                        <a:cs typeface="Times New Roman" panose="02020603050405020304" pitchFamily="18" charset="0"/>
                      </a:rPr>
                      <m:t> (</m:t>
                    </m:r>
                    <m:r>
                      <a:rPr lang="it-IT" sz="2800" b="0" i="1" dirty="0" smtClean="0">
                        <a:latin typeface="Cambria Math" panose="02040503050406030204" pitchFamily="18" charset="0"/>
                        <a:cs typeface="Times New Roman" panose="02020603050405020304" pitchFamily="18" charset="0"/>
                      </a:rPr>
                      <m:t>𝑠𝑒𝑒</m:t>
                    </m:r>
                    <m:r>
                      <a:rPr lang="it-IT" sz="2800" b="0" i="1" dirty="0" smtClean="0">
                        <a:latin typeface="Cambria Math" panose="02040503050406030204" pitchFamily="18" charset="0"/>
                        <a:cs typeface="Times New Roman" panose="02020603050405020304" pitchFamily="18" charset="0"/>
                      </a:rPr>
                      <m:t> </m:t>
                    </m:r>
                    <m:sSup>
                      <m:sSupPr>
                        <m:ctrlPr>
                          <a:rPr lang="it-IT" sz="2800" b="0" i="1" dirty="0" smtClean="0">
                            <a:latin typeface="Cambria Math" panose="02040503050406030204" pitchFamily="18" charset="0"/>
                            <a:cs typeface="Times New Roman" panose="02020603050405020304" pitchFamily="18" charset="0"/>
                          </a:rPr>
                        </m:ctrlPr>
                      </m:sSupPr>
                      <m:e>
                        <m:r>
                          <a:rPr lang="it-IT" sz="2800" b="0" i="1" dirty="0" smtClean="0">
                            <a:latin typeface="Cambria Math" panose="02040503050406030204" pitchFamily="18" charset="0"/>
                            <a:cs typeface="Times New Roman" panose="02020603050405020304" pitchFamily="18" charset="0"/>
                          </a:rPr>
                          <m:t>2</m:t>
                        </m:r>
                      </m:e>
                      <m:sup>
                        <m:r>
                          <a:rPr lang="it-IT" sz="2800" b="0" i="1" dirty="0" smtClean="0">
                            <a:latin typeface="Cambria Math" panose="02040503050406030204" pitchFamily="18" charset="0"/>
                            <a:cs typeface="Times New Roman" panose="02020603050405020304" pitchFamily="18" charset="0"/>
                          </a:rPr>
                          <m:t>∗</m:t>
                        </m:r>
                      </m:sup>
                    </m:sSup>
                    <m:r>
                      <a:rPr lang="it-IT" sz="2800" b="0" i="1" dirty="0" smtClean="0">
                        <a:latin typeface="Cambria Math" panose="02040503050406030204" pitchFamily="18" charset="0"/>
                        <a:cs typeface="Times New Roman" panose="02020603050405020304" pitchFamily="18" charset="0"/>
                      </a:rPr>
                      <m:t>)</m:t>
                    </m:r>
                  </m:oMath>
                </a14:m>
                <a:r>
                  <a:rPr lang="en-US" sz="2800" dirty="0">
                    <a:latin typeface="Times New Roman" panose="02020603050405020304" pitchFamily="18" charset="0"/>
                    <a:cs typeface="Times New Roman" panose="02020603050405020304" pitchFamily="18" charset="0"/>
                  </a:rPr>
                  <a:t> than proceed in order selecting from </a:t>
                </a:r>
                <a14:m>
                  <m:oMath xmlns:m="http://schemas.openxmlformats.org/officeDocument/2006/math">
                    <m:sSub>
                      <m:sSubPr>
                        <m:ctrlPr>
                          <a:rPr lang="en-US" sz="2800" i="1" dirty="0">
                            <a:latin typeface="Cambria Math" panose="02040503050406030204" pitchFamily="18" charset="0"/>
                            <a:cs typeface="Times New Roman" panose="02020603050405020304" pitchFamily="18" charset="0"/>
                          </a:rPr>
                        </m:ctrlPr>
                      </m:sSubPr>
                      <m:e>
                        <m:r>
                          <a:rPr lang="it-IT" sz="2800" i="1" dirty="0">
                            <a:latin typeface="Cambria Math" panose="02040503050406030204" pitchFamily="18" charset="0"/>
                            <a:cs typeface="Times New Roman" panose="02020603050405020304" pitchFamily="18" charset="0"/>
                          </a:rPr>
                          <m:t>𝐹</m:t>
                        </m:r>
                      </m:e>
                      <m:sub>
                        <m:r>
                          <a:rPr lang="it-IT" sz="2800" b="0" i="1" dirty="0" smtClean="0">
                            <a:latin typeface="Cambria Math" panose="02040503050406030204" pitchFamily="18" charset="0"/>
                            <a:cs typeface="Times New Roman" panose="02020603050405020304" pitchFamily="18" charset="0"/>
                          </a:rPr>
                          <m:t>1</m:t>
                        </m:r>
                      </m:sub>
                    </m:sSub>
                  </m:oMath>
                </a14:m>
                <a:r>
                  <a:rPr lang="en-US" sz="2800" dirty="0">
                    <a:latin typeface="Times New Roman" panose="02020603050405020304" pitchFamily="18" charset="0"/>
                    <a:cs typeface="Times New Roman" panose="02020603050405020304" pitchFamily="18" charset="0"/>
                  </a:rPr>
                  <a:t> and so on until we reach population size </a:t>
                </a:r>
                <a14:m>
                  <m:oMath xmlns:m="http://schemas.openxmlformats.org/officeDocument/2006/math">
                    <m:r>
                      <a:rPr lang="it-IT" sz="2800">
                        <a:latin typeface="Cambria Math" panose="02040503050406030204" pitchFamily="18" charset="0"/>
                      </a:rPr>
                      <m:t>#</m:t>
                    </m:r>
                    <m:acc>
                      <m:accPr>
                        <m:chr m:val="̃"/>
                        <m:ctrlPr>
                          <a:rPr lang="en-US" sz="2800" i="1">
                            <a:latin typeface="Cambria Math" panose="02040503050406030204" pitchFamily="18" charset="0"/>
                          </a:rPr>
                        </m:ctrlPr>
                      </m:accPr>
                      <m:e>
                        <m:r>
                          <a:rPr lang="it-IT" sz="2800" i="1">
                            <a:latin typeface="Cambria Math" panose="02040503050406030204" pitchFamily="18" charset="0"/>
                          </a:rPr>
                          <m:t>𝑃</m:t>
                        </m:r>
                      </m:e>
                    </m:acc>
                  </m:oMath>
                </a14:m>
                <a:r>
                  <a:rPr lang="en-US" sz="2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à"/>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à"/>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and</a:t>
                </a:r>
                <a14:m>
                  <m:oMath xmlns:m="http://schemas.openxmlformats.org/officeDocument/2006/math">
                    <m:r>
                      <a:rPr lang="it-IT" sz="2000" b="0" i="0" smtClean="0">
                        <a:latin typeface="Cambria Math" panose="02040503050406030204" pitchFamily="18" charset="0"/>
                      </a:rPr>
                      <m:t> </m:t>
                    </m:r>
                    <m:r>
                      <a:rPr lang="en-US" sz="2000" i="1" smtClean="0">
                        <a:latin typeface="Cambria Math" panose="02040503050406030204" pitchFamily="18" charset="0"/>
                      </a:rPr>
                      <m:t>𝜉</m:t>
                    </m:r>
                    <m:r>
                      <a:rPr lang="it-IT" sz="2000" b="0" i="1" smtClean="0">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are the latency and the error rate of one network architecture (total sample in the cartesian plan on which apply non-dominated sort are N*</a:t>
                </a:r>
                <a14:m>
                  <m:oMath xmlns:m="http://schemas.openxmlformats.org/officeDocument/2006/math">
                    <m:r>
                      <a:rPr lang="it-IT" sz="2000" b="0" i="0" smtClean="0">
                        <a:latin typeface="Cambria Math" panose="02040503050406030204" pitchFamily="18" charset="0"/>
                      </a:rPr>
                      <m:t>#</m:t>
                    </m:r>
                    <m:acc>
                      <m:accPr>
                        <m:chr m:val="̃"/>
                        <m:ctrlPr>
                          <a:rPr lang="en-US" sz="2000" i="1">
                            <a:latin typeface="Cambria Math" panose="02040503050406030204" pitchFamily="18" charset="0"/>
                          </a:rPr>
                        </m:ctrlPr>
                      </m:accPr>
                      <m:e>
                        <m:r>
                          <a:rPr lang="it-IT" sz="2000" i="1">
                            <a:latin typeface="Cambria Math" panose="02040503050406030204" pitchFamily="18" charset="0"/>
                          </a:rPr>
                          <m:t>𝑃</m:t>
                        </m:r>
                      </m:e>
                    </m:acc>
                  </m:oMath>
                </a14:m>
                <a:r>
                  <a:rPr lang="en-US" sz="2000"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doesn’t sort based on a single key, but in each position of the sorted vector there is a Pareto frontier </a:t>
                </a:r>
                <a14:m>
                  <m:oMath xmlns:m="http://schemas.openxmlformats.org/officeDocument/2006/math">
                    <m:sSub>
                      <m:sSubPr>
                        <m:ctrlPr>
                          <a:rPr lang="en-US" sz="2000" i="1" dirty="0" smtClean="0">
                            <a:latin typeface="Cambria Math" panose="02040503050406030204" pitchFamily="18" charset="0"/>
                            <a:cs typeface="Times New Roman" panose="02020603050405020304" pitchFamily="18" charset="0"/>
                          </a:rPr>
                        </m:ctrlPr>
                      </m:sSubPr>
                      <m:e>
                        <m:r>
                          <a:rPr lang="it-IT" sz="2000" b="0" i="1" dirty="0" smtClean="0">
                            <a:latin typeface="Cambria Math" panose="02040503050406030204" pitchFamily="18" charset="0"/>
                            <a:cs typeface="Times New Roman" panose="02020603050405020304" pitchFamily="18" charset="0"/>
                          </a:rPr>
                          <m:t>𝐹</m:t>
                        </m:r>
                      </m:e>
                      <m:sub>
                        <m:r>
                          <a:rPr lang="it-IT" sz="2000" b="0" i="1" dirty="0" smtClean="0">
                            <a:latin typeface="Cambria Math" panose="02040503050406030204" pitchFamily="18" charset="0"/>
                            <a:cs typeface="Times New Roman" panose="02020603050405020304" pitchFamily="18" charset="0"/>
                          </a:rPr>
                          <m:t>𝑗</m:t>
                        </m:r>
                      </m:sub>
                    </m:sSub>
                  </m:oMath>
                </a14:m>
                <a:r>
                  <a:rPr lang="en-US" sz="2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process is find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pareto frontier, remove it, find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 remove it, find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 remove it and so on)</a:t>
                </a:r>
              </a:p>
              <a:p>
                <a:endParaRPr lang="en-US" dirty="0"/>
              </a:p>
            </p:txBody>
          </p:sp>
        </mc:Choice>
        <mc:Fallback xmlns="">
          <p:sp>
            <p:nvSpPr>
              <p:cNvPr id="3" name="Segnaposto contenuto 2">
                <a:extLst>
                  <a:ext uri="{FF2B5EF4-FFF2-40B4-BE49-F238E27FC236}">
                    <a16:creationId xmlns:a16="http://schemas.microsoft.com/office/drawing/2014/main" id="{35D3096D-8C31-D473-38CC-976C4556F015}"/>
                  </a:ext>
                </a:extLst>
              </p:cNvPr>
              <p:cNvSpPr>
                <a:spLocks noGrp="1" noRot="1" noChangeAspect="1" noMove="1" noResize="1" noEditPoints="1" noAdjustHandles="1" noChangeArrowheads="1" noChangeShapeType="1" noTextEdit="1"/>
              </p:cNvSpPr>
              <p:nvPr>
                <p:ph idx="1"/>
              </p:nvPr>
            </p:nvSpPr>
            <p:spPr>
              <a:xfrm>
                <a:off x="745144" y="1253331"/>
                <a:ext cx="10515600" cy="4351338"/>
              </a:xfrm>
              <a:blipFill>
                <a:blip r:embed="rId2"/>
                <a:stretch>
                  <a:fillRect l="-464" t="-2525" r="-870"/>
                </a:stretch>
              </a:blipFill>
            </p:spPr>
            <p:txBody>
              <a:bodyPr/>
              <a:lstStyle/>
              <a:p>
                <a:r>
                  <a:rPr lang="en-US">
                    <a:noFill/>
                  </a:rPr>
                  <a:t> </a:t>
                </a:r>
              </a:p>
            </p:txBody>
          </p:sp>
        </mc:Fallback>
      </mc:AlternateContent>
      <p:sp>
        <p:nvSpPr>
          <p:cNvPr id="4" name="Segnaposto numero diapositiva 3">
            <a:extLst>
              <a:ext uri="{FF2B5EF4-FFF2-40B4-BE49-F238E27FC236}">
                <a16:creationId xmlns:a16="http://schemas.microsoft.com/office/drawing/2014/main" id="{D8D1AE30-2DB7-81C0-3E3B-0D55C646B28A}"/>
              </a:ext>
            </a:extLst>
          </p:cNvPr>
          <p:cNvSpPr>
            <a:spLocks noGrp="1"/>
          </p:cNvSpPr>
          <p:nvPr>
            <p:ph type="sldNum" sz="quarter" idx="12"/>
          </p:nvPr>
        </p:nvSpPr>
        <p:spPr/>
        <p:txBody>
          <a:bodyPr/>
          <a:lstStyle/>
          <a:p>
            <a:fld id="{51B588E3-E439-42B7-9D99-AC83CA308FC5}" type="slidenum">
              <a:rPr lang="en-US" smtClean="0"/>
              <a:t>25</a:t>
            </a:fld>
            <a:endParaRPr lang="en-US"/>
          </a:p>
        </p:txBody>
      </p:sp>
      <p:pic>
        <p:nvPicPr>
          <p:cNvPr id="5" name="Immagine 4">
            <a:extLst>
              <a:ext uri="{FF2B5EF4-FFF2-40B4-BE49-F238E27FC236}">
                <a16:creationId xmlns:a16="http://schemas.microsoft.com/office/drawing/2014/main" id="{EF19802F-86E4-5611-5CEB-EEB2FC8836A0}"/>
              </a:ext>
            </a:extLst>
          </p:cNvPr>
          <p:cNvPicPr>
            <a:picLocks noChangeAspect="1"/>
          </p:cNvPicPr>
          <p:nvPr/>
        </p:nvPicPr>
        <p:blipFill>
          <a:blip r:embed="rId3"/>
          <a:stretch>
            <a:fillRect/>
          </a:stretch>
        </p:blipFill>
        <p:spPr>
          <a:xfrm>
            <a:off x="4261623" y="1762624"/>
            <a:ext cx="4211340" cy="543696"/>
          </a:xfrm>
          <a:prstGeom prst="rect">
            <a:avLst/>
          </a:prstGeom>
        </p:spPr>
      </p:pic>
    </p:spTree>
    <p:extLst>
      <p:ext uri="{BB962C8B-B14F-4D97-AF65-F5344CB8AC3E}">
        <p14:creationId xmlns:p14="http://schemas.microsoft.com/office/powerpoint/2010/main" val="2199617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C4E78D-C6B1-DB94-0C3D-DE701D83E7BD}"/>
              </a:ext>
            </a:extLst>
          </p:cNvPr>
          <p:cNvSpPr>
            <a:spLocks noGrp="1"/>
          </p:cNvSpPr>
          <p:nvPr>
            <p:ph type="title"/>
          </p:nvPr>
        </p:nvSpPr>
        <p:spPr>
          <a:xfrm>
            <a:off x="838200" y="365126"/>
            <a:ext cx="10515600" cy="538884"/>
          </a:xfrm>
        </p:spPr>
        <p:txBody>
          <a:bodyPr>
            <a:normAutofit/>
          </a:bodyPr>
          <a:lstStyle/>
          <a:p>
            <a:r>
              <a:rPr lang="it-IT" sz="2400" b="1" dirty="0">
                <a:latin typeface="Times New Roman" panose="02020603050405020304" pitchFamily="18" charset="0"/>
                <a:cs typeface="Times New Roman" panose="02020603050405020304" pitchFamily="18" charset="0"/>
              </a:rPr>
              <a:t>Non-</a:t>
            </a:r>
            <a:r>
              <a:rPr lang="it-IT" sz="2400" b="1" dirty="0" err="1">
                <a:latin typeface="Times New Roman" panose="02020603050405020304" pitchFamily="18" charset="0"/>
                <a:cs typeface="Times New Roman" panose="02020603050405020304" pitchFamily="18" charset="0"/>
              </a:rPr>
              <a:t>dominated</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sorting</a:t>
            </a:r>
            <a:r>
              <a:rPr lang="it-IT" sz="2400" b="1" dirty="0">
                <a:latin typeface="Times New Roman" panose="02020603050405020304" pitchFamily="18" charset="0"/>
                <a:cs typeface="Times New Roman" panose="02020603050405020304" pitchFamily="18" charset="0"/>
              </a:rPr>
              <a:t> (skip)</a:t>
            </a:r>
            <a:endParaRPr lang="en-US" sz="2400" b="1" dirty="0">
              <a:latin typeface="Times New Roman" panose="02020603050405020304" pitchFamily="18"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5AFA29CC-F0AA-5D89-7A7E-A04AC6FD808D}"/>
              </a:ext>
            </a:extLst>
          </p:cNvPr>
          <p:cNvSpPr>
            <a:spLocks noGrp="1"/>
          </p:cNvSpPr>
          <p:nvPr>
            <p:ph type="sldNum" sz="quarter" idx="12"/>
          </p:nvPr>
        </p:nvSpPr>
        <p:spPr/>
        <p:txBody>
          <a:bodyPr/>
          <a:lstStyle/>
          <a:p>
            <a:fld id="{51B588E3-E439-42B7-9D99-AC83CA308FC5}" type="slidenum">
              <a:rPr lang="en-US" smtClean="0"/>
              <a:t>26</a:t>
            </a:fld>
            <a:endParaRPr lang="en-US"/>
          </a:p>
        </p:txBody>
      </p:sp>
      <p:sp>
        <p:nvSpPr>
          <p:cNvPr id="5" name="CasellaDiTesto 4">
            <a:extLst>
              <a:ext uri="{FF2B5EF4-FFF2-40B4-BE49-F238E27FC236}">
                <a16:creationId xmlns:a16="http://schemas.microsoft.com/office/drawing/2014/main" id="{F0823650-76BC-90B7-5513-B17E9CD5E868}"/>
              </a:ext>
            </a:extLst>
          </p:cNvPr>
          <p:cNvSpPr txBox="1"/>
          <p:nvPr/>
        </p:nvSpPr>
        <p:spPr>
          <a:xfrm>
            <a:off x="838200" y="1027595"/>
            <a:ext cx="5676900" cy="5355312"/>
          </a:xfrm>
          <a:prstGeom prst="rect">
            <a:avLst/>
          </a:prstGeom>
          <a:noFill/>
        </p:spPr>
        <p:txBody>
          <a:bodyPr wrap="square" rtlCol="0">
            <a:spAutoFit/>
          </a:bodyPr>
          <a:lstStyle/>
          <a:p>
            <a:endParaRPr lang="it-IT" dirty="0">
              <a:latin typeface="Times New Roman" panose="02020603050405020304" pitchFamily="18" charset="0"/>
              <a:cs typeface="Times New Roman" panose="02020603050405020304" pitchFamily="18" charset="0"/>
            </a:endParaRPr>
          </a:p>
          <a:p>
            <a:r>
              <a:rPr lang="it-IT" dirty="0" err="1">
                <a:latin typeface="Times New Roman" panose="02020603050405020304" pitchFamily="18" charset="0"/>
                <a:cs typeface="Times New Roman" panose="02020603050405020304" pitchFamily="18" charset="0"/>
              </a:rPr>
              <a:t>bestX</a:t>
            </a:r>
            <a:r>
              <a:rPr lang="it-IT" dirty="0">
                <a:latin typeface="Times New Roman" panose="02020603050405020304" pitchFamily="18" charset="0"/>
                <a:cs typeface="Times New Roman" panose="02020603050405020304" pitchFamily="18" charset="0"/>
              </a:rPr>
              <a:t>=[]</a:t>
            </a:r>
          </a:p>
          <a:p>
            <a:r>
              <a:rPr lang="it-IT" dirty="0" err="1">
                <a:latin typeface="Times New Roman" panose="02020603050405020304" pitchFamily="18" charset="0"/>
                <a:cs typeface="Times New Roman" panose="02020603050405020304" pitchFamily="18" charset="0"/>
              </a:rPr>
              <a:t>while</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len</a:t>
            </a:r>
            <a:r>
              <a:rPr lang="it-IT" dirty="0">
                <a:latin typeface="Times New Roman" panose="02020603050405020304" pitchFamily="18" charset="0"/>
                <a:cs typeface="Times New Roman" panose="02020603050405020304" pitchFamily="18" charset="0"/>
              </a:rPr>
              <a:t>(</a:t>
            </a:r>
            <a:r>
              <a:rPr lang="it-IT" dirty="0" err="1">
                <a:latin typeface="Times New Roman" panose="02020603050405020304" pitchFamily="18" charset="0"/>
                <a:cs typeface="Times New Roman" panose="02020603050405020304" pitchFamily="18" charset="0"/>
              </a:rPr>
              <a:t>bestX</a:t>
            </a:r>
            <a:r>
              <a:rPr lang="it-IT" dirty="0">
                <a:latin typeface="Times New Roman" panose="02020603050405020304" pitchFamily="18" charset="0"/>
                <a:cs typeface="Times New Roman" panose="02020603050405020304" pitchFamily="18" charset="0"/>
              </a:rPr>
              <a:t>) &lt; </a:t>
            </a:r>
            <a:r>
              <a:rPr lang="it-IT" dirty="0" err="1">
                <a:latin typeface="Times New Roman" panose="02020603050405020304" pitchFamily="18" charset="0"/>
                <a:cs typeface="Times New Roman" panose="02020603050405020304" pitchFamily="18" charset="0"/>
              </a:rPr>
              <a:t>desired</a:t>
            </a:r>
            <a:r>
              <a:rPr lang="it-IT" dirty="0">
                <a:latin typeface="Times New Roman" panose="02020603050405020304" pitchFamily="18" charset="0"/>
                <a:cs typeface="Times New Roman" panose="02020603050405020304" pitchFamily="18" charset="0"/>
              </a:rPr>
              <a:t>:</a:t>
            </a:r>
          </a:p>
          <a:p>
            <a:pPr lvl="1"/>
            <a:r>
              <a:rPr lang="it-IT" dirty="0" err="1">
                <a:latin typeface="Times New Roman" panose="02020603050405020304" pitchFamily="18" charset="0"/>
                <a:cs typeface="Times New Roman" panose="02020603050405020304" pitchFamily="18" charset="0"/>
              </a:rPr>
              <a:t>pareto_frontier</a:t>
            </a:r>
            <a:r>
              <a:rPr lang="it-IT" dirty="0">
                <a:latin typeface="Times New Roman" panose="02020603050405020304" pitchFamily="18" charset="0"/>
                <a:cs typeface="Times New Roman" panose="02020603050405020304" pitchFamily="18" charset="0"/>
              </a:rPr>
              <a:t> = []</a:t>
            </a:r>
          </a:p>
          <a:p>
            <a:pPr lvl="1"/>
            <a:r>
              <a:rPr lang="it-IT" dirty="0">
                <a:latin typeface="Times New Roman" panose="02020603050405020304" pitchFamily="18" charset="0"/>
                <a:cs typeface="Times New Roman" panose="02020603050405020304" pitchFamily="18" charset="0"/>
              </a:rPr>
              <a:t>sort(X, key=f2)</a:t>
            </a:r>
          </a:p>
          <a:p>
            <a:pPr lvl="1" defTabSz="457200"/>
            <a:r>
              <a:rPr lang="it-IT" dirty="0">
                <a:latin typeface="Times New Roman" panose="02020603050405020304" pitchFamily="18" charset="0"/>
                <a:cs typeface="Times New Roman" panose="02020603050405020304" pitchFamily="18" charset="0"/>
              </a:rPr>
              <a:t>for </a:t>
            </a:r>
            <a:r>
              <a:rPr lang="it-IT" dirty="0" err="1">
                <a:latin typeface="Times New Roman" panose="02020603050405020304" pitchFamily="18" charset="0"/>
                <a:cs typeface="Times New Roman" panose="02020603050405020304" pitchFamily="18" charset="0"/>
              </a:rPr>
              <a:t>each</a:t>
            </a:r>
            <a:r>
              <a:rPr lang="it-IT" dirty="0">
                <a:latin typeface="Times New Roman" panose="02020603050405020304" pitchFamily="18" charset="0"/>
                <a:cs typeface="Times New Roman" panose="02020603050405020304" pitchFamily="18" charset="0"/>
              </a:rPr>
              <a:t> x0 in X:</a:t>
            </a:r>
          </a:p>
          <a:p>
            <a:pPr lvl="1" defTabSz="457200"/>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in_frontier</a:t>
            </a:r>
            <a:r>
              <a:rPr lang="it-IT" dirty="0">
                <a:latin typeface="Times New Roman" panose="02020603050405020304" pitchFamily="18" charset="0"/>
                <a:cs typeface="Times New Roman" panose="02020603050405020304" pitchFamily="18" charset="0"/>
              </a:rPr>
              <a:t> = True</a:t>
            </a:r>
          </a:p>
          <a:p>
            <a:pPr lvl="1" defTabSz="457200"/>
            <a:r>
              <a:rPr lang="en-US" dirty="0">
                <a:latin typeface="Times New Roman" panose="02020603050405020304" pitchFamily="18" charset="0"/>
                <a:cs typeface="Times New Roman" panose="02020603050405020304" pitchFamily="18" charset="0"/>
              </a:rPr>
              <a:t>	for each x1 in X</a:t>
            </a:r>
            <a:r>
              <a:rPr lang="it-IT" dirty="0">
                <a:latin typeface="Times New Roman" panose="02020603050405020304" pitchFamily="18" charset="0"/>
                <a:cs typeface="Times New Roman" panose="02020603050405020304" pitchFamily="18" charset="0"/>
              </a:rPr>
              <a:t>[0,index]: </a:t>
            </a:r>
            <a:r>
              <a:rPr lang="en-US" dirty="0">
                <a:latin typeface="Times New Roman" panose="02020603050405020304" pitchFamily="18" charset="0"/>
                <a:cs typeface="Times New Roman" panose="02020603050405020304" pitchFamily="18" charset="0"/>
              </a:rPr>
              <a:t>:</a:t>
            </a:r>
          </a:p>
          <a:p>
            <a:pPr lvl="1" defTabSz="457200"/>
            <a:r>
              <a:rPr lang="en-US" dirty="0">
                <a:latin typeface="Times New Roman" panose="02020603050405020304" pitchFamily="18" charset="0"/>
                <a:cs typeface="Times New Roman" panose="02020603050405020304" pitchFamily="18" charset="0"/>
              </a:rPr>
              <a:t>		if x0.f1&lt;x1.f1:</a:t>
            </a:r>
          </a:p>
          <a:p>
            <a:pPr lvl="1" defTabSz="457200"/>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in_frontier</a:t>
            </a:r>
            <a:r>
              <a:rPr lang="en-US" dirty="0">
                <a:latin typeface="Times New Roman" panose="02020603050405020304" pitchFamily="18" charset="0"/>
                <a:cs typeface="Times New Roman" panose="02020603050405020304" pitchFamily="18" charset="0"/>
              </a:rPr>
              <a:t> = False</a:t>
            </a:r>
          </a:p>
          <a:p>
            <a:pPr lvl="1" defTabSz="457200"/>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in_frontier</a:t>
            </a:r>
            <a:r>
              <a:rPr lang="en-US" dirty="0">
                <a:latin typeface="Times New Roman" panose="02020603050405020304" pitchFamily="18" charset="0"/>
                <a:cs typeface="Times New Roman" panose="02020603050405020304" pitchFamily="18" charset="0"/>
              </a:rPr>
              <a:t>:</a:t>
            </a:r>
          </a:p>
          <a:p>
            <a:pPr lvl="1" defTabSz="457200"/>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pareto_frontier</a:t>
            </a:r>
            <a:r>
              <a:rPr lang="en-US" dirty="0">
                <a:latin typeface="Times New Roman" panose="02020603050405020304" pitchFamily="18" charset="0"/>
                <a:cs typeface="Times New Roman" panose="02020603050405020304" pitchFamily="18" charset="0"/>
              </a:rPr>
              <a:t> += x0</a:t>
            </a:r>
          </a:p>
          <a:p>
            <a:pPr lvl="1" defTabSz="457200"/>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lvl="1" defTabSz="457200"/>
            <a:r>
              <a:rPr lang="en-US" dirty="0" err="1">
                <a:latin typeface="Times New Roman" panose="02020603050405020304" pitchFamily="18" charset="0"/>
                <a:cs typeface="Times New Roman" panose="02020603050405020304" pitchFamily="18" charset="0"/>
                <a:sym typeface="Wingdings" panose="05000000000000000000" pitchFamily="2" charset="2"/>
              </a:rPr>
              <a:t>best_performance_model</a:t>
            </a:r>
            <a:r>
              <a:rPr lang="en-US" dirty="0">
                <a:latin typeface="Times New Roman" panose="02020603050405020304" pitchFamily="18" charset="0"/>
                <a:cs typeface="Times New Roman" panose="02020603050405020304" pitchFamily="18" charset="0"/>
                <a:sym typeface="Wingdings" panose="05000000000000000000" pitchFamily="2" charset="2"/>
              </a:rPr>
              <a:t> += </a:t>
            </a:r>
            <a:r>
              <a:rPr lang="en-US" dirty="0" err="1">
                <a:latin typeface="Times New Roman" panose="02020603050405020304" pitchFamily="18" charset="0"/>
                <a:cs typeface="Times New Roman" panose="02020603050405020304" pitchFamily="18" charset="0"/>
                <a:sym typeface="Wingdings" panose="05000000000000000000" pitchFamily="2" charset="2"/>
              </a:rPr>
              <a:t>pareto_frontier</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lvl="1" defTabSz="457200"/>
            <a:r>
              <a:rPr lang="en-US" dirty="0">
                <a:latin typeface="Times New Roman" panose="02020603050405020304" pitchFamily="18" charset="0"/>
                <a:cs typeface="Times New Roman" panose="02020603050405020304" pitchFamily="18" charset="0"/>
                <a:sym typeface="Wingdings" panose="05000000000000000000" pitchFamily="2" charset="2"/>
              </a:rPr>
              <a:t>X -= </a:t>
            </a:r>
            <a:r>
              <a:rPr lang="en-US" dirty="0" err="1">
                <a:latin typeface="Times New Roman" panose="02020603050405020304" pitchFamily="18" charset="0"/>
                <a:cs typeface="Times New Roman" panose="02020603050405020304" pitchFamily="18" charset="0"/>
                <a:sym typeface="Wingdings" panose="05000000000000000000" pitchFamily="2" charset="2"/>
              </a:rPr>
              <a:t>pareto_frontier</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defTabSz="457200"/>
            <a:endParaRPr lang="en-US" dirty="0">
              <a:latin typeface="Times New Roman" panose="02020603050405020304" pitchFamily="18" charset="0"/>
              <a:cs typeface="Times New Roman" panose="02020603050405020304" pitchFamily="18" charset="0"/>
            </a:endParaRPr>
          </a:p>
          <a:p>
            <a:pPr defTabSz="457200"/>
            <a:endParaRPr lang="en-US" dirty="0">
              <a:latin typeface="Times New Roman" panose="02020603050405020304" pitchFamily="18" charset="0"/>
              <a:cs typeface="Times New Roman" panose="02020603050405020304" pitchFamily="18" charset="0"/>
            </a:endParaRPr>
          </a:p>
          <a:p>
            <a:pPr defTabSz="457200"/>
            <a:endParaRPr lang="en-US" dirty="0">
              <a:latin typeface="Times New Roman" panose="02020603050405020304" pitchFamily="18" charset="0"/>
              <a:cs typeface="Times New Roman" panose="02020603050405020304" pitchFamily="18" charset="0"/>
            </a:endParaRPr>
          </a:p>
          <a:p>
            <a:pPr defTabSz="457200"/>
            <a:r>
              <a:rPr lang="en-US" dirty="0">
                <a:latin typeface="Times New Roman" panose="02020603050405020304" pitchFamily="18" charset="0"/>
                <a:cs typeface="Times New Roman" panose="02020603050405020304" pitchFamily="18" charset="0"/>
              </a:rPr>
              <a:t>			</a:t>
            </a:r>
          </a:p>
        </p:txBody>
      </p:sp>
      <p:pic>
        <p:nvPicPr>
          <p:cNvPr id="9" name="Elemento grafico 8">
            <a:extLst>
              <a:ext uri="{FF2B5EF4-FFF2-40B4-BE49-F238E27FC236}">
                <a16:creationId xmlns:a16="http://schemas.microsoft.com/office/drawing/2014/main" id="{1D31AB2B-0527-48C6-839A-085D17CF4B0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0711" b="6137"/>
          <a:stretch/>
        </p:blipFill>
        <p:spPr>
          <a:xfrm>
            <a:off x="5771970" y="978369"/>
            <a:ext cx="2551324" cy="2265217"/>
          </a:xfrm>
          <a:prstGeom prst="rect">
            <a:avLst/>
          </a:prstGeom>
        </p:spPr>
      </p:pic>
      <p:sp>
        <p:nvSpPr>
          <p:cNvPr id="10" name="CasellaDiTesto 9">
            <a:extLst>
              <a:ext uri="{FF2B5EF4-FFF2-40B4-BE49-F238E27FC236}">
                <a16:creationId xmlns:a16="http://schemas.microsoft.com/office/drawing/2014/main" id="{D4691BF1-F2DB-28C7-0A4F-BCAB5C1B8997}"/>
              </a:ext>
            </a:extLst>
          </p:cNvPr>
          <p:cNvSpPr txBox="1"/>
          <p:nvPr/>
        </p:nvSpPr>
        <p:spPr>
          <a:xfrm>
            <a:off x="5486401" y="914402"/>
            <a:ext cx="786244" cy="369332"/>
          </a:xfrm>
          <a:prstGeom prst="rect">
            <a:avLst/>
          </a:prstGeom>
          <a:noFill/>
        </p:spPr>
        <p:txBody>
          <a:bodyPr wrap="square" rtlCol="0">
            <a:spAutoFit/>
          </a:bodyPr>
          <a:lstStyle/>
          <a:p>
            <a:r>
              <a:rPr lang="it-IT" dirty="0"/>
              <a:t>f2</a:t>
            </a:r>
            <a:endParaRPr lang="en-US" dirty="0"/>
          </a:p>
        </p:txBody>
      </p:sp>
      <p:sp>
        <p:nvSpPr>
          <p:cNvPr id="11" name="CasellaDiTesto 10">
            <a:extLst>
              <a:ext uri="{FF2B5EF4-FFF2-40B4-BE49-F238E27FC236}">
                <a16:creationId xmlns:a16="http://schemas.microsoft.com/office/drawing/2014/main" id="{4B19DFBF-0A79-270E-A648-5B1FEDFCE5FC}"/>
              </a:ext>
            </a:extLst>
          </p:cNvPr>
          <p:cNvSpPr txBox="1"/>
          <p:nvPr/>
        </p:nvSpPr>
        <p:spPr>
          <a:xfrm>
            <a:off x="7938653" y="3133279"/>
            <a:ext cx="540328" cy="369332"/>
          </a:xfrm>
          <a:prstGeom prst="rect">
            <a:avLst/>
          </a:prstGeom>
          <a:noFill/>
        </p:spPr>
        <p:txBody>
          <a:bodyPr wrap="square" rtlCol="0">
            <a:spAutoFit/>
          </a:bodyPr>
          <a:lstStyle/>
          <a:p>
            <a:r>
              <a:rPr lang="it-IT" dirty="0"/>
              <a:t>f1</a:t>
            </a:r>
            <a:endParaRPr lang="en-US" dirty="0"/>
          </a:p>
        </p:txBody>
      </p:sp>
      <p:sp>
        <p:nvSpPr>
          <p:cNvPr id="12" name="Freccia angolare in su 11">
            <a:extLst>
              <a:ext uri="{FF2B5EF4-FFF2-40B4-BE49-F238E27FC236}">
                <a16:creationId xmlns:a16="http://schemas.microsoft.com/office/drawing/2014/main" id="{1437F69E-27B1-BACF-9A40-D7D5638A19F2}"/>
              </a:ext>
            </a:extLst>
          </p:cNvPr>
          <p:cNvSpPr/>
          <p:nvPr/>
        </p:nvSpPr>
        <p:spPr>
          <a:xfrm flipH="1">
            <a:off x="5965498" y="3072088"/>
            <a:ext cx="540328" cy="542327"/>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sellaDiTesto 12">
            <a:extLst>
              <a:ext uri="{FF2B5EF4-FFF2-40B4-BE49-F238E27FC236}">
                <a16:creationId xmlns:a16="http://schemas.microsoft.com/office/drawing/2014/main" id="{AA323A3C-F176-CC53-58A8-6BB5896D0C8E}"/>
              </a:ext>
            </a:extLst>
          </p:cNvPr>
          <p:cNvSpPr txBox="1"/>
          <p:nvPr/>
        </p:nvSpPr>
        <p:spPr>
          <a:xfrm>
            <a:off x="6473535" y="3367171"/>
            <a:ext cx="2930235" cy="369332"/>
          </a:xfrm>
          <a:prstGeom prst="rect">
            <a:avLst/>
          </a:prstGeom>
          <a:noFill/>
        </p:spPr>
        <p:txBody>
          <a:bodyPr wrap="square" rtlCol="0">
            <a:spAutoFit/>
          </a:bodyPr>
          <a:lstStyle/>
          <a:p>
            <a:r>
              <a:rPr lang="it-IT" b="1" dirty="0"/>
              <a:t>CHECK NO POINTS THERE</a:t>
            </a:r>
            <a:endParaRPr lang="en-US" b="1" dirty="0"/>
          </a:p>
        </p:txBody>
      </p:sp>
      <p:pic>
        <p:nvPicPr>
          <p:cNvPr id="17" name="Immagine 16" descr="Immagine che contiene testo, diagramma, linea, mappa&#10;&#10;Descrizione generata automaticamente">
            <a:extLst>
              <a:ext uri="{FF2B5EF4-FFF2-40B4-BE49-F238E27FC236}">
                <a16:creationId xmlns:a16="http://schemas.microsoft.com/office/drawing/2014/main" id="{244FE5D9-1C15-1094-6038-19BB616C3B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7142" y="3755727"/>
            <a:ext cx="3339470" cy="2688224"/>
          </a:xfrm>
          <a:prstGeom prst="rect">
            <a:avLst/>
          </a:prstGeom>
        </p:spPr>
      </p:pic>
    </p:spTree>
    <p:extLst>
      <p:ext uri="{BB962C8B-B14F-4D97-AF65-F5344CB8AC3E}">
        <p14:creationId xmlns:p14="http://schemas.microsoft.com/office/powerpoint/2010/main" val="323737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gn="ctr">
              <a:buSzPts val="990"/>
            </a:pPr>
            <a:r>
              <a:rPr lang="it" sz="2400" b="1" dirty="0">
                <a:latin typeface="Times New Roman" panose="02020603050405020304" pitchFamily="18" charset="0"/>
                <a:cs typeface="Times New Roman" panose="02020603050405020304" pitchFamily="18" charset="0"/>
              </a:rPr>
              <a:t>Experiments (Federico)</a:t>
            </a:r>
            <a:endParaRPr sz="2400" b="1" dirty="0">
              <a:latin typeface="Times New Roman" panose="02020603050405020304" pitchFamily="18" charset="0"/>
              <a:cs typeface="Times New Roman" panose="02020603050405020304" pitchFamily="18" charset="0"/>
            </a:endParaRPr>
          </a:p>
        </p:txBody>
      </p:sp>
      <p:sp>
        <p:nvSpPr>
          <p:cNvPr id="100" name="Google Shape;100;p19"/>
          <p:cNvSpPr txBox="1">
            <a:spLocks noGrp="1"/>
          </p:cNvSpPr>
          <p:nvPr>
            <p:ph type="body" idx="1"/>
          </p:nvPr>
        </p:nvSpPr>
        <p:spPr>
          <a:xfrm>
            <a:off x="618800" y="1435033"/>
            <a:ext cx="10638480" cy="5148400"/>
          </a:xfrm>
          <a:prstGeom prst="rect">
            <a:avLst/>
          </a:prstGeom>
        </p:spPr>
        <p:txBody>
          <a:bodyPr spcFirstLastPara="1" vert="horz" wrap="square" lIns="121900" tIns="121900" rIns="121900" bIns="121900" rtlCol="0" anchor="t" anchorCtr="0">
            <a:normAutofit/>
          </a:bodyPr>
          <a:lstStyle/>
          <a:p>
            <a:pPr indent="-440149" algn="just">
              <a:lnSpc>
                <a:spcPct val="150000"/>
              </a:lnSpc>
              <a:buSzPct val="100000"/>
            </a:pPr>
            <a:r>
              <a:rPr lang="it" sz="1800" dirty="0">
                <a:latin typeface="Times New Roman" panose="02020603050405020304" pitchFamily="18" charset="0"/>
                <a:cs typeface="Times New Roman" panose="02020603050405020304" pitchFamily="18" charset="0"/>
              </a:rPr>
              <a:t>Conducted on ResNet18, MobileNetV1 and MobileNetV2 using the ImageNet dataset</a:t>
            </a:r>
            <a:endParaRPr sz="1800" dirty="0">
              <a:latin typeface="Times New Roman" panose="02020603050405020304" pitchFamily="18" charset="0"/>
              <a:cs typeface="Times New Roman" panose="02020603050405020304" pitchFamily="18" charset="0"/>
            </a:endParaRPr>
          </a:p>
          <a:p>
            <a:pPr indent="-440149" algn="just">
              <a:lnSpc>
                <a:spcPct val="150000"/>
              </a:lnSpc>
              <a:buSzPct val="100000"/>
            </a:pPr>
            <a:r>
              <a:rPr lang="it" sz="1800" dirty="0">
                <a:latin typeface="Times New Roman" panose="02020603050405020304" pitchFamily="18" charset="0"/>
                <a:cs typeface="Times New Roman" panose="02020603050405020304" pitchFamily="18" charset="0"/>
              </a:rPr>
              <a:t>Implemented sparse convolution with improvements for weight pruning, grouping parameters for efficient data reuse.</a:t>
            </a:r>
          </a:p>
          <a:p>
            <a:pPr indent="-440149" algn="just">
              <a:lnSpc>
                <a:spcPct val="150000"/>
              </a:lnSpc>
              <a:buSzPct val="100000"/>
            </a:pPr>
            <a:r>
              <a:rPr lang="en-US" sz="1800" dirty="0" err="1">
                <a:latin typeface="Times New Roman" panose="02020603050405020304" pitchFamily="18" charset="0"/>
                <a:cs typeface="Times New Roman" panose="02020603050405020304" pitchFamily="18" charset="0"/>
              </a:rPr>
              <a:t>supernet</a:t>
            </a:r>
            <a:r>
              <a:rPr lang="en-US" sz="1800" dirty="0">
                <a:latin typeface="Times New Roman" panose="02020603050405020304" pitchFamily="18" charset="0"/>
                <a:cs typeface="Times New Roman" panose="02020603050405020304" pitchFamily="18" charset="0"/>
              </a:rPr>
              <a:t> for 30 epochs with batch size of 256</a:t>
            </a:r>
            <a:endParaRPr sz="1800" dirty="0">
              <a:latin typeface="Times New Roman" panose="02020603050405020304" pitchFamily="18" charset="0"/>
              <a:cs typeface="Times New Roman" panose="02020603050405020304" pitchFamily="18" charset="0"/>
            </a:endParaRPr>
          </a:p>
          <a:p>
            <a:pPr indent="-440149" algn="just">
              <a:lnSpc>
                <a:spcPct val="150000"/>
              </a:lnSpc>
              <a:buSzPct val="100000"/>
            </a:pPr>
            <a:r>
              <a:rPr lang="it" sz="1800" dirty="0">
                <a:latin typeface="Times New Roman" panose="02020603050405020304" pitchFamily="18" charset="0"/>
                <a:cs typeface="Times New Roman" panose="02020603050405020304" pitchFamily="18" charset="0"/>
              </a:rPr>
              <a:t>Evolutionary search with a population size of 64 and 128 search steps.</a:t>
            </a:r>
            <a:endParaRPr sz="1800" dirty="0">
              <a:latin typeface="Times New Roman" panose="02020603050405020304" pitchFamily="18" charset="0"/>
              <a:cs typeface="Times New Roman" panose="02020603050405020304" pitchFamily="18" charset="0"/>
            </a:endParaRPr>
          </a:p>
          <a:p>
            <a:pPr indent="-440149" algn="just">
              <a:lnSpc>
                <a:spcPct val="150000"/>
              </a:lnSpc>
              <a:buSzPct val="100000"/>
            </a:pPr>
            <a:r>
              <a:rPr lang="it" sz="1800" dirty="0">
                <a:latin typeface="Times New Roman" panose="02020603050405020304" pitchFamily="18" charset="0"/>
                <a:cs typeface="Times New Roman" panose="02020603050405020304" pitchFamily="18" charset="0"/>
              </a:rPr>
              <a:t>Supernet training on a subset of ImageNet, followed by re-training on the entire dataset after the search stage</a:t>
            </a:r>
            <a:endParaRPr sz="1800" dirty="0">
              <a:latin typeface="Times New Roman" panose="02020603050405020304" pitchFamily="18" charset="0"/>
              <a:cs typeface="Times New Roman" panose="02020603050405020304" pitchFamily="18" charset="0"/>
            </a:endParaRPr>
          </a:p>
          <a:p>
            <a:pPr indent="-440149" algn="just">
              <a:lnSpc>
                <a:spcPct val="150000"/>
              </a:lnSpc>
              <a:buSzPct val="100000"/>
            </a:pPr>
            <a:r>
              <a:rPr lang="it" sz="1800" dirty="0">
                <a:latin typeface="Times New Roman" panose="02020603050405020304" pitchFamily="18" charset="0"/>
                <a:cs typeface="Times New Roman" panose="02020603050405020304" pitchFamily="18" charset="0"/>
              </a:rPr>
              <a:t>Latency measured on: </a:t>
            </a:r>
          </a:p>
          <a:p>
            <a:pPr lvl="1" indent="-440149" algn="just">
              <a:lnSpc>
                <a:spcPct val="150000"/>
              </a:lnSpc>
              <a:buSzPct val="100000"/>
            </a:pPr>
            <a:r>
              <a:rPr lang="it" sz="1800" dirty="0">
                <a:latin typeface="Times New Roman" panose="02020603050405020304" pitchFamily="18" charset="0"/>
                <a:cs typeface="Times New Roman" panose="02020603050405020304" pitchFamily="18" charset="0"/>
              </a:rPr>
              <a:t>ARM Cortex-A72 CPU (1 core) </a:t>
            </a:r>
          </a:p>
          <a:p>
            <a:pPr lvl="1" indent="-440149" algn="just">
              <a:lnSpc>
                <a:spcPct val="150000"/>
              </a:lnSpc>
              <a:buSzPct val="100000"/>
            </a:pPr>
            <a:r>
              <a:rPr lang="it" sz="1800" dirty="0">
                <a:latin typeface="Times New Roman" panose="02020603050405020304" pitchFamily="18" charset="0"/>
                <a:cs typeface="Times New Roman" panose="02020603050405020304" pitchFamily="18" charset="0"/>
              </a:rPr>
              <a:t>ARM </a:t>
            </a:r>
            <a:r>
              <a:rPr lang="en-US" sz="1800" dirty="0">
                <a:latin typeface="Times New Roman" panose="02020603050405020304" pitchFamily="18" charset="0"/>
                <a:cs typeface="Times New Roman" panose="02020603050405020304" pitchFamily="18" charset="0"/>
              </a:rPr>
              <a:t>Cortex-A53 CPU (1 core/4 core)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640F65-1FD1-B93C-1A6E-40E333BC6DC1}"/>
              </a:ext>
            </a:extLst>
          </p:cNvPr>
          <p:cNvSpPr>
            <a:spLocks noGrp="1"/>
          </p:cNvSpPr>
          <p:nvPr>
            <p:ph type="title"/>
          </p:nvPr>
        </p:nvSpPr>
        <p:spPr>
          <a:xfrm>
            <a:off x="838200" y="365126"/>
            <a:ext cx="10515600" cy="762560"/>
          </a:xfrm>
        </p:spPr>
        <p:txBody>
          <a:bodyPr>
            <a:normAutofit/>
          </a:bodyPr>
          <a:lstStyle/>
          <a:p>
            <a:pPr algn="ctr"/>
            <a:r>
              <a:rPr lang="it-IT" sz="3000" b="1" dirty="0" err="1">
                <a:latin typeface="Times New Roman" panose="02020603050405020304" pitchFamily="18" charset="0"/>
                <a:cs typeface="Times New Roman" panose="02020603050405020304" pitchFamily="18" charset="0"/>
              </a:rPr>
              <a:t>Results</a:t>
            </a:r>
            <a:r>
              <a:rPr lang="it-IT" sz="3000" b="1" dirty="0">
                <a:latin typeface="Times New Roman" panose="02020603050405020304" pitchFamily="18" charset="0"/>
                <a:cs typeface="Times New Roman" panose="02020603050405020304" pitchFamily="18" charset="0"/>
              </a:rPr>
              <a:t> (Federico)</a:t>
            </a:r>
            <a:endParaRPr lang="en-US" sz="3000" b="1" dirty="0">
              <a:latin typeface="Times New Roman" panose="02020603050405020304" pitchFamily="18" charset="0"/>
              <a:cs typeface="Times New Roman" panose="02020603050405020304" pitchFamily="18" charset="0"/>
            </a:endParaRPr>
          </a:p>
        </p:txBody>
      </p:sp>
      <p:pic>
        <p:nvPicPr>
          <p:cNvPr id="6" name="Segnaposto contenuto 5">
            <a:extLst>
              <a:ext uri="{FF2B5EF4-FFF2-40B4-BE49-F238E27FC236}">
                <a16:creationId xmlns:a16="http://schemas.microsoft.com/office/drawing/2014/main" id="{878289A2-5C3B-4225-CC0C-8932B877C39E}"/>
              </a:ext>
            </a:extLst>
          </p:cNvPr>
          <p:cNvPicPr>
            <a:picLocks noGrp="1" noChangeAspect="1"/>
          </p:cNvPicPr>
          <p:nvPr>
            <p:ph idx="1"/>
          </p:nvPr>
        </p:nvPicPr>
        <p:blipFill rotWithShape="1">
          <a:blip r:embed="rId2"/>
          <a:srcRect l="7802"/>
          <a:stretch/>
        </p:blipFill>
        <p:spPr>
          <a:xfrm>
            <a:off x="1755519" y="1849962"/>
            <a:ext cx="3232409" cy="4776855"/>
          </a:xfrm>
        </p:spPr>
      </p:pic>
      <p:sp>
        <p:nvSpPr>
          <p:cNvPr id="4" name="Segnaposto numero diapositiva 3">
            <a:extLst>
              <a:ext uri="{FF2B5EF4-FFF2-40B4-BE49-F238E27FC236}">
                <a16:creationId xmlns:a16="http://schemas.microsoft.com/office/drawing/2014/main" id="{2D6EF581-B408-D1E6-76E4-F51010292C12}"/>
              </a:ext>
            </a:extLst>
          </p:cNvPr>
          <p:cNvSpPr>
            <a:spLocks noGrp="1"/>
          </p:cNvSpPr>
          <p:nvPr>
            <p:ph type="sldNum" sz="quarter" idx="12"/>
          </p:nvPr>
        </p:nvSpPr>
        <p:spPr/>
        <p:txBody>
          <a:bodyPr/>
          <a:lstStyle/>
          <a:p>
            <a:fld id="{51B588E3-E439-42B7-9D99-AC83CA308FC5}" type="slidenum">
              <a:rPr lang="en-US" smtClean="0"/>
              <a:t>28</a:t>
            </a:fld>
            <a:endParaRPr lang="en-US"/>
          </a:p>
        </p:txBody>
      </p:sp>
      <p:sp>
        <p:nvSpPr>
          <p:cNvPr id="7" name="CasellaDiTesto 6">
            <a:extLst>
              <a:ext uri="{FF2B5EF4-FFF2-40B4-BE49-F238E27FC236}">
                <a16:creationId xmlns:a16="http://schemas.microsoft.com/office/drawing/2014/main" id="{6AE28E2D-3392-4856-CCC0-5A6763909084}"/>
              </a:ext>
            </a:extLst>
          </p:cNvPr>
          <p:cNvSpPr txBox="1"/>
          <p:nvPr/>
        </p:nvSpPr>
        <p:spPr>
          <a:xfrm>
            <a:off x="421970" y="2278578"/>
            <a:ext cx="6868028" cy="2585323"/>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MobileNetV1</a:t>
            </a:r>
          </a:p>
          <a:p>
            <a:endParaRPr lang="it-IT" dirty="0"/>
          </a:p>
          <a:p>
            <a:endParaRPr lang="it-IT" dirty="0"/>
          </a:p>
          <a:p>
            <a:endParaRPr lang="it-IT" dirty="0"/>
          </a:p>
          <a:p>
            <a:endParaRPr lang="it-IT" dirty="0"/>
          </a:p>
          <a:p>
            <a:endParaRPr lang="it-IT" dirty="0"/>
          </a:p>
          <a:p>
            <a:endParaRPr lang="it-IT" dirty="0"/>
          </a:p>
          <a:p>
            <a:endParaRPr lang="it-IT" dirty="0"/>
          </a:p>
          <a:p>
            <a:r>
              <a:rPr lang="en-US" dirty="0">
                <a:latin typeface="Times New Roman" panose="02020603050405020304" pitchFamily="18" charset="0"/>
                <a:cs typeface="Times New Roman" panose="02020603050405020304" pitchFamily="18" charset="0"/>
              </a:rPr>
              <a:t>MobileNetV2</a:t>
            </a:r>
            <a:r>
              <a:rPr lang="en-US" dirty="0"/>
              <a:t> </a:t>
            </a:r>
            <a:endParaRPr lang="it-IT" dirty="0"/>
          </a:p>
        </p:txBody>
      </p:sp>
      <p:pic>
        <p:nvPicPr>
          <p:cNvPr id="9" name="Immagine 8">
            <a:extLst>
              <a:ext uri="{FF2B5EF4-FFF2-40B4-BE49-F238E27FC236}">
                <a16:creationId xmlns:a16="http://schemas.microsoft.com/office/drawing/2014/main" id="{EB9A307E-5ABB-85FA-4A15-B7BD7909C973}"/>
              </a:ext>
            </a:extLst>
          </p:cNvPr>
          <p:cNvPicPr>
            <a:picLocks noChangeAspect="1"/>
          </p:cNvPicPr>
          <p:nvPr/>
        </p:nvPicPr>
        <p:blipFill>
          <a:blip r:embed="rId3"/>
          <a:stretch>
            <a:fillRect/>
          </a:stretch>
        </p:blipFill>
        <p:spPr>
          <a:xfrm>
            <a:off x="4958080" y="1849962"/>
            <a:ext cx="3292104" cy="5005803"/>
          </a:xfrm>
          <a:prstGeom prst="rect">
            <a:avLst/>
          </a:prstGeom>
        </p:spPr>
      </p:pic>
      <p:sp>
        <p:nvSpPr>
          <p:cNvPr id="11" name="CasellaDiTesto 10">
            <a:extLst>
              <a:ext uri="{FF2B5EF4-FFF2-40B4-BE49-F238E27FC236}">
                <a16:creationId xmlns:a16="http://schemas.microsoft.com/office/drawing/2014/main" id="{876DC27C-50D7-D4C2-CE4A-9F36C46DFFFE}"/>
              </a:ext>
            </a:extLst>
          </p:cNvPr>
          <p:cNvSpPr txBox="1"/>
          <p:nvPr/>
        </p:nvSpPr>
        <p:spPr>
          <a:xfrm>
            <a:off x="2418080" y="1454329"/>
            <a:ext cx="9347200" cy="369332"/>
          </a:xfrm>
          <a:prstGeom prst="rect">
            <a:avLst/>
          </a:prstGeom>
          <a:noFill/>
        </p:spPr>
        <p:txBody>
          <a:bodyPr wrap="square" rtlCol="0">
            <a:spAutoFit/>
          </a:bodyPr>
          <a:lstStyle/>
          <a:p>
            <a:r>
              <a:rPr lang="it-IT" dirty="0"/>
              <a:t>FLOPS                                      Real </a:t>
            </a:r>
            <a:r>
              <a:rPr lang="it-IT" dirty="0" err="1"/>
              <a:t>architecture</a:t>
            </a:r>
            <a:r>
              <a:rPr lang="it-IT" dirty="0"/>
              <a:t> </a:t>
            </a:r>
            <a:r>
              <a:rPr lang="it-IT" dirty="0" err="1"/>
              <a:t>latency</a:t>
            </a:r>
            <a:r>
              <a:rPr lang="it-IT" dirty="0"/>
              <a:t> (1 CORE)     Real </a:t>
            </a:r>
            <a:r>
              <a:rPr lang="it-IT" dirty="0" err="1"/>
              <a:t>architecture</a:t>
            </a:r>
            <a:r>
              <a:rPr lang="it-IT" dirty="0"/>
              <a:t> </a:t>
            </a:r>
            <a:r>
              <a:rPr lang="it-IT" dirty="0" err="1"/>
              <a:t>latency</a:t>
            </a:r>
            <a:r>
              <a:rPr lang="it-IT" dirty="0"/>
              <a:t> (4 CORE)</a:t>
            </a:r>
            <a:endParaRPr lang="en-US" dirty="0"/>
          </a:p>
        </p:txBody>
      </p:sp>
      <p:pic>
        <p:nvPicPr>
          <p:cNvPr id="13" name="Immagine 12">
            <a:extLst>
              <a:ext uri="{FF2B5EF4-FFF2-40B4-BE49-F238E27FC236}">
                <a16:creationId xmlns:a16="http://schemas.microsoft.com/office/drawing/2014/main" id="{8D98196D-54D3-F60F-82DE-23AA0E5BF9B1}"/>
              </a:ext>
            </a:extLst>
          </p:cNvPr>
          <p:cNvPicPr>
            <a:picLocks noChangeAspect="1"/>
          </p:cNvPicPr>
          <p:nvPr/>
        </p:nvPicPr>
        <p:blipFill>
          <a:blip r:embed="rId4"/>
          <a:stretch>
            <a:fillRect/>
          </a:stretch>
        </p:blipFill>
        <p:spPr>
          <a:xfrm>
            <a:off x="8305536" y="4368513"/>
            <a:ext cx="3175264" cy="2393208"/>
          </a:xfrm>
          <a:prstGeom prst="rect">
            <a:avLst/>
          </a:prstGeom>
        </p:spPr>
      </p:pic>
      <p:pic>
        <p:nvPicPr>
          <p:cNvPr id="15" name="Immagine 14">
            <a:extLst>
              <a:ext uri="{FF2B5EF4-FFF2-40B4-BE49-F238E27FC236}">
                <a16:creationId xmlns:a16="http://schemas.microsoft.com/office/drawing/2014/main" id="{7AC81973-1326-723D-977D-B5BFFDE8932D}"/>
              </a:ext>
            </a:extLst>
          </p:cNvPr>
          <p:cNvPicPr>
            <a:picLocks noChangeAspect="1"/>
          </p:cNvPicPr>
          <p:nvPr/>
        </p:nvPicPr>
        <p:blipFill>
          <a:blip r:embed="rId5"/>
          <a:stretch>
            <a:fillRect/>
          </a:stretch>
        </p:blipFill>
        <p:spPr>
          <a:xfrm>
            <a:off x="8250184" y="2031734"/>
            <a:ext cx="3155549" cy="2336779"/>
          </a:xfrm>
          <a:prstGeom prst="rect">
            <a:avLst/>
          </a:prstGeom>
        </p:spPr>
      </p:pic>
    </p:spTree>
    <p:extLst>
      <p:ext uri="{BB962C8B-B14F-4D97-AF65-F5344CB8AC3E}">
        <p14:creationId xmlns:p14="http://schemas.microsoft.com/office/powerpoint/2010/main" val="1481968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C3EADA-708A-342B-2ED3-BF099F7D432A}"/>
              </a:ext>
            </a:extLst>
          </p:cNvPr>
          <p:cNvSpPr>
            <a:spLocks noGrp="1"/>
          </p:cNvSpPr>
          <p:nvPr>
            <p:ph type="title"/>
          </p:nvPr>
        </p:nvSpPr>
        <p:spPr/>
        <p:txBody>
          <a:bodyPr>
            <a:normAutofit/>
          </a:bodyPr>
          <a:lstStyle/>
          <a:p>
            <a:pPr algn="ctr"/>
            <a:r>
              <a:rPr lang="it-IT" sz="3000" b="1" dirty="0" err="1">
                <a:latin typeface="Times New Roman" panose="02020603050405020304" pitchFamily="18" charset="0"/>
                <a:cs typeface="Times New Roman" panose="02020603050405020304" pitchFamily="18" charset="0"/>
              </a:rPr>
              <a:t>Conclusions</a:t>
            </a:r>
            <a:r>
              <a:rPr lang="it-IT" sz="3000" b="1" dirty="0">
                <a:latin typeface="Times New Roman" panose="02020603050405020304" pitchFamily="18" charset="0"/>
                <a:cs typeface="Times New Roman" panose="02020603050405020304" pitchFamily="18" charset="0"/>
              </a:rPr>
              <a:t> (Federico)</a:t>
            </a:r>
          </a:p>
        </p:txBody>
      </p:sp>
      <p:sp>
        <p:nvSpPr>
          <p:cNvPr id="3" name="Segnaposto contenuto 2">
            <a:extLst>
              <a:ext uri="{FF2B5EF4-FFF2-40B4-BE49-F238E27FC236}">
                <a16:creationId xmlns:a16="http://schemas.microsoft.com/office/drawing/2014/main" id="{E89926C7-115D-0840-884F-4522D59337A2}"/>
              </a:ext>
            </a:extLst>
          </p:cNvPr>
          <p:cNvSpPr>
            <a:spLocks noGrp="1"/>
          </p:cNvSpPr>
          <p:nvPr>
            <p:ph idx="1"/>
          </p:nvPr>
        </p:nvSpPr>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JCW is the first work investigating the essential part of pruning:</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It was demonstrated that this pruning method achieves a better proportion between the channel and weight pruning absorbing both benefits of them.</a:t>
            </a:r>
          </a:p>
          <a:p>
            <a:pPr lvl="1"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It was possible to fully optimize the trade-off between latency and accuracy thanks  to the multi-objective evolutionary algorithm. </a:t>
            </a:r>
          </a:p>
          <a:p>
            <a:pPr marL="457200" lvl="1" indent="0" algn="just">
              <a:buNone/>
            </a:pPr>
            <a:endParaRPr lang="en-US" dirty="0">
              <a:latin typeface="Times New Roman" panose="02020603050405020304" pitchFamily="18" charset="0"/>
              <a:cs typeface="Times New Roman" panose="02020603050405020304" pitchFamily="18" charset="0"/>
            </a:endParaRPr>
          </a:p>
          <a:p>
            <a:pPr marL="457200" lvl="1" indent="0" algn="just">
              <a:buNone/>
            </a:pPr>
            <a:endParaRPr lang="en-US" dirty="0"/>
          </a:p>
        </p:txBody>
      </p:sp>
      <p:sp>
        <p:nvSpPr>
          <p:cNvPr id="4" name="Segnaposto numero diapositiva 3">
            <a:extLst>
              <a:ext uri="{FF2B5EF4-FFF2-40B4-BE49-F238E27FC236}">
                <a16:creationId xmlns:a16="http://schemas.microsoft.com/office/drawing/2014/main" id="{4FDEDAD9-B4F5-42B8-06C8-1C9984ECC730}"/>
              </a:ext>
            </a:extLst>
          </p:cNvPr>
          <p:cNvSpPr>
            <a:spLocks noGrp="1"/>
          </p:cNvSpPr>
          <p:nvPr>
            <p:ph type="sldNum" sz="quarter" idx="12"/>
          </p:nvPr>
        </p:nvSpPr>
        <p:spPr/>
        <p:txBody>
          <a:bodyPr/>
          <a:lstStyle/>
          <a:p>
            <a:fld id="{51B588E3-E439-42B7-9D99-AC83CA308FC5}" type="slidenum">
              <a:rPr lang="en-US" smtClean="0"/>
              <a:t>29</a:t>
            </a:fld>
            <a:endParaRPr lang="en-US" dirty="0"/>
          </a:p>
        </p:txBody>
      </p:sp>
    </p:spTree>
    <p:extLst>
      <p:ext uri="{BB962C8B-B14F-4D97-AF65-F5344CB8AC3E}">
        <p14:creationId xmlns:p14="http://schemas.microsoft.com/office/powerpoint/2010/main" val="319160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C5F9-AD01-81C5-9B40-F5E0F406FFB5}"/>
              </a:ext>
            </a:extLst>
          </p:cNvPr>
          <p:cNvSpPr>
            <a:spLocks noGrp="1"/>
          </p:cNvSpPr>
          <p:nvPr>
            <p:ph type="ctrTitle"/>
          </p:nvPr>
        </p:nvSpPr>
        <p:spPr>
          <a:xfrm>
            <a:off x="730899" y="205273"/>
            <a:ext cx="4017564" cy="810405"/>
          </a:xfrm>
        </p:spPr>
        <p:txBody>
          <a:bodyPr>
            <a:normAutofit/>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Why and How (</a:t>
            </a:r>
            <a:r>
              <a:rPr lang="en-US" sz="2400" b="1" i="0" dirty="0" err="1">
                <a:solidFill>
                  <a:srgbClr val="000000"/>
                </a:solidFill>
                <a:effectLst/>
                <a:latin typeface="Times New Roman" panose="02020603050405020304" pitchFamily="18" charset="0"/>
                <a:cs typeface="Times New Roman" panose="02020603050405020304" pitchFamily="18" charset="0"/>
              </a:rPr>
              <a:t>Javidian</a:t>
            </a:r>
            <a:r>
              <a:rPr lang="en-US" sz="2400" b="1" i="0"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EF36668-2186-6F67-0A2A-C0FB8F76B952}"/>
              </a:ext>
            </a:extLst>
          </p:cNvPr>
          <p:cNvSpPr>
            <a:spLocks noGrp="1"/>
          </p:cNvSpPr>
          <p:nvPr>
            <p:ph type="subTitle" idx="1"/>
          </p:nvPr>
        </p:nvSpPr>
        <p:spPr>
          <a:xfrm>
            <a:off x="730899" y="1166327"/>
            <a:ext cx="10755086" cy="5315757"/>
          </a:xfrm>
        </p:spPr>
        <p:txBody>
          <a:bodyPr>
            <a:normAutofit fontScale="92500" lnSpcReduction="20000"/>
          </a:bodyPr>
          <a:lstStyle/>
          <a:p>
            <a:pPr marL="342900" indent="-342900" algn="just">
              <a:buFont typeface="Wingdings" panose="05000000000000000000" pitchFamily="2" charset="2"/>
              <a:buChar char="Ø"/>
            </a:pPr>
            <a:r>
              <a:rPr lang="en-US" sz="1900" b="1" i="0" dirty="0">
                <a:effectLst/>
                <a:latin typeface="Times New Roman" panose="02020603050405020304" pitchFamily="18" charset="0"/>
                <a:cs typeface="Times New Roman" panose="02020603050405020304" pitchFamily="18" charset="0"/>
              </a:rPr>
              <a:t>Convolutional Layers and Channels</a:t>
            </a:r>
            <a:r>
              <a:rPr lang="en-US" sz="1900" b="1" dirty="0">
                <a:latin typeface="Times New Roman" panose="02020603050405020304" pitchFamily="18" charset="0"/>
                <a:cs typeface="Times New Roman" panose="02020603050405020304" pitchFamily="18" charset="0"/>
              </a:rPr>
              <a:t>:</a:t>
            </a:r>
          </a:p>
          <a:p>
            <a:pPr algn="just"/>
            <a:r>
              <a:rPr lang="en-US" sz="1900" b="0" i="0" dirty="0">
                <a:solidFill>
                  <a:srgbClr val="0F0F0F"/>
                </a:solidFill>
                <a:effectLst/>
                <a:latin typeface="Times New Roman" panose="02020603050405020304" pitchFamily="18" charset="0"/>
                <a:cs typeface="Times New Roman" panose="02020603050405020304" pitchFamily="18" charset="0"/>
              </a:rPr>
              <a:t>In a CNN, convolutional layers consist of multiple channels, each producing a set of feature maps. These feature maps capture different patterns and spatial hierarchies in the input data. However, </a:t>
            </a:r>
            <a:r>
              <a:rPr lang="en-US" sz="1900" b="1" i="0" dirty="0">
                <a:solidFill>
                  <a:srgbClr val="FF0000"/>
                </a:solidFill>
                <a:effectLst/>
                <a:latin typeface="Times New Roman" panose="02020603050405020304" pitchFamily="18" charset="0"/>
                <a:cs typeface="Times New Roman" panose="02020603050405020304" pitchFamily="18" charset="0"/>
              </a:rPr>
              <a:t>not all channels are equally important for the network's performance.</a:t>
            </a:r>
          </a:p>
          <a:p>
            <a:pPr algn="just"/>
            <a:endParaRPr lang="en-US" sz="1900" dirty="0">
              <a:solidFill>
                <a:srgbClr val="0F0F0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900" b="1" i="0" dirty="0">
                <a:effectLst/>
                <a:latin typeface="Times New Roman" panose="02020603050405020304" pitchFamily="18" charset="0"/>
                <a:cs typeface="Times New Roman" panose="02020603050405020304" pitchFamily="18" charset="0"/>
              </a:rPr>
              <a:t>Importance Metrics</a:t>
            </a:r>
            <a:r>
              <a:rPr lang="en-US" sz="1900" b="1" i="0" dirty="0">
                <a:solidFill>
                  <a:srgbClr val="0F0F0F"/>
                </a:solidFill>
                <a:effectLst/>
                <a:latin typeface="Times New Roman" panose="02020603050405020304" pitchFamily="18" charset="0"/>
                <a:cs typeface="Times New Roman" panose="02020603050405020304" pitchFamily="18" charset="0"/>
              </a:rPr>
              <a:t>:</a:t>
            </a:r>
          </a:p>
          <a:p>
            <a:pPr algn="just"/>
            <a:r>
              <a:rPr lang="en-US" sz="1900" b="0" i="0" dirty="0">
                <a:solidFill>
                  <a:srgbClr val="0F0F0F"/>
                </a:solidFill>
                <a:effectLst/>
                <a:latin typeface="Times New Roman" panose="02020603050405020304" pitchFamily="18" charset="0"/>
                <a:cs typeface="Times New Roman" panose="02020603050405020304" pitchFamily="18" charset="0"/>
              </a:rPr>
              <a:t>Channel pruning methods typically involve defining metrics to measure the importance of each channel. These </a:t>
            </a:r>
            <a:r>
              <a:rPr lang="en-US" sz="1900" b="1" i="0" dirty="0">
                <a:solidFill>
                  <a:srgbClr val="FF0000"/>
                </a:solidFill>
                <a:latin typeface="Times New Roman" panose="02020603050405020304" pitchFamily="18" charset="0"/>
                <a:cs typeface="Times New Roman" panose="02020603050405020304" pitchFamily="18" charset="0"/>
              </a:rPr>
              <a:t>metrics can include the L1 or L2 norm of the channel's weights, activation values, or gradients during training</a:t>
            </a:r>
            <a:r>
              <a:rPr lang="en-US" sz="1900" i="0" dirty="0">
                <a:latin typeface="Times New Roman" panose="02020603050405020304" pitchFamily="18" charset="0"/>
                <a:cs typeface="Times New Roman" panose="02020603050405020304" pitchFamily="18" charset="0"/>
              </a:rPr>
              <a:t>. Channels </a:t>
            </a:r>
            <a:r>
              <a:rPr lang="en-US" sz="1900" b="0" i="0" dirty="0">
                <a:solidFill>
                  <a:srgbClr val="0F0F0F"/>
                </a:solidFill>
                <a:effectLst/>
                <a:latin typeface="Times New Roman" panose="02020603050405020304" pitchFamily="18" charset="0"/>
                <a:cs typeface="Times New Roman" panose="02020603050405020304" pitchFamily="18" charset="0"/>
              </a:rPr>
              <a:t>that contribute less to the network's performance are candidates for pruning.</a:t>
            </a:r>
          </a:p>
          <a:p>
            <a:pPr algn="just"/>
            <a:endParaRPr lang="en-US" sz="1900" dirty="0">
              <a:solidFill>
                <a:srgbClr val="0F0F0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900" b="1" i="0" dirty="0">
                <a:effectLst/>
                <a:latin typeface="Times New Roman" panose="02020603050405020304" pitchFamily="18" charset="0"/>
                <a:cs typeface="Times New Roman" panose="02020603050405020304" pitchFamily="18" charset="0"/>
              </a:rPr>
              <a:t>Thresholding</a:t>
            </a:r>
            <a:r>
              <a:rPr lang="en-US" sz="1900" b="1" dirty="0">
                <a:solidFill>
                  <a:srgbClr val="0F0F0F"/>
                </a:solidFill>
                <a:latin typeface="Times New Roman" panose="02020603050405020304" pitchFamily="18" charset="0"/>
                <a:cs typeface="Times New Roman" panose="02020603050405020304" pitchFamily="18" charset="0"/>
              </a:rPr>
              <a:t>:</a:t>
            </a:r>
          </a:p>
          <a:p>
            <a:pPr algn="just"/>
            <a:r>
              <a:rPr lang="en-US" sz="1900" b="0" i="0" dirty="0">
                <a:solidFill>
                  <a:srgbClr val="0F0F0F"/>
                </a:solidFill>
                <a:effectLst/>
                <a:latin typeface="Times New Roman" panose="02020603050405020304" pitchFamily="18" charset="0"/>
                <a:cs typeface="Times New Roman" panose="02020603050405020304" pitchFamily="18" charset="0"/>
              </a:rPr>
              <a:t>A threshold is applied to identify channels whose importance falls below a certain criterion. Channels with values below this threshold are considered less crucial and are candidates for removal.</a:t>
            </a:r>
            <a:r>
              <a:rPr lang="en-US" sz="1900" dirty="0">
                <a:solidFill>
                  <a:srgbClr val="0F0F0F"/>
                </a:solidFill>
                <a:latin typeface="Times New Roman" panose="02020603050405020304" pitchFamily="18" charset="0"/>
                <a:cs typeface="Times New Roman" panose="02020603050405020304" pitchFamily="18" charset="0"/>
              </a:rPr>
              <a:t> </a:t>
            </a:r>
            <a:r>
              <a:rPr lang="en-US" sz="1900" b="0" i="0" dirty="0">
                <a:solidFill>
                  <a:srgbClr val="0F0F0F"/>
                </a:solidFill>
                <a:effectLst/>
                <a:latin typeface="Times New Roman" panose="02020603050405020304" pitchFamily="18" charset="0"/>
                <a:cs typeface="Times New Roman" panose="02020603050405020304" pitchFamily="18" charset="0"/>
              </a:rPr>
              <a:t>The threshold for pruning can be determined using various criteria, such as a fixed percentage of the lowest importance channels, a global threshold for the entire layer, or an adaptive threshold based on a validation set. </a:t>
            </a:r>
          </a:p>
          <a:p>
            <a:pPr algn="just"/>
            <a:endParaRPr lang="en-US" sz="1900" dirty="0">
              <a:solidFill>
                <a:srgbClr val="0F0F0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900" b="1" dirty="0">
                <a:latin typeface="Times New Roman" panose="02020603050405020304" pitchFamily="18" charset="0"/>
                <a:cs typeface="Times New Roman" panose="02020603050405020304" pitchFamily="18" charset="0"/>
              </a:rPr>
              <a:t>Types of p</a:t>
            </a:r>
            <a:r>
              <a:rPr lang="en-US" sz="1900" b="1" i="0" dirty="0">
                <a:effectLst/>
                <a:latin typeface="Times New Roman" panose="02020603050405020304" pitchFamily="18" charset="0"/>
                <a:cs typeface="Times New Roman" panose="02020603050405020304" pitchFamily="18" charset="0"/>
              </a:rPr>
              <a:t>runing</a:t>
            </a:r>
            <a:r>
              <a:rPr lang="en-US" sz="1900" b="1" i="0" dirty="0">
                <a:solidFill>
                  <a:srgbClr val="0F0F0F"/>
                </a:solidFill>
                <a:effectLst/>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ü"/>
            </a:pPr>
            <a:r>
              <a:rPr lang="en-US" sz="1900" b="1" i="0" dirty="0">
                <a:solidFill>
                  <a:srgbClr val="FF0000"/>
                </a:solidFill>
                <a:effectLst/>
                <a:latin typeface="Times New Roman" panose="02020603050405020304" pitchFamily="18" charset="0"/>
                <a:cs typeface="Times New Roman" panose="02020603050405020304" pitchFamily="18" charset="0"/>
              </a:rPr>
              <a:t>Unstructured</a:t>
            </a:r>
            <a:r>
              <a:rPr lang="en-US" sz="1900" b="0" i="0" dirty="0">
                <a:solidFill>
                  <a:srgbClr val="0F0F0F"/>
                </a:solidFill>
                <a:effectLst/>
                <a:latin typeface="Times New Roman" panose="02020603050405020304" pitchFamily="18" charset="0"/>
                <a:cs typeface="Times New Roman" panose="02020603050405020304" pitchFamily="18" charset="0"/>
              </a:rPr>
              <a:t>: removes individual channels without considering their spatial location in the input data.</a:t>
            </a:r>
          </a:p>
          <a:p>
            <a:pPr marL="742950" lvl="1" indent="-285750" algn="just">
              <a:buFont typeface="Wingdings" panose="05000000000000000000" pitchFamily="2" charset="2"/>
              <a:buChar char="ü"/>
            </a:pPr>
            <a:r>
              <a:rPr lang="en-US" sz="1900" b="1" dirty="0">
                <a:solidFill>
                  <a:srgbClr val="FF0000"/>
                </a:solidFill>
                <a:latin typeface="Times New Roman" panose="02020603050405020304" pitchFamily="18" charset="0"/>
                <a:cs typeface="Times New Roman" panose="02020603050405020304" pitchFamily="18" charset="0"/>
              </a:rPr>
              <a:t>S</a:t>
            </a:r>
            <a:r>
              <a:rPr lang="en-US" sz="1900" b="1" i="0" dirty="0">
                <a:solidFill>
                  <a:srgbClr val="FF0000"/>
                </a:solidFill>
                <a:effectLst/>
                <a:latin typeface="Times New Roman" panose="02020603050405020304" pitchFamily="18" charset="0"/>
                <a:cs typeface="Times New Roman" panose="02020603050405020304" pitchFamily="18" charset="0"/>
              </a:rPr>
              <a:t>tructured</a:t>
            </a:r>
            <a:r>
              <a:rPr lang="en-US" sz="1900" b="0" i="0" dirty="0">
                <a:solidFill>
                  <a:srgbClr val="0F0F0F"/>
                </a:solidFill>
                <a:effectLst/>
                <a:latin typeface="Times New Roman" panose="02020603050405020304" pitchFamily="18" charset="0"/>
                <a:cs typeface="Times New Roman" panose="02020603050405020304" pitchFamily="18" charset="0"/>
              </a:rPr>
              <a:t>: preserves spatial structures by removing entire filters or filter groups, maintaining the connectivity patterns within each channel.</a:t>
            </a:r>
          </a:p>
          <a:p>
            <a:pPr algn="just"/>
            <a:endParaRPr lang="en-US" sz="1800" dirty="0">
              <a:solidFill>
                <a:srgbClr val="0F0F0F"/>
              </a:solidFill>
              <a:latin typeface="Times New Roman" panose="02020603050405020304" pitchFamily="18"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F5ED4AE0-D939-A500-3944-04A03EF311AB}"/>
              </a:ext>
            </a:extLst>
          </p:cNvPr>
          <p:cNvSpPr>
            <a:spLocks noGrp="1"/>
          </p:cNvSpPr>
          <p:nvPr>
            <p:ph type="sldNum" sz="quarter" idx="12"/>
          </p:nvPr>
        </p:nvSpPr>
        <p:spPr/>
        <p:txBody>
          <a:bodyPr/>
          <a:lstStyle/>
          <a:p>
            <a:fld id="{51B588E3-E439-42B7-9D99-AC83CA308FC5}" type="slidenum">
              <a:rPr lang="en-US" smtClean="0"/>
              <a:t>3</a:t>
            </a:fld>
            <a:endParaRPr lang="en-US"/>
          </a:p>
        </p:txBody>
      </p:sp>
    </p:spTree>
    <p:extLst>
      <p:ext uri="{BB962C8B-B14F-4D97-AF65-F5344CB8AC3E}">
        <p14:creationId xmlns:p14="http://schemas.microsoft.com/office/powerpoint/2010/main" val="1323747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354960-8B56-5DED-926D-1DBEFB6DC56B}"/>
              </a:ext>
            </a:extLst>
          </p:cNvPr>
          <p:cNvSpPr>
            <a:spLocks noGrp="1"/>
          </p:cNvSpPr>
          <p:nvPr>
            <p:ph type="title"/>
          </p:nvPr>
        </p:nvSpPr>
        <p:spPr>
          <a:xfrm>
            <a:off x="838200" y="365125"/>
            <a:ext cx="10515600" cy="630555"/>
          </a:xfrm>
        </p:spPr>
        <p:txBody>
          <a:bodyPr>
            <a:normAutofit/>
          </a:bodyPr>
          <a:lstStyle/>
          <a:p>
            <a:r>
              <a:rPr lang="it-IT" sz="2400" b="1" dirty="0" err="1">
                <a:latin typeface="Times New Roman" panose="02020603050405020304" pitchFamily="18" charset="0"/>
                <a:cs typeface="Times New Roman" panose="02020603050405020304" pitchFamily="18" charset="0"/>
              </a:rPr>
              <a:t>Related</a:t>
            </a:r>
            <a:r>
              <a:rPr lang="it-IT" sz="2400" b="1" dirty="0">
                <a:latin typeface="Times New Roman" panose="02020603050405020304" pitchFamily="18" charset="0"/>
                <a:cs typeface="Times New Roman" panose="02020603050405020304" pitchFamily="18" charset="0"/>
              </a:rPr>
              <a:t> works (Federico)</a:t>
            </a:r>
            <a:endParaRPr lang="en-US" sz="2400" b="1"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1CAFD2BC-C5E6-3392-1010-24599C455DB2}"/>
              </a:ext>
            </a:extLst>
          </p:cNvPr>
          <p:cNvSpPr>
            <a:spLocks noGrp="1"/>
          </p:cNvSpPr>
          <p:nvPr>
            <p:ph idx="1"/>
          </p:nvPr>
        </p:nvSpPr>
        <p:spPr>
          <a:xfrm>
            <a:off x="838200" y="995680"/>
            <a:ext cx="10515600" cy="4351338"/>
          </a:xfrm>
        </p:spPr>
        <p:txBody>
          <a:bodyPr/>
          <a:lstStyle/>
          <a:p>
            <a:pPr marL="0" indent="0">
              <a:buNone/>
            </a:pPr>
            <a:r>
              <a:rPr lang="it-IT" sz="1800" dirty="0">
                <a:latin typeface="Times New Roman" panose="02020603050405020304" pitchFamily="18" charset="0"/>
                <a:cs typeface="Times New Roman" panose="02020603050405020304" pitchFamily="18" charset="0"/>
              </a:rPr>
              <a:t>Pareto </a:t>
            </a:r>
            <a:r>
              <a:rPr lang="it-IT" sz="1800" dirty="0" err="1">
                <a:latin typeface="Times New Roman" panose="02020603050405020304" pitchFamily="18" charset="0"/>
                <a:cs typeface="Times New Roman" panose="02020603050405020304" pitchFamily="18" charset="0"/>
              </a:rPr>
              <a:t>frontier</a:t>
            </a:r>
            <a:r>
              <a:rPr lang="it-IT" sz="1800" dirty="0">
                <a:latin typeface="Times New Roman" panose="02020603050405020304" pitchFamily="18" charset="0"/>
                <a:cs typeface="Times New Roman" panose="02020603050405020304" pitchFamily="18" charset="0"/>
              </a:rPr>
              <a:t> and MOO in CNN </a:t>
            </a:r>
            <a:r>
              <a:rPr lang="it-IT" sz="1800" dirty="0" err="1">
                <a:latin typeface="Times New Roman" panose="02020603050405020304" pitchFamily="18" charset="0"/>
                <a:cs typeface="Times New Roman" panose="02020603050405020304" pitchFamily="18" charset="0"/>
              </a:rPr>
              <a:t>compression</a:t>
            </a:r>
            <a:r>
              <a:rPr lang="it-IT" sz="1800" dirty="0">
                <a:latin typeface="Times New Roman" panose="02020603050405020304" pitchFamily="18" charset="0"/>
                <a:cs typeface="Times New Roman" panose="02020603050405020304" pitchFamily="18" charset="0"/>
              </a:rPr>
              <a:t>:</a:t>
            </a:r>
          </a:p>
          <a:p>
            <a:pPr marL="0" indent="0">
              <a:buNone/>
            </a:pPr>
            <a:r>
              <a:rPr lang="en-US" sz="1200" dirty="0">
                <a:latin typeface="Times New Roman" panose="02020603050405020304" pitchFamily="18" charset="0"/>
                <a:cs typeface="Times New Roman" panose="02020603050405020304" pitchFamily="18" charset="0"/>
              </a:rPr>
              <a:t>Dong, J.D., Cheng, A.C., Juan, D.C., Wei, W., Sun, M.: </a:t>
            </a:r>
            <a:r>
              <a:rPr lang="en-US" sz="1200" dirty="0" err="1">
                <a:latin typeface="Times New Roman" panose="02020603050405020304" pitchFamily="18" charset="0"/>
                <a:cs typeface="Times New Roman" panose="02020603050405020304" pitchFamily="18" charset="0"/>
              </a:rPr>
              <a:t>Dpp</a:t>
            </a:r>
            <a:r>
              <a:rPr lang="en-US" sz="1200" dirty="0">
                <a:latin typeface="Times New Roman" panose="02020603050405020304" pitchFamily="18" charset="0"/>
                <a:cs typeface="Times New Roman" panose="02020603050405020304" pitchFamily="18" charset="0"/>
              </a:rPr>
              <a:t>-net: Device-aware progressive search for pareto-optimal neural architectures. In: Proceedings of the European Conference on Computer Vision (ECCV). pp. 517–531 (2018)</a:t>
            </a:r>
          </a:p>
          <a:p>
            <a:pPr marL="0" indent="0">
              <a:buNone/>
            </a:pPr>
            <a:r>
              <a:rPr lang="en-US" sz="1200" dirty="0">
                <a:latin typeface="Times New Roman" panose="02020603050405020304" pitchFamily="18" charset="0"/>
                <a:cs typeface="Times New Roman" panose="02020603050405020304" pitchFamily="18" charset="0"/>
              </a:rPr>
              <a:t>Lu, Z., Whalen, I., </a:t>
            </a:r>
            <a:r>
              <a:rPr lang="en-US" sz="1200" dirty="0" err="1">
                <a:latin typeface="Times New Roman" panose="02020603050405020304" pitchFamily="18" charset="0"/>
                <a:cs typeface="Times New Roman" panose="02020603050405020304" pitchFamily="18" charset="0"/>
              </a:rPr>
              <a:t>Boddeti</a:t>
            </a:r>
            <a:r>
              <a:rPr lang="en-US" sz="1200" dirty="0">
                <a:latin typeface="Times New Roman" panose="02020603050405020304" pitchFamily="18" charset="0"/>
                <a:cs typeface="Times New Roman" panose="02020603050405020304" pitchFamily="18" charset="0"/>
              </a:rPr>
              <a:t>, V., </a:t>
            </a:r>
            <a:r>
              <a:rPr lang="en-US" sz="1200" dirty="0" err="1">
                <a:latin typeface="Times New Roman" panose="02020603050405020304" pitchFamily="18" charset="0"/>
                <a:cs typeface="Times New Roman" panose="02020603050405020304" pitchFamily="18" charset="0"/>
              </a:rPr>
              <a:t>Dhebar</a:t>
            </a:r>
            <a:r>
              <a:rPr lang="en-US" sz="1200" dirty="0">
                <a:latin typeface="Times New Roman" panose="02020603050405020304" pitchFamily="18" charset="0"/>
                <a:cs typeface="Times New Roman" panose="02020603050405020304" pitchFamily="18" charset="0"/>
              </a:rPr>
              <a:t>, Y., Deb, K., Goodman, E., Banzhaf, W.: </a:t>
            </a:r>
            <a:r>
              <a:rPr lang="en-US" sz="1200" dirty="0" err="1">
                <a:latin typeface="Times New Roman" panose="02020603050405020304" pitchFamily="18" charset="0"/>
                <a:cs typeface="Times New Roman" panose="02020603050405020304" pitchFamily="18" charset="0"/>
              </a:rPr>
              <a:t>Nsga</a:t>
            </a:r>
            <a:r>
              <a:rPr lang="en-US" sz="1200" dirty="0">
                <a:latin typeface="Times New Roman" panose="02020603050405020304" pitchFamily="18" charset="0"/>
                <a:cs typeface="Times New Roman" panose="02020603050405020304" pitchFamily="18" charset="0"/>
              </a:rPr>
              <a:t>-net: neural architecture search using multi-objective genetic algorithm. In: Proceedings of the Genetic and Evolutionary Computation Conference. pp. 419– 427 (2019)</a:t>
            </a:r>
          </a:p>
          <a:p>
            <a:pPr marL="0" indent="0">
              <a:buNone/>
            </a:pPr>
            <a:r>
              <a:rPr lang="en-US" sz="1800" dirty="0">
                <a:latin typeface="Times New Roman" panose="02020603050405020304" pitchFamily="18" charset="0"/>
                <a:cs typeface="Times New Roman" panose="02020603050405020304" pitchFamily="18" charset="0"/>
              </a:rPr>
              <a:t>Weight pruning:</a:t>
            </a:r>
          </a:p>
          <a:p>
            <a:pPr marL="0" indent="0">
              <a:buNone/>
            </a:pPr>
            <a:r>
              <a:rPr lang="en-US" sz="1200" dirty="0">
                <a:latin typeface="Times New Roman" panose="02020603050405020304" pitchFamily="18" charset="0"/>
                <a:cs typeface="Times New Roman" panose="02020603050405020304" pitchFamily="18" charset="0"/>
              </a:rPr>
              <a:t>Han, S., Pool, J., Tran, J., Dally, W.J.: Learning both weights and connections for efficient neural networks. In: Advances in Neural Information Processing Systems</a:t>
            </a:r>
          </a:p>
          <a:p>
            <a:pPr marL="0" indent="0">
              <a:buNone/>
            </a:pPr>
            <a:r>
              <a:rPr lang="en-US" sz="1200" dirty="0">
                <a:latin typeface="Times New Roman" panose="02020603050405020304" pitchFamily="18" charset="0"/>
                <a:cs typeface="Times New Roman" panose="02020603050405020304" pitchFamily="18" charset="0"/>
              </a:rPr>
              <a:t>LeCun, Y., </a:t>
            </a:r>
            <a:r>
              <a:rPr lang="en-US" sz="1200" dirty="0" err="1">
                <a:latin typeface="Times New Roman" panose="02020603050405020304" pitchFamily="18" charset="0"/>
                <a:cs typeface="Times New Roman" panose="02020603050405020304" pitchFamily="18" charset="0"/>
              </a:rPr>
              <a:t>Denker</a:t>
            </a:r>
            <a:r>
              <a:rPr lang="en-US" sz="1200" dirty="0">
                <a:latin typeface="Times New Roman" panose="02020603050405020304" pitchFamily="18" charset="0"/>
                <a:cs typeface="Times New Roman" panose="02020603050405020304" pitchFamily="18" charset="0"/>
              </a:rPr>
              <a:t>, J.S., </a:t>
            </a:r>
            <a:r>
              <a:rPr lang="en-US" sz="1200" dirty="0" err="1">
                <a:latin typeface="Times New Roman" panose="02020603050405020304" pitchFamily="18" charset="0"/>
                <a:cs typeface="Times New Roman" panose="02020603050405020304" pitchFamily="18" charset="0"/>
              </a:rPr>
              <a:t>Solla</a:t>
            </a:r>
            <a:r>
              <a:rPr lang="en-US" sz="1200" dirty="0">
                <a:latin typeface="Times New Roman" panose="02020603050405020304" pitchFamily="18" charset="0"/>
                <a:cs typeface="Times New Roman" panose="02020603050405020304" pitchFamily="18" charset="0"/>
              </a:rPr>
              <a:t>, S.A.: Optimal brain damage. In: Advances in neural information processing systems. pp. 598–605 (1990)</a:t>
            </a:r>
          </a:p>
          <a:p>
            <a:pPr marL="0" indent="0">
              <a:buNone/>
            </a:pPr>
            <a:r>
              <a:rPr lang="en-US" sz="1800" dirty="0">
                <a:latin typeface="Times New Roman" panose="02020603050405020304" pitchFamily="18" charset="0"/>
                <a:cs typeface="Times New Roman" panose="02020603050405020304" pitchFamily="18" charset="0"/>
              </a:rPr>
              <a:t>There are different studies about using EA in network search, one of the earliest:</a:t>
            </a:r>
          </a:p>
          <a:p>
            <a:pPr marL="0" indent="0">
              <a:buNone/>
            </a:pPr>
            <a:r>
              <a:rPr lang="en-US" sz="1200" dirty="0">
                <a:latin typeface="Times New Roman" panose="02020603050405020304" pitchFamily="18" charset="0"/>
                <a:cs typeface="Times New Roman" panose="02020603050405020304" pitchFamily="18" charset="0"/>
              </a:rPr>
              <a:t>Deb, K., Pratap, A., Agarwal, S., </a:t>
            </a:r>
            <a:r>
              <a:rPr lang="en-US" sz="1200" dirty="0" err="1">
                <a:latin typeface="Times New Roman" panose="02020603050405020304" pitchFamily="18" charset="0"/>
                <a:cs typeface="Times New Roman" panose="02020603050405020304" pitchFamily="18" charset="0"/>
              </a:rPr>
              <a:t>Meyarivan</a:t>
            </a:r>
            <a:r>
              <a:rPr lang="en-US" sz="1200" dirty="0">
                <a:latin typeface="Times New Roman" panose="02020603050405020304" pitchFamily="18" charset="0"/>
                <a:cs typeface="Times New Roman" panose="02020603050405020304" pitchFamily="18" charset="0"/>
              </a:rPr>
              <a:t>, T.: A fast and elitist </a:t>
            </a:r>
            <a:r>
              <a:rPr lang="en-US" sz="1200" dirty="0" err="1">
                <a:latin typeface="Times New Roman" panose="02020603050405020304" pitchFamily="18" charset="0"/>
                <a:cs typeface="Times New Roman" panose="02020603050405020304" pitchFamily="18" charset="0"/>
              </a:rPr>
              <a:t>multiobjective</a:t>
            </a:r>
            <a:r>
              <a:rPr lang="en-US" sz="1200" dirty="0">
                <a:latin typeface="Times New Roman" panose="02020603050405020304" pitchFamily="18" charset="0"/>
                <a:cs typeface="Times New Roman" panose="02020603050405020304" pitchFamily="18" charset="0"/>
              </a:rPr>
              <a:t> genetic algorithm: </a:t>
            </a:r>
            <a:r>
              <a:rPr lang="en-US" sz="1200" dirty="0" err="1">
                <a:latin typeface="Times New Roman" panose="02020603050405020304" pitchFamily="18" charset="0"/>
                <a:cs typeface="Times New Roman" panose="02020603050405020304" pitchFamily="18" charset="0"/>
              </a:rPr>
              <a:t>Nsga</a:t>
            </a:r>
            <a:r>
              <a:rPr lang="en-US" sz="1200" dirty="0">
                <a:latin typeface="Times New Roman" panose="02020603050405020304" pitchFamily="18" charset="0"/>
                <a:cs typeface="Times New Roman" panose="02020603050405020304" pitchFamily="18" charset="0"/>
              </a:rPr>
              <a:t>-ii. IEEE Transactions on Evolutionary Computation 6(2), 182–197 (2002).</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312E2A03-3CD4-5C3C-C1BE-844623293D6A}"/>
              </a:ext>
            </a:extLst>
          </p:cNvPr>
          <p:cNvSpPr>
            <a:spLocks noGrp="1"/>
          </p:cNvSpPr>
          <p:nvPr>
            <p:ph type="sldNum" sz="quarter" idx="12"/>
          </p:nvPr>
        </p:nvSpPr>
        <p:spPr/>
        <p:txBody>
          <a:bodyPr/>
          <a:lstStyle/>
          <a:p>
            <a:fld id="{51B588E3-E439-42B7-9D99-AC83CA308FC5}" type="slidenum">
              <a:rPr lang="en-US" smtClean="0"/>
              <a:t>30</a:t>
            </a:fld>
            <a:endParaRPr lang="en-US"/>
          </a:p>
        </p:txBody>
      </p:sp>
    </p:spTree>
    <p:extLst>
      <p:ext uri="{BB962C8B-B14F-4D97-AF65-F5344CB8AC3E}">
        <p14:creationId xmlns:p14="http://schemas.microsoft.com/office/powerpoint/2010/main" val="124884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58D647-B3DF-4AC4-1AF5-BF0B966442A2}"/>
              </a:ext>
            </a:extLst>
          </p:cNvPr>
          <p:cNvSpPr>
            <a:spLocks noGrp="1"/>
          </p:cNvSpPr>
          <p:nvPr>
            <p:ph type="title"/>
          </p:nvPr>
        </p:nvSpPr>
        <p:spPr>
          <a:xfrm>
            <a:off x="655276" y="753490"/>
            <a:ext cx="10515600" cy="553997"/>
          </a:xfrm>
        </p:spPr>
        <p:txBody>
          <a:bodyPr>
            <a:normAutofit/>
          </a:bodyPr>
          <a:lstStyle/>
          <a:p>
            <a:r>
              <a:rPr lang="it-IT" sz="2000" b="1" dirty="0">
                <a:latin typeface="Times New Roman" panose="02020603050405020304" pitchFamily="18" charset="0"/>
                <a:cs typeface="Times New Roman" panose="02020603050405020304" pitchFamily="18" charset="0"/>
              </a:rPr>
              <a:t>Channel </a:t>
            </a:r>
            <a:r>
              <a:rPr lang="it-IT" sz="2000" b="1" dirty="0" err="1">
                <a:latin typeface="Times New Roman" panose="02020603050405020304" pitchFamily="18" charset="0"/>
                <a:cs typeface="Times New Roman" panose="02020603050405020304" pitchFamily="18" charset="0"/>
              </a:rPr>
              <a:t>level</a:t>
            </a:r>
            <a:r>
              <a:rPr lang="it-IT" sz="2000" b="1" dirty="0">
                <a:latin typeface="Times New Roman" panose="02020603050405020304" pitchFamily="18" charset="0"/>
                <a:cs typeface="Times New Roman" panose="02020603050405020304" pitchFamily="18" charset="0"/>
              </a:rPr>
              <a:t> </a:t>
            </a:r>
            <a:r>
              <a:rPr lang="it-IT" sz="2000" b="1" dirty="0" err="1">
                <a:latin typeface="Times New Roman" panose="02020603050405020304" pitchFamily="18" charset="0"/>
                <a:cs typeface="Times New Roman" panose="02020603050405020304" pitchFamily="18" charset="0"/>
              </a:rPr>
              <a:t>pruning</a:t>
            </a:r>
            <a:r>
              <a:rPr lang="it-IT" sz="2000" dirty="0">
                <a:latin typeface="Times New Roman" panose="02020603050405020304" pitchFamily="18" charset="0"/>
                <a:cs typeface="Times New Roman" panose="02020603050405020304" pitchFamily="18" charset="0"/>
              </a:rPr>
              <a:t>			     	    </a:t>
            </a:r>
            <a:r>
              <a:rPr lang="it-IT" sz="2000" b="1" dirty="0">
                <a:latin typeface="Times New Roman" panose="02020603050405020304" pitchFamily="18" charset="0"/>
                <a:cs typeface="Times New Roman" panose="02020603050405020304" pitchFamily="18" charset="0"/>
              </a:rPr>
              <a:t>Weight </a:t>
            </a:r>
            <a:r>
              <a:rPr lang="it-IT" sz="2000" b="1" dirty="0" err="1">
                <a:latin typeface="Times New Roman" panose="02020603050405020304" pitchFamily="18" charset="0"/>
                <a:cs typeface="Times New Roman" panose="02020603050405020304" pitchFamily="18" charset="0"/>
              </a:rPr>
              <a:t>level</a:t>
            </a:r>
            <a:r>
              <a:rPr lang="it-IT" sz="2000" b="1" dirty="0">
                <a:latin typeface="Times New Roman" panose="02020603050405020304" pitchFamily="18" charset="0"/>
                <a:cs typeface="Times New Roman" panose="02020603050405020304" pitchFamily="18" charset="0"/>
              </a:rPr>
              <a:t> </a:t>
            </a:r>
            <a:r>
              <a:rPr lang="it-IT" sz="2000" b="1" dirty="0" err="1">
                <a:latin typeface="Times New Roman" panose="02020603050405020304" pitchFamily="18" charset="0"/>
                <a:cs typeface="Times New Roman" panose="02020603050405020304" pitchFamily="18" charset="0"/>
              </a:rPr>
              <a:t>pruning</a:t>
            </a:r>
            <a:endParaRPr lang="en-US" sz="2000" b="1" dirty="0">
              <a:latin typeface="Times New Roman" panose="02020603050405020304" pitchFamily="18" charset="0"/>
              <a:cs typeface="Times New Roman" panose="02020603050405020304" pitchFamily="18" charset="0"/>
            </a:endParaRPr>
          </a:p>
        </p:txBody>
      </p:sp>
      <p:pic>
        <p:nvPicPr>
          <p:cNvPr id="1026" name="Picture 2" descr="Pruning for Deep Neural Networks — Techniques to Prune Image and Language  Models | by Shivang Bharadwaj | Medium">
            <a:extLst>
              <a:ext uri="{FF2B5EF4-FFF2-40B4-BE49-F238E27FC236}">
                <a16:creationId xmlns:a16="http://schemas.microsoft.com/office/drawing/2014/main" id="{3C5AA731-FE34-FA34-3D6B-65C2F44DF0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8091" y="1331403"/>
            <a:ext cx="5349063" cy="20975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0D9E9EF-E585-50BE-1911-6DF5CBD628F3}"/>
                  </a:ext>
                </a:extLst>
              </p:cNvPr>
              <p:cNvSpPr txBox="1"/>
              <p:nvPr/>
            </p:nvSpPr>
            <p:spPr>
              <a:xfrm>
                <a:off x="655276" y="3648737"/>
                <a:ext cx="5469352" cy="2308324"/>
              </a:xfrm>
              <a:prstGeom prst="rect">
                <a:avLst/>
              </a:prstGeom>
              <a:noFill/>
            </p:spPr>
            <p:txBody>
              <a:bodyPr wrap="square" rtlCol="0">
                <a:spAutoFit/>
              </a:bodyPr>
              <a:lstStyle/>
              <a:p>
                <a:pPr algn="just"/>
                <a:r>
                  <a:rPr lang="it-IT" dirty="0" err="1">
                    <a:latin typeface="Times New Roman" panose="02020603050405020304" pitchFamily="18" charset="0"/>
                    <a:cs typeface="Times New Roman" panose="02020603050405020304" pitchFamily="18" charset="0"/>
                  </a:rPr>
                  <a:t>Removing</a:t>
                </a:r>
                <a:r>
                  <a:rPr lang="it-IT" dirty="0">
                    <a:latin typeface="Times New Roman" panose="02020603050405020304" pitchFamily="18" charset="0"/>
                    <a:cs typeface="Times New Roman" panose="02020603050405020304" pitchFamily="18" charset="0"/>
                  </a:rPr>
                  <a:t> N filter from one </a:t>
                </a:r>
                <a:r>
                  <a:rPr lang="it-IT" dirty="0" err="1">
                    <a:latin typeface="Times New Roman" panose="02020603050405020304" pitchFamily="18" charset="0"/>
                    <a:cs typeface="Times New Roman" panose="02020603050405020304" pitchFamily="18" charset="0"/>
                  </a:rPr>
                  <a:t>layer</a:t>
                </a:r>
                <a:r>
                  <a:rPr lang="it-IT" dirty="0">
                    <a:latin typeface="Times New Roman" panose="02020603050405020304" pitchFamily="18" charset="0"/>
                    <a:cs typeface="Times New Roman" panose="02020603050405020304" pitchFamily="18" charset="0"/>
                  </a:rPr>
                  <a:t> the size of </a:t>
                </a:r>
                <a:r>
                  <a:rPr lang="it-IT" dirty="0" err="1">
                    <a:latin typeface="Times New Roman" panose="02020603050405020304" pitchFamily="18" charset="0"/>
                    <a:cs typeface="Times New Roman" panose="02020603050405020304" pitchFamily="18" charset="0"/>
                  </a:rPr>
                  <a:t>next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layer’s</a:t>
                </a:r>
                <a:r>
                  <a:rPr lang="it-IT" dirty="0">
                    <a:latin typeface="Times New Roman" panose="02020603050405020304" pitchFamily="18" charset="0"/>
                    <a:cs typeface="Times New Roman" panose="02020603050405020304" pitchFamily="18" charset="0"/>
                  </a:rPr>
                  <a:t> filters </a:t>
                </a:r>
                <a:r>
                  <a:rPr lang="it-IT" dirty="0" err="1">
                    <a:latin typeface="Times New Roman" panose="02020603050405020304" pitchFamily="18" charset="0"/>
                    <a:cs typeface="Times New Roman" panose="02020603050405020304" pitchFamily="18" charset="0"/>
                  </a:rPr>
                  <a:t>becomes</a:t>
                </a:r>
                <a:r>
                  <a:rPr lang="it-IT" dirty="0">
                    <a:latin typeface="Times New Roman" panose="02020603050405020304" pitchFamily="18" charset="0"/>
                    <a:cs typeface="Times New Roman" panose="02020603050405020304" pitchFamily="18" charset="0"/>
                  </a:rPr>
                  <a:t> (C-N)</a:t>
                </a:r>
                <a:r>
                  <a:rPr lang="it-IT" dirty="0" err="1">
                    <a:latin typeface="Times New Roman" panose="02020603050405020304" pitchFamily="18" charset="0"/>
                    <a:cs typeface="Times New Roman" panose="02020603050405020304" pitchFamily="18" charset="0"/>
                  </a:rPr>
                  <a:t>xHxW</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where</a:t>
                </a:r>
                <a:r>
                  <a:rPr lang="it-IT" dirty="0">
                    <a:latin typeface="Times New Roman" panose="02020603050405020304" pitchFamily="18" charset="0"/>
                    <a:cs typeface="Times New Roman" panose="02020603050405020304" pitchFamily="18" charset="0"/>
                  </a:rPr>
                  <a:t> C </a:t>
                </a:r>
                <a:r>
                  <a:rPr lang="it-IT" dirty="0" err="1">
                    <a:latin typeface="Times New Roman" panose="02020603050405020304" pitchFamily="18" charset="0"/>
                    <a:cs typeface="Times New Roman" panose="02020603050405020304" pitchFamily="18" charset="0"/>
                  </a:rPr>
                  <a:t>is</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number</a:t>
                </a:r>
                <a:r>
                  <a:rPr lang="it-IT" dirty="0">
                    <a:latin typeface="Times New Roman" panose="02020603050405020304" pitchFamily="18" charset="0"/>
                    <a:cs typeface="Times New Roman" panose="02020603050405020304" pitchFamily="18" charset="0"/>
                  </a:rPr>
                  <a:t> of the </a:t>
                </a:r>
                <a:r>
                  <a:rPr lang="it-IT" dirty="0" err="1">
                    <a:latin typeface="Times New Roman" panose="02020603050405020304" pitchFamily="18" charset="0"/>
                    <a:cs typeface="Times New Roman" panose="02020603050405020304" pitchFamily="18" charset="0"/>
                  </a:rPr>
                  <a:t>channel</a:t>
                </a:r>
                <a:r>
                  <a:rPr lang="it-IT" dirty="0">
                    <a:latin typeface="Times New Roman" panose="02020603050405020304" pitchFamily="18" charset="0"/>
                    <a:cs typeface="Times New Roman" panose="02020603050405020304" pitchFamily="18" charset="0"/>
                  </a:rPr>
                  <a:t> of </a:t>
                </a:r>
                <a:r>
                  <a:rPr lang="it-IT" dirty="0" err="1">
                    <a:latin typeface="Times New Roman" panose="02020603050405020304" pitchFamily="18" charset="0"/>
                    <a:cs typeface="Times New Roman" panose="02020603050405020304" pitchFamily="18" charset="0"/>
                  </a:rPr>
                  <a:t>layer</a:t>
                </a:r>
                <a:r>
                  <a:rPr lang="it-IT" dirty="0">
                    <a:latin typeface="Times New Roman" panose="02020603050405020304" pitchFamily="18" charset="0"/>
                    <a:cs typeface="Times New Roman" panose="02020603050405020304" pitchFamily="18" charset="0"/>
                  </a:rPr>
                  <a:t> L in the non-</a:t>
                </a:r>
                <a:r>
                  <a:rPr lang="it-IT" dirty="0" err="1">
                    <a:latin typeface="Times New Roman" panose="02020603050405020304" pitchFamily="18" charset="0"/>
                    <a:cs typeface="Times New Roman" panose="02020603050405020304" pitchFamily="18" charset="0"/>
                  </a:rPr>
                  <a:t>pruned</a:t>
                </a:r>
                <a:r>
                  <a:rPr lang="it-IT" dirty="0">
                    <a:latin typeface="Times New Roman" panose="02020603050405020304" pitchFamily="18" charset="0"/>
                    <a:cs typeface="Times New Roman" panose="02020603050405020304" pitchFamily="18" charset="0"/>
                  </a:rPr>
                  <a:t> network.</a:t>
                </a:r>
              </a:p>
              <a:p>
                <a:pPr marL="285750" indent="-285750">
                  <a:buFont typeface="Wingdings" panose="05000000000000000000" pitchFamily="2" charset="2"/>
                  <a:buChar char="à"/>
                </a:pPr>
                <a:r>
                  <a:rPr lang="it-IT" b="1" dirty="0" err="1">
                    <a:latin typeface="Times New Roman" panose="02020603050405020304" pitchFamily="18" charset="0"/>
                    <a:cs typeface="Times New Roman" panose="02020603050405020304" pitchFamily="18" charset="0"/>
                    <a:sym typeface="Wingdings" panose="05000000000000000000" pitchFamily="2" charset="2"/>
                  </a:rPr>
                  <a:t>We</a:t>
                </a:r>
                <a:r>
                  <a:rPr lang="it-IT" b="1" dirty="0">
                    <a:latin typeface="Times New Roman" panose="02020603050405020304" pitchFamily="18" charset="0"/>
                    <a:cs typeface="Times New Roman" panose="02020603050405020304" pitchFamily="18" charset="0"/>
                    <a:sym typeface="Wingdings" panose="05000000000000000000" pitchFamily="2" charset="2"/>
                  </a:rPr>
                  <a:t> </a:t>
                </a:r>
                <a:r>
                  <a:rPr lang="it-IT" b="1" dirty="0" err="1">
                    <a:latin typeface="Times New Roman" panose="02020603050405020304" pitchFamily="18" charset="0"/>
                    <a:cs typeface="Times New Roman" panose="02020603050405020304" pitchFamily="18" charset="0"/>
                    <a:sym typeface="Wingdings" panose="05000000000000000000" pitchFamily="2" charset="2"/>
                  </a:rPr>
                  <a:t>have</a:t>
                </a:r>
                <a:r>
                  <a:rPr lang="it-IT" b="1" dirty="0">
                    <a:latin typeface="Times New Roman" panose="02020603050405020304" pitchFamily="18" charset="0"/>
                    <a:cs typeface="Times New Roman" panose="02020603050405020304" pitchFamily="18" charset="0"/>
                    <a:sym typeface="Wingdings" panose="05000000000000000000" pitchFamily="2" charset="2"/>
                  </a:rPr>
                  <a:t> to </a:t>
                </a:r>
                <a:r>
                  <a:rPr lang="it-IT" b="1" dirty="0" err="1">
                    <a:latin typeface="Times New Roman" panose="02020603050405020304" pitchFamily="18" charset="0"/>
                    <a:cs typeface="Times New Roman" panose="02020603050405020304" pitchFamily="18" charset="0"/>
                    <a:sym typeface="Wingdings" panose="05000000000000000000" pitchFamily="2" charset="2"/>
                  </a:rPr>
                  <a:t>recalculate</a:t>
                </a:r>
                <a:r>
                  <a:rPr lang="it-IT" b="1" dirty="0">
                    <a:latin typeface="Times New Roman" panose="02020603050405020304" pitchFamily="18" charset="0"/>
                    <a:cs typeface="Times New Roman" panose="02020603050405020304" pitchFamily="18" charset="0"/>
                    <a:sym typeface="Wingdings" panose="05000000000000000000" pitchFamily="2" charset="2"/>
                  </a:rPr>
                  <a:t> the weights</a:t>
                </a:r>
              </a:p>
              <a:p>
                <a:pPr marL="285750" indent="-285750">
                  <a:buFont typeface="Wingdings" panose="05000000000000000000" pitchFamily="2" charset="2"/>
                  <a:buChar char="à"/>
                </a:pPr>
                <a14:m>
                  <m:oMath xmlns:m="http://schemas.openxmlformats.org/officeDocument/2006/math">
                    <m:r>
                      <a:rPr lang="it-IT" b="1" i="1" smtClean="0">
                        <a:latin typeface="Cambria Math" panose="02040503050406030204" pitchFamily="18" charset="0"/>
                        <a:ea typeface="Cambria Math" panose="02040503050406030204" pitchFamily="18" charset="0"/>
                        <a:sym typeface="Wingdings" panose="05000000000000000000" pitchFamily="2" charset="2"/>
                      </a:rPr>
                      <m:t>𝝁</m:t>
                    </m:r>
                    <m:r>
                      <a:rPr lang="it-IT" b="1" i="1" smtClean="0">
                        <a:latin typeface="Cambria Math" panose="02040503050406030204" pitchFamily="18" charset="0"/>
                        <a:ea typeface="Cambria Math" panose="02040503050406030204" pitchFamily="18" charset="0"/>
                        <a:sym typeface="Wingdings" panose="05000000000000000000" pitchFamily="2" charset="2"/>
                      </a:rPr>
                      <m:t>, </m:t>
                    </m:r>
                    <m:r>
                      <a:rPr lang="it-IT" b="1" i="1" smtClean="0">
                        <a:latin typeface="Cambria Math" panose="02040503050406030204" pitchFamily="18" charset="0"/>
                        <a:ea typeface="Cambria Math" panose="02040503050406030204" pitchFamily="18" charset="0"/>
                        <a:sym typeface="Wingdings" panose="05000000000000000000" pitchFamily="2" charset="2"/>
                      </a:rPr>
                      <m:t>𝝈</m:t>
                    </m:r>
                  </m:oMath>
                </a14:m>
                <a:r>
                  <a:rPr lang="it-IT" b="1" dirty="0">
                    <a:latin typeface="Times New Roman" panose="02020603050405020304" pitchFamily="18" charset="0"/>
                    <a:cs typeface="Times New Roman" panose="02020603050405020304" pitchFamily="18" charset="0"/>
                    <a:sym typeface="Wingdings" panose="05000000000000000000" pitchFamily="2" charset="2"/>
                  </a:rPr>
                  <a:t> </a:t>
                </a:r>
                <a:r>
                  <a:rPr lang="it-IT" dirty="0">
                    <a:latin typeface="Times New Roman" panose="02020603050405020304" pitchFamily="18" charset="0"/>
                    <a:cs typeface="Times New Roman" panose="02020603050405020304" pitchFamily="18" charset="0"/>
                    <a:sym typeface="Wingdings" panose="05000000000000000000" pitchFamily="2" charset="2"/>
                  </a:rPr>
                  <a:t>in </a:t>
                </a:r>
                <a:r>
                  <a:rPr lang="it-IT" dirty="0" err="1">
                    <a:latin typeface="Times New Roman" panose="02020603050405020304" pitchFamily="18" charset="0"/>
                    <a:cs typeface="Times New Roman" panose="02020603050405020304" pitchFamily="18" charset="0"/>
                    <a:sym typeface="Wingdings" panose="05000000000000000000" pitchFamily="2" charset="2"/>
                  </a:rPr>
                  <a:t>layer</a:t>
                </a:r>
                <a:r>
                  <a:rPr lang="it-IT" dirty="0">
                    <a:latin typeface="Times New Roman" panose="02020603050405020304" pitchFamily="18" charset="0"/>
                    <a:cs typeface="Times New Roman" panose="02020603050405020304" pitchFamily="18" charset="0"/>
                    <a:sym typeface="Wingdings" panose="05000000000000000000" pitchFamily="2" charset="2"/>
                  </a:rPr>
                  <a:t> (or group) </a:t>
                </a:r>
                <a:r>
                  <a:rPr lang="it-IT" dirty="0" err="1">
                    <a:latin typeface="Times New Roman" panose="02020603050405020304" pitchFamily="18" charset="0"/>
                    <a:cs typeface="Times New Roman" panose="02020603050405020304" pitchFamily="18" charset="0"/>
                    <a:sym typeface="Wingdings" panose="05000000000000000000" pitchFamily="2" charset="2"/>
                  </a:rPr>
                  <a:t>normalization</a:t>
                </a:r>
                <a:r>
                  <a:rPr lang="it-IT" dirty="0">
                    <a:latin typeface="Times New Roman" panose="02020603050405020304" pitchFamily="18" charset="0"/>
                    <a:cs typeface="Times New Roman" panose="02020603050405020304" pitchFamily="18" charset="0"/>
                    <a:sym typeface="Wingdings" panose="05000000000000000000" pitchFamily="2" charset="2"/>
                  </a:rPr>
                  <a:t> </a:t>
                </a:r>
                <a:r>
                  <a:rPr lang="it-IT" b="1" dirty="0">
                    <a:latin typeface="Times New Roman" panose="02020603050405020304" pitchFamily="18" charset="0"/>
                    <a:cs typeface="Times New Roman" panose="02020603050405020304" pitchFamily="18" charset="0"/>
                    <a:sym typeface="Wingdings" panose="05000000000000000000" pitchFamily="2" charset="2"/>
                  </a:rPr>
                  <a:t>must be </a:t>
                </a:r>
                <a:r>
                  <a:rPr lang="it-IT" b="1" dirty="0" err="1">
                    <a:latin typeface="Times New Roman" panose="02020603050405020304" pitchFamily="18" charset="0"/>
                    <a:cs typeface="Times New Roman" panose="02020603050405020304" pitchFamily="18" charset="0"/>
                    <a:sym typeface="Wingdings" panose="05000000000000000000" pitchFamily="2" charset="2"/>
                  </a:rPr>
                  <a:t>updated</a:t>
                </a:r>
                <a:endParaRPr lang="it-IT" b="1" dirty="0">
                  <a:latin typeface="Times New Roman" panose="02020603050405020304" pitchFamily="18" charset="0"/>
                  <a:cs typeface="Times New Roman" panose="02020603050405020304" pitchFamily="18" charset="0"/>
                  <a:sym typeface="Wingdings" panose="05000000000000000000" pitchFamily="2" charset="2"/>
                </a:endParaRPr>
              </a:p>
              <a:p>
                <a:endParaRPr lang="it-IT" b="1" dirty="0">
                  <a:latin typeface="Times New Roman" panose="02020603050405020304" pitchFamily="18" charset="0"/>
                  <a:cs typeface="Times New Roman" panose="02020603050405020304" pitchFamily="18" charset="0"/>
                  <a:sym typeface="Wingdings" panose="05000000000000000000" pitchFamily="2" charset="2"/>
                </a:endParaRPr>
              </a:p>
              <a:p>
                <a:endParaRPr lang="it-IT" dirty="0">
                  <a:latin typeface="Times New Roman" panose="02020603050405020304" pitchFamily="18" charset="0"/>
                  <a:cs typeface="Times New Roman" panose="02020603050405020304" pitchFamily="18" charset="0"/>
                  <a:sym typeface="Wingdings" panose="05000000000000000000" pitchFamily="2" charset="2"/>
                </a:endParaRPr>
              </a:p>
            </p:txBody>
          </p:sp>
        </mc:Choice>
        <mc:Fallback xmlns="">
          <p:sp>
            <p:nvSpPr>
              <p:cNvPr id="5" name="CasellaDiTesto 4">
                <a:extLst>
                  <a:ext uri="{FF2B5EF4-FFF2-40B4-BE49-F238E27FC236}">
                    <a16:creationId xmlns:a16="http://schemas.microsoft.com/office/drawing/2014/main" id="{A0D9E9EF-E585-50BE-1911-6DF5CBD628F3}"/>
                  </a:ext>
                </a:extLst>
              </p:cNvPr>
              <p:cNvSpPr txBox="1">
                <a:spLocks noRot="1" noChangeAspect="1" noMove="1" noResize="1" noEditPoints="1" noAdjustHandles="1" noChangeArrowheads="1" noChangeShapeType="1" noTextEdit="1"/>
              </p:cNvSpPr>
              <p:nvPr/>
            </p:nvSpPr>
            <p:spPr>
              <a:xfrm>
                <a:off x="655276" y="3648737"/>
                <a:ext cx="5469352" cy="2308324"/>
              </a:xfrm>
              <a:prstGeom prst="rect">
                <a:avLst/>
              </a:prstGeom>
              <a:blipFill>
                <a:blip r:embed="rId3"/>
                <a:stretch>
                  <a:fillRect l="-891" t="-1587" r="-891"/>
                </a:stretch>
              </a:blipFill>
            </p:spPr>
            <p:txBody>
              <a:bodyPr/>
              <a:lstStyle/>
              <a:p>
                <a:r>
                  <a:rPr lang="en-US">
                    <a:noFill/>
                  </a:rPr>
                  <a:t> </a:t>
                </a:r>
              </a:p>
            </p:txBody>
          </p:sp>
        </mc:Fallback>
      </mc:AlternateContent>
      <p:pic>
        <p:nvPicPr>
          <p:cNvPr id="3" name="Immagine 2">
            <a:extLst>
              <a:ext uri="{FF2B5EF4-FFF2-40B4-BE49-F238E27FC236}">
                <a16:creationId xmlns:a16="http://schemas.microsoft.com/office/drawing/2014/main" id="{2304E4B0-C0C2-863B-45A2-446A8BC077ED}"/>
              </a:ext>
            </a:extLst>
          </p:cNvPr>
          <p:cNvPicPr>
            <a:picLocks noChangeAspect="1"/>
          </p:cNvPicPr>
          <p:nvPr/>
        </p:nvPicPr>
        <p:blipFill rotWithShape="1">
          <a:blip r:embed="rId4"/>
          <a:srcRect t="10548" b="5830"/>
          <a:stretch/>
        </p:blipFill>
        <p:spPr>
          <a:xfrm>
            <a:off x="6427443" y="1368551"/>
            <a:ext cx="5037941" cy="1943816"/>
          </a:xfrm>
          <a:prstGeom prst="rect">
            <a:avLst/>
          </a:prstGeom>
        </p:spPr>
      </p:pic>
      <p:sp>
        <p:nvSpPr>
          <p:cNvPr id="4" name="Titolo 1">
            <a:extLst>
              <a:ext uri="{FF2B5EF4-FFF2-40B4-BE49-F238E27FC236}">
                <a16:creationId xmlns:a16="http://schemas.microsoft.com/office/drawing/2014/main" id="{02F54478-A782-2316-627A-9F2294D2B2D4}"/>
              </a:ext>
            </a:extLst>
          </p:cNvPr>
          <p:cNvSpPr txBox="1">
            <a:spLocks/>
          </p:cNvSpPr>
          <p:nvPr/>
        </p:nvSpPr>
        <p:spPr>
          <a:xfrm>
            <a:off x="866828" y="3973995"/>
            <a:ext cx="10515600" cy="6907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latin typeface="Times New Roman" panose="02020603050405020304" pitchFamily="18" charset="0"/>
              <a:cs typeface="Times New Roman" panose="02020603050405020304" pitchFamily="18" charset="0"/>
            </a:endParaRPr>
          </a:p>
        </p:txBody>
      </p:sp>
      <p:sp>
        <p:nvSpPr>
          <p:cNvPr id="6" name="Segnaposto numero diapositiva 5">
            <a:extLst>
              <a:ext uri="{FF2B5EF4-FFF2-40B4-BE49-F238E27FC236}">
                <a16:creationId xmlns:a16="http://schemas.microsoft.com/office/drawing/2014/main" id="{4F8949A4-ED90-6931-F745-245F0AC3BDE0}"/>
              </a:ext>
            </a:extLst>
          </p:cNvPr>
          <p:cNvSpPr>
            <a:spLocks noGrp="1"/>
          </p:cNvSpPr>
          <p:nvPr>
            <p:ph type="sldNum" sz="quarter" idx="12"/>
          </p:nvPr>
        </p:nvSpPr>
        <p:spPr/>
        <p:txBody>
          <a:bodyPr/>
          <a:lstStyle/>
          <a:p>
            <a:fld id="{51B588E3-E439-42B7-9D99-AC83CA308FC5}" type="slidenum">
              <a:rPr lang="en-US" smtClean="0"/>
              <a:t>4</a:t>
            </a:fld>
            <a:endParaRPr lang="en-US"/>
          </a:p>
        </p:txBody>
      </p:sp>
      <p:sp>
        <p:nvSpPr>
          <p:cNvPr id="8" name="CasellaDiTesto 7">
            <a:extLst>
              <a:ext uri="{FF2B5EF4-FFF2-40B4-BE49-F238E27FC236}">
                <a16:creationId xmlns:a16="http://schemas.microsoft.com/office/drawing/2014/main" id="{ED59942E-C628-DC44-8230-55AF5DB971F3}"/>
              </a:ext>
            </a:extLst>
          </p:cNvPr>
          <p:cNvSpPr txBox="1"/>
          <p:nvPr/>
        </p:nvSpPr>
        <p:spPr>
          <a:xfrm>
            <a:off x="6427443" y="3648737"/>
            <a:ext cx="5046248" cy="923330"/>
          </a:xfrm>
          <a:prstGeom prst="rect">
            <a:avLst/>
          </a:prstGeom>
          <a:noFill/>
        </p:spPr>
        <p:txBody>
          <a:bodyPr wrap="square">
            <a:spAutoFit/>
          </a:bodyPr>
          <a:lstStyle/>
          <a:p>
            <a:pPr algn="just"/>
            <a:r>
              <a:rPr lang="it-IT" dirty="0" err="1">
                <a:latin typeface="Times New Roman" panose="02020603050405020304" pitchFamily="18" charset="0"/>
                <a:cs typeface="Times New Roman" panose="02020603050405020304" pitchFamily="18" charset="0"/>
              </a:rPr>
              <a:t>Removing</a:t>
            </a:r>
            <a:r>
              <a:rPr lang="it-IT" dirty="0">
                <a:latin typeface="Times New Roman" panose="02020603050405020304" pitchFamily="18" charset="0"/>
                <a:cs typeface="Times New Roman" panose="02020603050405020304" pitchFamily="18" charset="0"/>
              </a:rPr>
              <a:t> just weights </a:t>
            </a:r>
            <a:r>
              <a:rPr lang="it-IT" dirty="0" err="1">
                <a:latin typeface="Times New Roman" panose="02020603050405020304" pitchFamily="18" charset="0"/>
                <a:cs typeface="Times New Roman" panose="02020603050405020304" pitchFamily="18" charset="0"/>
              </a:rPr>
              <a:t>doesn’t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change</a:t>
            </a:r>
            <a:r>
              <a:rPr lang="it-IT" dirty="0">
                <a:latin typeface="Times New Roman" panose="02020603050405020304" pitchFamily="18" charset="0"/>
                <a:cs typeface="Times New Roman" panose="02020603050405020304" pitchFamily="18" charset="0"/>
              </a:rPr>
              <a:t> the </a:t>
            </a:r>
            <a:r>
              <a:rPr lang="it-IT" dirty="0" err="1">
                <a:latin typeface="Times New Roman" panose="02020603050405020304" pitchFamily="18" charset="0"/>
                <a:cs typeface="Times New Roman" panose="02020603050405020304" pitchFamily="18" charset="0"/>
              </a:rPr>
              <a:t>shape</a:t>
            </a:r>
            <a:r>
              <a:rPr lang="it-IT" dirty="0">
                <a:latin typeface="Times New Roman" panose="02020603050405020304" pitchFamily="18" charset="0"/>
                <a:cs typeface="Times New Roman" panose="02020603050405020304" pitchFamily="18" charset="0"/>
              </a:rPr>
              <a:t> of </a:t>
            </a:r>
            <a:r>
              <a:rPr lang="it-IT" dirty="0" err="1">
                <a:latin typeface="Times New Roman" panose="02020603050405020304" pitchFamily="18" charset="0"/>
                <a:cs typeface="Times New Roman" panose="02020603050405020304" pitchFamily="18" charset="0"/>
              </a:rPr>
              <a:t>next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layer</a:t>
            </a:r>
            <a:r>
              <a:rPr lang="it-IT" dirty="0">
                <a:latin typeface="Times New Roman" panose="02020603050405020304" pitchFamily="18" charset="0"/>
                <a:cs typeface="Times New Roman" panose="02020603050405020304" pitchFamily="18" charset="0"/>
              </a:rPr>
              <a:t> filters.</a:t>
            </a:r>
          </a:p>
          <a:p>
            <a:pPr algn="just"/>
            <a:endParaRPr lang="it-IT" dirty="0">
              <a:latin typeface="Times New Roman" panose="02020603050405020304" pitchFamily="18" charset="0"/>
              <a:cs typeface="Times New Roman" panose="02020603050405020304" pitchFamily="18" charset="0"/>
            </a:endParaRPr>
          </a:p>
        </p:txBody>
      </p:sp>
      <p:sp>
        <p:nvSpPr>
          <p:cNvPr id="9" name="CasellaDiTesto 8">
            <a:extLst>
              <a:ext uri="{FF2B5EF4-FFF2-40B4-BE49-F238E27FC236}">
                <a16:creationId xmlns:a16="http://schemas.microsoft.com/office/drawing/2014/main" id="{F57DC924-D241-4EE6-689E-406A6BC843CF}"/>
              </a:ext>
            </a:extLst>
          </p:cNvPr>
          <p:cNvSpPr txBox="1"/>
          <p:nvPr/>
        </p:nvSpPr>
        <p:spPr>
          <a:xfrm>
            <a:off x="655276" y="254148"/>
            <a:ext cx="9854682" cy="461665"/>
          </a:xfrm>
          <a:prstGeom prst="rect">
            <a:avLst/>
          </a:prstGeom>
          <a:noFill/>
        </p:spPr>
        <p:txBody>
          <a:bodyPr wrap="square" rtlCol="0">
            <a:spAutoFit/>
          </a:bodyPr>
          <a:lstStyle/>
          <a:p>
            <a:r>
              <a:rPr lang="it-IT" sz="2400" b="1" dirty="0" err="1">
                <a:latin typeface="Times New Roman" panose="02020603050405020304" pitchFamily="18" charset="0"/>
                <a:cs typeface="Times New Roman" panose="02020603050405020304" pitchFamily="18" charset="0"/>
              </a:rPr>
              <a:t>Pruning</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Javidian</a:t>
            </a:r>
            <a:r>
              <a:rPr lang="it-IT"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951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C5F9-AD01-81C5-9B40-F5E0F406FFB5}"/>
              </a:ext>
            </a:extLst>
          </p:cNvPr>
          <p:cNvSpPr>
            <a:spLocks noGrp="1"/>
          </p:cNvSpPr>
          <p:nvPr>
            <p:ph type="ctrTitle"/>
          </p:nvPr>
        </p:nvSpPr>
        <p:spPr>
          <a:xfrm>
            <a:off x="730898" y="203064"/>
            <a:ext cx="9144000" cy="639762"/>
          </a:xfrm>
        </p:spPr>
        <p:txBody>
          <a:bodyPr>
            <a:normAutofit/>
          </a:bodyPr>
          <a:lstStyle/>
          <a:p>
            <a:pPr algn="l"/>
            <a:r>
              <a:rPr lang="en-US" sz="2400" b="1" dirty="0">
                <a:solidFill>
                  <a:srgbClr val="000000"/>
                </a:solidFill>
                <a:latin typeface="Times New Roman" panose="02020603050405020304" pitchFamily="18" charset="0"/>
                <a:cs typeface="Times New Roman" panose="02020603050405020304" pitchFamily="18" charset="0"/>
              </a:rPr>
              <a:t>P</a:t>
            </a:r>
            <a:r>
              <a:rPr lang="en-US" sz="2400" b="1" i="0" dirty="0">
                <a:solidFill>
                  <a:srgbClr val="000000"/>
                </a:solidFill>
                <a:effectLst/>
                <a:latin typeface="Times New Roman" panose="02020603050405020304" pitchFamily="18" charset="0"/>
                <a:cs typeface="Times New Roman" panose="02020603050405020304" pitchFamily="18" charset="0"/>
              </a:rPr>
              <a:t>roperties of channel pruning space (</a:t>
            </a:r>
            <a:r>
              <a:rPr lang="en-US" sz="2400" b="1" i="0" dirty="0" err="1">
                <a:solidFill>
                  <a:srgbClr val="000000"/>
                </a:solidFill>
                <a:effectLst/>
                <a:latin typeface="Times New Roman" panose="02020603050405020304" pitchFamily="18" charset="0"/>
                <a:cs typeface="Times New Roman" panose="02020603050405020304" pitchFamily="18" charset="0"/>
              </a:rPr>
              <a:t>Javidian</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BEF36668-2186-6F67-0A2A-C0FB8F76B952}"/>
              </a:ext>
            </a:extLst>
          </p:cNvPr>
          <p:cNvSpPr>
            <a:spLocks noGrp="1"/>
          </p:cNvSpPr>
          <p:nvPr>
            <p:ph type="subTitle" idx="1"/>
          </p:nvPr>
        </p:nvSpPr>
        <p:spPr>
          <a:xfrm>
            <a:off x="730898" y="1172966"/>
            <a:ext cx="10045959" cy="5085184"/>
          </a:xfrm>
        </p:spPr>
        <p:txBody>
          <a:bodyPr/>
          <a:lstStyle/>
          <a:p>
            <a:pPr marL="342900" indent="-3429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Property 1:</a:t>
            </a:r>
          </a:p>
          <a:p>
            <a:pPr algn="just"/>
            <a:r>
              <a:rPr lang="en-US" sz="1800" b="1" i="0" dirty="0">
                <a:solidFill>
                  <a:srgbClr val="FF0000"/>
                </a:solidFill>
                <a:effectLst/>
                <a:latin typeface="Times New Roman" panose="02020603050405020304" pitchFamily="18" charset="0"/>
                <a:cs typeface="Times New Roman" panose="02020603050405020304" pitchFamily="18" charset="0"/>
              </a:rPr>
              <a:t>The channel configuration space is discrete</a:t>
            </a:r>
            <a:r>
              <a:rPr lang="en-US" sz="1800" b="0" i="0" dirty="0">
                <a:solidFill>
                  <a:srgbClr val="0F0F0F"/>
                </a:solidFill>
                <a:effectLst/>
                <a:latin typeface="Times New Roman" panose="02020603050405020304" pitchFamily="18" charset="0"/>
                <a:cs typeface="Times New Roman" panose="02020603050405020304" pitchFamily="18" charset="0"/>
              </a:rPr>
              <a:t>, so conducting a differentiable analysis in this space is impossible. This property constitutes a major challenge for channel pruning and architecture search methods. To search for the space, </a:t>
            </a:r>
            <a:r>
              <a:rPr lang="en-US" sz="1800" i="0" dirty="0">
                <a:effectLst/>
                <a:latin typeface="Times New Roman" panose="02020603050405020304" pitchFamily="18" charset="0"/>
                <a:cs typeface="Times New Roman" panose="02020603050405020304" pitchFamily="18" charset="0"/>
              </a:rPr>
              <a:t>reinforcement learning, evolutionary algorithm, and proximal gradient descent have been utilized.</a:t>
            </a:r>
          </a:p>
          <a:p>
            <a:pPr algn="just"/>
            <a:endParaRPr lang="en-US" sz="1800" dirty="0">
              <a:solidFill>
                <a:srgbClr val="0F0F0F"/>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solidFill>
                  <a:srgbClr val="0F0F0F"/>
                </a:solidFill>
                <a:latin typeface="Times New Roman" panose="02020603050405020304" pitchFamily="18" charset="0"/>
                <a:cs typeface="Times New Roman" panose="02020603050405020304" pitchFamily="18" charset="0"/>
              </a:rPr>
              <a:t>Property 2</a:t>
            </a:r>
            <a:r>
              <a:rPr lang="en-US" sz="2000" b="1" i="0" dirty="0">
                <a:solidFill>
                  <a:srgbClr val="0F0F0F"/>
                </a:solidFill>
                <a:effectLst/>
                <a:latin typeface="Times New Roman" panose="02020603050405020304" pitchFamily="18" charset="0"/>
                <a:cs typeface="Times New Roman" panose="02020603050405020304" pitchFamily="18" charset="0"/>
              </a:rPr>
              <a:t>:</a:t>
            </a:r>
          </a:p>
          <a:p>
            <a:pPr algn="just"/>
            <a:r>
              <a:rPr lang="en-US" sz="1800" b="1" i="0" dirty="0">
                <a:solidFill>
                  <a:srgbClr val="FF0000"/>
                </a:solidFill>
                <a:effectLst/>
                <a:latin typeface="Times New Roman" panose="02020603050405020304" pitchFamily="18" charset="0"/>
                <a:cs typeface="Times New Roman" panose="02020603050405020304" pitchFamily="18" charset="0"/>
              </a:rPr>
              <a:t>Slightly changing the channel number of a network does not change the accuracy of the network too much. </a:t>
            </a:r>
            <a:r>
              <a:rPr lang="en-US" sz="1800" b="0" i="0" dirty="0">
                <a:solidFill>
                  <a:srgbClr val="0F0F0F"/>
                </a:solidFill>
                <a:effectLst/>
                <a:latin typeface="Times New Roman" panose="02020603050405020304" pitchFamily="18" charset="0"/>
                <a:cs typeface="Times New Roman" panose="02020603050405020304" pitchFamily="18" charset="0"/>
              </a:rPr>
              <a:t>Regularization-based methods gradually update from initial networks to the optimal solutions. By contrast, random pruning only needs to get a sample in the neighborhood of the optimal solution instead of the optimal solution itself.</a:t>
            </a:r>
            <a:endParaRPr lang="en-US" sz="1800" dirty="0">
              <a:solidFill>
                <a:srgbClr val="0F0F0F"/>
              </a:solidFill>
              <a:latin typeface="Times New Roman" panose="02020603050405020304" pitchFamily="18" charset="0"/>
              <a:cs typeface="Times New Roman" panose="02020603050405020304" pitchFamily="18" charset="0"/>
            </a:endParaRPr>
          </a:p>
        </p:txBody>
      </p:sp>
      <p:pic>
        <p:nvPicPr>
          <p:cNvPr id="7" name="Immagine 6" descr="Immagine che contiene schermata, Elementi grafici, design, grafica&#10;&#10;Descrizione generata automaticamente">
            <a:extLst>
              <a:ext uri="{FF2B5EF4-FFF2-40B4-BE49-F238E27FC236}">
                <a16:creationId xmlns:a16="http://schemas.microsoft.com/office/drawing/2014/main" id="{7A0F3031-A1B0-C86C-F4F9-A839E26B7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3933" y="5181213"/>
            <a:ext cx="1221929" cy="1221929"/>
          </a:xfrm>
          <a:prstGeom prst="rect">
            <a:avLst/>
          </a:prstGeom>
        </p:spPr>
      </p:pic>
      <p:sp>
        <p:nvSpPr>
          <p:cNvPr id="8" name="Fumetto: rettangolo con angoli arrotondati 7">
            <a:extLst>
              <a:ext uri="{FF2B5EF4-FFF2-40B4-BE49-F238E27FC236}">
                <a16:creationId xmlns:a16="http://schemas.microsoft.com/office/drawing/2014/main" id="{1722FC7B-F7D1-F8DC-19A7-663CBCBDC3B4}"/>
              </a:ext>
            </a:extLst>
          </p:cNvPr>
          <p:cNvSpPr/>
          <p:nvPr/>
        </p:nvSpPr>
        <p:spPr>
          <a:xfrm>
            <a:off x="606490" y="1007706"/>
            <a:ext cx="10422294" cy="3694923"/>
          </a:xfrm>
          <a:prstGeom prst="wedgeRoundRectCallout">
            <a:avLst>
              <a:gd name="adj1" fmla="val 33240"/>
              <a:gd name="adj2" fmla="val 66288"/>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9" name="Segnaposto numero diapositiva 8">
            <a:extLst>
              <a:ext uri="{FF2B5EF4-FFF2-40B4-BE49-F238E27FC236}">
                <a16:creationId xmlns:a16="http://schemas.microsoft.com/office/drawing/2014/main" id="{716C8A3C-C231-F135-FE6D-EB14FBBD96C4}"/>
              </a:ext>
            </a:extLst>
          </p:cNvPr>
          <p:cNvSpPr>
            <a:spLocks noGrp="1"/>
          </p:cNvSpPr>
          <p:nvPr>
            <p:ph type="sldNum" sz="quarter" idx="12"/>
          </p:nvPr>
        </p:nvSpPr>
        <p:spPr/>
        <p:txBody>
          <a:bodyPr/>
          <a:lstStyle/>
          <a:p>
            <a:fld id="{51B588E3-E439-42B7-9D99-AC83CA308FC5}" type="slidenum">
              <a:rPr lang="en-US" smtClean="0"/>
              <a:t>5</a:t>
            </a:fld>
            <a:endParaRPr lang="en-US"/>
          </a:p>
        </p:txBody>
      </p:sp>
    </p:spTree>
    <p:extLst>
      <p:ext uri="{BB962C8B-B14F-4D97-AF65-F5344CB8AC3E}">
        <p14:creationId xmlns:p14="http://schemas.microsoft.com/office/powerpoint/2010/main" val="342711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A1317473-BD4D-0ED7-532F-F7DFE7C12932}"/>
              </a:ext>
            </a:extLst>
          </p:cNvPr>
          <p:cNvSpPr>
            <a:spLocks noGrp="1"/>
          </p:cNvSpPr>
          <p:nvPr>
            <p:ph idx="1"/>
          </p:nvPr>
        </p:nvSpPr>
        <p:spPr>
          <a:xfrm>
            <a:off x="696078" y="1638917"/>
            <a:ext cx="3563619" cy="311874"/>
          </a:xfrm>
        </p:spPr>
        <p:txBody>
          <a:bodyPr numCol="1">
            <a:normAutofit fontScale="25000" lnSpcReduction="20000"/>
          </a:bodyPr>
          <a:lstStyle/>
          <a:p>
            <a:r>
              <a:rPr lang="en-US" sz="7200" b="1" dirty="0">
                <a:latin typeface="Times New Roman" panose="02020603050405020304" pitchFamily="18" charset="0"/>
                <a:cs typeface="Times New Roman" panose="02020603050405020304" pitchFamily="18" charset="0"/>
              </a:rPr>
              <a:t>pruning pre-trained network                                       </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5" name="CasellaDiTesto 4">
            <a:extLst>
              <a:ext uri="{FF2B5EF4-FFF2-40B4-BE49-F238E27FC236}">
                <a16:creationId xmlns:a16="http://schemas.microsoft.com/office/drawing/2014/main" id="{0E69D4A7-507C-1662-7352-AB8157AAC09D}"/>
              </a:ext>
            </a:extLst>
          </p:cNvPr>
          <p:cNvSpPr txBox="1"/>
          <p:nvPr/>
        </p:nvSpPr>
        <p:spPr>
          <a:xfrm>
            <a:off x="696078" y="427994"/>
            <a:ext cx="10291800" cy="461665"/>
          </a:xfrm>
          <a:prstGeom prst="rect">
            <a:avLst/>
          </a:prstGeom>
          <a:noFill/>
        </p:spPr>
        <p:txBody>
          <a:bodyPr wrap="square" rtlCol="0">
            <a:spAutoFit/>
          </a:bodyPr>
          <a:lstStyle/>
          <a:p>
            <a:r>
              <a:rPr lang="it-IT" sz="2400" b="1" dirty="0" err="1">
                <a:latin typeface="Times New Roman" panose="02020603050405020304" pitchFamily="18" charset="0"/>
                <a:cs typeface="Times New Roman" panose="02020603050405020304" pitchFamily="18" charset="0"/>
              </a:rPr>
              <a:t>Methodology</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Javidian</a:t>
            </a:r>
            <a:r>
              <a:rPr lang="it-IT"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pic>
        <p:nvPicPr>
          <p:cNvPr id="2" name="Segnaposto contenuto 4">
            <a:extLst>
              <a:ext uri="{FF2B5EF4-FFF2-40B4-BE49-F238E27FC236}">
                <a16:creationId xmlns:a16="http://schemas.microsoft.com/office/drawing/2014/main" id="{200066A0-E531-EB60-7C54-9218B0FC04A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96078" y="1950791"/>
            <a:ext cx="3563619" cy="4056610"/>
          </a:xfrm>
          <a:prstGeom prst="rect">
            <a:avLst/>
          </a:prstGeom>
        </p:spPr>
      </p:pic>
      <p:pic>
        <p:nvPicPr>
          <p:cNvPr id="4" name="Immagine 3">
            <a:extLst>
              <a:ext uri="{FF2B5EF4-FFF2-40B4-BE49-F238E27FC236}">
                <a16:creationId xmlns:a16="http://schemas.microsoft.com/office/drawing/2014/main" id="{DF567025-0A7D-7E47-3606-D6F63CF44658}"/>
              </a:ext>
            </a:extLst>
          </p:cNvPr>
          <p:cNvPicPr>
            <a:picLocks noChangeAspect="1"/>
          </p:cNvPicPr>
          <p:nvPr/>
        </p:nvPicPr>
        <p:blipFill rotWithShape="1">
          <a:blip r:embed="rId3"/>
          <a:srcRect t="1795"/>
          <a:stretch/>
        </p:blipFill>
        <p:spPr>
          <a:xfrm>
            <a:off x="5841978" y="2011089"/>
            <a:ext cx="3741744" cy="4265792"/>
          </a:xfrm>
          <a:prstGeom prst="rect">
            <a:avLst/>
          </a:prstGeom>
        </p:spPr>
      </p:pic>
      <p:sp>
        <p:nvSpPr>
          <p:cNvPr id="8" name="CasellaDiTesto 7">
            <a:extLst>
              <a:ext uri="{FF2B5EF4-FFF2-40B4-BE49-F238E27FC236}">
                <a16:creationId xmlns:a16="http://schemas.microsoft.com/office/drawing/2014/main" id="{A190ACAA-DAEB-B956-F98C-C00F6EB848B8}"/>
              </a:ext>
            </a:extLst>
          </p:cNvPr>
          <p:cNvSpPr txBox="1"/>
          <p:nvPr/>
        </p:nvSpPr>
        <p:spPr>
          <a:xfrm>
            <a:off x="5841978" y="1567543"/>
            <a:ext cx="4431026"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pruning network from scratch</a:t>
            </a:r>
          </a:p>
          <a:p>
            <a:endParaRPr lang="en-US" dirty="0"/>
          </a:p>
        </p:txBody>
      </p:sp>
      <p:sp>
        <p:nvSpPr>
          <p:cNvPr id="9" name="CasellaDiTesto 8">
            <a:extLst>
              <a:ext uri="{FF2B5EF4-FFF2-40B4-BE49-F238E27FC236}">
                <a16:creationId xmlns:a16="http://schemas.microsoft.com/office/drawing/2014/main" id="{709F72E5-F46D-EDBF-A9DD-FF16AAFD9886}"/>
              </a:ext>
            </a:extLst>
          </p:cNvPr>
          <p:cNvSpPr txBox="1"/>
          <p:nvPr/>
        </p:nvSpPr>
        <p:spPr>
          <a:xfrm>
            <a:off x="696078" y="981559"/>
            <a:ext cx="8476152" cy="369332"/>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The paper </a:t>
            </a:r>
            <a:r>
              <a:rPr lang="it-IT" dirty="0" err="1">
                <a:latin typeface="Times New Roman" panose="02020603050405020304" pitchFamily="18" charset="0"/>
                <a:cs typeface="Times New Roman" panose="02020603050405020304" pitchFamily="18" charset="0"/>
              </a:rPr>
              <a:t>aims</a:t>
            </a:r>
            <a:r>
              <a:rPr lang="it-IT" dirty="0">
                <a:latin typeface="Times New Roman" panose="02020603050405020304" pitchFamily="18" charset="0"/>
                <a:cs typeface="Times New Roman" panose="02020603050405020304" pitchFamily="18" charset="0"/>
              </a:rPr>
              <a:t> to show performances of random </a:t>
            </a:r>
            <a:r>
              <a:rPr lang="it-IT" dirty="0" err="1">
                <a:latin typeface="Times New Roman" panose="02020603050405020304" pitchFamily="18" charset="0"/>
                <a:cs typeface="Times New Roman" panose="02020603050405020304" pitchFamily="18" charset="0"/>
              </a:rPr>
              <a:t>pruning</a:t>
            </a:r>
            <a:r>
              <a:rPr lang="it-IT" dirty="0">
                <a:latin typeface="Times New Roman" panose="02020603050405020304" pitchFamily="18" charset="0"/>
                <a:cs typeface="Times New Roman" panose="02020603050405020304" pitchFamily="18" charset="0"/>
              </a:rPr>
              <a:t> in </a:t>
            </a:r>
            <a:r>
              <a:rPr lang="it-IT" dirty="0" err="1">
                <a:latin typeface="Times New Roman" panose="02020603050405020304" pitchFamily="18" charset="0"/>
                <a:cs typeface="Times New Roman" panose="02020603050405020304" pitchFamily="18" charset="0"/>
              </a:rPr>
              <a:t>two</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different</a:t>
            </a:r>
            <a:r>
              <a:rPr lang="it-IT" dirty="0">
                <a:latin typeface="Times New Roman" panose="02020603050405020304" pitchFamily="18" charset="0"/>
                <a:cs typeface="Times New Roman" panose="02020603050405020304" pitchFamily="18" charset="0"/>
              </a:rPr>
              <a:t> </a:t>
            </a:r>
            <a:r>
              <a:rPr lang="it-IT" dirty="0" err="1">
                <a:latin typeface="Times New Roman" panose="02020603050405020304" pitchFamily="18" charset="0"/>
                <a:cs typeface="Times New Roman" panose="02020603050405020304" pitchFamily="18" charset="0"/>
              </a:rPr>
              <a:t>contexts</a:t>
            </a:r>
            <a:r>
              <a:rPr lang="it-IT"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Segnaposto numero diapositiva 9">
            <a:extLst>
              <a:ext uri="{FF2B5EF4-FFF2-40B4-BE49-F238E27FC236}">
                <a16:creationId xmlns:a16="http://schemas.microsoft.com/office/drawing/2014/main" id="{2B8EFB70-7D55-C26F-6D0C-8C93A66D2E6B}"/>
              </a:ext>
            </a:extLst>
          </p:cNvPr>
          <p:cNvSpPr>
            <a:spLocks noGrp="1"/>
          </p:cNvSpPr>
          <p:nvPr>
            <p:ph type="sldNum" sz="quarter" idx="12"/>
          </p:nvPr>
        </p:nvSpPr>
        <p:spPr/>
        <p:txBody>
          <a:bodyPr/>
          <a:lstStyle/>
          <a:p>
            <a:fld id="{51B588E3-E439-42B7-9D99-AC83CA308FC5}" type="slidenum">
              <a:rPr lang="en-US" smtClean="0"/>
              <a:t>6</a:t>
            </a:fld>
            <a:endParaRPr lang="en-US"/>
          </a:p>
        </p:txBody>
      </p:sp>
      <p:sp>
        <p:nvSpPr>
          <p:cNvPr id="6" name="CasellaDiTesto 5">
            <a:extLst>
              <a:ext uri="{FF2B5EF4-FFF2-40B4-BE49-F238E27FC236}">
                <a16:creationId xmlns:a16="http://schemas.microsoft.com/office/drawing/2014/main" id="{7B6585DC-9855-4CD9-A08E-F69436277B99}"/>
              </a:ext>
            </a:extLst>
          </p:cNvPr>
          <p:cNvSpPr txBox="1"/>
          <p:nvPr/>
        </p:nvSpPr>
        <p:spPr>
          <a:xfrm>
            <a:off x="446809" y="2472078"/>
            <a:ext cx="1184564" cy="307777"/>
          </a:xfrm>
          <a:prstGeom prst="rect">
            <a:avLst/>
          </a:prstGeom>
          <a:noFill/>
        </p:spPr>
        <p:txBody>
          <a:bodyPr wrap="square" rtlCol="0">
            <a:spAutoFit/>
          </a:bodyPr>
          <a:lstStyle/>
          <a:p>
            <a:r>
              <a:rPr lang="it-IT" sz="1400" b="1" dirty="0">
                <a:latin typeface="Times New Roman" panose="02020603050405020304" pitchFamily="18" charset="0"/>
                <a:cs typeface="Times New Roman" panose="02020603050405020304" pitchFamily="18" charset="0"/>
              </a:rPr>
              <a:t>1</a:t>
            </a:r>
            <a:endParaRPr lang="en-US" sz="1400" b="1" dirty="0">
              <a:latin typeface="Times New Roman" panose="02020603050405020304" pitchFamily="18" charset="0"/>
              <a:cs typeface="Times New Roman" panose="02020603050405020304" pitchFamily="18" charset="0"/>
            </a:endParaRPr>
          </a:p>
        </p:txBody>
      </p:sp>
      <p:sp>
        <p:nvSpPr>
          <p:cNvPr id="7" name="CasellaDiTesto 6">
            <a:extLst>
              <a:ext uri="{FF2B5EF4-FFF2-40B4-BE49-F238E27FC236}">
                <a16:creationId xmlns:a16="http://schemas.microsoft.com/office/drawing/2014/main" id="{BEABAD73-623F-F1BC-494E-E20806B39830}"/>
              </a:ext>
            </a:extLst>
          </p:cNvPr>
          <p:cNvSpPr txBox="1"/>
          <p:nvPr/>
        </p:nvSpPr>
        <p:spPr>
          <a:xfrm>
            <a:off x="446809" y="2925251"/>
            <a:ext cx="592282" cy="307777"/>
          </a:xfrm>
          <a:prstGeom prst="rect">
            <a:avLst/>
          </a:prstGeom>
          <a:noFill/>
        </p:spPr>
        <p:txBody>
          <a:bodyPr wrap="square" rtlCol="0">
            <a:spAutoFit/>
          </a:bodyPr>
          <a:lstStyle/>
          <a:p>
            <a:r>
              <a:rPr lang="it-IT" sz="1400" b="1" dirty="0">
                <a:latin typeface="Times New Roman" panose="02020603050405020304" pitchFamily="18" charset="0"/>
                <a:cs typeface="Times New Roman" panose="02020603050405020304" pitchFamily="18" charset="0"/>
              </a:rPr>
              <a:t>2</a:t>
            </a:r>
            <a:endParaRPr lang="en-US" sz="1400" b="1" dirty="0">
              <a:latin typeface="Times New Roman" panose="02020603050405020304" pitchFamily="18" charset="0"/>
              <a:cs typeface="Times New Roman" panose="02020603050405020304" pitchFamily="18" charset="0"/>
            </a:endParaRPr>
          </a:p>
        </p:txBody>
      </p:sp>
      <p:sp>
        <p:nvSpPr>
          <p:cNvPr id="11" name="CasellaDiTesto 10">
            <a:extLst>
              <a:ext uri="{FF2B5EF4-FFF2-40B4-BE49-F238E27FC236}">
                <a16:creationId xmlns:a16="http://schemas.microsoft.com/office/drawing/2014/main" id="{54F0D64A-23A3-6EFD-4FFC-24E552A1EE8C}"/>
              </a:ext>
            </a:extLst>
          </p:cNvPr>
          <p:cNvSpPr txBox="1"/>
          <p:nvPr/>
        </p:nvSpPr>
        <p:spPr>
          <a:xfrm>
            <a:off x="446809" y="3990097"/>
            <a:ext cx="457200" cy="307777"/>
          </a:xfrm>
          <a:prstGeom prst="rect">
            <a:avLst/>
          </a:prstGeom>
          <a:noFill/>
        </p:spPr>
        <p:txBody>
          <a:bodyPr wrap="square" rtlCol="0">
            <a:spAutoFit/>
          </a:bodyPr>
          <a:lstStyle/>
          <a:p>
            <a:r>
              <a:rPr lang="it-IT" sz="1400" b="1" dirty="0">
                <a:latin typeface="Times New Roman" panose="02020603050405020304" pitchFamily="18" charset="0"/>
                <a:cs typeface="Times New Roman" panose="02020603050405020304" pitchFamily="18" charset="0"/>
              </a:rPr>
              <a:t>3</a:t>
            </a:r>
            <a:endParaRPr lang="en-US" sz="1400" b="1" dirty="0">
              <a:latin typeface="Times New Roman" panose="02020603050405020304" pitchFamily="18" charset="0"/>
              <a:cs typeface="Times New Roman" panose="02020603050405020304" pitchFamily="18" charset="0"/>
            </a:endParaRPr>
          </a:p>
        </p:txBody>
      </p:sp>
      <p:sp>
        <p:nvSpPr>
          <p:cNvPr id="13" name="CasellaDiTesto 12">
            <a:extLst>
              <a:ext uri="{FF2B5EF4-FFF2-40B4-BE49-F238E27FC236}">
                <a16:creationId xmlns:a16="http://schemas.microsoft.com/office/drawing/2014/main" id="{E9625DDD-D5B3-6532-DFDB-4F0DE988FEBB}"/>
              </a:ext>
            </a:extLst>
          </p:cNvPr>
          <p:cNvSpPr txBox="1"/>
          <p:nvPr/>
        </p:nvSpPr>
        <p:spPr>
          <a:xfrm>
            <a:off x="452003" y="5135955"/>
            <a:ext cx="789709" cy="307777"/>
          </a:xfrm>
          <a:prstGeom prst="rect">
            <a:avLst/>
          </a:prstGeom>
          <a:noFill/>
        </p:spPr>
        <p:txBody>
          <a:bodyPr wrap="square" rtlCol="0">
            <a:spAutoFit/>
          </a:bodyPr>
          <a:lstStyle/>
          <a:p>
            <a:r>
              <a:rPr lang="it-IT" sz="1400" b="1" dirty="0">
                <a:latin typeface="Times New Roman" panose="02020603050405020304" pitchFamily="18" charset="0"/>
                <a:cs typeface="Times New Roman" panose="02020603050405020304" pitchFamily="18" charset="0"/>
              </a:rPr>
              <a:t>4,5</a:t>
            </a:r>
            <a:endParaRPr lang="en-US" sz="1400" b="1" dirty="0">
              <a:latin typeface="Times New Roman" panose="02020603050405020304" pitchFamily="18" charset="0"/>
              <a:cs typeface="Times New Roman" panose="02020603050405020304" pitchFamily="18" charset="0"/>
            </a:endParaRPr>
          </a:p>
        </p:txBody>
      </p:sp>
      <p:sp>
        <p:nvSpPr>
          <p:cNvPr id="16" name="CasellaDiTesto 15">
            <a:extLst>
              <a:ext uri="{FF2B5EF4-FFF2-40B4-BE49-F238E27FC236}">
                <a16:creationId xmlns:a16="http://schemas.microsoft.com/office/drawing/2014/main" id="{202A54B4-C805-F6EE-022D-8D547FB34A46}"/>
              </a:ext>
            </a:extLst>
          </p:cNvPr>
          <p:cNvSpPr txBox="1"/>
          <p:nvPr/>
        </p:nvSpPr>
        <p:spPr>
          <a:xfrm>
            <a:off x="446809" y="5589128"/>
            <a:ext cx="789709" cy="311161"/>
          </a:xfrm>
          <a:prstGeom prst="rect">
            <a:avLst/>
          </a:prstGeom>
          <a:noFill/>
        </p:spPr>
        <p:txBody>
          <a:bodyPr wrap="square">
            <a:spAutoFit/>
          </a:bodyPr>
          <a:lstStyle/>
          <a:p>
            <a:r>
              <a:rPr lang="it-IT" sz="1400" b="1" dirty="0">
                <a:latin typeface="Times New Roman" panose="02020603050405020304" pitchFamily="18" charset="0"/>
                <a:cs typeface="Times New Roman" panose="02020603050405020304" pitchFamily="18" charset="0"/>
              </a:rPr>
              <a:t>6,7</a:t>
            </a:r>
            <a:endParaRPr lang="en-US" sz="1400" b="1" dirty="0">
              <a:latin typeface="Times New Roman" panose="02020603050405020304" pitchFamily="18" charset="0"/>
              <a:cs typeface="Times New Roman" panose="02020603050405020304" pitchFamily="18" charset="0"/>
            </a:endParaRPr>
          </a:p>
        </p:txBody>
      </p:sp>
      <p:pic>
        <p:nvPicPr>
          <p:cNvPr id="20" name="Immagine 19">
            <a:extLst>
              <a:ext uri="{FF2B5EF4-FFF2-40B4-BE49-F238E27FC236}">
                <a16:creationId xmlns:a16="http://schemas.microsoft.com/office/drawing/2014/main" id="{E9D979A4-28E7-A7B9-11B0-56D73B36B72C}"/>
              </a:ext>
            </a:extLst>
          </p:cNvPr>
          <p:cNvPicPr>
            <a:picLocks noChangeAspect="1"/>
          </p:cNvPicPr>
          <p:nvPr/>
        </p:nvPicPr>
        <p:blipFill>
          <a:blip r:embed="rId4"/>
          <a:stretch>
            <a:fillRect/>
          </a:stretch>
        </p:blipFill>
        <p:spPr>
          <a:xfrm>
            <a:off x="5531055" y="2542519"/>
            <a:ext cx="310923" cy="377985"/>
          </a:xfrm>
          <a:prstGeom prst="rect">
            <a:avLst/>
          </a:prstGeom>
        </p:spPr>
      </p:pic>
      <p:sp>
        <p:nvSpPr>
          <p:cNvPr id="22" name="CasellaDiTesto 21">
            <a:extLst>
              <a:ext uri="{FF2B5EF4-FFF2-40B4-BE49-F238E27FC236}">
                <a16:creationId xmlns:a16="http://schemas.microsoft.com/office/drawing/2014/main" id="{6E05A6D1-1657-5471-FECC-8DBEA13B68C2}"/>
              </a:ext>
            </a:extLst>
          </p:cNvPr>
          <p:cNvSpPr txBox="1"/>
          <p:nvPr/>
        </p:nvSpPr>
        <p:spPr>
          <a:xfrm>
            <a:off x="5531055" y="4966210"/>
            <a:ext cx="592282" cy="307777"/>
          </a:xfrm>
          <a:prstGeom prst="rect">
            <a:avLst/>
          </a:prstGeom>
          <a:noFill/>
        </p:spPr>
        <p:txBody>
          <a:bodyPr wrap="square" rtlCol="0">
            <a:spAutoFit/>
          </a:bodyPr>
          <a:lstStyle/>
          <a:p>
            <a:r>
              <a:rPr lang="it-IT" sz="1400" b="1" dirty="0">
                <a:latin typeface="Times New Roman" panose="02020603050405020304" pitchFamily="18" charset="0"/>
                <a:cs typeface="Times New Roman" panose="02020603050405020304" pitchFamily="18" charset="0"/>
              </a:rPr>
              <a:t>2,3</a:t>
            </a:r>
            <a:endParaRPr lang="en-US" sz="1400" b="1" dirty="0">
              <a:latin typeface="Times New Roman" panose="02020603050405020304" pitchFamily="18" charset="0"/>
              <a:cs typeface="Times New Roman" panose="02020603050405020304" pitchFamily="18" charset="0"/>
            </a:endParaRPr>
          </a:p>
        </p:txBody>
      </p:sp>
      <p:sp>
        <p:nvSpPr>
          <p:cNvPr id="23" name="CasellaDiTesto 22">
            <a:extLst>
              <a:ext uri="{FF2B5EF4-FFF2-40B4-BE49-F238E27FC236}">
                <a16:creationId xmlns:a16="http://schemas.microsoft.com/office/drawing/2014/main" id="{B064E965-1C3F-E6B7-CB70-433DE5DFF810}"/>
              </a:ext>
            </a:extLst>
          </p:cNvPr>
          <p:cNvSpPr txBox="1"/>
          <p:nvPr/>
        </p:nvSpPr>
        <p:spPr>
          <a:xfrm>
            <a:off x="5531055" y="5443732"/>
            <a:ext cx="789709" cy="307777"/>
          </a:xfrm>
          <a:prstGeom prst="rect">
            <a:avLst/>
          </a:prstGeom>
          <a:noFill/>
        </p:spPr>
        <p:txBody>
          <a:bodyPr wrap="square" rtlCol="0">
            <a:spAutoFit/>
          </a:bodyPr>
          <a:lstStyle/>
          <a:p>
            <a:r>
              <a:rPr lang="it-IT" sz="1400" b="1" dirty="0">
                <a:latin typeface="Times New Roman" panose="02020603050405020304" pitchFamily="18" charset="0"/>
                <a:cs typeface="Times New Roman" panose="02020603050405020304" pitchFamily="18" charset="0"/>
              </a:rPr>
              <a:t>4,5</a:t>
            </a:r>
            <a:endParaRPr lang="en-US" sz="1400" b="1" dirty="0">
              <a:latin typeface="Times New Roman" panose="02020603050405020304" pitchFamily="18" charset="0"/>
              <a:cs typeface="Times New Roman" panose="02020603050405020304" pitchFamily="18" charset="0"/>
            </a:endParaRPr>
          </a:p>
        </p:txBody>
      </p:sp>
      <p:sp>
        <p:nvSpPr>
          <p:cNvPr id="24" name="CasellaDiTesto 23">
            <a:extLst>
              <a:ext uri="{FF2B5EF4-FFF2-40B4-BE49-F238E27FC236}">
                <a16:creationId xmlns:a16="http://schemas.microsoft.com/office/drawing/2014/main" id="{61F823E3-6A34-C96C-E997-DDA31E35F0B2}"/>
              </a:ext>
            </a:extLst>
          </p:cNvPr>
          <p:cNvSpPr txBox="1"/>
          <p:nvPr/>
        </p:nvSpPr>
        <p:spPr>
          <a:xfrm>
            <a:off x="5531054" y="5921254"/>
            <a:ext cx="789709" cy="311161"/>
          </a:xfrm>
          <a:prstGeom prst="rect">
            <a:avLst/>
          </a:prstGeom>
          <a:noFill/>
        </p:spPr>
        <p:txBody>
          <a:bodyPr wrap="square">
            <a:spAutoFit/>
          </a:bodyPr>
          <a:lstStyle/>
          <a:p>
            <a:r>
              <a:rPr lang="it-IT" sz="1400" b="1" dirty="0">
                <a:latin typeface="Times New Roman" panose="02020603050405020304" pitchFamily="18" charset="0"/>
                <a:cs typeface="Times New Roman" panose="02020603050405020304" pitchFamily="18" charset="0"/>
              </a:rPr>
              <a:t>6,7</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61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B9C75B-0B54-43B3-2756-CCFCF1BA36F3}"/>
              </a:ext>
            </a:extLst>
          </p:cNvPr>
          <p:cNvSpPr>
            <a:spLocks noGrp="1"/>
          </p:cNvSpPr>
          <p:nvPr>
            <p:ph type="title"/>
          </p:nvPr>
        </p:nvSpPr>
        <p:spPr>
          <a:xfrm>
            <a:off x="838200" y="365125"/>
            <a:ext cx="10515600" cy="1370369"/>
          </a:xfrm>
        </p:spPr>
        <p:txBody>
          <a:bodyPr>
            <a:normAutofit/>
          </a:bodyPr>
          <a:lstStyle/>
          <a:p>
            <a:r>
              <a:rPr lang="it-IT" sz="2400" b="1" dirty="0" err="1">
                <a:latin typeface="Times New Roman" panose="02020603050405020304" pitchFamily="18" charset="0"/>
                <a:cs typeface="Times New Roman" panose="02020603050405020304" pitchFamily="18" charset="0"/>
              </a:rPr>
              <a:t>Pruning</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Pre-trained</a:t>
            </a:r>
            <a:r>
              <a:rPr lang="it-IT" sz="2400" b="1" dirty="0">
                <a:latin typeface="Times New Roman" panose="02020603050405020304" pitchFamily="18" charset="0"/>
                <a:cs typeface="Times New Roman" panose="02020603050405020304" pitchFamily="18" charset="0"/>
              </a:rPr>
              <a:t> network (Federico)</a:t>
            </a:r>
            <a:br>
              <a:rPr lang="it-IT" sz="3600" dirty="0"/>
            </a:br>
            <a:r>
              <a:rPr lang="it-IT" sz="2000" dirty="0" err="1">
                <a:latin typeface="Times New Roman" panose="02020603050405020304" pitchFamily="18" charset="0"/>
                <a:cs typeface="Times New Roman" panose="02020603050405020304" pitchFamily="18" charset="0"/>
              </a:rPr>
              <a:t>Importance</a:t>
            </a:r>
            <a:r>
              <a:rPr lang="it-IT" sz="2000" dirty="0">
                <a:latin typeface="Times New Roman" panose="02020603050405020304" pitchFamily="18" charset="0"/>
                <a:cs typeface="Times New Roman" panose="02020603050405020304" pitchFamily="18" charset="0"/>
              </a:rPr>
              <a:t> score and sampling sub-networks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4232CEE-939C-E714-48A1-733221137357}"/>
                  </a:ext>
                </a:extLst>
              </p:cNvPr>
              <p:cNvSpPr>
                <a:spLocks noGrp="1"/>
              </p:cNvSpPr>
              <p:nvPr>
                <p:ph idx="1"/>
              </p:nvPr>
            </p:nvSpPr>
            <p:spPr>
              <a:xfrm>
                <a:off x="838200" y="1575901"/>
                <a:ext cx="10515600" cy="4799110"/>
              </a:xfrm>
            </p:spPr>
            <p:txBody>
              <a:bodyPr>
                <a:normAutofit/>
              </a:bodyPr>
              <a:lstStyle/>
              <a:p>
                <a:pPr marL="342900" indent="-342900" algn="just" defTabSz="457200">
                  <a:lnSpc>
                    <a:spcPct val="100000"/>
                  </a:lnSpc>
                  <a:buFont typeface="+mj-lt"/>
                  <a:buAutoNum type="arabicPeriod"/>
                </a:pP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Calculate</a:t>
                </a:r>
                <a:r>
                  <a:rPr lang="it-IT" sz="1800" dirty="0">
                    <a:latin typeface="Times New Roman" panose="02020603050405020304" pitchFamily="18" charset="0"/>
                    <a:cs typeface="Times New Roman" panose="02020603050405020304" pitchFamily="18" charset="0"/>
                  </a:rPr>
                  <a:t> the </a:t>
                </a:r>
                <a:r>
                  <a:rPr lang="it-IT" sz="1800" dirty="0" err="1">
                    <a:latin typeface="Times New Roman" panose="02020603050405020304" pitchFamily="18" charset="0"/>
                    <a:cs typeface="Times New Roman" panose="02020603050405020304" pitchFamily="18" charset="0"/>
                  </a:rPr>
                  <a:t>importance</a:t>
                </a:r>
                <a:r>
                  <a:rPr lang="it-IT" sz="1800" dirty="0">
                    <a:latin typeface="Times New Roman" panose="02020603050405020304" pitchFamily="18" charset="0"/>
                    <a:cs typeface="Times New Roman" panose="02020603050405020304" pitchFamily="18" charset="0"/>
                  </a:rPr>
                  <a:t> score of </a:t>
                </a:r>
                <a:r>
                  <a:rPr lang="it-IT" sz="1800" dirty="0" err="1">
                    <a:latin typeface="Times New Roman" panose="02020603050405020304" pitchFamily="18" charset="0"/>
                    <a:cs typeface="Times New Roman" panose="02020603050405020304" pitchFamily="18" charset="0"/>
                  </a:rPr>
                  <a:t>all</a:t>
                </a:r>
                <a:r>
                  <a:rPr lang="it-IT" sz="1800" dirty="0">
                    <a:latin typeface="Times New Roman" panose="02020603050405020304" pitchFamily="18" charset="0"/>
                    <a:cs typeface="Times New Roman" panose="02020603050405020304" pitchFamily="18" charset="0"/>
                  </a:rPr>
                  <a:t> the </a:t>
                </a:r>
                <a:r>
                  <a:rPr lang="it-IT" sz="1800" dirty="0" err="1">
                    <a:latin typeface="Times New Roman" panose="02020603050405020304" pitchFamily="18" charset="0"/>
                    <a:cs typeface="Times New Roman" panose="02020603050405020304" pitchFamily="18" charset="0"/>
                  </a:rPr>
                  <a:t>channels</a:t>
                </a:r>
                <a:r>
                  <a:rPr lang="it-IT" sz="1800" dirty="0">
                    <a:latin typeface="Times New Roman" panose="02020603050405020304" pitchFamily="18" charset="0"/>
                    <a:cs typeface="Times New Roman" panose="02020603050405020304" pitchFamily="18" charset="0"/>
                  </a:rPr>
                  <a:t>.</a:t>
                </a:r>
              </a:p>
              <a:p>
                <a:pPr marL="342900" indent="-342900" algn="just" defTabSz="457200">
                  <a:lnSpc>
                    <a:spcPct val="100000"/>
                  </a:lnSpc>
                  <a:buFont typeface="+mj-lt"/>
                  <a:buAutoNum type="arabicPeriod"/>
                </a:pPr>
                <a:r>
                  <a:rPr lang="it-IT" sz="1800" dirty="0">
                    <a:latin typeface="Times New Roman" panose="02020603050405020304" pitchFamily="18" charset="0"/>
                    <a:cs typeface="Times New Roman" panose="02020603050405020304" pitchFamily="18" charset="0"/>
                  </a:rPr>
                  <a:t>	</a:t>
                </a:r>
                <a:r>
                  <a:rPr lang="it-IT" sz="1800" b="1" dirty="0">
                    <a:latin typeface="Times New Roman" panose="02020603050405020304" pitchFamily="18" charset="0"/>
                    <a:cs typeface="Times New Roman" panose="02020603050405020304" pitchFamily="18" charset="0"/>
                  </a:rPr>
                  <a:t>Select N sub-</a:t>
                </a:r>
                <a:r>
                  <a:rPr lang="it-IT" sz="1800" b="1" dirty="0" err="1">
                    <a:latin typeface="Times New Roman" panose="02020603050405020304" pitchFamily="18" charset="0"/>
                    <a:cs typeface="Times New Roman" panose="02020603050405020304" pitchFamily="18" charset="0"/>
                  </a:rPr>
                  <a:t>architectures</a:t>
                </a:r>
                <a:r>
                  <a:rPr lang="it-IT" sz="1800" b="1" dirty="0">
                    <a:latin typeface="Times New Roman" panose="02020603050405020304" pitchFamily="18" charset="0"/>
                    <a:cs typeface="Times New Roman" panose="02020603050405020304" pitchFamily="18" charset="0"/>
                  </a:rPr>
                  <a:t> (</a:t>
                </a:r>
                <a:r>
                  <a:rPr lang="it-IT" sz="1800" b="1" dirty="0" err="1">
                    <a:latin typeface="Times New Roman" panose="02020603050405020304" pitchFamily="18" charset="0"/>
                    <a:cs typeface="Times New Roman" panose="02020603050405020304" pitchFamily="18" charset="0"/>
                  </a:rPr>
                  <a:t>pruned</a:t>
                </a:r>
                <a:r>
                  <a:rPr lang="it-IT" sz="1800" b="1" dirty="0">
                    <a:latin typeface="Times New Roman" panose="02020603050405020304" pitchFamily="18" charset="0"/>
                    <a:cs typeface="Times New Roman" panose="02020603050405020304" pitchFamily="18" charset="0"/>
                  </a:rPr>
                  <a:t> </a:t>
                </a:r>
                <a:r>
                  <a:rPr lang="it-IT" sz="1800" b="1" dirty="0" err="1">
                    <a:latin typeface="Times New Roman" panose="02020603050405020304" pitchFamily="18" charset="0"/>
                    <a:cs typeface="Times New Roman" panose="02020603050405020304" pitchFamily="18" charset="0"/>
                  </a:rPr>
                  <a:t>architectures</a:t>
                </a:r>
                <a:r>
                  <a:rPr lang="it-IT" sz="1800" b="1" dirty="0">
                    <a:latin typeface="Times New Roman" panose="02020603050405020304" pitchFamily="18" charset="0"/>
                    <a:cs typeface="Times New Roman" panose="02020603050405020304" pitchFamily="18" charset="0"/>
                  </a:rPr>
                  <a:t>). </a:t>
                </a:r>
                <a:r>
                  <a:rPr lang="it-IT" sz="1800" b="1" dirty="0" err="1">
                    <a:latin typeface="Times New Roman" panose="02020603050405020304" pitchFamily="18" charset="0"/>
                    <a:cs typeface="Times New Roman" panose="02020603050405020304" pitchFamily="18" charset="0"/>
                  </a:rPr>
                  <a:t>Each</a:t>
                </a:r>
                <a:r>
                  <a:rPr lang="it-IT" sz="1800" b="1" dirty="0">
                    <a:latin typeface="Times New Roman" panose="02020603050405020304" pitchFamily="18" charset="0"/>
                    <a:cs typeface="Times New Roman" panose="02020603050405020304" pitchFamily="18" charset="0"/>
                  </a:rPr>
                  <a:t> </a:t>
                </a:r>
                <a:r>
                  <a:rPr lang="it-IT" sz="1800" b="1" dirty="0" err="1">
                    <a:latin typeface="Times New Roman" panose="02020603050405020304" pitchFamily="18" charset="0"/>
                    <a:cs typeface="Times New Roman" panose="02020603050405020304" pitchFamily="18" charset="0"/>
                  </a:rPr>
                  <a:t>has</a:t>
                </a:r>
                <a:r>
                  <a:rPr lang="it-IT" sz="1800" b="1" dirty="0">
                    <a:latin typeface="Times New Roman" panose="02020603050405020304" pitchFamily="18" charset="0"/>
                    <a:cs typeface="Times New Roman" panose="02020603050405020304" pitchFamily="18" charset="0"/>
                  </a:rPr>
                  <a:t> to be </a:t>
                </a:r>
                <a:r>
                  <a:rPr lang="it-IT" sz="1800" b="1" dirty="0" err="1">
                    <a:latin typeface="Times New Roman" panose="02020603050405020304" pitchFamily="18" charset="0"/>
                    <a:cs typeface="Times New Roman" panose="02020603050405020304" pitchFamily="18" charset="0"/>
                  </a:rPr>
                  <a:t>chosen</a:t>
                </a:r>
                <a:r>
                  <a:rPr lang="it-IT" sz="1800" b="1" dirty="0">
                    <a:latin typeface="Times New Roman" panose="02020603050405020304" pitchFamily="18" charset="0"/>
                    <a:cs typeface="Times New Roman" panose="02020603050405020304" pitchFamily="18" charset="0"/>
                  </a:rPr>
                  <a:t> with following procedure:</a:t>
                </a:r>
              </a:p>
              <a:p>
                <a:pPr marL="0" indent="0" algn="just" defTabSz="457200">
                  <a:lnSpc>
                    <a:spcPct val="100000"/>
                  </a:lnSpc>
                  <a:buNone/>
                </a:pPr>
                <a:r>
                  <a:rPr lang="it-IT" sz="1800" dirty="0">
                    <a:latin typeface="Times New Roman" panose="02020603050405020304" pitchFamily="18" charset="0"/>
                    <a:cs typeface="Times New Roman" panose="02020603050405020304" pitchFamily="18" charset="0"/>
                  </a:rPr>
                  <a:t>	For </a:t>
                </a:r>
                <a:r>
                  <a:rPr lang="it-IT" sz="1800" dirty="0" err="1">
                    <a:latin typeface="Times New Roman" panose="02020603050405020304" pitchFamily="18" charset="0"/>
                    <a:cs typeface="Times New Roman" panose="02020603050405020304" pitchFamily="18" charset="0"/>
                  </a:rPr>
                  <a:t>each</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layer</a:t>
                </a:r>
                <a:r>
                  <a:rPr lang="it-IT" sz="1800" dirty="0">
                    <a:latin typeface="Times New Roman" panose="02020603050405020304" pitchFamily="18" charset="0"/>
                    <a:cs typeface="Times New Roman" panose="02020603050405020304" pitchFamily="18" charset="0"/>
                  </a:rPr>
                  <a:t>:</a:t>
                </a:r>
              </a:p>
              <a:p>
                <a:pPr marL="0" indent="0" algn="just" defTabSz="457200">
                  <a:lnSpc>
                    <a:spcPct val="100000"/>
                  </a:lnSpc>
                  <a:buNone/>
                </a:pPr>
                <a:r>
                  <a:rPr lang="it-IT" sz="1800" dirty="0">
                    <a:latin typeface="Times New Roman" panose="02020603050405020304" pitchFamily="18" charset="0"/>
                    <a:cs typeface="Times New Roman" panose="02020603050405020304" pitchFamily="18" charset="0"/>
                  </a:rPr>
                  <a:t>	a.	</a:t>
                </a:r>
                <a:r>
                  <a:rPr lang="it-IT" sz="1800" dirty="0" err="1">
                    <a:latin typeface="Times New Roman" panose="02020603050405020304" pitchFamily="18" charset="0"/>
                    <a:cs typeface="Times New Roman" panose="02020603050405020304" pitchFamily="18" charset="0"/>
                  </a:rPr>
                  <a:t>Randomly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select</a:t>
                </a:r>
                <a:r>
                  <a:rPr lang="it-IT" sz="1800" dirty="0">
                    <a:latin typeface="Times New Roman" panose="02020603050405020304" pitchFamily="18" charset="0"/>
                    <a:cs typeface="Times New Roman" panose="02020603050405020304" pitchFamily="18" charset="0"/>
                  </a:rPr>
                  <a:t> </a:t>
                </a:r>
                <a14:m>
                  <m:oMath xmlns:m="http://schemas.openxmlformats.org/officeDocument/2006/math">
                    <m:r>
                      <a:rPr lang="it-IT" sz="1800" i="1" smtClean="0">
                        <a:latin typeface="Cambria Math" panose="02040503050406030204" pitchFamily="18" charset="0"/>
                      </a:rPr>
                      <m:t>#</m:t>
                    </m:r>
                    <m:r>
                      <a:rPr lang="it-IT" sz="1800" i="1" smtClean="0">
                        <a:latin typeface="Cambria Math" panose="02040503050406030204" pitchFamily="18" charset="0"/>
                      </a:rPr>
                      <m:t>𝑟𝑒𝑚𝑎𝑖𝑛𝑖𝑛𝑔</m:t>
                    </m:r>
                    <m:r>
                      <a:rPr lang="it-IT" sz="1800" i="1" smtClean="0">
                        <a:latin typeface="Cambria Math" panose="02040503050406030204" pitchFamily="18" charset="0"/>
                      </a:rPr>
                      <m:t>_</m:t>
                    </m:r>
                    <m:r>
                      <a:rPr lang="it-IT" sz="1800" i="1" smtClean="0">
                        <a:latin typeface="Cambria Math" panose="02040503050406030204" pitchFamily="18" charset="0"/>
                      </a:rPr>
                      <m:t>𝑐h𝑎𝑛𝑛𝑒𝑙</m:t>
                    </m:r>
                  </m:oMath>
                </a14:m>
                <a:r>
                  <a:rPr lang="it-IT" sz="1800" dirty="0">
                    <a:latin typeface="Times New Roman" panose="02020603050405020304" pitchFamily="18" charset="0"/>
                    <a:cs typeface="Times New Roman" panose="02020603050405020304" pitchFamily="18" charset="0"/>
                  </a:rPr>
                  <a:t>.</a:t>
                </a:r>
              </a:p>
              <a:p>
                <a:pPr marL="0" indent="0" algn="just" defTabSz="457200">
                  <a:lnSpc>
                    <a:spcPct val="100000"/>
                  </a:lnSpc>
                  <a:buNone/>
                </a:pPr>
                <a:r>
                  <a:rPr lang="it-IT" sz="1800" dirty="0">
                    <a:latin typeface="Times New Roman" panose="02020603050405020304" pitchFamily="18" charset="0"/>
                    <a:cs typeface="Times New Roman" panose="02020603050405020304" pitchFamily="18" charset="0"/>
                  </a:rPr>
                  <a:t>	b.	</a:t>
                </a:r>
                <a:r>
                  <a:rPr lang="it-IT" sz="1800" dirty="0" err="1">
                    <a:latin typeface="Times New Roman" panose="02020603050405020304" pitchFamily="18" charset="0"/>
                    <a:cs typeface="Times New Roman" panose="02020603050405020304" pitchFamily="18" charset="0"/>
                  </a:rPr>
                  <a:t>Verify</a:t>
                </a:r>
                <a:r>
                  <a:rPr lang="it-IT" sz="1800" dirty="0">
                    <a:latin typeface="Times New Roman" panose="02020603050405020304" pitchFamily="18" charset="0"/>
                    <a:cs typeface="Times New Roman" panose="02020603050405020304" pitchFamily="18" charset="0"/>
                  </a:rPr>
                  <a:t> that </a:t>
                </a:r>
                <a14:m>
                  <m:oMath xmlns:m="http://schemas.openxmlformats.org/officeDocument/2006/math">
                    <m:r>
                      <a:rPr lang="it-IT" sz="1800" i="0" smtClean="0">
                        <a:latin typeface="Cambria Math" panose="02040503050406030204" pitchFamily="18" charset="0"/>
                      </a:rPr>
                      <m:t>1&gt;</m:t>
                    </m:r>
                    <m:f>
                      <m:fPr>
                        <m:ctrlPr>
                          <a:rPr lang="it-IT" sz="1800" i="1" smtClean="0">
                            <a:latin typeface="Cambria Math" panose="02040503050406030204" pitchFamily="18" charset="0"/>
                          </a:rPr>
                        </m:ctrlPr>
                      </m:fPr>
                      <m:num>
                        <m:r>
                          <a:rPr lang="it-IT" sz="1800" i="1" smtClean="0">
                            <a:latin typeface="Cambria Math" panose="02040503050406030204" pitchFamily="18" charset="0"/>
                          </a:rPr>
                          <m:t>#</m:t>
                        </m:r>
                        <m:r>
                          <a:rPr lang="it-IT" sz="1800" i="1" smtClean="0">
                            <a:latin typeface="Cambria Math" panose="02040503050406030204" pitchFamily="18" charset="0"/>
                          </a:rPr>
                          <m:t>𝑟𝑒𝑚𝑎𝑖𝑛𝑖𝑛𝑔</m:t>
                        </m:r>
                        <m:r>
                          <a:rPr lang="it-IT" sz="1800" i="1" smtClean="0">
                            <a:latin typeface="Cambria Math" panose="02040503050406030204" pitchFamily="18" charset="0"/>
                          </a:rPr>
                          <m:t>_</m:t>
                        </m:r>
                        <m:r>
                          <a:rPr lang="it-IT" sz="1800" i="1" smtClean="0">
                            <a:latin typeface="Cambria Math" panose="02040503050406030204" pitchFamily="18" charset="0"/>
                          </a:rPr>
                          <m:t>𝑐h𝑎𝑛𝑛𝑒𝑙</m:t>
                        </m:r>
                      </m:num>
                      <m:den>
                        <m:r>
                          <a:rPr lang="it-IT" sz="1800" i="1" smtClean="0">
                            <a:latin typeface="Cambria Math" panose="02040503050406030204" pitchFamily="18" charset="0"/>
                          </a:rPr>
                          <m:t>#</m:t>
                        </m:r>
                        <m:r>
                          <a:rPr lang="it-IT" sz="1800" i="1" smtClean="0">
                            <a:latin typeface="Cambria Math" panose="02040503050406030204" pitchFamily="18" charset="0"/>
                          </a:rPr>
                          <m:t>𝑜𝑟𝑖𝑔𝑖𝑛𝑎𝑙</m:t>
                        </m:r>
                        <m:r>
                          <a:rPr lang="it-IT" sz="1800" i="1" smtClean="0">
                            <a:latin typeface="Cambria Math" panose="02040503050406030204" pitchFamily="18" charset="0"/>
                          </a:rPr>
                          <m:t>_</m:t>
                        </m:r>
                        <m:r>
                          <a:rPr lang="it-IT" sz="1800" i="1" smtClean="0">
                            <a:latin typeface="Cambria Math" panose="02040503050406030204" pitchFamily="18" charset="0"/>
                          </a:rPr>
                          <m:t>𝑐h𝑎𝑛𝑛𝑒𝑙</m:t>
                        </m:r>
                      </m:den>
                    </m:f>
                    <m:r>
                      <a:rPr lang="it-IT" sz="1800" i="1" smtClean="0">
                        <a:latin typeface="Cambria Math" panose="02040503050406030204" pitchFamily="18" charset="0"/>
                      </a:rPr>
                      <m:t>&gt;</m:t>
                    </m:r>
                    <m:r>
                      <a:rPr lang="it-IT" sz="1800" i="1" smtClean="0">
                        <a:latin typeface="Cambria Math" panose="02040503050406030204" pitchFamily="18" charset="0"/>
                      </a:rPr>
                      <m:t>𝜂</m:t>
                    </m:r>
                    <m:r>
                      <a:rPr lang="it-IT" sz="1800" i="1" smtClean="0">
                        <a:latin typeface="Cambria Math" panose="02040503050406030204" pitchFamily="18" charset="0"/>
                      </a:rPr>
                      <m:t>,</m:t>
                    </m:r>
                  </m:oMath>
                </a14:m>
                <a:r>
                  <a:rPr lang="it-IT" sz="1800" dirty="0">
                    <a:latin typeface="Times New Roman" panose="02020603050405020304" pitchFamily="18" charset="0"/>
                    <a:cs typeface="Times New Roman" panose="02020603050405020304" pitchFamily="18" charset="0"/>
                  </a:rPr>
                  <a:t> where </a:t>
                </a:r>
                <a14:m>
                  <m:oMath xmlns:m="http://schemas.openxmlformats.org/officeDocument/2006/math">
                    <m:r>
                      <a:rPr lang="it-IT" sz="1800" i="1" smtClean="0">
                        <a:latin typeface="Cambria Math" panose="02040503050406030204" pitchFamily="18" charset="0"/>
                      </a:rPr>
                      <m:t>𝜂</m:t>
                    </m:r>
                  </m:oMath>
                </a14:m>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is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chosen</a:t>
                </a:r>
                <a:r>
                  <a:rPr lang="it-IT"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equal to or slightly smaller than the				overall objective pruning ratio </a:t>
                </a:r>
                <a14:m>
                  <m:oMath xmlns:m="http://schemas.openxmlformats.org/officeDocument/2006/math">
                    <m:r>
                      <a:rPr lang="en-US" sz="1800" i="1" smtClean="0">
                        <a:latin typeface="Cambria Math" panose="02040503050406030204" pitchFamily="18" charset="0"/>
                        <a:ea typeface="Cambria Math" panose="02040503050406030204" pitchFamily="18" charset="0"/>
                      </a:rPr>
                      <m:t>𝛾</m:t>
                    </m:r>
                  </m:oMath>
                </a14:m>
                <a:r>
                  <a:rPr lang="en-US" sz="1800" dirty="0">
                    <a:latin typeface="Times New Roman" panose="02020603050405020304" pitchFamily="18" charset="0"/>
                    <a:cs typeface="Times New Roman" panose="02020603050405020304" pitchFamily="18" charset="0"/>
                    <a:sym typeface="Wingdings" panose="05000000000000000000" pitchFamily="2" charset="2"/>
                  </a:rPr>
                  <a:t> (this is a simple way </a:t>
                </a:r>
                <a:r>
                  <a:rPr lang="en-US" sz="1800" dirty="0">
                    <a:latin typeface="Times New Roman" panose="02020603050405020304" pitchFamily="18" charset="0"/>
                    <a:cs typeface="Times New Roman" panose="02020603050405020304" pitchFamily="18" charset="0"/>
                  </a:rPr>
                  <a:t>to </a:t>
                </a:r>
                <a:r>
                  <a:rPr lang="it-IT" sz="1800" dirty="0" err="1">
                    <a:latin typeface="Times New Roman" panose="02020603050405020304" pitchFamily="18" charset="0"/>
                    <a:cs typeface="Times New Roman" panose="02020603050405020304" pitchFamily="18" charset="0"/>
                  </a:rPr>
                  <a:t>avoid</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removing</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too</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much</a:t>
                </a:r>
                <a:r>
                  <a:rPr lang="it-IT" sz="1800" dirty="0">
                    <a:latin typeface="Times New Roman" panose="02020603050405020304" pitchFamily="18" charset="0"/>
                    <a:cs typeface="Times New Roman" panose="02020603050405020304" pitchFamily="18" charset="0"/>
                  </a:rPr>
                  <a:t> filters).</a:t>
                </a:r>
              </a:p>
              <a:p>
                <a:pPr marL="0" indent="0" algn="just" defTabSz="457200">
                  <a:lnSpc>
                    <a:spcPct val="100000"/>
                  </a:lnSpc>
                  <a:buNone/>
                </a:pPr>
                <a:r>
                  <a:rPr lang="it-IT" sz="1800" dirty="0">
                    <a:latin typeface="Times New Roman" panose="02020603050405020304" pitchFamily="18" charset="0"/>
                    <a:cs typeface="Times New Roman" panose="02020603050405020304" pitchFamily="18" charset="0"/>
                  </a:rPr>
                  <a:t>	c.	</a:t>
                </a:r>
                <a:r>
                  <a:rPr lang="it-IT" sz="1800" dirty="0" err="1">
                    <a:latin typeface="Times New Roman" panose="02020603050405020304" pitchFamily="18" charset="0"/>
                    <a:cs typeface="Times New Roman" panose="02020603050405020304" pitchFamily="18" charset="0"/>
                  </a:rPr>
                  <a:t>Remove</a:t>
                </a:r>
                <a:r>
                  <a:rPr lang="it-IT" sz="1800" dirty="0">
                    <a:latin typeface="Times New Roman" panose="02020603050405020304" pitchFamily="18" charset="0"/>
                    <a:cs typeface="Times New Roman" panose="02020603050405020304" pitchFamily="18" charset="0"/>
                  </a:rPr>
                  <a:t> </a:t>
                </a:r>
                <a14:m>
                  <m:oMath xmlns:m="http://schemas.openxmlformats.org/officeDocument/2006/math">
                    <m:r>
                      <a:rPr lang="it-IT" sz="1800" i="0" smtClean="0">
                        <a:latin typeface="Cambria Math" panose="02040503050406030204" pitchFamily="18" charset="0"/>
                      </a:rPr>
                      <m:t>(</m:t>
                    </m:r>
                    <m:r>
                      <a:rPr lang="it-IT" sz="1800" i="1" smtClean="0">
                        <a:latin typeface="Cambria Math" panose="02040503050406030204" pitchFamily="18" charset="0"/>
                      </a:rPr>
                      <m:t>#</m:t>
                    </m:r>
                    <m:r>
                      <a:rPr lang="it-IT" sz="1800" i="1" smtClean="0">
                        <a:latin typeface="Cambria Math" panose="02040503050406030204" pitchFamily="18" charset="0"/>
                      </a:rPr>
                      <m:t>𝑜𝑟𝑖𝑔𝑖𝑛𝑎𝑙</m:t>
                    </m:r>
                    <m:r>
                      <a:rPr lang="it-IT" sz="1800" i="1" smtClean="0">
                        <a:latin typeface="Cambria Math" panose="02040503050406030204" pitchFamily="18" charset="0"/>
                      </a:rPr>
                      <m:t>_</m:t>
                    </m:r>
                    <m:r>
                      <a:rPr lang="it-IT" sz="1800" i="1" smtClean="0">
                        <a:latin typeface="Cambria Math" panose="02040503050406030204" pitchFamily="18" charset="0"/>
                      </a:rPr>
                      <m:t>𝑐h𝑎𝑛𝑛𝑒𝑙</m:t>
                    </m:r>
                    <m:r>
                      <a:rPr lang="it-IT" sz="1800" i="1" smtClean="0">
                        <a:latin typeface="Cambria Math" panose="02040503050406030204" pitchFamily="18" charset="0"/>
                      </a:rPr>
                      <m:t>−#</m:t>
                    </m:r>
                    <m:r>
                      <a:rPr lang="it-IT" sz="1800" i="1" smtClean="0">
                        <a:latin typeface="Cambria Math" panose="02040503050406030204" pitchFamily="18" charset="0"/>
                      </a:rPr>
                      <m:t>𝑟𝑒𝑚𝑎𝑖𝑛𝑖𝑛𝑔</m:t>
                    </m:r>
                    <m:r>
                      <a:rPr lang="it-IT" sz="1800" i="1" smtClean="0">
                        <a:latin typeface="Cambria Math" panose="02040503050406030204" pitchFamily="18" charset="0"/>
                      </a:rPr>
                      <m:t>_</m:t>
                    </m:r>
                    <m:r>
                      <a:rPr lang="it-IT" sz="1800" i="1" smtClean="0">
                        <a:latin typeface="Cambria Math" panose="02040503050406030204" pitchFamily="18" charset="0"/>
                      </a:rPr>
                      <m:t>𝑐h𝑎𝑛𝑛𝑒𝑙</m:t>
                    </m:r>
                    <m:r>
                      <a:rPr lang="it-IT" sz="1800" i="1" smtClean="0">
                        <a:latin typeface="Cambria Math" panose="02040503050406030204" pitchFamily="18" charset="0"/>
                      </a:rPr>
                      <m:t>)</m:t>
                    </m:r>
                  </m:oMath>
                </a14:m>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channels</a:t>
                </a:r>
                <a:r>
                  <a:rPr lang="it-IT" sz="1800" dirty="0">
                    <a:latin typeface="Times New Roman" panose="02020603050405020304" pitchFamily="18" charset="0"/>
                    <a:cs typeface="Times New Roman" panose="02020603050405020304" pitchFamily="18" charset="0"/>
                  </a:rPr>
                  <a:t> from the </a:t>
                </a:r>
                <a:r>
                  <a:rPr lang="it-IT" sz="1800" dirty="0" err="1">
                    <a:latin typeface="Times New Roman" panose="02020603050405020304" pitchFamily="18" charset="0"/>
                    <a:cs typeface="Times New Roman" panose="02020603050405020304" pitchFamily="18" charset="0"/>
                  </a:rPr>
                  <a:t>layer</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starting</a:t>
                </a:r>
                <a:r>
                  <a:rPr lang="it-IT" sz="1800" dirty="0">
                    <a:latin typeface="Times New Roman" panose="02020603050405020304" pitchFamily="18" charset="0"/>
                    <a:cs typeface="Times New Roman" panose="02020603050405020304" pitchFamily="18" charset="0"/>
                  </a:rPr>
                  <a:t> from</a:t>
                </a:r>
              </a:p>
              <a:p>
                <a:pPr marL="457200" lvl="1" indent="0" algn="just" defTabSz="457200">
                  <a:lnSpc>
                    <a:spcPct val="100000"/>
                  </a:lnSpc>
                  <a:buNone/>
                </a:pPr>
                <a:r>
                  <a:rPr lang="it-IT" sz="1800" dirty="0">
                    <a:latin typeface="Times New Roman" panose="02020603050405020304" pitchFamily="18" charset="0"/>
                    <a:cs typeface="Times New Roman" panose="02020603050405020304" pitchFamily="18" charset="0"/>
                  </a:rPr>
                  <a:t>	the </a:t>
                </a:r>
                <a:r>
                  <a:rPr lang="it-IT" sz="1800" dirty="0" err="1">
                    <a:latin typeface="Times New Roman" panose="02020603050405020304" pitchFamily="18" charset="0"/>
                    <a:cs typeface="Times New Roman" panose="02020603050405020304" pitchFamily="18" charset="0"/>
                  </a:rPr>
                  <a:t>channel</a:t>
                </a:r>
                <a:r>
                  <a:rPr lang="it-IT" sz="1800" dirty="0">
                    <a:latin typeface="Times New Roman" panose="02020603050405020304" pitchFamily="18" charset="0"/>
                    <a:cs typeface="Times New Roman" panose="02020603050405020304" pitchFamily="18" charset="0"/>
                  </a:rPr>
                  <a:t> with </a:t>
                </a:r>
                <a:r>
                  <a:rPr lang="it-IT" sz="1800" dirty="0" err="1">
                    <a:latin typeface="Times New Roman" panose="02020603050405020304" pitchFamily="18" charset="0"/>
                    <a:cs typeface="Times New Roman" panose="02020603050405020304" pitchFamily="18" charset="0"/>
                  </a:rPr>
                  <a:t>lower</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importance</a:t>
                </a:r>
                <a:r>
                  <a:rPr lang="it-IT" sz="1800" dirty="0">
                    <a:latin typeface="Times New Roman" panose="02020603050405020304" pitchFamily="18" charset="0"/>
                    <a:cs typeface="Times New Roman" panose="02020603050405020304" pitchFamily="18" charset="0"/>
                  </a:rPr>
                  <a:t> score.</a:t>
                </a:r>
              </a:p>
              <a:p>
                <a:pPr marL="457200" lvl="1" indent="0" algn="just" defTabSz="457200">
                  <a:lnSpc>
                    <a:spcPct val="100000"/>
                  </a:lnSpc>
                  <a:buNone/>
                </a:pPr>
                <a:r>
                  <a:rPr lang="it-IT" sz="1800" dirty="0" err="1">
                    <a:latin typeface="Times New Roman" panose="02020603050405020304" pitchFamily="18" charset="0"/>
                    <a:cs typeface="Times New Roman" panose="02020603050405020304" pitchFamily="18" charset="0"/>
                  </a:rPr>
                  <a:t>Verify</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that</a:t>
                </a:r>
                <a:r>
                  <a:rPr lang="it-IT" sz="1800" dirty="0">
                    <a:latin typeface="Times New Roman" panose="02020603050405020304" pitchFamily="18" charset="0"/>
                    <a:cs typeface="Times New Roman" panose="02020603050405020304" pitchFamily="18" charset="0"/>
                  </a:rPr>
                  <a:t> network </a:t>
                </a:r>
                <a:r>
                  <a:rPr lang="it-IT" sz="1800" dirty="0" err="1">
                    <a:latin typeface="Times New Roman" panose="02020603050405020304" pitchFamily="18" charset="0"/>
                    <a:cs typeface="Times New Roman" panose="02020603050405020304" pitchFamily="18" charset="0"/>
                  </a:rPr>
                  <a:t>respect</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this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characteristic</a:t>
                </a:r>
                <a:r>
                  <a:rPr lang="it-IT" sz="18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it-IT" sz="1800" i="1" smtClean="0">
                            <a:solidFill>
                              <a:schemeClr val="tx1"/>
                            </a:solidFill>
                            <a:latin typeface="Cambria Math" panose="02040503050406030204" pitchFamily="18" charset="0"/>
                          </a:rPr>
                        </m:ctrlPr>
                      </m:dPr>
                      <m:e>
                        <m:f>
                          <m:fPr>
                            <m:ctrlPr>
                              <a:rPr lang="it-IT" sz="1800" i="1" smtClean="0">
                                <a:solidFill>
                                  <a:schemeClr val="tx1"/>
                                </a:solidFill>
                                <a:latin typeface="Cambria Math" panose="02040503050406030204" pitchFamily="18" charset="0"/>
                              </a:rPr>
                            </m:ctrlPr>
                          </m:fPr>
                          <m:num>
                            <m:sSub>
                              <m:sSubPr>
                                <m:ctrlPr>
                                  <a:rPr lang="it-IT" sz="1800" i="1" smtClean="0">
                                    <a:solidFill>
                                      <a:schemeClr val="tx1"/>
                                    </a:solidFill>
                                    <a:latin typeface="Cambria Math" panose="02040503050406030204" pitchFamily="18" charset="0"/>
                                  </a:rPr>
                                </m:ctrlPr>
                              </m:sSubPr>
                              <m:e>
                                <m:r>
                                  <a:rPr lang="it-IT" sz="1800" i="1" smtClean="0">
                                    <a:solidFill>
                                      <a:schemeClr val="tx1"/>
                                    </a:solidFill>
                                    <a:latin typeface="Cambria Math" panose="02040503050406030204" pitchFamily="18" charset="0"/>
                                  </a:rPr>
                                  <m:t>𝐶</m:t>
                                </m:r>
                              </m:e>
                              <m:sub>
                                <m:r>
                                  <a:rPr lang="it-IT" sz="1800" i="1" smtClean="0">
                                    <a:solidFill>
                                      <a:schemeClr val="tx1"/>
                                    </a:solidFill>
                                    <a:latin typeface="Cambria Math" panose="02040503050406030204" pitchFamily="18" charset="0"/>
                                  </a:rPr>
                                  <m:t>𝑝𝑟𝑢𝑛𝑒</m:t>
                                </m:r>
                              </m:sub>
                            </m:sSub>
                          </m:num>
                          <m:den>
                            <m:sSub>
                              <m:sSubPr>
                                <m:ctrlPr>
                                  <a:rPr lang="it-IT" sz="1800" i="1" smtClean="0">
                                    <a:solidFill>
                                      <a:schemeClr val="tx1"/>
                                    </a:solidFill>
                                    <a:latin typeface="Cambria Math" panose="02040503050406030204" pitchFamily="18" charset="0"/>
                                  </a:rPr>
                                </m:ctrlPr>
                              </m:sSubPr>
                              <m:e>
                                <m:r>
                                  <a:rPr lang="it-IT" sz="1800" i="1" smtClean="0">
                                    <a:solidFill>
                                      <a:schemeClr val="tx1"/>
                                    </a:solidFill>
                                    <a:latin typeface="Cambria Math" panose="02040503050406030204" pitchFamily="18" charset="0"/>
                                  </a:rPr>
                                  <m:t>𝐶</m:t>
                                </m:r>
                              </m:e>
                              <m:sub>
                                <m:r>
                                  <a:rPr lang="it-IT" sz="1800" i="1" smtClean="0">
                                    <a:solidFill>
                                      <a:schemeClr val="tx1"/>
                                    </a:solidFill>
                                    <a:latin typeface="Cambria Math" panose="02040503050406030204" pitchFamily="18" charset="0"/>
                                  </a:rPr>
                                  <m:t>𝑜𝑟𝑖𝑔</m:t>
                                </m:r>
                              </m:sub>
                            </m:sSub>
                          </m:den>
                        </m:f>
                        <m:r>
                          <a:rPr lang="it-IT" sz="1800" i="1" smtClean="0">
                            <a:solidFill>
                              <a:schemeClr val="tx1"/>
                            </a:solidFill>
                            <a:latin typeface="Cambria Math" panose="02040503050406030204" pitchFamily="18" charset="0"/>
                          </a:rPr>
                          <m:t>−</m:t>
                        </m:r>
                        <m:r>
                          <a:rPr lang="it-IT" sz="1800" i="1" smtClean="0">
                            <a:solidFill>
                              <a:schemeClr val="tx1"/>
                            </a:solidFill>
                            <a:latin typeface="Cambria Math" panose="02040503050406030204" pitchFamily="18" charset="0"/>
                          </a:rPr>
                          <m:t>𝛾</m:t>
                        </m:r>
                      </m:e>
                    </m:d>
                    <m:r>
                      <a:rPr lang="it-IT" sz="1800" i="1" smtClean="0">
                        <a:latin typeface="Cambria Math" panose="02040503050406030204" pitchFamily="18" charset="0"/>
                      </a:rPr>
                      <m:t>≤</m:t>
                    </m:r>
                    <m:r>
                      <a:rPr lang="it-IT" sz="1800" i="1" dirty="0" smtClean="0">
                        <a:latin typeface="Cambria Math" panose="02040503050406030204" pitchFamily="18" charset="0"/>
                      </a:rPr>
                      <m:t>𝑇</m:t>
                    </m:r>
                    <m:r>
                      <a:rPr lang="it-IT" sz="1800" i="0" dirty="0" smtClean="0">
                        <a:latin typeface="Cambria Math" panose="02040503050406030204" pitchFamily="18" charset="0"/>
                      </a:rPr>
                      <m:t>.</m:t>
                    </m:r>
                  </m:oMath>
                </a14:m>
                <a:endParaRPr lang="it-IT" sz="1800" dirty="0">
                  <a:latin typeface="Times New Roman" panose="02020603050405020304" pitchFamily="18" charset="0"/>
                  <a:cs typeface="Times New Roman" panose="02020603050405020304" pitchFamily="18" charset="0"/>
                </a:endParaRPr>
              </a:p>
              <a:p>
                <a:pPr marL="0" indent="0" algn="just" defTabSz="457200">
                  <a:lnSpc>
                    <a:spcPct val="100000"/>
                  </a:lnSpc>
                  <a:buNone/>
                </a:pPr>
                <a:endParaRPr lang="it-IT" sz="1800" dirty="0">
                  <a:solidFill>
                    <a:schemeClr val="tx1"/>
                  </a:solidFill>
                </a:endParaRPr>
              </a:p>
              <a:p>
                <a:pPr marL="0" indent="0" algn="just" defTabSz="457200">
                  <a:lnSpc>
                    <a:spcPct val="100000"/>
                  </a:lnSpc>
                  <a:buNone/>
                </a:pPr>
                <a:r>
                  <a:rPr lang="it-IT" sz="1800" b="0" dirty="0">
                    <a:solidFill>
                      <a:schemeClr val="tx1"/>
                    </a:solidFill>
                  </a:rPr>
                  <a:t>*</a:t>
                </a:r>
                <a14:m>
                  <m:oMath xmlns:m="http://schemas.openxmlformats.org/officeDocument/2006/math">
                    <m:sSub>
                      <m:sSubPr>
                        <m:ctrlPr>
                          <a:rPr lang="it-IT" sz="1400" b="0" i="1" smtClean="0">
                            <a:solidFill>
                              <a:schemeClr val="tx1"/>
                            </a:solidFill>
                            <a:latin typeface="Cambria Math" panose="02040503050406030204" pitchFamily="18" charset="0"/>
                          </a:rPr>
                        </m:ctrlPr>
                      </m:sSubPr>
                      <m:e>
                        <m:r>
                          <a:rPr lang="it-IT" sz="1400" b="0" i="1" smtClean="0">
                            <a:solidFill>
                              <a:schemeClr val="tx1"/>
                            </a:solidFill>
                            <a:latin typeface="Cambria Math" panose="02040503050406030204" pitchFamily="18" charset="0"/>
                          </a:rPr>
                          <m:t>𝐶</m:t>
                        </m:r>
                      </m:e>
                      <m:sub>
                        <m:r>
                          <a:rPr lang="it-IT" sz="1400" b="0" i="1" smtClean="0">
                            <a:solidFill>
                              <a:schemeClr val="tx1"/>
                            </a:solidFill>
                            <a:latin typeface="Cambria Math" panose="02040503050406030204" pitchFamily="18" charset="0"/>
                          </a:rPr>
                          <m:t>𝑝𝑟𝑢𝑛𝑒</m:t>
                        </m:r>
                      </m:sub>
                    </m:sSub>
                  </m:oMath>
                </a14:m>
                <a:r>
                  <a:rPr lang="en-US" sz="1400"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it-IT" sz="1400" b="0" i="1" smtClean="0">
                            <a:solidFill>
                              <a:schemeClr val="tx1"/>
                            </a:solidFill>
                            <a:latin typeface="Cambria Math" panose="02040503050406030204" pitchFamily="18" charset="0"/>
                          </a:rPr>
                        </m:ctrlPr>
                      </m:sSubPr>
                      <m:e>
                        <m:r>
                          <a:rPr lang="it-IT" sz="1400" b="0" i="1" smtClean="0">
                            <a:solidFill>
                              <a:schemeClr val="tx1"/>
                            </a:solidFill>
                            <a:latin typeface="Cambria Math" panose="02040503050406030204" pitchFamily="18" charset="0"/>
                          </a:rPr>
                          <m:t>𝐶</m:t>
                        </m:r>
                      </m:e>
                      <m:sub>
                        <m:r>
                          <a:rPr lang="it-IT" sz="1400" b="0" i="1" smtClean="0">
                            <a:solidFill>
                              <a:schemeClr val="tx1"/>
                            </a:solidFill>
                            <a:latin typeface="Cambria Math" panose="02040503050406030204" pitchFamily="18" charset="0"/>
                          </a:rPr>
                          <m:t>𝑜𝑟𝑖𝑔</m:t>
                        </m:r>
                      </m:sub>
                    </m:sSub>
                    <m:r>
                      <a:rPr lang="it-IT" sz="1400" b="0" i="1" smtClean="0">
                        <a:solidFill>
                          <a:schemeClr val="tx1"/>
                        </a:solidFill>
                        <a:latin typeface="Cambria Math" panose="02040503050406030204" pitchFamily="18" charset="0"/>
                      </a:rPr>
                      <m:t> </m:t>
                    </m:r>
                  </m:oMath>
                </a14:m>
                <a:r>
                  <a:rPr lang="en-US" sz="1400" dirty="0">
                    <a:latin typeface="Times New Roman" panose="02020603050405020304" pitchFamily="18" charset="0"/>
                    <a:cs typeface="Times New Roman" panose="02020603050405020304" pitchFamily="18" charset="0"/>
                  </a:rPr>
                  <a:t>denotes the floating point operations (FLOPs) of the pruned network and the original network, respectively. </a:t>
                </a:r>
                <a14:m>
                  <m:oMath xmlns:m="http://schemas.openxmlformats.org/officeDocument/2006/math">
                    <m:r>
                      <a:rPr lang="en-US" sz="1400" i="1" smtClean="0">
                        <a:latin typeface="Cambria Math" panose="02040503050406030204" pitchFamily="18" charset="0"/>
                        <a:ea typeface="Cambria Math" panose="02040503050406030204" pitchFamily="18" charset="0"/>
                      </a:rPr>
                      <m:t>𝛾</m:t>
                    </m:r>
                  </m:oMath>
                </a14:m>
                <a:r>
                  <a:rPr lang="en-US" sz="1400" dirty="0">
                    <a:latin typeface="Times New Roman" panose="02020603050405020304" pitchFamily="18" charset="0"/>
                    <a:cs typeface="Times New Roman" panose="02020603050405020304" pitchFamily="18" charset="0"/>
                  </a:rPr>
                  <a:t> is the overall pruning ratio of the network and </a:t>
                </a:r>
                <a:r>
                  <a:rPr lang="en-US" sz="1400" i="1"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cs typeface="Times New Roman" panose="02020603050405020304" pitchFamily="18" charset="0"/>
                  </a:rPr>
                  <a:t> is the threshold that confines the difference between the actual and target pruning ratio.</a:t>
                </a:r>
              </a:p>
              <a:p>
                <a:pPr marL="0" indent="0" algn="just">
                  <a:lnSpc>
                    <a:spcPct val="100000"/>
                  </a:lnSpc>
                  <a:buNone/>
                </a:pPr>
                <a:endParaRPr lang="en-US" sz="1200" dirty="0"/>
              </a:p>
              <a:p>
                <a:pPr marL="0" indent="0" algn="just">
                  <a:lnSpc>
                    <a:spcPct val="100000"/>
                  </a:lnSpc>
                  <a:buNone/>
                </a:pPr>
                <a:endParaRPr lang="it-IT" sz="1800" dirty="0"/>
              </a:p>
              <a:p>
                <a:pPr marL="514350" indent="-514350">
                  <a:buAutoNum type="arabicPeriod"/>
                </a:pPr>
                <a:endParaRPr lang="en-US" dirty="0"/>
              </a:p>
            </p:txBody>
          </p:sp>
        </mc:Choice>
        <mc:Fallback>
          <p:sp>
            <p:nvSpPr>
              <p:cNvPr id="3" name="Segnaposto contenuto 2">
                <a:extLst>
                  <a:ext uri="{FF2B5EF4-FFF2-40B4-BE49-F238E27FC236}">
                    <a16:creationId xmlns:a16="http://schemas.microsoft.com/office/drawing/2014/main" id="{34232CEE-939C-E714-48A1-733221137357}"/>
                  </a:ext>
                </a:extLst>
              </p:cNvPr>
              <p:cNvSpPr>
                <a:spLocks noGrp="1" noRot="1" noChangeAspect="1" noMove="1" noResize="1" noEditPoints="1" noAdjustHandles="1" noChangeArrowheads="1" noChangeShapeType="1" noTextEdit="1"/>
              </p:cNvSpPr>
              <p:nvPr>
                <p:ph idx="1"/>
              </p:nvPr>
            </p:nvSpPr>
            <p:spPr>
              <a:xfrm>
                <a:off x="838200" y="1575901"/>
                <a:ext cx="10515600" cy="4799110"/>
              </a:xfrm>
              <a:blipFill>
                <a:blip r:embed="rId2"/>
                <a:stretch>
                  <a:fillRect l="-522" t="-762" r="-116"/>
                </a:stretch>
              </a:blipFill>
            </p:spPr>
            <p:txBody>
              <a:bodyPr/>
              <a:lstStyle/>
              <a:p>
                <a:r>
                  <a:rPr lang="en-US">
                    <a:noFill/>
                  </a:rPr>
                  <a:t> </a:t>
                </a:r>
              </a:p>
            </p:txBody>
          </p:sp>
        </mc:Fallback>
      </mc:AlternateContent>
      <p:sp>
        <p:nvSpPr>
          <p:cNvPr id="4" name="Segnaposto numero diapositiva 3">
            <a:extLst>
              <a:ext uri="{FF2B5EF4-FFF2-40B4-BE49-F238E27FC236}">
                <a16:creationId xmlns:a16="http://schemas.microsoft.com/office/drawing/2014/main" id="{EB095130-C8BF-F06C-4ECF-FB89A666D4EE}"/>
              </a:ext>
            </a:extLst>
          </p:cNvPr>
          <p:cNvSpPr>
            <a:spLocks noGrp="1"/>
          </p:cNvSpPr>
          <p:nvPr>
            <p:ph type="sldNum" sz="quarter" idx="12"/>
          </p:nvPr>
        </p:nvSpPr>
        <p:spPr/>
        <p:txBody>
          <a:bodyPr/>
          <a:lstStyle/>
          <a:p>
            <a:fld id="{51B588E3-E439-42B7-9D99-AC83CA308FC5}" type="slidenum">
              <a:rPr lang="en-US" smtClean="0"/>
              <a:t>7</a:t>
            </a:fld>
            <a:endParaRPr lang="en-US"/>
          </a:p>
        </p:txBody>
      </p:sp>
    </p:spTree>
    <p:extLst>
      <p:ext uri="{BB962C8B-B14F-4D97-AF65-F5344CB8AC3E}">
        <p14:creationId xmlns:p14="http://schemas.microsoft.com/office/powerpoint/2010/main" val="223696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213383-6E1C-0F97-BEE5-8435153F14BA}"/>
              </a:ext>
            </a:extLst>
          </p:cNvPr>
          <p:cNvSpPr>
            <a:spLocks noGrp="1"/>
          </p:cNvSpPr>
          <p:nvPr>
            <p:ph type="title"/>
          </p:nvPr>
        </p:nvSpPr>
        <p:spPr/>
        <p:txBody>
          <a:bodyPr/>
          <a:lstStyle/>
          <a:p>
            <a:r>
              <a:rPr lang="it-IT" sz="2400" b="1" dirty="0" err="1">
                <a:latin typeface="Times New Roman" panose="02020603050405020304" pitchFamily="18" charset="0"/>
                <a:cs typeface="Times New Roman" panose="02020603050405020304" pitchFamily="18" charset="0"/>
              </a:rPr>
              <a:t>Pruning</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Pre-trained</a:t>
            </a:r>
            <a:r>
              <a:rPr lang="it-IT" sz="2400" b="1" dirty="0">
                <a:latin typeface="Times New Roman" panose="02020603050405020304" pitchFamily="18" charset="0"/>
                <a:cs typeface="Times New Roman" panose="02020603050405020304" pitchFamily="18" charset="0"/>
              </a:rPr>
              <a:t> network (Federico)</a:t>
            </a:r>
            <a:br>
              <a:rPr lang="it-IT" sz="2400" b="1" dirty="0">
                <a:latin typeface="Times New Roman" panose="02020603050405020304" pitchFamily="18" charset="0"/>
                <a:cs typeface="Times New Roman" panose="02020603050405020304" pitchFamily="18" charset="0"/>
              </a:rPr>
            </a:br>
            <a:r>
              <a:rPr lang="it-IT" sz="2000" dirty="0" err="1">
                <a:latin typeface="Times New Roman" panose="02020603050405020304" pitchFamily="18" charset="0"/>
                <a:cs typeface="Times New Roman" panose="02020603050405020304" pitchFamily="18" charset="0"/>
              </a:rPr>
              <a:t>Updating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parameters</a:t>
            </a:r>
            <a:r>
              <a:rPr lang="it-IT" sz="2000" dirty="0">
                <a:latin typeface="Times New Roman" panose="02020603050405020304" pitchFamily="18" charset="0"/>
                <a:cs typeface="Times New Roman" panose="02020603050405020304" pitchFamily="18" charset="0"/>
              </a:rPr>
              <a:t> and </a:t>
            </a:r>
            <a:r>
              <a:rPr lang="it-IT" sz="2000" dirty="0" err="1">
                <a:latin typeface="Times New Roman" panose="02020603050405020304" pitchFamily="18" charset="0"/>
                <a:cs typeface="Times New Roman" panose="02020603050405020304" pitchFamily="18" charset="0"/>
              </a:rPr>
              <a:t>selecting</a:t>
            </a:r>
            <a:r>
              <a:rPr lang="it-IT" sz="2000" dirty="0">
                <a:latin typeface="Times New Roman" panose="02020603050405020304" pitchFamily="18" charset="0"/>
                <a:cs typeface="Times New Roman" panose="02020603050405020304" pitchFamily="18" charset="0"/>
              </a:rPr>
              <a:t> model</a:t>
            </a:r>
            <a:endParaRPr lang="en-US" sz="20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FF4E5197-D105-7B95-0CEC-6BA1156A5296}"/>
              </a:ext>
            </a:extLst>
          </p:cNvPr>
          <p:cNvSpPr>
            <a:spLocks noGrp="1"/>
          </p:cNvSpPr>
          <p:nvPr>
            <p:ph idx="1"/>
          </p:nvPr>
        </p:nvSpPr>
        <p:spPr>
          <a:xfrm>
            <a:off x="838200" y="1689894"/>
            <a:ext cx="10515600" cy="4667250"/>
          </a:xfrm>
        </p:spPr>
        <p:txBody>
          <a:bodyPr>
            <a:normAutofit/>
          </a:bodyPr>
          <a:lstStyle/>
          <a:p>
            <a:pPr marL="0" indent="0" algn="just" defTabSz="457200">
              <a:lnSpc>
                <a:spcPct val="100000"/>
              </a:lnSpc>
              <a:buNone/>
            </a:pPr>
            <a:r>
              <a:rPr lang="it-IT" sz="1800" dirty="0">
                <a:latin typeface="Times New Roman" panose="02020603050405020304" pitchFamily="18" charset="0"/>
                <a:cs typeface="Times New Roman" panose="02020603050405020304" pitchFamily="18" charset="0"/>
              </a:rPr>
              <a:t>3.	For </a:t>
            </a:r>
            <a:r>
              <a:rPr lang="it-IT" sz="1800" dirty="0" err="1">
                <a:latin typeface="Times New Roman" panose="02020603050405020304" pitchFamily="18" charset="0"/>
                <a:cs typeface="Times New Roman" panose="02020603050405020304" pitchFamily="18" charset="0"/>
              </a:rPr>
              <a:t>each</a:t>
            </a:r>
            <a:r>
              <a:rPr lang="it-IT" sz="1800" dirty="0">
                <a:latin typeface="Times New Roman" panose="02020603050405020304" pitchFamily="18" charset="0"/>
                <a:cs typeface="Times New Roman" panose="02020603050405020304" pitchFamily="18" charset="0"/>
              </a:rPr>
              <a:t> of the N sub-</a:t>
            </a:r>
            <a:r>
              <a:rPr lang="it-IT" sz="1800" dirty="0" err="1">
                <a:latin typeface="Times New Roman" panose="02020603050405020304" pitchFamily="18" charset="0"/>
                <a:cs typeface="Times New Roman" panose="02020603050405020304" pitchFamily="18" charset="0"/>
              </a:rPr>
              <a:t>architectures</a:t>
            </a:r>
            <a:r>
              <a:rPr lang="it-IT" sz="1800" dirty="0">
                <a:latin typeface="Times New Roman" panose="02020603050405020304" pitchFamily="18" charset="0"/>
                <a:cs typeface="Times New Roman" panose="02020603050405020304" pitchFamily="18" charset="0"/>
              </a:rPr>
              <a:t>:</a:t>
            </a:r>
          </a:p>
          <a:p>
            <a:pPr marL="0" indent="0" algn="just" defTabSz="457200">
              <a:lnSpc>
                <a:spcPct val="100000"/>
              </a:lnSpc>
              <a:buNone/>
            </a:pPr>
            <a:r>
              <a:rPr lang="it-IT" sz="1800" dirty="0">
                <a:latin typeface="Times New Roman" panose="02020603050405020304" pitchFamily="18" charset="0"/>
                <a:cs typeface="Times New Roman" panose="02020603050405020304" pitchFamily="18" charset="0"/>
              </a:rPr>
              <a:t>	a.	Update </a:t>
            </a:r>
            <a:r>
              <a:rPr lang="it-IT" sz="1800" dirty="0" err="1">
                <a:latin typeface="Times New Roman" panose="02020603050405020304" pitchFamily="18" charset="0"/>
                <a:cs typeface="Times New Roman" panose="02020603050405020304" pitchFamily="18" charset="0"/>
              </a:rPr>
              <a:t>parameter</a:t>
            </a:r>
            <a:r>
              <a:rPr lang="it-IT" sz="1800" dirty="0">
                <a:latin typeface="Times New Roman" panose="02020603050405020304" pitchFamily="18" charset="0"/>
                <a:cs typeface="Times New Roman" panose="02020603050405020304" pitchFamily="18" charset="0"/>
              </a:rPr>
              <a:t> by </a:t>
            </a:r>
            <a:r>
              <a:rPr lang="it-IT" sz="1800" dirty="0" err="1">
                <a:latin typeface="Times New Roman" panose="02020603050405020304" pitchFamily="18" charset="0"/>
                <a:cs typeface="Times New Roman" panose="02020603050405020304" pitchFamily="18" charset="0"/>
              </a:rPr>
              <a:t>minimizing</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difference</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between</a:t>
            </a:r>
            <a:r>
              <a:rPr lang="it-IT" sz="1800" dirty="0">
                <a:latin typeface="Times New Roman" panose="02020603050405020304" pitchFamily="18" charset="0"/>
                <a:cs typeface="Times New Roman" panose="02020603050405020304" pitchFamily="18" charset="0"/>
              </a:rPr>
              <a:t> feature </a:t>
            </a:r>
            <a:r>
              <a:rPr lang="it-IT" sz="1800" dirty="0" err="1">
                <a:latin typeface="Times New Roman" panose="02020603050405020304" pitchFamily="18" charset="0"/>
                <a:cs typeface="Times New Roman" panose="02020603050405020304" pitchFamily="18" charset="0"/>
              </a:rPr>
              <a:t>maps</a:t>
            </a:r>
            <a:r>
              <a:rPr lang="it-IT" sz="1800" dirty="0">
                <a:latin typeface="Times New Roman" panose="02020603050405020304" pitchFamily="18" charset="0"/>
                <a:cs typeface="Times New Roman" panose="02020603050405020304" pitchFamily="18" charset="0"/>
              </a:rPr>
              <a:t> of </a:t>
            </a:r>
            <a:r>
              <a:rPr lang="it-IT" sz="1800" dirty="0" err="1">
                <a:latin typeface="Times New Roman" panose="02020603050405020304" pitchFamily="18" charset="0"/>
                <a:cs typeface="Times New Roman" panose="02020603050405020304" pitchFamily="18" charset="0"/>
              </a:rPr>
              <a:t>pruned</a:t>
            </a:r>
            <a:r>
              <a:rPr lang="it-IT" sz="1800" dirty="0">
                <a:latin typeface="Times New Roman" panose="02020603050405020304" pitchFamily="18" charset="0"/>
                <a:cs typeface="Times New Roman" panose="02020603050405020304" pitchFamily="18" charset="0"/>
              </a:rPr>
              <a:t> and </a:t>
            </a:r>
            <a:r>
              <a:rPr lang="it-IT" sz="1800" dirty="0" err="1">
                <a:latin typeface="Times New Roman" panose="02020603050405020304" pitchFamily="18" charset="0"/>
                <a:cs typeface="Times New Roman" panose="02020603050405020304" pitchFamily="18" charset="0"/>
              </a:rPr>
              <a:t>original</a:t>
            </a:r>
            <a:r>
              <a:rPr lang="it-IT" sz="1800" dirty="0">
                <a:latin typeface="Times New Roman" panose="02020603050405020304" pitchFamily="18" charset="0"/>
                <a:cs typeface="Times New Roman" panose="02020603050405020304" pitchFamily="18" charset="0"/>
              </a:rPr>
              <a:t> networks*</a:t>
            </a:r>
            <a:endParaRPr lang="en-US" sz="1800" dirty="0">
              <a:latin typeface="Times New Roman" panose="02020603050405020304" pitchFamily="18" charset="0"/>
              <a:cs typeface="Times New Roman" panose="02020603050405020304" pitchFamily="18" charset="0"/>
            </a:endParaRPr>
          </a:p>
          <a:p>
            <a:pPr marL="0" indent="0" algn="just" defTabSz="457200">
              <a:lnSpc>
                <a:spcPct val="100000"/>
              </a:lnSpc>
              <a:buNone/>
            </a:pPr>
            <a:r>
              <a:rPr lang="en-US" sz="1800" dirty="0">
                <a:latin typeface="Times New Roman" panose="02020603050405020304" pitchFamily="18" charset="0"/>
                <a:cs typeface="Times New Roman" panose="02020603050405020304" pitchFamily="18" charset="0"/>
              </a:rPr>
              <a:t>	b.	Evaluate accuracy on validation set</a:t>
            </a:r>
          </a:p>
          <a:p>
            <a:pPr marL="457200" indent="-457200" algn="just" defTabSz="457200">
              <a:lnSpc>
                <a:spcPct val="100000"/>
              </a:lnSpc>
              <a:buAutoNum type="arabicPeriod" startAt="4"/>
            </a:pPr>
            <a:r>
              <a:rPr lang="en-US" sz="1800" dirty="0">
                <a:latin typeface="Times New Roman" panose="02020603050405020304" pitchFamily="18" charset="0"/>
                <a:cs typeface="Times New Roman" panose="02020603050405020304" pitchFamily="18" charset="0"/>
              </a:rPr>
              <a:t>Top 5 performing models are selected among the N proposed </a:t>
            </a:r>
          </a:p>
          <a:p>
            <a:pPr marL="457200" indent="-457200" algn="just" defTabSz="457200">
              <a:lnSpc>
                <a:spcPct val="100000"/>
              </a:lnSpc>
              <a:buAutoNum type="arabicPeriod" startAt="4"/>
            </a:pPr>
            <a:r>
              <a:rPr lang="en-US" sz="1800" dirty="0">
                <a:latin typeface="Times New Roman" panose="02020603050405020304" pitchFamily="18" charset="0"/>
                <a:cs typeface="Times New Roman" panose="02020603050405020304" pitchFamily="18" charset="0"/>
              </a:rPr>
              <a:t>For each of those 5:</a:t>
            </a:r>
          </a:p>
          <a:p>
            <a:pPr marL="457200" lvl="1" indent="0" algn="just" defTabSz="457200">
              <a:lnSpc>
                <a:spcPct val="100000"/>
              </a:lnSpc>
              <a:buNone/>
            </a:pPr>
            <a:r>
              <a:rPr lang="en-US" sz="1800" dirty="0">
                <a:latin typeface="Times New Roman" panose="02020603050405020304" pitchFamily="18" charset="0"/>
                <a:cs typeface="Times New Roman" panose="02020603050405020304" pitchFamily="18" charset="0"/>
              </a:rPr>
              <a:t>a.	Fine-tune the selected model for several epochs</a:t>
            </a:r>
          </a:p>
          <a:p>
            <a:pPr marL="457200" lvl="1" indent="0" algn="just" defTabSz="457200">
              <a:lnSpc>
                <a:spcPct val="100000"/>
              </a:lnSpc>
              <a:buNone/>
            </a:pPr>
            <a:r>
              <a:rPr lang="en-US" sz="1800" dirty="0">
                <a:latin typeface="Times New Roman" panose="02020603050405020304" pitchFamily="18" charset="0"/>
                <a:cs typeface="Times New Roman" panose="02020603050405020304" pitchFamily="18" charset="0"/>
              </a:rPr>
              <a:t>b.	Evaluate accuracy on validation set</a:t>
            </a:r>
          </a:p>
          <a:p>
            <a:pPr marL="0" indent="0" algn="just" defTabSz="457200">
              <a:lnSpc>
                <a:spcPct val="100000"/>
              </a:lnSpc>
              <a:buNone/>
            </a:pPr>
            <a:r>
              <a:rPr lang="en-US" sz="1800" dirty="0">
                <a:latin typeface="Times New Roman" panose="02020603050405020304" pitchFamily="18" charset="0"/>
                <a:cs typeface="Times New Roman" panose="02020603050405020304" pitchFamily="18" charset="0"/>
              </a:rPr>
              <a:t>6.	Select the model with best accuracy</a:t>
            </a:r>
          </a:p>
          <a:p>
            <a:pPr marL="0" indent="0" algn="just" defTabSz="457200">
              <a:lnSpc>
                <a:spcPct val="100000"/>
              </a:lnSpc>
              <a:buNone/>
            </a:pPr>
            <a:r>
              <a:rPr lang="en-US" sz="1800" dirty="0">
                <a:latin typeface="Times New Roman" panose="02020603050405020304" pitchFamily="18" charset="0"/>
                <a:cs typeface="Times New Roman" panose="02020603050405020304" pitchFamily="18" charset="0"/>
              </a:rPr>
              <a:t>7.	Fine-tune for more epochs the best model</a:t>
            </a:r>
          </a:p>
          <a:p>
            <a:pPr marL="342900" indent="-342900" algn="just" defTabSz="457200">
              <a:lnSpc>
                <a:spcPct val="100000"/>
              </a:lnSpc>
              <a:buAutoNum type="arabicPeriod" startAt="6"/>
            </a:pPr>
            <a:endParaRPr lang="en-US" sz="1800" dirty="0">
              <a:latin typeface="Times New Roman" panose="02020603050405020304" pitchFamily="18" charset="0"/>
              <a:cs typeface="Times New Roman" panose="02020603050405020304" pitchFamily="18" charset="0"/>
            </a:endParaRPr>
          </a:p>
          <a:p>
            <a:pPr marL="0" indent="0" algn="just" defTabSz="457200">
              <a:lnSpc>
                <a:spcPct val="100000"/>
              </a:lnSpc>
              <a:buNone/>
            </a:pPr>
            <a:endParaRPr lang="it-IT" sz="1800" b="0" dirty="0">
              <a:solidFill>
                <a:schemeClr val="tx1"/>
              </a:solidFill>
              <a:latin typeface="Times New Roman" panose="02020603050405020304" pitchFamily="18" charset="0"/>
              <a:cs typeface="Times New Roman" panose="02020603050405020304" pitchFamily="18" charset="0"/>
            </a:endParaRPr>
          </a:p>
          <a:p>
            <a:pPr marL="0" indent="0" algn="just" defTabSz="457200">
              <a:lnSpc>
                <a:spcPct val="100000"/>
              </a:lnSpc>
              <a:buNone/>
            </a:pPr>
            <a:r>
              <a:rPr lang="it-IT" sz="1800" b="0" dirty="0">
                <a:solidFill>
                  <a:schemeClr val="tx1"/>
                </a:solidFill>
                <a:latin typeface="Times New Roman" panose="02020603050405020304" pitchFamily="18" charset="0"/>
                <a:cs typeface="Times New Roman" panose="02020603050405020304" pitchFamily="18" charset="0"/>
              </a:rPr>
              <a:t>*</a:t>
            </a:r>
            <a:r>
              <a:rPr lang="it-IT" sz="1400" b="0" dirty="0" err="1">
                <a:solidFill>
                  <a:schemeClr val="tx1"/>
                </a:solidFill>
                <a:latin typeface="Times New Roman" panose="02020603050405020304" pitchFamily="18" charset="0"/>
                <a:cs typeface="Times New Roman" panose="02020603050405020304" pitchFamily="18" charset="0"/>
              </a:rPr>
              <a:t>Parameter</a:t>
            </a:r>
            <a:r>
              <a:rPr lang="it-IT" sz="1400" b="0" dirty="0">
                <a:solidFill>
                  <a:schemeClr val="tx1"/>
                </a:solidFill>
                <a:latin typeface="Times New Roman" panose="02020603050405020304" pitchFamily="18" charset="0"/>
                <a:cs typeface="Times New Roman" panose="02020603050405020304" pitchFamily="18" charset="0"/>
              </a:rPr>
              <a:t> </a:t>
            </a:r>
            <a:r>
              <a:rPr lang="it-IT" sz="1400" b="0" dirty="0" err="1">
                <a:solidFill>
                  <a:schemeClr val="tx1"/>
                </a:solidFill>
                <a:latin typeface="Times New Roman" panose="02020603050405020304" pitchFamily="18" charset="0"/>
                <a:cs typeface="Times New Roman" panose="02020603050405020304" pitchFamily="18" charset="0"/>
              </a:rPr>
              <a:t>updating</a:t>
            </a:r>
            <a:r>
              <a:rPr lang="it-IT" sz="1400" b="0" dirty="0">
                <a:solidFill>
                  <a:schemeClr val="tx1"/>
                </a:solidFill>
                <a:latin typeface="Times New Roman" panose="02020603050405020304" pitchFamily="18" charset="0"/>
                <a:cs typeface="Times New Roman" panose="02020603050405020304" pitchFamily="18" charset="0"/>
              </a:rPr>
              <a:t> </a:t>
            </a:r>
            <a:r>
              <a:rPr lang="it-IT" sz="1400" b="0" dirty="0" err="1">
                <a:solidFill>
                  <a:schemeClr val="tx1"/>
                </a:solidFill>
                <a:latin typeface="Times New Roman" panose="02020603050405020304" pitchFamily="18" charset="0"/>
                <a:cs typeface="Times New Roman" panose="02020603050405020304" pitchFamily="18" charset="0"/>
              </a:rPr>
              <a:t>is</a:t>
            </a:r>
            <a:r>
              <a:rPr lang="it-IT" sz="1400" b="0" dirty="0">
                <a:solidFill>
                  <a:schemeClr val="tx1"/>
                </a:solidFill>
                <a:latin typeface="Times New Roman" panose="02020603050405020304" pitchFamily="18" charset="0"/>
                <a:cs typeface="Times New Roman" panose="02020603050405020304" pitchFamily="18" charset="0"/>
              </a:rPr>
              <a:t> </a:t>
            </a:r>
            <a:r>
              <a:rPr lang="it-IT" sz="1400" b="0" dirty="0" err="1">
                <a:solidFill>
                  <a:schemeClr val="tx1"/>
                </a:solidFill>
                <a:latin typeface="Times New Roman" panose="02020603050405020304" pitchFamily="18" charset="0"/>
                <a:cs typeface="Times New Roman" panose="02020603050405020304" pitchFamily="18" charset="0"/>
              </a:rPr>
              <a:t>described</a:t>
            </a:r>
            <a:r>
              <a:rPr lang="it-IT" sz="1400" b="0" dirty="0">
                <a:solidFill>
                  <a:schemeClr val="tx1"/>
                </a:solidFill>
                <a:latin typeface="Times New Roman" panose="02020603050405020304" pitchFamily="18" charset="0"/>
                <a:cs typeface="Times New Roman" panose="02020603050405020304" pitchFamily="18" charset="0"/>
              </a:rPr>
              <a:t> in </a:t>
            </a:r>
            <a:r>
              <a:rPr lang="it-IT" sz="1400" b="0" dirty="0" err="1">
                <a:solidFill>
                  <a:schemeClr val="tx1"/>
                </a:solidFill>
                <a:latin typeface="Times New Roman" panose="02020603050405020304" pitchFamily="18" charset="0"/>
                <a:cs typeface="Times New Roman" panose="02020603050405020304" pitchFamily="18" charset="0"/>
              </a:rPr>
              <a:t>next</a:t>
            </a:r>
            <a:r>
              <a:rPr lang="it-IT" sz="1400" b="0" dirty="0">
                <a:solidFill>
                  <a:schemeClr val="tx1"/>
                </a:solidFill>
                <a:latin typeface="Times New Roman" panose="02020603050405020304" pitchFamily="18" charset="0"/>
                <a:cs typeface="Times New Roman" panose="02020603050405020304" pitchFamily="18" charset="0"/>
              </a:rPr>
              <a:t> slide</a:t>
            </a:r>
            <a:endParaRPr lang="it-IT" sz="1400" dirty="0">
              <a:latin typeface="Times New Roman" panose="02020603050405020304" pitchFamily="18" charset="0"/>
              <a:cs typeface="Times New Roman" panose="02020603050405020304" pitchFamily="18" charset="0"/>
            </a:endParaRPr>
          </a:p>
        </p:txBody>
      </p:sp>
      <p:sp>
        <p:nvSpPr>
          <p:cNvPr id="4" name="Segnaposto numero diapositiva 3">
            <a:extLst>
              <a:ext uri="{FF2B5EF4-FFF2-40B4-BE49-F238E27FC236}">
                <a16:creationId xmlns:a16="http://schemas.microsoft.com/office/drawing/2014/main" id="{2B6F917C-4AC2-C995-DF7D-92C499467704}"/>
              </a:ext>
            </a:extLst>
          </p:cNvPr>
          <p:cNvSpPr>
            <a:spLocks noGrp="1"/>
          </p:cNvSpPr>
          <p:nvPr>
            <p:ph type="sldNum" sz="quarter" idx="12"/>
          </p:nvPr>
        </p:nvSpPr>
        <p:spPr/>
        <p:txBody>
          <a:bodyPr/>
          <a:lstStyle/>
          <a:p>
            <a:fld id="{51B588E3-E439-42B7-9D99-AC83CA308FC5}" type="slidenum">
              <a:rPr lang="en-US" smtClean="0"/>
              <a:t>8</a:t>
            </a:fld>
            <a:endParaRPr lang="en-US"/>
          </a:p>
        </p:txBody>
      </p:sp>
    </p:spTree>
    <p:extLst>
      <p:ext uri="{BB962C8B-B14F-4D97-AF65-F5344CB8AC3E}">
        <p14:creationId xmlns:p14="http://schemas.microsoft.com/office/powerpoint/2010/main" val="2202747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2A33F5-9700-19D1-9EA2-7C8180E11686}"/>
              </a:ext>
            </a:extLst>
          </p:cNvPr>
          <p:cNvSpPr>
            <a:spLocks noGrp="1"/>
          </p:cNvSpPr>
          <p:nvPr>
            <p:ph type="title"/>
          </p:nvPr>
        </p:nvSpPr>
        <p:spPr/>
        <p:txBody>
          <a:bodyPr/>
          <a:lstStyle/>
          <a:p>
            <a:r>
              <a:rPr lang="it-IT" sz="2400" b="1" dirty="0" err="1">
                <a:latin typeface="Times New Roman" panose="02020603050405020304" pitchFamily="18" charset="0"/>
                <a:cs typeface="Times New Roman" panose="02020603050405020304" pitchFamily="18" charset="0"/>
              </a:rPr>
              <a:t>Pruning</a:t>
            </a:r>
            <a:r>
              <a:rPr lang="it-IT" sz="2400" b="1" dirty="0">
                <a:latin typeface="Times New Roman" panose="02020603050405020304" pitchFamily="18" charset="0"/>
                <a:cs typeface="Times New Roman" panose="02020603050405020304" pitchFamily="18" charset="0"/>
              </a:rPr>
              <a:t> </a:t>
            </a:r>
            <a:r>
              <a:rPr lang="it-IT" sz="2400" b="1" dirty="0" err="1">
                <a:latin typeface="Times New Roman" panose="02020603050405020304" pitchFamily="18" charset="0"/>
                <a:cs typeface="Times New Roman" panose="02020603050405020304" pitchFamily="18" charset="0"/>
              </a:rPr>
              <a:t>Pre-trained</a:t>
            </a:r>
            <a:r>
              <a:rPr lang="it-IT" sz="2400" b="1" dirty="0">
                <a:latin typeface="Times New Roman" panose="02020603050405020304" pitchFamily="18" charset="0"/>
                <a:cs typeface="Times New Roman" panose="02020603050405020304" pitchFamily="18" charset="0"/>
              </a:rPr>
              <a:t> network (Federico, just </a:t>
            </a:r>
            <a:r>
              <a:rPr lang="it-IT" sz="2400" b="1" dirty="0" err="1">
                <a:latin typeface="Times New Roman" panose="02020603050405020304" pitchFamily="18" charset="0"/>
                <a:cs typeface="Times New Roman" panose="02020603050405020304" pitchFamily="18" charset="0"/>
              </a:rPr>
              <a:t>mention</a:t>
            </a:r>
            <a:r>
              <a:rPr lang="it-IT" sz="2400" b="1" dirty="0">
                <a:latin typeface="Times New Roman" panose="02020603050405020304" pitchFamily="18" charset="0"/>
                <a:cs typeface="Times New Roman" panose="02020603050405020304" pitchFamily="18" charset="0"/>
              </a:rPr>
              <a:t>)</a:t>
            </a:r>
            <a:br>
              <a:rPr lang="it-IT" sz="2400" b="1" dirty="0">
                <a:latin typeface="Times New Roman" panose="02020603050405020304" pitchFamily="18" charset="0"/>
                <a:cs typeface="Times New Roman" panose="02020603050405020304" pitchFamily="18" charset="0"/>
              </a:rPr>
            </a:br>
            <a:r>
              <a:rPr lang="it-IT" sz="2000" dirty="0" err="1">
                <a:latin typeface="Times New Roman" panose="02020603050405020304" pitchFamily="18" charset="0"/>
                <a:cs typeface="Times New Roman" panose="02020603050405020304" pitchFamily="18" charset="0"/>
              </a:rPr>
              <a:t>Updating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parameters</a:t>
            </a:r>
            <a:r>
              <a:rPr lang="it-IT" sz="2000" dirty="0">
                <a:latin typeface="Times New Roman" panose="02020603050405020304" pitchFamily="18" charset="0"/>
                <a:cs typeface="Times New Roman" panose="02020603050405020304" pitchFamily="18" charset="0"/>
              </a:rPr>
              <a:t> by </a:t>
            </a:r>
            <a:r>
              <a:rPr lang="it-IT" sz="2000" dirty="0" err="1">
                <a:latin typeface="Times New Roman" panose="02020603050405020304" pitchFamily="18" charset="0"/>
                <a:cs typeface="Times New Roman" panose="02020603050405020304" pitchFamily="18" charset="0"/>
              </a:rPr>
              <a:t>minimizing</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distance</a:t>
            </a:r>
            <a:r>
              <a:rPr lang="it-IT" sz="2000" dirty="0">
                <a:latin typeface="Times New Roman" panose="02020603050405020304" pitchFamily="18" charset="0"/>
                <a:cs typeface="Times New Roman" panose="02020603050405020304" pitchFamily="18" charset="0"/>
              </a:rPr>
              <a:t> </a:t>
            </a:r>
            <a:r>
              <a:rPr lang="it-IT" sz="2000" dirty="0" err="1">
                <a:latin typeface="Times New Roman" panose="02020603050405020304" pitchFamily="18" charset="0"/>
                <a:cs typeface="Times New Roman" panose="02020603050405020304" pitchFamily="18" charset="0"/>
              </a:rPr>
              <a:t>between</a:t>
            </a:r>
            <a:r>
              <a:rPr lang="it-IT" sz="2000" dirty="0">
                <a:latin typeface="Times New Roman" panose="02020603050405020304" pitchFamily="18" charset="0"/>
                <a:cs typeface="Times New Roman" panose="02020603050405020304" pitchFamily="18" charset="0"/>
              </a:rPr>
              <a:t> feature </a:t>
            </a:r>
            <a:r>
              <a:rPr lang="it-IT" sz="2000" dirty="0" err="1">
                <a:latin typeface="Times New Roman" panose="02020603050405020304" pitchFamily="18" charset="0"/>
                <a:cs typeface="Times New Roman" panose="02020603050405020304" pitchFamily="18" charset="0"/>
              </a:rPr>
              <a:t>maps</a:t>
            </a:r>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C6566E5-47CA-0E81-043B-07E9E8AFA179}"/>
                  </a:ext>
                </a:extLst>
              </p:cNvPr>
              <p:cNvSpPr>
                <a:spLocks noGrp="1"/>
              </p:cNvSpPr>
              <p:nvPr>
                <p:ph idx="1"/>
              </p:nvPr>
            </p:nvSpPr>
            <p:spPr>
              <a:xfrm>
                <a:off x="838200" y="1689100"/>
                <a:ext cx="10955694" cy="4667250"/>
              </a:xfrm>
            </p:spPr>
            <p:txBody>
              <a:bodyPr>
                <a:normAutofit lnSpcReduction="10000"/>
              </a:bodyPr>
              <a:lstStyle/>
              <a:p>
                <a:pPr marL="0" indent="0" algn="just">
                  <a:lnSpc>
                    <a:spcPct val="100000"/>
                  </a:lnSpc>
                  <a:buNone/>
                </a:pPr>
                <a:r>
                  <a:rPr lang="it-IT" sz="1800" dirty="0">
                    <a:latin typeface="Times New Roman" panose="02020603050405020304" pitchFamily="18" charset="0"/>
                    <a:cs typeface="Times New Roman" panose="02020603050405020304" pitchFamily="18" charset="0"/>
                  </a:rPr>
                  <a:t>Since </a:t>
                </a:r>
                <a:r>
                  <a:rPr lang="it-IT" sz="1800" dirty="0" err="1">
                    <a:latin typeface="Times New Roman" panose="02020603050405020304" pitchFamily="18" charset="0"/>
                    <a:cs typeface="Times New Roman" panose="02020603050405020304" pitchFamily="18" charset="0"/>
                  </a:rPr>
                  <a:t>updating</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parameter</a:t>
                </a:r>
                <a:r>
                  <a:rPr lang="it-IT" sz="1800" dirty="0">
                    <a:latin typeface="Times New Roman" panose="02020603050405020304" pitchFamily="18" charset="0"/>
                    <a:cs typeface="Times New Roman" panose="02020603050405020304" pitchFamily="18" charset="0"/>
                  </a:rPr>
                  <a:t> by fine-tuning </a:t>
                </a:r>
                <a:r>
                  <a:rPr lang="it-IT" sz="1800" dirty="0" err="1">
                    <a:latin typeface="Times New Roman" panose="02020603050405020304" pitchFamily="18" charset="0"/>
                    <a:cs typeface="Times New Roman" panose="02020603050405020304" pitchFamily="18" charset="0"/>
                  </a:rPr>
                  <a:t>all</a:t>
                </a:r>
                <a:r>
                  <a:rPr lang="it-IT" sz="1800" dirty="0">
                    <a:latin typeface="Times New Roman" panose="02020603050405020304" pitchFamily="18" charset="0"/>
                    <a:cs typeface="Times New Roman" panose="02020603050405020304" pitchFamily="18" charset="0"/>
                  </a:rPr>
                  <a:t> the N networks </a:t>
                </a:r>
                <a:r>
                  <a:rPr lang="it-IT" sz="1800" dirty="0" err="1">
                    <a:latin typeface="Times New Roman" panose="02020603050405020304" pitchFamily="18" charset="0"/>
                    <a:cs typeface="Times New Roman" panose="02020603050405020304" pitchFamily="18" charset="0"/>
                  </a:rPr>
                  <a:t>is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expensive</a:t>
                </a:r>
                <a:r>
                  <a:rPr lang="it-IT" sz="1800" dirty="0">
                    <a:latin typeface="Times New Roman" panose="02020603050405020304" pitchFamily="18" charset="0"/>
                    <a:cs typeface="Times New Roman" panose="02020603050405020304" pitchFamily="18" charset="0"/>
                  </a:rPr>
                  <a:t> an alternative </a:t>
                </a:r>
                <a:r>
                  <a:rPr lang="it-IT" sz="1800" dirty="0" err="1">
                    <a:latin typeface="Times New Roman" panose="02020603050405020304" pitchFamily="18" charset="0"/>
                    <a:cs typeface="Times New Roman" panose="02020603050405020304" pitchFamily="18" charset="0"/>
                  </a:rPr>
                  <a:t>is</a:t>
                </a:r>
                <a:r>
                  <a:rPr lang="it-IT" sz="1800" dirty="0">
                    <a:latin typeface="Times New Roman" panose="02020603050405020304" pitchFamily="18" charset="0"/>
                    <a:cs typeface="Times New Roman" panose="02020603050405020304" pitchFamily="18" charset="0"/>
                  </a:rPr>
                  <a:t> </a:t>
                </a:r>
                <a:r>
                  <a:rPr lang="it-IT" sz="1800" dirty="0" err="1">
                    <a:latin typeface="Times New Roman" panose="02020603050405020304" pitchFamily="18" charset="0"/>
                    <a:cs typeface="Times New Roman" panose="02020603050405020304" pitchFamily="18" charset="0"/>
                  </a:rPr>
                  <a:t>proposed</a:t>
                </a:r>
                <a:r>
                  <a:rPr lang="it-IT" sz="1800" dirty="0">
                    <a:latin typeface="Times New Roman" panose="02020603050405020304" pitchFamily="18" charset="0"/>
                    <a:cs typeface="Times New Roman" panose="02020603050405020304" pitchFamily="18" charset="0"/>
                  </a:rPr>
                  <a:t> on </a:t>
                </a:r>
                <a:r>
                  <a:rPr lang="it-IT" sz="1800" dirty="0" err="1">
                    <a:latin typeface="Times New Roman" panose="02020603050405020304" pitchFamily="18" charset="0"/>
                    <a:cs typeface="Times New Roman" panose="02020603050405020304" pitchFamily="18" charset="0"/>
                  </a:rPr>
                  <a:t>this</a:t>
                </a:r>
                <a:r>
                  <a:rPr lang="it-IT" sz="1800" dirty="0">
                    <a:latin typeface="Times New Roman" panose="02020603050405020304" pitchFamily="18" charset="0"/>
                    <a:cs typeface="Times New Roman" panose="02020603050405020304" pitchFamily="18" charset="0"/>
                  </a:rPr>
                  <a:t> paper:</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Let </a:t>
                </a:r>
                <a14:m>
                  <m:oMath xmlns:m="http://schemas.openxmlformats.org/officeDocument/2006/math">
                    <m:r>
                      <a:rPr lang="en-US" sz="1800" i="1" dirty="0" smtClean="0">
                        <a:latin typeface="Cambria Math" panose="02040503050406030204" pitchFamily="18" charset="0"/>
                      </a:rPr>
                      <m:t> </m:t>
                    </m:r>
                    <m:sSub>
                      <m:sSubPr>
                        <m:ctrlPr>
                          <a:rPr lang="en-US" sz="1800" i="1" dirty="0" smtClean="0">
                            <a:latin typeface="Cambria Math" panose="02040503050406030204" pitchFamily="18" charset="0"/>
                          </a:rPr>
                        </m:ctrlPr>
                      </m:sSubPr>
                      <m:e>
                        <m:r>
                          <a:rPr lang="it-IT" sz="1800" b="1" i="0" dirty="0" smtClean="0">
                            <a:latin typeface="Cambria Math" panose="02040503050406030204" pitchFamily="18" charset="0"/>
                          </a:rPr>
                          <m:t>𝐅</m:t>
                        </m:r>
                      </m:e>
                      <m:sub>
                        <m:r>
                          <a:rPr lang="it-IT" sz="1800" b="0" i="1" dirty="0" smtClean="0">
                            <a:latin typeface="Cambria Math" panose="02040503050406030204" pitchFamily="18" charset="0"/>
                          </a:rPr>
                          <m:t>𝑝</m:t>
                        </m:r>
                      </m:sub>
                    </m:sSub>
                    <m:r>
                      <a:rPr lang="en-US" sz="1800" i="1" dirty="0" smtClean="0">
                        <a:latin typeface="Cambria Math" panose="02040503050406030204" pitchFamily="18" charset="0"/>
                      </a:rPr>
                      <m:t>∈ </m:t>
                    </m:r>
                    <m:sSup>
                      <m:sSupPr>
                        <m:ctrlPr>
                          <a:rPr lang="en-US" sz="1800" i="1" dirty="0" smtClean="0">
                            <a:solidFill>
                              <a:srgbClr val="836967"/>
                            </a:solidFill>
                            <a:latin typeface="Cambria Math" panose="02040503050406030204" pitchFamily="18" charset="0"/>
                          </a:rPr>
                        </m:ctrlPr>
                      </m:sSupPr>
                      <m:e>
                        <m:r>
                          <a:rPr lang="en-US" sz="1800" i="1" dirty="0" smtClean="0">
                            <a:latin typeface="Cambria Math" panose="02040503050406030204" pitchFamily="18" charset="0"/>
                          </a:rPr>
                          <m:t>ℝ</m:t>
                        </m:r>
                      </m:e>
                      <m:sup>
                        <m:sSup>
                          <m:sSupPr>
                            <m:ctrlPr>
                              <a:rPr lang="en-US" sz="1800" i="1" dirty="0" smtClean="0">
                                <a:solidFill>
                                  <a:srgbClr val="836967"/>
                                </a:solidFill>
                                <a:latin typeface="Cambria Math" panose="02040503050406030204" pitchFamily="18" charset="0"/>
                              </a:rPr>
                            </m:ctrlPr>
                          </m:sSupPr>
                          <m:e>
                            <m:r>
                              <a:rPr lang="en-US" sz="1800" i="1" dirty="0" smtClean="0">
                                <a:latin typeface="Cambria Math" panose="02040503050406030204" pitchFamily="18" charset="0"/>
                              </a:rPr>
                              <m:t>𝑛</m:t>
                            </m:r>
                          </m:e>
                          <m:sup>
                            <m:r>
                              <a:rPr lang="it-IT" sz="1800" b="0" i="1" dirty="0" smtClean="0">
                                <a:latin typeface="Cambria Math" panose="02040503050406030204" pitchFamily="18" charset="0"/>
                              </a:rPr>
                              <m:t>′</m:t>
                            </m:r>
                          </m:sup>
                        </m:sSup>
                        <m:r>
                          <a:rPr lang="en-US" sz="1800" i="1" dirty="0" smtClean="0">
                            <a:latin typeface="Cambria Math" panose="02040503050406030204" pitchFamily="18" charset="0"/>
                          </a:rPr>
                          <m:t>×</m:t>
                        </m:r>
                        <m:r>
                          <a:rPr lang="en-US" sz="1800" i="1" dirty="0" smtClean="0">
                            <a:latin typeface="Cambria Math" panose="02040503050406030204" pitchFamily="18" charset="0"/>
                          </a:rPr>
                          <m:t>𝑑</m:t>
                        </m:r>
                      </m:sup>
                    </m:sSup>
                    <m:r>
                      <a:rPr lang="en-US" sz="1800" i="1" dirty="0" smtClean="0">
                        <a:latin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800" i="1" dirty="0" smtClean="0">
                            <a:latin typeface="Cambria Math" panose="02040503050406030204" pitchFamily="18" charset="0"/>
                          </a:rPr>
                        </m:ctrlPr>
                      </m:sSubPr>
                      <m:e>
                        <m:r>
                          <a:rPr lang="it-IT" sz="1800" b="1" i="0" dirty="0" smtClean="0">
                            <a:latin typeface="Cambria Math" panose="02040503050406030204" pitchFamily="18" charset="0"/>
                          </a:rPr>
                          <m:t>𝐅</m:t>
                        </m:r>
                      </m:e>
                      <m:sub>
                        <m:r>
                          <a:rPr lang="it-IT" sz="1800" b="0" i="1" dirty="0" smtClean="0">
                            <a:latin typeface="Cambria Math" panose="02040503050406030204" pitchFamily="18" charset="0"/>
                          </a:rPr>
                          <m:t>𝑜</m:t>
                        </m:r>
                      </m:sub>
                    </m:sSub>
                    <m:r>
                      <a:rPr lang="en-US" sz="1800" i="1" dirty="0" smtClean="0">
                        <a:latin typeface="Cambria Math" panose="02040503050406030204" pitchFamily="18" charset="0"/>
                      </a:rPr>
                      <m:t>∈ </m:t>
                    </m:r>
                    <m:sSup>
                      <m:sSupPr>
                        <m:ctrlPr>
                          <a:rPr lang="en-US" sz="1800" i="1" dirty="0" smtClean="0">
                            <a:solidFill>
                              <a:srgbClr val="836967"/>
                            </a:solidFill>
                            <a:latin typeface="Cambria Math" panose="02040503050406030204" pitchFamily="18" charset="0"/>
                          </a:rPr>
                        </m:ctrlPr>
                      </m:sSupPr>
                      <m:e>
                        <m:r>
                          <a:rPr lang="en-US" sz="1800" i="1" dirty="0" smtClean="0">
                            <a:latin typeface="Cambria Math" panose="02040503050406030204" pitchFamily="18" charset="0"/>
                          </a:rPr>
                          <m:t>ℝ</m:t>
                        </m:r>
                      </m:e>
                      <m:sup>
                        <m:r>
                          <a:rPr lang="it-IT" sz="1800" b="0" i="1" dirty="0" smtClean="0">
                            <a:latin typeface="Cambria Math" panose="02040503050406030204" pitchFamily="18" charset="0"/>
                          </a:rPr>
                          <m:t>𝑛</m:t>
                        </m:r>
                        <m:r>
                          <a:rPr lang="en-US" sz="1800" i="1" dirty="0" smtClean="0">
                            <a:latin typeface="Cambria Math" panose="02040503050406030204" pitchFamily="18" charset="0"/>
                          </a:rPr>
                          <m:t>×</m:t>
                        </m:r>
                        <m:r>
                          <a:rPr lang="en-US" sz="1800" i="1" dirty="0" smtClean="0">
                            <a:latin typeface="Cambria Math" panose="02040503050406030204" pitchFamily="18" charset="0"/>
                          </a:rPr>
                          <m:t>𝑑</m:t>
                        </m:r>
                      </m:sup>
                    </m:sSup>
                    <m:r>
                      <a:rPr lang="en-US" sz="1800" i="1" dirty="0" smtClean="0">
                        <a:latin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denote the feature map of the pruned network and the original network, respectively. Since the network is pruned, its feature map has less channels than the original network (</a:t>
                </a:r>
                <a14:m>
                  <m:oMath xmlns:m="http://schemas.openxmlformats.org/officeDocument/2006/math">
                    <m:r>
                      <a:rPr lang="en-US" sz="1800" i="1" dirty="0" smtClean="0">
                        <a:latin typeface="Cambria Math" panose="02040503050406030204" pitchFamily="18" charset="0"/>
                      </a:rPr>
                      <m:t>𝑛</m:t>
                    </m:r>
                    <m:r>
                      <a:rPr lang="en-US" sz="1800" i="1" dirty="0" smtClean="0">
                        <a:latin typeface="Cambria Math" panose="02040503050406030204" pitchFamily="18" charset="0"/>
                      </a:rPr>
                      <m:t>’&lt;</m:t>
                    </m:r>
                    <m:r>
                      <a:rPr lang="en-US" sz="1800" i="1" dirty="0" smtClean="0">
                        <a:latin typeface="Cambria Math" panose="02040503050406030204" pitchFamily="18" charset="0"/>
                      </a:rPr>
                      <m:t>𝑛</m:t>
                    </m:r>
                  </m:oMath>
                </a14:m>
                <a:r>
                  <a:rPr lang="en-US" sz="1800" dirty="0">
                    <a:latin typeface="Times New Roman" panose="02020603050405020304" pitchFamily="18" charset="0"/>
                    <a:cs typeface="Times New Roman" panose="02020603050405020304" pitchFamily="18" charset="0"/>
                  </a:rPr>
                  <a: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The parameters in the pruned network is updated by minimizing the following loss function:</a:t>
                </a:r>
              </a:p>
              <a:p>
                <a:pPr algn="just">
                  <a:lnSpc>
                    <a:spcPct val="100000"/>
                  </a:lnSpc>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800" b="1" i="1" dirty="0" smtClean="0">
                            <a:latin typeface="Cambria Math" panose="02040503050406030204" pitchFamily="18" charset="0"/>
                          </a:rPr>
                        </m:ctrlPr>
                      </m:sSubPr>
                      <m:e>
                        <m:acc>
                          <m:accPr>
                            <m:chr m:val="̂"/>
                            <m:ctrlPr>
                              <a:rPr lang="it-IT" sz="1800" b="1" i="1" dirty="0" smtClean="0">
                                <a:solidFill>
                                  <a:srgbClr val="836967"/>
                                </a:solidFill>
                                <a:latin typeface="Cambria Math" panose="02040503050406030204" pitchFamily="18" charset="0"/>
                              </a:rPr>
                            </m:ctrlPr>
                          </m:accPr>
                          <m:e>
                            <m:r>
                              <a:rPr lang="it-IT" sz="1800" b="1" i="0" dirty="0" smtClean="0">
                                <a:latin typeface="Cambria Math" panose="02040503050406030204" pitchFamily="18" charset="0"/>
                              </a:rPr>
                              <m:t>𝐅</m:t>
                            </m:r>
                          </m:e>
                        </m:acc>
                      </m:e>
                      <m:sub>
                        <m:r>
                          <a:rPr lang="it-IT" sz="1800" b="1" i="1" dirty="0" smtClean="0">
                            <a:latin typeface="Cambria Math" panose="02040503050406030204" pitchFamily="18" charset="0"/>
                          </a:rPr>
                          <m:t>𝒐</m:t>
                        </m:r>
                      </m:sub>
                    </m:sSub>
                    <m:r>
                      <a:rPr lang="en-US" sz="1800" i="1" dirty="0" smtClean="0">
                        <a:latin typeface="Cambria Math" panose="02040503050406030204" pitchFamily="18" charset="0"/>
                      </a:rPr>
                      <m:t>∈ </m:t>
                    </m:r>
                    <m:sSup>
                      <m:sSupPr>
                        <m:ctrlPr>
                          <a:rPr lang="en-US" sz="1800" i="1" dirty="0" smtClean="0">
                            <a:solidFill>
                              <a:srgbClr val="836967"/>
                            </a:solidFill>
                            <a:latin typeface="Cambria Math" panose="02040503050406030204" pitchFamily="18" charset="0"/>
                          </a:rPr>
                        </m:ctrlPr>
                      </m:sSupPr>
                      <m:e>
                        <m:r>
                          <a:rPr lang="en-US" sz="1800" i="1" dirty="0" smtClean="0">
                            <a:latin typeface="Cambria Math" panose="02040503050406030204" pitchFamily="18" charset="0"/>
                          </a:rPr>
                          <m:t>ℝ</m:t>
                        </m:r>
                      </m:e>
                      <m:sup>
                        <m:sSup>
                          <m:sSupPr>
                            <m:ctrlPr>
                              <a:rPr lang="en-US" sz="1800" i="1" dirty="0" smtClean="0">
                                <a:solidFill>
                                  <a:srgbClr val="836967"/>
                                </a:solidFill>
                                <a:latin typeface="Cambria Math" panose="02040503050406030204" pitchFamily="18" charset="0"/>
                              </a:rPr>
                            </m:ctrlPr>
                          </m:sSupPr>
                          <m:e>
                            <m:r>
                              <a:rPr lang="en-US" sz="1800" i="1" dirty="0" smtClean="0">
                                <a:latin typeface="Cambria Math" panose="02040503050406030204" pitchFamily="18" charset="0"/>
                              </a:rPr>
                              <m:t>𝑛</m:t>
                            </m:r>
                          </m:e>
                          <m:sup>
                            <m:r>
                              <a:rPr lang="it-IT" sz="1800" b="0" i="1" dirty="0" smtClean="0">
                                <a:latin typeface="Cambria Math" panose="02040503050406030204" pitchFamily="18" charset="0"/>
                              </a:rPr>
                              <m:t>′</m:t>
                            </m:r>
                          </m:sup>
                        </m:sSup>
                        <m:r>
                          <a:rPr lang="en-US" sz="1800" i="1" dirty="0" smtClean="0">
                            <a:latin typeface="Cambria Math" panose="02040503050406030204" pitchFamily="18" charset="0"/>
                          </a:rPr>
                          <m:t>×</m:t>
                        </m:r>
                        <m:r>
                          <a:rPr lang="it-IT" sz="1800" b="0" i="1" dirty="0" smtClean="0">
                            <a:latin typeface="Cambria Math" panose="02040503050406030204" pitchFamily="18" charset="0"/>
                          </a:rPr>
                          <m:t>𝑑</m:t>
                        </m:r>
                      </m:sup>
                    </m:sSup>
                    <m:r>
                      <a:rPr lang="it-IT" sz="1800" b="0" i="1" dirty="0" smtClean="0">
                        <a:latin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 is the feature map of the original network (calculated with original filters) with the corresponding channels removed and </a:t>
                </a:r>
                <a14:m>
                  <m:oMath xmlns:m="http://schemas.openxmlformats.org/officeDocument/2006/math">
                    <m:r>
                      <a:rPr lang="it-IT" sz="1800" b="1" i="0" dirty="0" smtClean="0">
                        <a:latin typeface="Cambria Math" panose="02040503050406030204" pitchFamily="18" charset="0"/>
                      </a:rPr>
                      <m:t>𝐗</m:t>
                    </m:r>
                    <m:r>
                      <a:rPr lang="en-US" sz="1800" i="1" dirty="0" smtClean="0">
                        <a:latin typeface="Cambria Math" panose="02040503050406030204" pitchFamily="18" charset="0"/>
                      </a:rPr>
                      <m:t>∈ </m:t>
                    </m:r>
                    <m:sSup>
                      <m:sSupPr>
                        <m:ctrlPr>
                          <a:rPr lang="en-US" sz="1800" i="1" dirty="0" smtClean="0">
                            <a:solidFill>
                              <a:srgbClr val="836967"/>
                            </a:solidFill>
                            <a:latin typeface="Cambria Math" panose="02040503050406030204" pitchFamily="18" charset="0"/>
                          </a:rPr>
                        </m:ctrlPr>
                      </m:sSupPr>
                      <m:e>
                        <m:r>
                          <a:rPr lang="en-US" sz="1800" i="1" dirty="0" smtClean="0">
                            <a:latin typeface="Cambria Math" panose="02040503050406030204" pitchFamily="18" charset="0"/>
                          </a:rPr>
                          <m:t>ℝ</m:t>
                        </m:r>
                      </m:e>
                      <m:sup>
                        <m:sSup>
                          <m:sSupPr>
                            <m:ctrlPr>
                              <a:rPr lang="en-US" sz="1800" i="1" dirty="0" smtClean="0">
                                <a:latin typeface="Cambria Math" panose="02040503050406030204" pitchFamily="18" charset="0"/>
                              </a:rPr>
                            </m:ctrlPr>
                          </m:sSupPr>
                          <m:e>
                            <m:r>
                              <a:rPr lang="it-IT" sz="1800" b="0" i="1" dirty="0" smtClean="0">
                                <a:latin typeface="Cambria Math" panose="02040503050406030204" pitchFamily="18" charset="0"/>
                              </a:rPr>
                              <m:t>𝑛</m:t>
                            </m:r>
                          </m:e>
                          <m:sup>
                            <m:r>
                              <a:rPr lang="it-IT" sz="1800" b="0" i="1" dirty="0" smtClean="0">
                                <a:latin typeface="Cambria Math" panose="02040503050406030204" pitchFamily="18" charset="0"/>
                              </a:rPr>
                              <m:t>′</m:t>
                            </m:r>
                          </m:sup>
                        </m:sSup>
                        <m:r>
                          <a:rPr lang="en-US" sz="1800" i="1" dirty="0" smtClean="0">
                            <a:latin typeface="Cambria Math" panose="02040503050406030204" pitchFamily="18" charset="0"/>
                          </a:rPr>
                          <m:t>×</m:t>
                        </m:r>
                        <m:sSup>
                          <m:sSupPr>
                            <m:ctrlPr>
                              <a:rPr lang="en-US" sz="1800" i="1" dirty="0" smtClean="0">
                                <a:latin typeface="Cambria Math" panose="02040503050406030204" pitchFamily="18" charset="0"/>
                              </a:rPr>
                            </m:ctrlPr>
                          </m:sSupPr>
                          <m:e>
                            <m:r>
                              <a:rPr lang="it-IT" sz="1800" b="0" i="1" dirty="0" smtClean="0">
                                <a:latin typeface="Cambria Math" panose="02040503050406030204" pitchFamily="18" charset="0"/>
                              </a:rPr>
                              <m:t>𝑛</m:t>
                            </m:r>
                          </m:e>
                          <m:sup>
                            <m:r>
                              <a:rPr lang="it-IT" sz="1800" b="0" i="1" dirty="0" smtClean="0">
                                <a:latin typeface="Cambria Math" panose="02040503050406030204" pitchFamily="18" charset="0"/>
                              </a:rPr>
                              <m:t>′</m:t>
                            </m:r>
                          </m:sup>
                        </m:sSup>
                      </m:sup>
                    </m:sSup>
                  </m:oMath>
                </a14:m>
                <a:r>
                  <a:rPr lang="en-US" sz="1800" dirty="0">
                    <a:latin typeface="Times New Roman" panose="02020603050405020304" pitchFamily="18" charset="0"/>
                    <a:cs typeface="Times New Roman" panose="02020603050405020304" pitchFamily="18" charset="0"/>
                  </a:rPr>
                  <a:t> is the additional parameter that updates the pruned network.</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The parameter </a:t>
                </a:r>
                <a14:m>
                  <m:oMath xmlns:m="http://schemas.openxmlformats.org/officeDocument/2006/math">
                    <m:r>
                      <a:rPr lang="it-IT" sz="1800" b="1" i="0" smtClean="0">
                        <a:latin typeface="Cambria Math" panose="02040503050406030204" pitchFamily="18" charset="0"/>
                      </a:rPr>
                      <m:t>𝐗</m:t>
                    </m:r>
                  </m:oMath>
                </a14:m>
                <a:r>
                  <a:rPr lang="en-US" sz="1800" dirty="0">
                    <a:latin typeface="Times New Roman" panose="02020603050405020304" pitchFamily="18" charset="0"/>
                    <a:cs typeface="Times New Roman" panose="02020603050405020304" pitchFamily="18" charset="0"/>
                  </a:rPr>
                  <a:t> can be derived with least square solvers. It can be further merged with the original parameter in the layer of the network.</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This parameter updating procedure is done layer-wise.</a:t>
                </a:r>
              </a:p>
              <a:p>
                <a:pPr marL="0" indent="0" algn="just">
                  <a:lnSpc>
                    <a:spcPct val="1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NOTE: </a:t>
                </a:r>
                <a:r>
                  <a:rPr lang="en-US" sz="1800" u="sng" dirty="0">
                    <a:latin typeface="Times New Roman" panose="02020603050405020304" pitchFamily="18" charset="0"/>
                    <a:cs typeface="Times New Roman" panose="02020603050405020304" pitchFamily="18" charset="0"/>
                  </a:rPr>
                  <a:t>only for </a:t>
                </a:r>
                <a14:m>
                  <m:oMath xmlns:m="http://schemas.openxmlformats.org/officeDocument/2006/math">
                    <m:sSup>
                      <m:sSupPr>
                        <m:ctrlPr>
                          <a:rPr lang="it-IT" sz="1800" b="0" i="1" u="sng" smtClean="0">
                            <a:latin typeface="Cambria Math" panose="02040503050406030204" pitchFamily="18" charset="0"/>
                          </a:rPr>
                        </m:ctrlPr>
                      </m:sSupPr>
                      <m:e>
                        <m:r>
                          <a:rPr lang="it-IT" sz="1800" b="0" i="1" u="sng" smtClean="0">
                            <a:latin typeface="Cambria Math" panose="02040503050406030204" pitchFamily="18" charset="0"/>
                          </a:rPr>
                          <m:t>1</m:t>
                        </m:r>
                      </m:e>
                      <m:sup>
                        <m:r>
                          <a:rPr lang="it-IT" sz="1800" b="0" i="1" u="sng" smtClean="0">
                            <a:latin typeface="Cambria Math" panose="02040503050406030204" pitchFamily="18" charset="0"/>
                          </a:rPr>
                          <m:t>𝑠𝑡</m:t>
                        </m:r>
                      </m:sup>
                    </m:sSup>
                  </m:oMath>
                </a14:m>
                <a:r>
                  <a:rPr lang="en-US" sz="1800" u="sng" dirty="0">
                    <a:latin typeface="Times New Roman" panose="02020603050405020304" pitchFamily="18" charset="0"/>
                    <a:cs typeface="Times New Roman" panose="02020603050405020304" pitchFamily="18" charset="0"/>
                  </a:rPr>
                  <a:t> feature map </a:t>
                </a:r>
                <a14:m>
                  <m:oMath xmlns:m="http://schemas.openxmlformats.org/officeDocument/2006/math">
                    <m:sSub>
                      <m:sSubPr>
                        <m:ctrlPr>
                          <a:rPr lang="en-US" sz="1800" b="1" i="1" u="sng" dirty="0" smtClean="0">
                            <a:latin typeface="Cambria Math" panose="02040503050406030204" pitchFamily="18" charset="0"/>
                          </a:rPr>
                        </m:ctrlPr>
                      </m:sSubPr>
                      <m:e>
                        <m:acc>
                          <m:accPr>
                            <m:chr m:val="̂"/>
                            <m:ctrlPr>
                              <a:rPr lang="it-IT" sz="1800" b="1" i="1" u="sng" dirty="0" smtClean="0">
                                <a:solidFill>
                                  <a:srgbClr val="836967"/>
                                </a:solidFill>
                                <a:latin typeface="Cambria Math" panose="02040503050406030204" pitchFamily="18" charset="0"/>
                              </a:rPr>
                            </m:ctrlPr>
                          </m:accPr>
                          <m:e>
                            <m:r>
                              <a:rPr lang="it-IT" sz="1800" b="1" i="0" u="sng" dirty="0" smtClean="0">
                                <a:latin typeface="Cambria Math" panose="02040503050406030204" pitchFamily="18" charset="0"/>
                              </a:rPr>
                              <m:t>𝐅</m:t>
                            </m:r>
                          </m:e>
                        </m:acc>
                      </m:e>
                      <m:sub>
                        <m:r>
                          <a:rPr lang="it-IT" sz="1800" b="1" i="1" u="sng" dirty="0" smtClean="0">
                            <a:latin typeface="Cambria Math" panose="02040503050406030204" pitchFamily="18" charset="0"/>
                          </a:rPr>
                          <m:t>𝒐</m:t>
                        </m:r>
                      </m:sub>
                    </m:sSub>
                    <m:r>
                      <a:rPr lang="it-IT" sz="1800" b="1" i="1" u="sng" dirty="0" smtClean="0">
                        <a:latin typeface="Cambria Math" panose="02040503050406030204" pitchFamily="18" charset="0"/>
                      </a:rPr>
                      <m:t>=</m:t>
                    </m:r>
                    <m:sSub>
                      <m:sSubPr>
                        <m:ctrlPr>
                          <a:rPr lang="en-US" sz="1800" i="1" u="sng" dirty="0" smtClean="0">
                            <a:latin typeface="Cambria Math" panose="02040503050406030204" pitchFamily="18" charset="0"/>
                          </a:rPr>
                        </m:ctrlPr>
                      </m:sSubPr>
                      <m:e>
                        <m:r>
                          <a:rPr lang="it-IT" sz="1800" b="1" i="0" u="sng" dirty="0" smtClean="0">
                            <a:latin typeface="Cambria Math" panose="02040503050406030204" pitchFamily="18" charset="0"/>
                          </a:rPr>
                          <m:t>𝐅</m:t>
                        </m:r>
                      </m:e>
                      <m:sub>
                        <m:r>
                          <a:rPr lang="it-IT" sz="1800" b="0" i="1" u="sng" dirty="0" smtClean="0">
                            <a:latin typeface="Cambria Math" panose="02040503050406030204" pitchFamily="18" charset="0"/>
                          </a:rPr>
                          <m:t>𝑝</m:t>
                        </m:r>
                      </m:sub>
                    </m:sSub>
                  </m:oMath>
                </a14:m>
                <a:r>
                  <a:rPr lang="en-US" sz="1800" dirty="0">
                    <a:latin typeface="Times New Roman" panose="02020603050405020304" pitchFamily="18" charset="0"/>
                    <a:cs typeface="Times New Roman" panose="02020603050405020304" pitchFamily="18" charset="0"/>
                  </a:rPr>
                  <a:t>, for this reason we need to minimize the difference.</a:t>
                </a:r>
              </a:p>
            </p:txBody>
          </p:sp>
        </mc:Choice>
        <mc:Fallback xmlns="">
          <p:sp>
            <p:nvSpPr>
              <p:cNvPr id="3" name="Segnaposto contenuto 2">
                <a:extLst>
                  <a:ext uri="{FF2B5EF4-FFF2-40B4-BE49-F238E27FC236}">
                    <a16:creationId xmlns:a16="http://schemas.microsoft.com/office/drawing/2014/main" id="{7C6566E5-47CA-0E81-043B-07E9E8AFA179}"/>
                  </a:ext>
                </a:extLst>
              </p:cNvPr>
              <p:cNvSpPr>
                <a:spLocks noGrp="1" noRot="1" noChangeAspect="1" noMove="1" noResize="1" noEditPoints="1" noAdjustHandles="1" noChangeArrowheads="1" noChangeShapeType="1" noTextEdit="1"/>
              </p:cNvSpPr>
              <p:nvPr>
                <p:ph idx="1"/>
              </p:nvPr>
            </p:nvSpPr>
            <p:spPr>
              <a:xfrm>
                <a:off x="838200" y="1689100"/>
                <a:ext cx="10955694" cy="4667250"/>
              </a:xfrm>
              <a:blipFill>
                <a:blip r:embed="rId2"/>
                <a:stretch>
                  <a:fillRect l="-501" t="-1175" r="-445" b="-261"/>
                </a:stretch>
              </a:blipFill>
            </p:spPr>
            <p:txBody>
              <a:bodyPr/>
              <a:lstStyle/>
              <a:p>
                <a:r>
                  <a:rPr lang="en-US">
                    <a:noFill/>
                  </a:rPr>
                  <a:t> </a:t>
                </a:r>
              </a:p>
            </p:txBody>
          </p:sp>
        </mc:Fallback>
      </mc:AlternateContent>
      <p:pic>
        <p:nvPicPr>
          <p:cNvPr id="5" name="Immagine 4">
            <a:extLst>
              <a:ext uri="{FF2B5EF4-FFF2-40B4-BE49-F238E27FC236}">
                <a16:creationId xmlns:a16="http://schemas.microsoft.com/office/drawing/2014/main" id="{3310B2F2-8B2C-CD8B-33A1-82D616DA538C}"/>
              </a:ext>
            </a:extLst>
          </p:cNvPr>
          <p:cNvPicPr>
            <a:picLocks noChangeAspect="1"/>
          </p:cNvPicPr>
          <p:nvPr/>
        </p:nvPicPr>
        <p:blipFill rotWithShape="1">
          <a:blip r:embed="rId3"/>
          <a:srcRect b="16905"/>
          <a:stretch/>
        </p:blipFill>
        <p:spPr>
          <a:xfrm>
            <a:off x="4089893" y="3181676"/>
            <a:ext cx="3253298" cy="634544"/>
          </a:xfrm>
          <a:prstGeom prst="rect">
            <a:avLst/>
          </a:prstGeom>
        </p:spPr>
      </p:pic>
      <p:sp>
        <p:nvSpPr>
          <p:cNvPr id="4" name="Segnaposto numero diapositiva 3">
            <a:extLst>
              <a:ext uri="{FF2B5EF4-FFF2-40B4-BE49-F238E27FC236}">
                <a16:creationId xmlns:a16="http://schemas.microsoft.com/office/drawing/2014/main" id="{814DEB74-982B-0AD5-F8C5-0191BDF89E28}"/>
              </a:ext>
            </a:extLst>
          </p:cNvPr>
          <p:cNvSpPr>
            <a:spLocks noGrp="1"/>
          </p:cNvSpPr>
          <p:nvPr>
            <p:ph type="sldNum" sz="quarter" idx="12"/>
          </p:nvPr>
        </p:nvSpPr>
        <p:spPr/>
        <p:txBody>
          <a:bodyPr/>
          <a:lstStyle/>
          <a:p>
            <a:fld id="{51B588E3-E439-42B7-9D99-AC83CA308FC5}" type="slidenum">
              <a:rPr lang="en-US" smtClean="0"/>
              <a:t>9</a:t>
            </a:fld>
            <a:endParaRPr lang="en-US"/>
          </a:p>
        </p:txBody>
      </p:sp>
    </p:spTree>
    <p:extLst>
      <p:ext uri="{BB962C8B-B14F-4D97-AF65-F5344CB8AC3E}">
        <p14:creationId xmlns:p14="http://schemas.microsoft.com/office/powerpoint/2010/main" val="23681278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7557</TotalTime>
  <Words>3543</Words>
  <Application>Microsoft Office PowerPoint</Application>
  <PresentationFormat>Widescreen</PresentationFormat>
  <Paragraphs>343</Paragraphs>
  <Slides>30</Slides>
  <Notes>6</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30</vt:i4>
      </vt:variant>
    </vt:vector>
  </HeadingPairs>
  <TitlesOfParts>
    <vt:vector size="39" baseType="lpstr">
      <vt:lpstr>Arial</vt:lpstr>
      <vt:lpstr>Calibri</vt:lpstr>
      <vt:lpstr>Calibri Light</vt:lpstr>
      <vt:lpstr>Cambria Math</vt:lpstr>
      <vt:lpstr>Courier New</vt:lpstr>
      <vt:lpstr>Söhne</vt:lpstr>
      <vt:lpstr>Times New Roman</vt:lpstr>
      <vt:lpstr>Wingdings</vt:lpstr>
      <vt:lpstr>Tema di Office</vt:lpstr>
      <vt:lpstr>Revisiting Random Channel Pruning for Neural Network Compression</vt:lpstr>
      <vt:lpstr>Channel Pruning for Neural Network (Javidian) </vt:lpstr>
      <vt:lpstr>Why and How (Javidian)</vt:lpstr>
      <vt:lpstr>Channel level pruning             Weight level pruning</vt:lpstr>
      <vt:lpstr>Properties of channel pruning space (Javidian) </vt:lpstr>
      <vt:lpstr>Presentazione standard di PowerPoint</vt:lpstr>
      <vt:lpstr>Pruning Pre-trained network (Federico) Importance score and sampling sub-networks</vt:lpstr>
      <vt:lpstr>Pruning Pre-trained network (Federico) Updating parameters and selecting model</vt:lpstr>
      <vt:lpstr>Pruning Pre-trained network (Federico, just mention) Updating parameters by minimizing distance between feature maps</vt:lpstr>
      <vt:lpstr>Pruning network from scratch (Federico) Training slimmable NN</vt:lpstr>
      <vt:lpstr>Presentazione standard di PowerPoint</vt:lpstr>
      <vt:lpstr>Experimental results (Francesco) Comparing importance score metrics</vt:lpstr>
      <vt:lpstr>Experimental results (Francesco) Comparing random channel pruning with other methods</vt:lpstr>
      <vt:lpstr>Conclusion (Francesco)</vt:lpstr>
      <vt:lpstr>Related works (Francesco)</vt:lpstr>
      <vt:lpstr>Multi-Granularity Pruning for Model Acceleration on Mobile Devices</vt:lpstr>
      <vt:lpstr>Study of the paper (Javidian)</vt:lpstr>
      <vt:lpstr>Problem formulation (Javidian)</vt:lpstr>
      <vt:lpstr>Joint Channel and Weight Pruning (Javidian)</vt:lpstr>
      <vt:lpstr>Presentazione standard di PowerPoint</vt:lpstr>
      <vt:lpstr>Presentazione standard di PowerPoint</vt:lpstr>
      <vt:lpstr>Accuracy estimation (skip)</vt:lpstr>
      <vt:lpstr>Latency estimation (skip)</vt:lpstr>
      <vt:lpstr>Presentazione standard di PowerPoint</vt:lpstr>
      <vt:lpstr>Solution for next generation selection (skip)</vt:lpstr>
      <vt:lpstr>Non-dominated sorting (skip)</vt:lpstr>
      <vt:lpstr>Experiments (Federico)</vt:lpstr>
      <vt:lpstr>Results (Federico)</vt:lpstr>
      <vt:lpstr>Conclusions (Federico)</vt:lpstr>
      <vt:lpstr>Related works (Federico)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pruning?</dc:title>
  <dc:creator>Federico Bussolino</dc:creator>
  <cp:lastModifiedBy>Federico</cp:lastModifiedBy>
  <cp:revision>68</cp:revision>
  <dcterms:created xsi:type="dcterms:W3CDTF">2023-11-16T10:06:58Z</dcterms:created>
  <dcterms:modified xsi:type="dcterms:W3CDTF">2023-11-27T16:48:11Z</dcterms:modified>
</cp:coreProperties>
</file>