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263" r:id="rId3"/>
    <p:sldId id="264" r:id="rId4"/>
    <p:sldId id="257" r:id="rId5"/>
    <p:sldId id="266" r:id="rId6"/>
    <p:sldId id="258" r:id="rId7"/>
    <p:sldId id="273" r:id="rId8"/>
    <p:sldId id="274" r:id="rId9"/>
    <p:sldId id="259" r:id="rId10"/>
    <p:sldId id="260" r:id="rId11"/>
    <p:sldId id="275" r:id="rId12"/>
    <p:sldId id="270" r:id="rId13"/>
    <p:sldId id="271" r:id="rId14"/>
    <p:sldId id="261" r:id="rId15"/>
    <p:sldId id="294" r:id="rId16"/>
    <p:sldId id="277" r:id="rId17"/>
    <p:sldId id="286" r:id="rId18"/>
    <p:sldId id="292" r:id="rId19"/>
    <p:sldId id="287" r:id="rId20"/>
    <p:sldId id="278" r:id="rId21"/>
    <p:sldId id="288" r:id="rId22"/>
    <p:sldId id="290" r:id="rId23"/>
    <p:sldId id="262" r:id="rId24"/>
    <p:sldId id="291" r:id="rId25"/>
    <p:sldId id="293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054C7-6234-49C6-9806-B8C8A0F4C51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F6392-FEBE-4FC8-B44D-D8EAB21071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5AE4A-FB46-4A36-A1A2-3906C83888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b95046e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b95046e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db95046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db95046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db95046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db95046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db95046e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db95046e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b95046e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b95046e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B6A88-7FF3-FAC7-FC1D-118E7DDC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0947A5-5A29-B6F3-4DCD-11A4313B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E0EAEA-CCD7-F162-242D-3E0C577B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8791-4613-4878-B79C-C581E8AF816E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10FACA-C526-E50F-899B-3E3E5BB0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B9626A-D829-5E07-1EA5-7EF0B69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BD709-D4F3-5B42-B304-3403FB7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4F507D-04AB-C2DC-14CF-5FF83538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FB85FD-324A-21BF-B993-609B7695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AC8-B379-49DD-AFF6-564989A9062D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C33E5D-B007-B344-139A-257D5341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19442D-878A-F977-D988-5D8B585C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D5B005-384D-8FA5-00CB-28541675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1B8E46-4F19-0EC9-171B-F78F9441A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F3151C-DE30-4A64-BAE2-D56FBD9E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50B-165E-428A-AE93-890DE9F8FFFF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572058-BCDB-DFC1-62E8-BBF73DEA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5A2805-6D27-497B-C574-4C72353D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4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3EB05-71EF-B1A5-FB69-BED8E4CA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91AC5-3B42-689E-2DD6-25951FF2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28768E-1F35-4787-AD78-CD6BC99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6252-E1DB-4C1A-A430-1CECCBF87651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6CD49D-734D-305E-F944-922CC2F2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0C6B19-7B37-5405-4C34-09AFEA79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D0ED-9CA4-D552-8E9B-06B9797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DA656C-E163-1AFD-5558-BD4D5BDB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5E5F3D-3BC4-1C0F-8BE1-637E6CA3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E4FA-4F41-4C17-87C4-BCE8E32DB901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D7204-D9BC-1EFD-06B1-24150682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93A20B-64AB-7161-CD23-B167711E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E40B0-162C-4BD7-B33E-AFB39E09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9F3BC-1CAE-5DF2-D754-8FD970CED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09FF7C-E72F-21C4-8DE7-2A589CB86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2AB2E-2270-573A-990D-551FF18C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FEF-A0DE-4267-9B95-FE6B25BB8181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B46B04-1788-1370-2CF2-A0FF9E90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86BDF2-74A2-16C6-EEA4-262B9248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0129D-69EB-61A9-0670-455A7B02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9B55A9-CCA6-4032-8977-E05EE2C2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3CFFEF-D852-E856-13FA-02C1C5611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91F77B-E739-3FA2-BDE6-6A5DDE9E1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ED1636-5522-D7B2-998A-17246E619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174252-028A-CBBB-30E1-C441AA1E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F688-5B23-4DB7-972F-A05A598F44B5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54720A-E68E-7A4E-8E4B-B2B764EB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0FC6D5-76FA-D528-D1C0-179A8F27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23242-53C5-CCE7-7844-12857BD2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7D5BCC1-D5A5-3C82-ECCF-F198669B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92AC-E07F-4BBE-A334-2206E7896E63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29038D-57E6-E932-C720-2921AAB5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26B0D1-6AFB-DBCC-FC59-55C30B7F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4EA7EB-B542-659B-58CC-DB223E3C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7E19-C003-4AB8-9F56-34A2D360CCE9}" type="datetime1">
              <a:rPr lang="en-US" smtClean="0"/>
              <a:t>11/27/2023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7B8076-E353-6F9B-A026-20B69E4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4D7243-1537-83E8-16F2-590BBDB4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B8AE1-AED2-E2F9-1757-96C6492B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39204-3F25-878A-F1B8-28D099AE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DBBFC2-94C1-0CDC-635B-9A8C3F87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D68CD1-F81A-F815-1F67-D8ABBFD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A-2147-4C62-AA57-C3CB25D6A35F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041A54-DB65-AE89-1150-2A4B4DAC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DF18EA-BA0A-0540-9D8C-04E12BF0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86349-3185-9B1E-8673-57DE7A2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BEF0C8-F9AD-3DF4-C9F5-B4009CAF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43C51D-2F6B-8BC0-841F-0D6F6C28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19EA6F-D187-0616-3132-F02DEDBC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704-5C2C-4CDA-BF19-B9E757F7A3EC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C0670E-B0BC-54C2-4727-4949F3B1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2CECED-1EAE-7CAA-EFD3-ABA5213D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3F9A07-0340-9FCA-848E-F03CD10D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009D8-CAA8-CE40-7F37-6A2E5822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6FEE13-50A2-DD47-EC72-0E98FB244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F783-1507-442B-88B3-69853DCD627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18BA63-2D5E-93BB-2622-0FB7043CD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2044B9-DD23-F7B2-B916-1E2B14F8A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88E3-E439-42B7-9D99-AC83CA308F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2E41E-461E-96C9-AD41-3D98FC7BD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508" y="1626218"/>
            <a:ext cx="10344979" cy="14823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Revisiting Random Channel Pruning for Neural Network Compression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D53B26-6D01-1EB2-A5B7-45CEB3838A5E}"/>
              </a:ext>
            </a:extLst>
          </p:cNvPr>
          <p:cNvSpPr txBox="1"/>
          <p:nvPr/>
        </p:nvSpPr>
        <p:spPr>
          <a:xfrm>
            <a:off x="1335581" y="3297541"/>
            <a:ext cx="9520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Yawei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Li, Kamil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Adamczewski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Wen Li,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Shuhang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Gu, Radu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Timofte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Luc Van Gool; Proceedings of the IEEE/CVF Conference on Computer Vision and Pattern Recognition (CVPR), 2022, pp. 191-201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7E4E304-2F34-DAD5-F88F-905391B8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FA864B-1507-B2A4-E14A-C1A92A639EC2}"/>
              </a:ext>
            </a:extLst>
          </p:cNvPr>
          <p:cNvSpPr txBox="1"/>
          <p:nvPr/>
        </p:nvSpPr>
        <p:spPr>
          <a:xfrm>
            <a:off x="1100488" y="5056885"/>
            <a:ext cx="999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Federico Bussolino(s317641), Abolfazl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Javidian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(s314441), Francesco Baracco(s317743)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2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E9D6A-6D66-64BD-9169-515C548A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from scratch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slimmable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05690-29FD-AF36-3479-151F1428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5907"/>
            <a:ext cx="10610461" cy="4351338"/>
          </a:xfrm>
        </p:spPr>
        <p:txBody>
          <a:bodyPr>
            <a:normAutofit/>
          </a:bodyPr>
          <a:lstStyle/>
          <a:p>
            <a:pPr marL="342900" indent="-342900" algn="just" defTabSz="457200">
              <a:lnSpc>
                <a:spcPct val="100000"/>
              </a:lnSpc>
              <a:buAutoNum type="arabicPeriod"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slimmable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(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in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marL="0" indent="0" algn="just" defTabSz="457200">
              <a:lnSpc>
                <a:spcPct val="100000"/>
              </a:lnSpc>
              <a:buNone/>
            </a:pP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an example of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slimmable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that can switch between four model variants with different numbers of active channels. The parameters of all model variants are shared.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Thanks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parallel training the network will gain the capability of interpolating the accuracy of unsampled networks and similarly to pre-trained network it take less epoch to give good results. </a:t>
            </a:r>
            <a:endParaRPr lang="en-US" sz="1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59EFFC-50E9-1572-2134-A3D98952D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30"/>
          <a:stretch/>
        </p:blipFill>
        <p:spPr>
          <a:xfrm>
            <a:off x="838199" y="2090058"/>
            <a:ext cx="4755979" cy="2102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600636-6D35-FB6C-3B9F-F60698D6C20E}"/>
                  </a:ext>
                </a:extLst>
              </p:cNvPr>
              <p:cNvSpPr txBox="1"/>
              <p:nvPr/>
            </p:nvSpPr>
            <p:spPr>
              <a:xfrm>
                <a:off x="4551219" y="2090058"/>
                <a:ext cx="680258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 algn="just" defTabSz="457200">
                  <a:lnSpc>
                    <a:spcPct val="100000"/>
                  </a:lnSpc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each mini-batch iteration select 3 networks randomly respecting:</a:t>
                </a:r>
              </a:p>
              <a:p>
                <a:pPr marL="457200" lvl="1" indent="0" defTabSz="45720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	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𝑡𝑜𝑡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multiples of 8.</a:t>
                </a:r>
              </a:p>
              <a:p>
                <a:pPr marL="457200" lvl="1" indent="0" defTabSz="45720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	min number of channels for each layer is rounded to multiples of 8.</a:t>
                </a:r>
              </a:p>
              <a:p>
                <a:pPr marL="457200" lvl="1" indent="0" defTabSz="45720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	width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𝑡𝑜𝑡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𝑐h𝑎𝑛𝑛𝑒𝑙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cannot increase.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600636-6D35-FB6C-3B9F-F60698D6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19" y="2090058"/>
                <a:ext cx="6802582" cy="1354217"/>
              </a:xfrm>
              <a:prstGeom prst="rect">
                <a:avLst/>
              </a:prstGeom>
              <a:blipFill>
                <a:blip r:embed="rId3"/>
                <a:stretch>
                  <a:fillRect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044BDD-46EC-9787-77C9-CD46F116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0925388-E6F1-D8B7-BCD4-4C6B071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6"/>
            <a:ext cx="10647784" cy="4304588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BB3DB4-68C2-DD30-027F-BFF310F8757E}"/>
              </a:ext>
            </a:extLst>
          </p:cNvPr>
          <p:cNvSpPr txBox="1"/>
          <p:nvPr/>
        </p:nvSpPr>
        <p:spPr>
          <a:xfrm>
            <a:off x="838200" y="410547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from scratch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sub-networks and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5713F7E-A50C-3E8E-D838-A7B873F146E4}"/>
                  </a:ext>
                </a:extLst>
              </p:cNvPr>
              <p:cNvSpPr txBox="1"/>
              <p:nvPr/>
            </p:nvSpPr>
            <p:spPr>
              <a:xfrm>
                <a:off x="838200" y="1497798"/>
                <a:ext cx="11353800" cy="402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it-IT" dirty="0"/>
                  <a:t>	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score and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sample a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N*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subnetwork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 algn="just" defTabSz="457200">
                  <a:buNone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 defTabSz="457200">
                  <a:buNone/>
                </a:pP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a.	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</m:oMath>
                </a14:m>
                <a:endParaRPr lang="it-IT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defTabSz="457200">
                  <a:buNone/>
                </a:pP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	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1&gt;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𝑟𝑒𝑚𝑎𝑖𝑛𝑖𝑛𝑔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den>
                    </m:f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 to or slightly smaller than the overall objective pruning ratio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 algn="just" defTabSz="457200">
                  <a:buNone/>
                </a:pP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	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−#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score.</a:t>
                </a:r>
              </a:p>
              <a:p>
                <a:pPr marL="457200" lvl="1" indent="0" algn="just" defTabSz="457200">
                  <a:buNone/>
                </a:pP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network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𝑝𝑟𝑢𝑛𝑒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𝑜𝑟𝑖𝑔</m:t>
                                </m:r>
                              </m:sub>
                            </m:sSub>
                          </m:den>
                        </m:f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/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	For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N sub-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defTabSz="457200"/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Directly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slimmable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NN</a:t>
                </a:r>
              </a:p>
              <a:p>
                <a:pPr defTabSz="4572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	Top 50 performing models are selected among the N proposed </a:t>
                </a:r>
              </a:p>
              <a:p>
                <a:pPr defTabSz="4572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	For each of those 50:</a:t>
                </a:r>
              </a:p>
              <a:p>
                <a:pPr marL="457200" lvl="1" indent="0" algn="just" defTabSz="45720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	Further train the selected model for some epochs</a:t>
                </a:r>
              </a:p>
              <a:p>
                <a:pPr lvl="1" algn="just" defTabSz="4572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	Evaluate accuracy on validation set</a:t>
                </a:r>
              </a:p>
              <a:p>
                <a:pPr algn="just" defTabSz="45720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	Select the model with best accuracy</a:t>
                </a:r>
              </a:p>
              <a:p>
                <a:pPr defTabSz="457200"/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	Re-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best model from scratch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5713F7E-A50C-3E8E-D838-A7B873F1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7798"/>
                <a:ext cx="11353800" cy="4028988"/>
              </a:xfrm>
              <a:prstGeom prst="rect">
                <a:avLst/>
              </a:prstGeom>
              <a:blipFill>
                <a:blip r:embed="rId2"/>
                <a:stretch>
                  <a:fillRect l="-483" t="-1059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AD603B-9E87-F728-29F7-6832D965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11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32DB53-66C0-906D-F2E1-F0B7F778CD9E}"/>
              </a:ext>
            </a:extLst>
          </p:cNvPr>
          <p:cNvSpPr txBox="1"/>
          <p:nvPr/>
        </p:nvSpPr>
        <p:spPr>
          <a:xfrm>
            <a:off x="838200" y="5802386"/>
            <a:ext cx="108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  <a:r>
              <a:rPr lang="it-IT" sz="1400" dirty="0"/>
              <a:t>N=100 in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0BB9C-61EA-09BF-4E02-CD269CA2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62" y="290221"/>
            <a:ext cx="10515600" cy="1325563"/>
          </a:xfrm>
        </p:spPr>
        <p:txBody>
          <a:bodyPr/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534F15-4998-50F1-0C41-881DA957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70" y="2696985"/>
            <a:ext cx="4904387" cy="64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random channel pruning criteria on ImageNet: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D4B259E-A1E3-313B-7B05-F25FE1A6D44C}"/>
              </a:ext>
            </a:extLst>
          </p:cNvPr>
          <p:cNvSpPr txBox="1"/>
          <p:nvPr/>
        </p:nvSpPr>
        <p:spPr>
          <a:xfrm>
            <a:off x="6074531" y="2693729"/>
            <a:ext cx="539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random channel pruning criteria on CIFAR10: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02A30445-5C3B-335A-D465-0CA37C77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304753" cy="212517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C22C8A1-F717-A9AA-E17F-E0CE88550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1"/>
          <a:stretch/>
        </p:blipFill>
        <p:spPr>
          <a:xfrm>
            <a:off x="718070" y="3429000"/>
            <a:ext cx="4755292" cy="204233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A43C2E7-CEE9-D49D-C100-A5EFB08080C2}"/>
              </a:ext>
            </a:extLst>
          </p:cNvPr>
          <p:cNvSpPr txBox="1"/>
          <p:nvPr/>
        </p:nvSpPr>
        <p:spPr>
          <a:xfrm>
            <a:off x="718070" y="1717311"/>
            <a:ext cx="1027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the network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benefit from random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B2DF88-1E36-6104-340D-4573D2D1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25F46-BB46-9974-000C-6DA3CF18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45154" cy="1325563"/>
          </a:xfrm>
        </p:spPr>
        <p:txBody>
          <a:bodyPr>
            <a:norm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389D42-9BE6-84E7-78A4-8B4B573B0351}"/>
              </a:ext>
            </a:extLst>
          </p:cNvPr>
          <p:cNvSpPr txBox="1"/>
          <p:nvPr/>
        </p:nvSpPr>
        <p:spPr>
          <a:xfrm>
            <a:off x="838201" y="1910951"/>
            <a:ext cx="549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outperforms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Immagine 8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F7F98464-1DD8-7B50-5E06-3F9354763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3"/>
          <a:stretch/>
        </p:blipFill>
        <p:spPr>
          <a:xfrm>
            <a:off x="6900839" y="427382"/>
            <a:ext cx="5102449" cy="600323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AFAE0B7-E3C8-AC9A-C813-D5BA05EA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0BADC-F0C4-4C55-420B-AF052CD9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A319E9-AE33-18AA-751E-B04EBEB9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clear winners among different channel importance evaluation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pruning is a simple, general and explainable baseline which performs well.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understanding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use of sophisticated 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way to have an idea of performance of pruned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 complex algorithms we may obtain better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28C873-7838-D728-5505-5CFDF68A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34026-C174-3378-E1AE-4A4FBC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D2B558-79E7-EE8E-1ECF-6E1B822D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544"/>
            <a:ext cx="10515600" cy="542480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about structured pruning: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Sajid Anwar,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Kyuyeon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Hwang,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Wonyong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Sung. Structured pruning of deep convolutional neural networks. ACM Journal on Emerging Technologies in Computing Systems (JETC), 13(3):1–18, 2017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that the research was more focused on unstructured pruning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related paper investigates the different channel importance metrics: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L1/L2: </a:t>
            </a:r>
            <a:r>
              <a:rPr lang="en-US" sz="1200" dirty="0" err="1"/>
              <a:t>Jianbo</a:t>
            </a:r>
            <a:r>
              <a:rPr lang="en-US" sz="1200" dirty="0"/>
              <a:t> Ye, Xin Lu, </a:t>
            </a:r>
            <a:r>
              <a:rPr lang="en-US" sz="1200" dirty="0" err="1"/>
              <a:t>Zhe</a:t>
            </a:r>
            <a:r>
              <a:rPr lang="en-US" sz="1200" dirty="0"/>
              <a:t> Lin, and James Z Wang. Rethinking the smaller-norm-less-informative assumption in channel pruning of convolution layers. In Proceedings of International Conference on Learning Representations, 2018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He, Ping Liu,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Ziwei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Zhilan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Hu, and Yi Yang. Filter pruning via geometric median for deep convolutional neural networks acceleration. In Proceedings of the IEEE Conference on Computer Vision and Pattern Recognition</a:t>
            </a:r>
          </a:p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Babak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Hassibi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David G Stork. Second order derivatives for network pruning: Optimal brain surgeon. In Advances in Neural Information Processing Systems, pages 164–171, 1993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Jian-Hao Luo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Jianxin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Wu. Neural network pruning with residual-connections and limited-data. In Proceedings of the IEEE/CVF Conference on Computer Vision and Pattern Recognition, pages 1458–1467, 2020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Liebenwein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Cenk Baykal, Harry Lang, Dan Feldman, and Daniela Rus. Provable filter pruning for efficient neural networks.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arXiv:1911.07412, 2019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that followed: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random pruning as a baseline: </a:t>
            </a:r>
            <a:r>
              <a:rPr lang="en-US" sz="1200" dirty="0" err="1"/>
              <a:t>ThinResNet</a:t>
            </a:r>
            <a:r>
              <a:rPr lang="en-US" sz="1200" dirty="0"/>
              <a:t>: A New Baseline for Structured Convolutional Networks Pruning,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69C3A1-A3E7-5D82-17BE-918D8C5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1059F-57EF-B5F4-9342-20660206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74" y="182445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Multi-Granularity Pruning for Model Acceleration on Mobile Devices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B66867-1B11-6006-C51F-73FDF221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16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650469-35EF-F965-BE14-9C04957A84BA}"/>
              </a:ext>
            </a:extLst>
          </p:cNvPr>
          <p:cNvSpPr txBox="1"/>
          <p:nvPr/>
        </p:nvSpPr>
        <p:spPr>
          <a:xfrm>
            <a:off x="925674" y="4095687"/>
            <a:ext cx="108962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Zhao, Xi Sheryl Zhang,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Wentao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Zhu, Jiaxing Wang Sen Yang , Ji Liu, and Jian Cheng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b="0" dirty="0">
                <a:effectLst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book: Computer Vision – ECCV 2022, 17th European Conference, Tel Aviv, Israel, October 23–27, 2022, Proceedings, Part XI (pp.484-501)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5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55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sz="2267" dirty="0"/>
          </a:p>
          <a:p>
            <a:pPr marL="0" indent="0">
              <a:spcBef>
                <a:spcPts val="1600"/>
              </a:spcBef>
              <a:buNone/>
            </a:pPr>
            <a:endParaRPr sz="2267" dirty="0"/>
          </a:p>
          <a:p>
            <a:pPr marL="0" indent="0" algn="just">
              <a:spcBef>
                <a:spcPts val="1600"/>
              </a:spcBef>
              <a:buNone/>
            </a:pPr>
            <a:endParaRPr lang="it" sz="266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600"/>
              </a:spcBef>
              <a:buNone/>
            </a:pPr>
            <a:r>
              <a:rPr lang="it" sz="266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it" sz="26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two mainstream pruning methods, channel and weight pruning, have varying impacts on latency and accuracy. </a:t>
            </a:r>
            <a:endParaRPr sz="26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66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it" sz="2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" sz="26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 refined network pruning method be designed to achieve an improved latency-accuracy trade-off?</a:t>
            </a:r>
            <a:endParaRPr sz="210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384" y="1356967"/>
            <a:ext cx="7847142" cy="224288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990"/>
            </a:pPr>
            <a:r>
              <a:rPr lang="it" sz="36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the paper</a:t>
            </a:r>
            <a:endParaRPr sz="36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214325" y="2439595"/>
            <a:ext cx="5295433" cy="76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4938D-7E4D-47DA-3620-5C4D8E0E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it-I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7306F5-AA82-3F17-5411-BA6492303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D15737F-73DA-F930-B6D1-8373EBA6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01" y="3126594"/>
            <a:ext cx="6286397" cy="990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75AAC0-C0C2-474E-5416-CAD5996F3E78}"/>
                  </a:ext>
                </a:extLst>
              </p:cNvPr>
              <p:cNvSpPr txBox="1"/>
              <p:nvPr/>
            </p:nvSpPr>
            <p:spPr>
              <a:xfrm>
                <a:off x="749036" y="1490365"/>
                <a:ext cx="10460948" cy="134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L layers, we denote the umber of channels of each layer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weight sparsity of each layer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this way, each sub-network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represented by a pair of vectors: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Our goal is to accelerate the inference of networks by applying channel pruning and weight pruning simultaneously, while at the same time minimizing the accuracy loss: 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75AAC0-C0C2-474E-5416-CAD5996F3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36" y="1490365"/>
                <a:ext cx="10460948" cy="1347035"/>
              </a:xfrm>
              <a:prstGeom prst="rect">
                <a:avLst/>
              </a:prstGeom>
              <a:blipFill>
                <a:blip r:embed="rId3"/>
                <a:stretch>
                  <a:fillRect l="-524" r="-466" b="-63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F12D8CE-0BE7-8E07-83ED-C53028E7852C}"/>
                  </a:ext>
                </a:extLst>
              </p:cNvPr>
              <p:cNvSpPr txBox="1"/>
              <p:nvPr/>
            </p:nvSpPr>
            <p:spPr>
              <a:xfrm>
                <a:off x="810863" y="4116625"/>
                <a:ext cx="10570274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inference latency and task specific error of the model, respectively.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Issues: </a:t>
                </a:r>
              </a:p>
              <a:p>
                <a:endParaRPr lang="it-IT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difficult to find the optimal balance between channel pruning and weight pruning by hand.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more than one objective (the latency and accuracy) to be optimized, yielding a multi-objective optimization (MOO) problem.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it-IT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F12D8CE-0BE7-8E07-83ED-C53028E78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3" y="4116625"/>
                <a:ext cx="10570274" cy="2708434"/>
              </a:xfrm>
              <a:prstGeom prst="rect">
                <a:avLst/>
              </a:prstGeom>
              <a:blipFill>
                <a:blip r:embed="rId4"/>
                <a:stretch>
                  <a:fillRect l="-577" t="-1124" r="-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5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990"/>
            </a:pPr>
            <a:r>
              <a:rPr lang="it" sz="36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Channel and Weight Pruning</a:t>
            </a:r>
            <a:endParaRPr sz="36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86400" y="1356966"/>
            <a:ext cx="11819200" cy="5669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jointly exploring the optimal number of channels and layer-wise weight sparsity simultaneously, JCW automatically finds a balanced trade-off between channel and weight pruning for various latency budgets  → Pareto-optimization evolutionary algorithm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00" y="1274198"/>
            <a:ext cx="77470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C5F9-AD01-81C5-9B40-F5E0F406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898" y="375916"/>
            <a:ext cx="91440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Pruning for Neural Network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36668-2186-6F67-0A2A-C0FB8F76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898" y="1231642"/>
            <a:ext cx="10727094" cy="494522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just"/>
            <a:r>
              <a:rPr lang="en-US" sz="1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pruning is a technique used in the optimization of neural networks, particularly deep convolutional neural networks (CNNs).</a:t>
            </a:r>
          </a:p>
          <a:p>
            <a:pPr algn="just"/>
            <a:endParaRPr lang="en-US" sz="1800" dirty="0">
              <a:solidFill>
                <a:srgbClr val="0F0F0F"/>
              </a:solidFill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algn="just"/>
            <a:r>
              <a:rPr lang="en-US" sz="1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channel pruning is to “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the computational cost and memory requirements maintaining a good accuracy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of a neural network by identifying and removing unnecessary channels (feature maps) in each layer.</a:t>
            </a:r>
          </a:p>
          <a:p>
            <a:pPr algn="just"/>
            <a:endParaRPr lang="en-US" sz="1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algn="just"/>
            <a:r>
              <a:rPr lang="en-US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hile channel pruning can significantly reduce the computational cost of a neural network, the degree of pruning and its impact on model performance depend on the specific architecture, dataset, and task at hand. Therefore, “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careful experimentation and validation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are essential when applying channel pruning to a neural network.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FE0EEC-7AD9-3AE4-8E1A-CC67681D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A244B3E-7F29-B7D5-94C4-B145E7A9F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980" y="1103135"/>
                <a:ext cx="10988040" cy="58502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The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search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of the best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architecture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is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performed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using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evolutionary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algorithm</a:t>
                </a:r>
                <a:endParaRPr lang="it-IT" sz="1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mutate and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recombine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and S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buFont typeface="Wingdings" panose="05000000000000000000" pitchFamily="2" charset="2"/>
                  <a:buChar char="à"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[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a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just">
                  <a:buFont typeface="Wingdings" panose="05000000000000000000" pitchFamily="2" charset="2"/>
                  <a:buChar char="à"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[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prune weight from a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C=[3, 4, 5, 2, 6, …], S=[0.4, 0, 0.2, 0.3, 0, …] </a:t>
                </a:r>
              </a:p>
              <a:p>
                <a:pPr marL="0" indent="0" algn="just">
                  <a:buNone/>
                </a:pPr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Functioning: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n well-performing models P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)}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it-IT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different number of channels C and sparsity 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#generations: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new set of models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</m:t>
                            </m:r>
                            <m:sSub>
                              <m:sSubPr>
                                <m:ctrlPr>
                                  <a:rPr lang="it-IT" sz="1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</m:t>
                            </m:r>
                            <m:sSub>
                              <m:sSubPr>
                                <m:ctrlPr>
                                  <a:rPr lang="it-IT" sz="1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)}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generated from P through crossover and mutation operators.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the accuracy (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latency (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all the models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a non-dominated sorting algorithm select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next generation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A244B3E-7F29-B7D5-94C4-B145E7A9F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80" y="1103135"/>
                <a:ext cx="10988040" cy="5850294"/>
              </a:xfrm>
              <a:blipFill>
                <a:blip r:embed="rId2"/>
                <a:stretch>
                  <a:fillRect l="-610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9AFBA1-1AC4-DC44-BF16-AC077D85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20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33B43B-7CB7-0966-3FE7-0C02C7CC7EEA}"/>
              </a:ext>
            </a:extLst>
          </p:cNvPr>
          <p:cNvSpPr txBox="1"/>
          <p:nvPr/>
        </p:nvSpPr>
        <p:spPr>
          <a:xfrm>
            <a:off x="800100" y="302916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it-IT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36000" y="577600"/>
            <a:ext cx="6797920" cy="62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just">
              <a:buNone/>
            </a:pPr>
            <a:r>
              <a:rPr lang="i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estimation:</a:t>
            </a:r>
            <a:r>
              <a:rPr lang="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0256" algn="just">
              <a:lnSpc>
                <a:spcPct val="100000"/>
              </a:lnSpc>
              <a:spcBef>
                <a:spcPts val="1600"/>
              </a:spcBef>
              <a:buSzPts val="16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training a super-net with parameter sharing</a:t>
            </a:r>
          </a:p>
          <a:p>
            <a:pPr indent="-440256" algn="just">
              <a:lnSpc>
                <a:spcPct val="100000"/>
              </a:lnSpc>
              <a:buSzPts val="16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only focus is on accuracy rank of a finite number of architectures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40256" algn="just">
              <a:lnSpc>
                <a:spcPct val="100000"/>
              </a:lnSpc>
              <a:buSzPts val="16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super-net is reconstructed at the beginning of each evolutionary generation, containing only models to be evaluated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267" b="1" u="sng" dirty="0"/>
          </a:p>
        </p:txBody>
      </p:sp>
      <p:sp>
        <p:nvSpPr>
          <p:cNvPr id="86" name="Google Shape;86;p17"/>
          <p:cNvSpPr txBox="1"/>
          <p:nvPr/>
        </p:nvSpPr>
        <p:spPr>
          <a:xfrm>
            <a:off x="436000" y="3341479"/>
            <a:ext cx="6922400" cy="311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Estimation:</a:t>
            </a:r>
            <a:endParaRPr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8722" algn="just">
              <a:spcBef>
                <a:spcPts val="1600"/>
              </a:spcBef>
              <a:buSzPts val="1700"/>
              <a:buChar char="●"/>
            </a:pPr>
            <a:r>
              <a:rPr lang="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using trilinear interpolation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8722" algn="just">
              <a:buSzPts val="1700"/>
              <a:buChar char="●"/>
            </a:pPr>
            <a:r>
              <a:rPr lang="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of a model can be represented by the summation of the latency of each layer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indent="-440256" algn="just">
              <a:buSzPts val="1600"/>
              <a:buChar char="●"/>
            </a:pPr>
            <a:r>
              <a:rPr lang="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any input/output channels and weight sparsity, it’s easy to approximate the latency through trilinear interpolation of the 3-D array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" name="Google Shape;94;p18">
            <a:extLst>
              <a:ext uri="{FF2B5EF4-FFF2-40B4-BE49-F238E27FC236}">
                <a16:creationId xmlns:a16="http://schemas.microsoft.com/office/drawing/2014/main" id="{67A3DB86-0147-3303-958F-1EF7D08496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444" y="822514"/>
            <a:ext cx="2997200" cy="260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9C1CDCF-250B-1303-2DC5-5A2972D8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437" y="3523486"/>
            <a:ext cx="3101990" cy="27891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41667" y="4304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non-dominated sorting selection:</a:t>
            </a:r>
            <a:endParaRPr lang="it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8722">
              <a:spcBef>
                <a:spcPts val="1600"/>
              </a:spcBef>
              <a:buSzPts val="17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selection process generates diverse architectures with various latencies while searching for well-performed models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92;p18">
            <a:extLst>
              <a:ext uri="{FF2B5EF4-FFF2-40B4-BE49-F238E27FC236}">
                <a16:creationId xmlns:a16="http://schemas.microsoft.com/office/drawing/2014/main" id="{F672BFCA-452E-D6C4-5AA7-B29FD7C405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8343"/>
          <a:stretch/>
        </p:blipFill>
        <p:spPr>
          <a:xfrm>
            <a:off x="5798285" y="2358459"/>
            <a:ext cx="3631431" cy="2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69BD43-D425-8D07-60AF-5715BE012BAE}"/>
              </a:ext>
            </a:extLst>
          </p:cNvPr>
          <p:cNvSpPr txBox="1"/>
          <p:nvPr/>
        </p:nvSpPr>
        <p:spPr>
          <a:xfrm>
            <a:off x="1644149" y="5202226"/>
            <a:ext cx="890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non-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dominating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dominating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2;p18">
            <a:extLst>
              <a:ext uri="{FF2B5EF4-FFF2-40B4-BE49-F238E27FC236}">
                <a16:creationId xmlns:a16="http://schemas.microsoft.com/office/drawing/2014/main" id="{6E397C42-D3B4-7D3D-727E-12FF426352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949" t="1513" r="1183" b="-1513"/>
          <a:stretch/>
        </p:blipFill>
        <p:spPr>
          <a:xfrm>
            <a:off x="2671277" y="2382653"/>
            <a:ext cx="3287529" cy="279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990"/>
            </a:pPr>
            <a:r>
              <a:rPr lang="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18800" y="1435033"/>
            <a:ext cx="11004240" cy="514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149" algn="just">
              <a:lnSpc>
                <a:spcPct val="150000"/>
              </a:lnSpc>
              <a:buSzPct val="1000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on ResNet18, MobileNetV1 and MobileNetV2 using the ImageNet dataset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0149" algn="just">
              <a:lnSpc>
                <a:spcPct val="150000"/>
              </a:lnSpc>
              <a:buSzPct val="100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search with a population size (n) of 64 and 128 search steps (generations).</a:t>
            </a:r>
            <a:endParaRPr lang="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0149" algn="just">
              <a:lnSpc>
                <a:spcPct val="150000"/>
              </a:lnSpc>
              <a:buSzPct val="100000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accuracy estimation is trained for 30 epochs with batch size of 256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0149" algn="just">
              <a:lnSpc>
                <a:spcPct val="150000"/>
              </a:lnSpc>
              <a:buSzPct val="1000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Supernet training on a subset of ImageNet, followed by re-training on the entire dataset after the search stage</a:t>
            </a:r>
          </a:p>
          <a:p>
            <a:pPr indent="-440149" algn="just">
              <a:lnSpc>
                <a:spcPct val="150000"/>
              </a:lnSpc>
              <a:buSzPct val="1000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sparse convolution with improvements for weight pruning, grouping parameters for efficient data reuse.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0149" algn="just">
              <a:lnSpc>
                <a:spcPct val="150000"/>
              </a:lnSpc>
              <a:buSzPct val="1000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measured on: </a:t>
            </a:r>
          </a:p>
          <a:p>
            <a:pPr lvl="1" indent="-440149" algn="just">
              <a:lnSpc>
                <a:spcPct val="150000"/>
              </a:lnSpc>
              <a:buSzPct val="1000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Cortex-A72 CPU (1 core) </a:t>
            </a:r>
          </a:p>
          <a:p>
            <a:pPr lvl="1" indent="-440149" algn="just">
              <a:lnSpc>
                <a:spcPct val="150000"/>
              </a:lnSpc>
              <a:buSzPct val="100000"/>
            </a:pPr>
            <a:r>
              <a:rPr lang="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Cortex-A53 CPU (1 core/4 core)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40F65-1FD1-B93C-1A6E-40E333BC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560"/>
          </a:xfrm>
        </p:spPr>
        <p:txBody>
          <a:bodyPr>
            <a:normAutofit/>
          </a:bodyPr>
          <a:lstStyle/>
          <a:p>
            <a:pPr algn="ctr"/>
            <a:r>
              <a:rPr lang="it-IT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78289A2-5C3B-4225-CC0C-8932B877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02"/>
          <a:stretch/>
        </p:blipFill>
        <p:spPr>
          <a:xfrm>
            <a:off x="1755519" y="1849962"/>
            <a:ext cx="3232409" cy="477685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6EF581-B408-D1E6-76E4-F5101029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24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E28E2D-3392-4856-CCC0-5A6763909084}"/>
              </a:ext>
            </a:extLst>
          </p:cNvPr>
          <p:cNvSpPr txBox="1"/>
          <p:nvPr/>
        </p:nvSpPr>
        <p:spPr>
          <a:xfrm>
            <a:off x="421970" y="2278578"/>
            <a:ext cx="6868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MobileNetV1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lang="en-US" dirty="0"/>
              <a:t> 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B9A307E-5ABB-85FA-4A15-B7BD7909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0" y="1849962"/>
            <a:ext cx="3292104" cy="500580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76DC27C-50D7-D4C2-CE4A-9F36C46DFFFE}"/>
              </a:ext>
            </a:extLst>
          </p:cNvPr>
          <p:cNvSpPr txBox="1"/>
          <p:nvPr/>
        </p:nvSpPr>
        <p:spPr>
          <a:xfrm>
            <a:off x="2418080" y="1454329"/>
            <a:ext cx="93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FLOPS                                      Real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 (1 CORE)     Real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 (4 CORE)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D98196D-54D3-F60F-82DE-23AA0E5BF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36" y="4368513"/>
            <a:ext cx="3175264" cy="23932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AC81973-1326-723D-977D-B5BFFDE89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184" y="2031734"/>
            <a:ext cx="3155549" cy="23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3EADA-708A-342B-2ED3-BF099F7D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it-IT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926C7-115D-0840-884F-4522D593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is capable of attaining same accuracy of the majority of other pruning method while reducing more the computational cost.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understanding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pruning method achieves a better proportion between the channel and weight pruning getting both benefits of them.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DEDAD9-B4F5-42B8-06C8-1C9984EC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0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54960-8B56-5DED-926D-1DBEFB6D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FD2BC-C5E6-3392-1010-24599C455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 in CNN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J.D., Cheng, A.C., Juan, D.C., Wei, W., Sun, M.: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-net: Device-aware progressive search for pareto-optimal neural architectures. In: Proceedings of the European Conference on Computer Vision (ECCV). pp. 517–531 (2018)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Z., Whalen, I.,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Boddeti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Dhebar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Deb, K., Goodman, E., Banzhaf, W.: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-net: neural architecture search using multi-objective genetic algorithm. In: Proceedings of the Genetic and Evolutionary Computation Conference. pp. 419– 427 (2019)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pruning: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Han, S., Pool, J., Tran, J., Dally, W.J.: Learning both weights and connections for efficient neural networks. In: Advances in Neural Information Processing Systems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LeCun, Y.,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Denker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S.A.: Optimal brain damage. In: Advances in neural information processing systems. pp. 598–605 (1990)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studies about using EA in network search, one of the earliest: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Deb, K., Pratap, A., Agarwal, 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Meyarivan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T.: A fast and elitist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algorithm: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-ii. IEEE Transactions on Evolutionary Computation 6(2), 182–197 (2002).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E2A03-3CD4-5C3C-C1BE-84462329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C5F9-AD01-81C5-9B40-F5E0F406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899" y="205273"/>
            <a:ext cx="4017564" cy="81040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and How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36668-2186-6F67-0A2A-C0FB8F76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899" y="1166327"/>
            <a:ext cx="10755086" cy="531575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 and Channels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9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CNN, convolutional layers consist of multiple channels, each producing a set of feature maps. These feature maps capture different patterns and spatial hierarchies in the input data. However, </a:t>
            </a:r>
            <a:r>
              <a:rPr lang="en-US" sz="19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all channels are equally important for the network's performance.</a:t>
            </a:r>
          </a:p>
          <a:p>
            <a:pPr algn="just"/>
            <a:endParaRPr lang="en-US" sz="19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Metrics</a:t>
            </a:r>
            <a:r>
              <a:rPr lang="en-US" sz="19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9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pruning methods typically involve defining metrics to measure the importance of each channel. These </a:t>
            </a:r>
            <a:r>
              <a:rPr lang="en-US" sz="19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can include the L1 or L2 norm of the channel's weights, activation values, or gradients during training</a:t>
            </a:r>
            <a:r>
              <a:rPr lang="en-US" sz="19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Channels </a:t>
            </a:r>
            <a:r>
              <a:rPr lang="en-US" sz="19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contribute less to the network's performance are candidates for pruning.</a:t>
            </a:r>
          </a:p>
          <a:p>
            <a:pPr algn="just"/>
            <a:endParaRPr lang="en-US" sz="19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19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9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threshold is applied to identify channels whose importance falls below a certain criterion. Channels with values below this threshold are considered less crucial and are candidates for removal.</a:t>
            </a:r>
            <a:r>
              <a:rPr lang="en-US" sz="19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for pruning can be determined using various criteria, such as a fixed percentage of the lowest importance channels, a global threshold for the entire layer, or an adaptive threshold based on a validation set. </a:t>
            </a:r>
          </a:p>
          <a:p>
            <a:pPr algn="just"/>
            <a:endParaRPr lang="en-US" sz="19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runing</a:t>
            </a:r>
            <a:r>
              <a:rPr lang="en-US" sz="19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9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tructured</a:t>
            </a:r>
            <a:r>
              <a:rPr lang="en-US" sz="19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preserves spatial structures by removing entire filters or filter groups, maintaining the connectivity patterns within each channel.</a:t>
            </a:r>
            <a:endParaRPr lang="en-US" sz="1900" b="1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Unstructured</a:t>
            </a:r>
            <a:r>
              <a:rPr lang="en-US" sz="19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removes individual channels without considering their spatial location in the input data.</a:t>
            </a:r>
          </a:p>
          <a:p>
            <a:pPr algn="just"/>
            <a:endParaRPr lang="en-US" sz="1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ED4AE0-D939-A500-3944-04A03EF3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8D647-B3DF-4AC4-1AF5-BF0B9664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76" y="753490"/>
            <a:ext cx="10515600" cy="553997"/>
          </a:xfrm>
        </p:spPr>
        <p:txBody>
          <a:bodyPr>
            <a:normAutofit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	   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uning for Deep Neural Networks — Techniques to Prune Image and Language  Models | by Shivang Bharadwaj | Medium">
            <a:extLst>
              <a:ext uri="{FF2B5EF4-FFF2-40B4-BE49-F238E27FC236}">
                <a16:creationId xmlns:a16="http://schemas.microsoft.com/office/drawing/2014/main" id="{3C5AA731-FE34-FA34-3D6B-65C2F44DF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91" y="1331403"/>
            <a:ext cx="5349063" cy="20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0D9E9EF-E585-50BE-1911-6DF5CBD628F3}"/>
                  </a:ext>
                </a:extLst>
              </p:cNvPr>
              <p:cNvSpPr txBox="1"/>
              <p:nvPr/>
            </p:nvSpPr>
            <p:spPr>
              <a:xfrm>
                <a:off x="655276" y="3648737"/>
                <a:ext cx="54693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Removing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filter from one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size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layer’s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filters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becomes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(C-N)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xHxW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in the non-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pruned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network.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have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to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recalculate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the weights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𝝁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𝝈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in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layer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(or group) </a:t>
                </a:r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normalization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must be </a:t>
                </a: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updated</a:t>
                </a: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0D9E9EF-E585-50BE-1911-6DF5CBD6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6" y="3648737"/>
                <a:ext cx="5469352" cy="2308324"/>
              </a:xfrm>
              <a:prstGeom prst="rect">
                <a:avLst/>
              </a:prstGeom>
              <a:blipFill>
                <a:blip r:embed="rId3"/>
                <a:stretch>
                  <a:fillRect l="-891" t="-1587" r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2304E4B0-C0C2-863B-45A2-446A8BC077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48" b="5830"/>
          <a:stretch/>
        </p:blipFill>
        <p:spPr>
          <a:xfrm>
            <a:off x="6427443" y="1368551"/>
            <a:ext cx="5037941" cy="1943816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02F54478-A782-2316-627A-9F2294D2B2D4}"/>
              </a:ext>
            </a:extLst>
          </p:cNvPr>
          <p:cNvSpPr txBox="1">
            <a:spLocks/>
          </p:cNvSpPr>
          <p:nvPr/>
        </p:nvSpPr>
        <p:spPr>
          <a:xfrm>
            <a:off x="866828" y="3973995"/>
            <a:ext cx="10515600" cy="69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949A4-ED90-6931-F745-245F0AC3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4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59942E-C628-DC44-8230-55AF5DB971F3}"/>
              </a:ext>
            </a:extLst>
          </p:cNvPr>
          <p:cNvSpPr txBox="1"/>
          <p:nvPr/>
        </p:nvSpPr>
        <p:spPr>
          <a:xfrm>
            <a:off x="6427443" y="3648737"/>
            <a:ext cx="5046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weights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filters.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7DC924-D241-4EE6-689E-406A6BC843CF}"/>
              </a:ext>
            </a:extLst>
          </p:cNvPr>
          <p:cNvSpPr txBox="1"/>
          <p:nvPr/>
        </p:nvSpPr>
        <p:spPr>
          <a:xfrm>
            <a:off x="655276" y="254148"/>
            <a:ext cx="98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5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C5F9-AD01-81C5-9B40-F5E0F406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898" y="203064"/>
            <a:ext cx="91440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roperties of channel pruning space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36668-2186-6F67-0A2A-C0FB8F76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898" y="1172966"/>
            <a:ext cx="10045959" cy="508518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1:</a:t>
            </a:r>
          </a:p>
          <a:p>
            <a:pPr algn="just"/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channel configuration space is discrete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conducting a differentiable analysis in this space is impossible. This property constitutes a major challenge for channel pruning and architecture search methods. To search for the space, 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learning, evolutionary algorithm, and proximal gradient descent have been utilized.</a:t>
            </a:r>
          </a:p>
          <a:p>
            <a:pPr algn="just"/>
            <a:endParaRPr lang="en-US" sz="1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2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Slightly changing the channel number of a network does not change the accuracy of the network too much. 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Regularization-based methods gradually update from initial networks to the optimal solutions. By contrast, random pruning only needs to get a sample in the neighborhood of the optimal solution instead of the optimal solution itself.</a:t>
            </a:r>
            <a:endParaRPr lang="en-US" sz="1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 descr="Immagine che contiene schermata, Elementi grafici, design, grafica&#10;&#10;Descrizione generata automaticamente">
            <a:extLst>
              <a:ext uri="{FF2B5EF4-FFF2-40B4-BE49-F238E27FC236}">
                <a16:creationId xmlns:a16="http://schemas.microsoft.com/office/drawing/2014/main" id="{7A0F3031-A1B0-C86C-F4F9-A839E26B7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33" y="5181213"/>
            <a:ext cx="1221929" cy="1221929"/>
          </a:xfrm>
          <a:prstGeom prst="rect">
            <a:avLst/>
          </a:prstGeom>
        </p:spPr>
      </p:pic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1722FC7B-F7D1-F8DC-19A7-663CBCBDC3B4}"/>
              </a:ext>
            </a:extLst>
          </p:cNvPr>
          <p:cNvSpPr/>
          <p:nvPr/>
        </p:nvSpPr>
        <p:spPr>
          <a:xfrm>
            <a:off x="606490" y="1007706"/>
            <a:ext cx="10422294" cy="3694923"/>
          </a:xfrm>
          <a:prstGeom prst="wedgeRoundRectCallout">
            <a:avLst>
              <a:gd name="adj1" fmla="val 33240"/>
              <a:gd name="adj2" fmla="val 6628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6C8A3C-C231-F135-FE6D-EB14FBB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17473-BD4D-0ED7-532F-F7DFE7C1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78" y="1638917"/>
            <a:ext cx="3563619" cy="311874"/>
          </a:xfrm>
        </p:spPr>
        <p:txBody>
          <a:bodyPr numCol="1">
            <a:normAutofit fontScale="25000" lnSpcReduction="20000"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pre-trained network                                       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69D4A7-507C-1662-7352-AB8157AAC09D}"/>
              </a:ext>
            </a:extLst>
          </p:cNvPr>
          <p:cNvSpPr txBox="1"/>
          <p:nvPr/>
        </p:nvSpPr>
        <p:spPr>
          <a:xfrm>
            <a:off x="696078" y="427994"/>
            <a:ext cx="102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200066A0-E531-EB60-7C54-9218B0FC0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78" y="1950791"/>
            <a:ext cx="3563619" cy="405661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F567025-0A7D-7E47-3606-D6F63CF44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5"/>
          <a:stretch/>
        </p:blipFill>
        <p:spPr>
          <a:xfrm>
            <a:off x="5841978" y="2011089"/>
            <a:ext cx="3741744" cy="42657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90ACAA-DAEB-B956-F98C-C00F6EB848B8}"/>
              </a:ext>
            </a:extLst>
          </p:cNvPr>
          <p:cNvSpPr txBox="1"/>
          <p:nvPr/>
        </p:nvSpPr>
        <p:spPr>
          <a:xfrm>
            <a:off x="5841978" y="1567543"/>
            <a:ext cx="443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network from scratch</a:t>
            </a:r>
          </a:p>
          <a:p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9F72E5-F46D-EDBF-A9DD-FF16AAFD9886}"/>
              </a:ext>
            </a:extLst>
          </p:cNvPr>
          <p:cNvSpPr txBox="1"/>
          <p:nvPr/>
        </p:nvSpPr>
        <p:spPr>
          <a:xfrm>
            <a:off x="696078" y="981559"/>
            <a:ext cx="84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 performances of random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B8EFB70-7D55-C26F-6D0C-8C93A66D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6</a:t>
            </a:fld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6585DC-9855-4CD9-A08E-F69436277B99}"/>
              </a:ext>
            </a:extLst>
          </p:cNvPr>
          <p:cNvSpPr txBox="1"/>
          <p:nvPr/>
        </p:nvSpPr>
        <p:spPr>
          <a:xfrm>
            <a:off x="446809" y="2472078"/>
            <a:ext cx="118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ABAD73-623F-F1BC-494E-E20806B39830}"/>
              </a:ext>
            </a:extLst>
          </p:cNvPr>
          <p:cNvSpPr txBox="1"/>
          <p:nvPr/>
        </p:nvSpPr>
        <p:spPr>
          <a:xfrm>
            <a:off x="446809" y="2925251"/>
            <a:ext cx="59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F0D64A-23A3-6EFD-4FFC-24E552A1EE8C}"/>
              </a:ext>
            </a:extLst>
          </p:cNvPr>
          <p:cNvSpPr txBox="1"/>
          <p:nvPr/>
        </p:nvSpPr>
        <p:spPr>
          <a:xfrm>
            <a:off x="446809" y="39900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9625DDD-D5B3-6532-DFDB-4F0DE988FEBB}"/>
              </a:ext>
            </a:extLst>
          </p:cNvPr>
          <p:cNvSpPr txBox="1"/>
          <p:nvPr/>
        </p:nvSpPr>
        <p:spPr>
          <a:xfrm>
            <a:off x="452003" y="5135955"/>
            <a:ext cx="78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2A54B4-C805-F6EE-022D-8D547FB34A46}"/>
              </a:ext>
            </a:extLst>
          </p:cNvPr>
          <p:cNvSpPr txBox="1"/>
          <p:nvPr/>
        </p:nvSpPr>
        <p:spPr>
          <a:xfrm>
            <a:off x="446809" y="5589128"/>
            <a:ext cx="789709" cy="31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9D979A4-28E7-A7B9-11B0-56D73B36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055" y="2542519"/>
            <a:ext cx="310923" cy="37798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E05A6D1-1657-5471-FECC-8DBEA13B68C2}"/>
              </a:ext>
            </a:extLst>
          </p:cNvPr>
          <p:cNvSpPr txBox="1"/>
          <p:nvPr/>
        </p:nvSpPr>
        <p:spPr>
          <a:xfrm>
            <a:off x="5531055" y="4966210"/>
            <a:ext cx="59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64E965-1C3F-E6B7-CB70-433DE5DFF810}"/>
              </a:ext>
            </a:extLst>
          </p:cNvPr>
          <p:cNvSpPr txBox="1"/>
          <p:nvPr/>
        </p:nvSpPr>
        <p:spPr>
          <a:xfrm>
            <a:off x="5531055" y="5443732"/>
            <a:ext cx="78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1F823E3-6A34-C96C-E997-DDA31E35F0B2}"/>
              </a:ext>
            </a:extLst>
          </p:cNvPr>
          <p:cNvSpPr txBox="1"/>
          <p:nvPr/>
        </p:nvSpPr>
        <p:spPr>
          <a:xfrm>
            <a:off x="5531054" y="5921254"/>
            <a:ext cx="789709" cy="31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1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9C75B-0B54-43B3-2756-CCFCF1BA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0369"/>
          </a:xfrm>
        </p:spPr>
        <p:txBody>
          <a:bodyPr>
            <a:normAutofit/>
          </a:bodyPr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br>
              <a:rPr lang="it-IT" sz="3600" dirty="0"/>
            </a:b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and sampling sub-networks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232CEE-939C-E714-48A1-7332211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901"/>
                <a:ext cx="10515600" cy="4799110"/>
              </a:xfrm>
            </p:spPr>
            <p:txBody>
              <a:bodyPr>
                <a:normAutofit/>
              </a:bodyPr>
              <a:lstStyle/>
              <a:p>
                <a:pPr marL="342900" indent="-342900" algn="just" defTabSz="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score of the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 defTabSz="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Select 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sub-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architectures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</a:t>
                </a:r>
                <a:r>
                  <a:rPr lang="it-IT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it-IT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following procedure:</a:t>
                </a:r>
              </a:p>
              <a:p>
                <a:pPr marL="0" indent="0" algn="just" defTabSz="457200">
                  <a:lnSpc>
                    <a:spcPct val="100000"/>
                  </a:lnSpc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 defTabSz="457200">
                  <a:lnSpc>
                    <a:spcPct val="100000"/>
                  </a:lnSpc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a.	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𝑐h𝑎𝑛𝑛𝑒𝑙</m:t>
                    </m:r>
                  </m:oMath>
                </a14:m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 defTabSz="457200">
                  <a:lnSpc>
                    <a:spcPct val="100000"/>
                  </a:lnSpc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	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it-IT" sz="1800" i="0" smtClean="0">
                        <a:latin typeface="Cambria Math" panose="02040503050406030204" pitchFamily="18" charset="0"/>
                      </a:rPr>
                      <m:t>1&gt;</m:t>
                    </m:r>
                    <m:f>
                      <m:f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𝑟𝑒𝑚𝑎𝑖𝑛𝑖𝑛𝑔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num>
                      <m:den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den>
                    </m:f>
                    <m:r>
                      <a:rPr lang="it-IT" sz="180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 to or slightly smaller than the				overall objective pruning ratio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defTabSz="457200">
                  <a:lnSpc>
                    <a:spcPct val="100000"/>
                  </a:lnSpc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	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−#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</a:t>
                </a:r>
                <a:r>
                  <a:rPr lang="it-IT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</a:t>
                </a:r>
              </a:p>
              <a:p>
                <a:pPr marL="457200" lvl="1" indent="0" algn="just" defTabSz="457200">
                  <a:lnSpc>
                    <a:spcPct val="100000"/>
                  </a:lnSpc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it-IT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it-IT" sz="18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  <a:r>
                  <a:rPr lang="it-IT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it-IT" sz="18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</a:t>
                </a:r>
                <a:r>
                  <a:rPr lang="it-IT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</a:t>
                </a:r>
                <a:r>
                  <a:rPr lang="it-IT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score.</a:t>
                </a:r>
              </a:p>
              <a:p>
                <a:pPr marL="457200" lvl="1" indent="0" algn="just" defTabSz="457200">
                  <a:lnSpc>
                    <a:spcPct val="100000"/>
                  </a:lnSpc>
                  <a:buNone/>
                </a:pP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network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𝑝𝑟𝑢𝑛𝑒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𝑜𝑟𝑖𝑔</m:t>
                                </m:r>
                              </m:sub>
                            </m:sSub>
                          </m:den>
                        </m:f>
                        <m:r>
                          <a:rPr lang="it-IT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8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defTabSz="457200">
                  <a:lnSpc>
                    <a:spcPct val="100000"/>
                  </a:lnSpc>
                  <a:buNone/>
                </a:pPr>
                <a:endParaRPr lang="it-IT" sz="1800" dirty="0">
                  <a:solidFill>
                    <a:schemeClr val="tx1"/>
                  </a:solidFill>
                </a:endParaRPr>
              </a:p>
              <a:p>
                <a:pPr marL="0" indent="0" algn="just" defTabSz="457200">
                  <a:lnSpc>
                    <a:spcPct val="100000"/>
                  </a:lnSpc>
                  <a:buNone/>
                </a:pPr>
                <a:r>
                  <a:rPr lang="it-IT" sz="1800" b="0" dirty="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𝑝𝑟𝑢𝑛𝑒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floating point operations (FLOPs) of the pruned network and the original network, respectively.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overall pruning ratio of the network and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threshold that confines the difference between the actual and target pruning ratio.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2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it-IT" sz="1800" dirty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4232CEE-939C-E714-48A1-7332211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901"/>
                <a:ext cx="10515600" cy="4799110"/>
              </a:xfrm>
              <a:blipFill>
                <a:blip r:embed="rId2"/>
                <a:stretch>
                  <a:fillRect l="-522" t="-762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095130-C8BF-F06C-4ECF-FB89A666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13383-6E1C-0F97-BEE5-8435153F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4E5197-D105-7B95-0CEC-6BA1156A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600" cy="4667250"/>
          </a:xfrm>
        </p:spPr>
        <p:txBody>
          <a:bodyPr>
            <a:normAutofit/>
          </a:bodyPr>
          <a:lstStyle/>
          <a:p>
            <a:pPr marL="0" indent="0" algn="just" defTabSz="457200">
              <a:lnSpc>
                <a:spcPct val="100000"/>
              </a:lnSpc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For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 sub-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defTabSz="457200">
              <a:lnSpc>
                <a:spcPct val="100000"/>
              </a:lnSpc>
              <a:buNone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	Update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pruned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networks*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	Evaluate accuracy on validation set</a:t>
            </a:r>
          </a:p>
          <a:p>
            <a:pPr marL="457200" indent="-457200" algn="just" defTabSz="457200">
              <a:lnSpc>
                <a:spcPct val="100000"/>
              </a:lnSpc>
              <a:buAutoNum type="arabicPeriod" startAt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performing models are selected among the N proposed </a:t>
            </a:r>
          </a:p>
          <a:p>
            <a:pPr marL="457200" indent="-457200" algn="just" defTabSz="457200">
              <a:lnSpc>
                <a:spcPct val="100000"/>
              </a:lnSpc>
              <a:buAutoNum type="arabicPeriod" startAt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those 5:</a:t>
            </a:r>
          </a:p>
          <a:p>
            <a:pPr marL="457200" lvl="1" indent="0" algn="just" defTabSz="45720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	Fine-tune the selected model for several epochs</a:t>
            </a:r>
          </a:p>
          <a:p>
            <a:pPr marL="457200" lvl="1" indent="0" algn="just" defTabSz="45720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	Evaluate accuracy on validation set</a:t>
            </a:r>
          </a:p>
          <a:p>
            <a:pPr marL="0" indent="0" algn="just" defTabSz="45720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Select the model with best accuracy</a:t>
            </a:r>
          </a:p>
          <a:p>
            <a:pPr marL="0" indent="0" algn="just" defTabSz="45720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Fine-tune for more epochs the best model</a:t>
            </a:r>
          </a:p>
          <a:p>
            <a:pPr marL="342900" indent="-342900" algn="just" defTabSz="457200">
              <a:lnSpc>
                <a:spcPct val="100000"/>
              </a:lnSpc>
              <a:buAutoNum type="arabicPeriod" startAt="6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ct val="100000"/>
              </a:lnSpc>
              <a:buNone/>
            </a:pPr>
            <a:endParaRPr lang="it-IT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457200">
              <a:lnSpc>
                <a:spcPct val="100000"/>
              </a:lnSpc>
              <a:buNone/>
            </a:pPr>
            <a:r>
              <a:rPr lang="it-IT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it-IT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it-IT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described</a:t>
            </a:r>
            <a:r>
              <a:rPr lang="it-IT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6F917C-4AC2-C995-DF7D-92C4994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A33F5-9700-19D1-9EA2-7C8180E1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C6566E5-47CA-0E81-043B-07E9E8AFA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9100"/>
                <a:ext cx="10955694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updating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fine-tuning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 networks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expensive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alternative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paper: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feature map of the pruned network and the original network, respectively. Since the network is pruned, its feature map has less channels than the original network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’&lt;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parameters in the pruned network is updated by minimizing the following loss function: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8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0" dirty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1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it-IT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feature map of the original network (calculated with original filters) with the corresponding channels removed and </a:t>
                </a:r>
                <a14:m>
                  <m:oMath xmlns:m="http://schemas.openxmlformats.org/officeDocument/2006/math">
                    <m:r>
                      <a:rPr lang="it-IT" sz="1800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additional parameter that updates the pruned network.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it-IT" sz="18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derived with least square solvers. It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further merged with the original parameter in the layer of the network.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parameter updating procedure is done layer-wise.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</m:oMath>
                </a14:m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18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0" dirty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it-IT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this reason we need to minimize the difference.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C6566E5-47CA-0E81-043B-07E9E8AFA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9100"/>
                <a:ext cx="10955694" cy="4667250"/>
              </a:xfrm>
              <a:blipFill>
                <a:blip r:embed="rId2"/>
                <a:stretch>
                  <a:fillRect l="-501" t="-1175" r="-445" b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3310B2F2-8B2C-CD8B-33A1-82D616DA5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05"/>
          <a:stretch/>
        </p:blipFill>
        <p:spPr>
          <a:xfrm>
            <a:off x="4089893" y="3181676"/>
            <a:ext cx="3253298" cy="634544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4DEB74-982B-0AD5-F8C5-0191BDF8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8E3-E439-42B7-9D99-AC83CA308F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7736</TotalTime>
  <Words>2865</Words>
  <Application>Microsoft Office PowerPoint</Application>
  <PresentationFormat>Widescreen</PresentationFormat>
  <Paragraphs>279</Paragraphs>
  <Slides>26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Söhne</vt:lpstr>
      <vt:lpstr>Times New Roman</vt:lpstr>
      <vt:lpstr>Wingdings</vt:lpstr>
      <vt:lpstr>Tema di Office</vt:lpstr>
      <vt:lpstr>Revisiting Random Channel Pruning for Neural Network Compression</vt:lpstr>
      <vt:lpstr>Channel Pruning for Neural Network</vt:lpstr>
      <vt:lpstr>Why and How</vt:lpstr>
      <vt:lpstr>Channel level pruning             Weight level pruning</vt:lpstr>
      <vt:lpstr>Properties of channel pruning space</vt:lpstr>
      <vt:lpstr>Presentazione standard di PowerPoint</vt:lpstr>
      <vt:lpstr>Pruning Pre-trained network Importance score and sampling sub-networks</vt:lpstr>
      <vt:lpstr>Pruning Pre-trained network Updating parameters and selecting model</vt:lpstr>
      <vt:lpstr>Pruning Pre-trained network Updating parameters by minimizing distance between feature maps</vt:lpstr>
      <vt:lpstr>Pruning network from scratch Training slimmable NN</vt:lpstr>
      <vt:lpstr>Presentazione standard di PowerPoint</vt:lpstr>
      <vt:lpstr>Experimental results Comparing importance score metrics</vt:lpstr>
      <vt:lpstr>Experimental results Comparing random channel pruning with other methods</vt:lpstr>
      <vt:lpstr>Conclusion</vt:lpstr>
      <vt:lpstr>Related works </vt:lpstr>
      <vt:lpstr>Multi-Granularity Pruning for Model Acceleration on Mobile Devices</vt:lpstr>
      <vt:lpstr>Study of the paper</vt:lpstr>
      <vt:lpstr>Problem formulation</vt:lpstr>
      <vt:lpstr>Joint Channel and Weight Pruning</vt:lpstr>
      <vt:lpstr>Presentazione standard di PowerPoint</vt:lpstr>
      <vt:lpstr>Presentazione standard di PowerPoint</vt:lpstr>
      <vt:lpstr>Presentazione standard di PowerPoint</vt:lpstr>
      <vt:lpstr>Experiments</vt:lpstr>
      <vt:lpstr>Results</vt:lpstr>
      <vt:lpstr>Conclusions</vt:lpstr>
      <vt:lpstr>Related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pruning?</dc:title>
  <dc:creator>Federico Bussolino</dc:creator>
  <cp:lastModifiedBy>Federico Bussolino</cp:lastModifiedBy>
  <cp:revision>82</cp:revision>
  <dcterms:created xsi:type="dcterms:W3CDTF">2023-11-16T10:06:58Z</dcterms:created>
  <dcterms:modified xsi:type="dcterms:W3CDTF">2023-11-27T20:42:54Z</dcterms:modified>
</cp:coreProperties>
</file>