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715000" type="screen16x1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3"/>
  </p:normalViewPr>
  <p:slideViewPr>
    <p:cSldViewPr snapToGrid="0">
      <p:cViewPr varScale="1">
        <p:scale>
          <a:sx n="124" d="100"/>
          <a:sy n="124" d="100"/>
        </p:scale>
        <p:origin x="1184" y="168"/>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0a2385e0d9_0_46: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0a2385e0d9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a2385e0d9_0_54: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a2385e0d9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0b48571d88_0_6: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0b48571d8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0b48571d88_0_0: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0b48571d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0ab265b867_0_0: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0ab265b8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0ab265b867_0_12: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0ab265b86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0ab265b867_0_24: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0ab265b867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0ab265b867_0_31: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0ab265b86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0ab265b867_0_38: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0ab265b867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0ab265b867_0_50: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0ab265b86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0a2385e0d9_0_1: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0a2385e0d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0ab265b867_0_44: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0ab265b867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0ab265b867_0_71: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0ab265b867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0ab265b867_0_86: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0ab265b867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0ab265b867_0_79: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0ab265b867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0ab265b867_0_97: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0ab265b867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0ab265b867_0_62: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0ab265b867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0ab265b867_0_140: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0ab265b867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0ab265b867_0_147: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0ab265b867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0ab265b867_0_178: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0ab265b867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0ab265b867_0_185: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0ab265b867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0a2385e0d9_0_7: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0a2385e0d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c2bc5abcc8_0_1: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c2bc5abcc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0a2385e0d9_0_13: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0a2385e0d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0a2385e0d9_0_23: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0a2385e0d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a2385e0d9_0_30: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a2385e0d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0a2385e0d9_0_60: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0a2385e0d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0a2385e0d9_0_68: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0a2385e0d9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0a2385e0d9_0_38: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0a2385e0d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8" y="827306"/>
            <a:ext cx="8520600" cy="228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3149028"/>
            <a:ext cx="8520600" cy="880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 name="Google Shape;14;p2"/>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29028"/>
            <a:ext cx="8520600" cy="2181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a:spLocks noGrp="1"/>
          </p:cNvSpPr>
          <p:nvPr>
            <p:ph type="body" idx="1"/>
          </p:nvPr>
        </p:nvSpPr>
        <p:spPr>
          <a:xfrm>
            <a:off x="311700" y="3502472"/>
            <a:ext cx="8520600" cy="14454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389833"/>
            <a:ext cx="8520600" cy="935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595308" y="5298339"/>
            <a:ext cx="548700" cy="4374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5"/>
          <p:cNvSpPr txBox="1">
            <a:spLocks noGrp="1"/>
          </p:cNvSpPr>
          <p:nvPr>
            <p:ph type="body" idx="1"/>
          </p:nvPr>
        </p:nvSpPr>
        <p:spPr>
          <a:xfrm>
            <a:off x="311700" y="1280528"/>
            <a:ext cx="3999900" cy="3795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280528"/>
            <a:ext cx="3999900" cy="3795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617333"/>
            <a:ext cx="2808000" cy="839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544000"/>
            <a:ext cx="2808000" cy="35328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00167"/>
            <a:ext cx="6367800" cy="45453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6" name="Google Shape;36;p8"/>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572000" y="-139"/>
            <a:ext cx="4572000" cy="5715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9"/>
          <p:cNvSpPr txBox="1">
            <a:spLocks noGrp="1"/>
          </p:cNvSpPr>
          <p:nvPr>
            <p:ph type="title"/>
          </p:nvPr>
        </p:nvSpPr>
        <p:spPr>
          <a:xfrm>
            <a:off x="265500" y="1370194"/>
            <a:ext cx="4045200" cy="16470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0" name="Google Shape;40;p9"/>
          <p:cNvSpPr txBox="1">
            <a:spLocks noGrp="1"/>
          </p:cNvSpPr>
          <p:nvPr>
            <p:ph type="subTitle" idx="1"/>
          </p:nvPr>
        </p:nvSpPr>
        <p:spPr>
          <a:xfrm>
            <a:off x="265500" y="3114528"/>
            <a:ext cx="4045200" cy="13722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9"/>
          <p:cNvSpPr txBox="1">
            <a:spLocks noGrp="1"/>
          </p:cNvSpPr>
          <p:nvPr>
            <p:ph type="body" idx="2"/>
          </p:nvPr>
        </p:nvSpPr>
        <p:spPr>
          <a:xfrm>
            <a:off x="4939500" y="804528"/>
            <a:ext cx="3837000" cy="41058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2" name="Google Shape;42;p9"/>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1700" y="4700639"/>
            <a:ext cx="5998800" cy="6723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5" name="Google Shape;45;p10"/>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3">
            <a:alphaModFix/>
          </a:blip>
          <a:stretch>
            <a:fillRect/>
          </a:stretch>
        </p:blipFill>
        <p:spPr>
          <a:xfrm>
            <a:off x="0" y="5319075"/>
            <a:ext cx="9144000" cy="395925"/>
          </a:xfrm>
          <a:prstGeom prst="rect">
            <a:avLst/>
          </a:prstGeom>
          <a:noFill/>
          <a:ln>
            <a:noFill/>
          </a:ln>
        </p:spPr>
      </p:pic>
      <p:sp>
        <p:nvSpPr>
          <p:cNvPr id="7" name="Google Shape;7;p1"/>
          <p:cNvSpPr txBox="1">
            <a:spLocks noGrp="1"/>
          </p:cNvSpPr>
          <p:nvPr>
            <p:ph type="title"/>
          </p:nvPr>
        </p:nvSpPr>
        <p:spPr>
          <a:xfrm>
            <a:off x="311700" y="494472"/>
            <a:ext cx="8520600" cy="6363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311700" y="1280528"/>
            <a:ext cx="8520600" cy="3795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9" name="Google Shape;9;p1"/>
          <p:cNvSpPr txBox="1">
            <a:spLocks noGrp="1"/>
          </p:cNvSpPr>
          <p:nvPr>
            <p:ph type="sldNum" idx="12"/>
          </p:nvPr>
        </p:nvSpPr>
        <p:spPr>
          <a:xfrm>
            <a:off x="8472458" y="5298339"/>
            <a:ext cx="548700" cy="4374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defRPr>
            </a:lvl1pPr>
            <a:lvl2pPr lvl="1" algn="r">
              <a:buNone/>
              <a:defRPr sz="1000">
                <a:solidFill>
                  <a:schemeClr val="lt1"/>
                </a:solidFill>
              </a:defRPr>
            </a:lvl2pPr>
            <a:lvl3pPr lvl="2" algn="r">
              <a:buNone/>
              <a:defRPr sz="1000">
                <a:solidFill>
                  <a:schemeClr val="lt1"/>
                </a:solidFill>
              </a:defRPr>
            </a:lvl3pPr>
            <a:lvl4pPr lvl="3" algn="r">
              <a:buNone/>
              <a:defRPr sz="1000">
                <a:solidFill>
                  <a:schemeClr val="lt1"/>
                </a:solidFill>
              </a:defRPr>
            </a:lvl4pPr>
            <a:lvl5pPr lvl="4" algn="r">
              <a:buNone/>
              <a:defRPr sz="1000">
                <a:solidFill>
                  <a:schemeClr val="lt1"/>
                </a:solidFill>
              </a:defRPr>
            </a:lvl5pPr>
            <a:lvl6pPr lvl="5" algn="r">
              <a:buNone/>
              <a:defRPr sz="1000">
                <a:solidFill>
                  <a:schemeClr val="lt1"/>
                </a:solidFill>
              </a:defRPr>
            </a:lvl6pPr>
            <a:lvl7pPr lvl="6" algn="r">
              <a:buNone/>
              <a:defRPr sz="1000">
                <a:solidFill>
                  <a:schemeClr val="lt1"/>
                </a:solidFill>
              </a:defRPr>
            </a:lvl7pPr>
            <a:lvl8pPr lvl="7" algn="r">
              <a:buNone/>
              <a:defRPr sz="1000">
                <a:solidFill>
                  <a:schemeClr val="lt1"/>
                </a:solidFill>
              </a:defRPr>
            </a:lvl8pPr>
            <a:lvl9pPr lvl="8" algn="r">
              <a:buNone/>
              <a:defRPr sz="1000">
                <a:solidFill>
                  <a:schemeClr val="lt1"/>
                </a:solidFill>
              </a:defRPr>
            </a:lvl9pPr>
          </a:lstStyle>
          <a:p>
            <a:pPr marL="0" lvl="0" indent="0" algn="r" rtl="0">
              <a:spcBef>
                <a:spcPts val="0"/>
              </a:spcBef>
              <a:spcAft>
                <a:spcPts val="0"/>
              </a:spcAft>
              <a:buNone/>
            </a:pPr>
            <a:fld id="{00000000-1234-1234-1234-123412341234}" type="slidenum">
              <a:rPr lang="it"/>
              <a:t>‹#›</a:t>
            </a:fld>
            <a:endParaRPr/>
          </a:p>
        </p:txBody>
      </p:sp>
      <p:sp>
        <p:nvSpPr>
          <p:cNvPr id="10" name="Google Shape;10;p1"/>
          <p:cNvSpPr txBox="1"/>
          <p:nvPr/>
        </p:nvSpPr>
        <p:spPr>
          <a:xfrm>
            <a:off x="1019175" y="5340050"/>
            <a:ext cx="6677100" cy="35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100" i="1">
                <a:solidFill>
                  <a:schemeClr val="lt1"/>
                </a:solidFill>
              </a:rPr>
              <a:t>© G. Malnati, 2021-23</a:t>
            </a:r>
            <a:endParaRPr sz="1100" i="1">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8" y="827306"/>
            <a:ext cx="8520600" cy="2280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it"/>
              <a:t>Lifetime </a:t>
            </a:r>
            <a:endParaRPr/>
          </a:p>
        </p:txBody>
      </p:sp>
      <p:sp>
        <p:nvSpPr>
          <p:cNvPr id="57" name="Google Shape;57;p13"/>
          <p:cNvSpPr txBox="1">
            <a:spLocks noGrp="1"/>
          </p:cNvSpPr>
          <p:nvPr>
            <p:ph type="subTitle" idx="1"/>
          </p:nvPr>
        </p:nvSpPr>
        <p:spPr>
          <a:xfrm>
            <a:off x="311700" y="3149028"/>
            <a:ext cx="8520600" cy="880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it"/>
              <a:t>Riferimenti ed esistenza in vita</a:t>
            </a:r>
            <a:endParaRPr/>
          </a:p>
        </p:txBody>
      </p:sp>
      <p:pic>
        <p:nvPicPr>
          <p:cNvPr id="58" name="Google Shape;58;p13"/>
          <p:cNvPicPr preferRelativeResize="0"/>
          <p:nvPr/>
        </p:nvPicPr>
        <p:blipFill>
          <a:blip r:embed="rId3">
            <a:alphaModFix/>
          </a:blip>
          <a:stretch>
            <a:fillRect/>
          </a:stretch>
        </p:blipFill>
        <p:spPr>
          <a:xfrm>
            <a:off x="3619500" y="251700"/>
            <a:ext cx="1905000" cy="1905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Elisione dei tempi di vita</a:t>
            </a:r>
            <a:endParaRPr/>
          </a:p>
        </p:txBody>
      </p:sp>
      <p:sp>
        <p:nvSpPr>
          <p:cNvPr id="126" name="Google Shape;126;p22"/>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Rust, per default, provvede ad assegnare, ad ogni riferimento presente in una struttura dati o tra i parametri di una funzione, un tempo di vita distinto</a:t>
            </a:r>
            <a:endParaRPr/>
          </a:p>
          <a:p>
            <a:pPr marL="914400" lvl="1" indent="-317500" algn="l" rtl="0">
              <a:spcBef>
                <a:spcPts val="0"/>
              </a:spcBef>
              <a:spcAft>
                <a:spcPts val="0"/>
              </a:spcAft>
              <a:buSzPts val="1400"/>
              <a:buChar char="○"/>
            </a:pPr>
            <a:r>
              <a:rPr lang="it"/>
              <a:t>Tali tempi di vita si propagano al codice che fa uso di tale struttura dati e, in assenza di ambiguità, non richiede di esplicitare gli identificatori dei tempi di vita</a:t>
            </a:r>
            <a:endParaRPr/>
          </a:p>
        </p:txBody>
      </p:sp>
      <p:sp>
        <p:nvSpPr>
          <p:cNvPr id="127" name="Google Shape;127;p22"/>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10</a:t>
            </a:fld>
            <a:endParaRPr/>
          </a:p>
        </p:txBody>
      </p:sp>
      <p:sp>
        <p:nvSpPr>
          <p:cNvPr id="128" name="Google Shape;128;p22"/>
          <p:cNvSpPr txBox="1"/>
          <p:nvPr/>
        </p:nvSpPr>
        <p:spPr>
          <a:xfrm>
            <a:off x="277200" y="2707800"/>
            <a:ext cx="3879300" cy="21240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b="1">
                <a:latin typeface="Consolas"/>
                <a:ea typeface="Consolas"/>
                <a:cs typeface="Consolas"/>
                <a:sym typeface="Consolas"/>
              </a:rPr>
              <a:t>struct Point {</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  x: &amp;i32,</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  y: &amp;i32,</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a:t>
            </a:r>
            <a:endParaRPr b="1">
              <a:latin typeface="Consolas"/>
              <a:ea typeface="Consolas"/>
              <a:cs typeface="Consolas"/>
              <a:sym typeface="Consolas"/>
            </a:endParaRPr>
          </a:p>
          <a:p>
            <a:pPr marL="0" lvl="0" indent="0" algn="l" rtl="0">
              <a:spcBef>
                <a:spcPts val="0"/>
              </a:spcBef>
              <a:spcAft>
                <a:spcPts val="0"/>
              </a:spcAft>
              <a:buNone/>
            </a:pP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fun scale(r: &amp;i32, p: Point) -&gt; i32 {</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  r * (p.x * p.x + p.y * p.y)</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a:t>
            </a:r>
            <a:endParaRPr b="1">
              <a:latin typeface="Consolas"/>
              <a:ea typeface="Consolas"/>
              <a:cs typeface="Consolas"/>
              <a:sym typeface="Consolas"/>
            </a:endParaRPr>
          </a:p>
          <a:p>
            <a:pPr marL="0" lvl="0" indent="0" algn="l" rtl="0">
              <a:spcBef>
                <a:spcPts val="0"/>
              </a:spcBef>
              <a:spcAft>
                <a:spcPts val="0"/>
              </a:spcAft>
              <a:buNone/>
            </a:pPr>
            <a:endParaRPr b="1">
              <a:latin typeface="Consolas"/>
              <a:ea typeface="Consolas"/>
              <a:cs typeface="Consolas"/>
              <a:sym typeface="Consolas"/>
            </a:endParaRPr>
          </a:p>
        </p:txBody>
      </p:sp>
      <p:sp>
        <p:nvSpPr>
          <p:cNvPr id="129" name="Google Shape;129;p22"/>
          <p:cNvSpPr txBox="1"/>
          <p:nvPr/>
        </p:nvSpPr>
        <p:spPr>
          <a:xfrm>
            <a:off x="4419600" y="2707800"/>
            <a:ext cx="4514700" cy="21240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b="1">
                <a:latin typeface="Consolas"/>
                <a:ea typeface="Consolas"/>
                <a:cs typeface="Consolas"/>
                <a:sym typeface="Consolas"/>
              </a:rPr>
              <a:t>struct Point {</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  x: &amp;</a:t>
            </a:r>
            <a:r>
              <a:rPr lang="it" b="1">
                <a:solidFill>
                  <a:srgbClr val="BF1B1B"/>
                </a:solidFill>
                <a:latin typeface="Consolas"/>
                <a:ea typeface="Consolas"/>
                <a:cs typeface="Consolas"/>
                <a:sym typeface="Consolas"/>
              </a:rPr>
              <a:t>'a</a:t>
            </a:r>
            <a:r>
              <a:rPr lang="it" b="1">
                <a:latin typeface="Consolas"/>
                <a:ea typeface="Consolas"/>
                <a:cs typeface="Consolas"/>
                <a:sym typeface="Consolas"/>
              </a:rPr>
              <a:t> i32,</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  y: &amp;</a:t>
            </a:r>
            <a:r>
              <a:rPr lang="it" b="1">
                <a:solidFill>
                  <a:srgbClr val="BF1B1B"/>
                </a:solidFill>
                <a:latin typeface="Consolas"/>
                <a:ea typeface="Consolas"/>
                <a:cs typeface="Consolas"/>
                <a:sym typeface="Consolas"/>
              </a:rPr>
              <a:t>'b</a:t>
            </a:r>
            <a:r>
              <a:rPr lang="it" b="1">
                <a:latin typeface="Consolas"/>
                <a:ea typeface="Consolas"/>
                <a:cs typeface="Consolas"/>
                <a:sym typeface="Consolas"/>
              </a:rPr>
              <a:t> i32,</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a:t>
            </a:r>
            <a:endParaRPr b="1">
              <a:latin typeface="Consolas"/>
              <a:ea typeface="Consolas"/>
              <a:cs typeface="Consolas"/>
              <a:sym typeface="Consolas"/>
            </a:endParaRPr>
          </a:p>
          <a:p>
            <a:pPr marL="0" lvl="0" indent="0" algn="l" rtl="0">
              <a:spcBef>
                <a:spcPts val="0"/>
              </a:spcBef>
              <a:spcAft>
                <a:spcPts val="0"/>
              </a:spcAft>
              <a:buNone/>
            </a:pP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fun scale&lt;</a:t>
            </a:r>
            <a:r>
              <a:rPr lang="it" b="1">
                <a:solidFill>
                  <a:srgbClr val="BF1B1B"/>
                </a:solidFill>
                <a:latin typeface="Consolas"/>
                <a:ea typeface="Consolas"/>
                <a:cs typeface="Consolas"/>
                <a:sym typeface="Consolas"/>
              </a:rPr>
              <a:t>'a</a:t>
            </a:r>
            <a:r>
              <a:rPr lang="it" b="1">
                <a:latin typeface="Consolas"/>
                <a:ea typeface="Consolas"/>
                <a:cs typeface="Consolas"/>
                <a:sym typeface="Consolas"/>
              </a:rPr>
              <a:t>,</a:t>
            </a:r>
            <a:r>
              <a:rPr lang="it" b="1">
                <a:solidFill>
                  <a:srgbClr val="BF1B1B"/>
                </a:solidFill>
                <a:latin typeface="Consolas"/>
                <a:ea typeface="Consolas"/>
                <a:cs typeface="Consolas"/>
                <a:sym typeface="Consolas"/>
              </a:rPr>
              <a:t>'b</a:t>
            </a:r>
            <a:r>
              <a:rPr lang="it" b="1">
                <a:latin typeface="Consolas"/>
                <a:ea typeface="Consolas"/>
                <a:cs typeface="Consolas"/>
                <a:sym typeface="Consolas"/>
              </a:rPr>
              <a:t>,</a:t>
            </a:r>
            <a:r>
              <a:rPr lang="it" b="1">
                <a:solidFill>
                  <a:srgbClr val="BF1B1B"/>
                </a:solidFill>
                <a:latin typeface="Consolas"/>
                <a:ea typeface="Consolas"/>
                <a:cs typeface="Consolas"/>
                <a:sym typeface="Consolas"/>
              </a:rPr>
              <a:t>'c</a:t>
            </a:r>
            <a:r>
              <a:rPr lang="it" b="1">
                <a:latin typeface="Consolas"/>
                <a:ea typeface="Consolas"/>
                <a:cs typeface="Consolas"/>
                <a:sym typeface="Consolas"/>
              </a:rPr>
              <a:t>&gt; (r: &amp;</a:t>
            </a:r>
            <a:r>
              <a:rPr lang="it" b="1">
                <a:solidFill>
                  <a:srgbClr val="BF1B1B"/>
                </a:solidFill>
                <a:latin typeface="Consolas"/>
                <a:ea typeface="Consolas"/>
                <a:cs typeface="Consolas"/>
                <a:sym typeface="Consolas"/>
              </a:rPr>
              <a:t>'a</a:t>
            </a:r>
            <a:r>
              <a:rPr lang="it" b="1">
                <a:latin typeface="Consolas"/>
                <a:ea typeface="Consolas"/>
                <a:cs typeface="Consolas"/>
                <a:sym typeface="Consolas"/>
              </a:rPr>
              <a:t> i32, </a:t>
            </a:r>
            <a:br>
              <a:rPr lang="it" b="1">
                <a:latin typeface="Consolas"/>
                <a:ea typeface="Consolas"/>
                <a:cs typeface="Consolas"/>
                <a:sym typeface="Consolas"/>
              </a:rPr>
            </a:br>
            <a:r>
              <a:rPr lang="it" b="1">
                <a:latin typeface="Consolas"/>
                <a:ea typeface="Consolas"/>
                <a:cs typeface="Consolas"/>
                <a:sym typeface="Consolas"/>
              </a:rPr>
              <a:t>                 p: Point</a:t>
            </a:r>
            <a:r>
              <a:rPr lang="it" b="1">
                <a:solidFill>
                  <a:schemeClr val="dk1"/>
                </a:solidFill>
                <a:latin typeface="Consolas"/>
                <a:ea typeface="Consolas"/>
                <a:cs typeface="Consolas"/>
                <a:sym typeface="Consolas"/>
              </a:rPr>
              <a:t>&lt;</a:t>
            </a:r>
            <a:r>
              <a:rPr lang="it" b="1">
                <a:solidFill>
                  <a:srgbClr val="BF1B1B"/>
                </a:solidFill>
                <a:latin typeface="Consolas"/>
                <a:ea typeface="Consolas"/>
                <a:cs typeface="Consolas"/>
                <a:sym typeface="Consolas"/>
              </a:rPr>
              <a:t>'b</a:t>
            </a:r>
            <a:r>
              <a:rPr lang="it" b="1">
                <a:solidFill>
                  <a:schemeClr val="dk1"/>
                </a:solidFill>
                <a:latin typeface="Consolas"/>
                <a:ea typeface="Consolas"/>
                <a:cs typeface="Consolas"/>
                <a:sym typeface="Consolas"/>
              </a:rPr>
              <a:t>, </a:t>
            </a:r>
            <a:r>
              <a:rPr lang="it" b="1">
                <a:solidFill>
                  <a:srgbClr val="BF1B1B"/>
                </a:solidFill>
                <a:latin typeface="Consolas"/>
                <a:ea typeface="Consolas"/>
                <a:cs typeface="Consolas"/>
                <a:sym typeface="Consolas"/>
              </a:rPr>
              <a:t>'c</a:t>
            </a:r>
            <a:r>
              <a:rPr lang="it" b="1">
                <a:solidFill>
                  <a:schemeClr val="dk1"/>
                </a:solidFill>
                <a:latin typeface="Consolas"/>
                <a:ea typeface="Consolas"/>
                <a:cs typeface="Consolas"/>
                <a:sym typeface="Consolas"/>
              </a:rPr>
              <a:t>&gt;</a:t>
            </a:r>
            <a:r>
              <a:rPr lang="it" b="1">
                <a:latin typeface="Consolas"/>
                <a:ea typeface="Consolas"/>
                <a:cs typeface="Consolas"/>
                <a:sym typeface="Consolas"/>
              </a:rPr>
              <a:t>) -&gt; i32 {</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  r * (p.x * p.x + p.y * p.y)</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a:t>
            </a:r>
            <a:endParaRPr b="1">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Elisione dei tempi di vita</a:t>
            </a:r>
            <a:endParaRPr/>
          </a:p>
        </p:txBody>
      </p:sp>
      <p:sp>
        <p:nvSpPr>
          <p:cNvPr id="135" name="Google Shape;135;p23"/>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Se una funzione </a:t>
            </a:r>
            <a:r>
              <a:rPr lang="it" b="1">
                <a:solidFill>
                  <a:srgbClr val="0B5394"/>
                </a:solidFill>
              </a:rPr>
              <a:t>restituisce un riferimento</a:t>
            </a:r>
            <a:r>
              <a:rPr lang="it"/>
              <a:t> o un tipo che contiene - direttamente o indirettamente - un riferimento, occorre disambiguare il tempo di vita del valore ritornato</a:t>
            </a:r>
            <a:endParaRPr/>
          </a:p>
          <a:p>
            <a:pPr marL="914400" lvl="1" indent="-317500" algn="l" rtl="0">
              <a:spcBef>
                <a:spcPts val="0"/>
              </a:spcBef>
              <a:spcAft>
                <a:spcPts val="0"/>
              </a:spcAft>
              <a:buSzPts val="1400"/>
              <a:buChar char="○"/>
            </a:pPr>
            <a:r>
              <a:rPr lang="it"/>
              <a:t>Se c’è un solo parametro in ingresso dotato di tempo di vita, Rust assume che quello debba essere il tempo di vita del risultato</a:t>
            </a:r>
            <a:endParaRPr/>
          </a:p>
          <a:p>
            <a:pPr marL="914400" lvl="1" indent="-317500" algn="l" rtl="0">
              <a:spcBef>
                <a:spcPts val="0"/>
              </a:spcBef>
              <a:spcAft>
                <a:spcPts val="0"/>
              </a:spcAft>
              <a:buSzPts val="1400"/>
              <a:buChar char="○"/>
            </a:pPr>
            <a:r>
              <a:rPr lang="it"/>
              <a:t>Se sono presenti più parametri in ingresso con tempo di vita, tocca al programmatore esplicitare quale debba essere il tempo di vita da associare al risultato</a:t>
            </a:r>
            <a:endParaRPr/>
          </a:p>
          <a:p>
            <a:pPr marL="457200" lvl="0" indent="-342900" algn="l" rtl="0">
              <a:spcBef>
                <a:spcPts val="0"/>
              </a:spcBef>
              <a:spcAft>
                <a:spcPts val="0"/>
              </a:spcAft>
              <a:buSzPts val="1800"/>
              <a:buChar char="●"/>
            </a:pPr>
            <a:r>
              <a:rPr lang="it"/>
              <a:t>Nel caso di metodi che accedono a </a:t>
            </a:r>
            <a:r>
              <a:rPr lang="it" b="1">
                <a:solidFill>
                  <a:srgbClr val="0B5394"/>
                </a:solidFill>
              </a:rPr>
              <a:t>self</a:t>
            </a:r>
            <a:r>
              <a:rPr lang="it"/>
              <a:t> tramite un riferimento, Rust assume che il tempo di vita da associare al risultato </a:t>
            </a:r>
            <a:r>
              <a:rPr lang="it" b="1">
                <a:solidFill>
                  <a:srgbClr val="0B5394"/>
                </a:solidFill>
              </a:rPr>
              <a:t>sia quello del riferimento a self</a:t>
            </a:r>
            <a:endParaRPr b="1">
              <a:solidFill>
                <a:srgbClr val="0B5394"/>
              </a:solidFill>
            </a:endParaRPr>
          </a:p>
          <a:p>
            <a:pPr marL="914400" lvl="1" indent="-317500" algn="l" rtl="0">
              <a:spcBef>
                <a:spcPts val="0"/>
              </a:spcBef>
              <a:spcAft>
                <a:spcPts val="0"/>
              </a:spcAft>
              <a:buSzPts val="1400"/>
              <a:buChar char="○"/>
            </a:pPr>
            <a:r>
              <a:rPr lang="it"/>
              <a:t>Questo parte dal presupposto che se un metodo di un oggetto restituisce un dato preso a prestito (borrow), questo sia stato preso dai dati posseduti dall’oggetto stesso</a:t>
            </a:r>
            <a:endParaRPr/>
          </a:p>
        </p:txBody>
      </p:sp>
      <p:sp>
        <p:nvSpPr>
          <p:cNvPr id="136" name="Google Shape;136;p23"/>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ctrTitle"/>
          </p:nvPr>
        </p:nvSpPr>
        <p:spPr>
          <a:xfrm>
            <a:off x="311708" y="827306"/>
            <a:ext cx="8520600" cy="2280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it"/>
              <a:t>Chiusure</a:t>
            </a:r>
            <a:endParaRPr/>
          </a:p>
        </p:txBody>
      </p:sp>
      <p:sp>
        <p:nvSpPr>
          <p:cNvPr id="142" name="Google Shape;142;p24"/>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12</a:t>
            </a:fld>
            <a:endParaRPr/>
          </a:p>
        </p:txBody>
      </p:sp>
      <p:pic>
        <p:nvPicPr>
          <p:cNvPr id="143" name="Google Shape;143;p24"/>
          <p:cNvPicPr preferRelativeResize="0"/>
          <p:nvPr/>
        </p:nvPicPr>
        <p:blipFill>
          <a:blip r:embed="rId3">
            <a:alphaModFix/>
          </a:blip>
          <a:stretch>
            <a:fillRect/>
          </a:stretch>
        </p:blipFill>
        <p:spPr>
          <a:xfrm>
            <a:off x="3619500" y="361625"/>
            <a:ext cx="1905000" cy="1905000"/>
          </a:xfrm>
          <a:prstGeom prst="rect">
            <a:avLst/>
          </a:prstGeom>
          <a:noFill/>
          <a:ln>
            <a:noFill/>
          </a:ln>
        </p:spPr>
      </p:pic>
      <p:sp>
        <p:nvSpPr>
          <p:cNvPr id="144" name="Google Shape;144;p24"/>
          <p:cNvSpPr txBox="1">
            <a:spLocks noGrp="1"/>
          </p:cNvSpPr>
          <p:nvPr>
            <p:ph type="subTitle" idx="1"/>
          </p:nvPr>
        </p:nvSpPr>
        <p:spPr>
          <a:xfrm>
            <a:off x="311700" y="3149028"/>
            <a:ext cx="8520600" cy="880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it"/>
              <a:t>Funzioni lambda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5"/>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Funzioni e chiusure</a:t>
            </a:r>
            <a:endParaRPr/>
          </a:p>
        </p:txBody>
      </p:sp>
      <p:sp>
        <p:nvSpPr>
          <p:cNvPr id="150" name="Google Shape;150;p25"/>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it"/>
              <a:t>La programmazione in stile funzionale introduce il concetto di </a:t>
            </a:r>
            <a:r>
              <a:rPr lang="it" b="1">
                <a:solidFill>
                  <a:srgbClr val="0B5394"/>
                </a:solidFill>
              </a:rPr>
              <a:t>funzioni di ordine superiore</a:t>
            </a:r>
            <a:endParaRPr b="1">
              <a:solidFill>
                <a:srgbClr val="0B5394"/>
              </a:solidFill>
            </a:endParaRPr>
          </a:p>
          <a:p>
            <a:pPr marL="914400" lvl="1" indent="-317500" algn="l" rtl="0">
              <a:spcBef>
                <a:spcPts val="0"/>
              </a:spcBef>
              <a:spcAft>
                <a:spcPts val="0"/>
              </a:spcAft>
              <a:buSzPts val="1400"/>
              <a:buChar char="○"/>
            </a:pPr>
            <a:r>
              <a:rPr lang="it"/>
              <a:t>Funzioni i cui parametri e/o il cui tipo di ritorno sono a loro volta una funzione</a:t>
            </a:r>
            <a:endParaRPr/>
          </a:p>
          <a:p>
            <a:pPr marL="457200" lvl="0" indent="-342900" algn="l" rtl="0">
              <a:spcBef>
                <a:spcPts val="0"/>
              </a:spcBef>
              <a:spcAft>
                <a:spcPts val="0"/>
              </a:spcAft>
              <a:buSzPts val="1800"/>
              <a:buChar char="●"/>
            </a:pPr>
            <a:r>
              <a:rPr lang="it"/>
              <a:t>Questo richiede, ad un linguaggio, la possibilità di trattare una funzione come un tipo dati qualsiasi, consentendo di memorizzarla in una variabile </a:t>
            </a:r>
            <a:endParaRPr/>
          </a:p>
          <a:p>
            <a:pPr marL="914400" lvl="1" indent="-317500" algn="l" rtl="0">
              <a:spcBef>
                <a:spcPts val="0"/>
              </a:spcBef>
              <a:spcAft>
                <a:spcPts val="0"/>
              </a:spcAft>
              <a:buSzPts val="1400"/>
              <a:buChar char="○"/>
            </a:pPr>
            <a:r>
              <a:rPr lang="it"/>
              <a:t>Nel linguaggio C questo è possibile modellando la variabile come un puntatore a funzione, usando la sintassi </a:t>
            </a:r>
            <a:br>
              <a:rPr lang="it"/>
            </a:br>
            <a:r>
              <a:rPr lang="it"/>
              <a:t>	</a:t>
            </a:r>
            <a:r>
              <a:rPr lang="it" b="1" i="1">
                <a:solidFill>
                  <a:srgbClr val="0B5394"/>
                </a:solidFill>
                <a:latin typeface="Consolas"/>
                <a:ea typeface="Consolas"/>
                <a:cs typeface="Consolas"/>
                <a:sym typeface="Consolas"/>
              </a:rPr>
              <a:t>TipoRitornato</a:t>
            </a:r>
            <a:r>
              <a:rPr lang="it" b="1">
                <a:solidFill>
                  <a:srgbClr val="0B5394"/>
                </a:solidFill>
                <a:latin typeface="Consolas"/>
                <a:ea typeface="Consolas"/>
                <a:cs typeface="Consolas"/>
                <a:sym typeface="Consolas"/>
              </a:rPr>
              <a:t> (* v) (p1: </a:t>
            </a:r>
            <a:r>
              <a:rPr lang="it" b="1" i="1">
                <a:solidFill>
                  <a:srgbClr val="0B5394"/>
                </a:solidFill>
                <a:latin typeface="Consolas"/>
                <a:ea typeface="Consolas"/>
                <a:cs typeface="Consolas"/>
                <a:sym typeface="Consolas"/>
              </a:rPr>
              <a:t>Tipo</a:t>
            </a:r>
            <a:r>
              <a:rPr lang="it" b="1" i="1" baseline="-25000">
                <a:solidFill>
                  <a:srgbClr val="0B5394"/>
                </a:solidFill>
                <a:latin typeface="Consolas"/>
                <a:ea typeface="Consolas"/>
                <a:cs typeface="Consolas"/>
                <a:sym typeface="Consolas"/>
              </a:rPr>
              <a:t>1</a:t>
            </a:r>
            <a:r>
              <a:rPr lang="it" b="1">
                <a:solidFill>
                  <a:srgbClr val="0B5394"/>
                </a:solidFill>
                <a:latin typeface="Consolas"/>
                <a:ea typeface="Consolas"/>
                <a:cs typeface="Consolas"/>
                <a:sym typeface="Consolas"/>
              </a:rPr>
              <a:t>, …, pn: </a:t>
            </a:r>
            <a:r>
              <a:rPr lang="it" b="1" i="1">
                <a:solidFill>
                  <a:srgbClr val="0B5394"/>
                </a:solidFill>
                <a:latin typeface="Consolas"/>
                <a:ea typeface="Consolas"/>
                <a:cs typeface="Consolas"/>
                <a:sym typeface="Consolas"/>
              </a:rPr>
              <a:t>Tipo</a:t>
            </a:r>
            <a:r>
              <a:rPr lang="it" b="1" i="1" baseline="-25000">
                <a:solidFill>
                  <a:srgbClr val="0B5394"/>
                </a:solidFill>
                <a:latin typeface="Consolas"/>
                <a:ea typeface="Consolas"/>
                <a:cs typeface="Consolas"/>
                <a:sym typeface="Consolas"/>
              </a:rPr>
              <a:t>n</a:t>
            </a:r>
            <a:r>
              <a:rPr lang="it" b="1">
                <a:solidFill>
                  <a:srgbClr val="0B5394"/>
                </a:solidFill>
                <a:latin typeface="Consolas"/>
                <a:ea typeface="Consolas"/>
                <a:cs typeface="Consolas"/>
                <a:sym typeface="Consolas"/>
              </a:rPr>
              <a:t> );</a:t>
            </a:r>
            <a:br>
              <a:rPr lang="it" b="1">
                <a:solidFill>
                  <a:srgbClr val="0B5394"/>
                </a:solidFill>
                <a:latin typeface="Consolas"/>
                <a:ea typeface="Consolas"/>
                <a:cs typeface="Consolas"/>
                <a:sym typeface="Consolas"/>
              </a:rPr>
            </a:br>
            <a:r>
              <a:rPr lang="it"/>
              <a:t>che definisce </a:t>
            </a:r>
            <a:r>
              <a:rPr lang="it" b="1">
                <a:solidFill>
                  <a:srgbClr val="0B5394"/>
                </a:solidFill>
                <a:latin typeface="Consolas"/>
                <a:ea typeface="Consolas"/>
                <a:cs typeface="Consolas"/>
                <a:sym typeface="Consolas"/>
              </a:rPr>
              <a:t>v</a:t>
            </a:r>
            <a:r>
              <a:rPr lang="it"/>
              <a:t> come puntatore ad una funzione che accetta n parametri e restituisce un valore dei tipi indicati</a:t>
            </a:r>
            <a:endParaRPr b="1">
              <a:solidFill>
                <a:srgbClr val="0B5394"/>
              </a:solidFill>
              <a:latin typeface="Consolas"/>
              <a:ea typeface="Consolas"/>
              <a:cs typeface="Consolas"/>
              <a:sym typeface="Consolas"/>
            </a:endParaRPr>
          </a:p>
          <a:p>
            <a:pPr marL="914400" lvl="1" indent="-317500" algn="l" rtl="0">
              <a:spcBef>
                <a:spcPts val="0"/>
              </a:spcBef>
              <a:spcAft>
                <a:spcPts val="0"/>
              </a:spcAft>
              <a:buSzPts val="1400"/>
              <a:buChar char="○"/>
            </a:pPr>
            <a:r>
              <a:rPr lang="it"/>
              <a:t>In C++, è possibile anche modellare la variabile come oggetto funzionale (ovvero che definisce il metodo </a:t>
            </a:r>
            <a:r>
              <a:rPr lang="it" b="1">
                <a:solidFill>
                  <a:srgbClr val="0B5394"/>
                </a:solidFill>
                <a:latin typeface="Consolas"/>
                <a:ea typeface="Consolas"/>
                <a:cs typeface="Consolas"/>
                <a:sym typeface="Consolas"/>
              </a:rPr>
              <a:t>operator() (...)</a:t>
            </a:r>
            <a:r>
              <a:rPr lang="it"/>
              <a:t> e che può avere uno stato)</a:t>
            </a:r>
            <a:endParaRPr/>
          </a:p>
          <a:p>
            <a:pPr marL="914400" lvl="1" indent="-317500" algn="l" rtl="0">
              <a:spcBef>
                <a:spcPts val="0"/>
              </a:spcBef>
              <a:spcAft>
                <a:spcPts val="0"/>
              </a:spcAft>
              <a:buSzPts val="1400"/>
              <a:buChar char="○"/>
            </a:pPr>
            <a:r>
              <a:rPr lang="it"/>
              <a:t>In Rust è possibile assegnare ad una variabile il puntatore ad una funzione (che avrà come tipo  </a:t>
            </a:r>
            <a:r>
              <a:rPr lang="it" b="1">
                <a:solidFill>
                  <a:srgbClr val="0B5394"/>
                </a:solidFill>
                <a:latin typeface="Consolas"/>
                <a:ea typeface="Consolas"/>
                <a:cs typeface="Consolas"/>
                <a:sym typeface="Consolas"/>
              </a:rPr>
              <a:t>fn(T</a:t>
            </a:r>
            <a:r>
              <a:rPr lang="it" b="1" baseline="-25000">
                <a:solidFill>
                  <a:srgbClr val="0B5394"/>
                </a:solidFill>
                <a:latin typeface="Consolas"/>
                <a:ea typeface="Consolas"/>
                <a:cs typeface="Consolas"/>
                <a:sym typeface="Consolas"/>
              </a:rPr>
              <a:t>1</a:t>
            </a:r>
            <a:r>
              <a:rPr lang="it" b="1">
                <a:solidFill>
                  <a:srgbClr val="0B5394"/>
                </a:solidFill>
                <a:latin typeface="Consolas"/>
                <a:ea typeface="Consolas"/>
                <a:cs typeface="Consolas"/>
                <a:sym typeface="Consolas"/>
              </a:rPr>
              <a:t>, …, T</a:t>
            </a:r>
            <a:r>
              <a:rPr lang="it" b="1" baseline="-25000">
                <a:solidFill>
                  <a:srgbClr val="0B5394"/>
                </a:solidFill>
                <a:latin typeface="Consolas"/>
                <a:ea typeface="Consolas"/>
                <a:cs typeface="Consolas"/>
                <a:sym typeface="Consolas"/>
              </a:rPr>
              <a:t>n</a:t>
            </a:r>
            <a:r>
              <a:rPr lang="it" b="1">
                <a:solidFill>
                  <a:srgbClr val="0B5394"/>
                </a:solidFill>
                <a:latin typeface="Consolas"/>
                <a:ea typeface="Consolas"/>
                <a:cs typeface="Consolas"/>
                <a:sym typeface="Consolas"/>
              </a:rPr>
              <a:t>) -&gt; U</a:t>
            </a:r>
            <a:r>
              <a:rPr lang="it">
                <a:solidFill>
                  <a:srgbClr val="0B5394"/>
                </a:solidFill>
              </a:rPr>
              <a:t> </a:t>
            </a:r>
            <a:r>
              <a:rPr lang="it"/>
              <a:t>) o assegnare un valore che implementa un tratto funzionale: </a:t>
            </a:r>
            <a:r>
              <a:rPr lang="it" b="1">
                <a:solidFill>
                  <a:srgbClr val="0B5394"/>
                </a:solidFill>
                <a:latin typeface="Consolas"/>
                <a:ea typeface="Consolas"/>
                <a:cs typeface="Consolas"/>
                <a:sym typeface="Consolas"/>
              </a:rPr>
              <a:t>FnOnce</a:t>
            </a:r>
            <a:r>
              <a:rPr lang="it"/>
              <a:t>, </a:t>
            </a:r>
            <a:r>
              <a:rPr lang="it" b="1">
                <a:solidFill>
                  <a:srgbClr val="0B5394"/>
                </a:solidFill>
                <a:latin typeface="Consolas"/>
                <a:ea typeface="Consolas"/>
                <a:cs typeface="Consolas"/>
                <a:sym typeface="Consolas"/>
              </a:rPr>
              <a:t>FnMut</a:t>
            </a:r>
            <a:r>
              <a:rPr lang="it"/>
              <a:t>, </a:t>
            </a:r>
            <a:r>
              <a:rPr lang="it" b="1">
                <a:solidFill>
                  <a:srgbClr val="0B5394"/>
                </a:solidFill>
                <a:latin typeface="Consolas"/>
                <a:ea typeface="Consolas"/>
                <a:cs typeface="Consolas"/>
                <a:sym typeface="Consolas"/>
              </a:rPr>
              <a:t>Fn</a:t>
            </a:r>
            <a:endParaRPr/>
          </a:p>
        </p:txBody>
      </p:sp>
      <p:sp>
        <p:nvSpPr>
          <p:cNvPr id="151" name="Google Shape;151;p25"/>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6"/>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Puntatori a funzione</a:t>
            </a:r>
            <a:endParaRPr/>
          </a:p>
        </p:txBody>
      </p:sp>
      <p:sp>
        <p:nvSpPr>
          <p:cNvPr id="157" name="Google Shape;157;p26"/>
          <p:cNvSpPr txBox="1">
            <a:spLocks noGrp="1"/>
          </p:cNvSpPr>
          <p:nvPr>
            <p:ph type="body" idx="1"/>
          </p:nvPr>
        </p:nvSpPr>
        <p:spPr>
          <a:xfrm>
            <a:off x="311700" y="1280524"/>
            <a:ext cx="8520600" cy="1533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Qualunque sia la natura del dato assegnato, si utilizza la variabile che contiene il puntatore come se fosse essa stessa una funzione</a:t>
            </a:r>
            <a:endParaRPr/>
          </a:p>
          <a:p>
            <a:pPr marL="914400" lvl="1" indent="-317500" algn="l" rtl="0">
              <a:spcBef>
                <a:spcPts val="0"/>
              </a:spcBef>
              <a:spcAft>
                <a:spcPts val="0"/>
              </a:spcAft>
              <a:buSzPts val="1400"/>
              <a:buChar char="○"/>
            </a:pPr>
            <a:r>
              <a:rPr lang="it"/>
              <a:t>Sia il tipo di ritorno che tutti i  tutti i tipi degli argomenti devono corrispondere a quanto dichiarato nella definizione della variabile (e della funzione)</a:t>
            </a:r>
            <a:endParaRPr/>
          </a:p>
        </p:txBody>
      </p:sp>
      <p:sp>
        <p:nvSpPr>
          <p:cNvPr id="158" name="Google Shape;158;p26"/>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14</a:t>
            </a:fld>
            <a:endParaRPr/>
          </a:p>
        </p:txBody>
      </p:sp>
      <p:sp>
        <p:nvSpPr>
          <p:cNvPr id="159" name="Google Shape;159;p26"/>
          <p:cNvSpPr txBox="1"/>
          <p:nvPr/>
        </p:nvSpPr>
        <p:spPr>
          <a:xfrm>
            <a:off x="566725" y="2813700"/>
            <a:ext cx="3898800" cy="2339700"/>
          </a:xfrm>
          <a:prstGeom prst="rect">
            <a:avLst/>
          </a:prstGeom>
          <a:solidFill>
            <a:srgbClr val="D9EAD3"/>
          </a:solidFill>
          <a:ln w="9525"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it" b="1">
                <a:solidFill>
                  <a:schemeClr val="dk1"/>
                </a:solidFill>
                <a:latin typeface="Consolas"/>
                <a:ea typeface="Consolas"/>
                <a:cs typeface="Consolas"/>
                <a:sym typeface="Consolas"/>
              </a:rPr>
              <a:t>double f1(int i, double d) {  </a:t>
            </a:r>
            <a:endParaRPr b="1">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None/>
            </a:pPr>
            <a:r>
              <a:rPr lang="it" b="1">
                <a:solidFill>
                  <a:schemeClr val="dk1"/>
                </a:solidFill>
                <a:latin typeface="Consolas"/>
                <a:ea typeface="Consolas"/>
                <a:cs typeface="Consolas"/>
                <a:sym typeface="Consolas"/>
              </a:rPr>
              <a:t>   return i * d;</a:t>
            </a:r>
            <a:endParaRPr b="1">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None/>
            </a:pPr>
            <a:r>
              <a:rPr lang="it" b="1">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None/>
            </a:pPr>
            <a:endParaRPr b="1">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None/>
            </a:pPr>
            <a:r>
              <a:rPr lang="it" b="1">
                <a:solidFill>
                  <a:schemeClr val="dk1"/>
                </a:solidFill>
                <a:highlight>
                  <a:schemeClr val="accent6"/>
                </a:highlight>
                <a:latin typeface="Consolas"/>
                <a:ea typeface="Consolas"/>
                <a:cs typeface="Consolas"/>
                <a:sym typeface="Consolas"/>
              </a:rPr>
              <a:t>double (*ptr)(int, double);</a:t>
            </a:r>
            <a:endParaRPr b="1">
              <a:solidFill>
                <a:schemeClr val="dk1"/>
              </a:solidFill>
              <a:highlight>
                <a:schemeClr val="accent6"/>
              </a:highlight>
              <a:latin typeface="Consolas"/>
              <a:ea typeface="Consolas"/>
              <a:cs typeface="Consolas"/>
              <a:sym typeface="Consolas"/>
            </a:endParaRPr>
          </a:p>
          <a:p>
            <a:pPr marL="0" marR="0" lvl="0" indent="0" algn="l" rtl="0">
              <a:lnSpc>
                <a:spcPct val="100000"/>
              </a:lnSpc>
              <a:spcBef>
                <a:spcPts val="0"/>
              </a:spcBef>
              <a:spcAft>
                <a:spcPts val="0"/>
              </a:spcAft>
              <a:buNone/>
            </a:pPr>
            <a:endParaRPr b="1">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None/>
            </a:pPr>
            <a:r>
              <a:rPr lang="it" b="1">
                <a:solidFill>
                  <a:schemeClr val="dk1"/>
                </a:solidFill>
                <a:latin typeface="Consolas"/>
                <a:ea typeface="Consolas"/>
                <a:cs typeface="Consolas"/>
                <a:sym typeface="Consolas"/>
              </a:rPr>
              <a:t>ptr = f1;   //identico a ptr = &amp;f1;</a:t>
            </a:r>
            <a:endParaRPr b="1">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None/>
            </a:pPr>
            <a:endParaRPr b="1">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None/>
            </a:pPr>
            <a:r>
              <a:rPr lang="it" b="1">
                <a:solidFill>
                  <a:schemeClr val="dk1"/>
                </a:solidFill>
                <a:latin typeface="Consolas"/>
                <a:ea typeface="Consolas"/>
                <a:cs typeface="Consolas"/>
                <a:sym typeface="Consolas"/>
              </a:rPr>
              <a:t>ptr(2, 3.14); // restituisce 6.28</a:t>
            </a:r>
            <a:endParaRPr b="1">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endParaRPr b="1">
              <a:solidFill>
                <a:schemeClr val="dk1"/>
              </a:solidFill>
              <a:latin typeface="Consolas"/>
              <a:ea typeface="Consolas"/>
              <a:cs typeface="Consolas"/>
              <a:sym typeface="Consolas"/>
            </a:endParaRPr>
          </a:p>
        </p:txBody>
      </p:sp>
      <p:sp>
        <p:nvSpPr>
          <p:cNvPr id="160" name="Google Shape;160;p26"/>
          <p:cNvSpPr txBox="1"/>
          <p:nvPr/>
        </p:nvSpPr>
        <p:spPr>
          <a:xfrm>
            <a:off x="3463525" y="2813700"/>
            <a:ext cx="1002000" cy="5541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it" sz="2400">
                <a:solidFill>
                  <a:srgbClr val="980000"/>
                </a:solidFill>
              </a:rPr>
              <a:t>C++</a:t>
            </a:r>
            <a:endParaRPr sz="2400">
              <a:solidFill>
                <a:srgbClr val="980000"/>
              </a:solidFill>
            </a:endParaRPr>
          </a:p>
        </p:txBody>
      </p:sp>
      <p:sp>
        <p:nvSpPr>
          <p:cNvPr id="161" name="Google Shape;161;p26"/>
          <p:cNvSpPr txBox="1"/>
          <p:nvPr/>
        </p:nvSpPr>
        <p:spPr>
          <a:xfrm>
            <a:off x="4727050" y="2813700"/>
            <a:ext cx="3898800" cy="2339700"/>
          </a:xfrm>
          <a:prstGeom prst="rect">
            <a:avLst/>
          </a:prstGeom>
          <a:solidFill>
            <a:srgbClr val="FFF2CC"/>
          </a:solidFill>
          <a:ln w="9525"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it" b="1">
                <a:solidFill>
                  <a:schemeClr val="dk1"/>
                </a:solidFill>
                <a:latin typeface="Consolas"/>
                <a:ea typeface="Consolas"/>
                <a:cs typeface="Consolas"/>
                <a:sym typeface="Consolas"/>
              </a:rPr>
              <a:t>fn f1(i: i32, d: f64) -&gt; f64 {</a:t>
            </a:r>
            <a:endParaRPr b="1">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None/>
            </a:pPr>
            <a:r>
              <a:rPr lang="it" b="1">
                <a:solidFill>
                  <a:schemeClr val="dk1"/>
                </a:solidFill>
                <a:latin typeface="Consolas"/>
                <a:ea typeface="Consolas"/>
                <a:cs typeface="Consolas"/>
                <a:sym typeface="Consolas"/>
              </a:rPr>
              <a:t>  return i as f64 * d;</a:t>
            </a:r>
            <a:endParaRPr b="1">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None/>
            </a:pPr>
            <a:r>
              <a:rPr lang="it" b="1">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None/>
            </a:pPr>
            <a:endParaRPr b="1">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None/>
            </a:pPr>
            <a:r>
              <a:rPr lang="it" b="1">
                <a:solidFill>
                  <a:schemeClr val="dk1"/>
                </a:solidFill>
                <a:highlight>
                  <a:schemeClr val="accent6"/>
                </a:highlight>
                <a:latin typeface="Consolas"/>
                <a:ea typeface="Consolas"/>
                <a:cs typeface="Consolas"/>
                <a:sym typeface="Consolas"/>
              </a:rPr>
              <a:t>let ptr: fn(i32, f64) -&gt; f64;</a:t>
            </a:r>
            <a:endParaRPr b="1">
              <a:solidFill>
                <a:schemeClr val="dk1"/>
              </a:solidFill>
              <a:highlight>
                <a:schemeClr val="accent6"/>
              </a:highlight>
              <a:latin typeface="Consolas"/>
              <a:ea typeface="Consolas"/>
              <a:cs typeface="Consolas"/>
              <a:sym typeface="Consolas"/>
            </a:endParaRPr>
          </a:p>
          <a:p>
            <a:pPr marL="0" marR="0" lvl="0" indent="0" algn="l" rtl="0">
              <a:lnSpc>
                <a:spcPct val="100000"/>
              </a:lnSpc>
              <a:spcBef>
                <a:spcPts val="0"/>
              </a:spcBef>
              <a:spcAft>
                <a:spcPts val="0"/>
              </a:spcAft>
              <a:buNone/>
            </a:pPr>
            <a:endParaRPr b="1">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None/>
            </a:pPr>
            <a:r>
              <a:rPr lang="it" b="1">
                <a:solidFill>
                  <a:schemeClr val="dk1"/>
                </a:solidFill>
                <a:latin typeface="Consolas"/>
                <a:ea typeface="Consolas"/>
                <a:cs typeface="Consolas"/>
                <a:sym typeface="Consolas"/>
              </a:rPr>
              <a:t>ptr = f1; //assegno il puntatore</a:t>
            </a:r>
            <a:endParaRPr b="1">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None/>
            </a:pPr>
            <a:endParaRPr b="1">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None/>
            </a:pPr>
            <a:r>
              <a:rPr lang="it" b="1">
                <a:solidFill>
                  <a:schemeClr val="dk1"/>
                </a:solidFill>
                <a:latin typeface="Consolas"/>
                <a:ea typeface="Consolas"/>
                <a:cs typeface="Consolas"/>
                <a:sym typeface="Consolas"/>
              </a:rPr>
              <a:t>ptr(2, 3.14); // chiamo la funzione</a:t>
            </a:r>
            <a:endParaRPr b="1">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None/>
            </a:pPr>
            <a:endParaRPr b="1">
              <a:solidFill>
                <a:schemeClr val="dk1"/>
              </a:solidFill>
              <a:latin typeface="Consolas"/>
              <a:ea typeface="Consolas"/>
              <a:cs typeface="Consolas"/>
              <a:sym typeface="Consolas"/>
            </a:endParaRPr>
          </a:p>
        </p:txBody>
      </p:sp>
      <p:sp>
        <p:nvSpPr>
          <p:cNvPr id="162" name="Google Shape;162;p26"/>
          <p:cNvSpPr txBox="1"/>
          <p:nvPr/>
        </p:nvSpPr>
        <p:spPr>
          <a:xfrm>
            <a:off x="7623850" y="2813700"/>
            <a:ext cx="1002000" cy="5541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it" sz="2400">
                <a:solidFill>
                  <a:srgbClr val="980000"/>
                </a:solidFill>
              </a:rPr>
              <a:t>Rust</a:t>
            </a:r>
            <a:endParaRPr sz="2400">
              <a:solidFill>
                <a:srgbClr val="98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7"/>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Oggetti funzionali</a:t>
            </a:r>
            <a:endParaRPr/>
          </a:p>
        </p:txBody>
      </p:sp>
      <p:sp>
        <p:nvSpPr>
          <p:cNvPr id="168" name="Google Shape;168;p27"/>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In C++ esiste un ulteriore tipo invocabile: il «funtore» o «oggetto funzionale»</a:t>
            </a:r>
            <a:endParaRPr/>
          </a:p>
          <a:p>
            <a:pPr marL="914400" lvl="1" indent="-317500" algn="l" rtl="0">
              <a:spcBef>
                <a:spcPts val="0"/>
              </a:spcBef>
              <a:spcAft>
                <a:spcPts val="0"/>
              </a:spcAft>
              <a:buSzPts val="1400"/>
              <a:buChar char="○"/>
            </a:pPr>
            <a:r>
              <a:rPr lang="it"/>
              <a:t>Istanza di una qualsiasi classe che abbia ridefinito la funzione membro </a:t>
            </a:r>
            <a:r>
              <a:rPr lang="it" b="1">
                <a:solidFill>
                  <a:srgbClr val="0B5394"/>
                </a:solidFill>
                <a:latin typeface="Consolas"/>
                <a:ea typeface="Consolas"/>
                <a:cs typeface="Consolas"/>
                <a:sym typeface="Consolas"/>
              </a:rPr>
              <a:t>operator()</a:t>
            </a:r>
            <a:endParaRPr b="1">
              <a:solidFill>
                <a:srgbClr val="0B5394"/>
              </a:solidFill>
              <a:latin typeface="Consolas"/>
              <a:ea typeface="Consolas"/>
              <a:cs typeface="Consolas"/>
              <a:sym typeface="Consolas"/>
            </a:endParaRPr>
          </a:p>
        </p:txBody>
      </p:sp>
      <p:sp>
        <p:nvSpPr>
          <p:cNvPr id="169" name="Google Shape;169;p27"/>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15</a:t>
            </a:fld>
            <a:endParaRPr/>
          </a:p>
        </p:txBody>
      </p:sp>
      <p:sp>
        <p:nvSpPr>
          <p:cNvPr id="170" name="Google Shape;170;p27"/>
          <p:cNvSpPr txBox="1"/>
          <p:nvPr/>
        </p:nvSpPr>
        <p:spPr>
          <a:xfrm>
            <a:off x="311700" y="2240213"/>
            <a:ext cx="4608600" cy="2247300"/>
          </a:xfrm>
          <a:prstGeom prst="rect">
            <a:avLst/>
          </a:prstGeom>
          <a:solidFill>
            <a:srgbClr val="D9EAD3"/>
          </a:solidFill>
          <a:ln w="9525" cap="flat" cmpd="sng">
            <a:solidFill>
              <a:srgbClr val="000000"/>
            </a:solidFill>
            <a:prstDash val="solid"/>
            <a:miter lim="800000"/>
            <a:headEnd type="none" w="sm" len="sm"/>
            <a:tailEnd type="none" w="sm" len="sm"/>
          </a:ln>
          <a:effectLst>
            <a:outerShdw blurRad="50800" dist="38100" dir="2700000" algn="tl" rotWithShape="0">
              <a:srgbClr val="808080">
                <a:alpha val="3961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it" sz="2000" b="0" i="0" u="none" strike="noStrike" cap="none">
                <a:solidFill>
                  <a:srgbClr val="000000"/>
                </a:solidFill>
                <a:latin typeface="Consolas"/>
                <a:ea typeface="Consolas"/>
                <a:cs typeface="Consolas"/>
                <a:sym typeface="Consolas"/>
              </a:rPr>
              <a:t>class FC {</a:t>
            </a:r>
            <a:endParaRPr/>
          </a:p>
          <a:p>
            <a:pPr marL="0" marR="0" lvl="0" indent="0" algn="l" rtl="0">
              <a:spcBef>
                <a:spcPts val="0"/>
              </a:spcBef>
              <a:spcAft>
                <a:spcPts val="0"/>
              </a:spcAft>
              <a:buNone/>
            </a:pPr>
            <a:r>
              <a:rPr lang="it" sz="2000" b="0" i="0" u="none" strike="noStrike" cap="none">
                <a:solidFill>
                  <a:srgbClr val="000000"/>
                </a:solidFill>
                <a:latin typeface="Consolas"/>
                <a:ea typeface="Consolas"/>
                <a:cs typeface="Consolas"/>
                <a:sym typeface="Consolas"/>
              </a:rPr>
              <a:t>public:</a:t>
            </a:r>
            <a:endParaRPr sz="2000" b="0" i="0" u="none" strike="noStrike" cap="none">
              <a:solidFill>
                <a:srgbClr val="000000"/>
              </a:solidFill>
              <a:latin typeface="Consolas"/>
              <a:ea typeface="Consolas"/>
              <a:cs typeface="Consolas"/>
              <a:sym typeface="Consolas"/>
            </a:endParaRPr>
          </a:p>
          <a:p>
            <a:pPr marL="0" marR="0" lvl="0" indent="0" algn="l" rtl="0">
              <a:spcBef>
                <a:spcPts val="0"/>
              </a:spcBef>
              <a:spcAft>
                <a:spcPts val="0"/>
              </a:spcAft>
              <a:buNone/>
            </a:pPr>
            <a:endParaRPr sz="2000">
              <a:latin typeface="Consolas"/>
              <a:ea typeface="Consolas"/>
              <a:cs typeface="Consolas"/>
              <a:sym typeface="Consolas"/>
            </a:endParaRPr>
          </a:p>
          <a:p>
            <a:pPr marL="0" marR="0" lvl="0" indent="0" algn="l" rtl="0">
              <a:spcBef>
                <a:spcPts val="0"/>
              </a:spcBef>
              <a:spcAft>
                <a:spcPts val="0"/>
              </a:spcAft>
              <a:buNone/>
            </a:pPr>
            <a:r>
              <a:rPr lang="it" sz="2000" b="0" i="0" u="none" strike="noStrike" cap="none">
                <a:solidFill>
                  <a:srgbClr val="000000"/>
                </a:solidFill>
                <a:latin typeface="Consolas"/>
                <a:ea typeface="Consolas"/>
                <a:cs typeface="Consolas"/>
                <a:sym typeface="Consolas"/>
              </a:rPr>
              <a:t>  int </a:t>
            </a:r>
            <a:r>
              <a:rPr lang="it" sz="2000" b="1" i="0" u="none" strike="noStrike" cap="none">
                <a:solidFill>
                  <a:srgbClr val="0B5394"/>
                </a:solidFill>
                <a:latin typeface="Consolas"/>
                <a:ea typeface="Consolas"/>
                <a:cs typeface="Consolas"/>
                <a:sym typeface="Consolas"/>
              </a:rPr>
              <a:t>operator() </a:t>
            </a:r>
            <a:r>
              <a:rPr lang="it" sz="2000" b="0" i="0" u="none" strike="noStrike" cap="none">
                <a:solidFill>
                  <a:srgbClr val="000000"/>
                </a:solidFill>
                <a:latin typeface="Consolas"/>
                <a:ea typeface="Consolas"/>
                <a:cs typeface="Consolas"/>
                <a:sym typeface="Consolas"/>
              </a:rPr>
              <a:t>(int v) {</a:t>
            </a:r>
            <a:endParaRPr/>
          </a:p>
          <a:p>
            <a:pPr marL="0" marR="0" lvl="0" indent="0" algn="l" rtl="0">
              <a:spcBef>
                <a:spcPts val="0"/>
              </a:spcBef>
              <a:spcAft>
                <a:spcPts val="0"/>
              </a:spcAft>
              <a:buNone/>
            </a:pPr>
            <a:r>
              <a:rPr lang="it" sz="2000" b="0" i="0" u="none" strike="noStrike" cap="none">
                <a:solidFill>
                  <a:srgbClr val="000000"/>
                </a:solidFill>
                <a:latin typeface="Consolas"/>
                <a:ea typeface="Consolas"/>
                <a:cs typeface="Consolas"/>
                <a:sym typeface="Consolas"/>
              </a:rPr>
              <a:t>    return v*2;</a:t>
            </a:r>
            <a:endParaRPr/>
          </a:p>
          <a:p>
            <a:pPr marL="0" marR="0" lvl="0" indent="0" algn="l" rtl="0">
              <a:spcBef>
                <a:spcPts val="0"/>
              </a:spcBef>
              <a:spcAft>
                <a:spcPts val="0"/>
              </a:spcAft>
              <a:buNone/>
            </a:pPr>
            <a:r>
              <a:rPr lang="it" sz="2000" b="0" i="0" u="none" strike="noStrike" cap="none">
                <a:solidFill>
                  <a:srgbClr val="000000"/>
                </a:solidFill>
                <a:latin typeface="Consolas"/>
                <a:ea typeface="Consolas"/>
                <a:cs typeface="Consolas"/>
                <a:sym typeface="Consolas"/>
              </a:rPr>
              <a:t>  }</a:t>
            </a:r>
            <a:endParaRPr/>
          </a:p>
          <a:p>
            <a:pPr marL="0" marR="0" lvl="0" indent="0" algn="l" rtl="0">
              <a:spcBef>
                <a:spcPts val="0"/>
              </a:spcBef>
              <a:spcAft>
                <a:spcPts val="0"/>
              </a:spcAft>
              <a:buNone/>
            </a:pPr>
            <a:r>
              <a:rPr lang="it" sz="2000" b="0" i="0" u="none" strike="noStrike" cap="none">
                <a:solidFill>
                  <a:srgbClr val="000000"/>
                </a:solidFill>
                <a:latin typeface="Consolas"/>
                <a:ea typeface="Consolas"/>
                <a:cs typeface="Consolas"/>
                <a:sym typeface="Consolas"/>
              </a:rPr>
              <a:t>};</a:t>
            </a:r>
            <a:endParaRPr sz="2000">
              <a:latin typeface="Consolas"/>
              <a:ea typeface="Consolas"/>
              <a:cs typeface="Consolas"/>
              <a:sym typeface="Consolas"/>
            </a:endParaRPr>
          </a:p>
        </p:txBody>
      </p:sp>
      <p:sp>
        <p:nvSpPr>
          <p:cNvPr id="171" name="Google Shape;171;p27"/>
          <p:cNvSpPr txBox="1"/>
          <p:nvPr/>
        </p:nvSpPr>
        <p:spPr>
          <a:xfrm>
            <a:off x="5138100" y="2240213"/>
            <a:ext cx="3694200" cy="2247300"/>
          </a:xfrm>
          <a:prstGeom prst="rect">
            <a:avLst/>
          </a:prstGeom>
          <a:solidFill>
            <a:srgbClr val="D9EAD3"/>
          </a:solidFill>
          <a:ln w="9525" cap="flat" cmpd="sng">
            <a:solidFill>
              <a:srgbClr val="000000"/>
            </a:solidFill>
            <a:prstDash val="solid"/>
            <a:miter lim="800000"/>
            <a:headEnd type="none" w="sm" len="sm"/>
            <a:tailEnd type="none" w="sm" len="sm"/>
          </a:ln>
          <a:effectLst>
            <a:outerShdw blurRad="50800" dist="38100" dir="2700000" algn="tl" rotWithShape="0">
              <a:srgbClr val="808080">
                <a:alpha val="3961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it" sz="2000" b="0" i="0" u="none" strike="noStrike" cap="none">
                <a:solidFill>
                  <a:srgbClr val="000000"/>
                </a:solidFill>
                <a:latin typeface="Consolas"/>
                <a:ea typeface="Consolas"/>
                <a:cs typeface="Consolas"/>
                <a:sym typeface="Consolas"/>
              </a:rPr>
              <a:t>{</a:t>
            </a:r>
            <a:endParaRPr/>
          </a:p>
          <a:p>
            <a:pPr marL="0" marR="0" lvl="0" indent="0" algn="l" rtl="0">
              <a:spcBef>
                <a:spcPts val="0"/>
              </a:spcBef>
              <a:spcAft>
                <a:spcPts val="0"/>
              </a:spcAft>
              <a:buNone/>
            </a:pPr>
            <a:r>
              <a:rPr lang="it" sz="2000" b="0" i="0" u="none" strike="noStrike" cap="none">
                <a:solidFill>
                  <a:srgbClr val="000000"/>
                </a:solidFill>
                <a:latin typeface="Consolas"/>
                <a:ea typeface="Consolas"/>
                <a:cs typeface="Consolas"/>
                <a:sym typeface="Consolas"/>
              </a:rPr>
              <a:t>  FC fc;</a:t>
            </a:r>
            <a:endParaRPr/>
          </a:p>
          <a:p>
            <a:pPr marL="0" marR="0" lvl="0" indent="0" algn="l" rtl="0">
              <a:spcBef>
                <a:spcPts val="0"/>
              </a:spcBef>
              <a:spcAft>
                <a:spcPts val="0"/>
              </a:spcAft>
              <a:buNone/>
            </a:pPr>
            <a:r>
              <a:rPr lang="it" sz="2000" b="0" i="0" u="none" strike="noStrike" cap="none">
                <a:solidFill>
                  <a:srgbClr val="000000"/>
                </a:solidFill>
                <a:latin typeface="Consolas"/>
                <a:ea typeface="Consolas"/>
                <a:cs typeface="Consolas"/>
                <a:sym typeface="Consolas"/>
              </a:rPr>
              <a:t>  int i= fc(5);</a:t>
            </a:r>
            <a:endParaRPr/>
          </a:p>
          <a:p>
            <a:pPr marL="0" marR="0" lvl="0" indent="0" algn="l" rtl="0">
              <a:spcBef>
                <a:spcPts val="0"/>
              </a:spcBef>
              <a:spcAft>
                <a:spcPts val="0"/>
              </a:spcAft>
              <a:buNone/>
            </a:pPr>
            <a:r>
              <a:rPr lang="it" sz="2000" b="0" i="0" u="none" strike="noStrike" cap="none">
                <a:solidFill>
                  <a:srgbClr val="000000"/>
                </a:solidFill>
                <a:latin typeface="Consolas"/>
                <a:ea typeface="Consolas"/>
                <a:cs typeface="Consolas"/>
                <a:sym typeface="Consolas"/>
              </a:rPr>
              <a:t>  // i vale 10</a:t>
            </a:r>
            <a:endParaRPr/>
          </a:p>
          <a:p>
            <a:pPr marL="0" marR="0" lvl="0" indent="0" algn="l" rtl="0">
              <a:spcBef>
                <a:spcPts val="0"/>
              </a:spcBef>
              <a:spcAft>
                <a:spcPts val="0"/>
              </a:spcAft>
              <a:buNone/>
            </a:pPr>
            <a:r>
              <a:rPr lang="it" sz="2000" b="0" i="0" u="none" strike="noStrike" cap="none">
                <a:solidFill>
                  <a:srgbClr val="000000"/>
                </a:solidFill>
                <a:latin typeface="Consolas"/>
                <a:ea typeface="Consolas"/>
                <a:cs typeface="Consolas"/>
                <a:sym typeface="Consolas"/>
              </a:rPr>
              <a:t>  i=fc(2);</a:t>
            </a:r>
            <a:endParaRPr/>
          </a:p>
          <a:p>
            <a:pPr marL="0" marR="0" lvl="0" indent="0" algn="l" rtl="0">
              <a:spcBef>
                <a:spcPts val="0"/>
              </a:spcBef>
              <a:spcAft>
                <a:spcPts val="0"/>
              </a:spcAft>
              <a:buNone/>
            </a:pPr>
            <a:r>
              <a:rPr lang="it" sz="2000" b="0" i="0" u="none" strike="noStrike" cap="none">
                <a:solidFill>
                  <a:srgbClr val="000000"/>
                </a:solidFill>
                <a:latin typeface="Consolas"/>
                <a:ea typeface="Consolas"/>
                <a:cs typeface="Consolas"/>
                <a:sym typeface="Consolas"/>
              </a:rPr>
              <a:t>  // i vale 4</a:t>
            </a:r>
            <a:endParaRPr/>
          </a:p>
          <a:p>
            <a:pPr marL="0" marR="0" lvl="0" indent="0" algn="l" rtl="0">
              <a:spcBef>
                <a:spcPts val="0"/>
              </a:spcBef>
              <a:spcAft>
                <a:spcPts val="0"/>
              </a:spcAft>
              <a:buNone/>
            </a:pPr>
            <a:r>
              <a:rPr lang="it" sz="2000" b="0" i="0" u="none" strike="noStrike" cap="none">
                <a:solidFill>
                  <a:srgbClr val="000000"/>
                </a:solidFill>
                <a:latin typeface="Consolas"/>
                <a:ea typeface="Consolas"/>
                <a:cs typeface="Consolas"/>
                <a:sym typeface="Consolas"/>
              </a:rPr>
              <a:t>}</a:t>
            </a:r>
            <a:endParaRPr sz="2000" b="0" i="0" u="none" strike="noStrike" cap="none">
              <a:solidFill>
                <a:srgbClr val="000000"/>
              </a:solidFill>
              <a:latin typeface="Consolas"/>
              <a:ea typeface="Consolas"/>
              <a:cs typeface="Consolas"/>
              <a:sym typeface="Consolas"/>
            </a:endParaRPr>
          </a:p>
        </p:txBody>
      </p:sp>
      <p:sp>
        <p:nvSpPr>
          <p:cNvPr id="172" name="Google Shape;172;p27"/>
          <p:cNvSpPr txBox="1"/>
          <p:nvPr/>
        </p:nvSpPr>
        <p:spPr>
          <a:xfrm>
            <a:off x="3918300" y="2240225"/>
            <a:ext cx="1002000" cy="5541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it" sz="2400">
                <a:solidFill>
                  <a:srgbClr val="980000"/>
                </a:solidFill>
              </a:rPr>
              <a:t>C++</a:t>
            </a:r>
            <a:endParaRPr sz="2400">
              <a:solidFill>
                <a:srgbClr val="980000"/>
              </a:solidFill>
            </a:endParaRPr>
          </a:p>
        </p:txBody>
      </p:sp>
      <p:sp>
        <p:nvSpPr>
          <p:cNvPr id="173" name="Google Shape;173;p27"/>
          <p:cNvSpPr txBox="1"/>
          <p:nvPr/>
        </p:nvSpPr>
        <p:spPr>
          <a:xfrm>
            <a:off x="7830300" y="2240225"/>
            <a:ext cx="1002000" cy="5541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it" sz="2400">
                <a:solidFill>
                  <a:srgbClr val="980000"/>
                </a:solidFill>
              </a:rPr>
              <a:t>C++</a:t>
            </a:r>
            <a:endParaRPr sz="2400">
              <a:solidFill>
                <a:srgbClr val="98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Oggetti funzionali</a:t>
            </a:r>
            <a:endParaRPr/>
          </a:p>
        </p:txBody>
      </p:sp>
      <p:sp>
        <p:nvSpPr>
          <p:cNvPr id="179" name="Google Shape;179;p28"/>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È possibile includere più definizioni di operator( )</a:t>
            </a:r>
            <a:endParaRPr/>
          </a:p>
          <a:p>
            <a:pPr marL="914400" lvl="1" indent="-317500" algn="l" rtl="0">
              <a:spcBef>
                <a:spcPts val="0"/>
              </a:spcBef>
              <a:spcAft>
                <a:spcPts val="0"/>
              </a:spcAft>
              <a:buSzPts val="1400"/>
              <a:buChar char="○"/>
            </a:pPr>
            <a:r>
              <a:rPr lang="it"/>
              <a:t>Devono avere tipi differenti nell'elenco dei parametri, così da essere distinguibili</a:t>
            </a:r>
            <a:endParaRPr/>
          </a:p>
          <a:p>
            <a:pPr marL="457200" lvl="0" indent="-342900" algn="l" rtl="0">
              <a:spcBef>
                <a:spcPts val="0"/>
              </a:spcBef>
              <a:spcAft>
                <a:spcPts val="0"/>
              </a:spcAft>
              <a:buSzPts val="1800"/>
              <a:buChar char="●"/>
            </a:pPr>
            <a:r>
              <a:rPr lang="it"/>
              <a:t>Un oggetto funzionale può contenere variabili membro</a:t>
            </a:r>
            <a:endParaRPr/>
          </a:p>
          <a:p>
            <a:pPr marL="914400" lvl="1" indent="-317500" algn="l" rtl="0">
              <a:spcBef>
                <a:spcPts val="0"/>
              </a:spcBef>
              <a:spcAft>
                <a:spcPts val="0"/>
              </a:spcAft>
              <a:buSzPts val="1400"/>
              <a:buChar char="○"/>
            </a:pPr>
            <a:r>
              <a:rPr lang="it"/>
              <a:t>Queste possono essere utilizzate all'interno delle funzioni operator() per tenere traccia di uno stato</a:t>
            </a:r>
            <a:endParaRPr/>
          </a:p>
          <a:p>
            <a:pPr marL="914400" lvl="1" indent="-317500" algn="l" rtl="0">
              <a:spcBef>
                <a:spcPts val="0"/>
              </a:spcBef>
              <a:spcAft>
                <a:spcPts val="0"/>
              </a:spcAft>
              <a:buSzPts val="1400"/>
              <a:buChar char="○"/>
            </a:pPr>
            <a:r>
              <a:rPr lang="it"/>
              <a:t>Il comportamento non è più quello di una funzione pura (il cui output è sempre lo stesso a parità di input, come succede con le funzioni matematiche) </a:t>
            </a:r>
            <a:endParaRPr/>
          </a:p>
          <a:p>
            <a:pPr marL="457200" lvl="0" indent="-342900" algn="l" rtl="0">
              <a:spcBef>
                <a:spcPts val="0"/>
              </a:spcBef>
              <a:spcAft>
                <a:spcPts val="0"/>
              </a:spcAft>
              <a:buSzPts val="1800"/>
              <a:buChar char="●"/>
            </a:pPr>
            <a:r>
              <a:rPr lang="it"/>
              <a:t>Da un punto di vista dell’implementazione, il compilatore introduce, come per tutti i metodi, un ulteriore parametro nascosto (this) all’elenco dei parametri formali</a:t>
            </a:r>
            <a:endParaRPr/>
          </a:p>
          <a:p>
            <a:pPr marL="914400" lvl="1" indent="-317500" algn="l" rtl="0">
              <a:spcBef>
                <a:spcPts val="0"/>
              </a:spcBef>
              <a:spcAft>
                <a:spcPts val="0"/>
              </a:spcAft>
              <a:buSzPts val="1400"/>
              <a:buChar char="○"/>
            </a:pPr>
            <a:r>
              <a:rPr lang="it"/>
              <a:t>Tale parametro fornisce l’accesso alla componente di stato dell’oggetto funzionale (le variabili membro dell’istanza della classe) </a:t>
            </a:r>
            <a:endParaRPr/>
          </a:p>
        </p:txBody>
      </p:sp>
      <p:sp>
        <p:nvSpPr>
          <p:cNvPr id="180" name="Google Shape;180;p28"/>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9"/>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Oggetti funzionali</a:t>
            </a:r>
            <a:endParaRPr/>
          </a:p>
        </p:txBody>
      </p:sp>
      <p:sp>
        <p:nvSpPr>
          <p:cNvPr id="186" name="Google Shape;186;p29"/>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17</a:t>
            </a:fld>
            <a:endParaRPr/>
          </a:p>
        </p:txBody>
      </p:sp>
      <p:sp>
        <p:nvSpPr>
          <p:cNvPr id="187" name="Google Shape;187;p29"/>
          <p:cNvSpPr txBox="1"/>
          <p:nvPr/>
        </p:nvSpPr>
        <p:spPr>
          <a:xfrm>
            <a:off x="700950" y="1130775"/>
            <a:ext cx="7742100" cy="4017300"/>
          </a:xfrm>
          <a:prstGeom prst="rect">
            <a:avLst/>
          </a:prstGeom>
          <a:solidFill>
            <a:srgbClr val="D9EAD3"/>
          </a:solidFill>
          <a:ln w="9525" cap="flat" cmpd="sng">
            <a:solidFill>
              <a:srgbClr val="000000"/>
            </a:solidFill>
            <a:prstDash val="solid"/>
            <a:miter lim="800000"/>
            <a:headEnd type="none" w="sm" len="sm"/>
            <a:tailEnd type="none" w="sm" len="sm"/>
          </a:ln>
          <a:effectLst>
            <a:outerShdw blurRad="50800" dist="38100" dir="2700000" algn="tl" rotWithShape="0">
              <a:srgbClr val="808080">
                <a:alpha val="3961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it" sz="1500" b="1" i="0" u="none" strike="noStrike" cap="none">
                <a:solidFill>
                  <a:srgbClr val="000000"/>
                </a:solidFill>
                <a:latin typeface="Consolas"/>
                <a:ea typeface="Consolas"/>
                <a:cs typeface="Consolas"/>
                <a:sym typeface="Consolas"/>
              </a:rPr>
              <a:t>class Accumulatore {</a:t>
            </a:r>
            <a:endParaRPr sz="1500" b="1">
              <a:latin typeface="Consolas"/>
              <a:ea typeface="Consolas"/>
              <a:cs typeface="Consolas"/>
              <a:sym typeface="Consolas"/>
            </a:endParaRPr>
          </a:p>
          <a:p>
            <a:pPr marL="0" marR="0" lvl="0" indent="0" algn="l" rtl="0">
              <a:spcBef>
                <a:spcPts val="0"/>
              </a:spcBef>
              <a:spcAft>
                <a:spcPts val="0"/>
              </a:spcAft>
              <a:buNone/>
            </a:pPr>
            <a:r>
              <a:rPr lang="it" sz="1500" b="1" i="0" u="none" strike="noStrike" cap="none">
                <a:solidFill>
                  <a:srgbClr val="000000"/>
                </a:solidFill>
                <a:latin typeface="Consolas"/>
                <a:ea typeface="Consolas"/>
                <a:cs typeface="Consolas"/>
                <a:sym typeface="Consolas"/>
              </a:rPr>
              <a:t>  int totale;							//</a:t>
            </a:r>
            <a:r>
              <a:rPr lang="it" sz="1500" b="1">
                <a:latin typeface="Consolas"/>
                <a:ea typeface="Consolas"/>
                <a:cs typeface="Consolas"/>
                <a:sym typeface="Consolas"/>
              </a:rPr>
              <a:t>variabile membro</a:t>
            </a:r>
            <a:endParaRPr sz="1500" b="1">
              <a:latin typeface="Consolas"/>
              <a:ea typeface="Consolas"/>
              <a:cs typeface="Consolas"/>
              <a:sym typeface="Consolas"/>
            </a:endParaRPr>
          </a:p>
          <a:p>
            <a:pPr marL="0" marR="0" lvl="0" indent="0" algn="l" rtl="0">
              <a:spcBef>
                <a:spcPts val="0"/>
              </a:spcBef>
              <a:spcAft>
                <a:spcPts val="0"/>
              </a:spcAft>
              <a:buNone/>
            </a:pPr>
            <a:r>
              <a:rPr lang="it" sz="1500" b="1" i="0" u="none" strike="noStrike" cap="none">
                <a:solidFill>
                  <a:srgbClr val="000000"/>
                </a:solidFill>
                <a:latin typeface="Consolas"/>
                <a:ea typeface="Consolas"/>
                <a:cs typeface="Consolas"/>
                <a:sym typeface="Consolas"/>
              </a:rPr>
              <a:t>public: </a:t>
            </a:r>
            <a:endParaRPr sz="1500" b="1">
              <a:latin typeface="Consolas"/>
              <a:ea typeface="Consolas"/>
              <a:cs typeface="Consolas"/>
              <a:sym typeface="Consolas"/>
            </a:endParaRPr>
          </a:p>
          <a:p>
            <a:pPr marL="0" marR="0" lvl="0" indent="0" algn="l" rtl="0">
              <a:spcBef>
                <a:spcPts val="0"/>
              </a:spcBef>
              <a:spcAft>
                <a:spcPts val="0"/>
              </a:spcAft>
              <a:buNone/>
            </a:pPr>
            <a:r>
              <a:rPr lang="it" sz="1500" b="1" i="0" u="none" strike="noStrike" cap="none">
                <a:solidFill>
                  <a:srgbClr val="000000"/>
                </a:solidFill>
                <a:latin typeface="Consolas"/>
                <a:ea typeface="Consolas"/>
                <a:cs typeface="Consolas"/>
                <a:sym typeface="Consolas"/>
              </a:rPr>
              <a:t>  Accumulatore():totale(0){}</a:t>
            </a:r>
            <a:endParaRPr sz="1500" b="1">
              <a:latin typeface="Consolas"/>
              <a:ea typeface="Consolas"/>
              <a:cs typeface="Consolas"/>
              <a:sym typeface="Consolas"/>
            </a:endParaRPr>
          </a:p>
          <a:p>
            <a:pPr marL="0" marR="0" lvl="0" indent="0" algn="l" rtl="0">
              <a:spcBef>
                <a:spcPts val="0"/>
              </a:spcBef>
              <a:spcAft>
                <a:spcPts val="0"/>
              </a:spcAft>
              <a:buNone/>
            </a:pPr>
            <a:r>
              <a:rPr lang="it" sz="1500" b="1" i="0" u="none" strike="noStrike" cap="none">
                <a:solidFill>
                  <a:srgbClr val="000000"/>
                </a:solidFill>
                <a:latin typeface="Consolas"/>
                <a:ea typeface="Consolas"/>
                <a:cs typeface="Consolas"/>
                <a:sym typeface="Consolas"/>
              </a:rPr>
              <a:t>  int operator()(int v){</a:t>
            </a:r>
            <a:endParaRPr sz="1500" b="1">
              <a:latin typeface="Consolas"/>
              <a:ea typeface="Consolas"/>
              <a:cs typeface="Consolas"/>
              <a:sym typeface="Consolas"/>
            </a:endParaRPr>
          </a:p>
          <a:p>
            <a:pPr marL="0" marR="0" lvl="0" indent="0" algn="l" rtl="0">
              <a:spcBef>
                <a:spcPts val="0"/>
              </a:spcBef>
              <a:spcAft>
                <a:spcPts val="0"/>
              </a:spcAft>
              <a:buNone/>
            </a:pPr>
            <a:r>
              <a:rPr lang="it" sz="1500" b="1" i="0" u="none" strike="noStrike" cap="none">
                <a:solidFill>
                  <a:srgbClr val="000000"/>
                </a:solidFill>
                <a:latin typeface="Consolas"/>
                <a:ea typeface="Consolas"/>
                <a:cs typeface="Consolas"/>
                <a:sym typeface="Consolas"/>
              </a:rPr>
              <a:t>    totale += v;</a:t>
            </a:r>
            <a:endParaRPr sz="1500" b="1">
              <a:latin typeface="Consolas"/>
              <a:ea typeface="Consolas"/>
              <a:cs typeface="Consolas"/>
              <a:sym typeface="Consolas"/>
            </a:endParaRPr>
          </a:p>
          <a:p>
            <a:pPr marL="0" marR="0" lvl="0" indent="0" algn="l" rtl="0">
              <a:spcBef>
                <a:spcPts val="0"/>
              </a:spcBef>
              <a:spcAft>
                <a:spcPts val="0"/>
              </a:spcAft>
              <a:buNone/>
            </a:pPr>
            <a:r>
              <a:rPr lang="it" sz="1500" b="1" i="0" u="none" strike="noStrike" cap="none">
                <a:solidFill>
                  <a:srgbClr val="000000"/>
                </a:solidFill>
                <a:latin typeface="Consolas"/>
                <a:ea typeface="Consolas"/>
                <a:cs typeface="Consolas"/>
                <a:sym typeface="Consolas"/>
              </a:rPr>
              <a:t>    return v;</a:t>
            </a:r>
            <a:endParaRPr sz="1500" b="1">
              <a:latin typeface="Consolas"/>
              <a:ea typeface="Consolas"/>
              <a:cs typeface="Consolas"/>
              <a:sym typeface="Consolas"/>
            </a:endParaRPr>
          </a:p>
          <a:p>
            <a:pPr marL="0" marR="0" lvl="0" indent="0" algn="l" rtl="0">
              <a:spcBef>
                <a:spcPts val="0"/>
              </a:spcBef>
              <a:spcAft>
                <a:spcPts val="0"/>
              </a:spcAft>
              <a:buNone/>
            </a:pPr>
            <a:r>
              <a:rPr lang="it" sz="1500" b="1" i="0" u="none" strike="noStrike" cap="none">
                <a:solidFill>
                  <a:srgbClr val="000000"/>
                </a:solidFill>
                <a:latin typeface="Consolas"/>
                <a:ea typeface="Consolas"/>
                <a:cs typeface="Consolas"/>
                <a:sym typeface="Consolas"/>
              </a:rPr>
              <a:t>  }</a:t>
            </a:r>
            <a:endParaRPr sz="1500" b="1">
              <a:latin typeface="Consolas"/>
              <a:ea typeface="Consolas"/>
              <a:cs typeface="Consolas"/>
              <a:sym typeface="Consolas"/>
            </a:endParaRPr>
          </a:p>
          <a:p>
            <a:pPr marL="0" marR="0" lvl="0" indent="0" algn="l" rtl="0">
              <a:spcBef>
                <a:spcPts val="0"/>
              </a:spcBef>
              <a:spcAft>
                <a:spcPts val="0"/>
              </a:spcAft>
              <a:buNone/>
            </a:pPr>
            <a:r>
              <a:rPr lang="it" sz="1500" b="1" i="0" u="none" strike="noStrike" cap="none">
                <a:solidFill>
                  <a:srgbClr val="000000"/>
                </a:solidFill>
                <a:latin typeface="Consolas"/>
                <a:ea typeface="Consolas"/>
                <a:cs typeface="Consolas"/>
                <a:sym typeface="Consolas"/>
              </a:rPr>
              <a:t>  int totale() { return totale; }</a:t>
            </a:r>
            <a:endParaRPr sz="1500" b="1">
              <a:latin typeface="Consolas"/>
              <a:ea typeface="Consolas"/>
              <a:cs typeface="Consolas"/>
              <a:sym typeface="Consolas"/>
            </a:endParaRPr>
          </a:p>
          <a:p>
            <a:pPr marL="0" marR="0" lvl="0" indent="0" algn="l" rtl="0">
              <a:spcBef>
                <a:spcPts val="0"/>
              </a:spcBef>
              <a:spcAft>
                <a:spcPts val="0"/>
              </a:spcAft>
              <a:buNone/>
            </a:pPr>
            <a:r>
              <a:rPr lang="it" sz="1500" b="1" i="0" u="none" strike="noStrike" cap="none">
                <a:solidFill>
                  <a:srgbClr val="000000"/>
                </a:solidFill>
                <a:latin typeface="Consolas"/>
                <a:ea typeface="Consolas"/>
                <a:cs typeface="Consolas"/>
                <a:sym typeface="Consolas"/>
              </a:rPr>
              <a:t>};</a:t>
            </a:r>
            <a:endParaRPr sz="1500" b="1">
              <a:latin typeface="Consolas"/>
              <a:ea typeface="Consolas"/>
              <a:cs typeface="Consolas"/>
              <a:sym typeface="Consolas"/>
            </a:endParaRPr>
          </a:p>
          <a:p>
            <a:pPr marL="0" marR="0" lvl="0" indent="0" algn="l" rtl="0">
              <a:spcBef>
                <a:spcPts val="0"/>
              </a:spcBef>
              <a:spcAft>
                <a:spcPts val="0"/>
              </a:spcAft>
              <a:buNone/>
            </a:pPr>
            <a:endParaRPr sz="1500" b="1" i="0" u="none" strike="noStrike" cap="none">
              <a:solidFill>
                <a:srgbClr val="000000"/>
              </a:solidFill>
              <a:latin typeface="Consolas"/>
              <a:ea typeface="Consolas"/>
              <a:cs typeface="Consolas"/>
              <a:sym typeface="Consolas"/>
            </a:endParaRPr>
          </a:p>
          <a:p>
            <a:pPr marL="0" marR="0" lvl="0" indent="0" algn="l" rtl="0">
              <a:spcBef>
                <a:spcPts val="0"/>
              </a:spcBef>
              <a:spcAft>
                <a:spcPts val="0"/>
              </a:spcAft>
              <a:buNone/>
            </a:pPr>
            <a:r>
              <a:rPr lang="it" sz="1500" b="1" i="0" u="none" strike="noStrike" cap="none">
                <a:solidFill>
                  <a:srgbClr val="000000"/>
                </a:solidFill>
                <a:latin typeface="Consolas"/>
                <a:ea typeface="Consolas"/>
                <a:cs typeface="Consolas"/>
                <a:sym typeface="Consolas"/>
              </a:rPr>
              <a:t>void main() {</a:t>
            </a:r>
            <a:endParaRPr sz="1500" b="1">
              <a:latin typeface="Consolas"/>
              <a:ea typeface="Consolas"/>
              <a:cs typeface="Consolas"/>
              <a:sym typeface="Consolas"/>
            </a:endParaRPr>
          </a:p>
          <a:p>
            <a:pPr marL="0" marR="0" lvl="0" indent="0" algn="l" rtl="0">
              <a:spcBef>
                <a:spcPts val="0"/>
              </a:spcBef>
              <a:spcAft>
                <a:spcPts val="0"/>
              </a:spcAft>
              <a:buNone/>
            </a:pPr>
            <a:r>
              <a:rPr lang="it" sz="1500" b="1" i="0" u="none" strike="noStrike" cap="none">
                <a:solidFill>
                  <a:srgbClr val="000000"/>
                </a:solidFill>
                <a:latin typeface="Consolas"/>
                <a:ea typeface="Consolas"/>
                <a:cs typeface="Consolas"/>
                <a:sym typeface="Consolas"/>
              </a:rPr>
              <a:t>  Accumulatore a;                       </a:t>
            </a:r>
            <a:r>
              <a:rPr lang="it" sz="1500" b="1">
                <a:latin typeface="Consolas"/>
                <a:ea typeface="Consolas"/>
                <a:cs typeface="Consolas"/>
                <a:sym typeface="Consolas"/>
              </a:rPr>
              <a:t>//istanza l’oggetto funzionale</a:t>
            </a:r>
            <a:endParaRPr sz="1500" b="1">
              <a:latin typeface="Consolas"/>
              <a:ea typeface="Consolas"/>
              <a:cs typeface="Consolas"/>
              <a:sym typeface="Consolas"/>
            </a:endParaRPr>
          </a:p>
          <a:p>
            <a:pPr marL="0" marR="0" lvl="0" indent="0" algn="l" rtl="0">
              <a:spcBef>
                <a:spcPts val="0"/>
              </a:spcBef>
              <a:spcAft>
                <a:spcPts val="0"/>
              </a:spcAft>
              <a:buNone/>
            </a:pPr>
            <a:r>
              <a:rPr lang="it" sz="1500" b="1" i="0" u="none" strike="noStrike" cap="none">
                <a:solidFill>
                  <a:srgbClr val="000000"/>
                </a:solidFill>
                <a:latin typeface="Consolas"/>
                <a:ea typeface="Consolas"/>
                <a:cs typeface="Consolas"/>
                <a:sym typeface="Consolas"/>
              </a:rPr>
              <a:t>  for (int i=0; i&lt;10; i++)</a:t>
            </a:r>
            <a:endParaRPr sz="1500" b="1">
              <a:latin typeface="Consolas"/>
              <a:ea typeface="Consolas"/>
              <a:cs typeface="Consolas"/>
              <a:sym typeface="Consolas"/>
            </a:endParaRPr>
          </a:p>
          <a:p>
            <a:pPr marL="0" marR="0" lvl="0" indent="0" algn="l" rtl="0">
              <a:spcBef>
                <a:spcPts val="0"/>
              </a:spcBef>
              <a:spcAft>
                <a:spcPts val="0"/>
              </a:spcAft>
              <a:buNone/>
            </a:pPr>
            <a:r>
              <a:rPr lang="it" sz="1500" b="1" i="0" u="none" strike="noStrike" cap="none">
                <a:solidFill>
                  <a:srgbClr val="000000"/>
                </a:solidFill>
                <a:latin typeface="Consolas"/>
                <a:ea typeface="Consolas"/>
                <a:cs typeface="Consolas"/>
                <a:sym typeface="Consolas"/>
              </a:rPr>
              <a:t>    a(i);                               //invoca int operator() (int v)</a:t>
            </a:r>
            <a:endParaRPr sz="1500" b="1">
              <a:latin typeface="Consolas"/>
              <a:ea typeface="Consolas"/>
              <a:cs typeface="Consolas"/>
              <a:sym typeface="Consolas"/>
            </a:endParaRPr>
          </a:p>
          <a:p>
            <a:pPr marL="0" marR="0" lvl="0" indent="0" algn="l" rtl="0">
              <a:spcBef>
                <a:spcPts val="0"/>
              </a:spcBef>
              <a:spcAft>
                <a:spcPts val="0"/>
              </a:spcAft>
              <a:buNone/>
            </a:pPr>
            <a:r>
              <a:rPr lang="it" sz="1500" b="1" i="0" u="none" strike="noStrike" cap="none">
                <a:solidFill>
                  <a:srgbClr val="000000"/>
                </a:solidFill>
                <a:latin typeface="Consolas"/>
                <a:ea typeface="Consolas"/>
                <a:cs typeface="Consolas"/>
                <a:sym typeface="Consolas"/>
              </a:rPr>
              <a:t>  std::cout</a:t>
            </a:r>
            <a:r>
              <a:rPr lang="it" sz="1500" b="1">
                <a:latin typeface="Consolas"/>
                <a:ea typeface="Consolas"/>
                <a:cs typeface="Consolas"/>
                <a:sym typeface="Consolas"/>
              </a:rPr>
              <a:t> </a:t>
            </a:r>
            <a:r>
              <a:rPr lang="it" sz="1500" b="1" i="0" u="none" strike="noStrike" cap="none">
                <a:solidFill>
                  <a:srgbClr val="000000"/>
                </a:solidFill>
                <a:latin typeface="Consolas"/>
                <a:ea typeface="Consolas"/>
                <a:cs typeface="Consolas"/>
                <a:sym typeface="Consolas"/>
              </a:rPr>
              <a:t>&lt;&lt; a.totale() &lt;&lt; std::endl;</a:t>
            </a:r>
            <a:r>
              <a:rPr lang="it" sz="1500" b="1">
                <a:latin typeface="Consolas"/>
                <a:ea typeface="Consolas"/>
                <a:cs typeface="Consolas"/>
                <a:sym typeface="Consolas"/>
              </a:rPr>
              <a:t> </a:t>
            </a:r>
            <a:r>
              <a:rPr lang="it" sz="1500" b="1" i="0" u="none" strike="noStrike" cap="none">
                <a:solidFill>
                  <a:srgbClr val="000000"/>
                </a:solidFill>
                <a:latin typeface="Consolas"/>
                <a:ea typeface="Consolas"/>
                <a:cs typeface="Consolas"/>
                <a:sym typeface="Consolas"/>
              </a:rPr>
              <a:t>//stampa 45</a:t>
            </a:r>
            <a:endParaRPr sz="1500" b="1" i="0" u="none" strike="noStrike" cap="none">
              <a:solidFill>
                <a:srgbClr val="000000"/>
              </a:solidFill>
              <a:latin typeface="Consolas"/>
              <a:ea typeface="Consolas"/>
              <a:cs typeface="Consolas"/>
              <a:sym typeface="Consolas"/>
            </a:endParaRPr>
          </a:p>
          <a:p>
            <a:pPr marL="0" marR="0" lvl="0" indent="0" algn="l" rtl="0">
              <a:spcBef>
                <a:spcPts val="0"/>
              </a:spcBef>
              <a:spcAft>
                <a:spcPts val="0"/>
              </a:spcAft>
              <a:buNone/>
            </a:pPr>
            <a:r>
              <a:rPr lang="it" sz="1500" b="1">
                <a:latin typeface="Consolas"/>
                <a:ea typeface="Consolas"/>
                <a:cs typeface="Consolas"/>
                <a:sym typeface="Consolas"/>
              </a:rPr>
              <a:t>}</a:t>
            </a:r>
            <a:endParaRPr sz="1500" b="1" i="0" u="none" strike="noStrike" cap="none">
              <a:solidFill>
                <a:srgbClr val="000000"/>
              </a:solidFill>
              <a:latin typeface="Consolas"/>
              <a:ea typeface="Consolas"/>
              <a:cs typeface="Consolas"/>
              <a:sym typeface="Consolas"/>
            </a:endParaRPr>
          </a:p>
        </p:txBody>
      </p:sp>
      <p:sp>
        <p:nvSpPr>
          <p:cNvPr id="188" name="Google Shape;188;p29"/>
          <p:cNvSpPr txBox="1"/>
          <p:nvPr/>
        </p:nvSpPr>
        <p:spPr>
          <a:xfrm>
            <a:off x="7441050" y="1130775"/>
            <a:ext cx="1002000" cy="5541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it" sz="2400">
                <a:solidFill>
                  <a:srgbClr val="980000"/>
                </a:solidFill>
              </a:rPr>
              <a:t>C++</a:t>
            </a:r>
            <a:endParaRPr sz="2400">
              <a:solidFill>
                <a:srgbClr val="98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Funzioni lambda</a:t>
            </a:r>
            <a:endParaRPr/>
          </a:p>
        </p:txBody>
      </p:sp>
      <p:sp>
        <p:nvSpPr>
          <p:cNvPr id="194" name="Google Shape;194;p30"/>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it"/>
              <a:t>La notazione legata agli oggetti funzionali è particolarmente verbosa</a:t>
            </a:r>
            <a:endParaRPr/>
          </a:p>
          <a:p>
            <a:pPr marL="914400" lvl="1" indent="-317500" algn="l" rtl="0">
              <a:spcBef>
                <a:spcPts val="0"/>
              </a:spcBef>
              <a:spcAft>
                <a:spcPts val="0"/>
              </a:spcAft>
              <a:buSzPts val="1400"/>
              <a:buChar char="○"/>
            </a:pPr>
            <a:r>
              <a:rPr lang="it"/>
              <a:t>Per questo motivo, i linguaggi moderni mettono a disposizione un concetto offerto dal paradigma funzionale: le funzioni lambda</a:t>
            </a:r>
            <a:endParaRPr/>
          </a:p>
          <a:p>
            <a:pPr marL="457200" lvl="0" indent="-342900" algn="l" rtl="0">
              <a:spcBef>
                <a:spcPts val="0"/>
              </a:spcBef>
              <a:spcAft>
                <a:spcPts val="0"/>
              </a:spcAft>
              <a:buSzPts val="1800"/>
              <a:buChar char="●"/>
            </a:pPr>
            <a:r>
              <a:rPr lang="it"/>
              <a:t>Una funzione lambda è una funzione anonima costituita da un blocco di codice espresso in forma letterale</a:t>
            </a:r>
            <a:endParaRPr/>
          </a:p>
          <a:p>
            <a:pPr marL="914400" lvl="1" indent="-317500" algn="l" rtl="0">
              <a:spcBef>
                <a:spcPts val="0"/>
              </a:spcBef>
              <a:spcAft>
                <a:spcPts val="0"/>
              </a:spcAft>
              <a:buSzPts val="1400"/>
              <a:buChar char="○"/>
            </a:pPr>
            <a:r>
              <a:rPr lang="it"/>
              <a:t>Tale forma dipende dal linguaggio di programmazione ed è oggetto delle forme più disparate</a:t>
            </a:r>
            <a:endParaRPr/>
          </a:p>
          <a:p>
            <a:pPr marL="457200" lvl="0" indent="-342900" algn="l" rtl="0">
              <a:spcBef>
                <a:spcPts val="0"/>
              </a:spcBef>
              <a:spcAft>
                <a:spcPts val="0"/>
              </a:spcAft>
              <a:buSzPts val="1800"/>
              <a:buChar char="●"/>
            </a:pPr>
            <a:r>
              <a:rPr lang="it"/>
              <a:t>In </a:t>
            </a:r>
            <a:r>
              <a:rPr lang="it" b="1">
                <a:solidFill>
                  <a:srgbClr val="0B5394"/>
                </a:solidFill>
              </a:rPr>
              <a:t>Javascript</a:t>
            </a:r>
            <a:r>
              <a:rPr lang="it"/>
              <a:t>, si utilizza la notazione freccia:</a:t>
            </a:r>
            <a:endParaRPr/>
          </a:p>
          <a:p>
            <a:pPr marL="914400" lvl="1" indent="-317500" algn="l" rtl="0">
              <a:spcBef>
                <a:spcPts val="0"/>
              </a:spcBef>
              <a:spcAft>
                <a:spcPts val="0"/>
              </a:spcAft>
              <a:buSzPts val="1400"/>
              <a:buChar char="○"/>
            </a:pPr>
            <a:r>
              <a:rPr lang="it" b="1">
                <a:solidFill>
                  <a:srgbClr val="0B5394"/>
                </a:solidFill>
                <a:latin typeface="Consolas"/>
                <a:ea typeface="Consolas"/>
                <a:cs typeface="Consolas"/>
                <a:sym typeface="Consolas"/>
              </a:rPr>
              <a:t>const f = </a:t>
            </a:r>
            <a:r>
              <a:rPr lang="it" b="1">
                <a:solidFill>
                  <a:srgbClr val="0B5394"/>
                </a:solidFill>
                <a:highlight>
                  <a:schemeClr val="accent6"/>
                </a:highlight>
                <a:latin typeface="Consolas"/>
                <a:ea typeface="Consolas"/>
                <a:cs typeface="Consolas"/>
                <a:sym typeface="Consolas"/>
              </a:rPr>
              <a:t>(v) =&gt; v + 1</a:t>
            </a:r>
            <a:r>
              <a:rPr lang="it" b="1">
                <a:solidFill>
                  <a:srgbClr val="0B5394"/>
                </a:solidFill>
                <a:latin typeface="Consolas"/>
                <a:ea typeface="Consolas"/>
                <a:cs typeface="Consolas"/>
                <a:sym typeface="Consolas"/>
              </a:rPr>
              <a:t> // funzione che restituisce un valore incrementato</a:t>
            </a:r>
            <a:endParaRPr b="1">
              <a:solidFill>
                <a:srgbClr val="0B5394"/>
              </a:solidFill>
              <a:latin typeface="Consolas"/>
              <a:ea typeface="Consolas"/>
              <a:cs typeface="Consolas"/>
              <a:sym typeface="Consolas"/>
            </a:endParaRPr>
          </a:p>
          <a:p>
            <a:pPr marL="457200" lvl="0" indent="-342900" algn="l" rtl="0">
              <a:spcBef>
                <a:spcPts val="0"/>
              </a:spcBef>
              <a:spcAft>
                <a:spcPts val="0"/>
              </a:spcAft>
              <a:buSzPts val="1800"/>
              <a:buChar char="●"/>
            </a:pPr>
            <a:r>
              <a:rPr lang="it"/>
              <a:t>In </a:t>
            </a:r>
            <a:r>
              <a:rPr lang="it" b="1">
                <a:solidFill>
                  <a:srgbClr val="0B5394"/>
                </a:solidFill>
              </a:rPr>
              <a:t>Kotlin</a:t>
            </a:r>
            <a:r>
              <a:rPr lang="it"/>
              <a:t> si racchiude l’espressione tra parentesi graffe:</a:t>
            </a:r>
            <a:endParaRPr/>
          </a:p>
          <a:p>
            <a:pPr marL="914400" lvl="1" indent="-317500" algn="l" rtl="0">
              <a:spcBef>
                <a:spcPts val="0"/>
              </a:spcBef>
              <a:spcAft>
                <a:spcPts val="0"/>
              </a:spcAft>
              <a:buSzPts val="1400"/>
              <a:buChar char="○"/>
            </a:pPr>
            <a:r>
              <a:rPr lang="it" b="1">
                <a:solidFill>
                  <a:srgbClr val="0B5394"/>
                </a:solidFill>
                <a:latin typeface="Consolas"/>
                <a:ea typeface="Consolas"/>
                <a:cs typeface="Consolas"/>
                <a:sym typeface="Consolas"/>
              </a:rPr>
              <a:t>val f = </a:t>
            </a:r>
            <a:r>
              <a:rPr lang="it" b="1">
                <a:solidFill>
                  <a:srgbClr val="0B5394"/>
                </a:solidFill>
                <a:highlight>
                  <a:schemeClr val="accent6"/>
                </a:highlight>
                <a:latin typeface="Consolas"/>
                <a:ea typeface="Consolas"/>
                <a:cs typeface="Consolas"/>
                <a:sym typeface="Consolas"/>
              </a:rPr>
              <a:t>{ v: Int -&gt; v + 1 }</a:t>
            </a:r>
            <a:endParaRPr>
              <a:highlight>
                <a:schemeClr val="accent6"/>
              </a:highlight>
            </a:endParaRPr>
          </a:p>
          <a:p>
            <a:pPr marL="457200" lvl="0" indent="-342900" algn="l" rtl="0">
              <a:spcBef>
                <a:spcPts val="0"/>
              </a:spcBef>
              <a:spcAft>
                <a:spcPts val="0"/>
              </a:spcAft>
              <a:buSzPts val="1800"/>
              <a:buChar char="●"/>
            </a:pPr>
            <a:r>
              <a:rPr lang="it"/>
              <a:t>In </a:t>
            </a:r>
            <a:r>
              <a:rPr lang="it" b="1">
                <a:solidFill>
                  <a:srgbClr val="0B5394"/>
                </a:solidFill>
              </a:rPr>
              <a:t>C++</a:t>
            </a:r>
            <a:r>
              <a:rPr lang="it"/>
              <a:t> si usa una notazione ancora più complessa:</a:t>
            </a:r>
            <a:endParaRPr/>
          </a:p>
          <a:p>
            <a:pPr marL="914400" lvl="1" indent="-317500" algn="l" rtl="0">
              <a:spcBef>
                <a:spcPts val="0"/>
              </a:spcBef>
              <a:spcAft>
                <a:spcPts val="0"/>
              </a:spcAft>
              <a:buSzPts val="1400"/>
              <a:buChar char="○"/>
            </a:pPr>
            <a:r>
              <a:rPr lang="it" b="1">
                <a:solidFill>
                  <a:srgbClr val="0B5394"/>
                </a:solidFill>
                <a:latin typeface="Consolas"/>
                <a:ea typeface="Consolas"/>
                <a:cs typeface="Consolas"/>
                <a:sym typeface="Consolas"/>
              </a:rPr>
              <a:t>auto f = </a:t>
            </a:r>
            <a:r>
              <a:rPr lang="it" b="1">
                <a:solidFill>
                  <a:srgbClr val="0B5394"/>
                </a:solidFill>
                <a:highlight>
                  <a:schemeClr val="accent6"/>
                </a:highlight>
                <a:latin typeface="Consolas"/>
                <a:ea typeface="Consolas"/>
                <a:cs typeface="Consolas"/>
                <a:sym typeface="Consolas"/>
              </a:rPr>
              <a:t>[](int v) -&gt; int { return v + 1; }</a:t>
            </a:r>
            <a:endParaRPr>
              <a:highlight>
                <a:schemeClr val="accent6"/>
              </a:highlight>
            </a:endParaRPr>
          </a:p>
          <a:p>
            <a:pPr marL="457200" lvl="0" indent="-342900" algn="l" rtl="0">
              <a:spcBef>
                <a:spcPts val="0"/>
              </a:spcBef>
              <a:spcAft>
                <a:spcPts val="0"/>
              </a:spcAft>
              <a:buSzPts val="1800"/>
              <a:buChar char="●"/>
            </a:pPr>
            <a:r>
              <a:rPr lang="it"/>
              <a:t>In </a:t>
            </a:r>
            <a:r>
              <a:rPr lang="it" b="1">
                <a:solidFill>
                  <a:srgbClr val="0B5394"/>
                </a:solidFill>
              </a:rPr>
              <a:t>Rust</a:t>
            </a:r>
            <a:r>
              <a:rPr lang="it"/>
              <a:t> si racchiudono i parametri formali tra | |:</a:t>
            </a:r>
            <a:endParaRPr/>
          </a:p>
          <a:p>
            <a:pPr marL="914400" lvl="1" indent="-317500" algn="l" rtl="0">
              <a:spcBef>
                <a:spcPts val="0"/>
              </a:spcBef>
              <a:spcAft>
                <a:spcPts val="0"/>
              </a:spcAft>
              <a:buSzPts val="1400"/>
              <a:buChar char="○"/>
            </a:pPr>
            <a:r>
              <a:rPr lang="it" b="1">
                <a:solidFill>
                  <a:srgbClr val="0B5394"/>
                </a:solidFill>
                <a:latin typeface="Consolas"/>
                <a:ea typeface="Consolas"/>
                <a:cs typeface="Consolas"/>
                <a:sym typeface="Consolas"/>
              </a:rPr>
              <a:t>let f = </a:t>
            </a:r>
            <a:r>
              <a:rPr lang="it" b="1">
                <a:solidFill>
                  <a:srgbClr val="0B5394"/>
                </a:solidFill>
                <a:highlight>
                  <a:schemeClr val="accent6"/>
                </a:highlight>
                <a:latin typeface="Consolas"/>
                <a:ea typeface="Consolas"/>
                <a:cs typeface="Consolas"/>
                <a:sym typeface="Consolas"/>
              </a:rPr>
              <a:t>| v | { v + 1 }</a:t>
            </a:r>
            <a:r>
              <a:rPr lang="it">
                <a:highlight>
                  <a:schemeClr val="accent6"/>
                </a:highlight>
              </a:rPr>
              <a:t> </a:t>
            </a:r>
            <a:endParaRPr>
              <a:highlight>
                <a:schemeClr val="accent6"/>
              </a:highlight>
            </a:endParaRPr>
          </a:p>
        </p:txBody>
      </p:sp>
      <p:sp>
        <p:nvSpPr>
          <p:cNvPr id="195" name="Google Shape;195;p30"/>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Funzioni lambda</a:t>
            </a:r>
            <a:endParaRPr/>
          </a:p>
        </p:txBody>
      </p:sp>
      <p:sp>
        <p:nvSpPr>
          <p:cNvPr id="201" name="Google Shape;201;p31"/>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Una volta definita ed assegnata ad una variabile, una funzione lambda può essere invocata trattando la variabile come se fosse una funzione</a:t>
            </a:r>
            <a:endParaRPr/>
          </a:p>
          <a:p>
            <a:pPr marL="914400" lvl="1" indent="-317500" algn="l" rtl="0">
              <a:spcBef>
                <a:spcPts val="0"/>
              </a:spcBef>
              <a:spcAft>
                <a:spcPts val="0"/>
              </a:spcAft>
              <a:buSzPts val="1400"/>
              <a:buChar char="○"/>
            </a:pPr>
            <a:r>
              <a:rPr lang="it"/>
              <a:t>Ovvero facendo seguire, al nome della variabile la lista degli argomenti racchiusi in parentesi tonde:  ad esempio, </a:t>
            </a:r>
            <a:r>
              <a:rPr lang="it" b="1">
                <a:solidFill>
                  <a:srgbClr val="0B5394"/>
                </a:solidFill>
                <a:latin typeface="Consolas"/>
                <a:ea typeface="Consolas"/>
                <a:cs typeface="Consolas"/>
                <a:sym typeface="Consolas"/>
              </a:rPr>
              <a:t>f(5);</a:t>
            </a:r>
            <a:r>
              <a:rPr lang="it"/>
              <a:t> </a:t>
            </a:r>
            <a:endParaRPr/>
          </a:p>
          <a:p>
            <a:pPr marL="457200" lvl="0" indent="-342900" algn="l" rtl="0">
              <a:spcBef>
                <a:spcPts val="0"/>
              </a:spcBef>
              <a:spcAft>
                <a:spcPts val="0"/>
              </a:spcAft>
              <a:buSzPts val="1800"/>
              <a:buChar char="●"/>
            </a:pPr>
            <a:r>
              <a:rPr lang="it"/>
              <a:t>E’ possibile passare una funzione lambda come argomento di una funzione da invocare o utilizzare una funzione lambda come valore di ritorno di una funzione</a:t>
            </a:r>
            <a:endParaRPr/>
          </a:p>
          <a:p>
            <a:pPr marL="914400" lvl="1" indent="-317500" algn="l" rtl="0">
              <a:spcBef>
                <a:spcPts val="0"/>
              </a:spcBef>
              <a:spcAft>
                <a:spcPts val="0"/>
              </a:spcAft>
              <a:buSzPts val="1400"/>
              <a:buChar char="○"/>
            </a:pPr>
            <a:r>
              <a:rPr lang="it"/>
              <a:t>La sintassi con cui si indica il tipo ritornato (una funzione che accetta certi tipi come parametri e restituisce un certo tipo di valore), a seconda dei linguaggi, può essere più o meno leggibile</a:t>
            </a:r>
            <a:endParaRPr/>
          </a:p>
        </p:txBody>
      </p:sp>
      <p:sp>
        <p:nvSpPr>
          <p:cNvPr id="202" name="Google Shape;202;p31"/>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19</a:t>
            </a:fld>
            <a:endParaRPr/>
          </a:p>
        </p:txBody>
      </p:sp>
      <p:sp>
        <p:nvSpPr>
          <p:cNvPr id="203" name="Google Shape;203;p31"/>
          <p:cNvSpPr txBox="1"/>
          <p:nvPr/>
        </p:nvSpPr>
        <p:spPr>
          <a:xfrm>
            <a:off x="519550" y="4007925"/>
            <a:ext cx="3983100" cy="1046700"/>
          </a:xfrm>
          <a:prstGeom prst="rect">
            <a:avLst/>
          </a:prstGeom>
          <a:solidFill>
            <a:srgbClr val="D9EAD3"/>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int (*</a:t>
            </a:r>
            <a:r>
              <a:rPr lang="it" b="1">
                <a:solidFill>
                  <a:srgbClr val="0B5394"/>
                </a:solidFill>
                <a:latin typeface="Consolas"/>
                <a:ea typeface="Consolas"/>
                <a:cs typeface="Consolas"/>
                <a:sym typeface="Consolas"/>
              </a:rPr>
              <a:t>ret_fun</a:t>
            </a:r>
            <a:r>
              <a:rPr lang="it" b="1">
                <a:latin typeface="Consolas"/>
                <a:ea typeface="Consolas"/>
                <a:cs typeface="Consolas"/>
                <a:sym typeface="Consolas"/>
              </a:rPr>
              <a:t>())(int) {</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    return [](int i) { return i+1; }</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a:t>
            </a:r>
            <a:endParaRPr b="1">
              <a:latin typeface="Consolas"/>
              <a:ea typeface="Consolas"/>
              <a:cs typeface="Consolas"/>
              <a:sym typeface="Consolas"/>
            </a:endParaRPr>
          </a:p>
        </p:txBody>
      </p:sp>
      <p:sp>
        <p:nvSpPr>
          <p:cNvPr id="204" name="Google Shape;204;p31"/>
          <p:cNvSpPr txBox="1"/>
          <p:nvPr/>
        </p:nvSpPr>
        <p:spPr>
          <a:xfrm>
            <a:off x="4630400" y="4007925"/>
            <a:ext cx="3983100" cy="10467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fn </a:t>
            </a:r>
            <a:r>
              <a:rPr lang="it" b="1">
                <a:solidFill>
                  <a:srgbClr val="0B5394"/>
                </a:solidFill>
                <a:latin typeface="Consolas"/>
                <a:ea typeface="Consolas"/>
                <a:cs typeface="Consolas"/>
                <a:sym typeface="Consolas"/>
              </a:rPr>
              <a:t>ret_fun</a:t>
            </a:r>
            <a:r>
              <a:rPr lang="it" b="1">
                <a:latin typeface="Consolas"/>
                <a:ea typeface="Consolas"/>
                <a:cs typeface="Consolas"/>
                <a:sym typeface="Consolas"/>
              </a:rPr>
              <a:t>() -&gt; fn(i32) -&gt; i32 {</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  return |x|{ x+1 };</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a:t>
            </a:r>
            <a:endParaRPr b="1">
              <a:latin typeface="Consolas"/>
              <a:ea typeface="Consolas"/>
              <a:cs typeface="Consolas"/>
              <a:sym typeface="Consolas"/>
            </a:endParaRPr>
          </a:p>
        </p:txBody>
      </p:sp>
      <p:sp>
        <p:nvSpPr>
          <p:cNvPr id="205" name="Google Shape;205;p31"/>
          <p:cNvSpPr txBox="1"/>
          <p:nvPr/>
        </p:nvSpPr>
        <p:spPr>
          <a:xfrm>
            <a:off x="3500635" y="3919590"/>
            <a:ext cx="1002000" cy="5541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it" sz="2400">
                <a:solidFill>
                  <a:srgbClr val="980000"/>
                </a:solidFill>
              </a:rPr>
              <a:t>C++</a:t>
            </a:r>
            <a:endParaRPr sz="2400">
              <a:solidFill>
                <a:srgbClr val="980000"/>
              </a:solidFill>
            </a:endParaRPr>
          </a:p>
        </p:txBody>
      </p:sp>
      <p:sp>
        <p:nvSpPr>
          <p:cNvPr id="206" name="Google Shape;206;p31"/>
          <p:cNvSpPr txBox="1"/>
          <p:nvPr/>
        </p:nvSpPr>
        <p:spPr>
          <a:xfrm>
            <a:off x="7623850" y="3907219"/>
            <a:ext cx="1002000" cy="5541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it" sz="2400">
                <a:solidFill>
                  <a:srgbClr val="980000"/>
                </a:solidFill>
              </a:rPr>
              <a:t>Rust</a:t>
            </a:r>
            <a:endParaRPr sz="2400">
              <a:solidFill>
                <a:srgbClr val="98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Riferimenti e funzioni</a:t>
            </a:r>
            <a:endParaRPr/>
          </a:p>
        </p:txBody>
      </p:sp>
      <p:sp>
        <p:nvSpPr>
          <p:cNvPr id="64" name="Google Shape;64;p14"/>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it"/>
              <a:t>Se una funzione riceve un parametro di tipo riferimento (mutabile o meno), il tempo di vita del riferimento diventa parte integrante della firma della funzione</a:t>
            </a:r>
            <a:endParaRPr/>
          </a:p>
          <a:p>
            <a:pPr marL="914400" lvl="1" indent="-317500" algn="l" rtl="0">
              <a:spcBef>
                <a:spcPts val="0"/>
              </a:spcBef>
              <a:spcAft>
                <a:spcPts val="0"/>
              </a:spcAft>
              <a:buSzPts val="1400"/>
              <a:buChar char="○"/>
            </a:pPr>
            <a:r>
              <a:rPr lang="it"/>
              <a:t>E’ necessario infatti che tutte le operazioni eseguite dalla funzione sul riferimento </a:t>
            </a:r>
            <a:r>
              <a:rPr lang="it" b="1">
                <a:solidFill>
                  <a:srgbClr val="0B5394"/>
                </a:solidFill>
              </a:rPr>
              <a:t>siano compatibili</a:t>
            </a:r>
            <a:r>
              <a:rPr lang="it"/>
              <a:t> con la validità del dato memorizzato al suo interno</a:t>
            </a:r>
            <a:endParaRPr/>
          </a:p>
          <a:p>
            <a:pPr marL="914400" lvl="1" indent="-317500" algn="l" rtl="0">
              <a:spcBef>
                <a:spcPts val="0"/>
              </a:spcBef>
              <a:spcAft>
                <a:spcPts val="0"/>
              </a:spcAft>
              <a:buSzPts val="1400"/>
              <a:buFont typeface="Consolas"/>
              <a:buChar char="○"/>
            </a:pPr>
            <a:r>
              <a:rPr lang="it" b="1">
                <a:latin typeface="Consolas"/>
                <a:ea typeface="Consolas"/>
                <a:cs typeface="Consolas"/>
                <a:sym typeface="Consolas"/>
              </a:rPr>
              <a:t>fn f(p: &amp;i32) { … } ⇒ </a:t>
            </a:r>
            <a:r>
              <a:rPr lang="it" b="1">
                <a:highlight>
                  <a:schemeClr val="accent6"/>
                </a:highlight>
                <a:latin typeface="Consolas"/>
                <a:ea typeface="Consolas"/>
                <a:cs typeface="Consolas"/>
                <a:sym typeface="Consolas"/>
              </a:rPr>
              <a:t>fn f</a:t>
            </a:r>
            <a:r>
              <a:rPr lang="it" b="1">
                <a:solidFill>
                  <a:srgbClr val="980000"/>
                </a:solidFill>
                <a:highlight>
                  <a:schemeClr val="accent6"/>
                </a:highlight>
                <a:latin typeface="Consolas"/>
                <a:ea typeface="Consolas"/>
                <a:cs typeface="Consolas"/>
                <a:sym typeface="Consolas"/>
              </a:rPr>
              <a:t>&lt;'a&gt;</a:t>
            </a:r>
            <a:r>
              <a:rPr lang="it" b="1">
                <a:highlight>
                  <a:schemeClr val="accent6"/>
                </a:highlight>
                <a:latin typeface="Consolas"/>
                <a:ea typeface="Consolas"/>
                <a:cs typeface="Consolas"/>
                <a:sym typeface="Consolas"/>
              </a:rPr>
              <a:t>(p: &amp;</a:t>
            </a:r>
            <a:r>
              <a:rPr lang="it" b="1">
                <a:solidFill>
                  <a:srgbClr val="980000"/>
                </a:solidFill>
                <a:highlight>
                  <a:schemeClr val="accent6"/>
                </a:highlight>
                <a:latin typeface="Consolas"/>
                <a:ea typeface="Consolas"/>
                <a:cs typeface="Consolas"/>
                <a:sym typeface="Consolas"/>
              </a:rPr>
              <a:t>'a</a:t>
            </a:r>
            <a:r>
              <a:rPr lang="it" b="1">
                <a:highlight>
                  <a:schemeClr val="accent6"/>
                </a:highlight>
                <a:latin typeface="Consolas"/>
                <a:ea typeface="Consolas"/>
                <a:cs typeface="Consolas"/>
                <a:sym typeface="Consolas"/>
              </a:rPr>
              <a:t> i32) { … }</a:t>
            </a:r>
            <a:endParaRPr b="1">
              <a:highlight>
                <a:schemeClr val="accent6"/>
              </a:highlight>
              <a:latin typeface="Consolas"/>
              <a:ea typeface="Consolas"/>
              <a:cs typeface="Consolas"/>
              <a:sym typeface="Consolas"/>
            </a:endParaRPr>
          </a:p>
          <a:p>
            <a:pPr marL="914400" lvl="1" indent="-317500" algn="l" rtl="0">
              <a:spcBef>
                <a:spcPts val="0"/>
              </a:spcBef>
              <a:spcAft>
                <a:spcPts val="0"/>
              </a:spcAft>
              <a:buSzPts val="1400"/>
              <a:buChar char="○"/>
            </a:pPr>
            <a:r>
              <a:rPr lang="it"/>
              <a:t>Il compilatore provvede in molti casi a effettuare autonomamente la riscrittura indicata (</a:t>
            </a:r>
            <a:r>
              <a:rPr lang="it" i="1"/>
              <a:t>lifetime elision</a:t>
            </a:r>
            <a:r>
              <a:rPr lang="it"/>
              <a:t>)</a:t>
            </a:r>
            <a:endParaRPr/>
          </a:p>
          <a:p>
            <a:pPr marL="457200" lvl="0" indent="-342900" algn="l" rtl="0">
              <a:spcBef>
                <a:spcPts val="0"/>
              </a:spcBef>
              <a:spcAft>
                <a:spcPts val="0"/>
              </a:spcAft>
              <a:buSzPts val="1800"/>
              <a:buChar char="●"/>
            </a:pPr>
            <a:r>
              <a:rPr lang="it"/>
              <a:t>Se la funzione riceve </a:t>
            </a:r>
            <a:r>
              <a:rPr lang="it" b="1">
                <a:solidFill>
                  <a:srgbClr val="0B5394"/>
                </a:solidFill>
              </a:rPr>
              <a:t>più riferimenti</a:t>
            </a:r>
            <a:r>
              <a:rPr lang="it"/>
              <a:t>, può essere necessario indicare se il loro tempo di vita sia vincolato al più breve o se siano disgiunti</a:t>
            </a:r>
            <a:endParaRPr/>
          </a:p>
          <a:p>
            <a:pPr marL="914400" lvl="1" indent="-317500" algn="l" rtl="0">
              <a:spcBef>
                <a:spcPts val="0"/>
              </a:spcBef>
              <a:spcAft>
                <a:spcPts val="0"/>
              </a:spcAft>
              <a:buSzPts val="1400"/>
              <a:buChar char="○"/>
            </a:pPr>
            <a:r>
              <a:rPr lang="it"/>
              <a:t>Nel primo caso si usa un solo identificatore </a:t>
            </a:r>
            <a:r>
              <a:rPr lang="it" b="1">
                <a:highlight>
                  <a:schemeClr val="accent6"/>
                </a:highlight>
                <a:latin typeface="Consolas"/>
                <a:ea typeface="Consolas"/>
                <a:cs typeface="Consolas"/>
                <a:sym typeface="Consolas"/>
              </a:rPr>
              <a:t>fn f</a:t>
            </a:r>
            <a:r>
              <a:rPr lang="it" b="1">
                <a:solidFill>
                  <a:srgbClr val="980000"/>
                </a:solidFill>
                <a:highlight>
                  <a:schemeClr val="accent6"/>
                </a:highlight>
                <a:latin typeface="Consolas"/>
                <a:ea typeface="Consolas"/>
                <a:cs typeface="Consolas"/>
                <a:sym typeface="Consolas"/>
              </a:rPr>
              <a:t>&lt;'a&gt;</a:t>
            </a:r>
            <a:r>
              <a:rPr lang="it" b="1">
                <a:highlight>
                  <a:schemeClr val="accent6"/>
                </a:highlight>
                <a:latin typeface="Consolas"/>
                <a:ea typeface="Consolas"/>
                <a:cs typeface="Consolas"/>
                <a:sym typeface="Consolas"/>
              </a:rPr>
              <a:t>(p1: &amp;</a:t>
            </a:r>
            <a:r>
              <a:rPr lang="it" b="1">
                <a:solidFill>
                  <a:srgbClr val="980000"/>
                </a:solidFill>
                <a:highlight>
                  <a:schemeClr val="accent6"/>
                </a:highlight>
                <a:latin typeface="Consolas"/>
                <a:ea typeface="Consolas"/>
                <a:cs typeface="Consolas"/>
                <a:sym typeface="Consolas"/>
              </a:rPr>
              <a:t>'a</a:t>
            </a:r>
            <a:r>
              <a:rPr lang="it" b="1">
                <a:highlight>
                  <a:schemeClr val="accent6"/>
                </a:highlight>
                <a:latin typeface="Consolas"/>
                <a:ea typeface="Consolas"/>
                <a:cs typeface="Consolas"/>
                <a:sym typeface="Consolas"/>
              </a:rPr>
              <a:t> i32, p2:&amp;</a:t>
            </a:r>
            <a:r>
              <a:rPr lang="it" b="1">
                <a:solidFill>
                  <a:srgbClr val="980000"/>
                </a:solidFill>
                <a:highlight>
                  <a:schemeClr val="accent6"/>
                </a:highlight>
                <a:latin typeface="Consolas"/>
                <a:ea typeface="Consolas"/>
                <a:cs typeface="Consolas"/>
                <a:sym typeface="Consolas"/>
              </a:rPr>
              <a:t>'a</a:t>
            </a:r>
            <a:r>
              <a:rPr lang="it" b="1">
                <a:highlight>
                  <a:schemeClr val="accent6"/>
                </a:highlight>
                <a:latin typeface="Consolas"/>
                <a:ea typeface="Consolas"/>
                <a:cs typeface="Consolas"/>
                <a:sym typeface="Consolas"/>
              </a:rPr>
              <a:t> i32) { … }</a:t>
            </a:r>
            <a:endParaRPr/>
          </a:p>
          <a:p>
            <a:pPr marL="914400" lvl="1" indent="-317500" algn="l" rtl="0">
              <a:spcBef>
                <a:spcPts val="0"/>
              </a:spcBef>
              <a:spcAft>
                <a:spcPts val="0"/>
              </a:spcAft>
              <a:buSzPts val="1400"/>
              <a:buChar char="○"/>
            </a:pPr>
            <a:r>
              <a:rPr lang="it"/>
              <a:t>Nel secondo si usano etichette diverse </a:t>
            </a:r>
            <a:r>
              <a:rPr lang="it" b="1">
                <a:highlight>
                  <a:schemeClr val="accent6"/>
                </a:highlight>
                <a:latin typeface="Consolas"/>
                <a:ea typeface="Consolas"/>
                <a:cs typeface="Consolas"/>
                <a:sym typeface="Consolas"/>
              </a:rPr>
              <a:t>fn f</a:t>
            </a:r>
            <a:r>
              <a:rPr lang="it" b="1">
                <a:solidFill>
                  <a:srgbClr val="980000"/>
                </a:solidFill>
                <a:highlight>
                  <a:schemeClr val="accent6"/>
                </a:highlight>
                <a:latin typeface="Consolas"/>
                <a:ea typeface="Consolas"/>
                <a:cs typeface="Consolas"/>
                <a:sym typeface="Consolas"/>
              </a:rPr>
              <a:t>&lt;'a, 'b&gt;</a:t>
            </a:r>
            <a:r>
              <a:rPr lang="it" b="1">
                <a:highlight>
                  <a:schemeClr val="accent6"/>
                </a:highlight>
                <a:latin typeface="Consolas"/>
                <a:ea typeface="Consolas"/>
                <a:cs typeface="Consolas"/>
                <a:sym typeface="Consolas"/>
              </a:rPr>
              <a:t>(p1: &amp;</a:t>
            </a:r>
            <a:r>
              <a:rPr lang="it" b="1">
                <a:solidFill>
                  <a:srgbClr val="980000"/>
                </a:solidFill>
                <a:highlight>
                  <a:schemeClr val="accent6"/>
                </a:highlight>
                <a:latin typeface="Consolas"/>
                <a:ea typeface="Consolas"/>
                <a:cs typeface="Consolas"/>
                <a:sym typeface="Consolas"/>
              </a:rPr>
              <a:t>'a</a:t>
            </a:r>
            <a:r>
              <a:rPr lang="it" b="1">
                <a:highlight>
                  <a:schemeClr val="accent6"/>
                </a:highlight>
                <a:latin typeface="Consolas"/>
                <a:ea typeface="Consolas"/>
                <a:cs typeface="Consolas"/>
                <a:sym typeface="Consolas"/>
              </a:rPr>
              <a:t> i32, p2:&amp;</a:t>
            </a:r>
            <a:r>
              <a:rPr lang="it" b="1">
                <a:solidFill>
                  <a:srgbClr val="980000"/>
                </a:solidFill>
                <a:highlight>
                  <a:schemeClr val="accent6"/>
                </a:highlight>
                <a:latin typeface="Consolas"/>
                <a:ea typeface="Consolas"/>
                <a:cs typeface="Consolas"/>
                <a:sym typeface="Consolas"/>
              </a:rPr>
              <a:t>'b</a:t>
            </a:r>
            <a:r>
              <a:rPr lang="it" b="1">
                <a:highlight>
                  <a:schemeClr val="accent6"/>
                </a:highlight>
                <a:latin typeface="Consolas"/>
                <a:ea typeface="Consolas"/>
                <a:cs typeface="Consolas"/>
                <a:sym typeface="Consolas"/>
              </a:rPr>
              <a:t> i32) { … }</a:t>
            </a:r>
            <a:endParaRPr/>
          </a:p>
          <a:p>
            <a:pPr marL="457200" lvl="0" indent="-342900" algn="l" rtl="0">
              <a:spcBef>
                <a:spcPts val="0"/>
              </a:spcBef>
              <a:spcAft>
                <a:spcPts val="0"/>
              </a:spcAft>
              <a:buSzPts val="1800"/>
              <a:buChar char="●"/>
            </a:pPr>
            <a:r>
              <a:rPr lang="it"/>
              <a:t>Nel caso in cui la funzione sia generica, le meta-variabili di tipo vengono indicate dopo gli identificatori del tempo di vita</a:t>
            </a:r>
            <a:endParaRPr/>
          </a:p>
          <a:p>
            <a:pPr marL="914400" lvl="1" indent="-317500" algn="l" rtl="0">
              <a:spcBef>
                <a:spcPts val="0"/>
              </a:spcBef>
              <a:spcAft>
                <a:spcPts val="0"/>
              </a:spcAft>
              <a:buSzPts val="1400"/>
              <a:buChar char="○"/>
            </a:pPr>
            <a:r>
              <a:rPr lang="it"/>
              <a:t>Questi ultimi non partecipano al processo di monomorfizzazione</a:t>
            </a:r>
            <a:endParaRPr/>
          </a:p>
        </p:txBody>
      </p:sp>
      <p:sp>
        <p:nvSpPr>
          <p:cNvPr id="65" name="Google Shape;65;p14"/>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2"/>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Chiusure</a:t>
            </a:r>
            <a:endParaRPr/>
          </a:p>
        </p:txBody>
      </p:sp>
      <p:sp>
        <p:nvSpPr>
          <p:cNvPr id="212" name="Google Shape;212;p32"/>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Il corpo di una funzione lambda può fare riferimento alle variabili che sono visibili nel contesto in cui è definita, acquisendone un riferimento, una copia o il possesso completo, in base al linguaggio e alla sintassi usata</a:t>
            </a:r>
            <a:endParaRPr/>
          </a:p>
          <a:p>
            <a:pPr marL="914400" lvl="1" indent="-317500" algn="l" rtl="0">
              <a:spcBef>
                <a:spcPts val="0"/>
              </a:spcBef>
              <a:spcAft>
                <a:spcPts val="0"/>
              </a:spcAft>
              <a:buSzPts val="1400"/>
              <a:buChar char="○"/>
            </a:pPr>
            <a:r>
              <a:rPr lang="it"/>
              <a:t>Tali variabili, che compaiono nel corpo della funzione lambda sono dette </a:t>
            </a:r>
            <a:r>
              <a:rPr lang="it" b="1">
                <a:solidFill>
                  <a:srgbClr val="0B5394"/>
                </a:solidFill>
              </a:rPr>
              <a:t>variabili libere </a:t>
            </a:r>
            <a:endParaRPr b="1">
              <a:solidFill>
                <a:srgbClr val="0B5394"/>
              </a:solidFill>
            </a:endParaRPr>
          </a:p>
          <a:p>
            <a:pPr marL="457200" lvl="0" indent="-342900" algn="l" rtl="0">
              <a:spcBef>
                <a:spcPts val="0"/>
              </a:spcBef>
              <a:spcAft>
                <a:spcPts val="0"/>
              </a:spcAft>
              <a:buSzPts val="1800"/>
              <a:buChar char="●"/>
            </a:pPr>
            <a:r>
              <a:rPr lang="it"/>
              <a:t>La funzione lambda così ottenuta viene detta </a:t>
            </a:r>
            <a:r>
              <a:rPr lang="it" b="1">
                <a:solidFill>
                  <a:srgbClr val="0B5394"/>
                </a:solidFill>
              </a:rPr>
              <a:t>chiusura</a:t>
            </a:r>
            <a:endParaRPr b="1">
              <a:solidFill>
                <a:srgbClr val="0B5394"/>
              </a:solidFill>
            </a:endParaRPr>
          </a:p>
          <a:p>
            <a:pPr marL="914400" lvl="1" indent="-317500" algn="l" rtl="0">
              <a:spcBef>
                <a:spcPts val="0"/>
              </a:spcBef>
              <a:spcAft>
                <a:spcPts val="0"/>
              </a:spcAft>
              <a:buSzPts val="1400"/>
              <a:buChar char="○"/>
            </a:pPr>
            <a:r>
              <a:rPr lang="it"/>
              <a:t>In quanto racchiude, al proprio interno, (una copia de) i valori catturati (quelli contenuti nelle variabili libere), rendendoli disponibili quando sarà successivamente invocata</a:t>
            </a:r>
            <a:endParaRPr/>
          </a:p>
          <a:p>
            <a:pPr marL="457200" lvl="0" indent="-342900" algn="l" rtl="0">
              <a:spcBef>
                <a:spcPts val="0"/>
              </a:spcBef>
              <a:spcAft>
                <a:spcPts val="0"/>
              </a:spcAft>
              <a:buSzPts val="1800"/>
              <a:buChar char="●"/>
            </a:pPr>
            <a:r>
              <a:rPr lang="it"/>
              <a:t>In C++, il compilatore trasforma una chiusura in un oggetto funzionale </a:t>
            </a:r>
            <a:endParaRPr/>
          </a:p>
          <a:p>
            <a:pPr marL="914400" lvl="1" indent="-317500" algn="l" rtl="0">
              <a:spcBef>
                <a:spcPts val="0"/>
              </a:spcBef>
              <a:spcAft>
                <a:spcPts val="0"/>
              </a:spcAft>
              <a:buSzPts val="1400"/>
              <a:buChar char="○"/>
            </a:pPr>
            <a:r>
              <a:rPr lang="it"/>
              <a:t>Esso contiene, come variabili istanza, i valori delle variabili libere e definisce come operator() il corpo della funzione lambda</a:t>
            </a:r>
            <a:endParaRPr/>
          </a:p>
          <a:p>
            <a:pPr marL="457200" lvl="0" indent="-342900" algn="l" rtl="0">
              <a:spcBef>
                <a:spcPts val="0"/>
              </a:spcBef>
              <a:spcAft>
                <a:spcPts val="0"/>
              </a:spcAft>
              <a:buSzPts val="1800"/>
              <a:buChar char="●"/>
            </a:pPr>
            <a:r>
              <a:rPr lang="it"/>
              <a:t>In Rust, il compilatore trasforma una chiusura in una tupla</a:t>
            </a:r>
            <a:endParaRPr/>
          </a:p>
          <a:p>
            <a:pPr marL="914400" lvl="1" indent="-317500" algn="l" rtl="0">
              <a:spcBef>
                <a:spcPts val="0"/>
              </a:spcBef>
              <a:spcAft>
                <a:spcPts val="0"/>
              </a:spcAft>
              <a:buSzPts val="1400"/>
              <a:buChar char="○"/>
            </a:pPr>
            <a:r>
              <a:rPr lang="it"/>
              <a:t>Avente tanti campi quante sono le variabili libere</a:t>
            </a:r>
            <a:endParaRPr/>
          </a:p>
          <a:p>
            <a:pPr marL="914400" lvl="1" indent="-317500" algn="l" rtl="0">
              <a:spcBef>
                <a:spcPts val="0"/>
              </a:spcBef>
              <a:spcAft>
                <a:spcPts val="0"/>
              </a:spcAft>
              <a:buSzPts val="1400"/>
              <a:buChar char="○"/>
            </a:pPr>
            <a:r>
              <a:rPr lang="it"/>
              <a:t>Tale tupla implementa uno dei tratti funzionali previsti dal linguaggio: </a:t>
            </a:r>
            <a:r>
              <a:rPr lang="it" b="1">
                <a:solidFill>
                  <a:srgbClr val="0B5394"/>
                </a:solidFill>
                <a:latin typeface="Consolas"/>
                <a:ea typeface="Consolas"/>
                <a:cs typeface="Consolas"/>
                <a:sym typeface="Consolas"/>
              </a:rPr>
              <a:t>FnOnce</a:t>
            </a:r>
            <a:r>
              <a:rPr lang="it"/>
              <a:t>, </a:t>
            </a:r>
            <a:r>
              <a:rPr lang="it" b="1">
                <a:solidFill>
                  <a:srgbClr val="0B5394"/>
                </a:solidFill>
                <a:latin typeface="Consolas"/>
                <a:ea typeface="Consolas"/>
                <a:cs typeface="Consolas"/>
                <a:sym typeface="Consolas"/>
              </a:rPr>
              <a:t>FnMut</a:t>
            </a:r>
            <a:r>
              <a:rPr lang="it"/>
              <a:t>, </a:t>
            </a:r>
            <a:r>
              <a:rPr lang="it" b="1">
                <a:solidFill>
                  <a:srgbClr val="0B5394"/>
                </a:solidFill>
                <a:latin typeface="Consolas"/>
                <a:ea typeface="Consolas"/>
                <a:cs typeface="Consolas"/>
                <a:sym typeface="Consolas"/>
              </a:rPr>
              <a:t>Fn</a:t>
            </a:r>
            <a:endParaRPr/>
          </a:p>
        </p:txBody>
      </p:sp>
      <p:sp>
        <p:nvSpPr>
          <p:cNvPr id="213" name="Google Shape;213;p32"/>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3"/>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Cattura delle variabili in C++</a:t>
            </a:r>
            <a:endParaRPr/>
          </a:p>
        </p:txBody>
      </p:sp>
      <p:sp>
        <p:nvSpPr>
          <p:cNvPr id="219" name="Google Shape;219;p33"/>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it"/>
              <a:t>La notazione lambda è introdotta da una coppia di parentesi quadre</a:t>
            </a:r>
            <a:endParaRPr/>
          </a:p>
          <a:p>
            <a:pPr marL="914400" lvl="1" indent="-317500" algn="l" rtl="0">
              <a:spcBef>
                <a:spcPts val="0"/>
              </a:spcBef>
              <a:spcAft>
                <a:spcPts val="0"/>
              </a:spcAft>
              <a:buSzPts val="1400"/>
              <a:buChar char="○"/>
            </a:pPr>
            <a:r>
              <a:rPr lang="it"/>
              <a:t>Al loro interno è possibile elencare variabili locali  il cui valore o il cui riferimento si vuole rendere disponibili nella funzione</a:t>
            </a:r>
            <a:endParaRPr/>
          </a:p>
          <a:p>
            <a:pPr marL="457200" lvl="0" indent="-342900" algn="l" rtl="0">
              <a:spcBef>
                <a:spcPts val="0"/>
              </a:spcBef>
              <a:spcAft>
                <a:spcPts val="0"/>
              </a:spcAft>
              <a:buSzPts val="1800"/>
              <a:buChar char="●"/>
            </a:pPr>
            <a:r>
              <a:rPr lang="it"/>
              <a:t>Cattura per valore</a:t>
            </a:r>
            <a:endParaRPr/>
          </a:p>
          <a:p>
            <a:pPr marL="914400" lvl="1" indent="-317500" algn="l" rtl="0">
              <a:spcBef>
                <a:spcPts val="0"/>
              </a:spcBef>
              <a:spcAft>
                <a:spcPts val="0"/>
              </a:spcAft>
              <a:buClr>
                <a:srgbClr val="0B5394"/>
              </a:buClr>
              <a:buSzPts val="1400"/>
              <a:buFont typeface="Consolas"/>
              <a:buChar char="○"/>
            </a:pPr>
            <a:r>
              <a:rPr lang="it" b="1">
                <a:solidFill>
                  <a:srgbClr val="0B5394"/>
                </a:solidFill>
                <a:latin typeface="Consolas"/>
                <a:ea typeface="Consolas"/>
                <a:cs typeface="Consolas"/>
                <a:sym typeface="Consolas"/>
              </a:rPr>
              <a:t>[x, y] (int i) { return (i-x) / (y-x); } </a:t>
            </a:r>
            <a:endParaRPr b="1">
              <a:solidFill>
                <a:srgbClr val="0B5394"/>
              </a:solidFill>
              <a:latin typeface="Consolas"/>
              <a:ea typeface="Consolas"/>
              <a:cs typeface="Consolas"/>
              <a:sym typeface="Consolas"/>
            </a:endParaRPr>
          </a:p>
          <a:p>
            <a:pPr marL="914400" lvl="1" indent="-317500" algn="l" rtl="0">
              <a:spcBef>
                <a:spcPts val="0"/>
              </a:spcBef>
              <a:spcAft>
                <a:spcPts val="0"/>
              </a:spcAft>
              <a:buSzPts val="1400"/>
              <a:buChar char="○"/>
            </a:pPr>
            <a:r>
              <a:rPr lang="it"/>
              <a:t>Viene effettuata una copia dei valori all’interno dell’oggetto funzionale</a:t>
            </a:r>
            <a:endParaRPr/>
          </a:p>
          <a:p>
            <a:pPr marL="914400" lvl="1" indent="-317500" algn="l" rtl="0">
              <a:spcBef>
                <a:spcPts val="0"/>
              </a:spcBef>
              <a:spcAft>
                <a:spcPts val="0"/>
              </a:spcAft>
              <a:buSzPts val="1400"/>
              <a:buChar char="○"/>
            </a:pPr>
            <a:r>
              <a:rPr lang="it"/>
              <a:t>La funzione λ potrà essere invocata anche quando tali variabili saranno uscite dallo scope</a:t>
            </a:r>
            <a:endParaRPr/>
          </a:p>
          <a:p>
            <a:pPr marL="457200" lvl="0" indent="-342900" algn="l" rtl="0">
              <a:spcBef>
                <a:spcPts val="0"/>
              </a:spcBef>
              <a:spcAft>
                <a:spcPts val="0"/>
              </a:spcAft>
              <a:buSzPts val="1800"/>
              <a:buChar char="●"/>
            </a:pPr>
            <a:r>
              <a:rPr lang="it"/>
              <a:t>Cattura per riferimento</a:t>
            </a:r>
            <a:endParaRPr/>
          </a:p>
          <a:p>
            <a:pPr marL="914400" lvl="1" indent="-317500" algn="l" rtl="0">
              <a:spcBef>
                <a:spcPts val="0"/>
              </a:spcBef>
              <a:spcAft>
                <a:spcPts val="0"/>
              </a:spcAft>
              <a:buSzPts val="1400"/>
              <a:buChar char="○"/>
            </a:pPr>
            <a:r>
              <a:rPr lang="it" b="1">
                <a:solidFill>
                  <a:srgbClr val="0B5394"/>
                </a:solidFill>
                <a:latin typeface="Consolas"/>
                <a:ea typeface="Consolas"/>
                <a:cs typeface="Consolas"/>
                <a:sym typeface="Consolas"/>
              </a:rPr>
              <a:t>[&amp;x, &amp;y] (int i) { return (i-x) / (y-x); }</a:t>
            </a:r>
            <a:endParaRPr/>
          </a:p>
          <a:p>
            <a:pPr marL="914400" lvl="1" indent="-317500" algn="l" rtl="0">
              <a:spcBef>
                <a:spcPts val="0"/>
              </a:spcBef>
              <a:spcAft>
                <a:spcPts val="0"/>
              </a:spcAft>
              <a:buSzPts val="1400"/>
              <a:buChar char="○"/>
            </a:pPr>
            <a:r>
              <a:rPr lang="it"/>
              <a:t>Eventuali cambiamenti al contenuto delle variabili catturate, successivi alla creazione della funzione λ influenzano il comportamento della funzione</a:t>
            </a:r>
            <a:endParaRPr/>
          </a:p>
          <a:p>
            <a:pPr marL="914400" lvl="1" indent="-317500" algn="l" rtl="0">
              <a:spcBef>
                <a:spcPts val="0"/>
              </a:spcBef>
              <a:spcAft>
                <a:spcPts val="0"/>
              </a:spcAft>
              <a:buSzPts val="1400"/>
              <a:buChar char="○"/>
            </a:pPr>
            <a:r>
              <a:rPr lang="it"/>
              <a:t>Attenzione a riferimenti pendenti!</a:t>
            </a:r>
            <a:endParaRPr/>
          </a:p>
          <a:p>
            <a:pPr marL="457200" lvl="0" indent="-342900" algn="l" rtl="0">
              <a:spcBef>
                <a:spcPts val="0"/>
              </a:spcBef>
              <a:spcAft>
                <a:spcPts val="0"/>
              </a:spcAft>
              <a:buSzPts val="1800"/>
              <a:buChar char="●"/>
            </a:pPr>
            <a:r>
              <a:rPr lang="it"/>
              <a:t>Cattura mista</a:t>
            </a:r>
            <a:endParaRPr/>
          </a:p>
          <a:p>
            <a:pPr marL="914400" lvl="1" indent="-317500" algn="l" rtl="0">
              <a:spcBef>
                <a:spcPts val="0"/>
              </a:spcBef>
              <a:spcAft>
                <a:spcPts val="0"/>
              </a:spcAft>
              <a:buSzPts val="1400"/>
              <a:buChar char="○"/>
            </a:pPr>
            <a:r>
              <a:rPr lang="it" b="1">
                <a:solidFill>
                  <a:srgbClr val="0B5394"/>
                </a:solidFill>
                <a:latin typeface="Consolas"/>
                <a:ea typeface="Consolas"/>
                <a:cs typeface="Consolas"/>
                <a:sym typeface="Consolas"/>
              </a:rPr>
              <a:t>[x, &amp;y] (int i) { return (i-x) / (y-x); }</a:t>
            </a:r>
            <a:endParaRPr/>
          </a:p>
          <a:p>
            <a:pPr marL="914400" lvl="1" indent="-317500" algn="l" rtl="0">
              <a:spcBef>
                <a:spcPts val="0"/>
              </a:spcBef>
              <a:spcAft>
                <a:spcPts val="0"/>
              </a:spcAft>
              <a:buSzPts val="1400"/>
              <a:buChar char="○"/>
            </a:pPr>
            <a:r>
              <a:rPr lang="it"/>
              <a:t>Viene catturato "x" per valore e "y" per riferimento</a:t>
            </a:r>
            <a:endParaRPr/>
          </a:p>
        </p:txBody>
      </p:sp>
      <p:sp>
        <p:nvSpPr>
          <p:cNvPr id="220" name="Google Shape;220;p33"/>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4"/>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Cattura delle variabili in C++</a:t>
            </a:r>
            <a:endParaRPr/>
          </a:p>
        </p:txBody>
      </p:sp>
      <p:sp>
        <p:nvSpPr>
          <p:cNvPr id="226" name="Google Shape;226;p34"/>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22</a:t>
            </a:fld>
            <a:endParaRPr/>
          </a:p>
        </p:txBody>
      </p:sp>
      <p:sp>
        <p:nvSpPr>
          <p:cNvPr id="227" name="Google Shape;227;p34"/>
          <p:cNvSpPr txBox="1"/>
          <p:nvPr/>
        </p:nvSpPr>
        <p:spPr>
          <a:xfrm>
            <a:off x="433125" y="1050375"/>
            <a:ext cx="8213700" cy="1101900"/>
          </a:xfrm>
          <a:prstGeom prst="rect">
            <a:avLst/>
          </a:prstGeom>
          <a:solidFill>
            <a:srgbClr val="D9EAD3"/>
          </a:solidFill>
          <a:ln w="9525" cap="flat" cmpd="sng">
            <a:solidFill>
              <a:srgbClr val="000000"/>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it" sz="1600" b="0" i="0" u="none" strike="noStrike" cap="none">
                <a:solidFill>
                  <a:srgbClr val="000000"/>
                </a:solidFill>
                <a:latin typeface="Consolas"/>
                <a:ea typeface="Consolas"/>
                <a:cs typeface="Consolas"/>
                <a:sym typeface="Consolas"/>
              </a:rPr>
              <a:t>{</a:t>
            </a:r>
            <a:endParaRPr sz="1200"/>
          </a:p>
          <a:p>
            <a:pPr marL="0" marR="0" lvl="0" indent="0" algn="l" rtl="0">
              <a:spcBef>
                <a:spcPts val="0"/>
              </a:spcBef>
              <a:spcAft>
                <a:spcPts val="0"/>
              </a:spcAft>
              <a:buNone/>
            </a:pPr>
            <a:r>
              <a:rPr lang="it" sz="1600" b="0" i="0" u="none" strike="noStrike" cap="none">
                <a:solidFill>
                  <a:srgbClr val="000000"/>
                </a:solidFill>
                <a:latin typeface="Consolas"/>
                <a:ea typeface="Consolas"/>
                <a:cs typeface="Consolas"/>
                <a:sym typeface="Consolas"/>
              </a:rPr>
              <a:t>   int i = …;</a:t>
            </a:r>
            <a:endParaRPr sz="1200"/>
          </a:p>
          <a:p>
            <a:pPr marL="0" marR="0" lvl="0" indent="0" algn="l" rtl="0">
              <a:spcBef>
                <a:spcPts val="0"/>
              </a:spcBef>
              <a:spcAft>
                <a:spcPts val="0"/>
              </a:spcAft>
              <a:buNone/>
            </a:pPr>
            <a:r>
              <a:rPr lang="it" sz="1600" b="0" i="0" u="none" strike="noStrike" cap="none">
                <a:solidFill>
                  <a:srgbClr val="000000"/>
                </a:solidFill>
                <a:latin typeface="Consolas"/>
                <a:ea typeface="Consolas"/>
                <a:cs typeface="Consolas"/>
                <a:sym typeface="Consolas"/>
              </a:rPr>
              <a:t>   auto f = </a:t>
            </a:r>
            <a:r>
              <a:rPr lang="it" sz="1600" b="1" i="0" u="none" strike="noStrike" cap="none">
                <a:solidFill>
                  <a:srgbClr val="980000"/>
                </a:solidFill>
                <a:latin typeface="Consolas"/>
                <a:ea typeface="Consolas"/>
                <a:cs typeface="Consolas"/>
                <a:sym typeface="Consolas"/>
              </a:rPr>
              <a:t>[i] (int v) { return v+i; };</a:t>
            </a:r>
            <a:endParaRPr sz="1200">
              <a:solidFill>
                <a:srgbClr val="980000"/>
              </a:solidFill>
            </a:endParaRPr>
          </a:p>
          <a:p>
            <a:pPr marL="0" marR="0" lvl="0" indent="0" algn="l" rtl="0">
              <a:spcBef>
                <a:spcPts val="0"/>
              </a:spcBef>
              <a:spcAft>
                <a:spcPts val="0"/>
              </a:spcAft>
              <a:buNone/>
            </a:pPr>
            <a:r>
              <a:rPr lang="it" sz="1600" b="0" i="0" u="none" strike="noStrike" cap="none">
                <a:solidFill>
                  <a:srgbClr val="000000"/>
                </a:solidFill>
                <a:latin typeface="Consolas"/>
                <a:ea typeface="Consolas"/>
                <a:cs typeface="Consolas"/>
                <a:sym typeface="Consolas"/>
              </a:rPr>
              <a:t>}</a:t>
            </a:r>
            <a:endParaRPr sz="1200"/>
          </a:p>
        </p:txBody>
      </p:sp>
      <p:sp>
        <p:nvSpPr>
          <p:cNvPr id="228" name="Google Shape;228;p34"/>
          <p:cNvSpPr txBox="1"/>
          <p:nvPr/>
        </p:nvSpPr>
        <p:spPr>
          <a:xfrm>
            <a:off x="433125" y="2314250"/>
            <a:ext cx="8213700" cy="2801400"/>
          </a:xfrm>
          <a:prstGeom prst="rect">
            <a:avLst/>
          </a:prstGeom>
          <a:solidFill>
            <a:srgbClr val="D9EAD3"/>
          </a:solidFill>
          <a:ln w="9525" cap="flat" cmpd="sng">
            <a:solidFill>
              <a:srgbClr val="000000"/>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it" sz="1600" b="0" i="0" u="none" strike="noStrike" cap="none">
                <a:solidFill>
                  <a:srgbClr val="000000"/>
                </a:solidFill>
                <a:latin typeface="Consolas"/>
                <a:ea typeface="Consolas"/>
                <a:cs typeface="Consolas"/>
                <a:sym typeface="Consolas"/>
              </a:rPr>
              <a:t>{</a:t>
            </a:r>
            <a:endParaRPr sz="1600"/>
          </a:p>
          <a:p>
            <a:pPr marL="0" marR="0" lvl="0" indent="0" algn="l" rtl="0">
              <a:spcBef>
                <a:spcPts val="0"/>
              </a:spcBef>
              <a:spcAft>
                <a:spcPts val="0"/>
              </a:spcAft>
              <a:buNone/>
            </a:pPr>
            <a:r>
              <a:rPr lang="it" sz="1600" b="0" i="0" u="none" strike="noStrike" cap="none">
                <a:solidFill>
                  <a:srgbClr val="000000"/>
                </a:solidFill>
                <a:latin typeface="Consolas"/>
                <a:ea typeface="Consolas"/>
                <a:cs typeface="Consolas"/>
                <a:sym typeface="Consolas"/>
              </a:rPr>
              <a:t>  int i = …;    </a:t>
            </a:r>
            <a:endParaRPr sz="1600"/>
          </a:p>
          <a:p>
            <a:pPr marL="0" marR="0" lvl="0" indent="0" algn="l" rtl="0">
              <a:spcBef>
                <a:spcPts val="0"/>
              </a:spcBef>
              <a:spcAft>
                <a:spcPts val="0"/>
              </a:spcAft>
              <a:buNone/>
            </a:pPr>
            <a:r>
              <a:rPr lang="it" sz="1600" b="1" i="0" u="none" strike="noStrike" cap="none">
                <a:solidFill>
                  <a:srgbClr val="980000"/>
                </a:solidFill>
                <a:latin typeface="Consolas"/>
                <a:ea typeface="Consolas"/>
                <a:cs typeface="Consolas"/>
                <a:sym typeface="Consolas"/>
              </a:rPr>
              <a:t>  class __lambda_6_13  {  </a:t>
            </a:r>
            <a:r>
              <a:rPr lang="it" sz="1600" b="1">
                <a:solidFill>
                  <a:schemeClr val="dk1"/>
                </a:solidFill>
                <a:latin typeface="Consolas"/>
                <a:ea typeface="Consolas"/>
                <a:cs typeface="Consolas"/>
                <a:sym typeface="Consolas"/>
              </a:rPr>
              <a:t>//Nome univoco assegnato dal compilatore</a:t>
            </a:r>
            <a:endParaRPr sz="1600">
              <a:solidFill>
                <a:srgbClr val="980000"/>
              </a:solidFill>
            </a:endParaRPr>
          </a:p>
          <a:p>
            <a:pPr marL="0" marR="0" lvl="0" indent="0" algn="l" rtl="0">
              <a:spcBef>
                <a:spcPts val="0"/>
              </a:spcBef>
              <a:spcAft>
                <a:spcPts val="0"/>
              </a:spcAft>
              <a:buNone/>
            </a:pPr>
            <a:r>
              <a:rPr lang="it" sz="1600" b="1" i="0" u="none" strike="noStrike" cap="none">
                <a:solidFill>
                  <a:srgbClr val="980000"/>
                </a:solidFill>
                <a:latin typeface="Consolas"/>
                <a:ea typeface="Consolas"/>
                <a:cs typeface="Consolas"/>
                <a:sym typeface="Consolas"/>
              </a:rPr>
              <a:t>    int i;                </a:t>
            </a:r>
            <a:r>
              <a:rPr lang="it" sz="1600" b="1" i="0" u="none" strike="noStrike" cap="none">
                <a:solidFill>
                  <a:schemeClr val="dk1"/>
                </a:solidFill>
                <a:latin typeface="Consolas"/>
                <a:ea typeface="Consolas"/>
                <a:cs typeface="Consolas"/>
                <a:sym typeface="Consolas"/>
              </a:rPr>
              <a:t>//Var</a:t>
            </a:r>
            <a:r>
              <a:rPr lang="it" sz="1600" b="1">
                <a:solidFill>
                  <a:schemeClr val="dk1"/>
                </a:solidFill>
                <a:latin typeface="Consolas"/>
                <a:ea typeface="Consolas"/>
                <a:cs typeface="Consolas"/>
                <a:sym typeface="Consolas"/>
              </a:rPr>
              <a:t>iabile istanza catturata</a:t>
            </a:r>
            <a:endParaRPr sz="1600">
              <a:solidFill>
                <a:schemeClr val="dk1"/>
              </a:solidFill>
            </a:endParaRPr>
          </a:p>
          <a:p>
            <a:pPr marL="0" marR="0" lvl="0" indent="0" algn="l" rtl="0">
              <a:spcBef>
                <a:spcPts val="0"/>
              </a:spcBef>
              <a:spcAft>
                <a:spcPts val="0"/>
              </a:spcAft>
              <a:buNone/>
            </a:pPr>
            <a:r>
              <a:rPr lang="it" sz="1600" b="1" i="0" u="none" strike="noStrike" cap="none">
                <a:solidFill>
                  <a:srgbClr val="980000"/>
                </a:solidFill>
                <a:latin typeface="Consolas"/>
                <a:ea typeface="Consolas"/>
                <a:cs typeface="Consolas"/>
                <a:sym typeface="Consolas"/>
              </a:rPr>
              <a:t>    public: inline int operator()(int v) const { </a:t>
            </a:r>
            <a:r>
              <a:rPr lang="it" sz="1600" b="1">
                <a:solidFill>
                  <a:schemeClr val="dk1"/>
                </a:solidFill>
                <a:latin typeface="Consolas"/>
                <a:ea typeface="Consolas"/>
                <a:cs typeface="Consolas"/>
                <a:sym typeface="Consolas"/>
              </a:rPr>
              <a:t>//Firma della funzione</a:t>
            </a:r>
            <a:endParaRPr sz="1600">
              <a:solidFill>
                <a:srgbClr val="980000"/>
              </a:solidFill>
            </a:endParaRPr>
          </a:p>
          <a:p>
            <a:pPr marL="0" marR="0" lvl="0" indent="0" algn="l" rtl="0">
              <a:spcBef>
                <a:spcPts val="0"/>
              </a:spcBef>
              <a:spcAft>
                <a:spcPts val="0"/>
              </a:spcAft>
              <a:buNone/>
            </a:pPr>
            <a:r>
              <a:rPr lang="it" sz="1600" b="1" i="0" u="none" strike="noStrike" cap="none">
                <a:solidFill>
                  <a:srgbClr val="980000"/>
                </a:solidFill>
                <a:latin typeface="Consolas"/>
                <a:ea typeface="Consolas"/>
                <a:cs typeface="Consolas"/>
                <a:sym typeface="Consolas"/>
              </a:rPr>
              <a:t>      return v + i;       </a:t>
            </a:r>
            <a:r>
              <a:rPr lang="it" sz="1600" b="1" i="0" u="none" strike="noStrike" cap="none">
                <a:solidFill>
                  <a:schemeClr val="dk1"/>
                </a:solidFill>
                <a:latin typeface="Consolas"/>
                <a:ea typeface="Consolas"/>
                <a:cs typeface="Consolas"/>
                <a:sym typeface="Consolas"/>
              </a:rPr>
              <a:t>//Corpo della funzi</a:t>
            </a:r>
            <a:r>
              <a:rPr lang="it" sz="1600" b="1">
                <a:solidFill>
                  <a:schemeClr val="dk1"/>
                </a:solidFill>
                <a:latin typeface="Consolas"/>
                <a:ea typeface="Consolas"/>
                <a:cs typeface="Consolas"/>
                <a:sym typeface="Consolas"/>
              </a:rPr>
              <a:t>one</a:t>
            </a:r>
            <a:endParaRPr sz="1600">
              <a:solidFill>
                <a:schemeClr val="dk1"/>
              </a:solidFill>
            </a:endParaRPr>
          </a:p>
          <a:p>
            <a:pPr marL="0" marR="0" lvl="0" indent="0" algn="l" rtl="0">
              <a:spcBef>
                <a:spcPts val="0"/>
              </a:spcBef>
              <a:spcAft>
                <a:spcPts val="0"/>
              </a:spcAft>
              <a:buNone/>
            </a:pPr>
            <a:r>
              <a:rPr lang="it" sz="1600" b="1" i="0" u="none" strike="noStrike" cap="none">
                <a:solidFill>
                  <a:srgbClr val="980000"/>
                </a:solidFill>
                <a:latin typeface="Consolas"/>
                <a:ea typeface="Consolas"/>
                <a:cs typeface="Consolas"/>
                <a:sym typeface="Consolas"/>
              </a:rPr>
              <a:t>    }    </a:t>
            </a:r>
            <a:endParaRPr sz="1600">
              <a:solidFill>
                <a:srgbClr val="980000"/>
              </a:solidFill>
            </a:endParaRPr>
          </a:p>
          <a:p>
            <a:pPr marL="0" marR="0" lvl="0" indent="0" algn="l" rtl="0">
              <a:spcBef>
                <a:spcPts val="0"/>
              </a:spcBef>
              <a:spcAft>
                <a:spcPts val="0"/>
              </a:spcAft>
              <a:buNone/>
            </a:pPr>
            <a:r>
              <a:rPr lang="it" sz="1600" b="1" i="0" u="none" strike="noStrike" cap="none">
                <a:solidFill>
                  <a:srgbClr val="980000"/>
                </a:solidFill>
                <a:latin typeface="Consolas"/>
                <a:ea typeface="Consolas"/>
                <a:cs typeface="Consolas"/>
                <a:sym typeface="Consolas"/>
              </a:rPr>
              <a:t>    public: __lambda_6_13(int _i): i{_i}{}  </a:t>
            </a:r>
            <a:r>
              <a:rPr lang="it" sz="1600" b="1" i="0" u="none" strike="noStrike" cap="none">
                <a:solidFill>
                  <a:schemeClr val="dk1"/>
                </a:solidFill>
                <a:latin typeface="Consolas"/>
                <a:ea typeface="Consolas"/>
                <a:cs typeface="Consolas"/>
                <a:sym typeface="Consolas"/>
              </a:rPr>
              <a:t>//Costrutt</a:t>
            </a:r>
            <a:r>
              <a:rPr lang="it" sz="1600" b="1">
                <a:solidFill>
                  <a:schemeClr val="dk1"/>
                </a:solidFill>
                <a:latin typeface="Consolas"/>
                <a:ea typeface="Consolas"/>
                <a:cs typeface="Consolas"/>
                <a:sym typeface="Consolas"/>
              </a:rPr>
              <a:t>ore</a:t>
            </a:r>
            <a:endParaRPr sz="1600">
              <a:solidFill>
                <a:schemeClr val="dk1"/>
              </a:solidFill>
            </a:endParaRPr>
          </a:p>
          <a:p>
            <a:pPr marL="0" marR="0" lvl="0" indent="0" algn="l" rtl="0">
              <a:spcBef>
                <a:spcPts val="0"/>
              </a:spcBef>
              <a:spcAft>
                <a:spcPts val="0"/>
              </a:spcAft>
              <a:buNone/>
            </a:pPr>
            <a:r>
              <a:rPr lang="it" sz="1600" b="1" i="0" u="none" strike="noStrike" cap="none">
                <a:solidFill>
                  <a:srgbClr val="980000"/>
                </a:solidFill>
                <a:latin typeface="Consolas"/>
                <a:ea typeface="Consolas"/>
                <a:cs typeface="Consolas"/>
                <a:sym typeface="Consolas"/>
              </a:rPr>
              <a:t>  };</a:t>
            </a:r>
            <a:endParaRPr sz="1600">
              <a:solidFill>
                <a:srgbClr val="980000"/>
              </a:solidFill>
            </a:endParaRPr>
          </a:p>
          <a:p>
            <a:pPr marL="0" marR="0" lvl="0" indent="0" algn="l" rtl="0">
              <a:spcBef>
                <a:spcPts val="0"/>
              </a:spcBef>
              <a:spcAft>
                <a:spcPts val="0"/>
              </a:spcAft>
              <a:buNone/>
            </a:pPr>
            <a:r>
              <a:rPr lang="it" sz="1600" b="0" i="0" u="none" strike="noStrike" cap="none">
                <a:solidFill>
                  <a:srgbClr val="000000"/>
                </a:solidFill>
                <a:latin typeface="Consolas"/>
                <a:ea typeface="Consolas"/>
                <a:cs typeface="Consolas"/>
                <a:sym typeface="Consolas"/>
              </a:rPr>
              <a:t>  __lambda_6_13 f = __lambda_6_13{i};</a:t>
            </a:r>
            <a:endParaRPr sz="1600"/>
          </a:p>
          <a:p>
            <a:pPr marL="0" marR="0" lvl="0" indent="0" algn="l" rtl="0">
              <a:spcBef>
                <a:spcPts val="0"/>
              </a:spcBef>
              <a:spcAft>
                <a:spcPts val="0"/>
              </a:spcAft>
              <a:buNone/>
            </a:pPr>
            <a:r>
              <a:rPr lang="it" sz="1600" b="0" i="0" u="none" strike="noStrike" cap="none">
                <a:solidFill>
                  <a:srgbClr val="000000"/>
                </a:solidFill>
                <a:latin typeface="Consolas"/>
                <a:ea typeface="Consolas"/>
                <a:cs typeface="Consolas"/>
                <a:sym typeface="Consolas"/>
              </a:rPr>
              <a:t>}</a:t>
            </a:r>
            <a:endParaRPr sz="1600"/>
          </a:p>
        </p:txBody>
      </p:sp>
      <p:sp>
        <p:nvSpPr>
          <p:cNvPr id="229" name="Google Shape;229;p34"/>
          <p:cNvSpPr txBox="1"/>
          <p:nvPr/>
        </p:nvSpPr>
        <p:spPr>
          <a:xfrm>
            <a:off x="7470460" y="1050365"/>
            <a:ext cx="1002000" cy="5541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it" sz="2400">
                <a:solidFill>
                  <a:srgbClr val="980000"/>
                </a:solidFill>
              </a:rPr>
              <a:t>C++</a:t>
            </a:r>
            <a:endParaRPr sz="2400">
              <a:solidFill>
                <a:srgbClr val="980000"/>
              </a:solidFill>
            </a:endParaRPr>
          </a:p>
        </p:txBody>
      </p:sp>
      <p:sp>
        <p:nvSpPr>
          <p:cNvPr id="230" name="Google Shape;230;p34"/>
          <p:cNvSpPr txBox="1"/>
          <p:nvPr/>
        </p:nvSpPr>
        <p:spPr>
          <a:xfrm>
            <a:off x="7470460" y="2314240"/>
            <a:ext cx="1002000" cy="5541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it" sz="2400">
                <a:solidFill>
                  <a:srgbClr val="980000"/>
                </a:solidFill>
              </a:rPr>
              <a:t>C++</a:t>
            </a:r>
            <a:endParaRPr sz="2400">
              <a:solidFill>
                <a:srgbClr val="980000"/>
              </a:solidFill>
            </a:endParaRPr>
          </a:p>
        </p:txBody>
      </p:sp>
      <p:sp>
        <p:nvSpPr>
          <p:cNvPr id="231" name="Google Shape;231;p34"/>
          <p:cNvSpPr/>
          <p:nvPr/>
        </p:nvSpPr>
        <p:spPr>
          <a:xfrm>
            <a:off x="4082150" y="1942100"/>
            <a:ext cx="1002000" cy="926400"/>
          </a:xfrm>
          <a:prstGeom prst="downArrow">
            <a:avLst>
              <a:gd name="adj1" fmla="val 50000"/>
              <a:gd name="adj2" fmla="val 50000"/>
            </a:avLst>
          </a:pr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5"/>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Cattura delle variabili in Rust</a:t>
            </a:r>
            <a:endParaRPr/>
          </a:p>
        </p:txBody>
      </p:sp>
      <p:sp>
        <p:nvSpPr>
          <p:cNvPr id="237" name="Google Shape;237;p35"/>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Per default in Rust, tutte le variabili libere che compaiono nel corpo di una funzione lambda sono </a:t>
            </a:r>
            <a:r>
              <a:rPr lang="it" b="1">
                <a:solidFill>
                  <a:srgbClr val="0B5394"/>
                </a:solidFill>
              </a:rPr>
              <a:t>catturate per riferimento</a:t>
            </a:r>
            <a:endParaRPr b="1">
              <a:solidFill>
                <a:srgbClr val="0B5394"/>
              </a:solidFill>
            </a:endParaRPr>
          </a:p>
          <a:p>
            <a:pPr marL="914400" lvl="1" indent="-317500" algn="l" rtl="0">
              <a:spcBef>
                <a:spcPts val="0"/>
              </a:spcBef>
              <a:spcAft>
                <a:spcPts val="0"/>
              </a:spcAft>
              <a:buSzPts val="1400"/>
              <a:buChar char="○"/>
            </a:pPr>
            <a:r>
              <a:rPr lang="it"/>
              <a:t>Il compilatore, automaticamente, crea un prestito in lettura (</a:t>
            </a:r>
            <a:r>
              <a:rPr lang="it" b="1">
                <a:solidFill>
                  <a:srgbClr val="0B5394"/>
                </a:solidFill>
                <a:latin typeface="Consolas"/>
                <a:ea typeface="Consolas"/>
                <a:cs typeface="Consolas"/>
                <a:sym typeface="Consolas"/>
              </a:rPr>
              <a:t>&amp;</a:t>
            </a:r>
            <a:r>
              <a:rPr lang="it"/>
              <a:t>) </a:t>
            </a:r>
            <a:endParaRPr/>
          </a:p>
          <a:p>
            <a:pPr marL="914400" lvl="1" indent="-317500" algn="l" rtl="0">
              <a:spcBef>
                <a:spcPts val="0"/>
              </a:spcBef>
              <a:spcAft>
                <a:spcPts val="0"/>
              </a:spcAft>
              <a:buSzPts val="1400"/>
              <a:buChar char="○"/>
            </a:pPr>
            <a:r>
              <a:rPr lang="it"/>
              <a:t>Se occorre modificare il contenuto delle variabili catturate (acquisendole con </a:t>
            </a:r>
            <a:r>
              <a:rPr lang="it" b="1">
                <a:solidFill>
                  <a:srgbClr val="0B5394"/>
                </a:solidFill>
                <a:latin typeface="Consolas"/>
                <a:ea typeface="Consolas"/>
                <a:cs typeface="Consolas"/>
                <a:sym typeface="Consolas"/>
              </a:rPr>
              <a:t>&amp;mut</a:t>
            </a:r>
            <a:r>
              <a:rPr lang="it"/>
              <a:t>), occorre dichiarare la funzione lambda come mutabile (</a:t>
            </a:r>
            <a:r>
              <a:rPr lang="it" b="1">
                <a:solidFill>
                  <a:srgbClr val="0B5394"/>
                </a:solidFill>
                <a:latin typeface="Consolas"/>
                <a:ea typeface="Consolas"/>
                <a:cs typeface="Consolas"/>
                <a:sym typeface="Consolas"/>
              </a:rPr>
              <a:t>let mut f = |...| {...};</a:t>
            </a:r>
            <a:r>
              <a:rPr lang="it"/>
              <a:t>)</a:t>
            </a:r>
            <a:endParaRPr/>
          </a:p>
          <a:p>
            <a:pPr marL="914400" lvl="1" indent="-317500" algn="l" rtl="0">
              <a:spcBef>
                <a:spcPts val="0"/>
              </a:spcBef>
              <a:spcAft>
                <a:spcPts val="0"/>
              </a:spcAft>
              <a:buSzPts val="1400"/>
              <a:buChar char="○"/>
            </a:pPr>
            <a:r>
              <a:rPr lang="it"/>
              <a:t>Il borrow checker, come al solito, verifica che tali riferimenti siano coerenti tra loro e con il tempo di vita dei valori cui si riferiscono</a:t>
            </a:r>
            <a:endParaRPr/>
          </a:p>
          <a:p>
            <a:pPr marL="457200" lvl="0" indent="-342900" algn="l" rtl="0">
              <a:spcBef>
                <a:spcPts val="0"/>
              </a:spcBef>
              <a:spcAft>
                <a:spcPts val="0"/>
              </a:spcAft>
              <a:buSzPts val="1800"/>
              <a:buChar char="●"/>
            </a:pPr>
            <a:r>
              <a:rPr lang="it"/>
              <a:t>Se occorre, è possibile indicare che la funzione lambda deve acquisire il </a:t>
            </a:r>
            <a:r>
              <a:rPr lang="it" b="1">
                <a:solidFill>
                  <a:srgbClr val="0B5394"/>
                </a:solidFill>
              </a:rPr>
              <a:t>possesso dei valori</a:t>
            </a:r>
            <a:r>
              <a:rPr lang="it"/>
              <a:t> contenuti nelle variabili libere</a:t>
            </a:r>
            <a:endParaRPr/>
          </a:p>
          <a:p>
            <a:pPr marL="914400" lvl="1" indent="-317500" algn="l" rtl="0">
              <a:spcBef>
                <a:spcPts val="0"/>
              </a:spcBef>
              <a:spcAft>
                <a:spcPts val="0"/>
              </a:spcAft>
              <a:buSzPts val="1400"/>
              <a:buChar char="○"/>
            </a:pPr>
            <a:r>
              <a:rPr lang="it"/>
              <a:t>Lo si fa anteponendo alla definizione della funzione lambda la parola chiave </a:t>
            </a:r>
            <a:r>
              <a:rPr lang="it" b="1">
                <a:solidFill>
                  <a:srgbClr val="0B5394"/>
                </a:solidFill>
                <a:latin typeface="Consolas"/>
                <a:ea typeface="Consolas"/>
                <a:cs typeface="Consolas"/>
                <a:sym typeface="Consolas"/>
              </a:rPr>
              <a:t>move</a:t>
            </a:r>
            <a:endParaRPr/>
          </a:p>
          <a:p>
            <a:pPr marL="914400" lvl="1" indent="-317500" algn="l" rtl="0">
              <a:spcBef>
                <a:spcPts val="0"/>
              </a:spcBef>
              <a:spcAft>
                <a:spcPts val="0"/>
              </a:spcAft>
              <a:buSzPts val="1400"/>
              <a:buChar char="○"/>
            </a:pPr>
            <a:r>
              <a:rPr lang="it" b="1">
                <a:solidFill>
                  <a:srgbClr val="0B5394"/>
                </a:solidFill>
                <a:latin typeface="Consolas"/>
                <a:ea typeface="Consolas"/>
                <a:cs typeface="Consolas"/>
                <a:sym typeface="Consolas"/>
              </a:rPr>
              <a:t>let f = move |...| {...};</a:t>
            </a:r>
            <a:endParaRPr/>
          </a:p>
        </p:txBody>
      </p:sp>
      <p:sp>
        <p:nvSpPr>
          <p:cNvPr id="238" name="Google Shape;238;p35"/>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6"/>
          <p:cNvSpPr/>
          <p:nvPr/>
        </p:nvSpPr>
        <p:spPr>
          <a:xfrm>
            <a:off x="1150425" y="3142025"/>
            <a:ext cx="1291200" cy="754500"/>
          </a:xfrm>
          <a:prstGeom prst="roundRect">
            <a:avLst>
              <a:gd name="adj" fmla="val 16667"/>
            </a:avLst>
          </a:prstGeom>
          <a:solidFill>
            <a:srgbClr val="F4CCCC"/>
          </a:solidFill>
          <a:ln w="9525" cap="flat" cmpd="sng">
            <a:solidFill>
              <a:srgbClr val="595959"/>
            </a:solidFill>
            <a:prstDash val="dash"/>
            <a:round/>
            <a:headEnd type="none" w="sm" len="sm"/>
            <a:tailEnd type="none" w="sm" len="sm"/>
          </a:ln>
        </p:spPr>
        <p:txBody>
          <a:bodyPr spcFirstLastPara="1" wrap="square" lIns="91425" tIns="91425" rIns="91425" bIns="91425" anchor="b" anchorCtr="0">
            <a:noAutofit/>
          </a:bodyPr>
          <a:lstStyle/>
          <a:p>
            <a:pPr marL="0" lvl="0" indent="0" algn="r" rtl="0">
              <a:spcBef>
                <a:spcPts val="0"/>
              </a:spcBef>
              <a:spcAft>
                <a:spcPts val="0"/>
              </a:spcAft>
              <a:buNone/>
            </a:pPr>
            <a:r>
              <a:rPr lang="it" sz="1200"/>
              <a:t>(any mem)</a:t>
            </a:r>
            <a:endParaRPr sz="1200"/>
          </a:p>
        </p:txBody>
      </p:sp>
      <p:sp>
        <p:nvSpPr>
          <p:cNvPr id="244" name="Google Shape;244;p36"/>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Cattura delle variabili in Rust</a:t>
            </a:r>
            <a:endParaRPr/>
          </a:p>
        </p:txBody>
      </p:sp>
      <p:sp>
        <p:nvSpPr>
          <p:cNvPr id="245" name="Google Shape;245;p36"/>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24</a:t>
            </a:fld>
            <a:endParaRPr/>
          </a:p>
        </p:txBody>
      </p:sp>
      <p:sp>
        <p:nvSpPr>
          <p:cNvPr id="246" name="Google Shape;246;p36"/>
          <p:cNvSpPr txBox="1"/>
          <p:nvPr/>
        </p:nvSpPr>
        <p:spPr>
          <a:xfrm>
            <a:off x="457700" y="1397825"/>
            <a:ext cx="3896400" cy="400200"/>
          </a:xfrm>
          <a:prstGeom prst="rect">
            <a:avLst/>
          </a:prstGeom>
          <a:solidFill>
            <a:srgbClr val="FFF2CC"/>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it" b="1">
                <a:latin typeface="Consolas"/>
                <a:ea typeface="Consolas"/>
                <a:cs typeface="Consolas"/>
                <a:sym typeface="Consolas"/>
              </a:rPr>
              <a:t>let f1 = | x |{ x + y.f() + z };</a:t>
            </a:r>
            <a:endParaRPr b="1">
              <a:latin typeface="Consolas"/>
              <a:ea typeface="Consolas"/>
              <a:cs typeface="Consolas"/>
              <a:sym typeface="Consolas"/>
            </a:endParaRPr>
          </a:p>
        </p:txBody>
      </p:sp>
      <p:sp>
        <p:nvSpPr>
          <p:cNvPr id="247" name="Google Shape;247;p36"/>
          <p:cNvSpPr txBox="1"/>
          <p:nvPr/>
        </p:nvSpPr>
        <p:spPr>
          <a:xfrm>
            <a:off x="311688" y="2407775"/>
            <a:ext cx="7104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it"/>
              <a:t>Stack</a:t>
            </a:r>
            <a:endParaRPr/>
          </a:p>
        </p:txBody>
      </p:sp>
      <p:sp>
        <p:nvSpPr>
          <p:cNvPr id="248" name="Google Shape;248;p36"/>
          <p:cNvSpPr/>
          <p:nvPr/>
        </p:nvSpPr>
        <p:spPr>
          <a:xfrm>
            <a:off x="1025628" y="2427572"/>
            <a:ext cx="3328500" cy="360600"/>
          </a:xfrm>
          <a:prstGeom prst="rect">
            <a:avLst/>
          </a:prstGeom>
          <a:solidFill>
            <a:srgbClr val="3C78D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6"/>
          <p:cNvSpPr txBox="1"/>
          <p:nvPr/>
        </p:nvSpPr>
        <p:spPr>
          <a:xfrm>
            <a:off x="1636050" y="1844325"/>
            <a:ext cx="461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it" b="1"/>
              <a:t>f1</a:t>
            </a:r>
            <a:endParaRPr b="1"/>
          </a:p>
        </p:txBody>
      </p:sp>
      <p:grpSp>
        <p:nvGrpSpPr>
          <p:cNvPr id="250" name="Google Shape;250;p36"/>
          <p:cNvGrpSpPr/>
          <p:nvPr/>
        </p:nvGrpSpPr>
        <p:grpSpPr>
          <a:xfrm>
            <a:off x="1895700" y="2427563"/>
            <a:ext cx="372000" cy="360600"/>
            <a:chOff x="3978500" y="3918875"/>
            <a:chExt cx="372000" cy="360600"/>
          </a:xfrm>
        </p:grpSpPr>
        <p:sp>
          <p:nvSpPr>
            <p:cNvPr id="251" name="Google Shape;251;p36"/>
            <p:cNvSpPr/>
            <p:nvPr/>
          </p:nvSpPr>
          <p:spPr>
            <a:xfrm>
              <a:off x="3978500" y="3918875"/>
              <a:ext cx="372000" cy="360600"/>
            </a:xfrm>
            <a:prstGeom prst="rect">
              <a:avLst/>
            </a:prstGeom>
            <a:solidFill>
              <a:srgbClr val="AFD7F7"/>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6"/>
            <p:cNvSpPr/>
            <p:nvPr/>
          </p:nvSpPr>
          <p:spPr>
            <a:xfrm>
              <a:off x="4117700" y="3938165"/>
              <a:ext cx="100500" cy="99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36"/>
          <p:cNvGrpSpPr/>
          <p:nvPr/>
        </p:nvGrpSpPr>
        <p:grpSpPr>
          <a:xfrm>
            <a:off x="1523860" y="2427563"/>
            <a:ext cx="372000" cy="360600"/>
            <a:chOff x="3978500" y="3918875"/>
            <a:chExt cx="372000" cy="360600"/>
          </a:xfrm>
        </p:grpSpPr>
        <p:sp>
          <p:nvSpPr>
            <p:cNvPr id="254" name="Google Shape;254;p36"/>
            <p:cNvSpPr/>
            <p:nvPr/>
          </p:nvSpPr>
          <p:spPr>
            <a:xfrm>
              <a:off x="3978500" y="3918875"/>
              <a:ext cx="372000" cy="360600"/>
            </a:xfrm>
            <a:prstGeom prst="rect">
              <a:avLst/>
            </a:prstGeom>
            <a:solidFill>
              <a:srgbClr val="AFD7F7"/>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6"/>
            <p:cNvSpPr/>
            <p:nvPr/>
          </p:nvSpPr>
          <p:spPr>
            <a:xfrm>
              <a:off x="4117700" y="3938165"/>
              <a:ext cx="100500" cy="99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6" name="Google Shape;256;p36"/>
          <p:cNvCxnSpPr>
            <a:stCxn id="255" idx="4"/>
          </p:cNvCxnSpPr>
          <p:nvPr/>
        </p:nvCxnSpPr>
        <p:spPr>
          <a:xfrm rot="-5400000" flipH="1">
            <a:off x="1384660" y="2874503"/>
            <a:ext cx="678600" cy="21300"/>
          </a:xfrm>
          <a:prstGeom prst="curvedConnector3">
            <a:avLst>
              <a:gd name="adj1" fmla="val 50000"/>
            </a:avLst>
          </a:prstGeom>
          <a:noFill/>
          <a:ln w="28575" cap="flat" cmpd="sng">
            <a:solidFill>
              <a:srgbClr val="595959"/>
            </a:solidFill>
            <a:prstDash val="solid"/>
            <a:round/>
            <a:headEnd type="oval" w="med" len="med"/>
            <a:tailEnd type="triangle" w="med" len="med"/>
          </a:ln>
        </p:spPr>
      </p:cxnSp>
      <p:sp>
        <p:nvSpPr>
          <p:cNvPr id="257" name="Google Shape;257;p36"/>
          <p:cNvSpPr/>
          <p:nvPr/>
        </p:nvSpPr>
        <p:spPr>
          <a:xfrm rot="5400000">
            <a:off x="1816500" y="1976625"/>
            <a:ext cx="100500" cy="636300"/>
          </a:xfrm>
          <a:prstGeom prst="leftBrace">
            <a:avLst>
              <a:gd name="adj1" fmla="val 50000"/>
              <a:gd name="adj2" fmla="val 50000"/>
            </a:avLst>
          </a:prstGeom>
          <a:noFill/>
          <a:ln w="19050" cap="flat" cmpd="sng">
            <a:solidFill>
              <a:srgbClr val="A5A5A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6"/>
          <p:cNvSpPr/>
          <p:nvPr/>
        </p:nvSpPr>
        <p:spPr>
          <a:xfrm>
            <a:off x="1230875" y="3224450"/>
            <a:ext cx="1131900" cy="360600"/>
          </a:xfrm>
          <a:prstGeom prst="rect">
            <a:avLst/>
          </a:prstGeom>
          <a:solidFill>
            <a:srgbClr val="EA999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y</a:t>
            </a:r>
            <a:endParaRPr/>
          </a:p>
        </p:txBody>
      </p:sp>
      <p:sp>
        <p:nvSpPr>
          <p:cNvPr id="259" name="Google Shape;259;p36"/>
          <p:cNvSpPr/>
          <p:nvPr/>
        </p:nvSpPr>
        <p:spPr>
          <a:xfrm>
            <a:off x="2737750" y="3142025"/>
            <a:ext cx="994200" cy="754500"/>
          </a:xfrm>
          <a:prstGeom prst="roundRect">
            <a:avLst>
              <a:gd name="adj" fmla="val 16667"/>
            </a:avLst>
          </a:prstGeom>
          <a:solidFill>
            <a:srgbClr val="F4CCCC"/>
          </a:solidFill>
          <a:ln w="9525" cap="flat" cmpd="sng">
            <a:solidFill>
              <a:srgbClr val="595959"/>
            </a:solidFill>
            <a:prstDash val="dash"/>
            <a:round/>
            <a:headEnd type="none" w="sm" len="sm"/>
            <a:tailEnd type="none" w="sm" len="sm"/>
          </a:ln>
        </p:spPr>
        <p:txBody>
          <a:bodyPr spcFirstLastPara="1" wrap="square" lIns="91425" tIns="91425" rIns="91425" bIns="91425" anchor="b" anchorCtr="0">
            <a:noAutofit/>
          </a:bodyPr>
          <a:lstStyle/>
          <a:p>
            <a:pPr marL="0" lvl="0" indent="0" algn="r" rtl="0">
              <a:spcBef>
                <a:spcPts val="0"/>
              </a:spcBef>
              <a:spcAft>
                <a:spcPts val="0"/>
              </a:spcAft>
              <a:buNone/>
            </a:pPr>
            <a:r>
              <a:rPr lang="it" sz="1200"/>
              <a:t>(any mem)</a:t>
            </a:r>
            <a:endParaRPr sz="1200"/>
          </a:p>
        </p:txBody>
      </p:sp>
      <p:sp>
        <p:nvSpPr>
          <p:cNvPr id="260" name="Google Shape;260;p36"/>
          <p:cNvSpPr/>
          <p:nvPr/>
        </p:nvSpPr>
        <p:spPr>
          <a:xfrm>
            <a:off x="3048860" y="3224438"/>
            <a:ext cx="372000" cy="360600"/>
          </a:xfrm>
          <a:prstGeom prst="rect">
            <a:avLst/>
          </a:prstGeom>
          <a:solidFill>
            <a:srgbClr val="EA999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z</a:t>
            </a:r>
            <a:endParaRPr/>
          </a:p>
        </p:txBody>
      </p:sp>
      <p:cxnSp>
        <p:nvCxnSpPr>
          <p:cNvPr id="261" name="Google Shape;261;p36"/>
          <p:cNvCxnSpPr>
            <a:stCxn id="252" idx="4"/>
            <a:endCxn id="260" idx="0"/>
          </p:cNvCxnSpPr>
          <p:nvPr/>
        </p:nvCxnSpPr>
        <p:spPr>
          <a:xfrm rot="-5400000" flipH="1">
            <a:off x="2320650" y="2310353"/>
            <a:ext cx="678600" cy="1149600"/>
          </a:xfrm>
          <a:prstGeom prst="curvedConnector3">
            <a:avLst>
              <a:gd name="adj1" fmla="val 49999"/>
            </a:avLst>
          </a:prstGeom>
          <a:noFill/>
          <a:ln w="28575" cap="flat" cmpd="sng">
            <a:solidFill>
              <a:srgbClr val="595959"/>
            </a:solidFill>
            <a:prstDash val="solid"/>
            <a:round/>
            <a:headEnd type="oval" w="med" len="med"/>
            <a:tailEnd type="triangle" w="med" len="med"/>
          </a:ln>
        </p:spPr>
      </p:cxnSp>
      <p:sp>
        <p:nvSpPr>
          <p:cNvPr id="262" name="Google Shape;262;p36"/>
          <p:cNvSpPr txBox="1"/>
          <p:nvPr/>
        </p:nvSpPr>
        <p:spPr>
          <a:xfrm>
            <a:off x="4935875" y="1397825"/>
            <a:ext cx="3896400" cy="400200"/>
          </a:xfrm>
          <a:prstGeom prst="rect">
            <a:avLst/>
          </a:prstGeom>
          <a:solidFill>
            <a:srgbClr val="FFF2CC"/>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it" b="1">
                <a:latin typeface="Consolas"/>
                <a:ea typeface="Consolas"/>
                <a:cs typeface="Consolas"/>
                <a:sym typeface="Consolas"/>
              </a:rPr>
              <a:t>let f2 = move | x |{ x + y.f() + z };</a:t>
            </a:r>
            <a:endParaRPr b="1">
              <a:latin typeface="Consolas"/>
              <a:ea typeface="Consolas"/>
              <a:cs typeface="Consolas"/>
              <a:sym typeface="Consolas"/>
            </a:endParaRPr>
          </a:p>
        </p:txBody>
      </p:sp>
      <p:sp>
        <p:nvSpPr>
          <p:cNvPr id="263" name="Google Shape;263;p36"/>
          <p:cNvSpPr/>
          <p:nvPr/>
        </p:nvSpPr>
        <p:spPr>
          <a:xfrm>
            <a:off x="5503803" y="2427572"/>
            <a:ext cx="3328500" cy="360600"/>
          </a:xfrm>
          <a:prstGeom prst="rect">
            <a:avLst/>
          </a:prstGeom>
          <a:solidFill>
            <a:srgbClr val="3C78D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6"/>
          <p:cNvSpPr txBox="1"/>
          <p:nvPr/>
        </p:nvSpPr>
        <p:spPr>
          <a:xfrm>
            <a:off x="4793388" y="2407775"/>
            <a:ext cx="7104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it"/>
              <a:t>Stack</a:t>
            </a:r>
            <a:endParaRPr/>
          </a:p>
        </p:txBody>
      </p:sp>
      <p:sp>
        <p:nvSpPr>
          <p:cNvPr id="265" name="Google Shape;265;p36"/>
          <p:cNvSpPr/>
          <p:nvPr/>
        </p:nvSpPr>
        <p:spPr>
          <a:xfrm>
            <a:off x="5869682" y="2427575"/>
            <a:ext cx="1131773" cy="360600"/>
          </a:xfrm>
          <a:prstGeom prst="rect">
            <a:avLst/>
          </a:prstGeom>
          <a:solidFill>
            <a:srgbClr val="AFD7F7"/>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y</a:t>
            </a:r>
            <a:endParaRPr/>
          </a:p>
        </p:txBody>
      </p:sp>
      <p:sp>
        <p:nvSpPr>
          <p:cNvPr id="266" name="Google Shape;266;p36"/>
          <p:cNvSpPr/>
          <p:nvPr/>
        </p:nvSpPr>
        <p:spPr>
          <a:xfrm>
            <a:off x="7001454" y="2427575"/>
            <a:ext cx="372000" cy="360600"/>
          </a:xfrm>
          <a:prstGeom prst="rect">
            <a:avLst/>
          </a:prstGeom>
          <a:solidFill>
            <a:srgbClr val="AFD7F7"/>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z</a:t>
            </a:r>
            <a:endParaRPr/>
          </a:p>
        </p:txBody>
      </p:sp>
      <p:sp>
        <p:nvSpPr>
          <p:cNvPr id="267" name="Google Shape;267;p36"/>
          <p:cNvSpPr txBox="1"/>
          <p:nvPr/>
        </p:nvSpPr>
        <p:spPr>
          <a:xfrm>
            <a:off x="6076347" y="1862450"/>
            <a:ext cx="1090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it" b="1"/>
              <a:t>f2</a:t>
            </a:r>
            <a:endParaRPr b="1"/>
          </a:p>
        </p:txBody>
      </p:sp>
      <p:sp>
        <p:nvSpPr>
          <p:cNvPr id="268" name="Google Shape;268;p36"/>
          <p:cNvSpPr/>
          <p:nvPr/>
        </p:nvSpPr>
        <p:spPr>
          <a:xfrm rot="5400000">
            <a:off x="6571250" y="1560950"/>
            <a:ext cx="100500" cy="1503900"/>
          </a:xfrm>
          <a:prstGeom prst="leftBrace">
            <a:avLst>
              <a:gd name="adj1" fmla="val 50000"/>
              <a:gd name="adj2" fmla="val 50000"/>
            </a:avLst>
          </a:prstGeom>
          <a:noFill/>
          <a:ln w="19050" cap="flat" cmpd="sng">
            <a:solidFill>
              <a:srgbClr val="A5A5A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9" name="Google Shape;269;p36"/>
          <p:cNvCxnSpPr/>
          <p:nvPr/>
        </p:nvCxnSpPr>
        <p:spPr>
          <a:xfrm>
            <a:off x="4638800" y="1509150"/>
            <a:ext cx="0" cy="2585400"/>
          </a:xfrm>
          <a:prstGeom prst="straightConnector1">
            <a:avLst/>
          </a:prstGeom>
          <a:noFill/>
          <a:ln w="9525" cap="flat" cmpd="sng">
            <a:solidFill>
              <a:srgbClr val="A5A5A5"/>
            </a:solidFill>
            <a:prstDash val="solid"/>
            <a:round/>
            <a:headEnd type="none" w="med" len="med"/>
            <a:tailEnd type="non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7"/>
          <p:cNvSpPr txBox="1">
            <a:spLocks noGrp="1"/>
          </p:cNvSpPr>
          <p:nvPr>
            <p:ph type="body" idx="1"/>
          </p:nvPr>
        </p:nvSpPr>
        <p:spPr>
          <a:xfrm>
            <a:off x="311700" y="1268156"/>
            <a:ext cx="8520600" cy="1057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Rust definisce tre tratti funzionali che possono essere implementati </a:t>
            </a:r>
            <a:r>
              <a:rPr lang="it" b="1"/>
              <a:t>solo</a:t>
            </a:r>
            <a:r>
              <a:rPr lang="it"/>
              <a:t> tramite chiusure</a:t>
            </a:r>
            <a:endParaRPr/>
          </a:p>
          <a:p>
            <a:pPr marL="914400" lvl="1" indent="-317500" algn="l" rtl="0">
              <a:spcBef>
                <a:spcPts val="0"/>
              </a:spcBef>
              <a:spcAft>
                <a:spcPts val="0"/>
              </a:spcAft>
              <a:buSzPts val="1400"/>
              <a:buChar char="○"/>
            </a:pPr>
            <a:r>
              <a:rPr lang="it"/>
              <a:t>Quale tratto venga implementato, dipende da </a:t>
            </a:r>
            <a:r>
              <a:rPr lang="it" b="1">
                <a:solidFill>
                  <a:srgbClr val="0B5394"/>
                </a:solidFill>
              </a:rPr>
              <a:t>cosa</a:t>
            </a:r>
            <a:r>
              <a:rPr lang="it"/>
              <a:t> e </a:t>
            </a:r>
            <a:r>
              <a:rPr lang="it" b="1">
                <a:solidFill>
                  <a:srgbClr val="0B5394"/>
                </a:solidFill>
              </a:rPr>
              <a:t>come</a:t>
            </a:r>
            <a:r>
              <a:rPr lang="it"/>
              <a:t> viene catturato </a:t>
            </a:r>
            <a:endParaRPr/>
          </a:p>
        </p:txBody>
      </p:sp>
      <p:sp>
        <p:nvSpPr>
          <p:cNvPr id="275" name="Google Shape;275;p37"/>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I tratti funzionali</a:t>
            </a:r>
            <a:endParaRPr/>
          </a:p>
        </p:txBody>
      </p:sp>
      <p:sp>
        <p:nvSpPr>
          <p:cNvPr id="276" name="Google Shape;276;p37"/>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25</a:t>
            </a:fld>
            <a:endParaRPr/>
          </a:p>
        </p:txBody>
      </p:sp>
      <p:sp>
        <p:nvSpPr>
          <p:cNvPr id="277" name="Google Shape;277;p37"/>
          <p:cNvSpPr txBox="1"/>
          <p:nvPr/>
        </p:nvSpPr>
        <p:spPr>
          <a:xfrm>
            <a:off x="432975" y="2409700"/>
            <a:ext cx="8139600" cy="27705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it" b="1">
                <a:solidFill>
                  <a:schemeClr val="dk1"/>
                </a:solidFill>
                <a:latin typeface="Consolas"/>
                <a:ea typeface="Consolas"/>
                <a:cs typeface="Consolas"/>
                <a:sym typeface="Consolas"/>
              </a:rPr>
              <a:t>trait FnOnce&lt;Args&gt; {</a:t>
            </a:r>
            <a:endParaRPr b="1">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b="1">
                <a:solidFill>
                  <a:schemeClr val="dk1"/>
                </a:solidFill>
                <a:latin typeface="Consolas"/>
                <a:ea typeface="Consolas"/>
                <a:cs typeface="Consolas"/>
                <a:sym typeface="Consolas"/>
              </a:rPr>
              <a:t>    type Output;</a:t>
            </a:r>
            <a:endParaRPr b="1">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b="1">
                <a:solidFill>
                  <a:schemeClr val="dk1"/>
                </a:solidFill>
                <a:latin typeface="Consolas"/>
                <a:ea typeface="Consolas"/>
                <a:cs typeface="Consolas"/>
                <a:sym typeface="Consolas"/>
              </a:rPr>
              <a:t>    fn </a:t>
            </a:r>
            <a:r>
              <a:rPr lang="it" b="1">
                <a:solidFill>
                  <a:srgbClr val="0B5394"/>
                </a:solidFill>
                <a:latin typeface="Consolas"/>
                <a:ea typeface="Consolas"/>
                <a:cs typeface="Consolas"/>
                <a:sym typeface="Consolas"/>
              </a:rPr>
              <a:t>call_once</a:t>
            </a:r>
            <a:r>
              <a:rPr lang="it" b="1">
                <a:solidFill>
                  <a:schemeClr val="dk1"/>
                </a:solidFill>
                <a:latin typeface="Consolas"/>
                <a:ea typeface="Consolas"/>
                <a:cs typeface="Consolas"/>
                <a:sym typeface="Consolas"/>
              </a:rPr>
              <a:t>(self, args: Args) -&gt; Self::Output;</a:t>
            </a:r>
            <a:endParaRPr b="1">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b="1">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b="1">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b="1">
                <a:solidFill>
                  <a:schemeClr val="dk1"/>
                </a:solidFill>
                <a:latin typeface="Consolas"/>
                <a:ea typeface="Consolas"/>
                <a:cs typeface="Consolas"/>
                <a:sym typeface="Consolas"/>
              </a:rPr>
              <a:t>trait FnMut&lt;Args&gt;: FnOnce&lt;Args&gt; {</a:t>
            </a:r>
            <a:endParaRPr b="1">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b="1">
                <a:solidFill>
                  <a:schemeClr val="dk1"/>
                </a:solidFill>
                <a:latin typeface="Consolas"/>
                <a:ea typeface="Consolas"/>
                <a:cs typeface="Consolas"/>
                <a:sym typeface="Consolas"/>
              </a:rPr>
              <a:t>    fn </a:t>
            </a:r>
            <a:r>
              <a:rPr lang="it" b="1">
                <a:solidFill>
                  <a:srgbClr val="0B5394"/>
                </a:solidFill>
                <a:latin typeface="Consolas"/>
                <a:ea typeface="Consolas"/>
                <a:cs typeface="Consolas"/>
                <a:sym typeface="Consolas"/>
              </a:rPr>
              <a:t>call_mut</a:t>
            </a:r>
            <a:r>
              <a:rPr lang="it" b="1">
                <a:solidFill>
                  <a:schemeClr val="dk1"/>
                </a:solidFill>
                <a:latin typeface="Consolas"/>
                <a:ea typeface="Consolas"/>
                <a:cs typeface="Consolas"/>
                <a:sym typeface="Consolas"/>
              </a:rPr>
              <a:t>(&amp;mut self, args: Args) -&gt; Self::Output;</a:t>
            </a:r>
            <a:endParaRPr b="1">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b="1">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b="1">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b="1">
                <a:solidFill>
                  <a:schemeClr val="dk1"/>
                </a:solidFill>
                <a:latin typeface="Consolas"/>
                <a:ea typeface="Consolas"/>
                <a:cs typeface="Consolas"/>
                <a:sym typeface="Consolas"/>
              </a:rPr>
              <a:t>trait Fn&lt;Args&gt;: FnMut&lt;Args&gt; {</a:t>
            </a:r>
            <a:endParaRPr b="1">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b="1">
                <a:solidFill>
                  <a:schemeClr val="dk1"/>
                </a:solidFill>
                <a:latin typeface="Consolas"/>
                <a:ea typeface="Consolas"/>
                <a:cs typeface="Consolas"/>
                <a:sym typeface="Consolas"/>
              </a:rPr>
              <a:t>    fn </a:t>
            </a:r>
            <a:r>
              <a:rPr lang="it" b="1">
                <a:solidFill>
                  <a:srgbClr val="0B5394"/>
                </a:solidFill>
                <a:latin typeface="Consolas"/>
                <a:ea typeface="Consolas"/>
                <a:cs typeface="Consolas"/>
                <a:sym typeface="Consolas"/>
              </a:rPr>
              <a:t>call</a:t>
            </a:r>
            <a:r>
              <a:rPr lang="it" b="1">
                <a:solidFill>
                  <a:schemeClr val="dk1"/>
                </a:solidFill>
                <a:latin typeface="Consolas"/>
                <a:ea typeface="Consolas"/>
                <a:cs typeface="Consolas"/>
                <a:sym typeface="Consolas"/>
              </a:rPr>
              <a:t>(&amp;self, args: Args) -&gt; Self::Output;</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8"/>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Tratti funzionali</a:t>
            </a:r>
            <a:endParaRPr/>
          </a:p>
        </p:txBody>
      </p:sp>
      <p:sp>
        <p:nvSpPr>
          <p:cNvPr id="283" name="Google Shape;283;p38"/>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it"/>
              <a:t>Una chiusura implementa il tratto </a:t>
            </a:r>
            <a:r>
              <a:rPr lang="it" b="1">
                <a:solidFill>
                  <a:srgbClr val="0B5394"/>
                </a:solidFill>
                <a:latin typeface="Consolas"/>
                <a:ea typeface="Consolas"/>
                <a:cs typeface="Consolas"/>
                <a:sym typeface="Consolas"/>
              </a:rPr>
              <a:t>FnOnce&lt;Args</a:t>
            </a:r>
            <a:r>
              <a:rPr lang="it"/>
              <a:t>&gt; se consuma uno o più valori come parte della propria esecuzione</a:t>
            </a:r>
            <a:endParaRPr/>
          </a:p>
          <a:p>
            <a:pPr marL="914400" lvl="1" indent="-317500" algn="l" rtl="0">
              <a:spcBef>
                <a:spcPts val="0"/>
              </a:spcBef>
              <a:spcAft>
                <a:spcPts val="0"/>
              </a:spcAft>
              <a:buSzPts val="1400"/>
              <a:buChar char="○"/>
            </a:pPr>
            <a:r>
              <a:rPr lang="it"/>
              <a:t>Pertanto, potrà essere invocata una sola volta</a:t>
            </a:r>
            <a:br>
              <a:rPr lang="it"/>
            </a:br>
            <a:r>
              <a:rPr lang="it" b="1">
                <a:solidFill>
                  <a:srgbClr val="0B5394"/>
                </a:solidFill>
                <a:latin typeface="Consolas"/>
                <a:ea typeface="Consolas"/>
                <a:cs typeface="Consolas"/>
                <a:sym typeface="Consolas"/>
              </a:rPr>
              <a:t>let range = 1..10;</a:t>
            </a:r>
            <a:br>
              <a:rPr lang="it" b="1">
                <a:solidFill>
                  <a:srgbClr val="0B5394"/>
                </a:solidFill>
                <a:latin typeface="Consolas"/>
                <a:ea typeface="Consolas"/>
                <a:cs typeface="Consolas"/>
                <a:sym typeface="Consolas"/>
              </a:rPr>
            </a:br>
            <a:r>
              <a:rPr lang="it" b="1">
                <a:solidFill>
                  <a:srgbClr val="0B5394"/>
                </a:solidFill>
                <a:latin typeface="Consolas"/>
                <a:ea typeface="Consolas"/>
                <a:cs typeface="Consolas"/>
                <a:sym typeface="Consolas"/>
              </a:rPr>
              <a:t>let f = </a:t>
            </a:r>
            <a:r>
              <a:rPr lang="it" b="1">
                <a:solidFill>
                  <a:srgbClr val="0B5394"/>
                </a:solidFill>
                <a:highlight>
                  <a:schemeClr val="accent6"/>
                </a:highlight>
                <a:latin typeface="Consolas"/>
                <a:ea typeface="Consolas"/>
                <a:cs typeface="Consolas"/>
                <a:sym typeface="Consolas"/>
              </a:rPr>
              <a:t>|| range.count();</a:t>
            </a:r>
            <a:br>
              <a:rPr lang="it" b="1">
                <a:solidFill>
                  <a:srgbClr val="0B5394"/>
                </a:solidFill>
                <a:latin typeface="Consolas"/>
                <a:ea typeface="Consolas"/>
                <a:cs typeface="Consolas"/>
                <a:sym typeface="Consolas"/>
              </a:rPr>
            </a:br>
            <a:r>
              <a:rPr lang="it" b="1">
                <a:solidFill>
                  <a:srgbClr val="0B5394"/>
                </a:solidFill>
                <a:latin typeface="Consolas"/>
                <a:ea typeface="Consolas"/>
                <a:cs typeface="Consolas"/>
                <a:sym typeface="Consolas"/>
              </a:rPr>
              <a:t>let n1 = f(); // 10</a:t>
            </a:r>
            <a:br>
              <a:rPr lang="it" b="1">
                <a:solidFill>
                  <a:srgbClr val="0B5394"/>
                </a:solidFill>
                <a:latin typeface="Consolas"/>
                <a:ea typeface="Consolas"/>
                <a:cs typeface="Consolas"/>
                <a:sym typeface="Consolas"/>
              </a:rPr>
            </a:br>
            <a:r>
              <a:rPr lang="it" b="1">
                <a:solidFill>
                  <a:srgbClr val="0B5394"/>
                </a:solidFill>
                <a:latin typeface="Consolas"/>
                <a:ea typeface="Consolas"/>
                <a:cs typeface="Consolas"/>
                <a:sym typeface="Consolas"/>
              </a:rPr>
              <a:t>let n2 = f(); // Errore di compilazione: l’intervallo è stato consumato</a:t>
            </a:r>
            <a:endParaRPr b="1">
              <a:solidFill>
                <a:srgbClr val="0B5394"/>
              </a:solidFill>
              <a:latin typeface="Consolas"/>
              <a:ea typeface="Consolas"/>
              <a:cs typeface="Consolas"/>
              <a:sym typeface="Consolas"/>
            </a:endParaRPr>
          </a:p>
          <a:p>
            <a:pPr marL="457200" lvl="0" indent="-342900" algn="l" rtl="0">
              <a:spcBef>
                <a:spcPts val="0"/>
              </a:spcBef>
              <a:spcAft>
                <a:spcPts val="0"/>
              </a:spcAft>
              <a:buSzPts val="1800"/>
              <a:buChar char="●"/>
            </a:pPr>
            <a:r>
              <a:rPr lang="it"/>
              <a:t>Una chiusura che implementa il tratto </a:t>
            </a:r>
            <a:r>
              <a:rPr lang="it" b="1">
                <a:solidFill>
                  <a:srgbClr val="0B5394"/>
                </a:solidFill>
                <a:latin typeface="Consolas"/>
                <a:ea typeface="Consolas"/>
                <a:cs typeface="Consolas"/>
                <a:sym typeface="Consolas"/>
              </a:rPr>
              <a:t>FnMut&lt;Args&gt;</a:t>
            </a:r>
            <a:r>
              <a:rPr lang="it"/>
              <a:t> può essere invocata più volte, ma ha catturato una o più variabili in modo esclusivo (</a:t>
            </a:r>
            <a:r>
              <a:rPr lang="it" b="1">
                <a:solidFill>
                  <a:srgbClr val="0B5394"/>
                </a:solidFill>
                <a:latin typeface="Consolas"/>
                <a:ea typeface="Consolas"/>
                <a:cs typeface="Consolas"/>
                <a:sym typeface="Consolas"/>
              </a:rPr>
              <a:t>&amp;mut</a:t>
            </a:r>
            <a:r>
              <a:rPr lang="it"/>
              <a:t>)</a:t>
            </a:r>
            <a:endParaRPr/>
          </a:p>
          <a:p>
            <a:pPr marL="914400" lvl="1" indent="-317500" algn="l" rtl="0">
              <a:spcBef>
                <a:spcPts val="0"/>
              </a:spcBef>
              <a:spcAft>
                <a:spcPts val="0"/>
              </a:spcAft>
              <a:buSzPts val="1400"/>
              <a:buChar char="○"/>
            </a:pPr>
            <a:r>
              <a:rPr lang="it"/>
              <a:t>Questo tipo di chiusura produce effetti collaterali ed ha pertanto uno </a:t>
            </a:r>
            <a:r>
              <a:rPr lang="it" b="1"/>
              <a:t>stato</a:t>
            </a:r>
            <a:endParaRPr b="1"/>
          </a:p>
          <a:p>
            <a:pPr marL="914400" lvl="1" indent="-317500" algn="l" rtl="0">
              <a:spcBef>
                <a:spcPts val="0"/>
              </a:spcBef>
              <a:spcAft>
                <a:spcPts val="0"/>
              </a:spcAft>
              <a:buSzPts val="1400"/>
              <a:buChar char="○"/>
            </a:pPr>
            <a:r>
              <a:rPr lang="it"/>
              <a:t>Esecuzioni successive con gli stessi parametri in ingresso possono dare risultati differenti</a:t>
            </a:r>
            <a:br>
              <a:rPr lang="it"/>
            </a:br>
            <a:r>
              <a:rPr lang="it" b="1">
                <a:solidFill>
                  <a:srgbClr val="0B5394"/>
                </a:solidFill>
                <a:latin typeface="Consolas"/>
                <a:ea typeface="Consolas"/>
                <a:cs typeface="Consolas"/>
                <a:sym typeface="Consolas"/>
              </a:rPr>
              <a:t>let mut sum = 0;</a:t>
            </a:r>
            <a:br>
              <a:rPr lang="it" b="1">
                <a:solidFill>
                  <a:srgbClr val="0B5394"/>
                </a:solidFill>
                <a:latin typeface="Consolas"/>
                <a:ea typeface="Consolas"/>
                <a:cs typeface="Consolas"/>
                <a:sym typeface="Consolas"/>
              </a:rPr>
            </a:br>
            <a:r>
              <a:rPr lang="it" b="1">
                <a:solidFill>
                  <a:srgbClr val="0B5394"/>
                </a:solidFill>
                <a:latin typeface="Consolas"/>
                <a:ea typeface="Consolas"/>
                <a:cs typeface="Consolas"/>
                <a:sym typeface="Consolas"/>
              </a:rPr>
              <a:t>let mut f = </a:t>
            </a:r>
            <a:r>
              <a:rPr lang="it" b="1">
                <a:solidFill>
                  <a:srgbClr val="0B5394"/>
                </a:solidFill>
                <a:highlight>
                  <a:schemeClr val="accent6"/>
                </a:highlight>
                <a:latin typeface="Consolas"/>
                <a:ea typeface="Consolas"/>
                <a:cs typeface="Consolas"/>
                <a:sym typeface="Consolas"/>
              </a:rPr>
              <a:t>|x| sum += x;</a:t>
            </a:r>
            <a:br>
              <a:rPr lang="it" b="1">
                <a:solidFill>
                  <a:srgbClr val="0B5394"/>
                </a:solidFill>
                <a:highlight>
                  <a:schemeClr val="accent6"/>
                </a:highlight>
                <a:latin typeface="Consolas"/>
                <a:ea typeface="Consolas"/>
                <a:cs typeface="Consolas"/>
                <a:sym typeface="Consolas"/>
              </a:rPr>
            </a:br>
            <a:r>
              <a:rPr lang="it" b="1">
                <a:solidFill>
                  <a:srgbClr val="0B5394"/>
                </a:solidFill>
                <a:latin typeface="Consolas"/>
                <a:ea typeface="Consolas"/>
                <a:cs typeface="Consolas"/>
                <a:sym typeface="Consolas"/>
              </a:rPr>
              <a:t>f(5);  // ok, sum: 5</a:t>
            </a:r>
            <a:br>
              <a:rPr lang="it" b="1">
                <a:solidFill>
                  <a:srgbClr val="0B5394"/>
                </a:solidFill>
                <a:latin typeface="Consolas"/>
                <a:ea typeface="Consolas"/>
                <a:cs typeface="Consolas"/>
                <a:sym typeface="Consolas"/>
              </a:rPr>
            </a:br>
            <a:r>
              <a:rPr lang="it" b="1">
                <a:solidFill>
                  <a:srgbClr val="0B5394"/>
                </a:solidFill>
                <a:latin typeface="Consolas"/>
                <a:ea typeface="Consolas"/>
                <a:cs typeface="Consolas"/>
                <a:sym typeface="Consolas"/>
              </a:rPr>
              <a:t>f(7);  // ok, sum: 12</a:t>
            </a:r>
            <a:endParaRPr b="1">
              <a:solidFill>
                <a:srgbClr val="0B5394"/>
              </a:solidFill>
              <a:latin typeface="Consolas"/>
              <a:ea typeface="Consolas"/>
              <a:cs typeface="Consolas"/>
              <a:sym typeface="Consolas"/>
            </a:endParaRPr>
          </a:p>
        </p:txBody>
      </p:sp>
      <p:sp>
        <p:nvSpPr>
          <p:cNvPr id="284" name="Google Shape;284;p38"/>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9"/>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Tratti funzionali</a:t>
            </a:r>
            <a:endParaRPr/>
          </a:p>
        </p:txBody>
      </p:sp>
      <p:sp>
        <p:nvSpPr>
          <p:cNvPr id="290" name="Google Shape;290;p39"/>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Una chiusura che implementa il tratto </a:t>
            </a:r>
            <a:r>
              <a:rPr lang="it" b="1">
                <a:solidFill>
                  <a:srgbClr val="0B5394"/>
                </a:solidFill>
                <a:latin typeface="Consolas"/>
                <a:ea typeface="Consolas"/>
                <a:cs typeface="Consolas"/>
                <a:sym typeface="Consolas"/>
              </a:rPr>
              <a:t>Fn&lt;Args&gt;</a:t>
            </a:r>
            <a:r>
              <a:rPr lang="it"/>
              <a:t> si limita ad accedere in sola lettura alle variabili libere (</a:t>
            </a:r>
            <a:r>
              <a:rPr lang="it" b="1">
                <a:solidFill>
                  <a:srgbClr val="0B5394"/>
                </a:solidFill>
                <a:latin typeface="Consolas"/>
                <a:ea typeface="Consolas"/>
                <a:cs typeface="Consolas"/>
                <a:sym typeface="Consolas"/>
              </a:rPr>
              <a:t>&amp;</a:t>
            </a:r>
            <a:r>
              <a:rPr lang="it"/>
              <a:t>)</a:t>
            </a:r>
            <a:endParaRPr/>
          </a:p>
          <a:p>
            <a:pPr marL="914400" lvl="1" indent="-317500" algn="l" rtl="0">
              <a:spcBef>
                <a:spcPts val="0"/>
              </a:spcBef>
              <a:spcAft>
                <a:spcPts val="0"/>
              </a:spcAft>
              <a:buSzPts val="1400"/>
              <a:buChar char="○"/>
            </a:pPr>
            <a:r>
              <a:rPr lang="it"/>
              <a:t>Finché la funzione esiste, le variabili libere sono in prestito condiviso e non possono essere cambiate</a:t>
            </a:r>
            <a:endParaRPr/>
          </a:p>
          <a:p>
            <a:pPr marL="914400" lvl="1" indent="-317500" algn="l" rtl="0">
              <a:spcBef>
                <a:spcPts val="0"/>
              </a:spcBef>
              <a:spcAft>
                <a:spcPts val="0"/>
              </a:spcAft>
              <a:buSzPts val="1400"/>
              <a:buChar char="○"/>
            </a:pPr>
            <a:r>
              <a:rPr lang="it"/>
              <a:t>Pertanto, la chiusura può essere invocata un numero qualsiasi di volte e produce, a parità di argomenti, sempre lo stesso risultato </a:t>
            </a:r>
            <a:br>
              <a:rPr lang="it"/>
            </a:br>
            <a:r>
              <a:rPr lang="it" b="1">
                <a:solidFill>
                  <a:srgbClr val="0B5394"/>
                </a:solidFill>
                <a:latin typeface="Consolas"/>
                <a:ea typeface="Consolas"/>
                <a:cs typeface="Consolas"/>
                <a:sym typeface="Consolas"/>
              </a:rPr>
              <a:t>let s = “hello”;</a:t>
            </a:r>
            <a:br>
              <a:rPr lang="it" b="1">
                <a:solidFill>
                  <a:srgbClr val="0B5394"/>
                </a:solidFill>
                <a:latin typeface="Consolas"/>
                <a:ea typeface="Consolas"/>
                <a:cs typeface="Consolas"/>
                <a:sym typeface="Consolas"/>
              </a:rPr>
            </a:br>
            <a:r>
              <a:rPr lang="it" b="1">
                <a:solidFill>
                  <a:srgbClr val="0B5394"/>
                </a:solidFill>
                <a:latin typeface="Consolas"/>
                <a:ea typeface="Consolas"/>
                <a:cs typeface="Consolas"/>
                <a:sym typeface="Consolas"/>
              </a:rPr>
              <a:t>let f = | v | v &lt; s;</a:t>
            </a:r>
            <a:br>
              <a:rPr lang="it" b="1">
                <a:solidFill>
                  <a:srgbClr val="0B5394"/>
                </a:solidFill>
                <a:latin typeface="Consolas"/>
                <a:ea typeface="Consolas"/>
                <a:cs typeface="Consolas"/>
                <a:sym typeface="Consolas"/>
              </a:rPr>
            </a:br>
            <a:r>
              <a:rPr lang="it" b="1">
                <a:solidFill>
                  <a:srgbClr val="0B5394"/>
                </a:solidFill>
                <a:latin typeface="Consolas"/>
                <a:ea typeface="Consolas"/>
                <a:cs typeface="Consolas"/>
                <a:sym typeface="Consolas"/>
              </a:rPr>
              <a:t>f(“world”);  	//false</a:t>
            </a:r>
            <a:br>
              <a:rPr lang="it" b="1">
                <a:solidFill>
                  <a:srgbClr val="0B5394"/>
                </a:solidFill>
                <a:latin typeface="Consolas"/>
                <a:ea typeface="Consolas"/>
                <a:cs typeface="Consolas"/>
                <a:sym typeface="Consolas"/>
              </a:rPr>
            </a:br>
            <a:r>
              <a:rPr lang="it" b="1">
                <a:solidFill>
                  <a:srgbClr val="0B5394"/>
                </a:solidFill>
                <a:latin typeface="Consolas"/>
                <a:ea typeface="Consolas"/>
                <a:cs typeface="Consolas"/>
                <a:sym typeface="Consolas"/>
              </a:rPr>
              <a:t>f(“bye”);		//true</a:t>
            </a:r>
            <a:endParaRPr b="1">
              <a:solidFill>
                <a:srgbClr val="0B5394"/>
              </a:solidFill>
              <a:latin typeface="Consolas"/>
              <a:ea typeface="Consolas"/>
              <a:cs typeface="Consolas"/>
              <a:sym typeface="Consolas"/>
            </a:endParaRPr>
          </a:p>
        </p:txBody>
      </p:sp>
      <p:sp>
        <p:nvSpPr>
          <p:cNvPr id="291" name="Google Shape;291;p39"/>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27</a:t>
            </a:fld>
            <a:endParaRPr/>
          </a:p>
        </p:txBody>
      </p:sp>
      <p:sp>
        <p:nvSpPr>
          <p:cNvPr id="292" name="Google Shape;292;p39"/>
          <p:cNvSpPr/>
          <p:nvPr/>
        </p:nvSpPr>
        <p:spPr>
          <a:xfrm>
            <a:off x="531925" y="4465625"/>
            <a:ext cx="7842600" cy="437400"/>
          </a:xfrm>
          <a:prstGeom prst="roundRect">
            <a:avLst>
              <a:gd name="adj" fmla="val 16667"/>
            </a:avLst>
          </a:prstGeom>
          <a:solidFill>
            <a:srgbClr val="E6913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it" sz="1800"/>
              <a:t>https://huonw.github.io/blog/2015/05/finding-closure-in-rust/</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0"/>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Funzioni di ordine superiore</a:t>
            </a:r>
            <a:endParaRPr/>
          </a:p>
        </p:txBody>
      </p:sp>
      <p:sp>
        <p:nvSpPr>
          <p:cNvPr id="298" name="Google Shape;298;p40"/>
          <p:cNvSpPr txBox="1">
            <a:spLocks noGrp="1"/>
          </p:cNvSpPr>
          <p:nvPr>
            <p:ph type="body" idx="1"/>
          </p:nvPr>
        </p:nvSpPr>
        <p:spPr>
          <a:xfrm>
            <a:off x="311700" y="1054578"/>
            <a:ext cx="8520600" cy="3795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E’ possibile implementare una funzione che accetta come parametro una funzione lambda ricorrendo alla programmazione generica	</a:t>
            </a:r>
            <a:endParaRPr/>
          </a:p>
          <a:p>
            <a:pPr marL="914400" lvl="1" indent="-317500" algn="l" rtl="0">
              <a:spcBef>
                <a:spcPts val="0"/>
              </a:spcBef>
              <a:spcAft>
                <a:spcPts val="0"/>
              </a:spcAft>
              <a:buSzPts val="1400"/>
              <a:buChar char="○"/>
            </a:pPr>
            <a:r>
              <a:rPr lang="it"/>
              <a:t>Ogni funzione lambda forma infatti un tipo a sé, la cui unica istanza è la funzione lambda stessa</a:t>
            </a:r>
            <a:endParaRPr/>
          </a:p>
          <a:p>
            <a:pPr marL="914400" lvl="1" indent="-317500" algn="l" rtl="0">
              <a:spcBef>
                <a:spcPts val="0"/>
              </a:spcBef>
              <a:spcAft>
                <a:spcPts val="0"/>
              </a:spcAft>
              <a:buSzPts val="1400"/>
              <a:buChar char="○"/>
            </a:pPr>
            <a:r>
              <a:rPr lang="it"/>
              <a:t>Tuttavia, esse implementano tutte almeno uno dei tratti funzionali: è quindi possibile definire una funzione generica che accetta come parametro di ingresso un’istanza del tipo F, soggetta al vincolo che tale tipo deve implementare uno dei tratti funzionali</a:t>
            </a:r>
            <a:endParaRPr/>
          </a:p>
          <a:p>
            <a:pPr marL="457200" lvl="0" indent="-342900" algn="l" rtl="0">
              <a:spcBef>
                <a:spcPts val="0"/>
              </a:spcBef>
              <a:spcAft>
                <a:spcPts val="0"/>
              </a:spcAft>
              <a:buSzPts val="1800"/>
              <a:buChar char="●"/>
            </a:pPr>
            <a:r>
              <a:rPr lang="it"/>
              <a:t>Quale specifico tratto richiedere dipende dalla natura del codice che si intende scrivere:</a:t>
            </a:r>
            <a:endParaRPr/>
          </a:p>
          <a:p>
            <a:pPr marL="914400" lvl="1" indent="-317500" algn="l" rtl="0">
              <a:spcBef>
                <a:spcPts val="0"/>
              </a:spcBef>
              <a:spcAft>
                <a:spcPts val="0"/>
              </a:spcAft>
              <a:buSzPts val="1400"/>
              <a:buChar char="○"/>
            </a:pPr>
            <a:r>
              <a:rPr lang="it"/>
              <a:t>FnOnce(Args) accettetterà qualsiasi chiusura, ma questa potrà essere invocata una sola volta</a:t>
            </a:r>
            <a:endParaRPr/>
          </a:p>
          <a:p>
            <a:pPr marL="914400" lvl="1" indent="-317500" algn="l" rtl="0">
              <a:spcBef>
                <a:spcPts val="0"/>
              </a:spcBef>
              <a:spcAft>
                <a:spcPts val="0"/>
              </a:spcAft>
              <a:buSzPts val="1400"/>
              <a:buChar char="○"/>
            </a:pPr>
            <a:r>
              <a:rPr lang="it"/>
              <a:t>FnMut(Args) e Fn(Args) sono via via più restrittivi sulle operazioni che è lecito eseguire all'interno della funzione λ e più ampi nell'uso della funzione di ordine superiore</a:t>
            </a:r>
            <a:endParaRPr/>
          </a:p>
        </p:txBody>
      </p:sp>
      <p:sp>
        <p:nvSpPr>
          <p:cNvPr id="299" name="Google Shape;299;p40"/>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28</a:t>
            </a:fld>
            <a:endParaRPr/>
          </a:p>
        </p:txBody>
      </p:sp>
      <p:sp>
        <p:nvSpPr>
          <p:cNvPr id="300" name="Google Shape;300;p40"/>
          <p:cNvSpPr txBox="1"/>
          <p:nvPr/>
        </p:nvSpPr>
        <p:spPr>
          <a:xfrm>
            <a:off x="890650" y="4379025"/>
            <a:ext cx="7581900" cy="8313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b="1">
                <a:latin typeface="Consolas"/>
                <a:ea typeface="Consolas"/>
                <a:cs typeface="Consolas"/>
                <a:sym typeface="Consolas"/>
              </a:rPr>
              <a:t>fn higher_order_function&lt;F, T, U&gt;(f: F) where F: Fn(T) -&gt; U {</a:t>
            </a:r>
            <a:br>
              <a:rPr lang="it" b="1">
                <a:latin typeface="Consolas"/>
                <a:ea typeface="Consolas"/>
                <a:cs typeface="Consolas"/>
                <a:sym typeface="Consolas"/>
              </a:rPr>
            </a:br>
            <a:r>
              <a:rPr lang="it" b="1">
                <a:latin typeface="Consolas"/>
                <a:ea typeface="Consolas"/>
                <a:cs typeface="Consolas"/>
                <a:sym typeface="Consolas"/>
              </a:rPr>
              <a:t>   // … codice che usa f(…)</a:t>
            </a:r>
            <a:br>
              <a:rPr lang="it" b="1">
                <a:latin typeface="Consolas"/>
                <a:ea typeface="Consolas"/>
                <a:cs typeface="Consolas"/>
                <a:sym typeface="Consolas"/>
              </a:rPr>
            </a:br>
            <a:r>
              <a:rPr lang="it" b="1">
                <a:latin typeface="Consolas"/>
                <a:ea typeface="Consolas"/>
                <a:cs typeface="Consolas"/>
                <a:sym typeface="Consolas"/>
              </a:rPr>
              <a:t>}</a:t>
            </a:r>
            <a:endParaRPr b="1">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1"/>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Funzioni di ordine superiore</a:t>
            </a:r>
            <a:endParaRPr/>
          </a:p>
        </p:txBody>
      </p:sp>
      <p:sp>
        <p:nvSpPr>
          <p:cNvPr id="306" name="Google Shape;306;p41"/>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Analogamente, è possibile scrivere una funzione che restituisce una chiusura</a:t>
            </a:r>
            <a:endParaRPr/>
          </a:p>
          <a:p>
            <a:pPr marL="914400" lvl="1" indent="-317500" algn="l" rtl="0">
              <a:spcBef>
                <a:spcPts val="0"/>
              </a:spcBef>
              <a:spcAft>
                <a:spcPts val="0"/>
              </a:spcAft>
              <a:buSzPts val="1400"/>
              <a:buChar char="○"/>
            </a:pPr>
            <a:r>
              <a:rPr lang="it"/>
              <a:t>Se la chiusura ritornata cattura qualche variabile, occorre fare attenzione al fatto che, normalmente, ciò implica memorizzare un riferimento all’interno della chiusura stessa</a:t>
            </a:r>
            <a:endParaRPr/>
          </a:p>
          <a:p>
            <a:pPr marL="914400" lvl="1" indent="-317500" algn="l" rtl="0">
              <a:spcBef>
                <a:spcPts val="0"/>
              </a:spcBef>
              <a:spcAft>
                <a:spcPts val="0"/>
              </a:spcAft>
              <a:buSzPts val="1400"/>
              <a:buChar char="○"/>
            </a:pPr>
            <a:r>
              <a:rPr lang="it"/>
              <a:t>Questo  fatto potrebbe imporre restrizioni sul tempo di vita del dato catturato non facilmente compatibili con il fatto che la chiusura ritornata deve sopravvivere alla funzione stessa (e quindi a tutte le sue variabili locali e ai suoi argomenti)</a:t>
            </a:r>
            <a:endParaRPr/>
          </a:p>
          <a:p>
            <a:pPr marL="914400" lvl="1" indent="-317500" algn="l" rtl="0">
              <a:spcBef>
                <a:spcPts val="0"/>
              </a:spcBef>
              <a:spcAft>
                <a:spcPts val="0"/>
              </a:spcAft>
              <a:buSzPts val="1400"/>
              <a:buChar char="○"/>
            </a:pPr>
            <a:r>
              <a:rPr lang="it"/>
              <a:t>In questa situazione, si usa comunemente il modificatore </a:t>
            </a:r>
            <a:r>
              <a:rPr lang="it" b="1">
                <a:solidFill>
                  <a:srgbClr val="0B5394"/>
                </a:solidFill>
                <a:latin typeface="Consolas"/>
                <a:ea typeface="Consolas"/>
                <a:cs typeface="Consolas"/>
                <a:sym typeface="Consolas"/>
              </a:rPr>
              <a:t>move</a:t>
            </a:r>
            <a:r>
              <a:rPr lang="it"/>
              <a:t> per trasferire il possesso di tali dati alla chiusura stessa</a:t>
            </a:r>
            <a:endParaRPr/>
          </a:p>
          <a:p>
            <a:pPr marL="914400" lvl="1" indent="-317500" algn="l" rtl="0">
              <a:spcBef>
                <a:spcPts val="0"/>
              </a:spcBef>
              <a:spcAft>
                <a:spcPts val="0"/>
              </a:spcAft>
              <a:buSzPts val="1400"/>
              <a:buChar char="○"/>
            </a:pPr>
            <a:r>
              <a:rPr lang="it"/>
              <a:t>Può, inoltre, essere necessario richiedere che il dato catturato sia clonabile, se l’esecuzione della chiusura ritornata tendesse a consumare il dato e non si volesse ridurla ad </a:t>
            </a:r>
            <a:r>
              <a:rPr lang="it" b="1">
                <a:solidFill>
                  <a:srgbClr val="0B5394"/>
                </a:solidFill>
                <a:latin typeface="Consolas"/>
                <a:ea typeface="Consolas"/>
                <a:cs typeface="Consolas"/>
                <a:sym typeface="Consolas"/>
              </a:rPr>
              <a:t>FnOnce&lt;Args&gt;</a:t>
            </a:r>
            <a:endParaRPr b="1">
              <a:solidFill>
                <a:srgbClr val="0B5394"/>
              </a:solidFill>
              <a:latin typeface="Consolas"/>
              <a:ea typeface="Consolas"/>
              <a:cs typeface="Consolas"/>
              <a:sym typeface="Consolas"/>
            </a:endParaRPr>
          </a:p>
        </p:txBody>
      </p:sp>
      <p:sp>
        <p:nvSpPr>
          <p:cNvPr id="307" name="Google Shape;307;p41"/>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29</a:t>
            </a:fld>
            <a:endParaRPr/>
          </a:p>
        </p:txBody>
      </p:sp>
      <p:sp>
        <p:nvSpPr>
          <p:cNvPr id="308" name="Google Shape;308;p41"/>
          <p:cNvSpPr txBox="1"/>
          <p:nvPr/>
        </p:nvSpPr>
        <p:spPr>
          <a:xfrm>
            <a:off x="966150" y="4245125"/>
            <a:ext cx="7211700" cy="8313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it" b="1">
                <a:latin typeface="Consolas"/>
                <a:ea typeface="Consolas"/>
                <a:cs typeface="Consolas"/>
                <a:sym typeface="Consolas"/>
              </a:rPr>
              <a:t>fn function_generator&lt;T&gt;(v: T) -&gt; impl Fn()-&gt;T where T: Clone {</a:t>
            </a:r>
            <a:endParaRPr b="1">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b="1">
                <a:latin typeface="Consolas"/>
                <a:ea typeface="Consolas"/>
                <a:cs typeface="Consolas"/>
                <a:sym typeface="Consolas"/>
              </a:rPr>
              <a:t>    return move || v.clone();</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a:t>
            </a:r>
            <a:endParaRPr b="1">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Riferimenti e funzioni</a:t>
            </a:r>
            <a:endParaRPr/>
          </a:p>
        </p:txBody>
      </p:sp>
      <p:sp>
        <p:nvSpPr>
          <p:cNvPr id="71" name="Google Shape;71;p15"/>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Uno dei casi più frequenti in cui il compilatore non riesce a dedurre il corretto tempo di vita è legato a funzioni che </a:t>
            </a:r>
            <a:r>
              <a:rPr lang="it" b="1">
                <a:solidFill>
                  <a:srgbClr val="0B5394"/>
                </a:solidFill>
              </a:rPr>
              <a:t>restituiscono un riferimento</a:t>
            </a:r>
            <a:r>
              <a:rPr lang="it"/>
              <a:t>,</a:t>
            </a:r>
            <a:r>
              <a:rPr lang="it">
                <a:solidFill>
                  <a:srgbClr val="0B5394"/>
                </a:solidFill>
              </a:rPr>
              <a:t> </a:t>
            </a:r>
            <a:r>
              <a:rPr lang="it"/>
              <a:t>estratto da una delle strutture dati ricevute in ingresso</a:t>
            </a:r>
            <a:endParaRPr/>
          </a:p>
          <a:p>
            <a:pPr marL="914400" lvl="1" indent="-317500" algn="l" rtl="0">
              <a:spcBef>
                <a:spcPts val="0"/>
              </a:spcBef>
              <a:spcAft>
                <a:spcPts val="0"/>
              </a:spcAft>
              <a:buSzPts val="1400"/>
              <a:buChar char="○"/>
            </a:pPr>
            <a:r>
              <a:rPr lang="it"/>
              <a:t>In tale caso occorre annotare il tipo restituito con la corretta etichetta</a:t>
            </a:r>
            <a:endParaRPr/>
          </a:p>
          <a:p>
            <a:pPr marL="914400" lvl="1" indent="-317500" algn="l" rtl="0">
              <a:spcBef>
                <a:spcPts val="0"/>
              </a:spcBef>
              <a:spcAft>
                <a:spcPts val="0"/>
              </a:spcAft>
              <a:buSzPts val="1400"/>
              <a:buChar char="○"/>
            </a:pPr>
            <a:r>
              <a:rPr lang="it" b="1">
                <a:highlight>
                  <a:schemeClr val="accent6"/>
                </a:highlight>
                <a:latin typeface="Consolas"/>
                <a:ea typeface="Consolas"/>
                <a:cs typeface="Consolas"/>
                <a:sym typeface="Consolas"/>
              </a:rPr>
              <a:t>fn f</a:t>
            </a:r>
            <a:r>
              <a:rPr lang="it" b="1">
                <a:solidFill>
                  <a:srgbClr val="980000"/>
                </a:solidFill>
                <a:highlight>
                  <a:schemeClr val="accent6"/>
                </a:highlight>
                <a:latin typeface="Consolas"/>
                <a:ea typeface="Consolas"/>
                <a:cs typeface="Consolas"/>
                <a:sym typeface="Consolas"/>
              </a:rPr>
              <a:t>&lt;'a, 'b&gt;</a:t>
            </a:r>
            <a:r>
              <a:rPr lang="it" b="1">
                <a:highlight>
                  <a:schemeClr val="accent6"/>
                </a:highlight>
                <a:latin typeface="Consolas"/>
                <a:ea typeface="Consolas"/>
                <a:cs typeface="Consolas"/>
                <a:sym typeface="Consolas"/>
              </a:rPr>
              <a:t>(p1: &amp;</a:t>
            </a:r>
            <a:r>
              <a:rPr lang="it" b="1">
                <a:solidFill>
                  <a:srgbClr val="980000"/>
                </a:solidFill>
                <a:highlight>
                  <a:schemeClr val="accent6"/>
                </a:highlight>
                <a:latin typeface="Consolas"/>
                <a:ea typeface="Consolas"/>
                <a:cs typeface="Consolas"/>
                <a:sym typeface="Consolas"/>
              </a:rPr>
              <a:t>'a</a:t>
            </a:r>
            <a:r>
              <a:rPr lang="it" b="1">
                <a:highlight>
                  <a:schemeClr val="accent6"/>
                </a:highlight>
                <a:latin typeface="Consolas"/>
                <a:ea typeface="Consolas"/>
                <a:cs typeface="Consolas"/>
                <a:sym typeface="Consolas"/>
              </a:rPr>
              <a:t> Foo, p2:&amp;</a:t>
            </a:r>
            <a:r>
              <a:rPr lang="it" b="1">
                <a:solidFill>
                  <a:srgbClr val="980000"/>
                </a:solidFill>
                <a:highlight>
                  <a:schemeClr val="accent6"/>
                </a:highlight>
                <a:latin typeface="Consolas"/>
                <a:ea typeface="Consolas"/>
                <a:cs typeface="Consolas"/>
                <a:sym typeface="Consolas"/>
              </a:rPr>
              <a:t>'b</a:t>
            </a:r>
            <a:r>
              <a:rPr lang="it" b="1">
                <a:highlight>
                  <a:schemeClr val="accent6"/>
                </a:highlight>
                <a:latin typeface="Consolas"/>
                <a:ea typeface="Consolas"/>
                <a:cs typeface="Consolas"/>
                <a:sym typeface="Consolas"/>
              </a:rPr>
              <a:t> Bar) -&gt; &amp;</a:t>
            </a:r>
            <a:r>
              <a:rPr lang="it" b="1">
                <a:solidFill>
                  <a:srgbClr val="980000"/>
                </a:solidFill>
                <a:highlight>
                  <a:schemeClr val="accent6"/>
                </a:highlight>
                <a:latin typeface="Consolas"/>
                <a:ea typeface="Consolas"/>
                <a:cs typeface="Consolas"/>
                <a:sym typeface="Consolas"/>
              </a:rPr>
              <a:t>'b</a:t>
            </a:r>
            <a:r>
              <a:rPr lang="it" b="1">
                <a:highlight>
                  <a:schemeClr val="accent6"/>
                </a:highlight>
                <a:latin typeface="Consolas"/>
                <a:ea typeface="Consolas"/>
                <a:cs typeface="Consolas"/>
                <a:sym typeface="Consolas"/>
              </a:rPr>
              <a:t> i32 { /*…*/ return &amp;p2.y; }</a:t>
            </a:r>
            <a:endParaRPr b="1">
              <a:highlight>
                <a:schemeClr val="accent6"/>
              </a:highlight>
              <a:latin typeface="Consolas"/>
              <a:ea typeface="Consolas"/>
              <a:cs typeface="Consolas"/>
              <a:sym typeface="Consolas"/>
            </a:endParaRPr>
          </a:p>
          <a:p>
            <a:pPr marL="457200" lvl="0" indent="-342900" algn="l" rtl="0">
              <a:spcBef>
                <a:spcPts val="0"/>
              </a:spcBef>
              <a:spcAft>
                <a:spcPts val="0"/>
              </a:spcAft>
              <a:buSzPts val="1800"/>
              <a:buFont typeface="Consolas"/>
              <a:buChar char="●"/>
            </a:pPr>
            <a:r>
              <a:rPr lang="it"/>
              <a:t>Se la funzione memorizza il riferimento ricevuto in ingresso in una struttura dati, il compilatore deduce che </a:t>
            </a:r>
            <a:r>
              <a:rPr lang="it" b="1">
                <a:solidFill>
                  <a:srgbClr val="0B5394"/>
                </a:solidFill>
              </a:rPr>
              <a:t>il tempo di vita della struttura</a:t>
            </a:r>
            <a:r>
              <a:rPr lang="it"/>
              <a:t> in cui il riferimento è memorizzato </a:t>
            </a:r>
            <a:r>
              <a:rPr lang="it" b="1">
                <a:solidFill>
                  <a:srgbClr val="0B5394"/>
                </a:solidFill>
              </a:rPr>
              <a:t>deve essere incluso </a:t>
            </a:r>
            <a:r>
              <a:rPr lang="it"/>
              <a:t>o coincidente con </a:t>
            </a:r>
            <a:r>
              <a:rPr lang="it" b="1">
                <a:solidFill>
                  <a:srgbClr val="0B5394"/>
                </a:solidFill>
              </a:rPr>
              <a:t>il tempo di vita del riferimento</a:t>
            </a:r>
            <a:endParaRPr b="1">
              <a:solidFill>
                <a:srgbClr val="0B5394"/>
              </a:solidFill>
            </a:endParaRPr>
          </a:p>
          <a:p>
            <a:pPr marL="914400" lvl="1" indent="-317500" algn="l" rtl="0">
              <a:spcBef>
                <a:spcPts val="0"/>
              </a:spcBef>
              <a:spcAft>
                <a:spcPts val="0"/>
              </a:spcAft>
              <a:buSzPts val="1400"/>
              <a:buChar char="○"/>
            </a:pPr>
            <a:r>
              <a:rPr lang="it"/>
              <a:t>Se questo non avviene, il compilatore identifica l’errore e impedisce alla compilazione di avere successo</a:t>
            </a:r>
            <a:endParaRPr/>
          </a:p>
        </p:txBody>
      </p:sp>
      <p:sp>
        <p:nvSpPr>
          <p:cNvPr id="72" name="Google Shape;72;p15"/>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2"/>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Funzioni di ordine superiore</a:t>
            </a:r>
            <a:endParaRPr/>
          </a:p>
        </p:txBody>
      </p:sp>
      <p:sp>
        <p:nvSpPr>
          <p:cNvPr id="314" name="Google Shape;314;p42"/>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30</a:t>
            </a:fld>
            <a:endParaRPr/>
          </a:p>
        </p:txBody>
      </p:sp>
      <p:sp>
        <p:nvSpPr>
          <p:cNvPr id="315" name="Google Shape;315;p42"/>
          <p:cNvSpPr txBox="1"/>
          <p:nvPr/>
        </p:nvSpPr>
        <p:spPr>
          <a:xfrm>
            <a:off x="311700" y="1529325"/>
            <a:ext cx="8139600" cy="29862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b="1">
                <a:solidFill>
                  <a:schemeClr val="dk1"/>
                </a:solidFill>
                <a:latin typeface="Consolas"/>
                <a:ea typeface="Consolas"/>
                <a:cs typeface="Consolas"/>
                <a:sym typeface="Consolas"/>
              </a:rPr>
              <a:t>fn generator(prefix: &amp;str) -&gt; impl FnMut() -&gt; String {</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let mut i = 0;</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let b = prefix.to_string();</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return move || {i+=1; format!("{}{}",b,i)}</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marL="0" lvl="0" indent="0" algn="l" rtl="0">
              <a:spcBef>
                <a:spcPts val="0"/>
              </a:spcBef>
              <a:spcAft>
                <a:spcPts val="0"/>
              </a:spcAft>
              <a:buNone/>
            </a:pP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fn main() {</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let mut f = generator("id_");</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for _ in 1..5 {</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println!("{}",f());</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a:t>
            </a:r>
            <a:endParaRPr b="1">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b="1">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marL="0" lvl="0" indent="0" algn="l" rtl="0">
              <a:spcBef>
                <a:spcPts val="0"/>
              </a:spcBef>
              <a:spcAft>
                <a:spcPts val="0"/>
              </a:spcAft>
              <a:buNone/>
            </a:pPr>
            <a:endParaRPr b="1">
              <a:solidFill>
                <a:schemeClr val="dk1"/>
              </a:solidFill>
              <a:latin typeface="Consolas"/>
              <a:ea typeface="Consolas"/>
              <a:cs typeface="Consolas"/>
              <a:sym typeface="Consolas"/>
            </a:endParaRPr>
          </a:p>
        </p:txBody>
      </p:sp>
      <p:sp>
        <p:nvSpPr>
          <p:cNvPr id="316" name="Google Shape;316;p42"/>
          <p:cNvSpPr/>
          <p:nvPr/>
        </p:nvSpPr>
        <p:spPr>
          <a:xfrm>
            <a:off x="4466825" y="3992000"/>
            <a:ext cx="2382900" cy="962400"/>
          </a:xfrm>
          <a:prstGeom prst="wedgeRoundRectCallout">
            <a:avLst>
              <a:gd name="adj1" fmla="val -114873"/>
              <a:gd name="adj2" fmla="val -83879"/>
              <a:gd name="adj3" fmla="val 0"/>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it"/>
              <a:t>id_1</a:t>
            </a:r>
            <a:endParaRPr/>
          </a:p>
          <a:p>
            <a:pPr marL="0" lvl="0" indent="0" algn="l" rtl="0">
              <a:spcBef>
                <a:spcPts val="0"/>
              </a:spcBef>
              <a:spcAft>
                <a:spcPts val="0"/>
              </a:spcAft>
              <a:buNone/>
            </a:pPr>
            <a:r>
              <a:rPr lang="it"/>
              <a:t>id_2</a:t>
            </a:r>
            <a:endParaRPr/>
          </a:p>
          <a:p>
            <a:pPr marL="0" lvl="0" indent="0" algn="l" rtl="0">
              <a:spcBef>
                <a:spcPts val="0"/>
              </a:spcBef>
              <a:spcAft>
                <a:spcPts val="0"/>
              </a:spcAft>
              <a:buNone/>
            </a:pPr>
            <a:r>
              <a:rPr lang="it"/>
              <a:t>id_3</a:t>
            </a:r>
            <a:endParaRPr/>
          </a:p>
          <a:p>
            <a:pPr marL="0" lvl="0" indent="0" algn="l" rtl="0">
              <a:spcBef>
                <a:spcPts val="0"/>
              </a:spcBef>
              <a:spcAft>
                <a:spcPts val="0"/>
              </a:spcAft>
              <a:buNone/>
            </a:pPr>
            <a:r>
              <a:rPr lang="it"/>
              <a:t>id_4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Riferimenti e funzioni</a:t>
            </a:r>
            <a:endParaRPr/>
          </a:p>
        </p:txBody>
      </p:sp>
      <p:sp>
        <p:nvSpPr>
          <p:cNvPr id="78" name="Google Shape;78;p16"/>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4</a:t>
            </a:fld>
            <a:endParaRPr/>
          </a:p>
        </p:txBody>
      </p:sp>
      <p:sp>
        <p:nvSpPr>
          <p:cNvPr id="79" name="Google Shape;79;p16"/>
          <p:cNvSpPr txBox="1"/>
          <p:nvPr/>
        </p:nvSpPr>
        <p:spPr>
          <a:xfrm>
            <a:off x="468650" y="1282375"/>
            <a:ext cx="8003700" cy="9234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it" sz="1600" b="1">
                <a:latin typeface="Consolas"/>
                <a:ea typeface="Consolas"/>
                <a:cs typeface="Consolas"/>
                <a:sym typeface="Consolas"/>
              </a:rPr>
              <a:t>fn f(s: &amp;str, v: &amp;mut Vec&lt;&amp;str&gt;) {</a:t>
            </a:r>
            <a:endParaRPr sz="1600" b="1">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sz="1600" b="1">
                <a:latin typeface="Consolas"/>
                <a:ea typeface="Consolas"/>
                <a:cs typeface="Consolas"/>
                <a:sym typeface="Consolas"/>
              </a:rPr>
              <a:t>    v.push(s);</a:t>
            </a:r>
            <a:endParaRPr sz="1600" b="1">
              <a:latin typeface="Consolas"/>
              <a:ea typeface="Consolas"/>
              <a:cs typeface="Consolas"/>
              <a:sym typeface="Consolas"/>
            </a:endParaRPr>
          </a:p>
          <a:p>
            <a:pPr marL="0" lvl="0" indent="0" algn="l" rtl="0">
              <a:spcBef>
                <a:spcPts val="0"/>
              </a:spcBef>
              <a:spcAft>
                <a:spcPts val="0"/>
              </a:spcAft>
              <a:buNone/>
            </a:pPr>
            <a:r>
              <a:rPr lang="it" sz="1600" b="1">
                <a:latin typeface="Consolas"/>
                <a:ea typeface="Consolas"/>
                <a:cs typeface="Consolas"/>
                <a:sym typeface="Consolas"/>
              </a:rPr>
              <a:t>}</a:t>
            </a:r>
            <a:endParaRPr sz="1600" b="1">
              <a:latin typeface="Consolas"/>
              <a:ea typeface="Consolas"/>
              <a:cs typeface="Consolas"/>
              <a:sym typeface="Consolas"/>
            </a:endParaRPr>
          </a:p>
        </p:txBody>
      </p:sp>
      <p:sp>
        <p:nvSpPr>
          <p:cNvPr id="80" name="Google Shape;80;p16"/>
          <p:cNvSpPr txBox="1"/>
          <p:nvPr/>
        </p:nvSpPr>
        <p:spPr>
          <a:xfrm>
            <a:off x="468650" y="2603650"/>
            <a:ext cx="8003700" cy="2154900"/>
          </a:xfrm>
          <a:prstGeom prst="rect">
            <a:avLst/>
          </a:prstGeom>
          <a:solidFill>
            <a:schemeClr val="lt2"/>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sz="1600" b="1">
                <a:solidFill>
                  <a:srgbClr val="BF1B1B"/>
                </a:solidFill>
                <a:latin typeface="Consolas"/>
                <a:ea typeface="Consolas"/>
                <a:cs typeface="Consolas"/>
                <a:sym typeface="Consolas"/>
              </a:rPr>
              <a:t>error: lifetime mismatch</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  |</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1 | fn f(s: &amp;str, v: &amp;mut Vec&lt;&amp;str&gt;) {</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  |         ----              ----</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  |         |</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  |         these two types are declared with different lifetimes...</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2 |     v.push(s);</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  |            ^ ...but data from `s` flows into `v` here</a:t>
            </a:r>
            <a:endParaRPr sz="1600" b="1">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Riferimenti e funzioni</a:t>
            </a:r>
            <a:endParaRPr/>
          </a:p>
        </p:txBody>
      </p:sp>
      <p:sp>
        <p:nvSpPr>
          <p:cNvPr id="86" name="Google Shape;86;p17"/>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5</a:t>
            </a:fld>
            <a:endParaRPr/>
          </a:p>
        </p:txBody>
      </p:sp>
      <p:sp>
        <p:nvSpPr>
          <p:cNvPr id="87" name="Google Shape;87;p17"/>
          <p:cNvSpPr txBox="1"/>
          <p:nvPr/>
        </p:nvSpPr>
        <p:spPr>
          <a:xfrm>
            <a:off x="468650" y="1282375"/>
            <a:ext cx="8003700" cy="9234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sz="1600" b="1">
                <a:latin typeface="Consolas"/>
                <a:ea typeface="Consolas"/>
                <a:cs typeface="Consolas"/>
                <a:sym typeface="Consolas"/>
              </a:rPr>
              <a:t>fn f</a:t>
            </a:r>
            <a:r>
              <a:rPr lang="it" sz="1600" b="1">
                <a:solidFill>
                  <a:srgbClr val="BF1B1B"/>
                </a:solidFill>
                <a:latin typeface="Consolas"/>
                <a:ea typeface="Consolas"/>
                <a:cs typeface="Consolas"/>
                <a:sym typeface="Consolas"/>
              </a:rPr>
              <a:t>&lt;'a&gt;</a:t>
            </a:r>
            <a:r>
              <a:rPr lang="it" sz="1600" b="1">
                <a:latin typeface="Consolas"/>
                <a:ea typeface="Consolas"/>
                <a:cs typeface="Consolas"/>
                <a:sym typeface="Consolas"/>
              </a:rPr>
              <a:t>(s: &amp;</a:t>
            </a:r>
            <a:r>
              <a:rPr lang="it" sz="1600" b="1">
                <a:solidFill>
                  <a:srgbClr val="BF1B1B"/>
                </a:solidFill>
                <a:latin typeface="Consolas"/>
                <a:ea typeface="Consolas"/>
                <a:cs typeface="Consolas"/>
                <a:sym typeface="Consolas"/>
              </a:rPr>
              <a:t>'a </a:t>
            </a:r>
            <a:r>
              <a:rPr lang="it" sz="1600" b="1">
                <a:latin typeface="Consolas"/>
                <a:ea typeface="Consolas"/>
                <a:cs typeface="Consolas"/>
                <a:sym typeface="Consolas"/>
              </a:rPr>
              <a:t>str, v: &amp;</a:t>
            </a:r>
            <a:r>
              <a:rPr lang="it" sz="1600" b="1">
                <a:solidFill>
                  <a:srgbClr val="BF1B1B"/>
                </a:solidFill>
                <a:latin typeface="Consolas"/>
                <a:ea typeface="Consolas"/>
                <a:cs typeface="Consolas"/>
                <a:sym typeface="Consolas"/>
              </a:rPr>
              <a:t>'a</a:t>
            </a:r>
            <a:r>
              <a:rPr lang="it" sz="1600" b="1">
                <a:latin typeface="Consolas"/>
                <a:ea typeface="Consolas"/>
                <a:cs typeface="Consolas"/>
                <a:sym typeface="Consolas"/>
              </a:rPr>
              <a:t> mut Vec&lt;&amp;str&gt;) {</a:t>
            </a:r>
            <a:endParaRPr sz="1600" b="1">
              <a:latin typeface="Consolas"/>
              <a:ea typeface="Consolas"/>
              <a:cs typeface="Consolas"/>
              <a:sym typeface="Consolas"/>
            </a:endParaRPr>
          </a:p>
          <a:p>
            <a:pPr marL="0" lvl="0" indent="0" algn="l" rtl="0">
              <a:spcBef>
                <a:spcPts val="0"/>
              </a:spcBef>
              <a:spcAft>
                <a:spcPts val="0"/>
              </a:spcAft>
              <a:buNone/>
            </a:pPr>
            <a:r>
              <a:rPr lang="it" sz="1600" b="1">
                <a:latin typeface="Consolas"/>
                <a:ea typeface="Consolas"/>
                <a:cs typeface="Consolas"/>
                <a:sym typeface="Consolas"/>
              </a:rPr>
              <a:t>    v.push(s);</a:t>
            </a:r>
            <a:endParaRPr sz="1600" b="1">
              <a:latin typeface="Consolas"/>
              <a:ea typeface="Consolas"/>
              <a:cs typeface="Consolas"/>
              <a:sym typeface="Consolas"/>
            </a:endParaRPr>
          </a:p>
          <a:p>
            <a:pPr marL="0" lvl="0" indent="0" algn="l" rtl="0">
              <a:spcBef>
                <a:spcPts val="0"/>
              </a:spcBef>
              <a:spcAft>
                <a:spcPts val="0"/>
              </a:spcAft>
              <a:buNone/>
            </a:pPr>
            <a:r>
              <a:rPr lang="it" sz="1600" b="1">
                <a:latin typeface="Consolas"/>
                <a:ea typeface="Consolas"/>
                <a:cs typeface="Consolas"/>
                <a:sym typeface="Consolas"/>
              </a:rPr>
              <a:t>}</a:t>
            </a:r>
            <a:endParaRPr sz="1600" b="1">
              <a:latin typeface="Consolas"/>
              <a:ea typeface="Consolas"/>
              <a:cs typeface="Consolas"/>
              <a:sym typeface="Consolas"/>
            </a:endParaRPr>
          </a:p>
        </p:txBody>
      </p:sp>
      <p:sp>
        <p:nvSpPr>
          <p:cNvPr id="88" name="Google Shape;88;p17"/>
          <p:cNvSpPr txBox="1"/>
          <p:nvPr/>
        </p:nvSpPr>
        <p:spPr>
          <a:xfrm>
            <a:off x="468650" y="2603650"/>
            <a:ext cx="8003700" cy="2154900"/>
          </a:xfrm>
          <a:prstGeom prst="rect">
            <a:avLst/>
          </a:prstGeom>
          <a:solidFill>
            <a:schemeClr val="lt2"/>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sz="1600" b="1">
                <a:solidFill>
                  <a:srgbClr val="BF1B1B"/>
                </a:solidFill>
                <a:latin typeface="Consolas"/>
                <a:ea typeface="Consolas"/>
                <a:cs typeface="Consolas"/>
                <a:sym typeface="Consolas"/>
              </a:rPr>
              <a:t>error: explicit lifetime required in the type of `v`</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  |</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1 | fn f&lt;'a&gt;(s: &amp;'a str, v: &amp;'a mut Vec&lt;&amp;str&gt;) {</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  |                        ----------------- help: add explicit lifetime `'a` to the type of `v`: `&amp;'a mut Vec&lt;&amp;'a str&gt;`</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2 |     v.push(s);</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  |            ^ lifetime `'a` required</a:t>
            </a:r>
            <a:endParaRPr sz="1600" b="1">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Riferimenti e funzioni</a:t>
            </a:r>
            <a:endParaRPr/>
          </a:p>
        </p:txBody>
      </p:sp>
      <p:sp>
        <p:nvSpPr>
          <p:cNvPr id="94" name="Google Shape;94;p18"/>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6</a:t>
            </a:fld>
            <a:endParaRPr/>
          </a:p>
        </p:txBody>
      </p:sp>
      <p:sp>
        <p:nvSpPr>
          <p:cNvPr id="95" name="Google Shape;95;p18"/>
          <p:cNvSpPr txBox="1"/>
          <p:nvPr/>
        </p:nvSpPr>
        <p:spPr>
          <a:xfrm>
            <a:off x="143300" y="1008975"/>
            <a:ext cx="8003700" cy="31401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sz="1600" b="1">
                <a:latin typeface="Consolas"/>
                <a:ea typeface="Consolas"/>
                <a:cs typeface="Consolas"/>
                <a:sym typeface="Consolas"/>
              </a:rPr>
              <a:t>fn f</a:t>
            </a:r>
            <a:r>
              <a:rPr lang="it" sz="1600" b="1">
                <a:solidFill>
                  <a:srgbClr val="0000FF"/>
                </a:solidFill>
                <a:latin typeface="Consolas"/>
                <a:ea typeface="Consolas"/>
                <a:cs typeface="Consolas"/>
                <a:sym typeface="Consolas"/>
              </a:rPr>
              <a:t>&lt;'a&gt;</a:t>
            </a:r>
            <a:r>
              <a:rPr lang="it" sz="1600" b="1">
                <a:latin typeface="Consolas"/>
                <a:ea typeface="Consolas"/>
                <a:cs typeface="Consolas"/>
                <a:sym typeface="Consolas"/>
              </a:rPr>
              <a:t>(s: &amp;</a:t>
            </a:r>
            <a:r>
              <a:rPr lang="it" sz="1600" b="1">
                <a:solidFill>
                  <a:srgbClr val="0000FF"/>
                </a:solidFill>
                <a:latin typeface="Consolas"/>
                <a:ea typeface="Consolas"/>
                <a:cs typeface="Consolas"/>
                <a:sym typeface="Consolas"/>
              </a:rPr>
              <a:t>'a</a:t>
            </a:r>
            <a:r>
              <a:rPr lang="it" sz="1600" b="1">
                <a:solidFill>
                  <a:srgbClr val="BF1B1B"/>
                </a:solidFill>
                <a:latin typeface="Consolas"/>
                <a:ea typeface="Consolas"/>
                <a:cs typeface="Consolas"/>
                <a:sym typeface="Consolas"/>
              </a:rPr>
              <a:t> </a:t>
            </a:r>
            <a:r>
              <a:rPr lang="it" sz="1600" b="1">
                <a:latin typeface="Consolas"/>
                <a:ea typeface="Consolas"/>
                <a:cs typeface="Consolas"/>
                <a:sym typeface="Consolas"/>
              </a:rPr>
              <a:t>str, v: &amp;</a:t>
            </a:r>
            <a:r>
              <a:rPr lang="it" sz="1600" b="1">
                <a:solidFill>
                  <a:srgbClr val="0000FF"/>
                </a:solidFill>
                <a:latin typeface="Consolas"/>
                <a:ea typeface="Consolas"/>
                <a:cs typeface="Consolas"/>
                <a:sym typeface="Consolas"/>
              </a:rPr>
              <a:t>'a</a:t>
            </a:r>
            <a:r>
              <a:rPr lang="it" sz="1600" b="1">
                <a:latin typeface="Consolas"/>
                <a:ea typeface="Consolas"/>
                <a:cs typeface="Consolas"/>
                <a:sym typeface="Consolas"/>
              </a:rPr>
              <a:t> mut Vec&lt;&amp;</a:t>
            </a:r>
            <a:r>
              <a:rPr lang="it" sz="1600" b="1">
                <a:solidFill>
                  <a:srgbClr val="0000FF"/>
                </a:solidFill>
                <a:latin typeface="Consolas"/>
                <a:ea typeface="Consolas"/>
                <a:cs typeface="Consolas"/>
                <a:sym typeface="Consolas"/>
              </a:rPr>
              <a:t>'a</a:t>
            </a:r>
            <a:r>
              <a:rPr lang="it" sz="1600" b="1">
                <a:solidFill>
                  <a:srgbClr val="BF1B1B"/>
                </a:solidFill>
                <a:latin typeface="Consolas"/>
                <a:ea typeface="Consolas"/>
                <a:cs typeface="Consolas"/>
                <a:sym typeface="Consolas"/>
              </a:rPr>
              <a:t> </a:t>
            </a:r>
            <a:r>
              <a:rPr lang="it" sz="1600" b="1">
                <a:latin typeface="Consolas"/>
                <a:ea typeface="Consolas"/>
                <a:cs typeface="Consolas"/>
                <a:sym typeface="Consolas"/>
              </a:rPr>
              <a:t>str&gt;) {</a:t>
            </a:r>
            <a:endParaRPr sz="1600" b="1">
              <a:latin typeface="Consolas"/>
              <a:ea typeface="Consolas"/>
              <a:cs typeface="Consolas"/>
              <a:sym typeface="Consolas"/>
            </a:endParaRPr>
          </a:p>
          <a:p>
            <a:pPr marL="0" lvl="0" indent="0" algn="l" rtl="0">
              <a:spcBef>
                <a:spcPts val="0"/>
              </a:spcBef>
              <a:spcAft>
                <a:spcPts val="0"/>
              </a:spcAft>
              <a:buNone/>
            </a:pPr>
            <a:r>
              <a:rPr lang="it" sz="1600" b="1">
                <a:latin typeface="Consolas"/>
                <a:ea typeface="Consolas"/>
                <a:cs typeface="Consolas"/>
                <a:sym typeface="Consolas"/>
              </a:rPr>
              <a:t>    v.push(s);</a:t>
            </a:r>
            <a:endParaRPr sz="1600" b="1">
              <a:latin typeface="Consolas"/>
              <a:ea typeface="Consolas"/>
              <a:cs typeface="Consolas"/>
              <a:sym typeface="Consolas"/>
            </a:endParaRPr>
          </a:p>
          <a:p>
            <a:pPr marL="0" lvl="0" indent="0" algn="l" rtl="0">
              <a:spcBef>
                <a:spcPts val="0"/>
              </a:spcBef>
              <a:spcAft>
                <a:spcPts val="0"/>
              </a:spcAft>
              <a:buNone/>
            </a:pPr>
            <a:r>
              <a:rPr lang="it" sz="1600" b="1">
                <a:latin typeface="Consolas"/>
                <a:ea typeface="Consolas"/>
                <a:cs typeface="Consolas"/>
                <a:sym typeface="Consolas"/>
              </a:rPr>
              <a:t>}</a:t>
            </a:r>
            <a:endParaRPr sz="1600" b="1">
              <a:latin typeface="Consolas"/>
              <a:ea typeface="Consolas"/>
              <a:cs typeface="Consolas"/>
              <a:sym typeface="Consolas"/>
            </a:endParaRPr>
          </a:p>
          <a:p>
            <a:pPr marL="0" lvl="0" indent="0" algn="l" rtl="0">
              <a:spcBef>
                <a:spcPts val="0"/>
              </a:spcBef>
              <a:spcAft>
                <a:spcPts val="0"/>
              </a:spcAft>
              <a:buNone/>
            </a:pPr>
            <a:endParaRPr sz="1600" b="1">
              <a:latin typeface="Consolas"/>
              <a:ea typeface="Consolas"/>
              <a:cs typeface="Consolas"/>
              <a:sym typeface="Consolas"/>
            </a:endParaRPr>
          </a:p>
          <a:p>
            <a:pPr marL="0" lvl="0" indent="0" algn="l" rtl="0">
              <a:spcBef>
                <a:spcPts val="0"/>
              </a:spcBef>
              <a:spcAft>
                <a:spcPts val="0"/>
              </a:spcAft>
              <a:buNone/>
            </a:pPr>
            <a:r>
              <a:rPr lang="it" sz="1600" b="1">
                <a:latin typeface="Consolas"/>
                <a:ea typeface="Consolas"/>
                <a:cs typeface="Consolas"/>
                <a:sym typeface="Consolas"/>
              </a:rPr>
              <a:t>fn main() {</a:t>
            </a:r>
            <a:endParaRPr sz="1600" b="1">
              <a:latin typeface="Consolas"/>
              <a:ea typeface="Consolas"/>
              <a:cs typeface="Consolas"/>
              <a:sym typeface="Consolas"/>
            </a:endParaRPr>
          </a:p>
          <a:p>
            <a:pPr marL="0" lvl="0" indent="0" algn="l" rtl="0">
              <a:spcBef>
                <a:spcPts val="0"/>
              </a:spcBef>
              <a:spcAft>
                <a:spcPts val="0"/>
              </a:spcAft>
              <a:buNone/>
            </a:pPr>
            <a:r>
              <a:rPr lang="it" sz="1600" b="1">
                <a:latin typeface="Consolas"/>
                <a:ea typeface="Consolas"/>
                <a:cs typeface="Consolas"/>
                <a:sym typeface="Consolas"/>
              </a:rPr>
              <a:t>  let mut v: Vec&lt;&amp;str&gt; = Vec::new();</a:t>
            </a:r>
            <a:endParaRPr sz="1600" b="1">
              <a:latin typeface="Consolas"/>
              <a:ea typeface="Consolas"/>
              <a:cs typeface="Consolas"/>
              <a:sym typeface="Consolas"/>
            </a:endParaRPr>
          </a:p>
          <a:p>
            <a:pPr marL="0" lvl="0" indent="0" algn="l" rtl="0">
              <a:spcBef>
                <a:spcPts val="0"/>
              </a:spcBef>
              <a:spcAft>
                <a:spcPts val="0"/>
              </a:spcAft>
              <a:buNone/>
            </a:pPr>
            <a:r>
              <a:rPr lang="it" sz="1600" b="1">
                <a:latin typeface="Consolas"/>
                <a:ea typeface="Consolas"/>
                <a:cs typeface="Consolas"/>
                <a:sym typeface="Consolas"/>
              </a:rPr>
              <a:t>  {</a:t>
            </a:r>
            <a:endParaRPr sz="1600" b="1">
              <a:latin typeface="Consolas"/>
              <a:ea typeface="Consolas"/>
              <a:cs typeface="Consolas"/>
              <a:sym typeface="Consolas"/>
            </a:endParaRPr>
          </a:p>
          <a:p>
            <a:pPr marL="0" lvl="0" indent="0" algn="l" rtl="0">
              <a:spcBef>
                <a:spcPts val="0"/>
              </a:spcBef>
              <a:spcAft>
                <a:spcPts val="0"/>
              </a:spcAft>
              <a:buNone/>
            </a:pPr>
            <a:r>
              <a:rPr lang="it" sz="1600" b="1">
                <a:latin typeface="Consolas"/>
                <a:ea typeface="Consolas"/>
                <a:cs typeface="Consolas"/>
                <a:sym typeface="Consolas"/>
              </a:rPr>
              <a:t>    let s= String::from("abc");</a:t>
            </a:r>
            <a:endParaRPr sz="1600" b="1">
              <a:latin typeface="Consolas"/>
              <a:ea typeface="Consolas"/>
              <a:cs typeface="Consolas"/>
              <a:sym typeface="Consolas"/>
            </a:endParaRPr>
          </a:p>
          <a:p>
            <a:pPr marL="0" lvl="0" indent="0" algn="l" rtl="0">
              <a:spcBef>
                <a:spcPts val="0"/>
              </a:spcBef>
              <a:spcAft>
                <a:spcPts val="0"/>
              </a:spcAft>
              <a:buNone/>
            </a:pPr>
            <a:r>
              <a:rPr lang="it" sz="1600" b="1">
                <a:latin typeface="Consolas"/>
                <a:ea typeface="Consolas"/>
                <a:cs typeface="Consolas"/>
                <a:sym typeface="Consolas"/>
              </a:rPr>
              <a:t>    </a:t>
            </a:r>
            <a:r>
              <a:rPr lang="it" sz="1600" b="1">
                <a:solidFill>
                  <a:srgbClr val="BF1B1B"/>
                </a:solidFill>
                <a:latin typeface="Consolas"/>
                <a:ea typeface="Consolas"/>
                <a:cs typeface="Consolas"/>
                <a:sym typeface="Consolas"/>
              </a:rPr>
              <a:t>v.push(&amp;s);</a:t>
            </a:r>
            <a:endParaRPr sz="1600" b="1">
              <a:solidFill>
                <a:srgbClr val="BF1B1B"/>
              </a:solidFill>
              <a:latin typeface="Consolas"/>
              <a:ea typeface="Consolas"/>
              <a:cs typeface="Consolas"/>
              <a:sym typeface="Consolas"/>
            </a:endParaRPr>
          </a:p>
          <a:p>
            <a:pPr marL="0" lvl="0" indent="0" algn="l" rtl="0">
              <a:spcBef>
                <a:spcPts val="0"/>
              </a:spcBef>
              <a:spcAft>
                <a:spcPts val="0"/>
              </a:spcAft>
              <a:buNone/>
            </a:pPr>
            <a:r>
              <a:rPr lang="it" sz="1600" b="1">
                <a:latin typeface="Consolas"/>
                <a:ea typeface="Consolas"/>
                <a:cs typeface="Consolas"/>
                <a:sym typeface="Consolas"/>
              </a:rPr>
              <a:t>  }</a:t>
            </a:r>
            <a:endParaRPr sz="1600" b="1">
              <a:latin typeface="Consolas"/>
              <a:ea typeface="Consolas"/>
              <a:cs typeface="Consolas"/>
              <a:sym typeface="Consolas"/>
            </a:endParaRPr>
          </a:p>
          <a:p>
            <a:pPr marL="0" lvl="0" indent="0" algn="l" rtl="0">
              <a:spcBef>
                <a:spcPts val="0"/>
              </a:spcBef>
              <a:spcAft>
                <a:spcPts val="0"/>
              </a:spcAft>
              <a:buNone/>
            </a:pPr>
            <a:r>
              <a:rPr lang="it" sz="1600" b="1">
                <a:latin typeface="Consolas"/>
                <a:ea typeface="Consolas"/>
                <a:cs typeface="Consolas"/>
                <a:sym typeface="Consolas"/>
              </a:rPr>
              <a:t>  println!("{:?}",v);</a:t>
            </a:r>
            <a:endParaRPr sz="1600" b="1">
              <a:latin typeface="Consolas"/>
              <a:ea typeface="Consolas"/>
              <a:cs typeface="Consolas"/>
              <a:sym typeface="Consolas"/>
            </a:endParaRPr>
          </a:p>
          <a:p>
            <a:pPr marL="0" lvl="0" indent="0" algn="l" rtl="0">
              <a:spcBef>
                <a:spcPts val="0"/>
              </a:spcBef>
              <a:spcAft>
                <a:spcPts val="0"/>
              </a:spcAft>
              <a:buNone/>
            </a:pPr>
            <a:r>
              <a:rPr lang="it" sz="1600" b="1">
                <a:latin typeface="Consolas"/>
                <a:ea typeface="Consolas"/>
                <a:cs typeface="Consolas"/>
                <a:sym typeface="Consolas"/>
              </a:rPr>
              <a:t>}</a:t>
            </a:r>
            <a:endParaRPr sz="1600" b="1">
              <a:latin typeface="Consolas"/>
              <a:ea typeface="Consolas"/>
              <a:cs typeface="Consolas"/>
              <a:sym typeface="Consolas"/>
            </a:endParaRPr>
          </a:p>
        </p:txBody>
      </p:sp>
      <p:sp>
        <p:nvSpPr>
          <p:cNvPr id="96" name="Google Shape;96;p18"/>
          <p:cNvSpPr txBox="1"/>
          <p:nvPr/>
        </p:nvSpPr>
        <p:spPr>
          <a:xfrm>
            <a:off x="2178900" y="3143450"/>
            <a:ext cx="6965100" cy="2154900"/>
          </a:xfrm>
          <a:prstGeom prst="rect">
            <a:avLst/>
          </a:prstGeom>
          <a:solidFill>
            <a:schemeClr val="lt2"/>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sz="1600" b="1">
                <a:solidFill>
                  <a:srgbClr val="BF1B1B"/>
                </a:solidFill>
                <a:latin typeface="Consolas"/>
                <a:ea typeface="Consolas"/>
                <a:cs typeface="Consolas"/>
                <a:sym typeface="Consolas"/>
              </a:rPr>
              <a:t>error: `s` does not live long enough</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   |</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9  |     v.push(&amp;s);</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   |            ^^ borrowed value does not live long enough</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10 |   }</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   |   - `s` dropped here while still borrowed</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11 |   println!("{:?}",v);</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   |                   - borrow later used here</a:t>
            </a:r>
            <a:endParaRPr sz="1600" b="1">
              <a:solidFill>
                <a:schemeClr val="dk1"/>
              </a:solidFill>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Riferimenti e funzioni</a:t>
            </a:r>
            <a:endParaRPr/>
          </a:p>
        </p:txBody>
      </p:sp>
      <p:sp>
        <p:nvSpPr>
          <p:cNvPr id="102" name="Google Shape;102;p19"/>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Se una funzione ha due o più riferimenti in ingresso e un riferimento in uscita, il compilatore non è in grado di decidere (senza eseguire il codice) da quale parametro provenga il riferimento in uscita</a:t>
            </a:r>
            <a:endParaRPr/>
          </a:p>
          <a:p>
            <a:pPr marL="914400" lvl="1" indent="-317500" algn="l" rtl="0">
              <a:spcBef>
                <a:spcPts val="0"/>
              </a:spcBef>
              <a:spcAft>
                <a:spcPts val="0"/>
              </a:spcAft>
              <a:buSzPts val="1400"/>
              <a:buChar char="○"/>
            </a:pPr>
            <a:r>
              <a:rPr lang="it"/>
              <a:t>L’inserimento degli identificatori nella firma della funzione risolve questa ambiguità</a:t>
            </a:r>
            <a:endParaRPr/>
          </a:p>
        </p:txBody>
      </p:sp>
      <p:sp>
        <p:nvSpPr>
          <p:cNvPr id="103" name="Google Shape;103;p19"/>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7</a:t>
            </a:fld>
            <a:endParaRPr/>
          </a:p>
        </p:txBody>
      </p:sp>
      <p:sp>
        <p:nvSpPr>
          <p:cNvPr id="104" name="Google Shape;104;p19"/>
          <p:cNvSpPr txBox="1"/>
          <p:nvPr/>
        </p:nvSpPr>
        <p:spPr>
          <a:xfrm>
            <a:off x="1128750" y="2681750"/>
            <a:ext cx="6886500" cy="23397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b="1">
                <a:latin typeface="Consolas"/>
                <a:ea typeface="Consolas"/>
                <a:cs typeface="Consolas"/>
                <a:sym typeface="Consolas"/>
              </a:rPr>
              <a:t>fn f&lt;'b, </a:t>
            </a:r>
            <a:r>
              <a:rPr lang="it" b="1">
                <a:solidFill>
                  <a:srgbClr val="BF1B1B"/>
                </a:solidFill>
                <a:latin typeface="Consolas"/>
                <a:ea typeface="Consolas"/>
                <a:cs typeface="Consolas"/>
                <a:sym typeface="Consolas"/>
              </a:rPr>
              <a:t>'c</a:t>
            </a:r>
            <a:r>
              <a:rPr lang="it" b="1">
                <a:latin typeface="Consolas"/>
                <a:ea typeface="Consolas"/>
                <a:cs typeface="Consolas"/>
                <a:sym typeface="Consolas"/>
              </a:rPr>
              <a:t>&gt;(x: &amp;'b S, y: &amp;</a:t>
            </a:r>
            <a:r>
              <a:rPr lang="it" b="1">
                <a:solidFill>
                  <a:srgbClr val="BF1B1B"/>
                </a:solidFill>
                <a:latin typeface="Consolas"/>
                <a:ea typeface="Consolas"/>
                <a:cs typeface="Consolas"/>
                <a:sym typeface="Consolas"/>
              </a:rPr>
              <a:t>'c</a:t>
            </a:r>
            <a:r>
              <a:rPr lang="it" b="1">
                <a:latin typeface="Consolas"/>
                <a:ea typeface="Consolas"/>
                <a:cs typeface="Consolas"/>
                <a:sym typeface="Consolas"/>
              </a:rPr>
              <a:t> S) -&gt; &amp;</a:t>
            </a:r>
            <a:r>
              <a:rPr lang="it" b="1">
                <a:solidFill>
                  <a:srgbClr val="BF1B1B"/>
                </a:solidFill>
                <a:latin typeface="Consolas"/>
                <a:ea typeface="Consolas"/>
                <a:cs typeface="Consolas"/>
                <a:sym typeface="Consolas"/>
              </a:rPr>
              <a:t>'c</a:t>
            </a:r>
            <a:r>
              <a:rPr lang="it" b="1">
                <a:latin typeface="Consolas"/>
                <a:ea typeface="Consolas"/>
                <a:cs typeface="Consolas"/>
                <a:sym typeface="Consolas"/>
              </a:rPr>
              <a:t> u8 { ... }</a:t>
            </a:r>
            <a:endParaRPr b="1">
              <a:latin typeface="Consolas"/>
              <a:ea typeface="Consolas"/>
              <a:cs typeface="Consolas"/>
              <a:sym typeface="Consolas"/>
            </a:endParaRPr>
          </a:p>
          <a:p>
            <a:pPr marL="0" lvl="0" indent="0" algn="l" rtl="0">
              <a:spcBef>
                <a:spcPts val="0"/>
              </a:spcBef>
              <a:spcAft>
                <a:spcPts val="0"/>
              </a:spcAft>
              <a:buNone/>
            </a:pP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let v1 = S(1);</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let mut v2 = S(2);</a:t>
            </a:r>
            <a:endParaRPr b="1">
              <a:latin typeface="Consolas"/>
              <a:ea typeface="Consolas"/>
              <a:cs typeface="Consolas"/>
              <a:sym typeface="Consolas"/>
            </a:endParaRPr>
          </a:p>
          <a:p>
            <a:pPr marL="0" lvl="0" indent="0" algn="l" rtl="0">
              <a:spcBef>
                <a:spcPts val="0"/>
              </a:spcBef>
              <a:spcAft>
                <a:spcPts val="0"/>
              </a:spcAft>
              <a:buNone/>
            </a:pP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let r = f(&amp;v1, &amp;v2); // Sappiamo che r è basato su v2, </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                     // che rimane nello stato di prestito</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                     // mentre v1 viene rilasciato e può evolvere</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let v2 = v1;        // Questa operazione crea un problema!</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print_byte(r);     // Qui finisce il prestito di r (e di v2)</a:t>
            </a:r>
            <a:endParaRPr b="1">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Riferimenti e funzioni</a:t>
            </a:r>
            <a:endParaRPr/>
          </a:p>
        </p:txBody>
      </p:sp>
      <p:sp>
        <p:nvSpPr>
          <p:cNvPr id="110" name="Google Shape;110;p20"/>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Lo scopo degli identificatori relativi al ciclo di vita è </a:t>
            </a:r>
            <a:r>
              <a:rPr lang="it" b="1">
                <a:solidFill>
                  <a:srgbClr val="0B5394"/>
                </a:solidFill>
              </a:rPr>
              <a:t>duplice</a:t>
            </a:r>
            <a:r>
              <a:rPr lang="it"/>
              <a:t>:</a:t>
            </a:r>
            <a:endParaRPr b="1">
              <a:solidFill>
                <a:srgbClr val="0B5394"/>
              </a:solidFill>
            </a:endParaRPr>
          </a:p>
          <a:p>
            <a:pPr marL="914400" lvl="1" indent="-317500" algn="l" rtl="0">
              <a:spcBef>
                <a:spcPts val="0"/>
              </a:spcBef>
              <a:spcAft>
                <a:spcPts val="0"/>
              </a:spcAft>
              <a:buSzPts val="1400"/>
              <a:buChar char="○"/>
            </a:pPr>
            <a:r>
              <a:rPr lang="it"/>
              <a:t>Per il codice che </a:t>
            </a:r>
            <a:r>
              <a:rPr lang="it" b="1">
                <a:solidFill>
                  <a:srgbClr val="0B5394"/>
                </a:solidFill>
              </a:rPr>
              <a:t>invoca</a:t>
            </a:r>
            <a:r>
              <a:rPr lang="it"/>
              <a:t> la funzione (chiamante), essi indicano su </a:t>
            </a:r>
            <a:r>
              <a:rPr lang="it" b="1">
                <a:solidFill>
                  <a:srgbClr val="0B5394"/>
                </a:solidFill>
              </a:rPr>
              <a:t>quale</a:t>
            </a:r>
            <a:r>
              <a:rPr lang="it"/>
              <a:t>, tra gli indirizzi in ingresso, è basato il risultato in uscita</a:t>
            </a:r>
            <a:endParaRPr/>
          </a:p>
          <a:p>
            <a:pPr marL="914400" lvl="1" indent="-317500" algn="l" rtl="0">
              <a:spcBef>
                <a:spcPts val="0"/>
              </a:spcBef>
              <a:spcAft>
                <a:spcPts val="0"/>
              </a:spcAft>
              <a:buSzPts val="1400"/>
              <a:buChar char="○"/>
            </a:pPr>
            <a:r>
              <a:rPr lang="it"/>
              <a:t>Per il codice </a:t>
            </a:r>
            <a:r>
              <a:rPr lang="it" b="1">
                <a:solidFill>
                  <a:srgbClr val="0B5394"/>
                </a:solidFill>
              </a:rPr>
              <a:t>all’interno</a:t>
            </a:r>
            <a:r>
              <a:rPr lang="it"/>
              <a:t> della funzione (chiamato), essi garantiscono che vengano restituiti solo indirizzi cui </a:t>
            </a:r>
            <a:r>
              <a:rPr lang="it" b="1">
                <a:solidFill>
                  <a:srgbClr val="0B5394"/>
                </a:solidFill>
              </a:rPr>
              <a:t>è lecito accedere</a:t>
            </a:r>
            <a:r>
              <a:rPr lang="it"/>
              <a:t> per (almeno) il tempo di vita indicato</a:t>
            </a:r>
            <a:endParaRPr/>
          </a:p>
          <a:p>
            <a:pPr marL="457200" lvl="0" indent="-342900" algn="l" rtl="0">
              <a:spcBef>
                <a:spcPts val="0"/>
              </a:spcBef>
              <a:spcAft>
                <a:spcPts val="0"/>
              </a:spcAft>
              <a:buSzPts val="1800"/>
              <a:buChar char="●"/>
            </a:pPr>
            <a:r>
              <a:rPr lang="it"/>
              <a:t>All’atto dell’invocazione, gli identificatori forniti dal programmatore (o inseriti automaticamente dal compilatore, quando possibile) sono legati all’effettivo intervallo minimo (espresso come insieme di linee di codice) nel quale il valore da cui il prestito è stato preso debba restare bloccato per non violare le assunzioni su cui la funzione è basata</a:t>
            </a:r>
            <a:endParaRPr/>
          </a:p>
          <a:p>
            <a:pPr marL="914400" lvl="1" indent="-317500" algn="l" rtl="0">
              <a:spcBef>
                <a:spcPts val="0"/>
              </a:spcBef>
              <a:spcAft>
                <a:spcPts val="0"/>
              </a:spcAft>
              <a:buSzPts val="1400"/>
              <a:buChar char="○"/>
            </a:pPr>
            <a:r>
              <a:rPr lang="it"/>
              <a:t>Tentativi di modificare il valore originale da cui il prestito è preso prima che il tempo di vita sia trascorso portano ad errori di compilazione che costituiscono la base della robustezza del sistema di possesso e prestito offerto da Rust</a:t>
            </a:r>
            <a:endParaRPr/>
          </a:p>
        </p:txBody>
      </p:sp>
      <p:sp>
        <p:nvSpPr>
          <p:cNvPr id="111" name="Google Shape;111;p20"/>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Riferimenti e strutture dati</a:t>
            </a:r>
            <a:endParaRPr/>
          </a:p>
        </p:txBody>
      </p:sp>
      <p:sp>
        <p:nvSpPr>
          <p:cNvPr id="117" name="Google Shape;117;p21"/>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Lo stesso tipo di ragionamento vale se il dato viene salvato all’interno di una qualsiasi struttura dati</a:t>
            </a:r>
            <a:endParaRPr/>
          </a:p>
          <a:p>
            <a:pPr marL="914400" lvl="1" indent="-317500" algn="l" rtl="0">
              <a:spcBef>
                <a:spcPts val="0"/>
              </a:spcBef>
              <a:spcAft>
                <a:spcPts val="0"/>
              </a:spcAft>
              <a:buSzPts val="1400"/>
              <a:buChar char="○"/>
            </a:pPr>
            <a:r>
              <a:rPr lang="it"/>
              <a:t>Rust verifica che il valore a cui si punta abbia un tempo di vita maggiore o uguale del tempo di vita della struttura dati</a:t>
            </a:r>
            <a:endParaRPr/>
          </a:p>
          <a:p>
            <a:pPr marL="914400" lvl="1" indent="-317500" algn="l" rtl="0">
              <a:spcBef>
                <a:spcPts val="0"/>
              </a:spcBef>
              <a:spcAft>
                <a:spcPts val="0"/>
              </a:spcAft>
              <a:buSzPts val="1400"/>
              <a:buChar char="○"/>
            </a:pPr>
            <a:r>
              <a:rPr lang="it"/>
              <a:t>Questo richiede di esplicitare il tempo di vita della struttura rispetto al tempo di vita dei riferimenti in essa contenuti</a:t>
            </a:r>
            <a:endParaRPr/>
          </a:p>
          <a:p>
            <a:pPr marL="457200" lvl="0" indent="-342900" algn="l" rtl="0">
              <a:spcBef>
                <a:spcPts val="0"/>
              </a:spcBef>
              <a:spcAft>
                <a:spcPts val="0"/>
              </a:spcAft>
              <a:buSzPts val="1800"/>
              <a:buChar char="●"/>
            </a:pPr>
            <a:r>
              <a:rPr lang="it"/>
              <a:t>Se una struttura che contiene riferimenti è contenuta, a sua volta, in un’altra struttura, anche quest’ultima deve avere il tempo di vita specificato in modo esplicito</a:t>
            </a:r>
            <a:endParaRPr/>
          </a:p>
        </p:txBody>
      </p:sp>
      <p:sp>
        <p:nvSpPr>
          <p:cNvPr id="118" name="Google Shape;118;p21"/>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9</a:t>
            </a:fld>
            <a:endParaRPr/>
          </a:p>
        </p:txBody>
      </p:sp>
      <p:sp>
        <p:nvSpPr>
          <p:cNvPr id="119" name="Google Shape;119;p21"/>
          <p:cNvSpPr txBox="1"/>
          <p:nvPr/>
        </p:nvSpPr>
        <p:spPr>
          <a:xfrm>
            <a:off x="768075" y="4048675"/>
            <a:ext cx="3124500" cy="10467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b="1">
                <a:latin typeface="Consolas"/>
                <a:ea typeface="Consolas"/>
                <a:cs typeface="Consolas"/>
                <a:sym typeface="Consolas"/>
              </a:rPr>
              <a:t>struct User&lt;'a&gt; {</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  id: u32,</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  name: &amp;'a str,</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a:t>
            </a:r>
            <a:endParaRPr b="1">
              <a:latin typeface="Consolas"/>
              <a:ea typeface="Consolas"/>
              <a:cs typeface="Consolas"/>
              <a:sym typeface="Consolas"/>
            </a:endParaRPr>
          </a:p>
        </p:txBody>
      </p:sp>
      <p:sp>
        <p:nvSpPr>
          <p:cNvPr id="120" name="Google Shape;120;p21"/>
          <p:cNvSpPr txBox="1"/>
          <p:nvPr/>
        </p:nvSpPr>
        <p:spPr>
          <a:xfrm>
            <a:off x="4279175" y="4048675"/>
            <a:ext cx="3124500" cy="10467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b="1">
                <a:latin typeface="Consolas"/>
                <a:ea typeface="Consolas"/>
                <a:cs typeface="Consolas"/>
                <a:sym typeface="Consolas"/>
              </a:rPr>
              <a:t>struct Data&lt;'a&gt; {</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  user: User&lt;'a&gt;,</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  password: String,</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a:t>
            </a:r>
            <a:endParaRPr b="1">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name="Polito">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3961</Words>
  <Application>Microsoft Macintosh PowerPoint</Application>
  <PresentationFormat>On-screen Show (16:10)</PresentationFormat>
  <Paragraphs>377</Paragraphs>
  <Slides>30</Slides>
  <Notes>30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Consolas</vt:lpstr>
      <vt:lpstr>Polito</vt:lpstr>
      <vt:lpstr>Lifetime </vt:lpstr>
      <vt:lpstr>Riferimenti e funzioni</vt:lpstr>
      <vt:lpstr>Riferimenti e funzioni</vt:lpstr>
      <vt:lpstr>Riferimenti e funzioni</vt:lpstr>
      <vt:lpstr>Riferimenti e funzioni</vt:lpstr>
      <vt:lpstr>Riferimenti e funzioni</vt:lpstr>
      <vt:lpstr>Riferimenti e funzioni</vt:lpstr>
      <vt:lpstr>Riferimenti e funzioni</vt:lpstr>
      <vt:lpstr>Riferimenti e strutture dati</vt:lpstr>
      <vt:lpstr>Elisione dei tempi di vita</vt:lpstr>
      <vt:lpstr>Elisione dei tempi di vita</vt:lpstr>
      <vt:lpstr>Chiusure</vt:lpstr>
      <vt:lpstr>Funzioni e chiusure</vt:lpstr>
      <vt:lpstr>Puntatori a funzione</vt:lpstr>
      <vt:lpstr>Oggetti funzionali</vt:lpstr>
      <vt:lpstr>Oggetti funzionali</vt:lpstr>
      <vt:lpstr>Oggetti funzionali</vt:lpstr>
      <vt:lpstr>Funzioni lambda</vt:lpstr>
      <vt:lpstr>Funzioni lambda</vt:lpstr>
      <vt:lpstr>Chiusure</vt:lpstr>
      <vt:lpstr>Cattura delle variabili in C++</vt:lpstr>
      <vt:lpstr>Cattura delle variabili in C++</vt:lpstr>
      <vt:lpstr>Cattura delle variabili in Rust</vt:lpstr>
      <vt:lpstr>Cattura delle variabili in Rust</vt:lpstr>
      <vt:lpstr>I tratti funzionali</vt:lpstr>
      <vt:lpstr>Tratti funzionali</vt:lpstr>
      <vt:lpstr>Tratti funzionali</vt:lpstr>
      <vt:lpstr>Funzioni di ordine superiore</vt:lpstr>
      <vt:lpstr>Funzioni di ordine superiore</vt:lpstr>
      <vt:lpstr>Funzioni di ordine superiore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Lifetime </dc:title>
  <cp:lastModifiedBy>Giovanni Malnati</cp:lastModifiedBy>
  <cp:revision>1</cp:revision>
  <dcterms:modified xsi:type="dcterms:W3CDTF">2023-02-26T21:07:01Z</dcterms:modified>
</cp:coreProperties>
</file>