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Lst>
  <p:sldSz cy="5715000" cx="9144000"/>
  <p:notesSz cx="6858000" cy="9144000"/>
  <p:embeddedFontLst>
    <p:embeddedFont>
      <p:font typeface="Inconsolata"/>
      <p:regular r:id="rId97"/>
      <p:bold r:id="rId98"/>
    </p:embeddedFont>
    <p:embeddedFont>
      <p:font typeface="Gill Sans"/>
      <p:regular r:id="rId99"/>
      <p:bold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font" Target="fonts/GillSans-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Inconsolata-regular.fntdata"/><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GillSans-regular.fntdata"/><Relationship Id="rId10" Type="http://schemas.openxmlformats.org/officeDocument/2006/relationships/slide" Target="slides/slide5.xml"/><Relationship Id="rId98" Type="http://schemas.openxmlformats.org/officeDocument/2006/relationships/font" Target="fonts/Inconsolata-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b02b24c76_0_1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b02b24c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b02b24c76_0_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b02b24c7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1a5d2a780_0_11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1a5d2a78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b02b24c76_0_5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b02b24c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b02b24c76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b02b24c7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b02b24c76_0_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b02b24c7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b02b24c76_0_8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b02b24c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f849b5640_0_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f849b56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f849b5640_0_2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f849b56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f849b5640_0_27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f849b564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b02b24c76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b02b24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f849b5640_0_28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f849b564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849b5640_0_29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f849b564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f849b5640_0_30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f849b564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f849b5640_0_31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f849b564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f849b5640_0_3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f849b564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f849b5640_0_3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f849b564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f849b5640_0_33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f849b564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f849b5640_0_3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f849b564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f849b5640_0_3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f849b564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f849b5640_0_36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f849b5640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f92dd11e2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f92dd1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f849b5640_0_37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f849b564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f849b5640_0_38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f849b5640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f849b5640_0_39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f849b564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f849b5640_0_40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f849b564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f849b5640_0_42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f849b5640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f849b5640_0_4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f849b564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f849b5640_0_4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f849b5640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f735a8707_0_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f735a87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0d1f9aa7f_1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10d1f9aa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0d1f9aa7f_1_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0d1f9aa7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f92dd11e2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f92dd11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027fb6b71_0_9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027fb6b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027fb6b71_0_8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027fb6b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027fb6b71_0_9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027fb6b7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027fb6b71_0_10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027fb6b7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b430dc3c2_0_1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b430dc3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0f0f0e124_0_2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0f0f0e1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0f0f0e124_0_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0f0f0e1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0f0f0e12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110f0f0e124_0_31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0f0f0e12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110f0f0e124_0_33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10f0f0e12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110f0f0e124_0_35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b02b24c76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b02b24c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0f0f0e12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110f0f0e124_0_37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10f0f0e124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110f0f0e124_0_40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10f0f0e12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110f0f0e124_0_42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10f0f0e124_0_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10f0f0e12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10f0f0e124_0_46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10f0f0e12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0f0f0e124_0_47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0f0f0e124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10f0f0e124_0_47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10f0f0e124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0b430dc3c2_0_2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0b430dc3c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0b430dc3c2_0_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0b430dc3c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0b430dc3c2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0b430dc3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b02b24c76_0_1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b02b24c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c323c19c52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c323c19c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c323c19c52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c323c19c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0b430dc3c2_0_3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0b430dc3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1027fb6b71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1027fb6b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1027fb6b71_0_1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1027fb6b7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186e7a4cc8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186e7a4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186e7a4cc8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186e7a4c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0b430dc3c2_0_4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0b430dc3c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133bb55fb6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133bb55f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0b430dc3c2_0_7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0b430dc3c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f849b5640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f849b56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1027fb6b71_0_14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1027fb6b7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133bb55fb6_0_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133bb55f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0b430dc3c2_0_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0b430dc3c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133bb55fb6_0_1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133bb55f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1027fb6b71_0_12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1027fb6b7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133bb55fb6_0_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133bb55fb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1027fb6b71_0_1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1027fb6b7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10f0f0e124_0_48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10f0f0e12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133bb55fb6_0_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133bb55f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0b430dc3c2_0_4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0b430dc3c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f849b5640_0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f849b56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0b430dc3c2_0_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0b430dc3c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133bb55fb6_0_3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133bb55fb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2642ca83af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2642ca8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2642ca83af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2642ca83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26854c304d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26854c3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26854c304d_0_5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26854c304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26854c304d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26854c304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26854c304d_0_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26854c304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26854c304d_0_9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26854c304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26854c304d_0_10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26854c304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f849b5640_0_1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f849b56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0b430dc3c2_0_6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10b430dc3c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0b02b24c76_0_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0b02b24c7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1435100" y="228864"/>
            <a:ext cx="7499400" cy="952500"/>
          </a:xfrm>
          <a:prstGeom prst="rect">
            <a:avLst/>
          </a:prstGeom>
          <a:noFill/>
          <a:ln>
            <a:noFill/>
          </a:ln>
        </p:spPr>
        <p:txBody>
          <a:bodyPr anchorCtr="0" anchor="t" bIns="0" lIns="91425" spcFirstLastPara="1" rIns="91425" wrap="square" tIns="0">
            <a:noAutofit/>
          </a:bodyPr>
          <a:lstStyle>
            <a:lvl1pPr lvl="0" rtl="0" algn="l">
              <a:spcBef>
                <a:spcPts val="0"/>
              </a:spcBef>
              <a:spcAft>
                <a:spcPts val="0"/>
              </a:spcAft>
              <a:buSzPts val="2800"/>
              <a:buNone/>
              <a:defRPr sz="4000">
                <a:solidFill>
                  <a:srgbClr val="0070C0"/>
                </a:solidFill>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4" name="Google Shape;54;p13"/>
          <p:cNvSpPr txBox="1"/>
          <p:nvPr>
            <p:ph idx="1" type="body"/>
          </p:nvPr>
        </p:nvSpPr>
        <p:spPr>
          <a:xfrm>
            <a:off x="1435608" y="1430617"/>
            <a:ext cx="7498200" cy="3725400"/>
          </a:xfrm>
          <a:prstGeom prst="rect">
            <a:avLst/>
          </a:prstGeom>
          <a:noFill/>
          <a:ln>
            <a:noFill/>
          </a:ln>
        </p:spPr>
        <p:txBody>
          <a:bodyPr anchorCtr="0" anchor="t" bIns="45700" lIns="91425" spcFirstLastPara="1" rIns="91425" wrap="square" tIns="45700">
            <a:normAutofit/>
          </a:bodyPr>
          <a:lstStyle>
            <a:lvl1pPr indent="-370840" lvl="0" marL="457200" rtl="0" algn="l">
              <a:spcBef>
                <a:spcPts val="600"/>
              </a:spcBef>
              <a:spcAft>
                <a:spcPts val="0"/>
              </a:spcAft>
              <a:buSzPts val="2240"/>
              <a:buChar char="●"/>
              <a:defRPr sz="2800"/>
            </a:lvl1pPr>
            <a:lvl2pPr indent="-381000" lvl="1" marL="914400" rtl="0" algn="l">
              <a:spcBef>
                <a:spcPts val="550"/>
              </a:spcBef>
              <a:spcAft>
                <a:spcPts val="0"/>
              </a:spcAft>
              <a:buSzPts val="2400"/>
              <a:buChar char="○"/>
              <a:defRPr sz="2400">
                <a:solidFill>
                  <a:srgbClr val="3E3E67"/>
                </a:solidFill>
              </a:defRPr>
            </a:lvl2pPr>
            <a:lvl3pPr indent="-355600" lvl="2" marL="1371600" rtl="0" algn="l">
              <a:spcBef>
                <a:spcPts val="400"/>
              </a:spcBef>
              <a:spcAft>
                <a:spcPts val="0"/>
              </a:spcAft>
              <a:buSzPts val="2000"/>
              <a:buChar char="■"/>
              <a:defRPr sz="2000">
                <a:solidFill>
                  <a:srgbClr val="3E3E67"/>
                </a:solidFill>
              </a:defRPr>
            </a:lvl3pPr>
            <a:lvl4pPr indent="-342900" lvl="3" marL="1828800" rtl="0" algn="l">
              <a:spcBef>
                <a:spcPts val="360"/>
              </a:spcBef>
              <a:spcAft>
                <a:spcPts val="0"/>
              </a:spcAft>
              <a:buSzPts val="1800"/>
              <a:buChar char="●"/>
              <a:defRPr sz="1800">
                <a:solidFill>
                  <a:srgbClr val="3E3E67"/>
                </a:solidFill>
              </a:defRPr>
            </a:lvl4pPr>
            <a:lvl5pPr indent="-342900" lvl="4" marL="2286000" rtl="0" algn="l">
              <a:spcBef>
                <a:spcPts val="360"/>
              </a:spcBef>
              <a:spcAft>
                <a:spcPts val="0"/>
              </a:spcAft>
              <a:buSzPts val="1800"/>
              <a:buChar char="○"/>
              <a:defRPr sz="1800">
                <a:solidFill>
                  <a:srgbClr val="3E3E67"/>
                </a:solidFill>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55" name="Google Shape;55;p13"/>
          <p:cNvSpPr txBox="1"/>
          <p:nvPr>
            <p:ph idx="12" type="sldNum"/>
          </p:nvPr>
        </p:nvSpPr>
        <p:spPr>
          <a:xfrm>
            <a:off x="8613775" y="5254625"/>
            <a:ext cx="457200" cy="3969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1pPr>
            <a:lvl2pPr indent="0" lvl="1"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2pPr>
            <a:lvl3pPr indent="0" lvl="2"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3pPr>
            <a:lvl4pPr indent="0" lvl="3"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4pPr>
            <a:lvl5pPr indent="0" lvl="4"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5pPr>
            <a:lvl6pPr indent="0" lvl="5"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6pPr>
            <a:lvl7pPr indent="0" lvl="6"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7pPr>
            <a:lvl8pPr indent="0" lvl="7"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8pPr>
            <a:lvl9pPr indent="0" lvl="8"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it"/>
              <a:t>‹#›</a:t>
            </a:fld>
            <a:endParaRPr sz="10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7" name="Google Shape;7;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2021-23</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doc.rust-lang.org/std/sync/struct.Mutex.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doc.rust-lang.org/std/sync/struct.Arc.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 Id="rId3" Type="http://schemas.openxmlformats.org/officeDocument/2006/relationships/image" Target="../media/image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image" Target="../media/image1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s://github.com/actix/actix"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www.cs.kent.ac.uk/people/staff/mjb211/docs/toc.pdf" TargetMode="External"/><Relationship Id="rId4" Type="http://schemas.openxmlformats.org/officeDocument/2006/relationships/hyperlink" Target="https://llvm.org/docs/Atomics.html" TargetMode="External"/><Relationship Id="rId5" Type="http://schemas.openxmlformats.org/officeDocument/2006/relationships/hyperlink" Target="https://greenteapress.com/semaphores/LittleBookOfSemaphores.pdf" TargetMode="External"/><Relationship Id="rId6" Type="http://schemas.openxmlformats.org/officeDocument/2006/relationships/hyperlink" Target="https://cfsamson.gitbook.io/green-threads-explained-in-200-lines-of-rust/" TargetMode="External"/><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Concorrenza</a:t>
            </a:r>
            <a:endParaRPr/>
          </a:p>
        </p:txBody>
      </p:sp>
      <p:sp>
        <p:nvSpPr>
          <p:cNvPr id="61" name="Google Shape;61;p14"/>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Eseguire più flussi allo stesso tempo</a:t>
            </a:r>
            <a:endParaRPr/>
          </a:p>
        </p:txBody>
      </p:sp>
      <p:pic>
        <p:nvPicPr>
          <p:cNvPr id="62" name="Google Shape;62;p14"/>
          <p:cNvPicPr preferRelativeResize="0"/>
          <p:nvPr/>
        </p:nvPicPr>
        <p:blipFill>
          <a:blip r:embed="rId3">
            <a:alphaModFix/>
          </a:blip>
          <a:stretch>
            <a:fillRect/>
          </a:stretch>
        </p:blipFill>
        <p:spPr>
          <a:xfrm>
            <a:off x="3457938" y="185550"/>
            <a:ext cx="2228125" cy="222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Modello di memoria</a:t>
            </a:r>
            <a:endParaRPr/>
          </a:p>
        </p:txBody>
      </p:sp>
      <p:sp>
        <p:nvSpPr>
          <p:cNvPr id="124" name="Google Shape;124;p2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Quando un thread legge il contenuto di una locazione di memoria, può trovare:</a:t>
            </a:r>
            <a:endParaRPr/>
          </a:p>
          <a:p>
            <a:pPr indent="-317500" lvl="1" marL="914400" rtl="0" algn="l">
              <a:spcBef>
                <a:spcPts val="0"/>
              </a:spcBef>
              <a:spcAft>
                <a:spcPts val="0"/>
              </a:spcAft>
              <a:buSzPts val="1400"/>
              <a:buChar char="○"/>
            </a:pPr>
            <a:r>
              <a:rPr lang="it"/>
              <a:t>Il valore iniziale contenuto nel file eseguibile che è stato mappato in memoria (es: variabile globale inizializzata)</a:t>
            </a:r>
            <a:endParaRPr/>
          </a:p>
          <a:p>
            <a:pPr indent="-317500" lvl="1" marL="914400" rtl="0" algn="l">
              <a:spcBef>
                <a:spcPts val="0"/>
              </a:spcBef>
              <a:spcAft>
                <a:spcPts val="0"/>
              </a:spcAft>
              <a:buSzPts val="1400"/>
              <a:buChar char="○"/>
            </a:pPr>
            <a:r>
              <a:rPr lang="it"/>
              <a:t>Il valore che </a:t>
            </a:r>
            <a:r>
              <a:rPr b="1" lang="it">
                <a:solidFill>
                  <a:srgbClr val="0B5394"/>
                </a:solidFill>
              </a:rPr>
              <a:t>questo stesso thread</a:t>
            </a:r>
            <a:r>
              <a:rPr lang="it"/>
              <a:t> ha precedentemente depositato all'interno della locazione</a:t>
            </a:r>
            <a:endParaRPr/>
          </a:p>
          <a:p>
            <a:pPr indent="-317500" lvl="1" marL="914400" rtl="0" algn="l">
              <a:spcBef>
                <a:spcPts val="0"/>
              </a:spcBef>
              <a:spcAft>
                <a:spcPts val="0"/>
              </a:spcAft>
              <a:buSzPts val="1400"/>
              <a:buChar char="○"/>
            </a:pPr>
            <a:r>
              <a:rPr lang="it"/>
              <a:t>Il valore che è stato depositato da</a:t>
            </a:r>
            <a:r>
              <a:rPr b="1" lang="it">
                <a:solidFill>
                  <a:srgbClr val="0B5394"/>
                </a:solidFill>
              </a:rPr>
              <a:t> un altro thread</a:t>
            </a:r>
            <a:endParaRPr/>
          </a:p>
          <a:p>
            <a:pPr indent="-342900" lvl="0" marL="457200" rtl="0" algn="l">
              <a:spcBef>
                <a:spcPts val="0"/>
              </a:spcBef>
              <a:spcAft>
                <a:spcPts val="0"/>
              </a:spcAft>
              <a:buSzPts val="1800"/>
              <a:buChar char="●"/>
            </a:pPr>
            <a:r>
              <a:rPr lang="it"/>
              <a:t>La presenza di cache hardware e il possibile riordinamento delle istruzioni da parte della CPU rendono il </a:t>
            </a:r>
            <a:r>
              <a:rPr b="1" lang="it">
                <a:solidFill>
                  <a:srgbClr val="0B5394"/>
                </a:solidFill>
              </a:rPr>
              <a:t>terzo caso problematico</a:t>
            </a:r>
            <a:endParaRPr b="1">
              <a:solidFill>
                <a:srgbClr val="0B5394"/>
              </a:solidFill>
            </a:endParaRPr>
          </a:p>
          <a:p>
            <a:pPr indent="-317500" lvl="1" marL="914400" rtl="0" algn="l">
              <a:spcBef>
                <a:spcPts val="0"/>
              </a:spcBef>
              <a:spcAft>
                <a:spcPts val="0"/>
              </a:spcAft>
              <a:buSzPts val="1400"/>
              <a:buChar char="○"/>
            </a:pPr>
            <a:r>
              <a:rPr lang="it"/>
              <a:t>In generale </a:t>
            </a:r>
            <a:r>
              <a:rPr b="1" lang="it">
                <a:solidFill>
                  <a:srgbClr val="0B5394"/>
                </a:solidFill>
              </a:rPr>
              <a:t>non è predicibile</a:t>
            </a:r>
            <a:r>
              <a:rPr lang="it"/>
              <a:t> quale valore venga letto senza controllare letture e scritture da parte dei thread</a:t>
            </a:r>
            <a:endParaRPr/>
          </a:p>
          <a:p>
            <a:pPr indent="-317500" lvl="1" marL="914400" rtl="0" algn="l">
              <a:spcBef>
                <a:spcPts val="0"/>
              </a:spcBef>
              <a:spcAft>
                <a:spcPts val="0"/>
              </a:spcAft>
              <a:buSzPts val="1400"/>
              <a:buChar char="○"/>
            </a:pPr>
            <a:r>
              <a:rPr lang="it"/>
              <a:t>Occorre usare un costrutto di sincronizzazione esplicito che permetta di definire l'ordine di esecuzione</a:t>
            </a:r>
            <a:endParaRPr/>
          </a:p>
        </p:txBody>
      </p:sp>
      <p:sp>
        <p:nvSpPr>
          <p:cNvPr id="125" name="Google Shape;125;p2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Modello di memoria</a:t>
            </a:r>
            <a:endParaRPr/>
          </a:p>
        </p:txBody>
      </p:sp>
      <p:sp>
        <p:nvSpPr>
          <p:cNvPr id="131" name="Google Shape;131;p24"/>
          <p:cNvSpPr/>
          <p:nvPr/>
        </p:nvSpPr>
        <p:spPr>
          <a:xfrm>
            <a:off x="467325" y="4377800"/>
            <a:ext cx="8168400" cy="63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Memoria RAM</a:t>
            </a:r>
            <a:endParaRPr sz="1800"/>
          </a:p>
        </p:txBody>
      </p:sp>
      <p:sp>
        <p:nvSpPr>
          <p:cNvPr id="132" name="Google Shape;132;p24"/>
          <p:cNvSpPr/>
          <p:nvPr/>
        </p:nvSpPr>
        <p:spPr>
          <a:xfrm>
            <a:off x="487800" y="1070950"/>
            <a:ext cx="8168400" cy="3048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3200"/>
              <a:t>CPU</a:t>
            </a:r>
            <a:endParaRPr b="1" sz="3200"/>
          </a:p>
        </p:txBody>
      </p:sp>
      <p:sp>
        <p:nvSpPr>
          <p:cNvPr id="133" name="Google Shape;133;p24"/>
          <p:cNvSpPr/>
          <p:nvPr/>
        </p:nvSpPr>
        <p:spPr>
          <a:xfrm>
            <a:off x="730200" y="3431725"/>
            <a:ext cx="7642500" cy="5646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L3-unified-cache</a:t>
            </a:r>
            <a:br>
              <a:rPr lang="it" sz="1700"/>
            </a:br>
            <a:r>
              <a:rPr lang="it"/>
              <a:t>(condivisa da tutti i core)</a:t>
            </a:r>
            <a:endParaRPr/>
          </a:p>
        </p:txBody>
      </p:sp>
      <p:sp>
        <p:nvSpPr>
          <p:cNvPr id="134" name="Google Shape;134;p24"/>
          <p:cNvSpPr/>
          <p:nvPr/>
        </p:nvSpPr>
        <p:spPr>
          <a:xfrm>
            <a:off x="4196200" y="3920125"/>
            <a:ext cx="613500" cy="7011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730200" y="1255925"/>
            <a:ext cx="2054400" cy="1931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866650" y="2661925"/>
            <a:ext cx="1775400" cy="41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L2-cache</a:t>
            </a:r>
            <a:endParaRPr/>
          </a:p>
        </p:txBody>
      </p:sp>
      <p:sp>
        <p:nvSpPr>
          <p:cNvPr id="137" name="Google Shape;137;p24"/>
          <p:cNvSpPr/>
          <p:nvPr/>
        </p:nvSpPr>
        <p:spPr>
          <a:xfrm>
            <a:off x="866650" y="1924850"/>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d-cache</a:t>
            </a:r>
            <a:endParaRPr sz="1000"/>
          </a:p>
        </p:txBody>
      </p:sp>
      <p:sp>
        <p:nvSpPr>
          <p:cNvPr id="138" name="Google Shape;138;p24"/>
          <p:cNvSpPr/>
          <p:nvPr/>
        </p:nvSpPr>
        <p:spPr>
          <a:xfrm>
            <a:off x="1798000" y="1924850"/>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i</a:t>
            </a:r>
            <a:r>
              <a:rPr lang="it"/>
              <a:t>-cache</a:t>
            </a:r>
            <a:endParaRPr sz="1000"/>
          </a:p>
        </p:txBody>
      </p:sp>
      <p:sp>
        <p:nvSpPr>
          <p:cNvPr id="139" name="Google Shape;139;p24"/>
          <p:cNvSpPr/>
          <p:nvPr/>
        </p:nvSpPr>
        <p:spPr>
          <a:xfrm>
            <a:off x="1558000" y="3008975"/>
            <a:ext cx="392700" cy="5097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866650" y="1362363"/>
            <a:ext cx="843900" cy="330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registri</a:t>
            </a:r>
            <a:endParaRPr/>
          </a:p>
        </p:txBody>
      </p:sp>
      <p:sp>
        <p:nvSpPr>
          <p:cNvPr id="141" name="Google Shape;141;p24"/>
          <p:cNvSpPr/>
          <p:nvPr/>
        </p:nvSpPr>
        <p:spPr>
          <a:xfrm>
            <a:off x="116845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209980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1168450" y="1652475"/>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nvSpPr>
        <p:spPr>
          <a:xfrm>
            <a:off x="1940700" y="1255925"/>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Core-0</a:t>
            </a:r>
            <a:endParaRPr b="1"/>
          </a:p>
        </p:txBody>
      </p:sp>
      <p:sp>
        <p:nvSpPr>
          <p:cNvPr id="145" name="Google Shape;145;p24"/>
          <p:cNvSpPr/>
          <p:nvPr/>
        </p:nvSpPr>
        <p:spPr>
          <a:xfrm>
            <a:off x="6318300" y="1255925"/>
            <a:ext cx="2054400" cy="1931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6454750" y="2661925"/>
            <a:ext cx="1775400" cy="41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L2-cache</a:t>
            </a:r>
            <a:endParaRPr/>
          </a:p>
        </p:txBody>
      </p:sp>
      <p:sp>
        <p:nvSpPr>
          <p:cNvPr id="147" name="Google Shape;147;p24"/>
          <p:cNvSpPr/>
          <p:nvPr/>
        </p:nvSpPr>
        <p:spPr>
          <a:xfrm>
            <a:off x="6454750" y="1924850"/>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d-cache</a:t>
            </a:r>
            <a:endParaRPr sz="1000"/>
          </a:p>
        </p:txBody>
      </p:sp>
      <p:sp>
        <p:nvSpPr>
          <p:cNvPr id="148" name="Google Shape;148;p24"/>
          <p:cNvSpPr/>
          <p:nvPr/>
        </p:nvSpPr>
        <p:spPr>
          <a:xfrm>
            <a:off x="7386100" y="1924850"/>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i-cache</a:t>
            </a:r>
            <a:endParaRPr sz="1000"/>
          </a:p>
        </p:txBody>
      </p:sp>
      <p:sp>
        <p:nvSpPr>
          <p:cNvPr id="149" name="Google Shape;149;p24"/>
          <p:cNvSpPr/>
          <p:nvPr/>
        </p:nvSpPr>
        <p:spPr>
          <a:xfrm>
            <a:off x="7146100" y="3008975"/>
            <a:ext cx="392700" cy="5097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6454750" y="1362363"/>
            <a:ext cx="843900" cy="330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registri</a:t>
            </a:r>
            <a:endParaRPr/>
          </a:p>
        </p:txBody>
      </p:sp>
      <p:sp>
        <p:nvSpPr>
          <p:cNvPr id="151" name="Google Shape;151;p24"/>
          <p:cNvSpPr/>
          <p:nvPr/>
        </p:nvSpPr>
        <p:spPr>
          <a:xfrm>
            <a:off x="675655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768790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6756550" y="1652475"/>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nvSpPr>
        <p:spPr>
          <a:xfrm>
            <a:off x="7528800" y="1255925"/>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Core-n</a:t>
            </a:r>
            <a:endParaRPr b="1"/>
          </a:p>
        </p:txBody>
      </p:sp>
      <p:sp>
        <p:nvSpPr>
          <p:cNvPr id="155" name="Google Shape;155;p2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p:nvPr/>
        </p:nvSpPr>
        <p:spPr>
          <a:xfrm>
            <a:off x="487800" y="1070950"/>
            <a:ext cx="8168400" cy="3048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3200"/>
              <a:t>CPU</a:t>
            </a:r>
            <a:endParaRPr b="1" sz="3200"/>
          </a:p>
        </p:txBody>
      </p:sp>
      <p:sp>
        <p:nvSpPr>
          <p:cNvPr id="161" name="Google Shape;161;p25"/>
          <p:cNvSpPr/>
          <p:nvPr/>
        </p:nvSpPr>
        <p:spPr>
          <a:xfrm>
            <a:off x="5331700" y="1130775"/>
            <a:ext cx="3140700" cy="2139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1155CC"/>
              </a:highlight>
            </a:endParaRPr>
          </a:p>
        </p:txBody>
      </p:sp>
      <p:sp>
        <p:nvSpPr>
          <p:cNvPr id="162" name="Google Shape;162;p2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Modello di memoria (packed cores)</a:t>
            </a:r>
            <a:endParaRPr/>
          </a:p>
        </p:txBody>
      </p:sp>
      <p:sp>
        <p:nvSpPr>
          <p:cNvPr id="163" name="Google Shape;163;p25"/>
          <p:cNvSpPr/>
          <p:nvPr/>
        </p:nvSpPr>
        <p:spPr>
          <a:xfrm>
            <a:off x="592750" y="1130775"/>
            <a:ext cx="3140700" cy="2139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1155CC"/>
              </a:highlight>
            </a:endParaRPr>
          </a:p>
        </p:txBody>
      </p:sp>
      <p:sp>
        <p:nvSpPr>
          <p:cNvPr id="164" name="Google Shape;164;p25"/>
          <p:cNvSpPr/>
          <p:nvPr/>
        </p:nvSpPr>
        <p:spPr>
          <a:xfrm>
            <a:off x="467325" y="4377800"/>
            <a:ext cx="8168400" cy="63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Memoria RAM</a:t>
            </a:r>
            <a:endParaRPr sz="1800"/>
          </a:p>
        </p:txBody>
      </p:sp>
      <p:sp>
        <p:nvSpPr>
          <p:cNvPr id="165" name="Google Shape;165;p25"/>
          <p:cNvSpPr/>
          <p:nvPr/>
        </p:nvSpPr>
        <p:spPr>
          <a:xfrm>
            <a:off x="730200" y="3431725"/>
            <a:ext cx="7642500" cy="5646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L3-unified-cache</a:t>
            </a:r>
            <a:br>
              <a:rPr lang="it" sz="1700"/>
            </a:br>
            <a:r>
              <a:rPr lang="it"/>
              <a:t>(condivisa da tutti i core)</a:t>
            </a:r>
            <a:endParaRPr/>
          </a:p>
        </p:txBody>
      </p:sp>
      <p:sp>
        <p:nvSpPr>
          <p:cNvPr id="166" name="Google Shape;166;p25"/>
          <p:cNvSpPr/>
          <p:nvPr/>
        </p:nvSpPr>
        <p:spPr>
          <a:xfrm>
            <a:off x="4196200" y="3920125"/>
            <a:ext cx="613500" cy="7011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543325" y="1177599"/>
            <a:ext cx="2054400" cy="1326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679775" y="1846523"/>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d-cache</a:t>
            </a:r>
            <a:endParaRPr sz="1000"/>
          </a:p>
        </p:txBody>
      </p:sp>
      <p:sp>
        <p:nvSpPr>
          <p:cNvPr id="169" name="Google Shape;169;p25"/>
          <p:cNvSpPr/>
          <p:nvPr/>
        </p:nvSpPr>
        <p:spPr>
          <a:xfrm>
            <a:off x="2611125" y="1846523"/>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i-cache</a:t>
            </a:r>
            <a:endParaRPr sz="1000"/>
          </a:p>
        </p:txBody>
      </p:sp>
      <p:sp>
        <p:nvSpPr>
          <p:cNvPr id="170" name="Google Shape;170;p25"/>
          <p:cNvSpPr/>
          <p:nvPr/>
        </p:nvSpPr>
        <p:spPr>
          <a:xfrm>
            <a:off x="1679775" y="1284035"/>
            <a:ext cx="843900" cy="330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registri</a:t>
            </a:r>
            <a:endParaRPr/>
          </a:p>
        </p:txBody>
      </p:sp>
      <p:sp>
        <p:nvSpPr>
          <p:cNvPr id="171" name="Google Shape;171;p25"/>
          <p:cNvSpPr/>
          <p:nvPr/>
        </p:nvSpPr>
        <p:spPr>
          <a:xfrm>
            <a:off x="1981575" y="1574148"/>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2753825" y="1177598"/>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Core-1</a:t>
            </a:r>
            <a:endParaRPr b="1"/>
          </a:p>
        </p:txBody>
      </p:sp>
      <p:sp>
        <p:nvSpPr>
          <p:cNvPr id="173" name="Google Shape;173;p25"/>
          <p:cNvSpPr/>
          <p:nvPr/>
        </p:nvSpPr>
        <p:spPr>
          <a:xfrm>
            <a:off x="6318300" y="1179725"/>
            <a:ext cx="2054400" cy="125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6454750" y="1924850"/>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d-cache</a:t>
            </a:r>
            <a:endParaRPr sz="1000"/>
          </a:p>
        </p:txBody>
      </p:sp>
      <p:sp>
        <p:nvSpPr>
          <p:cNvPr id="175" name="Google Shape;175;p25"/>
          <p:cNvSpPr/>
          <p:nvPr/>
        </p:nvSpPr>
        <p:spPr>
          <a:xfrm>
            <a:off x="7386100" y="1848650"/>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i-cache</a:t>
            </a:r>
            <a:endParaRPr sz="1000"/>
          </a:p>
        </p:txBody>
      </p:sp>
      <p:sp>
        <p:nvSpPr>
          <p:cNvPr id="176" name="Google Shape;176;p25"/>
          <p:cNvSpPr/>
          <p:nvPr/>
        </p:nvSpPr>
        <p:spPr>
          <a:xfrm>
            <a:off x="7146100" y="3008975"/>
            <a:ext cx="392700" cy="5097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6454750" y="1362363"/>
            <a:ext cx="843900" cy="330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registri</a:t>
            </a:r>
            <a:endParaRPr/>
          </a:p>
        </p:txBody>
      </p:sp>
      <p:sp>
        <p:nvSpPr>
          <p:cNvPr id="178" name="Google Shape;178;p25"/>
          <p:cNvSpPr/>
          <p:nvPr/>
        </p:nvSpPr>
        <p:spPr>
          <a:xfrm>
            <a:off x="675655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6756550" y="1652475"/>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txBox="1"/>
          <p:nvPr/>
        </p:nvSpPr>
        <p:spPr>
          <a:xfrm>
            <a:off x="7528800" y="1179725"/>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Core-n</a:t>
            </a:r>
            <a:endParaRPr b="1"/>
          </a:p>
        </p:txBody>
      </p:sp>
      <p:sp>
        <p:nvSpPr>
          <p:cNvPr id="181" name="Google Shape;181;p2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82" name="Google Shape;182;p25"/>
          <p:cNvSpPr/>
          <p:nvPr/>
        </p:nvSpPr>
        <p:spPr>
          <a:xfrm>
            <a:off x="727150" y="1253799"/>
            <a:ext cx="2054400" cy="1291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863600" y="1922723"/>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d-cache</a:t>
            </a:r>
            <a:endParaRPr sz="1000"/>
          </a:p>
        </p:txBody>
      </p:sp>
      <p:sp>
        <p:nvSpPr>
          <p:cNvPr id="184" name="Google Shape;184;p25"/>
          <p:cNvSpPr/>
          <p:nvPr/>
        </p:nvSpPr>
        <p:spPr>
          <a:xfrm>
            <a:off x="1794950" y="1922723"/>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i-cache</a:t>
            </a:r>
            <a:endParaRPr sz="1000"/>
          </a:p>
        </p:txBody>
      </p:sp>
      <p:sp>
        <p:nvSpPr>
          <p:cNvPr id="185" name="Google Shape;185;p25"/>
          <p:cNvSpPr/>
          <p:nvPr/>
        </p:nvSpPr>
        <p:spPr>
          <a:xfrm>
            <a:off x="863600" y="1360235"/>
            <a:ext cx="843900" cy="330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registri</a:t>
            </a:r>
            <a:endParaRPr/>
          </a:p>
        </p:txBody>
      </p:sp>
      <p:sp>
        <p:nvSpPr>
          <p:cNvPr id="186" name="Google Shape;186;p25"/>
          <p:cNvSpPr/>
          <p:nvPr/>
        </p:nvSpPr>
        <p:spPr>
          <a:xfrm>
            <a:off x="1165400" y="1650348"/>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txBox="1"/>
          <p:nvPr/>
        </p:nvSpPr>
        <p:spPr>
          <a:xfrm>
            <a:off x="1937650" y="1253798"/>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Core-0</a:t>
            </a:r>
            <a:endParaRPr b="1"/>
          </a:p>
        </p:txBody>
      </p:sp>
      <p:grpSp>
        <p:nvGrpSpPr>
          <p:cNvPr id="188" name="Google Shape;188;p25"/>
          <p:cNvGrpSpPr/>
          <p:nvPr/>
        </p:nvGrpSpPr>
        <p:grpSpPr>
          <a:xfrm>
            <a:off x="866650" y="2386050"/>
            <a:ext cx="2592900" cy="1132625"/>
            <a:chOff x="866650" y="2386050"/>
            <a:chExt cx="2592900" cy="1132625"/>
          </a:xfrm>
        </p:grpSpPr>
        <p:sp>
          <p:nvSpPr>
            <p:cNvPr id="189" name="Google Shape;189;p25"/>
            <p:cNvSpPr/>
            <p:nvPr/>
          </p:nvSpPr>
          <p:spPr>
            <a:xfrm>
              <a:off x="866650" y="2630527"/>
              <a:ext cx="2592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700"/>
                <a:t>L2-cache </a:t>
              </a:r>
              <a:endParaRPr sz="1700"/>
            </a:p>
            <a:p>
              <a:pPr indent="0" lvl="0" marL="0" rtl="0" algn="ctr">
                <a:spcBef>
                  <a:spcPts val="0"/>
                </a:spcBef>
                <a:spcAft>
                  <a:spcPts val="0"/>
                </a:spcAft>
                <a:buNone/>
              </a:pPr>
              <a:r>
                <a:rPr lang="it" sz="1700"/>
                <a:t>(shared by n cores)</a:t>
              </a:r>
              <a:endParaRPr sz="1700"/>
            </a:p>
          </p:txBody>
        </p:sp>
        <p:sp>
          <p:nvSpPr>
            <p:cNvPr id="190" name="Google Shape;190;p25"/>
            <p:cNvSpPr/>
            <p:nvPr/>
          </p:nvSpPr>
          <p:spPr>
            <a:xfrm>
              <a:off x="1558000" y="3008975"/>
              <a:ext cx="392700" cy="5097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1" name="Google Shape;191;p25"/>
            <p:cNvSpPr/>
            <p:nvPr/>
          </p:nvSpPr>
          <p:spPr>
            <a:xfrm>
              <a:off x="116845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2" name="Google Shape;192;p25"/>
            <p:cNvSpPr/>
            <p:nvPr/>
          </p:nvSpPr>
          <p:spPr>
            <a:xfrm>
              <a:off x="209980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193" name="Google Shape;193;p25"/>
          <p:cNvSpPr/>
          <p:nvPr/>
        </p:nvSpPr>
        <p:spPr>
          <a:xfrm>
            <a:off x="2945575" y="235360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5474400" y="1255924"/>
            <a:ext cx="2054400" cy="1291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5610850" y="1924848"/>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d-cache</a:t>
            </a:r>
            <a:endParaRPr sz="1000"/>
          </a:p>
        </p:txBody>
      </p:sp>
      <p:sp>
        <p:nvSpPr>
          <p:cNvPr id="196" name="Google Shape;196;p25"/>
          <p:cNvSpPr/>
          <p:nvPr/>
        </p:nvSpPr>
        <p:spPr>
          <a:xfrm>
            <a:off x="6542200" y="1924848"/>
            <a:ext cx="843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t>L1</a:t>
            </a:r>
            <a:endParaRPr sz="1800"/>
          </a:p>
          <a:p>
            <a:pPr indent="0" lvl="0" marL="0" rtl="0" algn="ctr">
              <a:spcBef>
                <a:spcPts val="0"/>
              </a:spcBef>
              <a:spcAft>
                <a:spcPts val="0"/>
              </a:spcAft>
              <a:buNone/>
            </a:pPr>
            <a:r>
              <a:rPr lang="it"/>
              <a:t>i-cache</a:t>
            </a:r>
            <a:endParaRPr sz="1000"/>
          </a:p>
        </p:txBody>
      </p:sp>
      <p:sp>
        <p:nvSpPr>
          <p:cNvPr id="197" name="Google Shape;197;p25"/>
          <p:cNvSpPr/>
          <p:nvPr/>
        </p:nvSpPr>
        <p:spPr>
          <a:xfrm>
            <a:off x="5610850" y="1362360"/>
            <a:ext cx="843900" cy="330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registri</a:t>
            </a:r>
            <a:endParaRPr/>
          </a:p>
        </p:txBody>
      </p:sp>
      <p:sp>
        <p:nvSpPr>
          <p:cNvPr id="198" name="Google Shape;198;p25"/>
          <p:cNvSpPr/>
          <p:nvPr/>
        </p:nvSpPr>
        <p:spPr>
          <a:xfrm>
            <a:off x="5912650" y="1652473"/>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txBox="1"/>
          <p:nvPr/>
        </p:nvSpPr>
        <p:spPr>
          <a:xfrm>
            <a:off x="6495975" y="1255925"/>
            <a:ext cx="10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Core-(n-1)</a:t>
            </a:r>
            <a:endParaRPr b="1"/>
          </a:p>
        </p:txBody>
      </p:sp>
      <p:grpSp>
        <p:nvGrpSpPr>
          <p:cNvPr id="200" name="Google Shape;200;p25"/>
          <p:cNvGrpSpPr/>
          <p:nvPr/>
        </p:nvGrpSpPr>
        <p:grpSpPr>
          <a:xfrm>
            <a:off x="5637100" y="2383613"/>
            <a:ext cx="2592900" cy="1135050"/>
            <a:chOff x="866650" y="2386050"/>
            <a:chExt cx="2592900" cy="1135050"/>
          </a:xfrm>
        </p:grpSpPr>
        <p:sp>
          <p:nvSpPr>
            <p:cNvPr id="201" name="Google Shape;201;p25"/>
            <p:cNvSpPr/>
            <p:nvPr/>
          </p:nvSpPr>
          <p:spPr>
            <a:xfrm>
              <a:off x="866650" y="2630527"/>
              <a:ext cx="2592900" cy="509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700"/>
                <a:t>L2-cache </a:t>
              </a:r>
              <a:endParaRPr sz="1700"/>
            </a:p>
            <a:p>
              <a:pPr indent="0" lvl="0" marL="0" rtl="0" algn="ctr">
                <a:spcBef>
                  <a:spcPts val="0"/>
                </a:spcBef>
                <a:spcAft>
                  <a:spcPts val="0"/>
                </a:spcAft>
                <a:buNone/>
              </a:pPr>
              <a:r>
                <a:rPr lang="it" sz="1700"/>
                <a:t>(shared by n cores)</a:t>
              </a:r>
              <a:endParaRPr sz="1700"/>
            </a:p>
          </p:txBody>
        </p:sp>
        <p:sp>
          <p:nvSpPr>
            <p:cNvPr id="202" name="Google Shape;202;p25"/>
            <p:cNvSpPr/>
            <p:nvPr/>
          </p:nvSpPr>
          <p:spPr>
            <a:xfrm>
              <a:off x="2375650" y="3011400"/>
              <a:ext cx="392700" cy="5097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03" name="Google Shape;203;p25"/>
            <p:cNvSpPr/>
            <p:nvPr/>
          </p:nvSpPr>
          <p:spPr>
            <a:xfrm>
              <a:off x="116845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04" name="Google Shape;204;p25"/>
            <p:cNvSpPr/>
            <p:nvPr/>
          </p:nvSpPr>
          <p:spPr>
            <a:xfrm>
              <a:off x="2099800" y="2386050"/>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205" name="Google Shape;205;p25"/>
          <p:cNvSpPr/>
          <p:nvPr/>
        </p:nvSpPr>
        <p:spPr>
          <a:xfrm>
            <a:off x="7716025" y="2274963"/>
            <a:ext cx="240300" cy="3309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Tempi di accesso</a:t>
            </a:r>
            <a:endParaRPr/>
          </a:p>
        </p:txBody>
      </p:sp>
      <p:pic>
        <p:nvPicPr>
          <p:cNvPr id="211" name="Google Shape;211;p26"/>
          <p:cNvPicPr preferRelativeResize="0"/>
          <p:nvPr/>
        </p:nvPicPr>
        <p:blipFill>
          <a:blip r:embed="rId3">
            <a:alphaModFix/>
          </a:blip>
          <a:stretch>
            <a:fillRect/>
          </a:stretch>
        </p:blipFill>
        <p:spPr>
          <a:xfrm>
            <a:off x="7984650" y="3762324"/>
            <a:ext cx="915800" cy="1173775"/>
          </a:xfrm>
          <a:prstGeom prst="rect">
            <a:avLst/>
          </a:prstGeom>
          <a:noFill/>
          <a:ln>
            <a:noFill/>
          </a:ln>
        </p:spPr>
      </p:pic>
      <p:pic>
        <p:nvPicPr>
          <p:cNvPr id="212" name="Google Shape;212;p26"/>
          <p:cNvPicPr preferRelativeResize="0"/>
          <p:nvPr/>
        </p:nvPicPr>
        <p:blipFill>
          <a:blip r:embed="rId4">
            <a:alphaModFix/>
          </a:blip>
          <a:stretch>
            <a:fillRect/>
          </a:stretch>
        </p:blipFill>
        <p:spPr>
          <a:xfrm>
            <a:off x="311700" y="971622"/>
            <a:ext cx="7532289" cy="4279428"/>
          </a:xfrm>
          <a:prstGeom prst="rect">
            <a:avLst/>
          </a:prstGeom>
          <a:noFill/>
          <a:ln>
            <a:noFill/>
          </a:ln>
        </p:spPr>
      </p:pic>
      <p:sp>
        <p:nvSpPr>
          <p:cNvPr id="213" name="Google Shape;213;p26"/>
          <p:cNvSpPr txBox="1"/>
          <p:nvPr/>
        </p:nvSpPr>
        <p:spPr>
          <a:xfrm>
            <a:off x="3536100" y="4936100"/>
            <a:ext cx="53643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it" sz="1200"/>
              <a:t>da </a:t>
            </a:r>
            <a:r>
              <a:rPr i="1" lang="it" sz="1200"/>
              <a:t>"Asynchronous programming" di Kirill Bobrov, settembre 2020</a:t>
            </a:r>
            <a:endParaRPr i="1" sz="1200"/>
          </a:p>
        </p:txBody>
      </p:sp>
      <p:sp>
        <p:nvSpPr>
          <p:cNvPr id="214" name="Google Shape;214;p2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Problemi aperti</a:t>
            </a:r>
            <a:endParaRPr/>
          </a:p>
        </p:txBody>
      </p:sp>
      <p:sp>
        <p:nvSpPr>
          <p:cNvPr id="220" name="Google Shape;220;p2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5394"/>
              </a:buClr>
              <a:buSzPts val="1800"/>
              <a:buChar char="●"/>
            </a:pPr>
            <a:r>
              <a:rPr b="1" lang="it">
                <a:solidFill>
                  <a:srgbClr val="0B5394"/>
                </a:solidFill>
              </a:rPr>
              <a:t>Atomicità</a:t>
            </a:r>
            <a:endParaRPr b="1">
              <a:solidFill>
                <a:srgbClr val="0B5394"/>
              </a:solidFill>
            </a:endParaRPr>
          </a:p>
          <a:p>
            <a:pPr indent="-317500" lvl="1" marL="914400" rtl="0" algn="l">
              <a:spcBef>
                <a:spcPts val="0"/>
              </a:spcBef>
              <a:spcAft>
                <a:spcPts val="0"/>
              </a:spcAft>
              <a:buSzPts val="1400"/>
              <a:buChar char="○"/>
            </a:pPr>
            <a:r>
              <a:rPr lang="it"/>
              <a:t>Quali istruzioni devono avere effetti indivisibili?</a:t>
            </a:r>
            <a:endParaRPr/>
          </a:p>
          <a:p>
            <a:pPr indent="-317500" lvl="1" marL="914400" rtl="0" algn="l">
              <a:spcBef>
                <a:spcPts val="0"/>
              </a:spcBef>
              <a:spcAft>
                <a:spcPts val="0"/>
              </a:spcAft>
              <a:buSzPts val="1400"/>
              <a:buChar char="○"/>
            </a:pPr>
            <a:r>
              <a:rPr lang="it"/>
              <a:t>Il problema è principalmente sulle variabili globali e su quelle istanza, meno sulle variabili locali (a meno che il loro indirizzo sia noto ad altri thread)</a:t>
            </a:r>
            <a:endParaRPr/>
          </a:p>
          <a:p>
            <a:pPr indent="-342900" lvl="0" marL="457200" rtl="0" algn="l">
              <a:spcBef>
                <a:spcPts val="0"/>
              </a:spcBef>
              <a:spcAft>
                <a:spcPts val="0"/>
              </a:spcAft>
              <a:buSzPts val="1800"/>
              <a:buChar char="●"/>
            </a:pPr>
            <a:r>
              <a:rPr b="1" lang="it">
                <a:solidFill>
                  <a:srgbClr val="0B5394"/>
                </a:solidFill>
              </a:rPr>
              <a:t>Visibilità</a:t>
            </a:r>
            <a:endParaRPr/>
          </a:p>
          <a:p>
            <a:pPr indent="-317500" lvl="1" marL="914400" rtl="0" algn="l">
              <a:spcBef>
                <a:spcPts val="0"/>
              </a:spcBef>
              <a:spcAft>
                <a:spcPts val="0"/>
              </a:spcAft>
              <a:buSzPts val="1400"/>
              <a:buChar char="○"/>
            </a:pPr>
            <a:r>
              <a:rPr lang="it"/>
              <a:t>Sotto quali condizioni, le scritture compiute da un thread sono visibili da un secondo thread?</a:t>
            </a:r>
            <a:endParaRPr/>
          </a:p>
          <a:p>
            <a:pPr indent="-342900" lvl="0" marL="457200" marR="0" rtl="0" algn="l">
              <a:lnSpc>
                <a:spcPct val="115000"/>
              </a:lnSpc>
              <a:spcBef>
                <a:spcPts val="0"/>
              </a:spcBef>
              <a:spcAft>
                <a:spcPts val="0"/>
              </a:spcAft>
              <a:buClr>
                <a:srgbClr val="0B5394"/>
              </a:buClr>
              <a:buSzPts val="1800"/>
              <a:buChar char="●"/>
            </a:pPr>
            <a:r>
              <a:rPr b="1" lang="it">
                <a:solidFill>
                  <a:srgbClr val="0B5394"/>
                </a:solidFill>
              </a:rPr>
              <a:t>Ordinamento</a:t>
            </a:r>
            <a:endParaRPr/>
          </a:p>
          <a:p>
            <a:pPr indent="-317500" lvl="1" marL="914400" rtl="0" algn="l">
              <a:spcBef>
                <a:spcPts val="0"/>
              </a:spcBef>
              <a:spcAft>
                <a:spcPts val="0"/>
              </a:spcAft>
              <a:buSzPts val="1400"/>
              <a:buChar char="○"/>
            </a:pPr>
            <a:r>
              <a:rPr lang="it"/>
              <a:t>Sotto quali condizioni gli effetti di più operazioni effettuate da un thread possono apparire ad altri thread in ordine differente?</a:t>
            </a:r>
            <a:endParaRPr/>
          </a:p>
        </p:txBody>
      </p:sp>
      <p:sp>
        <p:nvSpPr>
          <p:cNvPr id="221" name="Google Shape;221;p2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Le risposte dei processori</a:t>
            </a:r>
            <a:endParaRPr/>
          </a:p>
        </p:txBody>
      </p:sp>
      <p:sp>
        <p:nvSpPr>
          <p:cNvPr id="227" name="Google Shape;227;p28"/>
          <p:cNvSpPr txBox="1"/>
          <p:nvPr>
            <p:ph idx="1" type="body"/>
          </p:nvPr>
        </p:nvSpPr>
        <p:spPr>
          <a:xfrm>
            <a:off x="311700" y="1280525"/>
            <a:ext cx="8520600" cy="3947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Ciascuna famiglia di processori offre una propria risposta ai problemi menzionati</a:t>
            </a:r>
            <a:endParaRPr/>
          </a:p>
          <a:p>
            <a:pPr indent="-317500" lvl="1" marL="914400" marR="0" rtl="0" algn="l">
              <a:lnSpc>
                <a:spcPct val="115000"/>
              </a:lnSpc>
              <a:spcBef>
                <a:spcPts val="0"/>
              </a:spcBef>
              <a:spcAft>
                <a:spcPts val="0"/>
              </a:spcAft>
              <a:buSzPts val="1400"/>
              <a:buChar char="○"/>
            </a:pPr>
            <a:r>
              <a:rPr lang="it"/>
              <a:t>La piattaforma </a:t>
            </a:r>
            <a:r>
              <a:rPr b="1" lang="it">
                <a:solidFill>
                  <a:srgbClr val="0B5394"/>
                </a:solidFill>
              </a:rPr>
              <a:t>x86</a:t>
            </a:r>
            <a:r>
              <a:rPr lang="it"/>
              <a:t> adotta un modello </a:t>
            </a:r>
            <a:r>
              <a:rPr b="1" lang="it">
                <a:solidFill>
                  <a:srgbClr val="0B5394"/>
                </a:solidFill>
              </a:rPr>
              <a:t>quasi sequenzialmente consistente</a:t>
            </a:r>
            <a:r>
              <a:rPr lang="it"/>
              <a:t> ed offre le istruzioni di tipo </a:t>
            </a:r>
            <a:r>
              <a:rPr i="1" lang="it"/>
              <a:t>fence,</a:t>
            </a:r>
            <a:r>
              <a:rPr lang="it"/>
              <a:t> che forzano il completamento delle operazioni di scrittura, bloccando temporaneamente gli altri core che dovessero cercare di accedere nel frattempo allo stesso segmento di indirizzi</a:t>
            </a:r>
            <a:endParaRPr/>
          </a:p>
          <a:p>
            <a:pPr indent="-317500" lvl="1" marL="914400" marR="0" rtl="0" algn="l">
              <a:lnSpc>
                <a:spcPct val="115000"/>
              </a:lnSpc>
              <a:spcBef>
                <a:spcPts val="0"/>
              </a:spcBef>
              <a:spcAft>
                <a:spcPts val="0"/>
              </a:spcAft>
              <a:buSzPts val="1400"/>
              <a:buChar char="○"/>
            </a:pPr>
            <a:r>
              <a:rPr lang="it"/>
              <a:t>Per contro, sulla piattaforma </a:t>
            </a:r>
            <a:r>
              <a:rPr b="1" lang="it">
                <a:solidFill>
                  <a:srgbClr val="0B5394"/>
                </a:solidFill>
              </a:rPr>
              <a:t>ARM</a:t>
            </a:r>
            <a:r>
              <a:rPr lang="it"/>
              <a:t> viene usato un modello molto più lasco, basato su</a:t>
            </a:r>
            <a:r>
              <a:rPr b="1" lang="it">
                <a:solidFill>
                  <a:srgbClr val="0B5394"/>
                </a:solidFill>
              </a:rPr>
              <a:t> liste di propagazione dei cambiamenti</a:t>
            </a:r>
            <a:r>
              <a:rPr lang="it"/>
              <a:t>, ed offre le istruzioni di tipo </a:t>
            </a:r>
            <a:r>
              <a:rPr i="1" lang="it"/>
              <a:t>barrier</a:t>
            </a:r>
            <a:r>
              <a:rPr lang="it"/>
              <a:t> che consentono l’ordinamento causale rispettivamente per il calcolo degli indirizzi, delle istruzioni, dei dati</a:t>
            </a:r>
            <a:endParaRPr/>
          </a:p>
          <a:p>
            <a:pPr indent="-342900" lvl="0" marL="457200" rtl="0" algn="l">
              <a:spcBef>
                <a:spcPts val="0"/>
              </a:spcBef>
              <a:spcAft>
                <a:spcPts val="0"/>
              </a:spcAft>
              <a:buSzPts val="1800"/>
              <a:buChar char="●"/>
            </a:pPr>
            <a:r>
              <a:rPr lang="it"/>
              <a:t>Se tali istruzioni non vengono incluse all’interno del codice generato, </a:t>
            </a:r>
            <a:r>
              <a:rPr b="1" lang="it">
                <a:highlight>
                  <a:schemeClr val="accent6"/>
                </a:highlight>
              </a:rPr>
              <a:t>non è garantito un ordinamento predicibile</a:t>
            </a:r>
            <a:r>
              <a:rPr lang="it"/>
              <a:t> </a:t>
            </a:r>
            <a:r>
              <a:rPr lang="it"/>
              <a:t>alle operazioni di </a:t>
            </a:r>
            <a:r>
              <a:rPr b="1" lang="it">
                <a:solidFill>
                  <a:srgbClr val="0B5394"/>
                </a:solidFill>
              </a:rPr>
              <a:t>lettura e scrittura di dati condivisi</a:t>
            </a:r>
            <a:r>
              <a:rPr lang="it"/>
              <a:t>, in presenza di attività concorrenti</a:t>
            </a:r>
            <a:endParaRPr/>
          </a:p>
          <a:p>
            <a:pPr indent="-317500" lvl="1" marL="914400" rtl="0" algn="l">
              <a:spcBef>
                <a:spcPts val="0"/>
              </a:spcBef>
              <a:spcAft>
                <a:spcPts val="0"/>
              </a:spcAft>
              <a:buSzPts val="1400"/>
              <a:buChar char="○"/>
            </a:pPr>
            <a:r>
              <a:rPr lang="it"/>
              <a:t>C++ e Rust condividono il modello di memoria su cui sono basati e annegano, nelle funzioni di libreria dei tipi dedicati alla concorrenza, tali istruzioni allo scopo di garantire le necessarie proprietà di funzionamento</a:t>
            </a:r>
            <a:endParaRPr/>
          </a:p>
        </p:txBody>
      </p:sp>
      <p:sp>
        <p:nvSpPr>
          <p:cNvPr id="228" name="Google Shape;228;p2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Errori</a:t>
            </a:r>
            <a:endParaRPr/>
          </a:p>
        </p:txBody>
      </p:sp>
      <p:sp>
        <p:nvSpPr>
          <p:cNvPr id="234" name="Google Shape;234;p2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t>
            </a:r>
            <a:r>
              <a:rPr b="1" lang="it">
                <a:solidFill>
                  <a:srgbClr val="0B5394"/>
                </a:solidFill>
              </a:rPr>
              <a:t>uso superficiale</a:t>
            </a:r>
            <a:r>
              <a:rPr lang="it"/>
              <a:t> dei costrutti di sincronizzazione porta a blocchi passivi o attivi del programma…</a:t>
            </a:r>
            <a:endParaRPr/>
          </a:p>
          <a:p>
            <a:pPr indent="-317500" lvl="1" marL="914400" rtl="0" algn="l">
              <a:spcBef>
                <a:spcPts val="0"/>
              </a:spcBef>
              <a:spcAft>
                <a:spcPts val="0"/>
              </a:spcAft>
              <a:buSzPts val="1400"/>
              <a:buChar char="○"/>
            </a:pPr>
            <a:r>
              <a:rPr lang="it"/>
              <a:t>In ogni caso, fonte di guai per il programmatore</a:t>
            </a:r>
            <a:endParaRPr/>
          </a:p>
          <a:p>
            <a:pPr indent="-342900" lvl="0" marL="457200" rtl="0" algn="l">
              <a:spcBef>
                <a:spcPts val="0"/>
              </a:spcBef>
              <a:spcAft>
                <a:spcPts val="0"/>
              </a:spcAft>
              <a:buSzPts val="1800"/>
              <a:buChar char="●"/>
            </a:pPr>
            <a:r>
              <a:rPr lang="it"/>
              <a:t>L’</a:t>
            </a:r>
            <a:r>
              <a:rPr b="1" lang="it">
                <a:solidFill>
                  <a:srgbClr val="0B5394"/>
                </a:solidFill>
              </a:rPr>
              <a:t>assenza</a:t>
            </a:r>
            <a:r>
              <a:rPr lang="it"/>
              <a:t> di costrutti  di sincronizzazione, porta a risultati imprevedibili</a:t>
            </a:r>
            <a:endParaRPr/>
          </a:p>
          <a:p>
            <a:pPr indent="-317500" lvl="1" marL="914400" rtl="0" algn="l">
              <a:spcBef>
                <a:spcPts val="0"/>
              </a:spcBef>
              <a:spcAft>
                <a:spcPts val="0"/>
              </a:spcAft>
              <a:buSzPts val="1400"/>
              <a:buChar char="○"/>
            </a:pPr>
            <a:r>
              <a:rPr lang="it"/>
              <a:t>Anche molto lontani da quanto sarebbe logico aspettarsi</a:t>
            </a:r>
            <a:endParaRPr/>
          </a:p>
          <a:p>
            <a:pPr indent="-342900" lvl="0" marL="457200" rtl="0" algn="l">
              <a:spcBef>
                <a:spcPts val="0"/>
              </a:spcBef>
              <a:spcAft>
                <a:spcPts val="0"/>
              </a:spcAft>
              <a:buSzPts val="1800"/>
              <a:buChar char="●"/>
            </a:pPr>
            <a:r>
              <a:rPr lang="it"/>
              <a:t>Si possono verificare </a:t>
            </a:r>
            <a:r>
              <a:rPr b="1" lang="it">
                <a:solidFill>
                  <a:srgbClr val="0B5394"/>
                </a:solidFill>
              </a:rPr>
              <a:t>malfunzionamenti casuali</a:t>
            </a:r>
            <a:endParaRPr b="1">
              <a:solidFill>
                <a:srgbClr val="0B5394"/>
              </a:solidFill>
            </a:endParaRPr>
          </a:p>
          <a:p>
            <a:pPr indent="-317500" lvl="1" marL="914400" rtl="0" algn="l">
              <a:spcBef>
                <a:spcPts val="0"/>
              </a:spcBef>
              <a:spcAft>
                <a:spcPts val="0"/>
              </a:spcAft>
              <a:buSzPts val="1400"/>
              <a:buChar char="○"/>
            </a:pPr>
            <a:r>
              <a:rPr lang="it"/>
              <a:t>Dovuti al comportamento non deterministico e asincrono dell’esecuzione concorrente</a:t>
            </a:r>
            <a:endParaRPr/>
          </a:p>
          <a:p>
            <a:pPr indent="-317500" lvl="1" marL="914400" rtl="0" algn="l">
              <a:spcBef>
                <a:spcPts val="0"/>
              </a:spcBef>
              <a:spcAft>
                <a:spcPts val="0"/>
              </a:spcAft>
              <a:buSzPts val="1400"/>
              <a:buChar char="○"/>
            </a:pPr>
            <a:r>
              <a:rPr lang="it"/>
              <a:t>Estremamente difficili da riprodurre e da eliminare</a:t>
            </a:r>
            <a:endParaRPr/>
          </a:p>
          <a:p>
            <a:pPr indent="-342900" lvl="0" marL="457200" rtl="0" algn="l">
              <a:spcBef>
                <a:spcPts val="0"/>
              </a:spcBef>
              <a:spcAft>
                <a:spcPts val="0"/>
              </a:spcAft>
              <a:buSzPts val="1800"/>
              <a:buChar char="●"/>
            </a:pPr>
            <a:r>
              <a:rPr lang="it"/>
              <a:t>Gli errori possono manifestarsi cambiando la </a:t>
            </a:r>
            <a:r>
              <a:rPr b="1" lang="it">
                <a:solidFill>
                  <a:srgbClr val="0B5394"/>
                </a:solidFill>
              </a:rPr>
              <a:t>piattaforma di esecuzione</a:t>
            </a:r>
            <a:r>
              <a:rPr lang="it"/>
              <a:t> </a:t>
            </a:r>
            <a:endParaRPr/>
          </a:p>
          <a:p>
            <a:pPr indent="-317500" lvl="1" marL="914400" rtl="0" algn="l">
              <a:spcBef>
                <a:spcPts val="0"/>
              </a:spcBef>
              <a:spcAft>
                <a:spcPts val="0"/>
              </a:spcAft>
              <a:buSzPts val="1400"/>
              <a:buChar char="○"/>
            </a:pPr>
            <a:r>
              <a:rPr lang="it"/>
              <a:t>Oppure soltanto dopo numerose esecuzioni </a:t>
            </a:r>
            <a:endParaRPr/>
          </a:p>
          <a:p>
            <a:pPr indent="-317500" lvl="1" marL="914400" rtl="0" algn="l">
              <a:spcBef>
                <a:spcPts val="0"/>
              </a:spcBef>
              <a:spcAft>
                <a:spcPts val="0"/>
              </a:spcAft>
              <a:buSzPts val="1400"/>
              <a:buChar char="○"/>
            </a:pPr>
            <a:r>
              <a:rPr lang="it"/>
              <a:t>Tipicamente emergono nel momento meno adatto</a:t>
            </a:r>
            <a:endParaRPr/>
          </a:p>
          <a:p>
            <a:pPr indent="0" lvl="0" marL="0" rtl="0" algn="l">
              <a:spcBef>
                <a:spcPts val="1200"/>
              </a:spcBef>
              <a:spcAft>
                <a:spcPts val="1200"/>
              </a:spcAft>
              <a:buNone/>
            </a:pPr>
            <a:r>
              <a:t/>
            </a:r>
            <a:endParaRPr/>
          </a:p>
        </p:txBody>
      </p:sp>
      <p:sp>
        <p:nvSpPr>
          <p:cNvPr id="235" name="Google Shape;235;p2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Thread e memoria</a:t>
            </a:r>
            <a:endParaRPr/>
          </a:p>
        </p:txBody>
      </p:sp>
      <p:sp>
        <p:nvSpPr>
          <p:cNvPr id="241" name="Google Shape;241;p3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sistema operativo mantiene, al proprio interno, una rappresentazione dei thread presenti all’interno di un dato processo</a:t>
            </a:r>
            <a:endParaRPr/>
          </a:p>
          <a:p>
            <a:pPr indent="-317500" lvl="1" marL="914400" rtl="0" algn="l">
              <a:spcBef>
                <a:spcPts val="0"/>
              </a:spcBef>
              <a:spcAft>
                <a:spcPts val="0"/>
              </a:spcAft>
              <a:buSzPts val="1400"/>
              <a:buChar char="○"/>
            </a:pPr>
            <a:r>
              <a:rPr lang="it"/>
              <a:t>Ad ogni thread viene associato un identificativo univoco (TID - Thread ID), il suo stato di esecuzione (non schedulabile, schedulabile, in esecuzione sul core i, terminato con errore, terminato senza errore, …) e le informazioni necessarie a salvare/ripristinare lo stato dei registri interni al processore</a:t>
            </a:r>
            <a:endParaRPr/>
          </a:p>
          <a:p>
            <a:pPr indent="-317500" lvl="1" marL="914400" rtl="0" algn="l">
              <a:spcBef>
                <a:spcPts val="0"/>
              </a:spcBef>
              <a:spcAft>
                <a:spcPts val="0"/>
              </a:spcAft>
              <a:buSzPts val="1400"/>
              <a:buChar char="○"/>
            </a:pPr>
            <a:r>
              <a:rPr lang="it"/>
              <a:t>Provvede inoltre ad allocare, nello spazio di indirizzamento del processo, un blocco di indirizzi contigui destinato ad ospitare lo stack </a:t>
            </a:r>
            <a:r>
              <a:rPr lang="it"/>
              <a:t>che</a:t>
            </a:r>
            <a:r>
              <a:rPr lang="it"/>
              <a:t> governerà la sua esecuzione</a:t>
            </a:r>
            <a:endParaRPr/>
          </a:p>
          <a:p>
            <a:pPr indent="-342900" lvl="0" marL="457200" rtl="0" algn="l">
              <a:spcBef>
                <a:spcPts val="0"/>
              </a:spcBef>
              <a:spcAft>
                <a:spcPts val="0"/>
              </a:spcAft>
              <a:buSzPts val="1800"/>
              <a:buChar char="●"/>
            </a:pPr>
            <a:r>
              <a:rPr lang="it"/>
              <a:t>Tutti i thread presenti in un processo condividono:</a:t>
            </a:r>
            <a:endParaRPr/>
          </a:p>
          <a:p>
            <a:pPr indent="-317500" lvl="1" marL="914400" rtl="0" algn="l">
              <a:spcBef>
                <a:spcPts val="0"/>
              </a:spcBef>
              <a:spcAft>
                <a:spcPts val="0"/>
              </a:spcAft>
              <a:buSzPts val="1400"/>
              <a:buChar char="○"/>
            </a:pPr>
            <a:r>
              <a:rPr lang="it"/>
              <a:t>Le variabili globali</a:t>
            </a:r>
            <a:endParaRPr/>
          </a:p>
          <a:p>
            <a:pPr indent="-317500" lvl="1" marL="914400" rtl="0" algn="l">
              <a:spcBef>
                <a:spcPts val="0"/>
              </a:spcBef>
              <a:spcAft>
                <a:spcPts val="0"/>
              </a:spcAft>
              <a:buSzPts val="1400"/>
              <a:buChar char="○"/>
            </a:pPr>
            <a:r>
              <a:rPr lang="it"/>
              <a:t>Le costanti</a:t>
            </a:r>
            <a:endParaRPr/>
          </a:p>
          <a:p>
            <a:pPr indent="-317500" lvl="1" marL="914400" rtl="0" algn="l">
              <a:spcBef>
                <a:spcPts val="0"/>
              </a:spcBef>
              <a:spcAft>
                <a:spcPts val="0"/>
              </a:spcAft>
              <a:buSzPts val="1400"/>
              <a:buChar char="○"/>
            </a:pPr>
            <a:r>
              <a:rPr lang="it"/>
              <a:t>L’area eseguibile in cui è contenuto il codice</a:t>
            </a:r>
            <a:endParaRPr/>
          </a:p>
          <a:p>
            <a:pPr indent="-317500" lvl="1" marL="914400" rtl="0" algn="l">
              <a:spcBef>
                <a:spcPts val="0"/>
              </a:spcBef>
              <a:spcAft>
                <a:spcPts val="0"/>
              </a:spcAft>
              <a:buSzPts val="1400"/>
              <a:buChar char="○"/>
            </a:pPr>
            <a:r>
              <a:rPr lang="it"/>
              <a:t>Lo heap</a:t>
            </a:r>
            <a:endParaRPr/>
          </a:p>
        </p:txBody>
      </p:sp>
      <p:sp>
        <p:nvSpPr>
          <p:cNvPr id="242" name="Google Shape;242;p3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Thread e memoria</a:t>
            </a:r>
            <a:endParaRPr/>
          </a:p>
        </p:txBody>
      </p:sp>
      <p:sp>
        <p:nvSpPr>
          <p:cNvPr id="248" name="Google Shape;248;p3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49" name="Google Shape;249;p31"/>
          <p:cNvSpPr/>
          <p:nvPr/>
        </p:nvSpPr>
        <p:spPr>
          <a:xfrm>
            <a:off x="385050" y="4138875"/>
            <a:ext cx="8373900" cy="4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txBox="1"/>
          <p:nvPr/>
        </p:nvSpPr>
        <p:spPr>
          <a:xfrm>
            <a:off x="2917650" y="4656225"/>
            <a:ext cx="330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t>Spazio di indirizzamento del processo</a:t>
            </a:r>
            <a:endParaRPr/>
          </a:p>
        </p:txBody>
      </p:sp>
      <p:sp>
        <p:nvSpPr>
          <p:cNvPr id="251" name="Google Shape;251;p31"/>
          <p:cNvSpPr/>
          <p:nvPr/>
        </p:nvSpPr>
        <p:spPr>
          <a:xfrm>
            <a:off x="974550" y="4139025"/>
            <a:ext cx="1672500" cy="4374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Codice eseguibile</a:t>
            </a:r>
            <a:endParaRPr/>
          </a:p>
        </p:txBody>
      </p:sp>
      <p:sp>
        <p:nvSpPr>
          <p:cNvPr id="252" name="Google Shape;252;p31"/>
          <p:cNvSpPr/>
          <p:nvPr/>
        </p:nvSpPr>
        <p:spPr>
          <a:xfrm>
            <a:off x="2979825" y="4138875"/>
            <a:ext cx="1943100" cy="437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Heap</a:t>
            </a:r>
            <a:endParaRPr/>
          </a:p>
        </p:txBody>
      </p:sp>
      <p:sp>
        <p:nvSpPr>
          <p:cNvPr id="253" name="Google Shape;253;p31"/>
          <p:cNvSpPr/>
          <p:nvPr/>
        </p:nvSpPr>
        <p:spPr>
          <a:xfrm>
            <a:off x="5293900" y="4138875"/>
            <a:ext cx="882300" cy="437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Stack1</a:t>
            </a:r>
            <a:endParaRPr/>
          </a:p>
        </p:txBody>
      </p:sp>
      <p:sp>
        <p:nvSpPr>
          <p:cNvPr id="254" name="Google Shape;254;p31"/>
          <p:cNvSpPr/>
          <p:nvPr/>
        </p:nvSpPr>
        <p:spPr>
          <a:xfrm>
            <a:off x="6396800" y="4139025"/>
            <a:ext cx="882300" cy="437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Stack2</a:t>
            </a:r>
            <a:endParaRPr/>
          </a:p>
        </p:txBody>
      </p:sp>
      <p:sp>
        <p:nvSpPr>
          <p:cNvPr id="255" name="Google Shape;255;p31"/>
          <p:cNvSpPr/>
          <p:nvPr/>
        </p:nvSpPr>
        <p:spPr>
          <a:xfrm>
            <a:off x="7590150" y="4138875"/>
            <a:ext cx="882300" cy="437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Globali</a:t>
            </a:r>
            <a:endParaRPr/>
          </a:p>
        </p:txBody>
      </p:sp>
      <p:sp>
        <p:nvSpPr>
          <p:cNvPr id="256" name="Google Shape;256;p31"/>
          <p:cNvSpPr/>
          <p:nvPr/>
        </p:nvSpPr>
        <p:spPr>
          <a:xfrm>
            <a:off x="2239409" y="4158824"/>
            <a:ext cx="201900" cy="59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31"/>
          <p:cNvGrpSpPr/>
          <p:nvPr/>
        </p:nvGrpSpPr>
        <p:grpSpPr>
          <a:xfrm>
            <a:off x="986600" y="1351550"/>
            <a:ext cx="1864800" cy="1856400"/>
            <a:chOff x="986600" y="1351550"/>
            <a:chExt cx="1864800" cy="1856400"/>
          </a:xfrm>
        </p:grpSpPr>
        <p:sp>
          <p:nvSpPr>
            <p:cNvPr id="258" name="Google Shape;258;p31"/>
            <p:cNvSpPr/>
            <p:nvPr/>
          </p:nvSpPr>
          <p:spPr>
            <a:xfrm>
              <a:off x="986600" y="1351550"/>
              <a:ext cx="1864800" cy="18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txBox="1"/>
            <p:nvPr/>
          </p:nvSpPr>
          <p:spPr>
            <a:xfrm>
              <a:off x="1071025" y="180875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SP:</a:t>
              </a:r>
              <a:endParaRPr/>
            </a:p>
          </p:txBody>
        </p:sp>
        <p:grpSp>
          <p:nvGrpSpPr>
            <p:cNvPr id="260" name="Google Shape;260;p31"/>
            <p:cNvGrpSpPr/>
            <p:nvPr/>
          </p:nvGrpSpPr>
          <p:grpSpPr>
            <a:xfrm>
              <a:off x="1544600" y="1896050"/>
              <a:ext cx="882300" cy="225600"/>
              <a:chOff x="1544600" y="1819850"/>
              <a:chExt cx="882300" cy="225600"/>
            </a:xfrm>
          </p:grpSpPr>
          <p:sp>
            <p:nvSpPr>
              <p:cNvPr id="261" name="Google Shape;261;p31"/>
              <p:cNvSpPr/>
              <p:nvPr/>
            </p:nvSpPr>
            <p:spPr>
              <a:xfrm>
                <a:off x="1544600" y="1819850"/>
                <a:ext cx="882300" cy="225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1763495" y="1896121"/>
                <a:ext cx="201900" cy="5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1"/>
            <p:cNvSpPr txBox="1"/>
            <p:nvPr/>
          </p:nvSpPr>
          <p:spPr>
            <a:xfrm>
              <a:off x="1098650" y="220895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I</a:t>
              </a:r>
              <a:r>
                <a:rPr lang="it"/>
                <a:t>P:</a:t>
              </a:r>
              <a:endParaRPr/>
            </a:p>
          </p:txBody>
        </p:sp>
        <p:grpSp>
          <p:nvGrpSpPr>
            <p:cNvPr id="264" name="Google Shape;264;p31"/>
            <p:cNvGrpSpPr/>
            <p:nvPr/>
          </p:nvGrpSpPr>
          <p:grpSpPr>
            <a:xfrm>
              <a:off x="1572225" y="2296250"/>
              <a:ext cx="882300" cy="225600"/>
              <a:chOff x="1544600" y="1819850"/>
              <a:chExt cx="882300" cy="225600"/>
            </a:xfrm>
          </p:grpSpPr>
          <p:sp>
            <p:nvSpPr>
              <p:cNvPr id="265" name="Google Shape;265;p31"/>
              <p:cNvSpPr/>
              <p:nvPr/>
            </p:nvSpPr>
            <p:spPr>
              <a:xfrm>
                <a:off x="1544600" y="1819850"/>
                <a:ext cx="882300" cy="22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1754584" y="1899091"/>
                <a:ext cx="201900" cy="59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1"/>
            <p:cNvSpPr txBox="1"/>
            <p:nvPr/>
          </p:nvSpPr>
          <p:spPr>
            <a:xfrm>
              <a:off x="1087825" y="1419650"/>
              <a:ext cx="8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TID</a:t>
              </a:r>
              <a:r>
                <a:rPr lang="it"/>
                <a:t>: 1</a:t>
              </a:r>
              <a:endParaRPr/>
            </a:p>
          </p:txBody>
        </p:sp>
        <p:sp>
          <p:nvSpPr>
            <p:cNvPr id="268" name="Google Shape;268;p31"/>
            <p:cNvSpPr txBox="1"/>
            <p:nvPr/>
          </p:nvSpPr>
          <p:spPr>
            <a:xfrm>
              <a:off x="1067900" y="2626875"/>
              <a:ext cx="7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Regs</a:t>
              </a:r>
              <a:r>
                <a:rPr lang="it"/>
                <a:t>:</a:t>
              </a:r>
              <a:endParaRPr/>
            </a:p>
          </p:txBody>
        </p:sp>
        <p:grpSp>
          <p:nvGrpSpPr>
            <p:cNvPr id="269" name="Google Shape;269;p31"/>
            <p:cNvGrpSpPr/>
            <p:nvPr/>
          </p:nvGrpSpPr>
          <p:grpSpPr>
            <a:xfrm>
              <a:off x="1764763" y="2732100"/>
              <a:ext cx="689782" cy="225600"/>
              <a:chOff x="1544600" y="1819850"/>
              <a:chExt cx="882300" cy="225600"/>
            </a:xfrm>
          </p:grpSpPr>
          <p:sp>
            <p:nvSpPr>
              <p:cNvPr id="270" name="Google Shape;270;p31"/>
              <p:cNvSpPr/>
              <p:nvPr/>
            </p:nvSpPr>
            <p:spPr>
              <a:xfrm>
                <a:off x="1544600" y="1819850"/>
                <a:ext cx="882300" cy="2256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1754584" y="1899091"/>
                <a:ext cx="201900" cy="594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72" name="Google Shape;272;p31"/>
          <p:cNvCxnSpPr>
            <a:stCxn id="266" idx="3"/>
            <a:endCxn id="251" idx="0"/>
          </p:cNvCxnSpPr>
          <p:nvPr/>
        </p:nvCxnSpPr>
        <p:spPr>
          <a:xfrm flipH="1">
            <a:off x="1810709" y="2405191"/>
            <a:ext cx="173400" cy="1733700"/>
          </a:xfrm>
          <a:prstGeom prst="curvedConnector4">
            <a:avLst>
              <a:gd fmla="val -137327" name="adj1"/>
              <a:gd fmla="val 50860" name="adj2"/>
            </a:avLst>
          </a:prstGeom>
          <a:noFill/>
          <a:ln cap="flat" cmpd="sng" w="9525">
            <a:solidFill>
              <a:schemeClr val="dk2"/>
            </a:solidFill>
            <a:prstDash val="solid"/>
            <a:round/>
            <a:headEnd len="med" w="med" type="oval"/>
            <a:tailEnd len="med" w="med" type="triangle"/>
          </a:ln>
        </p:spPr>
      </p:cxnSp>
      <p:grpSp>
        <p:nvGrpSpPr>
          <p:cNvPr id="273" name="Google Shape;273;p31"/>
          <p:cNvGrpSpPr/>
          <p:nvPr/>
        </p:nvGrpSpPr>
        <p:grpSpPr>
          <a:xfrm>
            <a:off x="6193950" y="1351550"/>
            <a:ext cx="1864800" cy="1856400"/>
            <a:chOff x="6193950" y="1385530"/>
            <a:chExt cx="1864800" cy="1856400"/>
          </a:xfrm>
        </p:grpSpPr>
        <p:sp>
          <p:nvSpPr>
            <p:cNvPr id="274" name="Google Shape;274;p31"/>
            <p:cNvSpPr/>
            <p:nvPr/>
          </p:nvSpPr>
          <p:spPr>
            <a:xfrm>
              <a:off x="6193950" y="1385530"/>
              <a:ext cx="1864800" cy="18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txBox="1"/>
            <p:nvPr/>
          </p:nvSpPr>
          <p:spPr>
            <a:xfrm>
              <a:off x="6278375" y="1842713"/>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SP:</a:t>
              </a:r>
              <a:endParaRPr/>
            </a:p>
          </p:txBody>
        </p:sp>
        <p:grpSp>
          <p:nvGrpSpPr>
            <p:cNvPr id="276" name="Google Shape;276;p31"/>
            <p:cNvGrpSpPr/>
            <p:nvPr/>
          </p:nvGrpSpPr>
          <p:grpSpPr>
            <a:xfrm>
              <a:off x="6751950" y="1930013"/>
              <a:ext cx="882300" cy="225600"/>
              <a:chOff x="1544600" y="1819850"/>
              <a:chExt cx="882300" cy="225600"/>
            </a:xfrm>
          </p:grpSpPr>
          <p:sp>
            <p:nvSpPr>
              <p:cNvPr id="277" name="Google Shape;277;p31"/>
              <p:cNvSpPr/>
              <p:nvPr/>
            </p:nvSpPr>
            <p:spPr>
              <a:xfrm>
                <a:off x="1544600" y="1819850"/>
                <a:ext cx="882300" cy="225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1763495" y="1896121"/>
                <a:ext cx="201900" cy="5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1"/>
            <p:cNvSpPr txBox="1"/>
            <p:nvPr/>
          </p:nvSpPr>
          <p:spPr>
            <a:xfrm>
              <a:off x="6294119" y="2242913"/>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IP:</a:t>
              </a:r>
              <a:endParaRPr/>
            </a:p>
          </p:txBody>
        </p:sp>
        <p:grpSp>
          <p:nvGrpSpPr>
            <p:cNvPr id="280" name="Google Shape;280;p31"/>
            <p:cNvGrpSpPr/>
            <p:nvPr/>
          </p:nvGrpSpPr>
          <p:grpSpPr>
            <a:xfrm>
              <a:off x="6767694" y="2330213"/>
              <a:ext cx="882300" cy="225600"/>
              <a:chOff x="1544600" y="1819850"/>
              <a:chExt cx="882300" cy="225600"/>
            </a:xfrm>
          </p:grpSpPr>
          <p:sp>
            <p:nvSpPr>
              <p:cNvPr id="281" name="Google Shape;281;p31"/>
              <p:cNvSpPr/>
              <p:nvPr/>
            </p:nvSpPr>
            <p:spPr>
              <a:xfrm>
                <a:off x="1544600" y="1819850"/>
                <a:ext cx="882300" cy="22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1883221" y="1863446"/>
                <a:ext cx="201900" cy="59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31"/>
            <p:cNvSpPr txBox="1"/>
            <p:nvPr/>
          </p:nvSpPr>
          <p:spPr>
            <a:xfrm>
              <a:off x="6295175" y="1453613"/>
              <a:ext cx="8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TID: N</a:t>
              </a:r>
              <a:endParaRPr/>
            </a:p>
          </p:txBody>
        </p:sp>
        <p:sp>
          <p:nvSpPr>
            <p:cNvPr id="284" name="Google Shape;284;p31"/>
            <p:cNvSpPr txBox="1"/>
            <p:nvPr/>
          </p:nvSpPr>
          <p:spPr>
            <a:xfrm>
              <a:off x="6253563" y="2718550"/>
              <a:ext cx="7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Regs:</a:t>
              </a:r>
              <a:endParaRPr/>
            </a:p>
          </p:txBody>
        </p:sp>
        <p:grpSp>
          <p:nvGrpSpPr>
            <p:cNvPr id="285" name="Google Shape;285;p31"/>
            <p:cNvGrpSpPr/>
            <p:nvPr/>
          </p:nvGrpSpPr>
          <p:grpSpPr>
            <a:xfrm>
              <a:off x="6950425" y="2823775"/>
              <a:ext cx="689782" cy="225600"/>
              <a:chOff x="1544600" y="1819850"/>
              <a:chExt cx="882300" cy="225600"/>
            </a:xfrm>
          </p:grpSpPr>
          <p:sp>
            <p:nvSpPr>
              <p:cNvPr id="286" name="Google Shape;286;p31"/>
              <p:cNvSpPr/>
              <p:nvPr/>
            </p:nvSpPr>
            <p:spPr>
              <a:xfrm>
                <a:off x="1544600" y="1819850"/>
                <a:ext cx="882300" cy="2256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1754584" y="1899091"/>
                <a:ext cx="201900" cy="594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88" name="Google Shape;288;p31"/>
          <p:cNvCxnSpPr>
            <a:stCxn id="278" idx="3"/>
            <a:endCxn id="254" idx="0"/>
          </p:cNvCxnSpPr>
          <p:nvPr/>
        </p:nvCxnSpPr>
        <p:spPr>
          <a:xfrm flipH="1">
            <a:off x="6837945" y="2002003"/>
            <a:ext cx="334800" cy="2136900"/>
          </a:xfrm>
          <a:prstGeom prst="curvedConnector4">
            <a:avLst>
              <a:gd fmla="val -71125" name="adj1"/>
              <a:gd fmla="val 50698" name="adj2"/>
            </a:avLst>
          </a:prstGeom>
          <a:noFill/>
          <a:ln cap="flat" cmpd="sng" w="9525">
            <a:solidFill>
              <a:schemeClr val="dk2"/>
            </a:solidFill>
            <a:prstDash val="solid"/>
            <a:round/>
            <a:headEnd len="med" w="med" type="oval"/>
            <a:tailEnd len="med" w="med" type="triangle"/>
          </a:ln>
        </p:spPr>
      </p:cxnSp>
      <p:cxnSp>
        <p:nvCxnSpPr>
          <p:cNvPr id="289" name="Google Shape;289;p31"/>
          <p:cNvCxnSpPr>
            <a:stCxn id="282" idx="2"/>
            <a:endCxn id="256" idx="0"/>
          </p:cNvCxnSpPr>
          <p:nvPr/>
        </p:nvCxnSpPr>
        <p:spPr>
          <a:xfrm rot="5400000">
            <a:off x="3894065" y="845528"/>
            <a:ext cx="1759500" cy="4866900"/>
          </a:xfrm>
          <a:prstGeom prst="curvedConnector3">
            <a:avLst>
              <a:gd fmla="val 50003" name="adj1"/>
            </a:avLst>
          </a:prstGeom>
          <a:noFill/>
          <a:ln cap="flat" cmpd="sng" w="9525">
            <a:solidFill>
              <a:schemeClr val="dk2"/>
            </a:solidFill>
            <a:prstDash val="solid"/>
            <a:round/>
            <a:headEnd len="med" w="med" type="oval"/>
            <a:tailEnd len="med" w="med" type="triangle"/>
          </a:ln>
        </p:spPr>
      </p:cxnSp>
      <p:cxnSp>
        <p:nvCxnSpPr>
          <p:cNvPr id="290" name="Google Shape;290;p31"/>
          <p:cNvCxnSpPr/>
          <p:nvPr/>
        </p:nvCxnSpPr>
        <p:spPr>
          <a:xfrm>
            <a:off x="439625" y="3647625"/>
            <a:ext cx="8198100" cy="0"/>
          </a:xfrm>
          <a:prstGeom prst="straightConnector1">
            <a:avLst/>
          </a:prstGeom>
          <a:noFill/>
          <a:ln cap="flat" cmpd="sng" w="9525">
            <a:solidFill>
              <a:schemeClr val="dk2"/>
            </a:solidFill>
            <a:prstDash val="dashDot"/>
            <a:round/>
            <a:headEnd len="med" w="med" type="none"/>
            <a:tailEnd len="med" w="med" type="none"/>
          </a:ln>
        </p:spPr>
      </p:cxnSp>
      <p:sp>
        <p:nvSpPr>
          <p:cNvPr id="291" name="Google Shape;291;p31"/>
          <p:cNvSpPr txBox="1"/>
          <p:nvPr/>
        </p:nvSpPr>
        <p:spPr>
          <a:xfrm>
            <a:off x="3590275" y="1351550"/>
            <a:ext cx="186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t>Strutture dati</a:t>
            </a:r>
            <a:br>
              <a:rPr lang="it"/>
            </a:br>
            <a:r>
              <a:rPr lang="it"/>
              <a:t>lato Kernel</a:t>
            </a:r>
            <a:endParaRPr/>
          </a:p>
        </p:txBody>
      </p:sp>
      <p:cxnSp>
        <p:nvCxnSpPr>
          <p:cNvPr id="292" name="Google Shape;292;p31"/>
          <p:cNvCxnSpPr>
            <a:stCxn id="262" idx="3"/>
            <a:endCxn id="253" idx="0"/>
          </p:cNvCxnSpPr>
          <p:nvPr/>
        </p:nvCxnSpPr>
        <p:spPr>
          <a:xfrm>
            <a:off x="1965395" y="2002021"/>
            <a:ext cx="3769800" cy="2136900"/>
          </a:xfrm>
          <a:prstGeom prst="curvedConnector2">
            <a:avLst/>
          </a:prstGeom>
          <a:noFill/>
          <a:ln cap="flat" cmpd="sng" w="9525">
            <a:solidFill>
              <a:schemeClr val="dk2"/>
            </a:solidFill>
            <a:prstDash val="solid"/>
            <a:round/>
            <a:headEnd len="med" w="med" type="oval"/>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Esecuzione e non determinismo</a:t>
            </a:r>
            <a:endParaRPr/>
          </a:p>
        </p:txBody>
      </p:sp>
      <p:sp>
        <p:nvSpPr>
          <p:cNvPr id="298" name="Google Shape;298;p3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99" name="Google Shape;299;p3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L’esecuzione di ogni singolo thread procede secondo le normali regole sequenziali</a:t>
            </a:r>
            <a:endParaRPr/>
          </a:p>
          <a:p>
            <a:pPr indent="-317500" lvl="1" marL="914400" rtl="0" algn="l">
              <a:spcBef>
                <a:spcPts val="0"/>
              </a:spcBef>
              <a:spcAft>
                <a:spcPts val="0"/>
              </a:spcAft>
              <a:buSzPts val="1400"/>
              <a:buChar char="○"/>
            </a:pPr>
            <a:r>
              <a:rPr lang="it"/>
              <a:t>Per cui è possibile prevedere cosa avvenga "prima" e cosa "dopo"</a:t>
            </a:r>
            <a:endParaRPr/>
          </a:p>
          <a:p>
            <a:pPr indent="-342900" lvl="0" marL="457200" rtl="0" algn="l">
              <a:spcBef>
                <a:spcPts val="0"/>
              </a:spcBef>
              <a:spcAft>
                <a:spcPts val="0"/>
              </a:spcAft>
              <a:buSzPts val="1800"/>
              <a:buChar char="●"/>
            </a:pPr>
            <a:r>
              <a:rPr lang="it"/>
              <a:t>Se più thread sono in esecuzione, non è possibile fare assunzioni sulle velocità relative di avanzamento</a:t>
            </a:r>
            <a:endParaRPr/>
          </a:p>
          <a:p>
            <a:pPr indent="-317500" lvl="1" marL="914400" rtl="0" algn="l">
              <a:spcBef>
                <a:spcPts val="0"/>
              </a:spcBef>
              <a:spcAft>
                <a:spcPts val="0"/>
              </a:spcAft>
              <a:buSzPts val="1400"/>
              <a:buChar char="○"/>
            </a:pPr>
            <a:r>
              <a:rPr lang="it"/>
              <a:t>Se non ricorrendo a forme esplicite di sincronizzazione e comunicazione</a:t>
            </a:r>
            <a:endParaRPr/>
          </a:p>
          <a:p>
            <a:pPr indent="-342900" lvl="0" marL="457200" rtl="0" algn="l">
              <a:spcBef>
                <a:spcPts val="0"/>
              </a:spcBef>
              <a:spcAft>
                <a:spcPts val="0"/>
              </a:spcAft>
              <a:buSzPts val="1800"/>
              <a:buChar char="●"/>
            </a:pPr>
            <a:r>
              <a:rPr lang="it"/>
              <a:t>La sincronizzazione può riguardare il raggiungimento di un particolare stato da parte di un thread…</a:t>
            </a:r>
            <a:endParaRPr/>
          </a:p>
          <a:p>
            <a:pPr indent="-317500" lvl="1" marL="914400" rtl="0" algn="l">
              <a:spcBef>
                <a:spcPts val="0"/>
              </a:spcBef>
              <a:spcAft>
                <a:spcPts val="0"/>
              </a:spcAft>
              <a:buSzPts val="1400"/>
              <a:buChar char="○"/>
            </a:pPr>
            <a:r>
              <a:rPr lang="it"/>
              <a:t>Abilitando di conseguenza altri a </a:t>
            </a:r>
            <a:r>
              <a:rPr b="1" lang="it">
                <a:solidFill>
                  <a:srgbClr val="0B5394"/>
                </a:solidFill>
              </a:rPr>
              <a:t>procedere</a:t>
            </a:r>
            <a:endParaRPr b="1">
              <a:solidFill>
                <a:srgbClr val="0B5394"/>
              </a:solidFill>
            </a:endParaRPr>
          </a:p>
          <a:p>
            <a:pPr indent="-342900" lvl="0" marL="457200" rtl="0" algn="l">
              <a:spcBef>
                <a:spcPts val="0"/>
              </a:spcBef>
              <a:spcAft>
                <a:spcPts val="0"/>
              </a:spcAft>
              <a:buSzPts val="1800"/>
              <a:buChar char="●"/>
            </a:pPr>
            <a:r>
              <a:rPr lang="it"/>
              <a:t>…oppure l’esigenza di un thread di eseguire azioni su aree condivise</a:t>
            </a:r>
            <a:endParaRPr/>
          </a:p>
          <a:p>
            <a:pPr indent="-317500" lvl="1" marL="914400" rtl="0" algn="l">
              <a:spcBef>
                <a:spcPts val="0"/>
              </a:spcBef>
              <a:spcAft>
                <a:spcPts val="0"/>
              </a:spcAft>
              <a:buSzPts val="1400"/>
              <a:buChar char="○"/>
            </a:pPr>
            <a:r>
              <a:rPr lang="it"/>
              <a:t>Allo scopo di </a:t>
            </a:r>
            <a:r>
              <a:rPr b="1" lang="it">
                <a:solidFill>
                  <a:srgbClr val="0B5394"/>
                </a:solidFill>
              </a:rPr>
              <a:t>impedire</a:t>
            </a:r>
            <a:r>
              <a:rPr lang="it"/>
              <a:t> ad altri di accedere alle stesse aree</a:t>
            </a:r>
            <a:endParaRPr/>
          </a:p>
          <a:p>
            <a:pPr indent="-342900" lvl="0" marL="457200" rtl="0" algn="l">
              <a:spcBef>
                <a:spcPts val="0"/>
              </a:spcBef>
              <a:spcAft>
                <a:spcPts val="0"/>
              </a:spcAft>
              <a:buSzPts val="1800"/>
              <a:buChar char="●"/>
            </a:pPr>
            <a:r>
              <a:rPr lang="it"/>
              <a:t>In alcuni casi, all’informazione logica </a:t>
            </a:r>
            <a:r>
              <a:rPr lang="it"/>
              <a:t>che</a:t>
            </a:r>
            <a:r>
              <a:rPr lang="it"/>
              <a:t> abilita/impedisce la prosecuzione di altri thread, si accompagna il trasferimento di informazioni più strutturate </a:t>
            </a:r>
            <a:endParaRPr/>
          </a:p>
          <a:p>
            <a:pPr indent="-317500" lvl="1" marL="914400" rtl="0" algn="l">
              <a:spcBef>
                <a:spcPts val="0"/>
              </a:spcBef>
              <a:spcAft>
                <a:spcPts val="0"/>
              </a:spcAft>
              <a:buSzPts val="1400"/>
              <a:buChar char="○"/>
            </a:pPr>
            <a:r>
              <a:rPr lang="it"/>
              <a:t>C</a:t>
            </a:r>
            <a:r>
              <a:rPr lang="it"/>
              <a:t>he</a:t>
            </a:r>
            <a:r>
              <a:rPr lang="it"/>
              <a:t> rappresentano l’esito totale o parziale di una computazione  avvenuta o la richiesta di elaborazione di ulteriori dati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Programmazione concorrente</a:t>
            </a:r>
            <a:endParaRPr/>
          </a:p>
        </p:txBody>
      </p:sp>
      <p:sp>
        <p:nvSpPr>
          <p:cNvPr id="68" name="Google Shape;68;p1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Un programma concorrente dispone di due o più flussi di esecuzione contemporanei</a:t>
            </a:r>
            <a:endParaRPr/>
          </a:p>
          <a:p>
            <a:pPr indent="-317500" lvl="1" marL="914400" rtl="0" algn="l">
              <a:spcBef>
                <a:spcPts val="0"/>
              </a:spcBef>
              <a:spcAft>
                <a:spcPts val="0"/>
              </a:spcAft>
              <a:buSzPts val="1400"/>
              <a:buChar char="○"/>
            </a:pPr>
            <a:r>
              <a:rPr lang="it"/>
              <a:t>Per perseguire un obiettivo comune</a:t>
            </a:r>
            <a:endParaRPr/>
          </a:p>
          <a:p>
            <a:pPr indent="-317500" lvl="1" marL="914400" rtl="0" algn="l">
              <a:spcBef>
                <a:spcPts val="0"/>
              </a:spcBef>
              <a:spcAft>
                <a:spcPts val="0"/>
              </a:spcAft>
              <a:buSzPts val="1400"/>
              <a:buChar char="○"/>
            </a:pPr>
            <a:r>
              <a:rPr lang="it"/>
              <a:t>Tali flussi possono essere eseguiti in parallelo (se il processore dispone di più core) e/o alternarsi nel tempo, sotto il controllo di uno schedulatore</a:t>
            </a:r>
            <a:endParaRPr/>
          </a:p>
          <a:p>
            <a:pPr indent="-342900" lvl="0" marL="457200" rtl="0" algn="l">
              <a:spcBef>
                <a:spcPts val="0"/>
              </a:spcBef>
              <a:spcAft>
                <a:spcPts val="0"/>
              </a:spcAft>
              <a:buSzPts val="1800"/>
              <a:buChar char="●"/>
            </a:pPr>
            <a:r>
              <a:rPr lang="it"/>
              <a:t>All’atto della creazione, un processo dispone di un </a:t>
            </a:r>
            <a:r>
              <a:rPr b="1" lang="it">
                <a:solidFill>
                  <a:srgbClr val="0B5394"/>
                </a:solidFill>
              </a:rPr>
              <a:t>unico flusso di esecuzione</a:t>
            </a:r>
            <a:endParaRPr b="1">
              <a:solidFill>
                <a:srgbClr val="0B5394"/>
              </a:solidFill>
            </a:endParaRPr>
          </a:p>
          <a:p>
            <a:pPr indent="-317500" lvl="1" marL="914400" rtl="0" algn="l">
              <a:spcBef>
                <a:spcPts val="0"/>
              </a:spcBef>
              <a:spcAft>
                <a:spcPts val="0"/>
              </a:spcAft>
              <a:buSzPts val="1400"/>
              <a:buChar char="○"/>
            </a:pPr>
            <a:r>
              <a:rPr lang="it"/>
              <a:t>Thread principale</a:t>
            </a:r>
            <a:endParaRPr/>
          </a:p>
          <a:p>
            <a:pPr indent="-317500" lvl="1" marL="914400" rtl="0" algn="l">
              <a:spcBef>
                <a:spcPts val="0"/>
              </a:spcBef>
              <a:spcAft>
                <a:spcPts val="0"/>
              </a:spcAft>
              <a:buSzPts val="1400"/>
              <a:buChar char="○"/>
            </a:pPr>
            <a:r>
              <a:rPr lang="it"/>
              <a:t>Esso può richiedere allo schedulatore la creazione di altri thread</a:t>
            </a:r>
            <a:endParaRPr/>
          </a:p>
          <a:p>
            <a:pPr indent="-342900" lvl="0" marL="457200" rtl="0" algn="l">
              <a:spcBef>
                <a:spcPts val="0"/>
              </a:spcBef>
              <a:spcAft>
                <a:spcPts val="0"/>
              </a:spcAft>
              <a:buSzPts val="1800"/>
              <a:buChar char="●"/>
            </a:pPr>
            <a:r>
              <a:rPr lang="it"/>
              <a:t>Un thread rappresenta una </a:t>
            </a:r>
            <a:r>
              <a:rPr b="1" lang="it">
                <a:solidFill>
                  <a:srgbClr val="0B5394"/>
                </a:solidFill>
              </a:rPr>
              <a:t>computazione indipendente</a:t>
            </a:r>
            <a:endParaRPr b="1">
              <a:solidFill>
                <a:srgbClr val="0B5394"/>
              </a:solidFill>
            </a:endParaRPr>
          </a:p>
          <a:p>
            <a:pPr indent="-317500" lvl="1" marL="914400" rtl="0" algn="l">
              <a:spcBef>
                <a:spcPts val="0"/>
              </a:spcBef>
              <a:spcAft>
                <a:spcPts val="0"/>
              </a:spcAft>
              <a:buSzPts val="1400"/>
              <a:buChar char="○"/>
            </a:pPr>
            <a:r>
              <a:rPr lang="it"/>
              <a:t>Basata su un proprio stack (pre-allocato all’atto della creazione del thread) collocato nello stesso spazio di indirizzamento in cui operano gli altri thread del processo</a:t>
            </a:r>
            <a:endParaRPr/>
          </a:p>
          <a:p>
            <a:pPr indent="-317500" lvl="1" marL="914400" rtl="0" algn="l">
              <a:spcBef>
                <a:spcPts val="0"/>
              </a:spcBef>
              <a:spcAft>
                <a:spcPts val="0"/>
              </a:spcAft>
              <a:buSzPts val="1400"/>
              <a:buChar char="○"/>
            </a:pPr>
            <a:r>
              <a:rPr lang="it"/>
              <a:t>Tale computazione si svolge fino al proprio termine, potendo dare origine ad un risultato o ad un errore</a:t>
            </a:r>
            <a:endParaRPr/>
          </a:p>
        </p:txBody>
      </p:sp>
      <p:sp>
        <p:nvSpPr>
          <p:cNvPr id="69" name="Google Shape;69;p1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Esecuzione e non determinismo</a:t>
            </a:r>
            <a:endParaRPr/>
          </a:p>
        </p:txBody>
      </p:sp>
      <p:sp>
        <p:nvSpPr>
          <p:cNvPr id="305" name="Google Shape;305;p3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6" name="Google Shape;306;p33"/>
          <p:cNvSpPr txBox="1"/>
          <p:nvPr/>
        </p:nvSpPr>
        <p:spPr>
          <a:xfrm>
            <a:off x="448950" y="1130775"/>
            <a:ext cx="6620700" cy="4037700"/>
          </a:xfrm>
          <a:prstGeom prst="rect">
            <a:avLst/>
          </a:prstGeom>
          <a:solidFill>
            <a:srgbClr val="D9EAD3"/>
          </a:solidFill>
          <a:ln cap="flat" cmpd="sng" w="19050">
            <a:solidFill>
              <a:srgbClr val="65422A"/>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700"/>
              <a:buFont typeface="Consolas"/>
              <a:buNone/>
            </a:pPr>
            <a:r>
              <a:rPr b="0" i="0" lang="it" sz="1600" u="none">
                <a:solidFill>
                  <a:srgbClr val="0000FF"/>
                </a:solidFill>
                <a:latin typeface="Consolas"/>
                <a:ea typeface="Consolas"/>
                <a:cs typeface="Consolas"/>
                <a:sym typeface="Consolas"/>
              </a:rPr>
              <a:t>#include </a:t>
            </a:r>
            <a:r>
              <a:rPr b="0" i="0" lang="it" sz="1600" u="none">
                <a:solidFill>
                  <a:srgbClr val="800000"/>
                </a:solidFill>
                <a:latin typeface="Consolas"/>
                <a:ea typeface="Consolas"/>
                <a:cs typeface="Consolas"/>
                <a:sym typeface="Consolas"/>
              </a:rPr>
              <a:t>&lt;thread&gt;</a:t>
            </a:r>
            <a:endParaRPr sz="1300"/>
          </a:p>
          <a:p>
            <a:pPr indent="0" lvl="0" marL="0" marR="0" rtl="0" algn="l">
              <a:lnSpc>
                <a:spcPct val="100000"/>
              </a:lnSpc>
              <a:spcBef>
                <a:spcPts val="0"/>
              </a:spcBef>
              <a:spcAft>
                <a:spcPts val="0"/>
              </a:spcAft>
              <a:buClr>
                <a:srgbClr val="0000FF"/>
              </a:buClr>
              <a:buSzPts val="1700"/>
              <a:buFont typeface="Consolas"/>
              <a:buNone/>
            </a:pPr>
            <a:r>
              <a:rPr b="0" i="0" lang="it" sz="1600" u="none">
                <a:solidFill>
                  <a:srgbClr val="0000FF"/>
                </a:solidFill>
                <a:latin typeface="Consolas"/>
                <a:ea typeface="Consolas"/>
                <a:cs typeface="Consolas"/>
                <a:sym typeface="Consolas"/>
              </a:rPr>
              <a:t>#include </a:t>
            </a:r>
            <a:r>
              <a:rPr b="0" i="0" lang="it" sz="1600" u="none">
                <a:solidFill>
                  <a:srgbClr val="800000"/>
                </a:solidFill>
                <a:latin typeface="Consolas"/>
                <a:ea typeface="Consolas"/>
                <a:cs typeface="Consolas"/>
                <a:sym typeface="Consolas"/>
              </a:rPr>
              <a:t>&lt;iostream&gt;</a:t>
            </a:r>
            <a:endParaRPr sz="1300"/>
          </a:p>
          <a:p>
            <a:pPr indent="0" lvl="0" marL="0" marR="0" rtl="0" algn="l">
              <a:lnSpc>
                <a:spcPct val="100000"/>
              </a:lnSpc>
              <a:spcBef>
                <a:spcPts val="0"/>
              </a:spcBef>
              <a:spcAft>
                <a:spcPts val="0"/>
              </a:spcAft>
              <a:buClr>
                <a:srgbClr val="0000FF"/>
              </a:buClr>
              <a:buSzPts val="1700"/>
              <a:buFont typeface="Consolas"/>
              <a:buNone/>
            </a:pPr>
            <a:r>
              <a:rPr b="0" i="0" lang="it" sz="1600" u="none">
                <a:solidFill>
                  <a:srgbClr val="0000FF"/>
                </a:solidFill>
                <a:latin typeface="Consolas"/>
                <a:ea typeface="Consolas"/>
                <a:cs typeface="Consolas"/>
                <a:sym typeface="Consolas"/>
              </a:rPr>
              <a:t>#include </a:t>
            </a:r>
            <a:r>
              <a:rPr b="0" i="0" lang="it" sz="1600" u="none">
                <a:solidFill>
                  <a:srgbClr val="800000"/>
                </a:solidFill>
                <a:latin typeface="Consolas"/>
                <a:ea typeface="Consolas"/>
                <a:cs typeface="Consolas"/>
                <a:sym typeface="Consolas"/>
              </a:rPr>
              <a:t>&lt;string&gt;</a:t>
            </a:r>
            <a:endParaRPr sz="1300"/>
          </a:p>
          <a:p>
            <a:pPr indent="0" lvl="0" marL="0" marR="0" rtl="0" algn="l">
              <a:lnSpc>
                <a:spcPct val="100000"/>
              </a:lnSpc>
              <a:spcBef>
                <a:spcPts val="0"/>
              </a:spcBef>
              <a:spcAft>
                <a:spcPts val="0"/>
              </a:spcAft>
              <a:buClr>
                <a:srgbClr val="000000"/>
              </a:buClr>
              <a:buSzPts val="1700"/>
              <a:buFont typeface="Times New Roman"/>
              <a:buNone/>
            </a:pPr>
            <a:r>
              <a:rPr lang="it" sz="1600">
                <a:solidFill>
                  <a:srgbClr val="800000"/>
                </a:solidFill>
                <a:latin typeface="Consolas"/>
                <a:ea typeface="Consolas"/>
                <a:cs typeface="Consolas"/>
                <a:sym typeface="Consolas"/>
              </a:rPr>
              <a:t>using namespace std;</a:t>
            </a:r>
            <a:endParaRPr sz="1600">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void run(string msg) {</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  for (int j=0; j&lt;10; j++) {</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    cout &lt;&lt; </a:t>
            </a:r>
            <a:r>
              <a:rPr lang="it" sz="1600">
                <a:solidFill>
                  <a:schemeClr val="dk1"/>
                </a:solidFill>
                <a:latin typeface="Consolas"/>
                <a:ea typeface="Consolas"/>
                <a:cs typeface="Consolas"/>
                <a:sym typeface="Consolas"/>
              </a:rPr>
              <a:t>msg &lt;&lt; to_string(j) &lt;&lt; "\n"</a:t>
            </a:r>
            <a:r>
              <a:rPr b="0" i="0" lang="it" sz="1600" u="none">
                <a:solidFill>
                  <a:srgbClr val="000000"/>
                </a:solidFill>
                <a:latin typeface="Consolas"/>
                <a:ea typeface="Consolas"/>
                <a:cs typeface="Consolas"/>
                <a:sym typeface="Consolas"/>
              </a:rPr>
              <a:t>;</a:t>
            </a:r>
            <a:endParaRPr b="0" i="0" sz="1600" u="non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700"/>
              <a:buFont typeface="Consolas"/>
              <a:buNone/>
            </a:pPr>
            <a:r>
              <a:rPr lang="it" sz="1600">
                <a:latin typeface="Consolas"/>
                <a:ea typeface="Consolas"/>
                <a:cs typeface="Consolas"/>
                <a:sym typeface="Consolas"/>
              </a:rPr>
              <a:t>this_thread::sleep_for(chrono::nanoseconds(1));</a:t>
            </a:r>
            <a:endParaRPr sz="16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  }</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int main() {</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  thread t1(run, "</a:t>
            </a:r>
            <a:r>
              <a:rPr b="0" i="0" lang="it" sz="1600" u="none">
                <a:solidFill>
                  <a:srgbClr val="FF0000"/>
                </a:solidFill>
                <a:latin typeface="Consolas"/>
                <a:ea typeface="Consolas"/>
                <a:cs typeface="Consolas"/>
                <a:sym typeface="Consolas"/>
              </a:rPr>
              <a:t>aaaa</a:t>
            </a:r>
            <a:r>
              <a:rPr b="0" i="0" lang="it" sz="1600" u="none">
                <a:solidFill>
                  <a:srgbClr val="000000"/>
                </a:solidFill>
                <a:latin typeface="Consolas"/>
                <a:ea typeface="Consolas"/>
                <a:cs typeface="Consolas"/>
                <a:sym typeface="Consolas"/>
              </a:rPr>
              <a:t>");</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  thread t2(run," </a:t>
            </a:r>
            <a:r>
              <a:rPr b="0" i="0" lang="it" sz="1600" u="none">
                <a:solidFill>
                  <a:srgbClr val="438086"/>
                </a:solidFill>
                <a:latin typeface="Consolas"/>
                <a:ea typeface="Consolas"/>
                <a:cs typeface="Consolas"/>
                <a:sym typeface="Consolas"/>
              </a:rPr>
              <a:t>bbbb</a:t>
            </a:r>
            <a:r>
              <a:rPr b="0" i="0" lang="it" sz="1600" u="none">
                <a:solidFill>
                  <a:srgbClr val="000000"/>
                </a:solidFill>
                <a:latin typeface="Consolas"/>
                <a:ea typeface="Consolas"/>
                <a:cs typeface="Consolas"/>
                <a:sym typeface="Consolas"/>
              </a:rPr>
              <a:t>");</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  t1.join();</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  t2.join();</a:t>
            </a:r>
            <a:endParaRPr sz="1300"/>
          </a:p>
          <a:p>
            <a:pPr indent="0" lvl="0" marL="0" marR="0" rtl="0" algn="l">
              <a:lnSpc>
                <a:spcPct val="100000"/>
              </a:lnSpc>
              <a:spcBef>
                <a:spcPts val="0"/>
              </a:spcBef>
              <a:spcAft>
                <a:spcPts val="0"/>
              </a:spcAft>
              <a:buClr>
                <a:srgbClr val="000000"/>
              </a:buClr>
              <a:buSzPts val="1700"/>
              <a:buFont typeface="Consolas"/>
              <a:buNone/>
            </a:pPr>
            <a:r>
              <a:rPr b="0" i="0" lang="it" sz="1600" u="none">
                <a:solidFill>
                  <a:srgbClr val="000000"/>
                </a:solidFill>
                <a:latin typeface="Consolas"/>
                <a:ea typeface="Consolas"/>
                <a:cs typeface="Consolas"/>
                <a:sym typeface="Consolas"/>
              </a:rPr>
              <a:t>}</a:t>
            </a:r>
            <a:endParaRPr sz="1300"/>
          </a:p>
        </p:txBody>
      </p:sp>
      <p:sp>
        <p:nvSpPr>
          <p:cNvPr id="307" name="Google Shape;307;p33"/>
          <p:cNvSpPr txBox="1"/>
          <p:nvPr/>
        </p:nvSpPr>
        <p:spPr>
          <a:xfrm>
            <a:off x="7549475" y="540600"/>
            <a:ext cx="1036500" cy="4633800"/>
          </a:xfrm>
          <a:prstGeom prst="rect">
            <a:avLst/>
          </a:prstGeom>
          <a:solidFill>
            <a:srgbClr val="F2F2F2"/>
          </a:solidFill>
          <a:ln cap="flat" cmpd="sng" w="19050">
            <a:solidFill>
              <a:srgbClr val="000000"/>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aaaa0</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bbbb0</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aaaa1</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bbbb1</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aaaa2</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bbbb2</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aaaa3</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bbbb3</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aaaa4</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bbbb4</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aaaa5</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aaaa6</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aaaa7</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bbbb5</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aaaa8</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aaaa9</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bbbb6</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bbbb7</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bbbb8</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bbbb9</a:t>
            </a:r>
            <a:endParaRPr sz="1300"/>
          </a:p>
        </p:txBody>
      </p:sp>
      <p:sp>
        <p:nvSpPr>
          <p:cNvPr id="308" name="Google Shape;308;p33"/>
          <p:cNvSpPr txBox="1"/>
          <p:nvPr/>
        </p:nvSpPr>
        <p:spPr>
          <a:xfrm>
            <a:off x="6100650" y="1179125"/>
            <a:ext cx="9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000">
                <a:solidFill>
                  <a:srgbClr val="980000"/>
                </a:solidFill>
              </a:rPr>
              <a:t>C++</a:t>
            </a:r>
            <a:endParaRPr b="1" sz="2000">
              <a:solidFill>
                <a:srgbClr val="98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Esecuzione e non determinismo</a:t>
            </a:r>
            <a:endParaRPr/>
          </a:p>
        </p:txBody>
      </p:sp>
      <p:sp>
        <p:nvSpPr>
          <p:cNvPr id="314" name="Google Shape;314;p3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15" name="Google Shape;315;p34"/>
          <p:cNvSpPr txBox="1"/>
          <p:nvPr/>
        </p:nvSpPr>
        <p:spPr>
          <a:xfrm>
            <a:off x="448950" y="1130775"/>
            <a:ext cx="6620700" cy="4037700"/>
          </a:xfrm>
          <a:prstGeom prst="rect">
            <a:avLst/>
          </a:prstGeom>
          <a:solidFill>
            <a:srgbClr val="FFF2CC"/>
          </a:solidFill>
          <a:ln cap="flat" cmpd="sng" w="19050">
            <a:solidFill>
              <a:srgbClr val="65422A"/>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use std::thread;</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use std::time::Duration;</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fn run(msg: &amp;str)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for i in 0..10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println!("{}{}",msg,i);</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thread::sleep(Duration::from_nanos(1));</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fn main()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let t1 = thread::spawn(|| {run( "aaaa");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let t2 = thread::spawn(|| {run(" bbbb"); });</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t1.join().unwrap();</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        t2.join().unwrap();</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700"/>
              <a:buFont typeface="Consolas"/>
              <a:buNone/>
            </a:pPr>
            <a:r>
              <a:t/>
            </a:r>
            <a:endParaRPr b="1" sz="1600">
              <a:solidFill>
                <a:srgbClr val="0000FF"/>
              </a:solidFill>
              <a:latin typeface="Consolas"/>
              <a:ea typeface="Consolas"/>
              <a:cs typeface="Consolas"/>
              <a:sym typeface="Consolas"/>
            </a:endParaRPr>
          </a:p>
        </p:txBody>
      </p:sp>
      <p:sp>
        <p:nvSpPr>
          <p:cNvPr id="316" name="Google Shape;316;p34"/>
          <p:cNvSpPr txBox="1"/>
          <p:nvPr/>
        </p:nvSpPr>
        <p:spPr>
          <a:xfrm>
            <a:off x="6100650" y="1179125"/>
            <a:ext cx="9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000">
                <a:solidFill>
                  <a:srgbClr val="980000"/>
                </a:solidFill>
              </a:rPr>
              <a:t>Rust</a:t>
            </a:r>
            <a:endParaRPr b="1" sz="2000">
              <a:solidFill>
                <a:srgbClr val="980000"/>
              </a:solidFill>
            </a:endParaRPr>
          </a:p>
        </p:txBody>
      </p:sp>
      <p:sp>
        <p:nvSpPr>
          <p:cNvPr id="317" name="Google Shape;317;p34"/>
          <p:cNvSpPr txBox="1"/>
          <p:nvPr/>
        </p:nvSpPr>
        <p:spPr>
          <a:xfrm>
            <a:off x="7549475" y="540600"/>
            <a:ext cx="1036500" cy="4633800"/>
          </a:xfrm>
          <a:prstGeom prst="rect">
            <a:avLst/>
          </a:prstGeom>
          <a:solidFill>
            <a:srgbClr val="F2F2F2"/>
          </a:solidFill>
          <a:ln cap="flat" cmpd="sng" w="19050">
            <a:solidFill>
              <a:srgbClr val="000000"/>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aaaa0</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aaaa1</a:t>
            </a:r>
            <a:endParaRPr sz="1300"/>
          </a:p>
          <a:p>
            <a:pPr indent="0" lvl="0" marL="0" rtl="0" algn="l">
              <a:spcBef>
                <a:spcPts val="0"/>
              </a:spcBef>
              <a:spcAft>
                <a:spcPts val="0"/>
              </a:spcAft>
              <a:buClr>
                <a:srgbClr val="CC3300"/>
              </a:buClr>
              <a:buSzPts val="1600"/>
              <a:buFont typeface="Consolas"/>
              <a:buNone/>
            </a:pPr>
            <a:r>
              <a:rPr lang="it" sz="1500">
                <a:solidFill>
                  <a:srgbClr val="CC3300"/>
                </a:solidFill>
                <a:latin typeface="Consolas"/>
                <a:ea typeface="Consolas"/>
                <a:cs typeface="Consolas"/>
                <a:sym typeface="Consolas"/>
              </a:rPr>
              <a:t>aaaa2</a:t>
            </a:r>
            <a:endParaRPr sz="1300">
              <a:solidFill>
                <a:schemeClr val="dk1"/>
              </a:solidFill>
            </a:endParaRPr>
          </a:p>
          <a:p>
            <a:pPr indent="0" lvl="0" marL="0" rtl="0" algn="l">
              <a:spcBef>
                <a:spcPts val="0"/>
              </a:spcBef>
              <a:spcAft>
                <a:spcPts val="0"/>
              </a:spcAft>
              <a:buClr>
                <a:srgbClr val="438086"/>
              </a:buClr>
              <a:buSzPts val="1600"/>
              <a:buFont typeface="Consolas"/>
              <a:buNone/>
            </a:pPr>
            <a:r>
              <a:rPr lang="it" sz="1500">
                <a:solidFill>
                  <a:srgbClr val="438086"/>
                </a:solidFill>
                <a:latin typeface="Consolas"/>
                <a:ea typeface="Consolas"/>
                <a:cs typeface="Consolas"/>
                <a:sym typeface="Consolas"/>
              </a:rPr>
              <a:t> bbbb0</a:t>
            </a:r>
            <a:endParaRPr sz="1300">
              <a:solidFill>
                <a:schemeClr val="dk1"/>
              </a:solidFill>
            </a:endParaRPr>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bbbb1</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bbbb2</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aaaa3</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aaaa4</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aaaa5</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aaaa6</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aaaa7</a:t>
            </a:r>
            <a:endParaRPr sz="1300"/>
          </a:p>
          <a:p>
            <a:pPr indent="0" lvl="0" marL="0" rtl="0" algn="l">
              <a:spcBef>
                <a:spcPts val="0"/>
              </a:spcBef>
              <a:spcAft>
                <a:spcPts val="0"/>
              </a:spcAft>
              <a:buClr>
                <a:srgbClr val="438086"/>
              </a:buClr>
              <a:buSzPts val="1600"/>
              <a:buFont typeface="Consolas"/>
              <a:buNone/>
            </a:pPr>
            <a:r>
              <a:rPr lang="it" sz="1500">
                <a:solidFill>
                  <a:srgbClr val="438086"/>
                </a:solidFill>
                <a:latin typeface="Consolas"/>
                <a:ea typeface="Consolas"/>
                <a:cs typeface="Consolas"/>
                <a:sym typeface="Consolas"/>
              </a:rPr>
              <a:t> bbbb3</a:t>
            </a:r>
            <a:endParaRPr sz="1300">
              <a:solidFill>
                <a:schemeClr val="dk1"/>
              </a:solidFill>
            </a:endParaRPr>
          </a:p>
          <a:p>
            <a:pPr indent="0" lvl="0" marL="0" rtl="0" algn="l">
              <a:spcBef>
                <a:spcPts val="0"/>
              </a:spcBef>
              <a:spcAft>
                <a:spcPts val="0"/>
              </a:spcAft>
              <a:buClr>
                <a:srgbClr val="438086"/>
              </a:buClr>
              <a:buSzPts val="1600"/>
              <a:buFont typeface="Consolas"/>
              <a:buNone/>
            </a:pPr>
            <a:r>
              <a:rPr lang="it" sz="1500">
                <a:solidFill>
                  <a:srgbClr val="438086"/>
                </a:solidFill>
                <a:latin typeface="Consolas"/>
                <a:ea typeface="Consolas"/>
                <a:cs typeface="Consolas"/>
                <a:sym typeface="Consolas"/>
              </a:rPr>
              <a:t> bbbb4</a:t>
            </a:r>
            <a:endParaRPr sz="1300">
              <a:solidFill>
                <a:schemeClr val="dk1"/>
              </a:solidFill>
            </a:endParaRPr>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bbbb5</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aaaa8</a:t>
            </a:r>
            <a:endParaRPr sz="1300"/>
          </a:p>
          <a:p>
            <a:pPr indent="0" lvl="0" marL="0" marR="0" rtl="0" algn="l">
              <a:lnSpc>
                <a:spcPct val="100000"/>
              </a:lnSpc>
              <a:spcBef>
                <a:spcPts val="0"/>
              </a:spcBef>
              <a:spcAft>
                <a:spcPts val="0"/>
              </a:spcAft>
              <a:buClr>
                <a:srgbClr val="CC3300"/>
              </a:buClr>
              <a:buSzPts val="1600"/>
              <a:buFont typeface="Consolas"/>
              <a:buNone/>
            </a:pPr>
            <a:r>
              <a:rPr b="0" i="0" lang="it" sz="1500" u="none">
                <a:solidFill>
                  <a:srgbClr val="CC3300"/>
                </a:solidFill>
                <a:latin typeface="Consolas"/>
                <a:ea typeface="Consolas"/>
                <a:cs typeface="Consolas"/>
                <a:sym typeface="Consolas"/>
              </a:rPr>
              <a:t>aaaa9</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bbbb6</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bbbb7</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bbbb8</a:t>
            </a:r>
            <a:endParaRPr sz="1300"/>
          </a:p>
          <a:p>
            <a:pPr indent="0" lvl="0" marL="0" marR="0" rtl="0" algn="l">
              <a:lnSpc>
                <a:spcPct val="100000"/>
              </a:lnSpc>
              <a:spcBef>
                <a:spcPts val="0"/>
              </a:spcBef>
              <a:spcAft>
                <a:spcPts val="0"/>
              </a:spcAft>
              <a:buClr>
                <a:srgbClr val="438086"/>
              </a:buClr>
              <a:buSzPts val="1600"/>
              <a:buFont typeface="Consolas"/>
              <a:buNone/>
            </a:pPr>
            <a:r>
              <a:rPr b="0" i="0" lang="it" sz="1500" u="none">
                <a:solidFill>
                  <a:srgbClr val="438086"/>
                </a:solidFill>
                <a:latin typeface="Consolas"/>
                <a:ea typeface="Consolas"/>
                <a:cs typeface="Consolas"/>
                <a:sym typeface="Consolas"/>
              </a:rPr>
              <a:t> bbbb9</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Esecuzione e non determinismo</a:t>
            </a:r>
            <a:endParaRPr/>
          </a:p>
        </p:txBody>
      </p:sp>
      <p:sp>
        <p:nvSpPr>
          <p:cNvPr id="323" name="Google Shape;323;p3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L'output dei programmi precedenti è </a:t>
            </a:r>
            <a:r>
              <a:rPr b="1" lang="it"/>
              <a:t>solo uno</a:t>
            </a:r>
            <a:r>
              <a:rPr lang="it"/>
              <a:t> dei possibili risultati</a:t>
            </a:r>
            <a:endParaRPr/>
          </a:p>
          <a:p>
            <a:pPr indent="-317500" lvl="1" marL="914400" rtl="0" algn="l">
              <a:spcBef>
                <a:spcPts val="0"/>
              </a:spcBef>
              <a:spcAft>
                <a:spcPts val="0"/>
              </a:spcAft>
              <a:buSzPts val="1400"/>
              <a:buChar char="○"/>
            </a:pPr>
            <a:r>
              <a:rPr lang="it"/>
              <a:t>Se lo stesso programma viene eseguito più volte, si ottengono risultati differenti</a:t>
            </a:r>
            <a:endParaRPr/>
          </a:p>
          <a:p>
            <a:pPr indent="-342900" lvl="0" marL="457200" rtl="0" algn="l">
              <a:spcBef>
                <a:spcPts val="0"/>
              </a:spcBef>
              <a:spcAft>
                <a:spcPts val="0"/>
              </a:spcAft>
              <a:buSzPts val="1800"/>
              <a:buChar char="●"/>
            </a:pPr>
            <a:r>
              <a:rPr lang="it"/>
              <a:t>È assolutamente possibile (e a volte succede) che tutte le righe di uno dei thread precedano quelle dell'altro</a:t>
            </a:r>
            <a:endParaRPr/>
          </a:p>
          <a:p>
            <a:pPr indent="-317500" lvl="1" marL="914400" rtl="0" algn="l">
              <a:spcBef>
                <a:spcPts val="0"/>
              </a:spcBef>
              <a:spcAft>
                <a:spcPts val="0"/>
              </a:spcAft>
              <a:buSzPts val="1400"/>
              <a:buChar char="○"/>
            </a:pPr>
            <a:r>
              <a:rPr lang="it"/>
              <a:t>In base al numero di core disponibili e alla durata del “quanto” di schedulazione adottato dai sistemi operativi</a:t>
            </a:r>
            <a:endParaRPr/>
          </a:p>
          <a:p>
            <a:pPr indent="-342900" lvl="0" marL="457200" rtl="0" algn="l">
              <a:spcBef>
                <a:spcPts val="0"/>
              </a:spcBef>
              <a:spcAft>
                <a:spcPts val="0"/>
              </a:spcAft>
              <a:buSzPts val="1800"/>
              <a:buChar char="●"/>
            </a:pPr>
            <a:r>
              <a:rPr lang="it"/>
              <a:t>L'unica certezza è che le righe che cominciano con "aaaa" sono tra loro ordinate in modo crescente</a:t>
            </a:r>
            <a:endParaRPr/>
          </a:p>
          <a:p>
            <a:pPr indent="-317500" lvl="1" marL="914400" rtl="0" algn="l">
              <a:spcBef>
                <a:spcPts val="0"/>
              </a:spcBef>
              <a:spcAft>
                <a:spcPts val="0"/>
              </a:spcAft>
              <a:buSzPts val="1400"/>
              <a:buChar char="○"/>
            </a:pPr>
            <a:r>
              <a:rPr lang="it"/>
              <a:t>Così come le righe che cominciano con "bbbb"</a:t>
            </a:r>
            <a:endParaRPr/>
          </a:p>
          <a:p>
            <a:pPr indent="-342900" lvl="0" marL="457200" rtl="0" algn="l">
              <a:spcBef>
                <a:spcPts val="0"/>
              </a:spcBef>
              <a:spcAft>
                <a:spcPts val="0"/>
              </a:spcAft>
              <a:buSzPts val="1800"/>
              <a:buChar char="●"/>
            </a:pPr>
            <a:r>
              <a:rPr lang="it"/>
              <a:t>Il non determinismo dà origine a </a:t>
            </a:r>
            <a:r>
              <a:rPr b="1" lang="it">
                <a:solidFill>
                  <a:srgbClr val="0B5394"/>
                </a:solidFill>
              </a:rPr>
              <a:t>comportamenti del tutto inattesi</a:t>
            </a:r>
            <a:r>
              <a:rPr lang="it"/>
              <a:t> in un contesto di elaborazione sequenziale</a:t>
            </a:r>
            <a:endParaRPr/>
          </a:p>
          <a:p>
            <a:pPr indent="-317500" lvl="1" marL="914400" rtl="0" algn="l">
              <a:spcBef>
                <a:spcPts val="0"/>
              </a:spcBef>
              <a:spcAft>
                <a:spcPts val="0"/>
              </a:spcAft>
              <a:buSzPts val="1400"/>
              <a:buChar char="○"/>
            </a:pPr>
            <a:r>
              <a:rPr lang="it"/>
              <a:t>Questo può essere visto facilmente in C/C++, dove l’assenza di restrizioni da parte del borrow checker, non obbliga il programmatore ad avere cura degli aspetti di sincronizzazione</a:t>
            </a:r>
            <a:endParaRPr/>
          </a:p>
          <a:p>
            <a:pPr indent="-317500" lvl="1" marL="914400" rtl="0" algn="l">
              <a:spcBef>
                <a:spcPts val="0"/>
              </a:spcBef>
              <a:spcAft>
                <a:spcPts val="0"/>
              </a:spcAft>
              <a:buSzPts val="1400"/>
              <a:buChar char="○"/>
            </a:pPr>
            <a:r>
              <a:rPr lang="it"/>
              <a:t>Per contro, </a:t>
            </a:r>
            <a:r>
              <a:rPr b="1" lang="it">
                <a:solidFill>
                  <a:srgbClr val="0B5394"/>
                </a:solidFill>
              </a:rPr>
              <a:t>Rust si fa garante </a:t>
            </a:r>
            <a:r>
              <a:rPr b="1" lang="it">
                <a:solidFill>
                  <a:srgbClr val="0B5394"/>
                </a:solidFill>
              </a:rPr>
              <a:t>che</a:t>
            </a:r>
            <a:r>
              <a:rPr b="1" lang="it">
                <a:solidFill>
                  <a:srgbClr val="0B5394"/>
                </a:solidFill>
              </a:rPr>
              <a:t> un’intera gamma di possibili errori non possano verificarsi</a:t>
            </a:r>
            <a:endParaRPr b="1">
              <a:solidFill>
                <a:srgbClr val="0B5394"/>
              </a:solidFill>
            </a:endParaRPr>
          </a:p>
        </p:txBody>
      </p:sp>
      <p:sp>
        <p:nvSpPr>
          <p:cNvPr id="324" name="Google Shape;324;p3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Esecuzione e non determinismo</a:t>
            </a:r>
            <a:endParaRPr/>
          </a:p>
        </p:txBody>
      </p:sp>
      <p:sp>
        <p:nvSpPr>
          <p:cNvPr id="330" name="Google Shape;330;p3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31" name="Google Shape;331;p36"/>
          <p:cNvSpPr txBox="1"/>
          <p:nvPr/>
        </p:nvSpPr>
        <p:spPr>
          <a:xfrm>
            <a:off x="1042950" y="1130777"/>
            <a:ext cx="7058100" cy="3945600"/>
          </a:xfrm>
          <a:prstGeom prst="rect">
            <a:avLst/>
          </a:prstGeom>
          <a:solidFill>
            <a:srgbClr val="D9EAD3"/>
          </a:solidFill>
          <a:ln cap="flat" cmpd="sng" w="19050">
            <a:solidFill>
              <a:schemeClr val="dk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FF"/>
                </a:solidFill>
                <a:latin typeface="Consolas"/>
                <a:ea typeface="Consolas"/>
                <a:cs typeface="Consolas"/>
                <a:sym typeface="Consolas"/>
              </a:rPr>
              <a:t>#include</a:t>
            </a:r>
            <a:r>
              <a:rPr i="0" lang="it" sz="1600" u="none">
                <a:solidFill>
                  <a:srgbClr val="000000"/>
                </a:solidFill>
                <a:latin typeface="Consolas"/>
                <a:ea typeface="Consolas"/>
                <a:cs typeface="Consolas"/>
                <a:sym typeface="Consolas"/>
              </a:rPr>
              <a:t> </a:t>
            </a:r>
            <a:r>
              <a:rPr i="0" lang="it" sz="1600" u="none">
                <a:solidFill>
                  <a:srgbClr val="980000"/>
                </a:solidFill>
                <a:latin typeface="Consolas"/>
                <a:ea typeface="Consolas"/>
                <a:cs typeface="Consolas"/>
                <a:sym typeface="Consolas"/>
              </a:rPr>
              <a:t>&lt;iostream&gt;</a:t>
            </a:r>
            <a:endParaRPr sz="1600">
              <a:solidFill>
                <a:srgbClr val="980000"/>
              </a:solidFill>
            </a:endParaRPr>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FF"/>
                </a:solidFill>
                <a:latin typeface="Consolas"/>
                <a:ea typeface="Consolas"/>
                <a:cs typeface="Consolas"/>
                <a:sym typeface="Consolas"/>
              </a:rPr>
              <a:t>#include</a:t>
            </a:r>
            <a:r>
              <a:rPr i="0" lang="it" sz="1600" u="none">
                <a:solidFill>
                  <a:srgbClr val="000000"/>
                </a:solidFill>
                <a:latin typeface="Consolas"/>
                <a:ea typeface="Consolas"/>
                <a:cs typeface="Consolas"/>
                <a:sym typeface="Consolas"/>
              </a:rPr>
              <a:t> </a:t>
            </a:r>
            <a:r>
              <a:rPr i="0" lang="it" sz="1600" u="none">
                <a:solidFill>
                  <a:srgbClr val="980000"/>
                </a:solidFill>
                <a:latin typeface="Consolas"/>
                <a:ea typeface="Consolas"/>
                <a:cs typeface="Consolas"/>
                <a:sym typeface="Consolas"/>
              </a:rPr>
              <a:t>&lt;thread&gt;</a:t>
            </a:r>
            <a:endParaRPr sz="1600">
              <a:solidFill>
                <a:srgbClr val="980000"/>
              </a:solidFill>
            </a:endParaRPr>
          </a:p>
          <a:p>
            <a:pPr indent="0" lvl="0" marL="0" marR="0" rtl="0" algn="l">
              <a:lnSpc>
                <a:spcPct val="100000"/>
              </a:lnSpc>
              <a:spcBef>
                <a:spcPts val="0"/>
              </a:spcBef>
              <a:spcAft>
                <a:spcPts val="0"/>
              </a:spcAft>
              <a:buClr>
                <a:srgbClr val="000000"/>
              </a:buClr>
              <a:buSzPts val="2000"/>
              <a:buFont typeface="Times New Roman"/>
              <a:buNone/>
            </a:pPr>
            <a:r>
              <a:t/>
            </a:r>
            <a:endParaRPr i="0" sz="1600" u="non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Consolas"/>
              <a:buNone/>
            </a:pPr>
            <a:r>
              <a:rPr b="1" i="0" lang="it" sz="1600" u="none">
                <a:solidFill>
                  <a:srgbClr val="000000"/>
                </a:solidFill>
                <a:latin typeface="Consolas"/>
                <a:ea typeface="Consolas"/>
                <a:cs typeface="Consolas"/>
                <a:sym typeface="Consolas"/>
              </a:rPr>
              <a:t>int a = 0;	//Questo non è possibile in safe RUST</a:t>
            </a:r>
            <a:endParaRPr b="1" sz="1600"/>
          </a:p>
          <a:p>
            <a:pPr indent="0" lvl="0" marL="0" marR="0" rtl="0" algn="l">
              <a:lnSpc>
                <a:spcPct val="100000"/>
              </a:lnSpc>
              <a:spcBef>
                <a:spcPts val="0"/>
              </a:spcBef>
              <a:spcAft>
                <a:spcPts val="0"/>
              </a:spcAft>
              <a:buClr>
                <a:srgbClr val="000000"/>
              </a:buClr>
              <a:buSzPts val="2000"/>
              <a:buFont typeface="Times New Roman"/>
              <a:buNone/>
            </a:pPr>
            <a:r>
              <a:t/>
            </a:r>
            <a:endParaRPr i="0" sz="1600" u="non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void run() {</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while (a &gt;= 0) {</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int before = a;</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a++;</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int after = a;</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if (after-before != 1)</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std::cout &lt;&lt; before &lt;&lt; " -&gt; " &lt;&lt; after</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&lt;&lt; "(" &lt;&lt; after-before &lt;&lt; ")\n";</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  }</a:t>
            </a:r>
            <a:endParaRPr sz="1600"/>
          </a:p>
          <a:p>
            <a:pPr indent="0" lvl="0" marL="0" marR="0" rtl="0" algn="l">
              <a:lnSpc>
                <a:spcPct val="100000"/>
              </a:lnSpc>
              <a:spcBef>
                <a:spcPts val="0"/>
              </a:spcBef>
              <a:spcAft>
                <a:spcPts val="0"/>
              </a:spcAft>
              <a:buClr>
                <a:srgbClr val="000000"/>
              </a:buClr>
              <a:buSzPts val="2000"/>
              <a:buFont typeface="Consolas"/>
              <a:buNone/>
            </a:pPr>
            <a:r>
              <a:rPr i="0" lang="it" sz="1600" u="none">
                <a:solidFill>
                  <a:srgbClr val="000000"/>
                </a:solidFill>
                <a:latin typeface="Consolas"/>
                <a:ea typeface="Consolas"/>
                <a:cs typeface="Consolas"/>
                <a:sym typeface="Consolas"/>
              </a:rPr>
              <a:t>}</a:t>
            </a:r>
            <a:endParaRPr sz="1600"/>
          </a:p>
          <a:p>
            <a:pPr indent="0" lvl="0" marL="0" marR="0" rtl="0" algn="l">
              <a:lnSpc>
                <a:spcPct val="100000"/>
              </a:lnSpc>
              <a:spcBef>
                <a:spcPts val="0"/>
              </a:spcBef>
              <a:spcAft>
                <a:spcPts val="0"/>
              </a:spcAft>
              <a:buNone/>
            </a:pPr>
            <a:r>
              <a:t/>
            </a:r>
            <a:endParaRPr i="0" sz="1600" u="none">
              <a:solidFill>
                <a:srgbClr val="000000"/>
              </a:solidFill>
              <a:latin typeface="Consolas"/>
              <a:ea typeface="Consolas"/>
              <a:cs typeface="Consolas"/>
              <a:sym typeface="Consolas"/>
            </a:endParaRPr>
          </a:p>
        </p:txBody>
      </p:sp>
      <p:sp>
        <p:nvSpPr>
          <p:cNvPr id="332" name="Google Shape;332;p36"/>
          <p:cNvSpPr txBox="1"/>
          <p:nvPr/>
        </p:nvSpPr>
        <p:spPr>
          <a:xfrm>
            <a:off x="7132050" y="1130775"/>
            <a:ext cx="9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000">
                <a:solidFill>
                  <a:srgbClr val="980000"/>
                </a:solidFill>
              </a:rPr>
              <a:t>C++</a:t>
            </a:r>
            <a:endParaRPr b="1" sz="2000">
              <a:solidFill>
                <a:srgbClr val="98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Esecuzione e non determinismo</a:t>
            </a:r>
            <a:endParaRPr/>
          </a:p>
        </p:txBody>
      </p:sp>
      <p:sp>
        <p:nvSpPr>
          <p:cNvPr id="338" name="Google Shape;338;p3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39" name="Google Shape;339;p37"/>
          <p:cNvSpPr txBox="1"/>
          <p:nvPr/>
        </p:nvSpPr>
        <p:spPr>
          <a:xfrm>
            <a:off x="1042950" y="1130777"/>
            <a:ext cx="7058100" cy="3945600"/>
          </a:xfrm>
          <a:prstGeom prst="rect">
            <a:avLst/>
          </a:prstGeom>
          <a:solidFill>
            <a:srgbClr val="D9EAD3"/>
          </a:solidFill>
          <a:ln cap="flat" cmpd="sng" w="19050">
            <a:solidFill>
              <a:schemeClr val="dk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Consolas"/>
              <a:buNone/>
            </a:pPr>
            <a:r>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2000"/>
              <a:buFont typeface="Consolas"/>
              <a:buNone/>
            </a:pPr>
            <a:r>
              <a:rPr lang="it" sz="1600">
                <a:solidFill>
                  <a:schemeClr val="dk1"/>
                </a:solidFill>
                <a:latin typeface="Consolas"/>
                <a:ea typeface="Consolas"/>
                <a:cs typeface="Consolas"/>
                <a:sym typeface="Consolas"/>
              </a:rPr>
              <a:t>//creo due thread e ne attendo la terminazione</a:t>
            </a:r>
            <a:endParaRPr sz="1600">
              <a:solidFill>
                <a:schemeClr val="dk1"/>
              </a:solidFill>
            </a:endParaRPr>
          </a:p>
          <a:p>
            <a:pPr indent="0" lvl="0" marL="0" rtl="0" algn="l">
              <a:spcBef>
                <a:spcPts val="0"/>
              </a:spcBef>
              <a:spcAft>
                <a:spcPts val="0"/>
              </a:spcAft>
              <a:buClr>
                <a:schemeClr val="dk1"/>
              </a:buClr>
              <a:buSzPts val="2000"/>
              <a:buFont typeface="Times New Roman"/>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2000"/>
              <a:buFont typeface="Consolas"/>
              <a:buNone/>
            </a:pPr>
            <a:r>
              <a:rPr lang="it" sz="1600">
                <a:solidFill>
                  <a:schemeClr val="dk1"/>
                </a:solidFill>
                <a:latin typeface="Consolas"/>
                <a:ea typeface="Consolas"/>
                <a:cs typeface="Consolas"/>
                <a:sym typeface="Consolas"/>
              </a:rPr>
              <a:t>int main() {</a:t>
            </a:r>
            <a:endParaRPr sz="1600">
              <a:solidFill>
                <a:schemeClr val="dk1"/>
              </a:solidFill>
            </a:endParaRPr>
          </a:p>
          <a:p>
            <a:pPr indent="0" lvl="0" marL="0" rtl="0" algn="l">
              <a:spcBef>
                <a:spcPts val="0"/>
              </a:spcBef>
              <a:spcAft>
                <a:spcPts val="0"/>
              </a:spcAft>
              <a:buClr>
                <a:schemeClr val="dk1"/>
              </a:buClr>
              <a:buSzPts val="2000"/>
              <a:buFont typeface="Consolas"/>
              <a:buNone/>
            </a:pPr>
            <a:r>
              <a:rPr lang="it" sz="1600">
                <a:solidFill>
                  <a:schemeClr val="dk1"/>
                </a:solidFill>
                <a:latin typeface="Consolas"/>
                <a:ea typeface="Consolas"/>
                <a:cs typeface="Consolas"/>
                <a:sym typeface="Consolas"/>
              </a:rPr>
              <a:t>  std::thread t1(run);</a:t>
            </a:r>
            <a:endParaRPr sz="1600">
              <a:solidFill>
                <a:schemeClr val="dk1"/>
              </a:solidFill>
            </a:endParaRPr>
          </a:p>
          <a:p>
            <a:pPr indent="0" lvl="0" marL="0" rtl="0" algn="l">
              <a:spcBef>
                <a:spcPts val="0"/>
              </a:spcBef>
              <a:spcAft>
                <a:spcPts val="0"/>
              </a:spcAft>
              <a:buClr>
                <a:schemeClr val="dk1"/>
              </a:buClr>
              <a:buSzPts val="2000"/>
              <a:buFont typeface="Consolas"/>
              <a:buNone/>
            </a:pPr>
            <a:r>
              <a:rPr lang="it" sz="1600">
                <a:solidFill>
                  <a:schemeClr val="dk1"/>
                </a:solidFill>
                <a:latin typeface="Consolas"/>
                <a:ea typeface="Consolas"/>
                <a:cs typeface="Consolas"/>
                <a:sym typeface="Consolas"/>
              </a:rPr>
              <a:t>  std::thread t2(run);</a:t>
            </a:r>
            <a:endParaRPr sz="1600">
              <a:solidFill>
                <a:schemeClr val="dk1"/>
              </a:solidFill>
            </a:endParaRPr>
          </a:p>
          <a:p>
            <a:pPr indent="0" lvl="0" marL="0" rtl="0" algn="l">
              <a:spcBef>
                <a:spcPts val="0"/>
              </a:spcBef>
              <a:spcAft>
                <a:spcPts val="0"/>
              </a:spcAft>
              <a:buClr>
                <a:schemeClr val="dk1"/>
              </a:buClr>
              <a:buSzPts val="2000"/>
              <a:buFont typeface="Times New Roman"/>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2000"/>
              <a:buFont typeface="Consolas"/>
              <a:buNone/>
            </a:pPr>
            <a:r>
              <a:rPr lang="it" sz="1600">
                <a:solidFill>
                  <a:schemeClr val="dk1"/>
                </a:solidFill>
                <a:latin typeface="Consolas"/>
                <a:ea typeface="Consolas"/>
                <a:cs typeface="Consolas"/>
                <a:sym typeface="Consolas"/>
              </a:rPr>
              <a:t>  t1.join();</a:t>
            </a:r>
            <a:endParaRPr sz="1600">
              <a:solidFill>
                <a:schemeClr val="dk1"/>
              </a:solidFill>
            </a:endParaRPr>
          </a:p>
          <a:p>
            <a:pPr indent="0" lvl="0" marL="0" rtl="0" algn="l">
              <a:spcBef>
                <a:spcPts val="0"/>
              </a:spcBef>
              <a:spcAft>
                <a:spcPts val="0"/>
              </a:spcAft>
              <a:buClr>
                <a:schemeClr val="dk1"/>
              </a:buClr>
              <a:buSzPts val="2000"/>
              <a:buFont typeface="Consolas"/>
              <a:buNone/>
            </a:pPr>
            <a:r>
              <a:rPr lang="it" sz="1600">
                <a:solidFill>
                  <a:schemeClr val="dk1"/>
                </a:solidFill>
                <a:latin typeface="Consolas"/>
                <a:ea typeface="Consolas"/>
                <a:cs typeface="Consolas"/>
                <a:sym typeface="Consolas"/>
              </a:rPr>
              <a:t>  t2.join();</a:t>
            </a:r>
            <a:endParaRPr sz="1600">
              <a:solidFill>
                <a:schemeClr val="dk1"/>
              </a:solidFill>
            </a:endParaRPr>
          </a:p>
          <a:p>
            <a:pPr indent="0" lvl="0" marL="0" rtl="0" algn="l">
              <a:spcBef>
                <a:spcPts val="0"/>
              </a:spcBef>
              <a:spcAft>
                <a:spcPts val="0"/>
              </a:spcAft>
              <a:buClr>
                <a:schemeClr val="dk1"/>
              </a:buClr>
              <a:buSzPts val="2000"/>
              <a:buFont typeface="Consolas"/>
              <a:buNone/>
            </a:pPr>
            <a:r>
              <a:rPr lang="it" sz="1600">
                <a:solidFill>
                  <a:schemeClr val="dk1"/>
                </a:solidFill>
                <a:latin typeface="Consolas"/>
                <a:ea typeface="Consolas"/>
                <a:cs typeface="Consolas"/>
                <a:sym typeface="Consolas"/>
              </a:rPr>
              <a:t>}</a:t>
            </a:r>
            <a:endParaRPr sz="1600">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i="0" sz="1600" u="none">
              <a:solidFill>
                <a:srgbClr val="000000"/>
              </a:solidFill>
              <a:latin typeface="Consolas"/>
              <a:ea typeface="Consolas"/>
              <a:cs typeface="Consolas"/>
              <a:sym typeface="Consolas"/>
            </a:endParaRPr>
          </a:p>
        </p:txBody>
      </p:sp>
      <p:sp>
        <p:nvSpPr>
          <p:cNvPr id="340" name="Google Shape;340;p37"/>
          <p:cNvSpPr txBox="1"/>
          <p:nvPr/>
        </p:nvSpPr>
        <p:spPr>
          <a:xfrm>
            <a:off x="7132050" y="1130775"/>
            <a:ext cx="9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000">
                <a:solidFill>
                  <a:srgbClr val="980000"/>
                </a:solidFill>
              </a:rPr>
              <a:t>C++</a:t>
            </a:r>
            <a:endParaRPr b="1" sz="2000">
              <a:solidFill>
                <a:srgbClr val="98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Esecuzione e non determinismo</a:t>
            </a:r>
            <a:endParaRPr/>
          </a:p>
        </p:txBody>
      </p:sp>
      <p:sp>
        <p:nvSpPr>
          <p:cNvPr id="346" name="Google Shape;346;p3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347" name="Google Shape;347;p38"/>
          <p:cNvGrpSpPr/>
          <p:nvPr/>
        </p:nvGrpSpPr>
        <p:grpSpPr>
          <a:xfrm>
            <a:off x="1807674" y="1130774"/>
            <a:ext cx="4845976" cy="4006774"/>
            <a:chOff x="1807674" y="1130774"/>
            <a:chExt cx="4845976" cy="4006774"/>
          </a:xfrm>
        </p:grpSpPr>
        <p:pic>
          <p:nvPicPr>
            <p:cNvPr id="348" name="Google Shape;348;p38"/>
            <p:cNvPicPr preferRelativeResize="0"/>
            <p:nvPr/>
          </p:nvPicPr>
          <p:blipFill rotWithShape="1">
            <a:blip r:embed="rId3">
              <a:alphaModFix/>
            </a:blip>
            <a:srcRect b="0" l="0" r="6068" t="0"/>
            <a:stretch/>
          </p:blipFill>
          <p:spPr>
            <a:xfrm>
              <a:off x="1807674" y="1130774"/>
              <a:ext cx="4845976" cy="4006774"/>
            </a:xfrm>
            <a:prstGeom prst="rect">
              <a:avLst/>
            </a:prstGeom>
            <a:noFill/>
            <a:ln>
              <a:noFill/>
            </a:ln>
            <a:effectLst>
              <a:outerShdw blurRad="57150" rotWithShape="0" algn="bl" dir="2640000" dist="57150">
                <a:srgbClr val="000000">
                  <a:alpha val="50000"/>
                </a:srgbClr>
              </a:outerShdw>
            </a:effectLst>
          </p:spPr>
        </p:pic>
        <p:cxnSp>
          <p:nvCxnSpPr>
            <p:cNvPr id="349" name="Google Shape;349;p38"/>
            <p:cNvCxnSpPr/>
            <p:nvPr/>
          </p:nvCxnSpPr>
          <p:spPr>
            <a:xfrm>
              <a:off x="6648726" y="1235681"/>
              <a:ext cx="4800" cy="3897000"/>
            </a:xfrm>
            <a:prstGeom prst="straightConnector1">
              <a:avLst/>
            </a:prstGeom>
            <a:noFill/>
            <a:ln cap="flat" cmpd="sng" w="28575">
              <a:solidFill>
                <a:schemeClr val="dk2"/>
              </a:solidFill>
              <a:prstDash val="solid"/>
              <a:round/>
              <a:headEnd len="med" w="med" type="none"/>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Domande</a:t>
            </a:r>
            <a:endParaRPr/>
          </a:p>
        </p:txBody>
      </p:sp>
      <p:sp>
        <p:nvSpPr>
          <p:cNvPr id="355" name="Google Shape;355;p3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Esaminando l'uscita del programma precedente, si vedono molti casi in cui la differenza tra </a:t>
            </a:r>
            <a:r>
              <a:rPr b="1" lang="it">
                <a:solidFill>
                  <a:srgbClr val="0B5394"/>
                </a:solidFill>
                <a:latin typeface="Consolas"/>
                <a:ea typeface="Consolas"/>
                <a:cs typeface="Consolas"/>
                <a:sym typeface="Consolas"/>
              </a:rPr>
              <a:t>after</a:t>
            </a:r>
            <a:r>
              <a:rPr lang="it"/>
              <a:t> e </a:t>
            </a:r>
            <a:r>
              <a:rPr b="1" lang="it">
                <a:solidFill>
                  <a:srgbClr val="0B5394"/>
                </a:solidFill>
                <a:latin typeface="Consolas"/>
                <a:ea typeface="Consolas"/>
                <a:cs typeface="Consolas"/>
                <a:sym typeface="Consolas"/>
              </a:rPr>
              <a:t>before</a:t>
            </a:r>
            <a:r>
              <a:rPr lang="it"/>
              <a:t> è superiore a </a:t>
            </a:r>
            <a:r>
              <a:rPr b="1" lang="it">
                <a:solidFill>
                  <a:srgbClr val="980000"/>
                </a:solidFill>
              </a:rPr>
              <a:t>1</a:t>
            </a:r>
            <a:endParaRPr b="1">
              <a:solidFill>
                <a:srgbClr val="980000"/>
              </a:solidFill>
            </a:endParaRPr>
          </a:p>
          <a:p>
            <a:pPr indent="-317500" lvl="1" marL="914400" rtl="0" algn="l">
              <a:spcBef>
                <a:spcPts val="0"/>
              </a:spcBef>
              <a:spcAft>
                <a:spcPts val="0"/>
              </a:spcAft>
              <a:buSzPts val="1400"/>
              <a:buChar char="○"/>
            </a:pPr>
            <a:r>
              <a:rPr lang="it"/>
              <a:t>In alcuni casi tale valore è anche molto grande: perché?</a:t>
            </a:r>
            <a:endParaRPr/>
          </a:p>
          <a:p>
            <a:pPr indent="-342900" lvl="0" marL="457200" rtl="0" algn="l">
              <a:spcBef>
                <a:spcPts val="0"/>
              </a:spcBef>
              <a:spcAft>
                <a:spcPts val="0"/>
              </a:spcAft>
              <a:buSzPts val="1800"/>
              <a:buChar char="●"/>
            </a:pPr>
            <a:r>
              <a:rPr lang="it"/>
              <a:t>Talora capita che la differenza sia </a:t>
            </a:r>
            <a:r>
              <a:rPr b="1" lang="it">
                <a:solidFill>
                  <a:srgbClr val="980000"/>
                </a:solidFill>
              </a:rPr>
              <a:t>nulla</a:t>
            </a:r>
            <a:r>
              <a:rPr lang="it"/>
              <a:t> o </a:t>
            </a:r>
            <a:r>
              <a:rPr b="1" lang="it">
                <a:solidFill>
                  <a:srgbClr val="980000"/>
                </a:solidFill>
              </a:rPr>
              <a:t>negativa</a:t>
            </a:r>
            <a:endParaRPr b="1">
              <a:solidFill>
                <a:srgbClr val="980000"/>
              </a:solidFill>
            </a:endParaRPr>
          </a:p>
          <a:p>
            <a:pPr indent="-317500" lvl="1" marL="914400" rtl="0" algn="l">
              <a:spcBef>
                <a:spcPts val="0"/>
              </a:spcBef>
              <a:spcAft>
                <a:spcPts val="0"/>
              </a:spcAft>
              <a:buSzPts val="1400"/>
              <a:buChar char="○"/>
            </a:pPr>
            <a:r>
              <a:rPr lang="it"/>
              <a:t>Come è possibile, se entrambi i flussi incrementano sempre la variabile </a:t>
            </a:r>
            <a:r>
              <a:rPr b="1" lang="it">
                <a:solidFill>
                  <a:srgbClr val="0B5394"/>
                </a:solidFill>
                <a:latin typeface="Consolas"/>
                <a:ea typeface="Consolas"/>
                <a:cs typeface="Consolas"/>
                <a:sym typeface="Consolas"/>
              </a:rPr>
              <a:t>a</a:t>
            </a:r>
            <a:r>
              <a:rPr lang="it"/>
              <a:t>?</a:t>
            </a:r>
            <a:endParaRPr/>
          </a:p>
        </p:txBody>
      </p:sp>
      <p:sp>
        <p:nvSpPr>
          <p:cNvPr id="356" name="Google Shape;356;p3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57" name="Google Shape;357;p39"/>
          <p:cNvPicPr preferRelativeResize="0"/>
          <p:nvPr/>
        </p:nvPicPr>
        <p:blipFill>
          <a:blip r:embed="rId3">
            <a:alphaModFix/>
          </a:blip>
          <a:stretch>
            <a:fillRect/>
          </a:stretch>
        </p:blipFill>
        <p:spPr>
          <a:xfrm>
            <a:off x="3619500" y="2999875"/>
            <a:ext cx="1905000" cy="190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Interferenza</a:t>
            </a:r>
            <a:endParaRPr/>
          </a:p>
        </p:txBody>
      </p:sp>
      <p:sp>
        <p:nvSpPr>
          <p:cNvPr id="363" name="Google Shape;363;p40"/>
          <p:cNvSpPr txBox="1"/>
          <p:nvPr>
            <p:ph idx="1" type="body"/>
          </p:nvPr>
        </p:nvSpPr>
        <p:spPr>
          <a:xfrm>
            <a:off x="311700" y="1280525"/>
            <a:ext cx="2986200" cy="379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it"/>
              <a:t>Si verifica quando più thread fanno accesso a uno stesso dato, </a:t>
            </a:r>
            <a:r>
              <a:rPr b="1" lang="it">
                <a:solidFill>
                  <a:srgbClr val="0B5394"/>
                </a:solidFill>
              </a:rPr>
              <a:t>modificandolo</a:t>
            </a:r>
            <a:endParaRPr b="1">
              <a:solidFill>
                <a:srgbClr val="0B5394"/>
              </a:solidFill>
            </a:endParaRPr>
          </a:p>
          <a:p>
            <a:pPr indent="-317500" lvl="0" marL="457200" rtl="0" algn="l">
              <a:spcBef>
                <a:spcPts val="0"/>
              </a:spcBef>
              <a:spcAft>
                <a:spcPts val="0"/>
              </a:spcAft>
              <a:buSzPts val="1400"/>
              <a:buChar char="●"/>
            </a:pPr>
            <a:r>
              <a:rPr lang="it"/>
              <a:t>La sua presenza dà origine a </a:t>
            </a:r>
            <a:r>
              <a:rPr b="1" lang="it">
                <a:solidFill>
                  <a:srgbClr val="0B5394"/>
                </a:solidFill>
              </a:rPr>
              <a:t>malfunzionamenti casuali</a:t>
            </a:r>
            <a:r>
              <a:rPr lang="it"/>
              <a:t>, molto difficili da identificare</a:t>
            </a:r>
            <a:endParaRPr/>
          </a:p>
          <a:p>
            <a:pPr indent="0" lvl="0" marL="0" rtl="0" algn="l">
              <a:spcBef>
                <a:spcPts val="1200"/>
              </a:spcBef>
              <a:spcAft>
                <a:spcPts val="1200"/>
              </a:spcAft>
              <a:buNone/>
            </a:pPr>
            <a:r>
              <a:t/>
            </a:r>
            <a:endParaRPr/>
          </a:p>
        </p:txBody>
      </p:sp>
      <p:sp>
        <p:nvSpPr>
          <p:cNvPr id="364" name="Google Shape;364;p4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descr="code.png" id="365" name="Google Shape;365;p40"/>
          <p:cNvPicPr preferRelativeResize="0"/>
          <p:nvPr/>
        </p:nvPicPr>
        <p:blipFill rotWithShape="1">
          <a:blip r:embed="rId3">
            <a:alphaModFix/>
          </a:blip>
          <a:srcRect b="0" l="0" r="0" t="0"/>
          <a:stretch/>
        </p:blipFill>
        <p:spPr>
          <a:xfrm>
            <a:off x="3605450" y="1215200"/>
            <a:ext cx="5285876" cy="3598450"/>
          </a:xfrm>
          <a:prstGeom prst="rect">
            <a:avLst/>
          </a:prstGeom>
          <a:noFill/>
          <a:ln>
            <a:noFill/>
          </a:ln>
        </p:spPr>
      </p:pic>
      <p:sp>
        <p:nvSpPr>
          <p:cNvPr id="366" name="Google Shape;366;p40"/>
          <p:cNvSpPr txBox="1"/>
          <p:nvPr/>
        </p:nvSpPr>
        <p:spPr>
          <a:xfrm>
            <a:off x="5767853" y="1411706"/>
            <a:ext cx="2986200" cy="1830900"/>
          </a:xfrm>
          <a:prstGeom prst="rect">
            <a:avLst/>
          </a:prstGeom>
          <a:solidFill>
            <a:srgbClr val="F2F2F2"/>
          </a:solidFill>
          <a:ln cap="flat" cmpd="sng" w="28575">
            <a:solidFill>
              <a:srgbClr val="00000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800"/>
              <a:buFont typeface="Calibri"/>
              <a:buNone/>
            </a:pPr>
            <a:r>
              <a:rPr b="0" i="0" lang="it" sz="2100" u="none">
                <a:solidFill>
                  <a:srgbClr val="000000"/>
                </a:solidFill>
                <a:latin typeface="Calibri"/>
                <a:ea typeface="Calibri"/>
                <a:cs typeface="Calibri"/>
                <a:sym typeface="Calibri"/>
              </a:rPr>
              <a:t>Sembra un'azione innocente, ma nasconde due operazioni in cascata:</a:t>
            </a:r>
            <a:endParaRPr sz="700"/>
          </a:p>
          <a:p>
            <a:pPr indent="0" lvl="0" marL="0" marR="0" rtl="0" algn="ctr">
              <a:lnSpc>
                <a:spcPct val="100000"/>
              </a:lnSpc>
              <a:spcBef>
                <a:spcPts val="0"/>
              </a:spcBef>
              <a:spcAft>
                <a:spcPts val="0"/>
              </a:spcAft>
              <a:buClr>
                <a:srgbClr val="C00000"/>
              </a:buClr>
              <a:buSzPts val="2800"/>
              <a:buFont typeface="Calibri"/>
              <a:buNone/>
            </a:pPr>
            <a:r>
              <a:rPr b="1" i="0" lang="it" sz="2100" u="none">
                <a:solidFill>
                  <a:srgbClr val="C00000"/>
                </a:solidFill>
                <a:latin typeface="Calibri"/>
                <a:ea typeface="Calibri"/>
                <a:cs typeface="Calibri"/>
                <a:sym typeface="Calibri"/>
              </a:rPr>
              <a:t>  int</a:t>
            </a:r>
            <a:r>
              <a:rPr b="1" i="0" lang="it" sz="2100" u="none">
                <a:solidFill>
                  <a:srgbClr val="000000"/>
                </a:solidFill>
                <a:latin typeface="Calibri"/>
                <a:ea typeface="Calibri"/>
                <a:cs typeface="Calibri"/>
                <a:sym typeface="Calibri"/>
              </a:rPr>
              <a:t> temp = a;</a:t>
            </a:r>
            <a:endParaRPr sz="700"/>
          </a:p>
          <a:p>
            <a:pPr indent="0" lvl="0" marL="0" marR="0" rtl="0" algn="ctr">
              <a:lnSpc>
                <a:spcPct val="100000"/>
              </a:lnSpc>
              <a:spcBef>
                <a:spcPts val="0"/>
              </a:spcBef>
              <a:spcAft>
                <a:spcPts val="0"/>
              </a:spcAft>
              <a:buClr>
                <a:srgbClr val="000000"/>
              </a:buClr>
              <a:buSzPts val="2800"/>
              <a:buFont typeface="Calibri"/>
              <a:buNone/>
            </a:pPr>
            <a:r>
              <a:rPr b="1" i="0" lang="it" sz="2100" u="none">
                <a:solidFill>
                  <a:srgbClr val="000000"/>
                </a:solidFill>
                <a:latin typeface="Calibri"/>
                <a:ea typeface="Calibri"/>
                <a:cs typeface="Calibri"/>
                <a:sym typeface="Calibri"/>
              </a:rPr>
              <a:t>  a = temp+1;</a:t>
            </a:r>
            <a:endParaRPr sz="700"/>
          </a:p>
        </p:txBody>
      </p:sp>
      <p:sp>
        <p:nvSpPr>
          <p:cNvPr id="367" name="Google Shape;367;p40"/>
          <p:cNvSpPr/>
          <p:nvPr/>
        </p:nvSpPr>
        <p:spPr>
          <a:xfrm>
            <a:off x="3780620" y="2775891"/>
            <a:ext cx="992275" cy="721900"/>
          </a:xfrm>
          <a:custGeom>
            <a:rect b="b" l="l" r="r" t="t"/>
            <a:pathLst>
              <a:path extrusionOk="0" h="1009650" w="1331913">
                <a:moveTo>
                  <a:pt x="0" y="504825"/>
                </a:moveTo>
                <a:cubicBezTo>
                  <a:pt x="0" y="226018"/>
                  <a:pt x="298159" y="0"/>
                  <a:pt x="665957" y="0"/>
                </a:cubicBezTo>
                <a:cubicBezTo>
                  <a:pt x="1033755" y="0"/>
                  <a:pt x="1331914" y="226018"/>
                  <a:pt x="1331914" y="504825"/>
                </a:cubicBezTo>
                <a:cubicBezTo>
                  <a:pt x="1331914" y="783632"/>
                  <a:pt x="1033755" y="1009650"/>
                  <a:pt x="665957" y="1009650"/>
                </a:cubicBezTo>
                <a:cubicBezTo>
                  <a:pt x="298159" y="1009650"/>
                  <a:pt x="0" y="783632"/>
                  <a:pt x="0" y="504825"/>
                </a:cubicBezTo>
                <a:close/>
                <a:moveTo>
                  <a:pt x="252413" y="504825"/>
                </a:moveTo>
                <a:cubicBezTo>
                  <a:pt x="252413" y="644229"/>
                  <a:pt x="437563" y="757238"/>
                  <a:pt x="665957" y="757238"/>
                </a:cubicBezTo>
                <a:cubicBezTo>
                  <a:pt x="894351" y="757238"/>
                  <a:pt x="1079501" y="644229"/>
                  <a:pt x="1079501" y="504825"/>
                </a:cubicBezTo>
                <a:cubicBezTo>
                  <a:pt x="1079501" y="365421"/>
                  <a:pt x="894351" y="252412"/>
                  <a:pt x="665957" y="252412"/>
                </a:cubicBezTo>
                <a:cubicBezTo>
                  <a:pt x="437563" y="252412"/>
                  <a:pt x="252413" y="365421"/>
                  <a:pt x="252413" y="504825"/>
                </a:cubicBezTo>
                <a:close/>
              </a:path>
            </a:pathLst>
          </a:custGeom>
          <a:solidFill>
            <a:srgbClr val="FF0000"/>
          </a:solid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68" name="Google Shape;368;p40"/>
          <p:cNvCxnSpPr/>
          <p:nvPr/>
        </p:nvCxnSpPr>
        <p:spPr>
          <a:xfrm flipH="1">
            <a:off x="4628153" y="2327221"/>
            <a:ext cx="1139700" cy="554100"/>
          </a:xfrm>
          <a:prstGeom prst="straightConnector1">
            <a:avLst/>
          </a:prstGeom>
          <a:noFill/>
          <a:ln cap="flat" cmpd="sng" w="76200">
            <a:solidFill>
              <a:srgbClr val="FF0000"/>
            </a:solidFill>
            <a:prstDash val="solid"/>
            <a:miter lim="800000"/>
            <a:headEnd len="med" w="med" type="none"/>
            <a:tailEnd len="med" w="med" type="stealth"/>
          </a:ln>
          <a:effectLst>
            <a:outerShdw blurRad="63500" dir="5400000" dist="25400">
              <a:srgbClr val="808080">
                <a:alpha val="42750"/>
              </a:srgbClr>
            </a:outerShdw>
          </a:effectLst>
        </p:spPr>
      </p:cxnSp>
      <p:pic>
        <p:nvPicPr>
          <p:cNvPr id="369" name="Google Shape;369;p40"/>
          <p:cNvPicPr preferRelativeResize="0"/>
          <p:nvPr/>
        </p:nvPicPr>
        <p:blipFill>
          <a:blip r:embed="rId4">
            <a:alphaModFix/>
          </a:blip>
          <a:stretch>
            <a:fillRect/>
          </a:stretch>
        </p:blipFill>
        <p:spPr>
          <a:xfrm>
            <a:off x="904525" y="2956398"/>
            <a:ext cx="1800550" cy="180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Sincronizzazione</a:t>
            </a:r>
            <a:endParaRPr/>
          </a:p>
        </p:txBody>
      </p:sp>
      <p:sp>
        <p:nvSpPr>
          <p:cNvPr id="375" name="Google Shape;375;p4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Se due thread cercano di accedere in lettura/scrittura ad una stessa variabile si verifica una </a:t>
            </a:r>
            <a:r>
              <a:rPr b="1" lang="it">
                <a:solidFill>
                  <a:srgbClr val="0B5394"/>
                </a:solidFill>
              </a:rPr>
              <a:t>corsa critica</a:t>
            </a:r>
            <a:endParaRPr b="1">
              <a:solidFill>
                <a:srgbClr val="0B5394"/>
              </a:solidFill>
            </a:endParaRPr>
          </a:p>
          <a:p>
            <a:pPr indent="-317500" lvl="1" marL="914400" rtl="0" algn="l">
              <a:spcBef>
                <a:spcPts val="0"/>
              </a:spcBef>
              <a:spcAft>
                <a:spcPts val="0"/>
              </a:spcAft>
              <a:buSzPts val="1400"/>
              <a:buChar char="○"/>
            </a:pPr>
            <a:r>
              <a:rPr lang="it"/>
              <a:t>In base a condizioni non controllabili dal programmatore (come la presenza di memoria cache, il momento in cui avviene un task switch, le ottimizzazioni fatte dai singoli processori con la predizione della prossima istruzione da eseguire, …) il dato memorizzato potrebbe essere quello scritto dal primo thread, quello scritto dal secondo oppure un terzo valore </a:t>
            </a:r>
            <a:r>
              <a:rPr b="1" lang="it">
                <a:solidFill>
                  <a:srgbClr val="0B5394"/>
                </a:solidFill>
              </a:rPr>
              <a:t>completamente arbitrario</a:t>
            </a:r>
            <a:endParaRPr b="1">
              <a:solidFill>
                <a:srgbClr val="0B5394"/>
              </a:solidFill>
            </a:endParaRPr>
          </a:p>
          <a:p>
            <a:pPr indent="-342900" lvl="0" marL="457200" rtl="0" algn="l">
              <a:spcBef>
                <a:spcPts val="0"/>
              </a:spcBef>
              <a:spcAft>
                <a:spcPts val="0"/>
              </a:spcAft>
              <a:buSzPts val="1800"/>
              <a:buChar char="●"/>
            </a:pPr>
            <a:r>
              <a:rPr lang="it"/>
              <a:t>L’accesso in lettura/scrittura a variabili il cui contenuto è (potenzialmente) scritto da altri thread è soggetto a diversi vincoli</a:t>
            </a:r>
            <a:endParaRPr/>
          </a:p>
          <a:p>
            <a:pPr indent="-317500" lvl="1" marL="914400" rtl="0" algn="l">
              <a:spcBef>
                <a:spcPts val="0"/>
              </a:spcBef>
              <a:spcAft>
                <a:spcPts val="0"/>
              </a:spcAft>
              <a:buSzPts val="1400"/>
              <a:buChar char="○"/>
            </a:pPr>
            <a:r>
              <a:rPr lang="it"/>
              <a:t>Deve essere preceduto/seguito da istruzioni e proteggano da dati obsoleti presenti nella cache (fence/barrier)</a:t>
            </a:r>
            <a:endParaRPr/>
          </a:p>
          <a:p>
            <a:pPr indent="-317500" lvl="1" marL="914400" rtl="0" algn="l">
              <a:spcBef>
                <a:spcPts val="0"/>
              </a:spcBef>
              <a:spcAft>
                <a:spcPts val="0"/>
              </a:spcAft>
              <a:buSzPts val="1400"/>
              <a:buChar char="○"/>
            </a:pPr>
            <a:r>
              <a:rPr lang="it"/>
              <a:t>Deve avvenire solo quando c’è l’evidenza </a:t>
            </a:r>
            <a:r>
              <a:rPr lang="it"/>
              <a:t>che</a:t>
            </a:r>
            <a:r>
              <a:rPr lang="it"/>
              <a:t> il dato non sta venendo modificato da altri</a:t>
            </a:r>
            <a:endParaRPr/>
          </a:p>
          <a:p>
            <a:pPr indent="-317500" lvl="1" marL="914400" rtl="0" algn="l">
              <a:spcBef>
                <a:spcPts val="0"/>
              </a:spcBef>
              <a:spcAft>
                <a:spcPts val="0"/>
              </a:spcAft>
              <a:buSzPts val="1400"/>
              <a:buChar char="○"/>
            </a:pPr>
            <a:r>
              <a:rPr lang="it"/>
              <a:t>Se si sta operando una lettura in attesa di un risultato, si vuole evitare di eseguire cicli continui di polling, </a:t>
            </a:r>
            <a:r>
              <a:rPr lang="it"/>
              <a:t>che</a:t>
            </a:r>
            <a:r>
              <a:rPr lang="it"/>
              <a:t> consumano inutilmente cicli di CPU e batteria</a:t>
            </a:r>
            <a:endParaRPr/>
          </a:p>
        </p:txBody>
      </p:sp>
      <p:sp>
        <p:nvSpPr>
          <p:cNvPr id="376" name="Google Shape;376;p4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Sincronizzazione</a:t>
            </a:r>
            <a:endParaRPr/>
          </a:p>
        </p:txBody>
      </p:sp>
      <p:sp>
        <p:nvSpPr>
          <p:cNvPr id="382" name="Google Shape;382;p4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it"/>
              <a:t>Alcune delle condizioni citate sono garantite da </a:t>
            </a:r>
            <a:r>
              <a:rPr b="1" lang="it">
                <a:solidFill>
                  <a:srgbClr val="0B5394"/>
                </a:solidFill>
              </a:rPr>
              <a:t>apposite istruzioni macchina</a:t>
            </a:r>
            <a:endParaRPr b="1">
              <a:solidFill>
                <a:srgbClr val="0B5394"/>
              </a:solidFill>
            </a:endParaRPr>
          </a:p>
          <a:p>
            <a:pPr indent="-310832" lvl="1" marL="914400" rtl="0" algn="l">
              <a:spcBef>
                <a:spcPts val="0"/>
              </a:spcBef>
              <a:spcAft>
                <a:spcPts val="0"/>
              </a:spcAft>
              <a:buSzPct val="100000"/>
              <a:buChar char="○"/>
            </a:pPr>
            <a:r>
              <a:rPr lang="it"/>
              <a:t>Che dipendono dal processore responsabile dell’esecuzione del codice</a:t>
            </a:r>
            <a:endParaRPr/>
          </a:p>
          <a:p>
            <a:pPr indent="-334327" lvl="0" marL="457200" rtl="0" algn="l">
              <a:spcBef>
                <a:spcPts val="0"/>
              </a:spcBef>
              <a:spcAft>
                <a:spcPts val="0"/>
              </a:spcAft>
              <a:buSzPct val="100000"/>
              <a:buChar char="●"/>
            </a:pPr>
            <a:r>
              <a:rPr lang="it"/>
              <a:t>Altre richiedono la garanzia di </a:t>
            </a:r>
            <a:r>
              <a:rPr b="1" lang="it">
                <a:solidFill>
                  <a:srgbClr val="0B5394"/>
                </a:solidFill>
              </a:rPr>
              <a:t>invarianti a livello sistema</a:t>
            </a:r>
            <a:r>
              <a:rPr lang="it"/>
              <a:t> che può essere fornita solo da meccanismi offerti dal sistema operativo</a:t>
            </a:r>
            <a:endParaRPr/>
          </a:p>
          <a:p>
            <a:pPr indent="-310832" lvl="1" marL="914400" rtl="0" algn="l">
              <a:spcBef>
                <a:spcPts val="0"/>
              </a:spcBef>
              <a:spcAft>
                <a:spcPts val="0"/>
              </a:spcAft>
              <a:buSzPct val="100000"/>
              <a:buChar char="○"/>
            </a:pPr>
            <a:r>
              <a:rPr lang="it"/>
              <a:t>Che, controllando la schedulazione dei thread, può farsi carico che avvenga / non avvenga una determinata condizione</a:t>
            </a:r>
            <a:endParaRPr/>
          </a:p>
          <a:p>
            <a:pPr indent="-334327" lvl="0" marL="457200" rtl="0" algn="l">
              <a:spcBef>
                <a:spcPts val="0"/>
              </a:spcBef>
              <a:spcAft>
                <a:spcPts val="0"/>
              </a:spcAft>
              <a:buSzPct val="100000"/>
              <a:buChar char="●"/>
            </a:pPr>
            <a:r>
              <a:rPr lang="it"/>
              <a:t>Ne consegue che i meccanismi di sincronizzazione dipendono dalla coppia processore/sistema operativo, che collettivamente definiscono l’interfaccia binaria dell’applicazione</a:t>
            </a:r>
            <a:endParaRPr/>
          </a:p>
          <a:p>
            <a:pPr indent="-310832" lvl="1" marL="914400" rtl="0" algn="l">
              <a:spcBef>
                <a:spcPts val="0"/>
              </a:spcBef>
              <a:spcAft>
                <a:spcPts val="0"/>
              </a:spcAft>
              <a:buSzPct val="100000"/>
              <a:buChar char="○"/>
            </a:pPr>
            <a:r>
              <a:rPr lang="it"/>
              <a:t>ABI - Application Binary Interface</a:t>
            </a:r>
            <a:endParaRPr/>
          </a:p>
          <a:p>
            <a:pPr indent="-334327" lvl="0" marL="457200" rtl="0" algn="l">
              <a:spcBef>
                <a:spcPts val="0"/>
              </a:spcBef>
              <a:spcAft>
                <a:spcPts val="0"/>
              </a:spcAft>
              <a:buSzPct val="100000"/>
              <a:buChar char="●"/>
            </a:pPr>
            <a:r>
              <a:rPr lang="it"/>
              <a:t>Le librerie standard dei diversi linguaggi di programmazione si fanno (talora) carico di standardizzare tale comportamento, offrendo API comuni a livello di codice sorgente</a:t>
            </a:r>
            <a:endParaRPr/>
          </a:p>
          <a:p>
            <a:pPr indent="-310832" lvl="1" marL="914400" rtl="0" algn="l">
              <a:spcBef>
                <a:spcPts val="0"/>
              </a:spcBef>
              <a:spcAft>
                <a:spcPts val="0"/>
              </a:spcAft>
              <a:buSzPct val="100000"/>
              <a:buChar char="○"/>
            </a:pPr>
            <a:r>
              <a:rPr lang="it"/>
              <a:t>Come nei casi di C++11 e successivi e di Rust</a:t>
            </a:r>
            <a:endParaRPr/>
          </a:p>
        </p:txBody>
      </p:sp>
      <p:sp>
        <p:nvSpPr>
          <p:cNvPr id="383" name="Google Shape;383;p4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Programmazione concorrente</a:t>
            </a:r>
            <a:endParaRPr/>
          </a:p>
        </p:txBody>
      </p:sp>
      <p:sp>
        <p:nvSpPr>
          <p:cNvPr id="75" name="Google Shape;75;p1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S.O. e/o le librerie di supporto allocano le risorse fisiche necessarie </a:t>
            </a:r>
            <a:endParaRPr/>
          </a:p>
          <a:p>
            <a:pPr indent="-317500" lvl="1" marL="914400" rtl="0" algn="l">
              <a:spcBef>
                <a:spcPts val="0"/>
              </a:spcBef>
              <a:spcAft>
                <a:spcPts val="0"/>
              </a:spcAft>
              <a:buSzPts val="1400"/>
              <a:buChar char="○"/>
            </a:pPr>
            <a:r>
              <a:rPr lang="it"/>
              <a:t>Lo scheduler ripartisce, nel tempo, l’utilizzo dei core disponibili tra i diversi thread in modo non deterministico</a:t>
            </a:r>
            <a:endParaRPr/>
          </a:p>
          <a:p>
            <a:pPr indent="-317500" lvl="1" marL="914400" rtl="0" algn="l">
              <a:spcBef>
                <a:spcPts val="0"/>
              </a:spcBef>
              <a:spcAft>
                <a:spcPts val="0"/>
              </a:spcAft>
              <a:buSzPts val="1400"/>
              <a:buChar char="○"/>
            </a:pPr>
            <a:r>
              <a:rPr lang="it"/>
              <a:t>Tutti i thread creati sono identificati in modo univoco e viene mantenuto, per quelli in uso, l’indicazione del loro stato di esecuzione</a:t>
            </a:r>
            <a:endParaRPr/>
          </a:p>
          <a:p>
            <a:pPr indent="-342900" lvl="0" marL="457200" rtl="0" algn="l">
              <a:spcBef>
                <a:spcPts val="0"/>
              </a:spcBef>
              <a:spcAft>
                <a:spcPts val="0"/>
              </a:spcAft>
              <a:buSzPts val="1800"/>
              <a:buChar char="●"/>
            </a:pPr>
            <a:r>
              <a:rPr lang="it"/>
              <a:t>La gestione dei thread può essere demandata direttamente al S.O.</a:t>
            </a:r>
            <a:endParaRPr/>
          </a:p>
          <a:p>
            <a:pPr indent="-317500" lvl="1" marL="914400" rtl="0" algn="l">
              <a:spcBef>
                <a:spcPts val="0"/>
              </a:spcBef>
              <a:spcAft>
                <a:spcPts val="0"/>
              </a:spcAft>
              <a:buSzPts val="1400"/>
              <a:buChar char="○"/>
            </a:pPr>
            <a:r>
              <a:rPr lang="it"/>
              <a:t>In questo caso si parla di </a:t>
            </a:r>
            <a:r>
              <a:rPr b="1" i="1" lang="it">
                <a:solidFill>
                  <a:srgbClr val="0B5394"/>
                </a:solidFill>
              </a:rPr>
              <a:t>thread nativi</a:t>
            </a:r>
            <a:endParaRPr b="1" i="1">
              <a:solidFill>
                <a:srgbClr val="0B5394"/>
              </a:solidFill>
            </a:endParaRPr>
          </a:p>
          <a:p>
            <a:pPr indent="-342900" lvl="0" marL="457200" rtl="0" algn="l">
              <a:spcBef>
                <a:spcPts val="0"/>
              </a:spcBef>
              <a:spcAft>
                <a:spcPts val="0"/>
              </a:spcAft>
              <a:buSzPts val="1800"/>
              <a:buChar char="●"/>
            </a:pPr>
            <a:r>
              <a:rPr lang="it"/>
              <a:t>…oppure gestita da librerie a livello utente, con il supporto parziale del sistema operativo</a:t>
            </a:r>
            <a:endParaRPr/>
          </a:p>
          <a:p>
            <a:pPr indent="-317500" lvl="1" marL="914400" rtl="0" algn="l">
              <a:spcBef>
                <a:spcPts val="0"/>
              </a:spcBef>
              <a:spcAft>
                <a:spcPts val="0"/>
              </a:spcAft>
              <a:buSzPts val="1400"/>
              <a:buChar char="○"/>
            </a:pPr>
            <a:r>
              <a:rPr lang="it"/>
              <a:t>Questi vengono definiti </a:t>
            </a:r>
            <a:r>
              <a:rPr b="1" i="1" lang="it">
                <a:solidFill>
                  <a:srgbClr val="0B5394"/>
                </a:solidFill>
              </a:rPr>
              <a:t>green thread</a:t>
            </a:r>
            <a:r>
              <a:rPr lang="it"/>
              <a:t> o </a:t>
            </a:r>
            <a:r>
              <a:rPr b="1" i="1" lang="it">
                <a:solidFill>
                  <a:srgbClr val="0B5394"/>
                </a:solidFill>
              </a:rPr>
              <a:t>fibre</a:t>
            </a:r>
            <a:r>
              <a:rPr lang="it"/>
              <a:t> e richiedono una certa forma di </a:t>
            </a:r>
            <a:r>
              <a:rPr lang="it"/>
              <a:t>cooperazione da parte del codice che deve, in modo esplicito, invocare lo scheduler per cedere l’uso della CPU</a:t>
            </a:r>
            <a:endParaRPr b="1" i="1">
              <a:solidFill>
                <a:srgbClr val="0B5394"/>
              </a:solidFill>
            </a:endParaRPr>
          </a:p>
          <a:p>
            <a:pPr indent="-342900" lvl="0" marL="457200" rtl="0" algn="l">
              <a:spcBef>
                <a:spcPts val="0"/>
              </a:spcBef>
              <a:spcAft>
                <a:spcPts val="0"/>
              </a:spcAft>
              <a:buSzPts val="1800"/>
              <a:buChar char="●"/>
            </a:pPr>
            <a:r>
              <a:rPr lang="it"/>
              <a:t>C++ e Rust offrono, nella propria libreria standard, supporto per i thread nativi</a:t>
            </a:r>
            <a:endParaRPr/>
          </a:p>
          <a:p>
            <a:pPr indent="-317500" lvl="1" marL="914400" rtl="0" algn="l">
              <a:spcBef>
                <a:spcPts val="0"/>
              </a:spcBef>
              <a:spcAft>
                <a:spcPts val="0"/>
              </a:spcAft>
              <a:buSzPts val="1400"/>
              <a:buChar char="○"/>
            </a:pPr>
            <a:r>
              <a:rPr lang="it"/>
              <a:t>Entrambi offrono librerie di terze parti per il supporto di green thread</a:t>
            </a:r>
            <a:endParaRPr/>
          </a:p>
        </p:txBody>
      </p:sp>
      <p:sp>
        <p:nvSpPr>
          <p:cNvPr id="76" name="Google Shape;76;p1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Strutture native di sincronizzazione</a:t>
            </a:r>
            <a:endParaRPr/>
          </a:p>
        </p:txBody>
      </p:sp>
      <p:sp>
        <p:nvSpPr>
          <p:cNvPr id="389" name="Google Shape;389;p43"/>
          <p:cNvSpPr txBox="1"/>
          <p:nvPr>
            <p:ph idx="4294967295" type="body"/>
          </p:nvPr>
        </p:nvSpPr>
        <p:spPr>
          <a:xfrm>
            <a:off x="311700" y="1280528"/>
            <a:ext cx="3999900" cy="366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it" sz="1800"/>
              <a:t>Windows</a:t>
            </a:r>
            <a:endParaRPr b="1" sz="1800"/>
          </a:p>
          <a:p>
            <a:pPr indent="-330200" lvl="0" marL="457200" rtl="0" algn="l">
              <a:spcBef>
                <a:spcPts val="1200"/>
              </a:spcBef>
              <a:spcAft>
                <a:spcPts val="0"/>
              </a:spcAft>
              <a:buSzPts val="1600"/>
              <a:buChar char="●"/>
            </a:pPr>
            <a:r>
              <a:rPr lang="it" sz="1600"/>
              <a:t>Strutture dati utente</a:t>
            </a:r>
            <a:endParaRPr sz="1600"/>
          </a:p>
          <a:p>
            <a:pPr indent="-317500" lvl="1" marL="914400" rtl="0" algn="l">
              <a:spcBef>
                <a:spcPts val="0"/>
              </a:spcBef>
              <a:spcAft>
                <a:spcPts val="0"/>
              </a:spcAft>
              <a:buClr>
                <a:srgbClr val="0B5394"/>
              </a:buClr>
              <a:buSzPts val="1400"/>
              <a:buChar char="○"/>
            </a:pPr>
            <a:r>
              <a:rPr b="1" lang="it">
                <a:solidFill>
                  <a:srgbClr val="0B5394"/>
                </a:solidFill>
              </a:rPr>
              <a:t>CriticalSection</a:t>
            </a:r>
            <a:endParaRPr b="1">
              <a:solidFill>
                <a:srgbClr val="0B5394"/>
              </a:solidFill>
            </a:endParaRPr>
          </a:p>
          <a:p>
            <a:pPr indent="-317500" lvl="1" marL="914400" rtl="0" algn="l">
              <a:spcBef>
                <a:spcPts val="0"/>
              </a:spcBef>
              <a:spcAft>
                <a:spcPts val="0"/>
              </a:spcAft>
              <a:buClr>
                <a:srgbClr val="0B5394"/>
              </a:buClr>
              <a:buSzPts val="1400"/>
              <a:buChar char="○"/>
            </a:pPr>
            <a:r>
              <a:rPr b="1" lang="it">
                <a:solidFill>
                  <a:srgbClr val="0B5394"/>
                </a:solidFill>
              </a:rPr>
              <a:t>SRWLock</a:t>
            </a:r>
            <a:endParaRPr b="1">
              <a:solidFill>
                <a:srgbClr val="0B5394"/>
              </a:solidFill>
            </a:endParaRPr>
          </a:p>
          <a:p>
            <a:pPr indent="-317500" lvl="1" marL="914400" rtl="0" algn="l">
              <a:spcBef>
                <a:spcPts val="0"/>
              </a:spcBef>
              <a:spcAft>
                <a:spcPts val="0"/>
              </a:spcAft>
              <a:buClr>
                <a:srgbClr val="0B5394"/>
              </a:buClr>
              <a:buSzPts val="1400"/>
              <a:buChar char="○"/>
            </a:pPr>
            <a:r>
              <a:rPr b="1" lang="it">
                <a:solidFill>
                  <a:srgbClr val="0B5394"/>
                </a:solidFill>
              </a:rPr>
              <a:t>ConditionVariable</a:t>
            </a:r>
            <a:br>
              <a:rPr b="1" lang="it">
                <a:solidFill>
                  <a:srgbClr val="0B5394"/>
                </a:solidFill>
              </a:rPr>
            </a:br>
            <a:endParaRPr b="1">
              <a:solidFill>
                <a:srgbClr val="0B5394"/>
              </a:solidFill>
            </a:endParaRPr>
          </a:p>
          <a:p>
            <a:pPr indent="-330200" lvl="0" marL="457200" rtl="0" algn="l">
              <a:spcBef>
                <a:spcPts val="0"/>
              </a:spcBef>
              <a:spcAft>
                <a:spcPts val="0"/>
              </a:spcAft>
              <a:buSzPts val="1600"/>
              <a:buChar char="●"/>
            </a:pPr>
            <a:r>
              <a:rPr lang="it" sz="1600"/>
              <a:t>Oggetti kernel </a:t>
            </a:r>
            <a:endParaRPr sz="1600"/>
          </a:p>
          <a:p>
            <a:pPr indent="-317500" lvl="1" marL="914400" marR="0" rtl="0" algn="l">
              <a:lnSpc>
                <a:spcPct val="115000"/>
              </a:lnSpc>
              <a:spcBef>
                <a:spcPts val="0"/>
              </a:spcBef>
              <a:spcAft>
                <a:spcPts val="0"/>
              </a:spcAft>
              <a:buClr>
                <a:srgbClr val="0B5394"/>
              </a:buClr>
              <a:buSzPts val="1400"/>
              <a:buChar char="○"/>
            </a:pPr>
            <a:r>
              <a:rPr b="1" lang="it">
                <a:solidFill>
                  <a:srgbClr val="0B5394"/>
                </a:solidFill>
              </a:rPr>
              <a:t>Mutex</a:t>
            </a:r>
            <a:endParaRPr b="1">
              <a:solidFill>
                <a:srgbClr val="0B5394"/>
              </a:solidFill>
            </a:endParaRPr>
          </a:p>
          <a:p>
            <a:pPr indent="-317500" lvl="1" marL="914400" marR="0" rtl="0" algn="l">
              <a:lnSpc>
                <a:spcPct val="115000"/>
              </a:lnSpc>
              <a:spcBef>
                <a:spcPts val="0"/>
              </a:spcBef>
              <a:spcAft>
                <a:spcPts val="0"/>
              </a:spcAft>
              <a:buClr>
                <a:srgbClr val="0B5394"/>
              </a:buClr>
              <a:buSzPts val="1400"/>
              <a:buChar char="○"/>
            </a:pPr>
            <a:r>
              <a:rPr b="1" lang="it">
                <a:solidFill>
                  <a:srgbClr val="0B5394"/>
                </a:solidFill>
              </a:rPr>
              <a:t>Event</a:t>
            </a:r>
            <a:endParaRPr b="1">
              <a:solidFill>
                <a:srgbClr val="0B5394"/>
              </a:solidFill>
            </a:endParaRPr>
          </a:p>
          <a:p>
            <a:pPr indent="-317500" lvl="1" marL="914400" marR="0" rtl="0" algn="l">
              <a:lnSpc>
                <a:spcPct val="115000"/>
              </a:lnSpc>
              <a:spcBef>
                <a:spcPts val="0"/>
              </a:spcBef>
              <a:spcAft>
                <a:spcPts val="0"/>
              </a:spcAft>
              <a:buClr>
                <a:srgbClr val="0B5394"/>
              </a:buClr>
              <a:buSzPts val="1400"/>
              <a:buChar char="○"/>
            </a:pPr>
            <a:r>
              <a:rPr b="1" lang="it">
                <a:solidFill>
                  <a:srgbClr val="0B5394"/>
                </a:solidFill>
              </a:rPr>
              <a:t>Semaphore</a:t>
            </a:r>
            <a:endParaRPr b="1">
              <a:solidFill>
                <a:srgbClr val="0B5394"/>
              </a:solidFill>
            </a:endParaRPr>
          </a:p>
          <a:p>
            <a:pPr indent="-317500" lvl="1" marL="914400" marR="0" rtl="0" algn="l">
              <a:lnSpc>
                <a:spcPct val="115000"/>
              </a:lnSpc>
              <a:spcBef>
                <a:spcPts val="0"/>
              </a:spcBef>
              <a:spcAft>
                <a:spcPts val="0"/>
              </a:spcAft>
              <a:buClr>
                <a:srgbClr val="0B5394"/>
              </a:buClr>
              <a:buSzPts val="1400"/>
              <a:buChar char="○"/>
            </a:pPr>
            <a:r>
              <a:rPr b="1" lang="it">
                <a:solidFill>
                  <a:srgbClr val="0B5394"/>
                </a:solidFill>
              </a:rPr>
              <a:t>Pipe</a:t>
            </a:r>
            <a:endParaRPr b="1">
              <a:solidFill>
                <a:srgbClr val="0B5394"/>
              </a:solidFill>
            </a:endParaRPr>
          </a:p>
          <a:p>
            <a:pPr indent="-317500" lvl="1" marL="914400" marR="0" rtl="0" algn="l">
              <a:lnSpc>
                <a:spcPct val="115000"/>
              </a:lnSpc>
              <a:spcBef>
                <a:spcPts val="0"/>
              </a:spcBef>
              <a:spcAft>
                <a:spcPts val="0"/>
              </a:spcAft>
              <a:buClr>
                <a:srgbClr val="0B5394"/>
              </a:buClr>
              <a:buSzPts val="1400"/>
              <a:buChar char="○"/>
            </a:pPr>
            <a:r>
              <a:rPr b="1" lang="it">
                <a:solidFill>
                  <a:srgbClr val="0B5394"/>
                </a:solidFill>
              </a:rPr>
              <a:t>Mailslot</a:t>
            </a:r>
            <a:endParaRPr b="1">
              <a:solidFill>
                <a:srgbClr val="0B5394"/>
              </a:solidFill>
            </a:endParaRPr>
          </a:p>
          <a:p>
            <a:pPr indent="-317500" lvl="1" marL="914400" marR="0" rtl="0" algn="l">
              <a:lnSpc>
                <a:spcPct val="115000"/>
              </a:lnSpc>
              <a:spcBef>
                <a:spcPts val="0"/>
              </a:spcBef>
              <a:spcAft>
                <a:spcPts val="0"/>
              </a:spcAft>
              <a:buClr>
                <a:srgbClr val="0B5394"/>
              </a:buClr>
              <a:buSzPts val="1400"/>
              <a:buChar char="○"/>
            </a:pPr>
            <a:r>
              <a:rPr b="1" lang="it">
                <a:solidFill>
                  <a:srgbClr val="0B5394"/>
                </a:solidFill>
              </a:rPr>
              <a:t>…</a:t>
            </a:r>
            <a:endParaRPr/>
          </a:p>
        </p:txBody>
      </p:sp>
      <p:sp>
        <p:nvSpPr>
          <p:cNvPr id="390" name="Google Shape;390;p4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91" name="Google Shape;391;p43"/>
          <p:cNvSpPr txBox="1"/>
          <p:nvPr>
            <p:ph idx="4294967295" type="body"/>
          </p:nvPr>
        </p:nvSpPr>
        <p:spPr>
          <a:xfrm>
            <a:off x="4832400" y="1280528"/>
            <a:ext cx="3999900" cy="2926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800"/>
              <a:t>Linux</a:t>
            </a:r>
            <a:endParaRPr b="1" sz="1800"/>
          </a:p>
          <a:p>
            <a:pPr indent="-330200" lvl="0" marL="457200" rtl="0" algn="l">
              <a:spcBef>
                <a:spcPts val="1200"/>
              </a:spcBef>
              <a:spcAft>
                <a:spcPts val="0"/>
              </a:spcAft>
              <a:buSzPts val="1600"/>
              <a:buChar char="●"/>
            </a:pPr>
            <a:r>
              <a:rPr lang="it" sz="1600"/>
              <a:t>Strutture dati utente</a:t>
            </a:r>
            <a:endParaRPr sz="1600"/>
          </a:p>
          <a:p>
            <a:pPr indent="-317500" lvl="1" marL="914400" rtl="0" algn="l">
              <a:spcBef>
                <a:spcPts val="0"/>
              </a:spcBef>
              <a:spcAft>
                <a:spcPts val="0"/>
              </a:spcAft>
              <a:buClr>
                <a:srgbClr val="0B5394"/>
              </a:buClr>
              <a:buSzPts val="1400"/>
              <a:buChar char="○"/>
            </a:pPr>
            <a:r>
              <a:rPr b="1" lang="it" sz="1400">
                <a:solidFill>
                  <a:srgbClr val="0B5394"/>
                </a:solidFill>
              </a:rPr>
              <a:t>pthread_mutex</a:t>
            </a:r>
            <a:endParaRPr b="1" sz="1400">
              <a:solidFill>
                <a:srgbClr val="0B5394"/>
              </a:solidFill>
            </a:endParaRPr>
          </a:p>
          <a:p>
            <a:pPr indent="-317500" lvl="1" marL="914400" rtl="0" algn="l">
              <a:spcBef>
                <a:spcPts val="0"/>
              </a:spcBef>
              <a:spcAft>
                <a:spcPts val="0"/>
              </a:spcAft>
              <a:buClr>
                <a:srgbClr val="0B5394"/>
              </a:buClr>
              <a:buSzPts val="1400"/>
              <a:buChar char="○"/>
            </a:pPr>
            <a:r>
              <a:rPr b="1" lang="it" sz="1400">
                <a:solidFill>
                  <a:srgbClr val="0B5394"/>
                </a:solidFill>
              </a:rPr>
              <a:t>pthread_cond</a:t>
            </a:r>
            <a:br>
              <a:rPr b="1" lang="it" sz="1400">
                <a:solidFill>
                  <a:srgbClr val="0B5394"/>
                </a:solidFill>
              </a:rPr>
            </a:br>
            <a:endParaRPr b="1" sz="1400">
              <a:solidFill>
                <a:srgbClr val="0B5394"/>
              </a:solidFill>
            </a:endParaRPr>
          </a:p>
          <a:p>
            <a:pPr indent="-330200" lvl="0" marL="457200" rtl="0" algn="l">
              <a:spcBef>
                <a:spcPts val="0"/>
              </a:spcBef>
              <a:spcAft>
                <a:spcPts val="0"/>
              </a:spcAft>
              <a:buSzPts val="1600"/>
              <a:buChar char="●"/>
            </a:pPr>
            <a:r>
              <a:rPr lang="it" sz="1600"/>
              <a:t>Oggetti kernel</a:t>
            </a:r>
            <a:endParaRPr sz="1600"/>
          </a:p>
          <a:p>
            <a:pPr indent="-317500" lvl="1" marL="914400" rtl="0" algn="l">
              <a:spcBef>
                <a:spcPts val="0"/>
              </a:spcBef>
              <a:spcAft>
                <a:spcPts val="0"/>
              </a:spcAft>
              <a:buClr>
                <a:srgbClr val="0B5394"/>
              </a:buClr>
              <a:buSzPts val="1400"/>
              <a:buChar char="○"/>
            </a:pPr>
            <a:r>
              <a:rPr b="1" lang="it" sz="1400">
                <a:solidFill>
                  <a:srgbClr val="0B5394"/>
                </a:solidFill>
              </a:rPr>
              <a:t>Semaphore</a:t>
            </a:r>
            <a:endParaRPr b="1" sz="1400">
              <a:solidFill>
                <a:srgbClr val="0B5394"/>
              </a:solidFill>
            </a:endParaRPr>
          </a:p>
          <a:p>
            <a:pPr indent="-317500" lvl="1" marL="914400" rtl="0" algn="l">
              <a:spcBef>
                <a:spcPts val="0"/>
              </a:spcBef>
              <a:spcAft>
                <a:spcPts val="0"/>
              </a:spcAft>
              <a:buClr>
                <a:srgbClr val="0B5394"/>
              </a:buClr>
              <a:buSzPts val="1400"/>
              <a:buChar char="○"/>
            </a:pPr>
            <a:r>
              <a:rPr b="1" lang="it" sz="1400">
                <a:solidFill>
                  <a:srgbClr val="0B5394"/>
                </a:solidFill>
              </a:rPr>
              <a:t>Pipe </a:t>
            </a:r>
            <a:endParaRPr b="1" sz="1400">
              <a:solidFill>
                <a:srgbClr val="0B5394"/>
              </a:solidFill>
            </a:endParaRPr>
          </a:p>
          <a:p>
            <a:pPr indent="-317500" lvl="1" marL="914400" rtl="0" algn="l">
              <a:spcBef>
                <a:spcPts val="0"/>
              </a:spcBef>
              <a:spcAft>
                <a:spcPts val="0"/>
              </a:spcAft>
              <a:buClr>
                <a:srgbClr val="0B5394"/>
              </a:buClr>
              <a:buSzPts val="1400"/>
              <a:buChar char="○"/>
            </a:pPr>
            <a:r>
              <a:rPr b="1" lang="it" sz="1400">
                <a:solidFill>
                  <a:srgbClr val="0B5394"/>
                </a:solidFill>
              </a:rPr>
              <a:t>Signal</a:t>
            </a:r>
            <a:endParaRPr b="1" sz="1400">
              <a:solidFill>
                <a:srgbClr val="0B5394"/>
              </a:solidFill>
            </a:endParaRPr>
          </a:p>
          <a:p>
            <a:pPr indent="-317500" lvl="1" marL="914400" rtl="0" algn="l">
              <a:spcBef>
                <a:spcPts val="0"/>
              </a:spcBef>
              <a:spcAft>
                <a:spcPts val="0"/>
              </a:spcAft>
              <a:buClr>
                <a:srgbClr val="0B5394"/>
              </a:buClr>
              <a:buSzPts val="1400"/>
              <a:buChar char="○"/>
            </a:pPr>
            <a:r>
              <a:rPr b="1" lang="it" sz="1400">
                <a:solidFill>
                  <a:srgbClr val="0B5394"/>
                </a:solidFill>
              </a:rPr>
              <a:t>Futex</a:t>
            </a:r>
            <a:endParaRPr b="1" sz="1600">
              <a:solidFill>
                <a:srgbClr val="0B5394"/>
              </a:solidFill>
            </a:endParaRPr>
          </a:p>
        </p:txBody>
      </p:sp>
      <p:pic>
        <p:nvPicPr>
          <p:cNvPr id="392" name="Google Shape;392;p43"/>
          <p:cNvPicPr preferRelativeResize="0"/>
          <p:nvPr/>
        </p:nvPicPr>
        <p:blipFill>
          <a:blip r:embed="rId3">
            <a:alphaModFix/>
          </a:blip>
          <a:stretch>
            <a:fillRect/>
          </a:stretch>
        </p:blipFill>
        <p:spPr>
          <a:xfrm>
            <a:off x="1449800" y="1216575"/>
            <a:ext cx="636300" cy="636300"/>
          </a:xfrm>
          <a:prstGeom prst="rect">
            <a:avLst/>
          </a:prstGeom>
          <a:noFill/>
          <a:ln>
            <a:noFill/>
          </a:ln>
        </p:spPr>
      </p:pic>
      <p:pic>
        <p:nvPicPr>
          <p:cNvPr id="393" name="Google Shape;393;p43"/>
          <p:cNvPicPr preferRelativeResize="0"/>
          <p:nvPr/>
        </p:nvPicPr>
        <p:blipFill>
          <a:blip r:embed="rId4">
            <a:alphaModFix/>
          </a:blip>
          <a:stretch>
            <a:fillRect/>
          </a:stretch>
        </p:blipFill>
        <p:spPr>
          <a:xfrm>
            <a:off x="5564650" y="1216575"/>
            <a:ext cx="452850" cy="540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Correttezza</a:t>
            </a:r>
            <a:endParaRPr/>
          </a:p>
        </p:txBody>
      </p:sp>
      <p:sp>
        <p:nvSpPr>
          <p:cNvPr id="399" name="Google Shape;399;p4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Occorre fare in modo che </a:t>
            </a:r>
            <a:r>
              <a:rPr b="1" lang="it">
                <a:solidFill>
                  <a:srgbClr val="0B5394"/>
                </a:solidFill>
              </a:rPr>
              <a:t>non capiti mai</a:t>
            </a:r>
            <a:r>
              <a:rPr lang="it"/>
              <a:t> che un thread "operi" su un dato, alterandone il contenuto</a:t>
            </a:r>
            <a:endParaRPr/>
          </a:p>
          <a:p>
            <a:pPr indent="-317500" lvl="1" marL="914400" rtl="0" algn="l">
              <a:spcBef>
                <a:spcPts val="0"/>
              </a:spcBef>
              <a:spcAft>
                <a:spcPts val="0"/>
              </a:spcAft>
              <a:buSzPts val="1400"/>
              <a:buChar char="○"/>
            </a:pPr>
            <a:r>
              <a:rPr lang="it"/>
              <a:t>Mentre un altro sta già operando sullo stesso oggetto</a:t>
            </a:r>
            <a:endParaRPr/>
          </a:p>
          <a:p>
            <a:pPr indent="-342900" lvl="0" marL="457200" rtl="0" algn="l">
              <a:spcBef>
                <a:spcPts val="0"/>
              </a:spcBef>
              <a:spcAft>
                <a:spcPts val="0"/>
              </a:spcAft>
              <a:buSzPts val="1800"/>
              <a:buChar char="●"/>
            </a:pPr>
            <a:r>
              <a:rPr lang="it"/>
              <a:t>In particolare, non devono essere visibili </a:t>
            </a:r>
            <a:r>
              <a:rPr b="1" lang="it">
                <a:solidFill>
                  <a:srgbClr val="0B5394"/>
                </a:solidFill>
              </a:rPr>
              <a:t>stati transitori</a:t>
            </a:r>
            <a:r>
              <a:rPr lang="it"/>
              <a:t> dell'oggetto</a:t>
            </a:r>
            <a:endParaRPr/>
          </a:p>
          <a:p>
            <a:pPr indent="-317500" lvl="1" marL="914400" rtl="0" algn="l">
              <a:spcBef>
                <a:spcPts val="0"/>
              </a:spcBef>
              <a:spcAft>
                <a:spcPts val="0"/>
              </a:spcAft>
              <a:buSzPts val="1400"/>
              <a:buChar char="○"/>
            </a:pPr>
            <a:r>
              <a:rPr lang="it"/>
              <a:t>Dovuti al meccanismo di aggiornamento in cui solo una parte dell’informazione contenuta è cambiata</a:t>
            </a:r>
            <a:endParaRPr/>
          </a:p>
          <a:p>
            <a:pPr indent="-342900" lvl="0" marL="457200" rtl="0" algn="l">
              <a:spcBef>
                <a:spcPts val="0"/>
              </a:spcBef>
              <a:spcAft>
                <a:spcPts val="0"/>
              </a:spcAft>
              <a:buSzPts val="1800"/>
              <a:buChar char="●"/>
            </a:pPr>
            <a:r>
              <a:rPr lang="it"/>
              <a:t>Tutti gli oggetti condivisi mutabili devono godere di questa proprietà</a:t>
            </a:r>
            <a:endParaRPr/>
          </a:p>
          <a:p>
            <a:pPr indent="-317500" lvl="1" marL="914400" rtl="0" algn="l">
              <a:spcBef>
                <a:spcPts val="0"/>
              </a:spcBef>
              <a:spcAft>
                <a:spcPts val="0"/>
              </a:spcAft>
              <a:buSzPts val="1400"/>
              <a:buChar char="○"/>
            </a:pPr>
            <a:r>
              <a:rPr lang="it"/>
              <a:t>Questi mantengono al proprio interno degli "invarianti" definiti a livello applicativo</a:t>
            </a:r>
            <a:endParaRPr/>
          </a:p>
          <a:p>
            <a:pPr indent="-317500" lvl="1" marL="914400" rtl="0" algn="l">
              <a:spcBef>
                <a:spcPts val="0"/>
              </a:spcBef>
              <a:spcAft>
                <a:spcPts val="0"/>
              </a:spcAft>
              <a:buSzPts val="1400"/>
              <a:buChar char="○"/>
            </a:pPr>
            <a:r>
              <a:rPr lang="it"/>
              <a:t>Perché gli oggetti immutabili non sono soggetti a interferenza?</a:t>
            </a:r>
            <a:endParaRPr/>
          </a:p>
          <a:p>
            <a:pPr indent="-342900" lvl="0" marL="457200" rtl="0" algn="l">
              <a:spcBef>
                <a:spcPts val="0"/>
              </a:spcBef>
              <a:spcAft>
                <a:spcPts val="0"/>
              </a:spcAft>
              <a:buSzPts val="1800"/>
              <a:buChar char="●"/>
            </a:pPr>
            <a:r>
              <a:rPr lang="it"/>
              <a:t>Bisogna impedire che gli invarianti siano violati</a:t>
            </a:r>
            <a:endParaRPr/>
          </a:p>
          <a:p>
            <a:pPr indent="-317500" lvl="1" marL="914400" rtl="0" algn="l">
              <a:spcBef>
                <a:spcPts val="0"/>
              </a:spcBef>
              <a:spcAft>
                <a:spcPts val="0"/>
              </a:spcAft>
              <a:buSzPts val="1400"/>
              <a:buChar char="○"/>
            </a:pPr>
            <a:r>
              <a:rPr lang="it"/>
              <a:t>Si effettuano le mutazioni (cambi di stato) con metodi che garantiscono la validità degli invarianti prima e dopo l'esecuzione e che bloccano l'accesso concorrente mentre la mutazione è in corso</a:t>
            </a:r>
            <a:endParaRPr/>
          </a:p>
          <a:p>
            <a:pPr indent="-342900" lvl="0" marL="457200" rtl="0" algn="l">
              <a:spcBef>
                <a:spcPts val="0"/>
              </a:spcBef>
              <a:spcAft>
                <a:spcPts val="0"/>
              </a:spcAft>
              <a:buSzPts val="1800"/>
              <a:buChar char="●"/>
            </a:pPr>
            <a:r>
              <a:rPr lang="it"/>
              <a:t>Si accede allo stato attraverso altri metodi</a:t>
            </a:r>
            <a:endParaRPr/>
          </a:p>
          <a:p>
            <a:pPr indent="-317500" lvl="1" marL="914400" rtl="0" algn="l">
              <a:spcBef>
                <a:spcPts val="0"/>
              </a:spcBef>
              <a:spcAft>
                <a:spcPts val="0"/>
              </a:spcAft>
              <a:buSzPts val="1400"/>
              <a:buChar char="○"/>
            </a:pPr>
            <a:r>
              <a:rPr lang="it"/>
              <a:t>Che controllano che non ci sia una mutazione in corso</a:t>
            </a:r>
            <a:endParaRPr/>
          </a:p>
          <a:p>
            <a:pPr indent="-317500" lvl="1" marL="914400" rtl="0" algn="l">
              <a:spcBef>
                <a:spcPts val="0"/>
              </a:spcBef>
              <a:spcAft>
                <a:spcPts val="0"/>
              </a:spcAft>
              <a:buSzPts val="1400"/>
              <a:buChar char="○"/>
            </a:pPr>
            <a:r>
              <a:rPr lang="it"/>
              <a:t>E che impediscono che essa inizi mentre si sta facendo accesso allo stato condiviso</a:t>
            </a:r>
            <a:endParaRPr/>
          </a:p>
        </p:txBody>
      </p:sp>
      <p:sp>
        <p:nvSpPr>
          <p:cNvPr id="400" name="Google Shape;400;p4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01" name="Google Shape;401;p44"/>
          <p:cNvPicPr preferRelativeResize="0"/>
          <p:nvPr/>
        </p:nvPicPr>
        <p:blipFill>
          <a:blip r:embed="rId3">
            <a:alphaModFix/>
          </a:blip>
          <a:stretch>
            <a:fillRect/>
          </a:stretch>
        </p:blipFill>
        <p:spPr>
          <a:xfrm>
            <a:off x="7761225" y="76200"/>
            <a:ext cx="1204325" cy="1204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Correttezza</a:t>
            </a:r>
            <a:endParaRPr/>
          </a:p>
        </p:txBody>
      </p:sp>
      <p:sp>
        <p:nvSpPr>
          <p:cNvPr id="407" name="Google Shape;407;p4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quasi tutti i linguaggi di programmazione, è compito del programmatore riconoscere </a:t>
            </a:r>
            <a:r>
              <a:rPr b="1" lang="it">
                <a:solidFill>
                  <a:srgbClr val="0B5394"/>
                </a:solidFill>
              </a:rPr>
              <a:t>quando</a:t>
            </a:r>
            <a:r>
              <a:rPr lang="it"/>
              <a:t> e </a:t>
            </a:r>
            <a:r>
              <a:rPr b="1" lang="it">
                <a:solidFill>
                  <a:srgbClr val="0B5394"/>
                </a:solidFill>
              </a:rPr>
              <a:t>dove</a:t>
            </a:r>
            <a:r>
              <a:rPr lang="it"/>
              <a:t> utilizzare la sincronizzazione</a:t>
            </a:r>
            <a:endParaRPr/>
          </a:p>
          <a:p>
            <a:pPr indent="-317500" lvl="1" marL="914400" rtl="0" algn="l">
              <a:spcBef>
                <a:spcPts val="0"/>
              </a:spcBef>
              <a:spcAft>
                <a:spcPts val="0"/>
              </a:spcAft>
              <a:buSzPts val="1400"/>
              <a:buChar char="○"/>
            </a:pPr>
            <a:r>
              <a:rPr lang="it"/>
              <a:t>Un uso sbagliato porta a </a:t>
            </a:r>
            <a:r>
              <a:rPr b="1" lang="it">
                <a:solidFill>
                  <a:srgbClr val="0B5394"/>
                </a:solidFill>
              </a:rPr>
              <a:t>risultati disastrosi</a:t>
            </a:r>
            <a:endParaRPr b="1">
              <a:solidFill>
                <a:srgbClr val="0B5394"/>
              </a:solidFill>
            </a:endParaRPr>
          </a:p>
          <a:p>
            <a:pPr indent="-342900" lvl="0" marL="457200" rtl="0" algn="l">
              <a:spcBef>
                <a:spcPts val="0"/>
              </a:spcBef>
              <a:spcAft>
                <a:spcPts val="0"/>
              </a:spcAft>
              <a:buSzPts val="1800"/>
              <a:buChar char="●"/>
            </a:pPr>
            <a:r>
              <a:rPr lang="it"/>
              <a:t>In Rust, le limitazioni imposte dal borrow checker sulla esclusività dell’accesso in scrittura, unite all’utilizzo di tratti che modellano il comportamento che un tipo esibisce quando viene passato da un thread ad un altro, diventano garanti della correttezza degli accessi</a:t>
            </a:r>
            <a:endParaRPr/>
          </a:p>
          <a:p>
            <a:pPr indent="-317500" lvl="1" marL="914400" rtl="0" algn="l">
              <a:spcBef>
                <a:spcPts val="0"/>
              </a:spcBef>
              <a:spcAft>
                <a:spcPts val="0"/>
              </a:spcAft>
              <a:buSzPts val="1400"/>
              <a:buChar char="○"/>
            </a:pPr>
            <a:r>
              <a:rPr lang="it"/>
              <a:t>Trasformando errori in esecuzione difficili da identificare e replicare in errori di compilazione</a:t>
            </a:r>
            <a:endParaRPr/>
          </a:p>
          <a:p>
            <a:pPr indent="-317500" lvl="1" marL="914400" rtl="0" algn="l">
              <a:spcBef>
                <a:spcPts val="0"/>
              </a:spcBef>
              <a:spcAft>
                <a:spcPts val="0"/>
              </a:spcAft>
              <a:buSzPts val="1400"/>
              <a:buChar char="○"/>
            </a:pPr>
            <a:r>
              <a:rPr lang="it"/>
              <a:t>Questo ha portato a definire questo aspetto di Rust come </a:t>
            </a:r>
            <a:r>
              <a:rPr b="1" i="1" lang="it">
                <a:solidFill>
                  <a:srgbClr val="0B5394"/>
                </a:solidFill>
              </a:rPr>
              <a:t>fearless concurrency</a:t>
            </a:r>
            <a:endParaRPr b="1" i="1">
              <a:solidFill>
                <a:srgbClr val="0B5394"/>
              </a:solidFill>
            </a:endParaRPr>
          </a:p>
        </p:txBody>
      </p:sp>
      <p:sp>
        <p:nvSpPr>
          <p:cNvPr id="408" name="Google Shape;408;p4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Accesso condiviso: i possibili problemi</a:t>
            </a:r>
            <a:endParaRPr/>
          </a:p>
        </p:txBody>
      </p:sp>
      <p:sp>
        <p:nvSpPr>
          <p:cNvPr id="414" name="Google Shape;414;p4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Atomicità:  quali operazioni di memoria hanno effetti indivisibili?</a:t>
            </a:r>
            <a:endParaRPr/>
          </a:p>
          <a:p>
            <a:pPr indent="-317500" lvl="1" marL="914400" rtl="0" algn="l">
              <a:spcBef>
                <a:spcPts val="0"/>
              </a:spcBef>
              <a:spcAft>
                <a:spcPts val="0"/>
              </a:spcAft>
              <a:buSzPts val="1400"/>
              <a:buChar char="○"/>
            </a:pPr>
            <a:r>
              <a:rPr lang="it"/>
              <a:t>Se due thread fanno </a:t>
            </a:r>
            <a:r>
              <a:rPr b="1" lang="it">
                <a:solidFill>
                  <a:srgbClr val="0B5394"/>
                </a:solidFill>
              </a:rPr>
              <a:t>accesso alla stessa struttura dati</a:t>
            </a:r>
            <a:r>
              <a:rPr lang="it"/>
              <a:t>, rispettivamente in lettura e scrittura…</a:t>
            </a:r>
            <a:endParaRPr/>
          </a:p>
          <a:p>
            <a:pPr indent="-317500" lvl="1" marL="914400" rtl="0" algn="l">
              <a:spcBef>
                <a:spcPts val="0"/>
              </a:spcBef>
              <a:spcAft>
                <a:spcPts val="0"/>
              </a:spcAft>
              <a:buSzPts val="1400"/>
              <a:buChar char="○"/>
            </a:pPr>
            <a:r>
              <a:rPr lang="it"/>
              <a:t>…non c'è nessuna garanzia su quale delle due operazioni sia </a:t>
            </a:r>
            <a:r>
              <a:rPr b="1" lang="it">
                <a:solidFill>
                  <a:srgbClr val="0B5394"/>
                </a:solidFill>
              </a:rPr>
              <a:t>eseguita per prima</a:t>
            </a:r>
            <a:endParaRPr b="1">
              <a:solidFill>
                <a:srgbClr val="0B5394"/>
              </a:solidFill>
            </a:endParaRPr>
          </a:p>
          <a:p>
            <a:pPr indent="-342900" lvl="0" marL="457200" rtl="0" algn="l">
              <a:spcBef>
                <a:spcPts val="0"/>
              </a:spcBef>
              <a:spcAft>
                <a:spcPts val="0"/>
              </a:spcAft>
              <a:buSzPts val="1800"/>
              <a:buChar char="●"/>
            </a:pPr>
            <a:r>
              <a:rPr lang="it"/>
              <a:t>Visibilità: la scrittura di una variabile può essere osservata da una lettura eseguita da un altro thread?</a:t>
            </a:r>
            <a:endParaRPr/>
          </a:p>
          <a:p>
            <a:pPr indent="-317500" lvl="1" marL="914400" rtl="0" algn="l">
              <a:spcBef>
                <a:spcPts val="0"/>
              </a:spcBef>
              <a:spcAft>
                <a:spcPts val="0"/>
              </a:spcAft>
              <a:buSzPts val="1400"/>
              <a:buChar char="○"/>
            </a:pPr>
            <a:r>
              <a:rPr lang="it"/>
              <a:t>Se un thread legge un dato che un altro thread sta modificando…</a:t>
            </a:r>
            <a:endParaRPr/>
          </a:p>
          <a:p>
            <a:pPr indent="-317500" lvl="1" marL="914400" rtl="0" algn="l">
              <a:spcBef>
                <a:spcPts val="0"/>
              </a:spcBef>
              <a:spcAft>
                <a:spcPts val="0"/>
              </a:spcAft>
              <a:buSzPts val="1400"/>
              <a:buChar char="○"/>
            </a:pPr>
            <a:r>
              <a:rPr lang="it"/>
              <a:t>…il valore letto può essere </a:t>
            </a:r>
            <a:r>
              <a:rPr b="1" lang="it">
                <a:solidFill>
                  <a:srgbClr val="0B5394"/>
                </a:solidFill>
              </a:rPr>
              <a:t>diverso</a:t>
            </a:r>
            <a:r>
              <a:rPr lang="it"/>
              <a:t> sia dal valore </a:t>
            </a:r>
            <a:r>
              <a:rPr b="1" lang="it">
                <a:solidFill>
                  <a:srgbClr val="0B5394"/>
                </a:solidFill>
              </a:rPr>
              <a:t>iniziale</a:t>
            </a:r>
            <a:r>
              <a:rPr lang="it"/>
              <a:t> che da quello </a:t>
            </a:r>
            <a:r>
              <a:rPr b="1" lang="it">
                <a:solidFill>
                  <a:srgbClr val="0B5394"/>
                </a:solidFill>
              </a:rPr>
              <a:t>finale</a:t>
            </a:r>
            <a:r>
              <a:rPr lang="it"/>
              <a:t> </a:t>
            </a:r>
            <a:endParaRPr/>
          </a:p>
          <a:p>
            <a:pPr indent="-342900" lvl="0" marL="457200" rtl="0" algn="l">
              <a:spcBef>
                <a:spcPts val="0"/>
              </a:spcBef>
              <a:spcAft>
                <a:spcPts val="0"/>
              </a:spcAft>
              <a:buSzPts val="1800"/>
              <a:buChar char="●"/>
            </a:pPr>
            <a:r>
              <a:rPr lang="it"/>
              <a:t>Ordinamento: sotto quali condizioni, sequenze di operazioni effettuate da un thread sono visibili nello stesso ordine da parte di altri thread?</a:t>
            </a:r>
            <a:endParaRPr/>
          </a:p>
          <a:p>
            <a:pPr indent="-317500" lvl="1" marL="914400" rtl="0" algn="l">
              <a:spcBef>
                <a:spcPts val="0"/>
              </a:spcBef>
              <a:spcAft>
                <a:spcPts val="0"/>
              </a:spcAft>
              <a:buSzPts val="1400"/>
              <a:buChar char="○"/>
            </a:pPr>
            <a:r>
              <a:rPr lang="it"/>
              <a:t>Se, quando </a:t>
            </a:r>
            <a:r>
              <a:rPr b="1" lang="it">
                <a:solidFill>
                  <a:srgbClr val="0B5394"/>
                </a:solidFill>
              </a:rPr>
              <a:t>osservato dall'esterno</a:t>
            </a:r>
            <a:r>
              <a:rPr lang="it"/>
              <a:t>, il comportamento di un singolo thread appare indistinguibile a seguito di una modifica alla sequenza delle istruzioni…</a:t>
            </a:r>
            <a:endParaRPr/>
          </a:p>
          <a:p>
            <a:pPr indent="-317500" lvl="1" marL="914400" rtl="0" algn="l">
              <a:spcBef>
                <a:spcPts val="0"/>
              </a:spcBef>
              <a:spcAft>
                <a:spcPts val="0"/>
              </a:spcAft>
              <a:buSzPts val="1400"/>
              <a:buChar char="○"/>
            </a:pPr>
            <a:r>
              <a:rPr lang="it"/>
              <a:t>…sia il compilatore che la CPU possono </a:t>
            </a:r>
            <a:r>
              <a:rPr b="1" lang="it">
                <a:solidFill>
                  <a:srgbClr val="0B5394"/>
                </a:solidFill>
              </a:rPr>
              <a:t>invertire l'ordine di esecuzione</a:t>
            </a:r>
            <a:r>
              <a:rPr lang="it"/>
              <a:t> delle singole istruzioni</a:t>
            </a:r>
            <a:endParaRPr/>
          </a:p>
        </p:txBody>
      </p:sp>
      <p:sp>
        <p:nvSpPr>
          <p:cNvPr id="415" name="Google Shape;415;p4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Accesso condiviso: le possibili soluzioni</a:t>
            </a:r>
            <a:endParaRPr/>
          </a:p>
        </p:txBody>
      </p:sp>
      <p:sp>
        <p:nvSpPr>
          <p:cNvPr id="421" name="Google Shape;421;p47"/>
          <p:cNvSpPr txBox="1"/>
          <p:nvPr>
            <p:ph idx="1" type="body"/>
          </p:nvPr>
        </p:nvSpPr>
        <p:spPr>
          <a:xfrm>
            <a:off x="311700" y="1280525"/>
            <a:ext cx="8520600" cy="4017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0B5394"/>
              </a:buClr>
              <a:buSzPct val="100000"/>
              <a:buChar char="●"/>
            </a:pPr>
            <a:r>
              <a:rPr b="1" lang="it">
                <a:solidFill>
                  <a:srgbClr val="0B5394"/>
                </a:solidFill>
              </a:rPr>
              <a:t>Atomic</a:t>
            </a:r>
            <a:endParaRPr b="1">
              <a:solidFill>
                <a:srgbClr val="0B5394"/>
              </a:solidFill>
            </a:endParaRPr>
          </a:p>
          <a:p>
            <a:pPr indent="-304165" lvl="1" marL="914400" rtl="0" algn="l">
              <a:spcBef>
                <a:spcPts val="0"/>
              </a:spcBef>
              <a:spcAft>
                <a:spcPts val="0"/>
              </a:spcAft>
              <a:buSzPct val="100000"/>
              <a:buChar char="○"/>
            </a:pPr>
            <a:r>
              <a:rPr lang="it"/>
              <a:t>Alla base di tutti i meccanismi di accesso condiviso ci sono istruzioni apposite, offerte dai singoli processori, volte a garantire operazioni di tipo Read-Modify-Write di tipo atomico (cioè, non interrompibili e non osservabili nei loro stati intermedi), su CPU single- e multi-core</a:t>
            </a:r>
            <a:endParaRPr/>
          </a:p>
          <a:p>
            <a:pPr indent="-304165" lvl="1" marL="914400" rtl="0" algn="l">
              <a:spcBef>
                <a:spcPts val="0"/>
              </a:spcBef>
              <a:spcAft>
                <a:spcPts val="0"/>
              </a:spcAft>
              <a:buSzPct val="100000"/>
              <a:buChar char="○"/>
            </a:pPr>
            <a:r>
              <a:rPr lang="it"/>
              <a:t>Tali operazioni sono limitate a tipi semplici (booleani, interi, puntatori) e sono esposte dalle librerie standard di C++ e Rust attraverso opportune astrazioni, che incapsulano l’utilizzo di barriere di memoria</a:t>
            </a:r>
            <a:endParaRPr/>
          </a:p>
          <a:p>
            <a:pPr indent="-325755" lvl="0" marL="457200" rtl="0" algn="l">
              <a:spcBef>
                <a:spcPts val="0"/>
              </a:spcBef>
              <a:spcAft>
                <a:spcPts val="0"/>
              </a:spcAft>
              <a:buClr>
                <a:srgbClr val="0B5394"/>
              </a:buClr>
              <a:buSzPct val="100000"/>
              <a:buChar char="●"/>
            </a:pPr>
            <a:r>
              <a:rPr b="1" lang="it">
                <a:solidFill>
                  <a:srgbClr val="0B5394"/>
                </a:solidFill>
              </a:rPr>
              <a:t>Mutex</a:t>
            </a:r>
            <a:endParaRPr b="1">
              <a:solidFill>
                <a:srgbClr val="0B5394"/>
              </a:solidFill>
            </a:endParaRPr>
          </a:p>
          <a:p>
            <a:pPr indent="-304165" lvl="1" marL="914400" rtl="0" algn="l">
              <a:spcBef>
                <a:spcPts val="0"/>
              </a:spcBef>
              <a:spcAft>
                <a:spcPts val="0"/>
              </a:spcAft>
              <a:buSzPct val="100000"/>
              <a:buChar char="○"/>
            </a:pPr>
            <a:r>
              <a:rPr lang="it"/>
              <a:t>Per estendere le garanzie di atomicità e dipendenza causale a strutture dati più complesse, occorre introdurre il concetto di Mutex</a:t>
            </a:r>
            <a:endParaRPr/>
          </a:p>
          <a:p>
            <a:pPr indent="-304165" lvl="1" marL="914400" rtl="0" algn="l">
              <a:spcBef>
                <a:spcPts val="0"/>
              </a:spcBef>
              <a:spcAft>
                <a:spcPts val="0"/>
              </a:spcAft>
              <a:buSzPct val="100000"/>
              <a:buChar char="○"/>
            </a:pPr>
            <a:r>
              <a:rPr lang="it"/>
              <a:t>Essi estendono il principio della mutua esclusione a thread differenti</a:t>
            </a:r>
            <a:endParaRPr/>
          </a:p>
          <a:p>
            <a:pPr indent="-304165" lvl="1" marL="914400" rtl="0" algn="l">
              <a:spcBef>
                <a:spcPts val="0"/>
              </a:spcBef>
              <a:spcAft>
                <a:spcPts val="0"/>
              </a:spcAft>
              <a:buSzPct val="100000"/>
              <a:buChar char="○"/>
            </a:pPr>
            <a:r>
              <a:rPr lang="it"/>
              <a:t>Un mutex può essere libero o posseduto da un singolo thread</a:t>
            </a:r>
            <a:endParaRPr/>
          </a:p>
          <a:p>
            <a:pPr indent="-304165" lvl="1" marL="914400" rtl="0" algn="l">
              <a:spcBef>
                <a:spcPts val="0"/>
              </a:spcBef>
              <a:spcAft>
                <a:spcPts val="0"/>
              </a:spcAft>
              <a:buSzPct val="100000"/>
              <a:buChar char="○"/>
            </a:pPr>
            <a:r>
              <a:rPr lang="it"/>
              <a:t>Se un secondo thread cerca di ottenere il possesso del mutex mentre è in uso da parte di un altro thread, rimane in attesa (senza consumare cicli di CPU) fino a che esso non viene rilasciato</a:t>
            </a:r>
            <a:endParaRPr/>
          </a:p>
          <a:p>
            <a:pPr indent="-325755" lvl="0" marL="457200" rtl="0" algn="l">
              <a:spcBef>
                <a:spcPts val="0"/>
              </a:spcBef>
              <a:spcAft>
                <a:spcPts val="0"/>
              </a:spcAft>
              <a:buClr>
                <a:srgbClr val="0B5394"/>
              </a:buClr>
              <a:buSzPct val="100000"/>
              <a:buChar char="●"/>
            </a:pPr>
            <a:r>
              <a:rPr b="1" lang="it">
                <a:solidFill>
                  <a:srgbClr val="0B5394"/>
                </a:solidFill>
              </a:rPr>
              <a:t>Condition variable</a:t>
            </a:r>
            <a:endParaRPr b="1">
              <a:solidFill>
                <a:srgbClr val="0B5394"/>
              </a:solidFill>
            </a:endParaRPr>
          </a:p>
          <a:p>
            <a:pPr indent="-304165" lvl="1" marL="914400" rtl="0" algn="l">
              <a:spcBef>
                <a:spcPts val="0"/>
              </a:spcBef>
              <a:spcAft>
                <a:spcPts val="0"/>
              </a:spcAft>
              <a:buSzPct val="100000"/>
              <a:buChar char="○"/>
            </a:pPr>
            <a:r>
              <a:rPr lang="it"/>
              <a:t>In alcuni casi, occorre attendere - senza consumare cicli di CPU - che si verifichi una condizione più complessa del semplice rilascio di un mutex da parte di un thread</a:t>
            </a:r>
            <a:endParaRPr/>
          </a:p>
          <a:p>
            <a:pPr indent="-304165" lvl="1" marL="914400" rtl="0" algn="l">
              <a:spcBef>
                <a:spcPts val="0"/>
              </a:spcBef>
              <a:spcAft>
                <a:spcPts val="0"/>
              </a:spcAft>
              <a:buSzPct val="100000"/>
              <a:buChar char="○"/>
            </a:pPr>
            <a:r>
              <a:rPr lang="it"/>
              <a:t>Una condition variable permette di realizzare tale attesa, a condizione che il thread che causa l’avverarsi della condizione si occupi di segnalarlo, generando una notifica tramite appositi metodi</a:t>
            </a:r>
            <a:endParaRPr/>
          </a:p>
          <a:p>
            <a:pPr indent="-304165" lvl="1" marL="914400" rtl="0" algn="l">
              <a:spcBef>
                <a:spcPts val="0"/>
              </a:spcBef>
              <a:spcAft>
                <a:spcPts val="0"/>
              </a:spcAft>
              <a:buSzPct val="100000"/>
              <a:buChar char="○"/>
            </a:pPr>
            <a:r>
              <a:rPr lang="it"/>
              <a:t>Una condition variable può essere usata solo in coppia con un mutex </a:t>
            </a:r>
            <a:endParaRPr/>
          </a:p>
        </p:txBody>
      </p:sp>
      <p:sp>
        <p:nvSpPr>
          <p:cNvPr id="422" name="Google Shape;422;p4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Uso dei thread</a:t>
            </a:r>
            <a:endParaRPr/>
          </a:p>
        </p:txBody>
      </p:sp>
      <p:sp>
        <p:nvSpPr>
          <p:cNvPr id="428" name="Google Shape;428;p4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Le API dei S.O. permettono la gestione del ciclo di vita dei thread</a:t>
            </a:r>
            <a:endParaRPr/>
          </a:p>
          <a:p>
            <a:pPr indent="-317500" lvl="1" marL="914400" rtl="0" algn="l">
              <a:spcBef>
                <a:spcPts val="0"/>
              </a:spcBef>
              <a:spcAft>
                <a:spcPts val="0"/>
              </a:spcAft>
              <a:buSzPts val="1400"/>
              <a:buChar char="○"/>
            </a:pPr>
            <a:r>
              <a:rPr lang="it"/>
              <a:t>Creazione e terminazione di thread</a:t>
            </a:r>
            <a:endParaRPr/>
          </a:p>
          <a:p>
            <a:pPr indent="-317500" lvl="1" marL="914400" rtl="0" algn="l">
              <a:spcBef>
                <a:spcPts val="0"/>
              </a:spcBef>
              <a:spcAft>
                <a:spcPts val="0"/>
              </a:spcAft>
              <a:buSzPts val="1400"/>
              <a:buChar char="○"/>
            </a:pPr>
            <a:r>
              <a:rPr lang="it"/>
              <a:t>Meccanismi di sincronizzazione</a:t>
            </a:r>
            <a:endParaRPr/>
          </a:p>
          <a:p>
            <a:pPr indent="-317500" lvl="1" marL="914400" rtl="0" algn="l">
              <a:spcBef>
                <a:spcPts val="0"/>
              </a:spcBef>
              <a:spcAft>
                <a:spcPts val="0"/>
              </a:spcAft>
              <a:buSzPts val="1400"/>
              <a:buChar char="○"/>
            </a:pPr>
            <a:r>
              <a:rPr lang="it"/>
              <a:t>Aree private di memoria</a:t>
            </a:r>
            <a:endParaRPr/>
          </a:p>
          <a:p>
            <a:pPr indent="-342900" lvl="0" marL="457200" rtl="0" algn="l">
              <a:spcBef>
                <a:spcPts val="0"/>
              </a:spcBef>
              <a:spcAft>
                <a:spcPts val="0"/>
              </a:spcAft>
              <a:buSzPts val="1800"/>
              <a:buChar char="●"/>
            </a:pPr>
            <a:r>
              <a:rPr lang="it"/>
              <a:t>I dettagli relativi a ciascuna piattaforma differiscono alquanto</a:t>
            </a:r>
            <a:endParaRPr/>
          </a:p>
          <a:p>
            <a:pPr indent="-317500" lvl="1" marL="914400" rtl="0" algn="l">
              <a:spcBef>
                <a:spcPts val="0"/>
              </a:spcBef>
              <a:spcAft>
                <a:spcPts val="0"/>
              </a:spcAft>
              <a:buSzPts val="1400"/>
              <a:buChar char="○"/>
            </a:pPr>
            <a:r>
              <a:rPr lang="it"/>
              <a:t>Rendendo complessa la portabilità delle applicazioni</a:t>
            </a:r>
            <a:endParaRPr/>
          </a:p>
          <a:p>
            <a:pPr indent="-342900" lvl="0" marL="457200" rtl="0" algn="l">
              <a:spcBef>
                <a:spcPts val="0"/>
              </a:spcBef>
              <a:spcAft>
                <a:spcPts val="0"/>
              </a:spcAft>
              <a:buSzPts val="1800"/>
              <a:buChar char="●"/>
            </a:pPr>
            <a:r>
              <a:rPr lang="it"/>
              <a:t>La versione 2011 del linguaggio C++ ha introdotto una standardizzazione nella creazione e gestione dei thread</a:t>
            </a:r>
            <a:endParaRPr/>
          </a:p>
          <a:p>
            <a:pPr indent="-317500" lvl="1" marL="914400" rtl="0" algn="l">
              <a:spcBef>
                <a:spcPts val="0"/>
              </a:spcBef>
              <a:spcAft>
                <a:spcPts val="0"/>
              </a:spcAft>
              <a:buSzPts val="1400"/>
              <a:buChar char="○"/>
            </a:pPr>
            <a:r>
              <a:rPr lang="it"/>
              <a:t>Tale standardizzazione, tuttavia, nello sforzo di uniformare i comportamenti, nasconde le peculiarità offerte dai singoli sistemi operativi per gestire i casi particolari connessi alla computazione, come cancellazione e fallimento</a:t>
            </a:r>
            <a:endParaRPr/>
          </a:p>
          <a:p>
            <a:pPr indent="-342900" lvl="0" marL="457200" rtl="0" algn="l">
              <a:spcBef>
                <a:spcPts val="0"/>
              </a:spcBef>
              <a:spcAft>
                <a:spcPts val="0"/>
              </a:spcAft>
              <a:buSzPts val="1800"/>
              <a:buChar char="●"/>
            </a:pPr>
            <a:r>
              <a:rPr lang="it"/>
              <a:t>Una standardizzazione analoga è offerta dalla libreria standard di Rust</a:t>
            </a:r>
            <a:endParaRPr/>
          </a:p>
          <a:p>
            <a:pPr indent="-317500" lvl="1" marL="914400" rtl="0" algn="l">
              <a:spcBef>
                <a:spcPts val="0"/>
              </a:spcBef>
              <a:spcAft>
                <a:spcPts val="0"/>
              </a:spcAft>
              <a:buSzPts val="1400"/>
              <a:buChar char="○"/>
            </a:pPr>
            <a:r>
              <a:rPr lang="it"/>
              <a:t>Con una maggiore attenzione alla gestione del fallimento</a:t>
            </a:r>
            <a:endParaRPr/>
          </a:p>
        </p:txBody>
      </p:sp>
      <p:sp>
        <p:nvSpPr>
          <p:cNvPr id="429" name="Google Shape;429;p4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Thread in C++</a:t>
            </a:r>
            <a:endParaRPr/>
          </a:p>
        </p:txBody>
      </p:sp>
      <p:sp>
        <p:nvSpPr>
          <p:cNvPr id="435" name="Google Shape;435;p4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it"/>
              <a:t>La classe </a:t>
            </a:r>
            <a:r>
              <a:rPr b="1" lang="it">
                <a:solidFill>
                  <a:srgbClr val="0B5394"/>
                </a:solidFill>
                <a:latin typeface="Consolas"/>
                <a:ea typeface="Consolas"/>
                <a:cs typeface="Consolas"/>
                <a:sym typeface="Consolas"/>
              </a:rPr>
              <a:t>std::thread</a:t>
            </a:r>
            <a:r>
              <a:rPr lang="it"/>
              <a:t> offre il supporto per la creazione di un thread nativo e la gestione del suo ciclo di vita</a:t>
            </a:r>
            <a:endParaRPr/>
          </a:p>
          <a:p>
            <a:pPr indent="-310832" lvl="1" marL="914400" rtl="0" algn="l">
              <a:spcBef>
                <a:spcPts val="0"/>
              </a:spcBef>
              <a:spcAft>
                <a:spcPts val="0"/>
              </a:spcAft>
              <a:buSzPct val="100000"/>
              <a:buChar char="○"/>
            </a:pPr>
            <a:r>
              <a:rPr lang="it"/>
              <a:t>Il costruttore di tale classe accetta come parametro un oggetto callable (puntatore a funzione, oggetto funzionale, funzione lambda) e eventuali ulteriori parametri da passare a tale oggetto</a:t>
            </a:r>
            <a:endParaRPr/>
          </a:p>
          <a:p>
            <a:pPr indent="-310832" lvl="1" marL="914400" rtl="0" algn="l">
              <a:spcBef>
                <a:spcPts val="0"/>
              </a:spcBef>
              <a:spcAft>
                <a:spcPts val="0"/>
              </a:spcAft>
              <a:buSzPct val="100000"/>
              <a:buChar char="○"/>
            </a:pPr>
            <a:r>
              <a:rPr lang="it"/>
              <a:t>Quando il costruttore ritorna, è presente il thread nativo creato al suo interno si trova nello stato </a:t>
            </a:r>
            <a:r>
              <a:rPr b="1" i="1" lang="it">
                <a:solidFill>
                  <a:srgbClr val="0B5394"/>
                </a:solidFill>
              </a:rPr>
              <a:t>runnable</a:t>
            </a:r>
            <a:r>
              <a:rPr lang="it"/>
              <a:t>, e può essere considerato schedulabile a tutti gli effetti</a:t>
            </a:r>
            <a:endParaRPr/>
          </a:p>
          <a:p>
            <a:pPr indent="-334327" lvl="0" marL="457200" rtl="0" algn="l">
              <a:spcBef>
                <a:spcPts val="0"/>
              </a:spcBef>
              <a:spcAft>
                <a:spcPts val="0"/>
              </a:spcAft>
              <a:buSzPct val="100000"/>
              <a:buChar char="●"/>
            </a:pPr>
            <a:r>
              <a:rPr lang="it"/>
              <a:t>L’oggetto thread inizializzato mantiene il riferimento opaco (handle) al thread nativo</a:t>
            </a:r>
            <a:endParaRPr/>
          </a:p>
          <a:p>
            <a:pPr indent="-310832" lvl="1" marL="914400" rtl="0" algn="l">
              <a:spcBef>
                <a:spcPts val="0"/>
              </a:spcBef>
              <a:spcAft>
                <a:spcPts val="0"/>
              </a:spcAft>
              <a:buSzPct val="100000"/>
              <a:buChar char="○"/>
            </a:pPr>
            <a:r>
              <a:rPr lang="it"/>
              <a:t>Si può attendere la terminazione del thread nativo invocando il metodo bloccante </a:t>
            </a:r>
            <a:r>
              <a:rPr b="1" lang="it">
                <a:solidFill>
                  <a:srgbClr val="0B5394"/>
                </a:solidFill>
                <a:latin typeface="Consolas"/>
                <a:ea typeface="Consolas"/>
                <a:cs typeface="Consolas"/>
                <a:sym typeface="Consolas"/>
              </a:rPr>
              <a:t>join()</a:t>
            </a:r>
            <a:endParaRPr b="1">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Oppure si può disgiungere l’oggetto dal thread nativo, invocando il metodo </a:t>
            </a:r>
            <a:r>
              <a:rPr b="1" lang="it">
                <a:solidFill>
                  <a:srgbClr val="0B5394"/>
                </a:solidFill>
                <a:latin typeface="Consolas"/>
                <a:ea typeface="Consolas"/>
                <a:cs typeface="Consolas"/>
                <a:sym typeface="Consolas"/>
              </a:rPr>
              <a:t>detach()</a:t>
            </a:r>
            <a:endParaRPr/>
          </a:p>
          <a:p>
            <a:pPr indent="-334327" lvl="0" marL="457200" rtl="0" algn="l">
              <a:spcBef>
                <a:spcPts val="0"/>
              </a:spcBef>
              <a:spcAft>
                <a:spcPts val="0"/>
              </a:spcAft>
              <a:buSzPct val="100000"/>
              <a:buChar char="●"/>
            </a:pPr>
            <a:r>
              <a:rPr lang="it"/>
              <a:t>Il distruttore dell’oggetto verifica, quando viene invocato, che il thread sia effettivamente terminato o sia stato distaccato</a:t>
            </a:r>
            <a:endParaRPr/>
          </a:p>
          <a:p>
            <a:pPr indent="-310832" lvl="1" marL="914400" rtl="0" algn="l">
              <a:spcBef>
                <a:spcPts val="0"/>
              </a:spcBef>
              <a:spcAft>
                <a:spcPts val="0"/>
              </a:spcAft>
              <a:buSzPct val="100000"/>
              <a:buChar char="○"/>
            </a:pPr>
            <a:r>
              <a:rPr lang="it"/>
              <a:t>Se nessuna delle due opzioni è verificata, l’intero processo viene arrestato invocando la funzione </a:t>
            </a:r>
            <a:r>
              <a:rPr b="1" lang="it">
                <a:solidFill>
                  <a:srgbClr val="0B5394"/>
                </a:solidFill>
                <a:latin typeface="Consolas"/>
                <a:ea typeface="Consolas"/>
                <a:cs typeface="Consolas"/>
                <a:sym typeface="Consolas"/>
              </a:rPr>
              <a:t>std::terminate()</a:t>
            </a:r>
            <a:endParaRPr b="1">
              <a:solidFill>
                <a:srgbClr val="0B5394"/>
              </a:solidFill>
              <a:latin typeface="Consolas"/>
              <a:ea typeface="Consolas"/>
              <a:cs typeface="Consolas"/>
              <a:sym typeface="Consolas"/>
            </a:endParaRPr>
          </a:p>
          <a:p>
            <a:pPr indent="-334327" lvl="0" marL="457200" rtl="0" algn="l">
              <a:spcBef>
                <a:spcPts val="0"/>
              </a:spcBef>
              <a:spcAft>
                <a:spcPts val="0"/>
              </a:spcAft>
              <a:buSzPct val="100000"/>
              <a:buChar char="●"/>
            </a:pPr>
            <a:r>
              <a:rPr lang="it"/>
              <a:t>Se la computazione svolta dal thread genera un’eccezione non gestita all’interno del thread stesso, l’intero processo viene terminato </a:t>
            </a:r>
            <a:endParaRPr/>
          </a:p>
          <a:p>
            <a:pPr indent="-310832" lvl="1" marL="914400" rtl="0" algn="l">
              <a:spcBef>
                <a:spcPts val="0"/>
              </a:spcBef>
              <a:spcAft>
                <a:spcPts val="0"/>
              </a:spcAft>
              <a:buSzPct val="100000"/>
              <a:buChar char="○"/>
            </a:pPr>
            <a:r>
              <a:rPr lang="it"/>
              <a:t>Tramite la funzione </a:t>
            </a:r>
            <a:r>
              <a:rPr b="1" lang="it">
                <a:solidFill>
                  <a:srgbClr val="0B5394"/>
                </a:solidFill>
                <a:latin typeface="Consolas"/>
                <a:ea typeface="Consolas"/>
                <a:cs typeface="Consolas"/>
                <a:sym typeface="Consolas"/>
              </a:rPr>
              <a:t>std::terminate()</a:t>
            </a:r>
            <a:endParaRPr/>
          </a:p>
        </p:txBody>
      </p:sp>
      <p:sp>
        <p:nvSpPr>
          <p:cNvPr id="436" name="Google Shape;436;p4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Thread in Rust</a:t>
            </a:r>
            <a:endParaRPr/>
          </a:p>
        </p:txBody>
      </p:sp>
      <p:sp>
        <p:nvSpPr>
          <p:cNvPr id="442" name="Google Shape;442;p5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Si crea un thread nativo in Rust attraverso la funzione </a:t>
            </a:r>
            <a:r>
              <a:rPr b="1" lang="it">
                <a:solidFill>
                  <a:srgbClr val="0B5394"/>
                </a:solidFill>
                <a:latin typeface="Consolas"/>
                <a:ea typeface="Consolas"/>
                <a:cs typeface="Consolas"/>
                <a:sym typeface="Consolas"/>
              </a:rPr>
              <a:t>std::thread::spawn(...)</a:t>
            </a:r>
            <a:r>
              <a:rPr lang="it"/>
              <a:t> </a:t>
            </a:r>
            <a:endParaRPr/>
          </a:p>
          <a:p>
            <a:pPr indent="-317500" lvl="1" marL="914400" rtl="0" algn="l">
              <a:spcBef>
                <a:spcPts val="0"/>
              </a:spcBef>
              <a:spcAft>
                <a:spcPts val="0"/>
              </a:spcAft>
              <a:buSzPts val="1400"/>
              <a:buChar char="○"/>
            </a:pPr>
            <a:r>
              <a:rPr lang="it"/>
              <a:t>Essa accetta una funzione lambda che rappresenta la computazione che il thread deve svolgere</a:t>
            </a:r>
            <a:endParaRPr/>
          </a:p>
          <a:p>
            <a:pPr indent="-317500" lvl="1" marL="914400" rtl="0" algn="l">
              <a:spcBef>
                <a:spcPts val="0"/>
              </a:spcBef>
              <a:spcAft>
                <a:spcPts val="0"/>
              </a:spcAft>
              <a:buSzPts val="1400"/>
              <a:buChar char="○"/>
            </a:pPr>
            <a:r>
              <a:rPr lang="it"/>
              <a:t>Ritorna una struct di tipo </a:t>
            </a:r>
            <a:r>
              <a:rPr b="1" lang="it">
                <a:solidFill>
                  <a:srgbClr val="0B5394"/>
                </a:solidFill>
                <a:latin typeface="Consolas"/>
                <a:ea typeface="Consolas"/>
                <a:cs typeface="Consolas"/>
                <a:sym typeface="Consolas"/>
              </a:rPr>
              <a:t>std::thread::JoinHandle&lt;T&gt;</a:t>
            </a:r>
            <a:r>
              <a:rPr lang="it"/>
              <a:t>, dove </a:t>
            </a:r>
            <a:r>
              <a:rPr b="1" lang="it">
                <a:solidFill>
                  <a:srgbClr val="0B5394"/>
                </a:solidFill>
                <a:latin typeface="Consolas"/>
                <a:ea typeface="Consolas"/>
                <a:cs typeface="Consolas"/>
                <a:sym typeface="Consolas"/>
              </a:rPr>
              <a:t>T</a:t>
            </a:r>
            <a:r>
              <a:rPr lang="it"/>
              <a:t> rappresenta il tipo restituito dalla computazione del thread (ovvero il tipo ritornato dalla funzione lambda)</a:t>
            </a:r>
            <a:endParaRPr/>
          </a:p>
          <a:p>
            <a:pPr indent="-342900" lvl="0" marL="457200" rtl="0" algn="l">
              <a:spcBef>
                <a:spcPts val="0"/>
              </a:spcBef>
              <a:spcAft>
                <a:spcPts val="0"/>
              </a:spcAft>
              <a:buSzPts val="1800"/>
              <a:buChar char="●"/>
            </a:pPr>
            <a:r>
              <a:rPr lang="it"/>
              <a:t>Per sapere quando la computazione del thread è terminata e quale valore abbia prodotto, occorre utilizzare il metodo </a:t>
            </a:r>
            <a:r>
              <a:rPr b="1" lang="it">
                <a:solidFill>
                  <a:srgbClr val="0B5394"/>
                </a:solidFill>
                <a:latin typeface="Consolas"/>
                <a:ea typeface="Consolas"/>
                <a:cs typeface="Consolas"/>
                <a:sym typeface="Consolas"/>
              </a:rPr>
              <a:t>join()</a:t>
            </a:r>
            <a:r>
              <a:rPr lang="it"/>
              <a:t> offerto dalla handle</a:t>
            </a:r>
            <a:endParaRPr/>
          </a:p>
          <a:p>
            <a:pPr indent="-317500" lvl="1" marL="914400" rtl="0" algn="l">
              <a:spcBef>
                <a:spcPts val="0"/>
              </a:spcBef>
              <a:spcAft>
                <a:spcPts val="0"/>
              </a:spcAft>
              <a:buSzPts val="1400"/>
              <a:buChar char="○"/>
            </a:pPr>
            <a:r>
              <a:rPr lang="it"/>
              <a:t>Tale metodo restituisce un’enumerazione di tipo </a:t>
            </a:r>
            <a:r>
              <a:rPr b="1" lang="it">
                <a:solidFill>
                  <a:srgbClr val="0B5394"/>
                </a:solidFill>
                <a:latin typeface="Consolas"/>
                <a:ea typeface="Consolas"/>
                <a:cs typeface="Consolas"/>
                <a:sym typeface="Consolas"/>
              </a:rPr>
              <a:t>std::thread::Result</a:t>
            </a:r>
            <a:r>
              <a:rPr lang="it"/>
              <a:t> che contiene, nell’opzione </a:t>
            </a:r>
            <a:r>
              <a:rPr b="1" lang="it">
                <a:solidFill>
                  <a:srgbClr val="0B5394"/>
                </a:solidFill>
                <a:latin typeface="Consolas"/>
                <a:ea typeface="Consolas"/>
                <a:cs typeface="Consolas"/>
                <a:sym typeface="Consolas"/>
              </a:rPr>
              <a:t>Ok</a:t>
            </a:r>
            <a:r>
              <a:rPr lang="it"/>
              <a:t>, il valore finale e nell’opzione </a:t>
            </a:r>
            <a:r>
              <a:rPr b="1" lang="it">
                <a:solidFill>
                  <a:srgbClr val="0B5394"/>
                </a:solidFill>
                <a:latin typeface="Consolas"/>
                <a:ea typeface="Consolas"/>
                <a:cs typeface="Consolas"/>
                <a:sym typeface="Consolas"/>
              </a:rPr>
              <a:t>Err</a:t>
            </a:r>
            <a:r>
              <a:rPr lang="it"/>
              <a:t> il valore eventualmente passato alla macro </a:t>
            </a:r>
            <a:r>
              <a:rPr b="1" lang="it">
                <a:solidFill>
                  <a:srgbClr val="0B5394"/>
                </a:solidFill>
                <a:latin typeface="Consolas"/>
                <a:ea typeface="Consolas"/>
                <a:cs typeface="Consolas"/>
                <a:sym typeface="Consolas"/>
              </a:rPr>
              <a:t>panic!</a:t>
            </a:r>
            <a:r>
              <a:rPr lang="it"/>
              <a:t>, nel caso in cui sia stata invocata nel corso della computazione del thread stesso</a:t>
            </a:r>
            <a:endParaRPr/>
          </a:p>
          <a:p>
            <a:pPr indent="-342900" lvl="0" marL="457200" rtl="0" algn="l">
              <a:spcBef>
                <a:spcPts val="0"/>
              </a:spcBef>
              <a:spcAft>
                <a:spcPts val="0"/>
              </a:spcAft>
              <a:buSzPts val="1800"/>
              <a:buChar char="●"/>
            </a:pPr>
            <a:r>
              <a:rPr lang="it"/>
              <a:t>Non si crea nessun rapporto di parentela tra thread creatore (quello in cui si invoca </a:t>
            </a:r>
            <a:r>
              <a:rPr b="1" lang="it">
                <a:solidFill>
                  <a:srgbClr val="0B5394"/>
                </a:solidFill>
                <a:latin typeface="Consolas"/>
                <a:ea typeface="Consolas"/>
                <a:cs typeface="Consolas"/>
                <a:sym typeface="Consolas"/>
              </a:rPr>
              <a:t>spawn(...)</a:t>
            </a:r>
            <a:r>
              <a:rPr lang="it"/>
              <a:t> ) e thread creato</a:t>
            </a:r>
            <a:endParaRPr/>
          </a:p>
          <a:p>
            <a:pPr indent="-317500" lvl="1" marL="914400" rtl="0" algn="l">
              <a:spcBef>
                <a:spcPts val="0"/>
              </a:spcBef>
              <a:spcAft>
                <a:spcPts val="0"/>
              </a:spcAft>
              <a:buSzPts val="1400"/>
              <a:buChar char="○"/>
            </a:pPr>
            <a:r>
              <a:rPr lang="it"/>
              <a:t>Né occorre che l’uno sopravviva all’altro</a:t>
            </a:r>
            <a:endParaRPr/>
          </a:p>
          <a:p>
            <a:pPr indent="-317500" lvl="1" marL="914400" rtl="0" algn="l">
              <a:spcBef>
                <a:spcPts val="0"/>
              </a:spcBef>
              <a:spcAft>
                <a:spcPts val="0"/>
              </a:spcAft>
              <a:buSzPts val="1400"/>
              <a:buChar char="○"/>
            </a:pPr>
            <a:r>
              <a:rPr lang="it"/>
              <a:t>Quando l’handle di un thread esce dello scope e viene rilasciata, non c’è più modo di avere notizie (dirette) sull’esito del thread creato, che acquisisce lo stato detached</a:t>
            </a:r>
            <a:endParaRPr/>
          </a:p>
        </p:txBody>
      </p:sp>
      <p:sp>
        <p:nvSpPr>
          <p:cNvPr id="443" name="Google Shape;443;p5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Thread in Rust</a:t>
            </a:r>
            <a:endParaRPr/>
          </a:p>
        </p:txBody>
      </p:sp>
      <p:sp>
        <p:nvSpPr>
          <p:cNvPr id="449" name="Google Shape;449;p5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50" name="Google Shape;450;p51"/>
          <p:cNvSpPr txBox="1"/>
          <p:nvPr/>
        </p:nvSpPr>
        <p:spPr>
          <a:xfrm>
            <a:off x="436375" y="1219750"/>
            <a:ext cx="8202000" cy="32016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use std::thread;</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thread_join_handle = thread::spawn(</a:t>
            </a:r>
            <a:r>
              <a:rPr b="1" lang="it">
                <a:solidFill>
                  <a:srgbClr val="980000"/>
                </a:solidFill>
                <a:latin typeface="Consolas"/>
                <a:ea typeface="Consolas"/>
                <a:cs typeface="Consolas"/>
                <a:sym typeface="Consolas"/>
              </a:rPr>
              <a:t>move</a:t>
            </a:r>
            <a:r>
              <a:rPr b="1" lang="it">
                <a:latin typeface="Consolas"/>
                <a:ea typeface="Consolas"/>
                <a:cs typeface="Consolas"/>
                <a:sym typeface="Consolas"/>
              </a:rPr>
              <a:t> || { //move trasferisce alla funzione</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//il possesso di quanto catturato</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//computazione da eseguire</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//altre attività</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match thread_join_handle.join()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Ok(res) =&gt; { …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Err(err) =&gt; { …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Configurare un thread</a:t>
            </a:r>
            <a:endParaRPr/>
          </a:p>
        </p:txBody>
      </p:sp>
      <p:sp>
        <p:nvSpPr>
          <p:cNvPr id="456" name="Google Shape;456;p52"/>
          <p:cNvSpPr txBox="1"/>
          <p:nvPr>
            <p:ph idx="1" type="body"/>
          </p:nvPr>
        </p:nvSpPr>
        <p:spPr>
          <a:xfrm>
            <a:off x="311700" y="1280525"/>
            <a:ext cx="8520600" cy="178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 possibile configurare un thread prima di lanciare la sua esecuzione tramite la struct </a:t>
            </a:r>
            <a:r>
              <a:rPr b="1" lang="it">
                <a:solidFill>
                  <a:srgbClr val="0B5394"/>
                </a:solidFill>
                <a:latin typeface="Consolas"/>
                <a:ea typeface="Consolas"/>
                <a:cs typeface="Consolas"/>
                <a:sym typeface="Consolas"/>
              </a:rPr>
              <a:t>std::thread::Builder</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Permette di assegnare al thread un nome a scelta e di definire la dimensione dello stack da associare al thread</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spawn(...)</a:t>
            </a:r>
            <a:r>
              <a:rPr lang="it"/>
              <a:t> consuma l’oggetto Builder, crea il thread corrispondente e restituisce un enum di tipo </a:t>
            </a:r>
            <a:r>
              <a:rPr b="1" lang="it">
                <a:solidFill>
                  <a:srgbClr val="0B5394"/>
                </a:solidFill>
                <a:latin typeface="Consolas"/>
                <a:ea typeface="Consolas"/>
                <a:cs typeface="Consolas"/>
                <a:sym typeface="Consolas"/>
              </a:rPr>
              <a:t>io::Result&lt;JoinHandle&gt;</a:t>
            </a:r>
            <a:endParaRPr/>
          </a:p>
        </p:txBody>
      </p:sp>
      <p:sp>
        <p:nvSpPr>
          <p:cNvPr id="457" name="Google Shape;457;p5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58" name="Google Shape;458;p52"/>
          <p:cNvSpPr txBox="1"/>
          <p:nvPr/>
        </p:nvSpPr>
        <p:spPr>
          <a:xfrm>
            <a:off x="1335900" y="3070325"/>
            <a:ext cx="6472200" cy="2048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54000" lIns="91425" spcFirstLastPara="1" rIns="91425" wrap="square" tIns="54000">
            <a:spAutoFit/>
          </a:bodyPr>
          <a:lstStyle/>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use std::thread;</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builder = thread::Builder::new()</a:t>
            </a:r>
            <a:endParaRPr b="1">
              <a:latin typeface="Consolas"/>
              <a:ea typeface="Consolas"/>
              <a:cs typeface="Consolas"/>
              <a:sym typeface="Consolas"/>
            </a:endParaRPr>
          </a:p>
          <a:p>
            <a:pPr indent="457200" lvl="0" marL="0" rtl="0" algn="l">
              <a:spcBef>
                <a:spcPts val="0"/>
              </a:spcBef>
              <a:spcAft>
                <a:spcPts val="0"/>
              </a:spcAft>
              <a:buNone/>
            </a:pPr>
            <a:r>
              <a:rPr b="1" lang="it">
                <a:latin typeface="Consolas"/>
                <a:ea typeface="Consolas"/>
                <a:cs typeface="Consolas"/>
                <a:sym typeface="Consolas"/>
              </a:rPr>
              <a:t>.name(</a:t>
            </a:r>
            <a:r>
              <a:rPr b="1" lang="it">
                <a:latin typeface="Consolas"/>
                <a:ea typeface="Consolas"/>
                <a:cs typeface="Consolas"/>
                <a:sym typeface="Consolas"/>
              </a:rPr>
              <a:t>"</a:t>
            </a:r>
            <a:r>
              <a:rPr b="1" lang="it">
                <a:latin typeface="Consolas"/>
                <a:ea typeface="Consolas"/>
                <a:cs typeface="Consolas"/>
                <a:sym typeface="Consolas"/>
              </a:rPr>
              <a:t>t1</a:t>
            </a:r>
            <a:r>
              <a:rPr b="1" lang="it">
                <a:latin typeface="Consolas"/>
                <a:ea typeface="Consolas"/>
                <a:cs typeface="Consolas"/>
                <a:sym typeface="Consolas"/>
              </a:rPr>
              <a:t>".into())</a:t>
            </a:r>
            <a:endParaRPr b="1">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b="1" lang="it">
                <a:latin typeface="Consolas"/>
                <a:ea typeface="Consolas"/>
                <a:cs typeface="Consolas"/>
                <a:sym typeface="Consolas"/>
              </a:rPr>
              <a:t>.stack_size(100_000)</a:t>
            </a: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handler = builder.spawn(|| { /* codice */}).unwrap();</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handler.join().unwrap();</a:t>
            </a:r>
            <a:endParaRPr b="1">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Thread nativi</a:t>
            </a:r>
            <a:endParaRPr/>
          </a:p>
        </p:txBody>
      </p:sp>
      <p:sp>
        <p:nvSpPr>
          <p:cNvPr id="82" name="Google Shape;82;p1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 diversi sistemi operativi offrono funzionalità simili (ma non identiche) per governare l’interazione di un programma con l’insieme dei thread che lo costituiscono</a:t>
            </a:r>
            <a:endParaRPr/>
          </a:p>
          <a:p>
            <a:pPr indent="-342900" lvl="0" marL="457200" rtl="0" algn="l">
              <a:spcBef>
                <a:spcPts val="0"/>
              </a:spcBef>
              <a:spcAft>
                <a:spcPts val="0"/>
              </a:spcAft>
              <a:buSzPts val="1800"/>
              <a:buChar char="●"/>
            </a:pPr>
            <a:r>
              <a:rPr lang="it"/>
              <a:t>Le funzioni supportate sono:</a:t>
            </a:r>
            <a:endParaRPr/>
          </a:p>
          <a:p>
            <a:pPr indent="-317500" lvl="1" marL="914400" rtl="0" algn="l">
              <a:spcBef>
                <a:spcPts val="0"/>
              </a:spcBef>
              <a:spcAft>
                <a:spcPts val="0"/>
              </a:spcAft>
              <a:buSzPts val="1400"/>
              <a:buChar char="○"/>
            </a:pPr>
            <a:r>
              <a:rPr b="1" lang="it">
                <a:solidFill>
                  <a:srgbClr val="0B5394"/>
                </a:solidFill>
              </a:rPr>
              <a:t>Creazione</a:t>
            </a:r>
            <a:r>
              <a:rPr lang="it"/>
              <a:t> di un thread, indicando la funzione che rappresenta la computazione che deve essere svolta e la dimensione dello stack richiesto: questa operazione restituisce un </a:t>
            </a:r>
            <a:r>
              <a:rPr b="1" i="1" lang="it">
                <a:solidFill>
                  <a:srgbClr val="0B5394"/>
                </a:solidFill>
              </a:rPr>
              <a:t>handle</a:t>
            </a:r>
            <a:r>
              <a:rPr lang="it"/>
              <a:t> opaco mediante il quale fare riferimento al thread</a:t>
            </a:r>
            <a:endParaRPr/>
          </a:p>
          <a:p>
            <a:pPr indent="-317500" lvl="1" marL="914400" rtl="0" algn="l">
              <a:spcBef>
                <a:spcPts val="0"/>
              </a:spcBef>
              <a:spcAft>
                <a:spcPts val="0"/>
              </a:spcAft>
              <a:buSzPts val="1400"/>
              <a:buChar char="○"/>
            </a:pPr>
            <a:r>
              <a:rPr b="1" lang="it">
                <a:solidFill>
                  <a:srgbClr val="0B5394"/>
                </a:solidFill>
              </a:rPr>
              <a:t>Identificazione</a:t>
            </a:r>
            <a:r>
              <a:rPr lang="it"/>
              <a:t> del thread corrente, sotto forma di valore univoco a livello di sistema (TID)</a:t>
            </a:r>
            <a:endParaRPr/>
          </a:p>
          <a:p>
            <a:pPr indent="-317500" lvl="1" marL="914400" marR="0" rtl="0" algn="l">
              <a:lnSpc>
                <a:spcPct val="115000"/>
              </a:lnSpc>
              <a:spcBef>
                <a:spcPts val="0"/>
              </a:spcBef>
              <a:spcAft>
                <a:spcPts val="0"/>
              </a:spcAft>
              <a:buSzPts val="1400"/>
              <a:buChar char="○"/>
            </a:pPr>
            <a:r>
              <a:rPr b="1" lang="it">
                <a:solidFill>
                  <a:srgbClr val="0B5394"/>
                </a:solidFill>
              </a:rPr>
              <a:t>Attesa</a:t>
            </a:r>
            <a:r>
              <a:rPr lang="it"/>
              <a:t> della terminazione di un thread, a partire dalla sua handle, e accesso al suo stato finale (successo/fallimento)</a:t>
            </a:r>
            <a:endParaRPr/>
          </a:p>
          <a:p>
            <a:pPr indent="-342900" lvl="0" marL="457200" rtl="0" algn="l">
              <a:spcBef>
                <a:spcPts val="0"/>
              </a:spcBef>
              <a:spcAft>
                <a:spcPts val="0"/>
              </a:spcAft>
              <a:buSzPts val="1800"/>
              <a:buChar char="●"/>
            </a:pPr>
            <a:r>
              <a:rPr lang="it"/>
              <a:t>Tra le funzioni </a:t>
            </a:r>
            <a:r>
              <a:rPr b="1" lang="it">
                <a:solidFill>
                  <a:srgbClr val="0B5394"/>
                </a:solidFill>
              </a:rPr>
              <a:t>non supportate</a:t>
            </a:r>
            <a:r>
              <a:rPr lang="it"/>
              <a:t>, spicca la richiesta di </a:t>
            </a:r>
            <a:r>
              <a:rPr b="1" lang="it">
                <a:solidFill>
                  <a:srgbClr val="0B5394"/>
                </a:solidFill>
              </a:rPr>
              <a:t>cancellazione</a:t>
            </a:r>
            <a:r>
              <a:rPr lang="it"/>
              <a:t> di un thread</a:t>
            </a:r>
            <a:endParaRPr/>
          </a:p>
          <a:p>
            <a:pPr indent="-317500" lvl="1" marL="914400" rtl="0" algn="l">
              <a:spcBef>
                <a:spcPts val="0"/>
              </a:spcBef>
              <a:spcAft>
                <a:spcPts val="0"/>
              </a:spcAft>
              <a:buSzPts val="1400"/>
              <a:buChar char="○"/>
            </a:pPr>
            <a:r>
              <a:rPr lang="it"/>
              <a:t>Questa può solo essere implementata in modo cooperativo dal thread stesso</a:t>
            </a:r>
            <a:endParaRPr/>
          </a:p>
        </p:txBody>
      </p:sp>
      <p:sp>
        <p:nvSpPr>
          <p:cNvPr id="83" name="Google Shape;83;p1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 tratti della concorrenza</a:t>
            </a:r>
            <a:endParaRPr/>
          </a:p>
        </p:txBody>
      </p:sp>
      <p:sp>
        <p:nvSpPr>
          <p:cNvPr id="464" name="Google Shape;464;p5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Nell’ambito del proprio sforzo di garantire la correttezza degli accessi alla memoria e l’assenza di comportamenti non definiti, Rust introduce due tratti marcatori (senza metodi), il cui scopo è fornire indicazioni sul comportamento di un tipo in un contesto multi-thread</a:t>
            </a:r>
            <a:endParaRPr/>
          </a:p>
          <a:p>
            <a:pPr indent="-317500" lvl="1" marL="914400" rtl="0" algn="l">
              <a:spcBef>
                <a:spcPts val="0"/>
              </a:spcBef>
              <a:spcAft>
                <a:spcPts val="0"/>
              </a:spcAft>
              <a:buSzPts val="1400"/>
              <a:buChar char="○"/>
            </a:pPr>
            <a:r>
              <a:rPr lang="it"/>
              <a:t>Il tratto </a:t>
            </a:r>
            <a:r>
              <a:rPr b="1" lang="it">
                <a:solidFill>
                  <a:srgbClr val="0B5394"/>
                </a:solidFill>
                <a:latin typeface="Consolas"/>
                <a:ea typeface="Consolas"/>
                <a:cs typeface="Consolas"/>
                <a:sym typeface="Consolas"/>
              </a:rPr>
              <a:t>std::marker::Send</a:t>
            </a:r>
            <a:r>
              <a:rPr lang="it"/>
              <a:t> è applicato automaticamente a tutti i tipi che possono essere trasferiti in sicurezza da un thread ad un altro, ovvero in grado di garantire che non è possibile avere accessi al loro contenuto </a:t>
            </a:r>
            <a:r>
              <a:rPr b="1" lang="it">
                <a:solidFill>
                  <a:srgbClr val="0B5394"/>
                </a:solidFill>
              </a:rPr>
              <a:t>contemporaneamente</a:t>
            </a:r>
            <a:endParaRPr b="1">
              <a:solidFill>
                <a:srgbClr val="0B5394"/>
              </a:solidFill>
            </a:endParaRPr>
          </a:p>
          <a:p>
            <a:pPr indent="-317500" lvl="1" marL="914400" rtl="0" algn="l">
              <a:spcBef>
                <a:spcPts val="0"/>
              </a:spcBef>
              <a:spcAft>
                <a:spcPts val="0"/>
              </a:spcAft>
              <a:buSzPts val="1400"/>
              <a:buChar char="○"/>
            </a:pPr>
            <a:r>
              <a:rPr lang="it"/>
              <a:t>Il tratto </a:t>
            </a:r>
            <a:r>
              <a:rPr b="1" lang="it">
                <a:solidFill>
                  <a:srgbClr val="0B5394"/>
                </a:solidFill>
                <a:latin typeface="Consolas"/>
                <a:ea typeface="Consolas"/>
                <a:cs typeface="Consolas"/>
                <a:sym typeface="Consolas"/>
              </a:rPr>
              <a:t>std::maker::Sync</a:t>
            </a:r>
            <a:r>
              <a:rPr lang="it"/>
              <a:t> è applicato automaticamente a tutti i tipi </a:t>
            </a:r>
            <a:r>
              <a:rPr b="1" lang="it">
                <a:solidFill>
                  <a:srgbClr val="0B5394"/>
                </a:solidFill>
                <a:latin typeface="Consolas"/>
                <a:ea typeface="Consolas"/>
                <a:cs typeface="Consolas"/>
                <a:sym typeface="Consolas"/>
              </a:rPr>
              <a:t>T</a:t>
            </a:r>
            <a:r>
              <a:rPr lang="it"/>
              <a:t> tali che </a:t>
            </a:r>
            <a:r>
              <a:rPr b="1" lang="it">
                <a:solidFill>
                  <a:srgbClr val="0B5394"/>
                </a:solidFill>
                <a:latin typeface="Consolas"/>
                <a:ea typeface="Consolas"/>
                <a:cs typeface="Consolas"/>
                <a:sym typeface="Consolas"/>
              </a:rPr>
              <a:t>&amp;T</a:t>
            </a:r>
            <a:r>
              <a:rPr lang="it"/>
              <a:t> risulta avere il tratto </a:t>
            </a:r>
            <a:r>
              <a:rPr b="1" lang="it">
                <a:solidFill>
                  <a:srgbClr val="0B5394"/>
                </a:solidFill>
                <a:latin typeface="Consolas"/>
                <a:ea typeface="Consolas"/>
                <a:cs typeface="Consolas"/>
                <a:sym typeface="Consolas"/>
              </a:rPr>
              <a:t>Send</a:t>
            </a:r>
            <a:r>
              <a:rPr lang="it"/>
              <a:t>, ovvero che </a:t>
            </a:r>
            <a:r>
              <a:rPr b="1" lang="it">
                <a:solidFill>
                  <a:srgbClr val="0B5394"/>
                </a:solidFill>
              </a:rPr>
              <a:t>possono essere condivisi</a:t>
            </a:r>
            <a:r>
              <a:rPr lang="it"/>
              <a:t> in sicurezza tra thread differenti, senza creare problemi di comportamenti non definiti</a:t>
            </a:r>
            <a:endParaRPr/>
          </a:p>
          <a:p>
            <a:pPr indent="-342900" lvl="0" marL="457200" rtl="0" algn="l">
              <a:spcBef>
                <a:spcPts val="0"/>
              </a:spcBef>
              <a:spcAft>
                <a:spcPts val="0"/>
              </a:spcAft>
              <a:buSzPts val="1800"/>
              <a:buChar char="●"/>
            </a:pPr>
            <a:r>
              <a:rPr lang="it"/>
              <a:t>Puntatori e riferimenti </a:t>
            </a:r>
            <a:r>
              <a:rPr b="1" lang="it">
                <a:solidFill>
                  <a:srgbClr val="0B5394"/>
                </a:solidFill>
              </a:rPr>
              <a:t>non hanno</a:t>
            </a:r>
            <a:r>
              <a:rPr lang="it"/>
              <a:t> il tratto </a:t>
            </a:r>
            <a:r>
              <a:rPr b="1" lang="it">
                <a:solidFill>
                  <a:srgbClr val="0B5394"/>
                </a:solidFill>
                <a:latin typeface="Consolas"/>
                <a:ea typeface="Consolas"/>
                <a:cs typeface="Consolas"/>
                <a:sym typeface="Consolas"/>
              </a:rPr>
              <a:t>Send</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L’esecuzione indipendente dei thread non consente infatti al borrow checker di fornire le proprie garanzie di correttezza</a:t>
            </a:r>
            <a:endParaRPr/>
          </a:p>
        </p:txBody>
      </p:sp>
      <p:sp>
        <p:nvSpPr>
          <p:cNvPr id="465" name="Google Shape;465;p5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 tratti della concorrenza</a:t>
            </a:r>
            <a:endParaRPr/>
          </a:p>
        </p:txBody>
      </p:sp>
      <p:sp>
        <p:nvSpPr>
          <p:cNvPr id="471" name="Google Shape;471;p5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it">
                <a:solidFill>
                  <a:srgbClr val="0B5394"/>
                </a:solidFill>
                <a:latin typeface="Consolas"/>
                <a:ea typeface="Consolas"/>
                <a:cs typeface="Consolas"/>
                <a:sym typeface="Consolas"/>
              </a:rPr>
              <a:t>pub unsafe auto trait Send { }</a:t>
            </a:r>
            <a:endParaRPr b="1">
              <a:solidFill>
                <a:srgbClr val="0B5394"/>
              </a:solidFill>
              <a:latin typeface="Consolas"/>
              <a:ea typeface="Consolas"/>
              <a:cs typeface="Consolas"/>
              <a:sym typeface="Consolas"/>
            </a:endParaRPr>
          </a:p>
          <a:p>
            <a:pPr indent="-317500" lvl="1" marL="914400" marR="0" rtl="0" algn="l">
              <a:lnSpc>
                <a:spcPct val="115000"/>
              </a:lnSpc>
              <a:spcBef>
                <a:spcPts val="0"/>
              </a:spcBef>
              <a:spcAft>
                <a:spcPts val="0"/>
              </a:spcAft>
              <a:buSzPts val="1400"/>
              <a:buChar char="○"/>
            </a:pPr>
            <a:r>
              <a:rPr lang="it"/>
              <a:t>Se un tipo dispone del tratto </a:t>
            </a:r>
            <a:r>
              <a:rPr b="1" lang="it">
                <a:solidFill>
                  <a:srgbClr val="0B5394"/>
                </a:solidFill>
                <a:latin typeface="Consolas"/>
                <a:ea typeface="Consolas"/>
                <a:cs typeface="Consolas"/>
                <a:sym typeface="Consolas"/>
              </a:rPr>
              <a:t>Send</a:t>
            </a:r>
            <a:r>
              <a:rPr lang="it"/>
              <a:t>, è lecito passarlo </a:t>
            </a:r>
            <a:r>
              <a:rPr b="1" lang="it">
                <a:solidFill>
                  <a:srgbClr val="0B5394"/>
                </a:solidFill>
              </a:rPr>
              <a:t>per valore</a:t>
            </a:r>
            <a:r>
              <a:rPr lang="it"/>
              <a:t> ad altri thread</a:t>
            </a:r>
            <a:endParaRPr/>
          </a:p>
          <a:p>
            <a:pPr indent="-317500" lvl="1" marL="914400" rtl="0" algn="l">
              <a:spcBef>
                <a:spcPts val="0"/>
              </a:spcBef>
              <a:spcAft>
                <a:spcPts val="0"/>
              </a:spcAft>
              <a:buSzPts val="1400"/>
              <a:buChar char="○"/>
            </a:pPr>
            <a:r>
              <a:rPr lang="it"/>
              <a:t>L’uso del movimento (o della copia, là dove possibile) garantisce  la non contemporaneità degli accessi</a:t>
            </a:r>
            <a:endParaRPr/>
          </a:p>
          <a:p>
            <a:pPr indent="-342900" lvl="0" marL="457200" marR="0" rtl="0" algn="l">
              <a:lnSpc>
                <a:spcPct val="115000"/>
              </a:lnSpc>
              <a:spcBef>
                <a:spcPts val="0"/>
              </a:spcBef>
              <a:spcAft>
                <a:spcPts val="0"/>
              </a:spcAft>
              <a:buSzPts val="1800"/>
              <a:buChar char="●"/>
            </a:pPr>
            <a:r>
              <a:rPr lang="it"/>
              <a:t>I tipi composti (struct, tuple, enum, array) godono del tratto </a:t>
            </a:r>
            <a:r>
              <a:rPr b="1" lang="it">
                <a:solidFill>
                  <a:srgbClr val="0B5394"/>
                </a:solidFill>
                <a:latin typeface="Consolas"/>
                <a:ea typeface="Consolas"/>
                <a:cs typeface="Consolas"/>
                <a:sym typeface="Consolas"/>
              </a:rPr>
              <a:t>Send</a:t>
            </a:r>
            <a:r>
              <a:rPr lang="it"/>
              <a:t> se tutti i loro campi lo posseggono</a:t>
            </a:r>
            <a:endParaRPr/>
          </a:p>
          <a:p>
            <a:pPr indent="-317500" lvl="1" marL="914400" rtl="0" algn="l">
              <a:spcBef>
                <a:spcPts val="0"/>
              </a:spcBef>
              <a:spcAft>
                <a:spcPts val="0"/>
              </a:spcAft>
              <a:buSzPts val="1400"/>
              <a:buChar char="○"/>
            </a:pPr>
            <a:r>
              <a:rPr lang="it"/>
              <a:t>E’ possibile forzare l’assegnazione/rimozione di tale tratto solo all’interno di un blocco unsafe: il programmatore deve essere conscio della scelta adottata e farsi carico della relativa responsabilità </a:t>
            </a:r>
            <a:endParaRPr/>
          </a:p>
          <a:p>
            <a:pPr indent="-342900" lvl="0" marL="457200" rtl="0" algn="l">
              <a:spcBef>
                <a:spcPts val="0"/>
              </a:spcBef>
              <a:spcAft>
                <a:spcPts val="0"/>
              </a:spcAft>
              <a:buSzPts val="1800"/>
              <a:buFont typeface="Consolas"/>
              <a:buChar char="●"/>
            </a:pPr>
            <a:r>
              <a:rPr b="1" lang="it">
                <a:solidFill>
                  <a:srgbClr val="0B5394"/>
                </a:solidFill>
                <a:latin typeface="Consolas"/>
                <a:ea typeface="Consolas"/>
                <a:cs typeface="Consolas"/>
                <a:sym typeface="Consolas"/>
              </a:rPr>
              <a:t>pub unsafe auto trait Sync {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Se un tipo dispone del tratto </a:t>
            </a:r>
            <a:r>
              <a:rPr b="1" lang="it">
                <a:solidFill>
                  <a:srgbClr val="0B5394"/>
                </a:solidFill>
                <a:latin typeface="Consolas"/>
                <a:ea typeface="Consolas"/>
                <a:cs typeface="Consolas"/>
                <a:sym typeface="Consolas"/>
              </a:rPr>
              <a:t>Sync</a:t>
            </a:r>
            <a:r>
              <a:rPr lang="it"/>
              <a:t>, è lecito passarlo </a:t>
            </a:r>
            <a:r>
              <a:rPr b="1" lang="it">
                <a:solidFill>
                  <a:srgbClr val="0B5394"/>
                </a:solidFill>
              </a:rPr>
              <a:t>come riferimento non mutabile</a:t>
            </a:r>
            <a:r>
              <a:rPr b="1" lang="it"/>
              <a:t> </a:t>
            </a:r>
            <a:r>
              <a:rPr lang="it"/>
              <a:t>ad altri thread </a:t>
            </a:r>
            <a:endParaRPr/>
          </a:p>
          <a:p>
            <a:pPr indent="-317500" lvl="1" marL="914400" rtl="0" algn="l">
              <a:spcBef>
                <a:spcPts val="0"/>
              </a:spcBef>
              <a:spcAft>
                <a:spcPts val="0"/>
              </a:spcAft>
              <a:buSzPts val="1400"/>
              <a:buChar char="○"/>
            </a:pPr>
            <a:r>
              <a:rPr lang="it"/>
              <a:t>I tipi che implementano una mutabilità interna (come </a:t>
            </a:r>
            <a:r>
              <a:rPr b="1" lang="it">
                <a:solidFill>
                  <a:srgbClr val="0B5394"/>
                </a:solidFill>
                <a:latin typeface="Consolas"/>
                <a:ea typeface="Consolas"/>
                <a:cs typeface="Consolas"/>
                <a:sym typeface="Consolas"/>
              </a:rPr>
              <a:t>Cell</a:t>
            </a:r>
            <a:r>
              <a:rPr lang="it"/>
              <a:t> e </a:t>
            </a:r>
            <a:r>
              <a:rPr b="1" lang="it">
                <a:solidFill>
                  <a:srgbClr val="0B5394"/>
                </a:solidFill>
                <a:latin typeface="Consolas"/>
                <a:ea typeface="Consolas"/>
                <a:cs typeface="Consolas"/>
                <a:sym typeface="Consolas"/>
              </a:rPr>
              <a:t>RefCell</a:t>
            </a:r>
            <a:r>
              <a:rPr lang="it"/>
              <a:t>) non dispongono di questo tratto</a:t>
            </a:r>
            <a:endParaRPr/>
          </a:p>
        </p:txBody>
      </p:sp>
      <p:sp>
        <p:nvSpPr>
          <p:cNvPr id="472" name="Google Shape;472;p5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 tratti della concorrenza</a:t>
            </a:r>
            <a:endParaRPr/>
          </a:p>
        </p:txBody>
      </p:sp>
      <p:pic>
        <p:nvPicPr>
          <p:cNvPr id="478" name="Google Shape;478;p55"/>
          <p:cNvPicPr preferRelativeResize="0"/>
          <p:nvPr/>
        </p:nvPicPr>
        <p:blipFill>
          <a:blip r:embed="rId3">
            <a:alphaModFix/>
          </a:blip>
          <a:stretch>
            <a:fillRect/>
          </a:stretch>
        </p:blipFill>
        <p:spPr>
          <a:xfrm>
            <a:off x="2291200" y="1215175"/>
            <a:ext cx="4926100" cy="3920775"/>
          </a:xfrm>
          <a:prstGeom prst="rect">
            <a:avLst/>
          </a:prstGeom>
          <a:noFill/>
          <a:ln>
            <a:noFill/>
          </a:ln>
        </p:spPr>
      </p:pic>
      <p:sp>
        <p:nvSpPr>
          <p:cNvPr id="479" name="Google Shape;479;p5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 tratti della concorrenza</a:t>
            </a:r>
            <a:endParaRPr/>
          </a:p>
        </p:txBody>
      </p:sp>
      <p:sp>
        <p:nvSpPr>
          <p:cNvPr id="485" name="Google Shape;485;p56"/>
          <p:cNvSpPr txBox="1"/>
          <p:nvPr>
            <p:ph idx="1" type="body"/>
          </p:nvPr>
        </p:nvSpPr>
        <p:spPr>
          <a:xfrm>
            <a:off x="311700" y="1280527"/>
            <a:ext cx="8520600" cy="156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 possibile creare thread solo se i dati catturati dalla funzione lambda che ne descrive la computazione e il suo tipo di ritorno hanno il tratto Send</a:t>
            </a:r>
            <a:endParaRPr/>
          </a:p>
          <a:p>
            <a:pPr indent="-317500" lvl="1" marL="914400" rtl="0" algn="l">
              <a:spcBef>
                <a:spcPts val="0"/>
              </a:spcBef>
              <a:spcAft>
                <a:spcPts val="0"/>
              </a:spcAft>
              <a:buSzPts val="1400"/>
              <a:buChar char="○"/>
            </a:pPr>
            <a:r>
              <a:rPr lang="it"/>
              <a:t>In mancanza di questa garanzia, il borrow checker genera un errore di compilazione, rilevando la propria impossibilità a garantire la correttezza di quanto si sta chiedendo di eseguire</a:t>
            </a:r>
            <a:endParaRPr/>
          </a:p>
        </p:txBody>
      </p:sp>
      <p:sp>
        <p:nvSpPr>
          <p:cNvPr id="486" name="Google Shape;486;p5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87" name="Google Shape;487;p56"/>
          <p:cNvSpPr txBox="1"/>
          <p:nvPr/>
        </p:nvSpPr>
        <p:spPr>
          <a:xfrm>
            <a:off x="457700" y="2894600"/>
            <a:ext cx="3896700" cy="2339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fn main()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let data1 = Rc::new(1);</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let data2 = data1.clone();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println!("t0: {}", *data1);</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let jh = spawn(move ||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println!("t1: {}", *data2);</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jh.join().unwrap();</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488" name="Google Shape;488;p56"/>
          <p:cNvSpPr txBox="1"/>
          <p:nvPr/>
        </p:nvSpPr>
        <p:spPr>
          <a:xfrm>
            <a:off x="4572000" y="2894600"/>
            <a:ext cx="4136700" cy="2339700"/>
          </a:xfrm>
          <a:prstGeom prst="rect">
            <a:avLst/>
          </a:prstGeom>
          <a:solidFill>
            <a:schemeClr val="lt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error[E0277]: `Rc&lt;i32&gt;` cannot be sent between threads safely</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--&gt; src/main.rs:7:12</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7   |     let jh = spawn(move ||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  ____________^^^^^_-</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 |            `Rc&lt;i32&gt;` cannot be sent between threads safely</a:t>
            </a:r>
            <a:br>
              <a:rPr lang="it">
                <a:latin typeface="Consolas"/>
                <a:ea typeface="Consolas"/>
                <a:cs typeface="Consolas"/>
                <a:sym typeface="Consolas"/>
              </a:rPr>
            </a:br>
            <a:r>
              <a:rPr lang="it">
                <a:highlight>
                  <a:schemeClr val="accent6"/>
                </a:highlight>
                <a:latin typeface="Consolas"/>
                <a:ea typeface="Consolas"/>
                <a:cs typeface="Consolas"/>
                <a:sym typeface="Consolas"/>
              </a:rPr>
              <a:t>the trait `Send` is not implemented </a:t>
            </a:r>
            <a:r>
              <a:rPr lang="it">
                <a:latin typeface="Consolas"/>
                <a:ea typeface="Consolas"/>
                <a:cs typeface="Consolas"/>
                <a:sym typeface="Consolas"/>
              </a:rPr>
              <a:t>for `Rc&lt;i32&gt;`</a:t>
            </a:r>
            <a:endParaRPr>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Modelli di concorrenza</a:t>
            </a:r>
            <a:endParaRPr/>
          </a:p>
        </p:txBody>
      </p:sp>
      <p:sp>
        <p:nvSpPr>
          <p:cNvPr id="494" name="Google Shape;494;p5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libreria standard di Rust supporta due modelli base per la realizzazione di programmi concorrenti</a:t>
            </a:r>
            <a:endParaRPr/>
          </a:p>
          <a:p>
            <a:pPr indent="-317500" lvl="0" marL="914400" rtl="0" algn="l">
              <a:spcBef>
                <a:spcPts val="0"/>
              </a:spcBef>
              <a:spcAft>
                <a:spcPts val="0"/>
              </a:spcAft>
              <a:buSzPts val="1400"/>
              <a:buAutoNum type="arabicPeriod"/>
            </a:pPr>
            <a:r>
              <a:rPr lang="it" sz="1400"/>
              <a:t>La condivisione di dati basata su sincronizzazione degli accessi ad una struttura dati condivisa, a cui tutti i thread interessati possono accedere in lettura e scrittura </a:t>
            </a:r>
            <a:endParaRPr sz="1400"/>
          </a:p>
          <a:p>
            <a:pPr indent="-317500" lvl="0" marL="914400" rtl="0" algn="l">
              <a:spcBef>
                <a:spcPts val="0"/>
              </a:spcBef>
              <a:spcAft>
                <a:spcPts val="0"/>
              </a:spcAft>
              <a:buSzPts val="1400"/>
              <a:buAutoNum type="arabicPeriod"/>
            </a:pPr>
            <a:r>
              <a:rPr lang="it" sz="1400"/>
              <a:t>La condivisione di dati basata sullo scambio di messaggi </a:t>
            </a:r>
            <a:r>
              <a:rPr lang="it" sz="1400"/>
              <a:t>che</a:t>
            </a:r>
            <a:r>
              <a:rPr lang="it" sz="1400"/>
              <a:t> prevede uno o più mittenti ed un solo destinatario</a:t>
            </a:r>
            <a:endParaRPr sz="1400"/>
          </a:p>
          <a:p>
            <a:pPr indent="-342900" lvl="0" marL="457200" rtl="0" algn="l">
              <a:spcBef>
                <a:spcPts val="0"/>
              </a:spcBef>
              <a:spcAft>
                <a:spcPts val="0"/>
              </a:spcAft>
              <a:buSzPts val="1800"/>
              <a:buChar char="●"/>
            </a:pPr>
            <a:r>
              <a:rPr lang="it"/>
              <a:t>Sono inoltre disponibili librerie esterne che supportano ulteriori modelli</a:t>
            </a:r>
            <a:endParaRPr/>
          </a:p>
          <a:p>
            <a:pPr indent="-317500" lvl="1" marL="914400" rtl="0" algn="l">
              <a:spcBef>
                <a:spcPts val="0"/>
              </a:spcBef>
              <a:spcAft>
                <a:spcPts val="0"/>
              </a:spcAft>
              <a:buSzPts val="1400"/>
              <a:buChar char="○"/>
            </a:pPr>
            <a:r>
              <a:rPr lang="it"/>
              <a:t>La libreria </a:t>
            </a:r>
            <a:r>
              <a:rPr b="1" lang="it"/>
              <a:t>actix</a:t>
            </a:r>
            <a:r>
              <a:rPr lang="it"/>
              <a:t> supporta il modello degli attori</a:t>
            </a:r>
            <a:endParaRPr/>
          </a:p>
          <a:p>
            <a:pPr indent="-317500" lvl="1" marL="914400" rtl="0" algn="l">
              <a:spcBef>
                <a:spcPts val="0"/>
              </a:spcBef>
              <a:spcAft>
                <a:spcPts val="0"/>
              </a:spcAft>
              <a:buSzPts val="1400"/>
              <a:buChar char="○"/>
            </a:pPr>
            <a:r>
              <a:rPr lang="it"/>
              <a:t>La libreria </a:t>
            </a:r>
            <a:r>
              <a:rPr b="1" lang="it"/>
              <a:t>rayon</a:t>
            </a:r>
            <a:r>
              <a:rPr lang="it"/>
              <a:t> supporta il modello work stealing</a:t>
            </a:r>
            <a:endParaRPr/>
          </a:p>
          <a:p>
            <a:pPr indent="-317500" lvl="1" marL="914400" rtl="0" algn="l">
              <a:spcBef>
                <a:spcPts val="0"/>
              </a:spcBef>
              <a:spcAft>
                <a:spcPts val="0"/>
              </a:spcAft>
              <a:buSzPts val="1400"/>
              <a:buChar char="○"/>
            </a:pPr>
            <a:r>
              <a:rPr lang="it"/>
              <a:t>La libreria </a:t>
            </a:r>
            <a:r>
              <a:rPr b="1" lang="it"/>
              <a:t>crossbeam</a:t>
            </a:r>
            <a:r>
              <a:rPr lang="it"/>
              <a:t> permette la condivisione di dati memorizzati nello stack del thread genitore con i thread figli</a:t>
            </a:r>
            <a:endParaRPr/>
          </a:p>
        </p:txBody>
      </p:sp>
      <p:sp>
        <p:nvSpPr>
          <p:cNvPr id="495" name="Google Shape;495;p5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dello stato</a:t>
            </a:r>
            <a:endParaRPr/>
          </a:p>
        </p:txBody>
      </p:sp>
      <p:sp>
        <p:nvSpPr>
          <p:cNvPr id="501" name="Google Shape;501;p5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Per poter condividere dati modificabili tra thread differenti, occorre disporre di un qualche meccanismo che permetta, ad un solo thread alla volta, di acquisire il permesso di modifica</a:t>
            </a:r>
            <a:endParaRPr/>
          </a:p>
          <a:p>
            <a:pPr indent="-317500" lvl="1" marL="914400" rtl="0" algn="l">
              <a:spcBef>
                <a:spcPts val="0"/>
              </a:spcBef>
              <a:spcAft>
                <a:spcPts val="0"/>
              </a:spcAft>
              <a:buSzPts val="1400"/>
              <a:buChar char="○"/>
            </a:pPr>
            <a:r>
              <a:rPr lang="it"/>
              <a:t>Bloccando lo svolgimento degli altri thread che dovessero richiedere accesso alla stessa risorsa</a:t>
            </a:r>
            <a:endParaRPr/>
          </a:p>
          <a:p>
            <a:pPr indent="-342900" lvl="0" marL="457200" rtl="0" algn="l">
              <a:spcBef>
                <a:spcPts val="0"/>
              </a:spcBef>
              <a:spcAft>
                <a:spcPts val="0"/>
              </a:spcAft>
              <a:buSzPts val="1800"/>
              <a:buChar char="●"/>
            </a:pPr>
            <a:r>
              <a:rPr lang="it"/>
              <a:t>Il modo più semplice di ottenere questo comportamento è attraverso l’uso di un </a:t>
            </a:r>
            <a:r>
              <a:rPr b="1" lang="it">
                <a:solidFill>
                  <a:srgbClr val="0B5394"/>
                </a:solidFill>
              </a:rPr>
              <a:t>mutex</a:t>
            </a:r>
            <a:r>
              <a:rPr lang="it"/>
              <a:t> </a:t>
            </a:r>
            <a:r>
              <a:rPr lang="it"/>
              <a:t>(MUTual EXclusion lock)	</a:t>
            </a:r>
            <a:endParaRPr/>
          </a:p>
          <a:p>
            <a:pPr indent="-317500" lvl="1" marL="914400" rtl="0" algn="l">
              <a:spcBef>
                <a:spcPts val="0"/>
              </a:spcBef>
              <a:spcAft>
                <a:spcPts val="0"/>
              </a:spcAft>
              <a:buSzPts val="1400"/>
              <a:buChar char="○"/>
            </a:pPr>
            <a:r>
              <a:rPr lang="it"/>
              <a:t>Costrutti di questo tipo sono offerti nativamente dai sistemi operativi e sono riesportati in modo indipendente dalla piattaforma dalle librerie standard C++ e Rust</a:t>
            </a:r>
            <a:endParaRPr/>
          </a:p>
          <a:p>
            <a:pPr indent="-342900" lvl="0" marL="457200" rtl="0" algn="l">
              <a:spcBef>
                <a:spcPts val="0"/>
              </a:spcBef>
              <a:spcAft>
                <a:spcPts val="0"/>
              </a:spcAft>
              <a:buSzPts val="1800"/>
              <a:buChar char="●"/>
            </a:pPr>
            <a:r>
              <a:rPr lang="it"/>
              <a:t>Gli oggetti nativi offerti dai sistemi operativi offrono, come minimo, due metodi: lock() e unlock()</a:t>
            </a:r>
            <a:endParaRPr/>
          </a:p>
          <a:p>
            <a:pPr indent="-317500" lvl="1" marL="914400" rtl="0" algn="l">
              <a:spcBef>
                <a:spcPts val="0"/>
              </a:spcBef>
              <a:spcAft>
                <a:spcPts val="0"/>
              </a:spcAft>
              <a:buSzPts val="1400"/>
              <a:buChar char="○"/>
            </a:pPr>
            <a:r>
              <a:rPr lang="it"/>
              <a:t>Invocando lock(), un thread richiede il possesso del mutex: se questo non può essere garantito al momento, perché il mutex è in uso ad un altro thread, </a:t>
            </a:r>
            <a:r>
              <a:rPr b="1" lang="it">
                <a:solidFill>
                  <a:srgbClr val="0B5394"/>
                </a:solidFill>
              </a:rPr>
              <a:t>l’invocazione si blocca</a:t>
            </a:r>
            <a:r>
              <a:rPr lang="it"/>
              <a:t> fino a che il mutex non è stato rilasciato dall’attuale possessore</a:t>
            </a:r>
            <a:endParaRPr/>
          </a:p>
          <a:p>
            <a:pPr indent="-317500" lvl="1" marL="914400" rtl="0" algn="l">
              <a:spcBef>
                <a:spcPts val="0"/>
              </a:spcBef>
              <a:spcAft>
                <a:spcPts val="0"/>
              </a:spcAft>
              <a:buSzPts val="1400"/>
              <a:buChar char="○"/>
            </a:pPr>
            <a:r>
              <a:rPr lang="it"/>
              <a:t>E’ lecito invocare unlock() solo se il thread che lo esegue è l’attuale possessore del mutex</a:t>
            </a:r>
            <a:endParaRPr/>
          </a:p>
        </p:txBody>
      </p:sp>
      <p:sp>
        <p:nvSpPr>
          <p:cNvPr id="502" name="Google Shape;502;p5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dello stato</a:t>
            </a:r>
            <a:endParaRPr/>
          </a:p>
        </p:txBody>
      </p:sp>
      <p:sp>
        <p:nvSpPr>
          <p:cNvPr id="508" name="Google Shape;508;p5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Entrambi i metodi </a:t>
            </a:r>
            <a:r>
              <a:rPr lang="it"/>
              <a:t>lock() e unlock() includono una barriera di memoria </a:t>
            </a:r>
            <a:endParaRPr/>
          </a:p>
          <a:p>
            <a:pPr indent="-317500" lvl="1" marL="914400" rtl="0" algn="l">
              <a:spcBef>
                <a:spcPts val="0"/>
              </a:spcBef>
              <a:spcAft>
                <a:spcPts val="0"/>
              </a:spcAft>
              <a:buSzPts val="1400"/>
              <a:buChar char="○"/>
            </a:pPr>
            <a:r>
              <a:rPr lang="it"/>
              <a:t>Garantisce la visibilità delle operazioni eseguite fino a quel punto dagli altri thread</a:t>
            </a:r>
            <a:endParaRPr/>
          </a:p>
          <a:p>
            <a:pPr indent="-317500" lvl="1" marL="914400" rtl="0" algn="l">
              <a:spcBef>
                <a:spcPts val="0"/>
              </a:spcBef>
              <a:spcAft>
                <a:spcPts val="0"/>
              </a:spcAft>
              <a:buSzPts val="1400"/>
              <a:buChar char="○"/>
            </a:pPr>
            <a:r>
              <a:rPr lang="it"/>
              <a:t>Permette di imporre la dipendenza causale</a:t>
            </a:r>
            <a:endParaRPr/>
          </a:p>
          <a:p>
            <a:pPr indent="-342900" lvl="0" marL="457200" rtl="0" algn="l">
              <a:spcBef>
                <a:spcPts val="0"/>
              </a:spcBef>
              <a:spcAft>
                <a:spcPts val="0"/>
              </a:spcAft>
              <a:buSzPts val="1800"/>
              <a:buChar char="●"/>
            </a:pPr>
            <a:r>
              <a:rPr lang="it"/>
              <a:t>Sul piano pratico, occorre associare ad ogni risorsa condivisa un mutex</a:t>
            </a:r>
            <a:endParaRPr/>
          </a:p>
          <a:p>
            <a:pPr indent="-317500" lvl="1" marL="914400" rtl="0" algn="l">
              <a:spcBef>
                <a:spcPts val="0"/>
              </a:spcBef>
              <a:spcAft>
                <a:spcPts val="0"/>
              </a:spcAft>
              <a:buSzPts val="1400"/>
              <a:buChar char="○"/>
            </a:pPr>
            <a:r>
              <a:rPr lang="it"/>
              <a:t>Che deve essere </a:t>
            </a:r>
            <a:r>
              <a:rPr b="1" lang="it">
                <a:solidFill>
                  <a:srgbClr val="0B5394"/>
                </a:solidFill>
              </a:rPr>
              <a:t>sempre</a:t>
            </a:r>
            <a:r>
              <a:rPr lang="it"/>
              <a:t> acquisito prima di fare accesso (sia in lettura che in scrittura) alla risorsa</a:t>
            </a:r>
            <a:endParaRPr/>
          </a:p>
          <a:p>
            <a:pPr indent="-342900" lvl="0" marL="457200" rtl="0" algn="l">
              <a:spcBef>
                <a:spcPts val="0"/>
              </a:spcBef>
              <a:spcAft>
                <a:spcPts val="0"/>
              </a:spcAft>
              <a:buSzPts val="1800"/>
              <a:buChar char="●"/>
            </a:pPr>
            <a:r>
              <a:rPr lang="it"/>
              <a:t>Nelle astrazioni base offerte dai sistemi operativi e nell’implementazione offerta in C++, </a:t>
            </a:r>
            <a:r>
              <a:rPr b="1" lang="it">
                <a:solidFill>
                  <a:srgbClr val="0B5394"/>
                </a:solidFill>
              </a:rPr>
              <a:t>non c’è una corrispondenza sintattica tra un mutex e la struttura dati che questo protegge</a:t>
            </a:r>
            <a:endParaRPr b="1">
              <a:solidFill>
                <a:srgbClr val="0B5394"/>
              </a:solidFill>
            </a:endParaRPr>
          </a:p>
          <a:p>
            <a:pPr indent="-317500" lvl="1" marL="914400" rtl="0" algn="l">
              <a:spcBef>
                <a:spcPts val="0"/>
              </a:spcBef>
              <a:spcAft>
                <a:spcPts val="0"/>
              </a:spcAft>
              <a:buSzPts val="1400"/>
              <a:buChar char="○"/>
            </a:pPr>
            <a:r>
              <a:rPr lang="it"/>
              <a:t>La relazione, in questi ambienti, è nella mente (e nelle intenzioni) del programmatore</a:t>
            </a:r>
            <a:endParaRPr/>
          </a:p>
          <a:p>
            <a:pPr indent="-342900" lvl="0" marL="457200" rtl="0" algn="l">
              <a:spcBef>
                <a:spcPts val="0"/>
              </a:spcBef>
              <a:spcAft>
                <a:spcPts val="0"/>
              </a:spcAft>
              <a:buSzPts val="1800"/>
              <a:buChar char="●"/>
            </a:pPr>
            <a:r>
              <a:rPr lang="it"/>
              <a:t>Un mutex può, in linea di principio, proteggere molte strutture diverse</a:t>
            </a:r>
            <a:endParaRPr/>
          </a:p>
          <a:p>
            <a:pPr indent="-317500" lvl="1" marL="914400" rtl="0" algn="l">
              <a:spcBef>
                <a:spcPts val="0"/>
              </a:spcBef>
              <a:spcAft>
                <a:spcPts val="0"/>
              </a:spcAft>
              <a:buSzPts val="1400"/>
              <a:buChar char="○"/>
            </a:pPr>
            <a:r>
              <a:rPr lang="it"/>
              <a:t>Ma riduce il grado di parallelismo complessivo del programma</a:t>
            </a:r>
            <a:endParaRPr/>
          </a:p>
        </p:txBody>
      </p:sp>
      <p:sp>
        <p:nvSpPr>
          <p:cNvPr id="509" name="Google Shape;509;p5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nvSpPr>
        <p:spPr>
          <a:xfrm>
            <a:off x="8613775" y="5254625"/>
            <a:ext cx="457200" cy="396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A3A3A3"/>
              </a:buClr>
              <a:buSzPts val="1200"/>
              <a:buFont typeface="Gill Sans"/>
              <a:buNone/>
            </a:pPr>
            <a:fld id="{00000000-1234-1234-1234-123412341234}" type="slidenum">
              <a:rPr b="0" i="0" lang="it" sz="1200" u="none">
                <a:solidFill>
                  <a:srgbClr val="A3A3A3"/>
                </a:solidFill>
                <a:latin typeface="Gill Sans"/>
                <a:ea typeface="Gill Sans"/>
                <a:cs typeface="Gill Sans"/>
                <a:sym typeface="Gill Sans"/>
              </a:rPr>
              <a:t>‹#›</a:t>
            </a:fld>
            <a:endParaRPr/>
          </a:p>
        </p:txBody>
      </p:sp>
      <p:cxnSp>
        <p:nvCxnSpPr>
          <p:cNvPr id="515" name="Google Shape;515;p60"/>
          <p:cNvCxnSpPr/>
          <p:nvPr/>
        </p:nvCxnSpPr>
        <p:spPr>
          <a:xfrm flipH="1">
            <a:off x="5527562" y="1518708"/>
            <a:ext cx="14400" cy="3270300"/>
          </a:xfrm>
          <a:prstGeom prst="straightConnector1">
            <a:avLst/>
          </a:prstGeom>
          <a:noFill/>
          <a:ln cap="flat" cmpd="sng" w="28575">
            <a:solidFill>
              <a:schemeClr val="accent1"/>
            </a:solidFill>
            <a:prstDash val="solid"/>
            <a:miter lim="800000"/>
            <a:headEnd len="med" w="med" type="none"/>
            <a:tailEnd len="med" w="med" type="none"/>
          </a:ln>
        </p:spPr>
      </p:cxnSp>
      <p:sp>
        <p:nvSpPr>
          <p:cNvPr id="516" name="Google Shape;516;p60"/>
          <p:cNvSpPr txBox="1"/>
          <p:nvPr/>
        </p:nvSpPr>
        <p:spPr>
          <a:xfrm>
            <a:off x="685800" y="804333"/>
            <a:ext cx="1947900" cy="2772900"/>
          </a:xfrm>
          <a:prstGeom prst="rect">
            <a:avLst/>
          </a:prstGeom>
          <a:solidFill>
            <a:srgbClr val="D9EAD3"/>
          </a:solidFill>
          <a:ln cap="flat" cmpd="sng" w="952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std::list&lt;int&gt; l;</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std::mutex m;</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void add(int 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l.push_back(i);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m.unlock();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517" name="Google Shape;517;p60"/>
          <p:cNvSpPr txBox="1"/>
          <p:nvPr/>
        </p:nvSpPr>
        <p:spPr>
          <a:xfrm>
            <a:off x="4724400" y="1509447"/>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cxnSp>
        <p:nvCxnSpPr>
          <p:cNvPr id="518" name="Google Shape;518;p60"/>
          <p:cNvCxnSpPr/>
          <p:nvPr/>
        </p:nvCxnSpPr>
        <p:spPr>
          <a:xfrm>
            <a:off x="7389812" y="1518708"/>
            <a:ext cx="0" cy="3270300"/>
          </a:xfrm>
          <a:prstGeom prst="straightConnector1">
            <a:avLst/>
          </a:prstGeom>
          <a:noFill/>
          <a:ln cap="flat" cmpd="sng" w="28575">
            <a:solidFill>
              <a:schemeClr val="accent1"/>
            </a:solidFill>
            <a:prstDash val="solid"/>
            <a:miter lim="800000"/>
            <a:headEnd len="med" w="med" type="none"/>
            <a:tailEnd len="med" w="med" type="none"/>
          </a:ln>
        </p:spPr>
      </p:cxnSp>
      <p:sp>
        <p:nvSpPr>
          <p:cNvPr id="519" name="Google Shape;519;p60"/>
          <p:cNvSpPr/>
          <p:nvPr/>
        </p:nvSpPr>
        <p:spPr>
          <a:xfrm>
            <a:off x="762000" y="1834092"/>
            <a:ext cx="1752600" cy="416700"/>
          </a:xfrm>
          <a:prstGeom prst="roundRect">
            <a:avLst>
              <a:gd fmla="val 16667" name="adj"/>
            </a:avLst>
          </a:prstGeom>
          <a:noFill/>
          <a:ln cap="flat" cmpd="sng" w="571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20" name="Google Shape;520;p60"/>
          <p:cNvCxnSpPr/>
          <p:nvPr/>
        </p:nvCxnSpPr>
        <p:spPr>
          <a:xfrm>
            <a:off x="3563937" y="1513417"/>
            <a:ext cx="0" cy="3300900"/>
          </a:xfrm>
          <a:prstGeom prst="straightConnector1">
            <a:avLst/>
          </a:prstGeom>
          <a:noFill/>
          <a:ln cap="flat" cmpd="sng" w="28575">
            <a:solidFill>
              <a:schemeClr val="accent1"/>
            </a:solidFill>
            <a:prstDash val="solid"/>
            <a:miter lim="800000"/>
            <a:headEnd len="med" w="med" type="none"/>
            <a:tailEnd len="med" w="med" type="none"/>
          </a:ln>
        </p:spPr>
      </p:cxnSp>
      <p:cxnSp>
        <p:nvCxnSpPr>
          <p:cNvPr id="521" name="Google Shape;521;p60"/>
          <p:cNvCxnSpPr/>
          <p:nvPr/>
        </p:nvCxnSpPr>
        <p:spPr>
          <a:xfrm>
            <a:off x="2852737" y="1729052"/>
            <a:ext cx="627000" cy="0"/>
          </a:xfrm>
          <a:prstGeom prst="straightConnector1">
            <a:avLst/>
          </a:prstGeom>
          <a:noFill/>
          <a:ln cap="flat" cmpd="sng" w="28575">
            <a:solidFill>
              <a:srgbClr val="00B0F0"/>
            </a:solidFill>
            <a:prstDash val="solid"/>
            <a:miter lim="800000"/>
            <a:headEnd len="med" w="med" type="none"/>
            <a:tailEnd len="med" w="med" type="triangle"/>
          </a:ln>
        </p:spPr>
      </p:cxnSp>
      <p:sp>
        <p:nvSpPr>
          <p:cNvPr id="522" name="Google Shape;522;p60"/>
          <p:cNvSpPr txBox="1"/>
          <p:nvPr/>
        </p:nvSpPr>
        <p:spPr>
          <a:xfrm>
            <a:off x="5451475" y="1816364"/>
            <a:ext cx="182700" cy="5133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23" name="Google Shape;523;p60"/>
          <p:cNvCxnSpPr/>
          <p:nvPr/>
        </p:nvCxnSpPr>
        <p:spPr>
          <a:xfrm>
            <a:off x="3563937" y="1816364"/>
            <a:ext cx="1909800" cy="0"/>
          </a:xfrm>
          <a:prstGeom prst="straightConnector1">
            <a:avLst/>
          </a:prstGeom>
          <a:noFill/>
          <a:ln cap="flat" cmpd="sng" w="28575">
            <a:solidFill>
              <a:srgbClr val="00B0F0"/>
            </a:solidFill>
            <a:prstDash val="solid"/>
            <a:miter lim="800000"/>
            <a:headEnd len="med" w="med" type="none"/>
            <a:tailEnd len="med" w="med" type="triangle"/>
          </a:ln>
        </p:spPr>
      </p:cxnSp>
      <p:sp>
        <p:nvSpPr>
          <p:cNvPr id="524" name="Google Shape;524;p60"/>
          <p:cNvSpPr txBox="1"/>
          <p:nvPr/>
        </p:nvSpPr>
        <p:spPr>
          <a:xfrm>
            <a:off x="2849550" y="879755"/>
            <a:ext cx="1428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add()       </a:t>
            </a:r>
            <a:endParaRPr b="1" i="0" sz="1300" u="none">
              <a:solidFill>
                <a:schemeClr val="dk1"/>
              </a:solidFill>
              <a:latin typeface="Consolas"/>
              <a:ea typeface="Consolas"/>
              <a:cs typeface="Consolas"/>
              <a:sym typeface="Consolas"/>
            </a:endParaRPr>
          </a:p>
        </p:txBody>
      </p:sp>
      <p:sp>
        <p:nvSpPr>
          <p:cNvPr id="525" name="Google Shape;525;p60"/>
          <p:cNvSpPr txBox="1"/>
          <p:nvPr/>
        </p:nvSpPr>
        <p:spPr>
          <a:xfrm>
            <a:off x="4840275" y="879747"/>
            <a:ext cx="1350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m</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std::mutex</a:t>
            </a:r>
            <a:endParaRPr sz="900">
              <a:latin typeface="Consolas"/>
              <a:ea typeface="Consolas"/>
              <a:cs typeface="Consolas"/>
              <a:sym typeface="Consolas"/>
            </a:endParaRPr>
          </a:p>
        </p:txBody>
      </p:sp>
      <p:sp>
        <p:nvSpPr>
          <p:cNvPr id="526" name="Google Shape;526;p60"/>
          <p:cNvSpPr txBox="1"/>
          <p:nvPr/>
        </p:nvSpPr>
        <p:spPr>
          <a:xfrm>
            <a:off x="6632570" y="879747"/>
            <a:ext cx="15144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l</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std::list&lt;int&gt;</a:t>
            </a:r>
            <a:endParaRPr sz="900">
              <a:latin typeface="Consolas"/>
              <a:ea typeface="Consolas"/>
              <a:cs typeface="Consolas"/>
              <a:sym typeface="Consolas"/>
            </a:endParaRPr>
          </a:p>
        </p:txBody>
      </p:sp>
      <p:sp>
        <p:nvSpPr>
          <p:cNvPr id="527" name="Google Shape;527;p60"/>
          <p:cNvSpPr txBox="1"/>
          <p:nvPr/>
        </p:nvSpPr>
        <p:spPr>
          <a:xfrm>
            <a:off x="3473450" y="1729052"/>
            <a:ext cx="182700" cy="19686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nvSpPr>
        <p:spPr>
          <a:xfrm>
            <a:off x="685800" y="804333"/>
            <a:ext cx="1947900" cy="2772900"/>
          </a:xfrm>
          <a:prstGeom prst="rect">
            <a:avLst/>
          </a:prstGeom>
          <a:solidFill>
            <a:srgbClr val="D9EAD3"/>
          </a:solidFill>
          <a:ln cap="flat" cmpd="sng" w="952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std::list&lt;int&gt; l;</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std::mutex m;</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void add(int 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l.push_back(i);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m.unlock();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533" name="Google Shape;533;p61"/>
          <p:cNvSpPr txBox="1"/>
          <p:nvPr/>
        </p:nvSpPr>
        <p:spPr>
          <a:xfrm>
            <a:off x="8613775" y="5254625"/>
            <a:ext cx="457200" cy="396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A3A3A3"/>
              </a:buClr>
              <a:buSzPts val="1200"/>
              <a:buFont typeface="Gill Sans"/>
              <a:buNone/>
            </a:pPr>
            <a:fld id="{00000000-1234-1234-1234-123412341234}" type="slidenum">
              <a:rPr b="0" i="0" lang="it" sz="1200" u="none">
                <a:solidFill>
                  <a:srgbClr val="A3A3A3"/>
                </a:solidFill>
                <a:latin typeface="Gill Sans"/>
                <a:ea typeface="Gill Sans"/>
                <a:cs typeface="Gill Sans"/>
                <a:sym typeface="Gill Sans"/>
              </a:rPr>
              <a:t>‹#›</a:t>
            </a:fld>
            <a:endParaRPr/>
          </a:p>
        </p:txBody>
      </p:sp>
      <p:cxnSp>
        <p:nvCxnSpPr>
          <p:cNvPr id="534" name="Google Shape;534;p61"/>
          <p:cNvCxnSpPr/>
          <p:nvPr/>
        </p:nvCxnSpPr>
        <p:spPr>
          <a:xfrm>
            <a:off x="7389812" y="1488281"/>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535" name="Google Shape;535;p61"/>
          <p:cNvSpPr/>
          <p:nvPr/>
        </p:nvSpPr>
        <p:spPr>
          <a:xfrm>
            <a:off x="762000" y="2278592"/>
            <a:ext cx="1752600" cy="415500"/>
          </a:xfrm>
          <a:prstGeom prst="roundRect">
            <a:avLst>
              <a:gd fmla="val 16667" name="adj"/>
            </a:avLst>
          </a:prstGeom>
          <a:noFill/>
          <a:ln cap="flat" cmpd="sng" w="571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36" name="Google Shape;536;p61"/>
          <p:cNvCxnSpPr/>
          <p:nvPr/>
        </p:nvCxnSpPr>
        <p:spPr>
          <a:xfrm>
            <a:off x="5527675" y="1488281"/>
            <a:ext cx="0" cy="3300900"/>
          </a:xfrm>
          <a:prstGeom prst="straightConnector1">
            <a:avLst/>
          </a:prstGeom>
          <a:noFill/>
          <a:ln cap="flat" cmpd="sng" w="28575">
            <a:solidFill>
              <a:schemeClr val="accent1"/>
            </a:solidFill>
            <a:prstDash val="solid"/>
            <a:miter lim="800000"/>
            <a:headEnd len="med" w="med" type="none"/>
            <a:tailEnd len="med" w="med" type="none"/>
          </a:ln>
        </p:spPr>
      </p:cxnSp>
      <p:cxnSp>
        <p:nvCxnSpPr>
          <p:cNvPr id="537" name="Google Shape;537;p61"/>
          <p:cNvCxnSpPr/>
          <p:nvPr/>
        </p:nvCxnSpPr>
        <p:spPr>
          <a:xfrm>
            <a:off x="3563937" y="1513417"/>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538" name="Google Shape;538;p61"/>
          <p:cNvSpPr txBox="1"/>
          <p:nvPr/>
        </p:nvSpPr>
        <p:spPr>
          <a:xfrm>
            <a:off x="3473450" y="1729052"/>
            <a:ext cx="182700" cy="19686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39" name="Google Shape;539;p61"/>
          <p:cNvCxnSpPr/>
          <p:nvPr/>
        </p:nvCxnSpPr>
        <p:spPr>
          <a:xfrm>
            <a:off x="2852737" y="1729052"/>
            <a:ext cx="627000" cy="0"/>
          </a:xfrm>
          <a:prstGeom prst="straightConnector1">
            <a:avLst/>
          </a:prstGeom>
          <a:noFill/>
          <a:ln cap="flat" cmpd="sng" w="28575">
            <a:solidFill>
              <a:srgbClr val="00B0F0"/>
            </a:solidFill>
            <a:prstDash val="solid"/>
            <a:miter lim="800000"/>
            <a:headEnd len="med" w="med" type="none"/>
            <a:tailEnd len="med" w="med" type="triangle"/>
          </a:ln>
        </p:spPr>
      </p:cxnSp>
      <p:sp>
        <p:nvSpPr>
          <p:cNvPr id="540" name="Google Shape;540;p61"/>
          <p:cNvSpPr txBox="1"/>
          <p:nvPr/>
        </p:nvSpPr>
        <p:spPr>
          <a:xfrm>
            <a:off x="5451475" y="1816364"/>
            <a:ext cx="182700" cy="5133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1" name="Google Shape;541;p61"/>
          <p:cNvSpPr txBox="1"/>
          <p:nvPr/>
        </p:nvSpPr>
        <p:spPr>
          <a:xfrm>
            <a:off x="7326312" y="2555875"/>
            <a:ext cx="182700" cy="5277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2" name="Google Shape;542;p61"/>
          <p:cNvSpPr/>
          <p:nvPr/>
        </p:nvSpPr>
        <p:spPr>
          <a:xfrm>
            <a:off x="3563937" y="2329656"/>
            <a:ext cx="3780815" cy="225906"/>
          </a:xfrm>
          <a:custGeom>
            <a:rect b="b" l="l" r="r" t="t"/>
            <a:pathLst>
              <a:path extrusionOk="0" h="271359" w="3383280">
                <a:moveTo>
                  <a:pt x="1724728" y="0"/>
                </a:moveTo>
                <a:lnTo>
                  <a:pt x="0" y="0"/>
                </a:lnTo>
                <a:lnTo>
                  <a:pt x="0" y="271359"/>
                </a:lnTo>
                <a:lnTo>
                  <a:pt x="3383280" y="271359"/>
                </a:lnTo>
              </a:path>
            </a:pathLst>
          </a:custGeom>
          <a:noFill/>
          <a:ln cap="flat" cmpd="sng" w="28575">
            <a:solidFill>
              <a:srgbClr val="00B0F0"/>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43" name="Google Shape;543;p61"/>
          <p:cNvCxnSpPr/>
          <p:nvPr/>
        </p:nvCxnSpPr>
        <p:spPr>
          <a:xfrm>
            <a:off x="3563937" y="1816364"/>
            <a:ext cx="1909800" cy="0"/>
          </a:xfrm>
          <a:prstGeom prst="straightConnector1">
            <a:avLst/>
          </a:prstGeom>
          <a:noFill/>
          <a:ln cap="flat" cmpd="sng" w="28575">
            <a:solidFill>
              <a:srgbClr val="00B0F0"/>
            </a:solidFill>
            <a:prstDash val="solid"/>
            <a:miter lim="800000"/>
            <a:headEnd len="med" w="med" type="none"/>
            <a:tailEnd len="med" w="med" type="triangle"/>
          </a:ln>
        </p:spPr>
      </p:cxnSp>
      <p:sp>
        <p:nvSpPr>
          <p:cNvPr id="544" name="Google Shape;544;p61"/>
          <p:cNvSpPr txBox="1"/>
          <p:nvPr/>
        </p:nvSpPr>
        <p:spPr>
          <a:xfrm>
            <a:off x="2849550" y="879755"/>
            <a:ext cx="1428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add()       </a:t>
            </a:r>
            <a:endParaRPr b="1" i="0" sz="1300" u="none">
              <a:solidFill>
                <a:schemeClr val="dk1"/>
              </a:solidFill>
              <a:latin typeface="Consolas"/>
              <a:ea typeface="Consolas"/>
              <a:cs typeface="Consolas"/>
              <a:sym typeface="Consolas"/>
            </a:endParaRPr>
          </a:p>
        </p:txBody>
      </p:sp>
      <p:sp>
        <p:nvSpPr>
          <p:cNvPr id="545" name="Google Shape;545;p61"/>
          <p:cNvSpPr txBox="1"/>
          <p:nvPr/>
        </p:nvSpPr>
        <p:spPr>
          <a:xfrm>
            <a:off x="4840275" y="879747"/>
            <a:ext cx="1350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m</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std::mutex</a:t>
            </a:r>
            <a:endParaRPr sz="900">
              <a:latin typeface="Consolas"/>
              <a:ea typeface="Consolas"/>
              <a:cs typeface="Consolas"/>
              <a:sym typeface="Consolas"/>
            </a:endParaRPr>
          </a:p>
        </p:txBody>
      </p:sp>
      <p:sp>
        <p:nvSpPr>
          <p:cNvPr id="546" name="Google Shape;546;p61"/>
          <p:cNvSpPr txBox="1"/>
          <p:nvPr/>
        </p:nvSpPr>
        <p:spPr>
          <a:xfrm>
            <a:off x="6632570" y="879747"/>
            <a:ext cx="15144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l</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std::list&lt;int&gt;</a:t>
            </a:r>
            <a:endParaRPr sz="900">
              <a:latin typeface="Consolas"/>
              <a:ea typeface="Consolas"/>
              <a:cs typeface="Consolas"/>
              <a:sym typeface="Consolas"/>
            </a:endParaRPr>
          </a:p>
        </p:txBody>
      </p:sp>
      <p:sp>
        <p:nvSpPr>
          <p:cNvPr id="547" name="Google Shape;547;p61"/>
          <p:cNvSpPr txBox="1"/>
          <p:nvPr/>
        </p:nvSpPr>
        <p:spPr>
          <a:xfrm>
            <a:off x="4724400" y="1509447"/>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548" name="Google Shape;548;p61"/>
          <p:cNvSpPr txBox="1"/>
          <p:nvPr/>
        </p:nvSpPr>
        <p:spPr>
          <a:xfrm>
            <a:off x="5945975" y="2271450"/>
            <a:ext cx="1247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push_back</a:t>
            </a:r>
            <a:r>
              <a:rPr b="1" i="0" lang="it" sz="1100" u="none">
                <a:solidFill>
                  <a:schemeClr val="dk1"/>
                </a:solidFill>
                <a:latin typeface="Consolas"/>
                <a:ea typeface="Consolas"/>
                <a:cs typeface="Consolas"/>
                <a:sym typeface="Consolas"/>
              </a:rPr>
              <a:t>(i)</a:t>
            </a:r>
            <a:endParaRPr sz="1100">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2"/>
          <p:cNvSpPr txBox="1"/>
          <p:nvPr/>
        </p:nvSpPr>
        <p:spPr>
          <a:xfrm>
            <a:off x="8613775" y="5254625"/>
            <a:ext cx="457200" cy="396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A3A3A3"/>
              </a:buClr>
              <a:buSzPts val="1200"/>
              <a:buFont typeface="Gill Sans"/>
              <a:buNone/>
            </a:pPr>
            <a:fld id="{00000000-1234-1234-1234-123412341234}" type="slidenum">
              <a:rPr b="0" i="0" lang="it" sz="1200" u="none">
                <a:solidFill>
                  <a:srgbClr val="A3A3A3"/>
                </a:solidFill>
                <a:latin typeface="Gill Sans"/>
                <a:ea typeface="Gill Sans"/>
                <a:cs typeface="Gill Sans"/>
                <a:sym typeface="Gill Sans"/>
              </a:rPr>
              <a:t>‹#›</a:t>
            </a:fld>
            <a:endParaRPr/>
          </a:p>
        </p:txBody>
      </p:sp>
      <p:sp>
        <p:nvSpPr>
          <p:cNvPr id="554" name="Google Shape;554;p62"/>
          <p:cNvSpPr txBox="1"/>
          <p:nvPr/>
        </p:nvSpPr>
        <p:spPr>
          <a:xfrm>
            <a:off x="685800" y="804333"/>
            <a:ext cx="1947900" cy="2772900"/>
          </a:xfrm>
          <a:prstGeom prst="rect">
            <a:avLst/>
          </a:prstGeom>
          <a:solidFill>
            <a:srgbClr val="D9EAD3"/>
          </a:solidFill>
          <a:ln cap="flat" cmpd="sng" w="952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std::list&lt;int&gt; l;</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std::mutex m;</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void add(int 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l.push_back(i);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m.unlock();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a:t>
            </a:r>
            <a:endParaRPr>
              <a:latin typeface="Consolas"/>
              <a:ea typeface="Consolas"/>
              <a:cs typeface="Consolas"/>
              <a:sym typeface="Consolas"/>
            </a:endParaRPr>
          </a:p>
        </p:txBody>
      </p:sp>
      <p:cxnSp>
        <p:nvCxnSpPr>
          <p:cNvPr id="555" name="Google Shape;555;p62"/>
          <p:cNvCxnSpPr/>
          <p:nvPr/>
        </p:nvCxnSpPr>
        <p:spPr>
          <a:xfrm>
            <a:off x="7389812" y="1488281"/>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556" name="Google Shape;556;p62"/>
          <p:cNvSpPr/>
          <p:nvPr/>
        </p:nvSpPr>
        <p:spPr>
          <a:xfrm>
            <a:off x="762000" y="2278592"/>
            <a:ext cx="1752600" cy="415500"/>
          </a:xfrm>
          <a:prstGeom prst="roundRect">
            <a:avLst>
              <a:gd fmla="val 16667" name="adj"/>
            </a:avLst>
          </a:prstGeom>
          <a:noFill/>
          <a:ln cap="flat" cmpd="sng" w="571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57" name="Google Shape;557;p62"/>
          <p:cNvCxnSpPr/>
          <p:nvPr/>
        </p:nvCxnSpPr>
        <p:spPr>
          <a:xfrm>
            <a:off x="5527675" y="1488281"/>
            <a:ext cx="0" cy="3300900"/>
          </a:xfrm>
          <a:prstGeom prst="straightConnector1">
            <a:avLst/>
          </a:prstGeom>
          <a:noFill/>
          <a:ln cap="flat" cmpd="sng" w="28575">
            <a:solidFill>
              <a:schemeClr val="accent1"/>
            </a:solidFill>
            <a:prstDash val="solid"/>
            <a:miter lim="800000"/>
            <a:headEnd len="med" w="med" type="none"/>
            <a:tailEnd len="med" w="med" type="none"/>
          </a:ln>
        </p:spPr>
      </p:cxnSp>
      <p:cxnSp>
        <p:nvCxnSpPr>
          <p:cNvPr id="558" name="Google Shape;558;p62"/>
          <p:cNvCxnSpPr/>
          <p:nvPr/>
        </p:nvCxnSpPr>
        <p:spPr>
          <a:xfrm>
            <a:off x="3563937" y="1513417"/>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559" name="Google Shape;559;p62"/>
          <p:cNvSpPr txBox="1"/>
          <p:nvPr/>
        </p:nvSpPr>
        <p:spPr>
          <a:xfrm>
            <a:off x="3473450" y="1729052"/>
            <a:ext cx="182700" cy="19686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60" name="Google Shape;560;p62"/>
          <p:cNvCxnSpPr/>
          <p:nvPr/>
        </p:nvCxnSpPr>
        <p:spPr>
          <a:xfrm>
            <a:off x="2852737" y="1729052"/>
            <a:ext cx="627000" cy="0"/>
          </a:xfrm>
          <a:prstGeom prst="straightConnector1">
            <a:avLst/>
          </a:prstGeom>
          <a:noFill/>
          <a:ln cap="flat" cmpd="sng" w="28575">
            <a:solidFill>
              <a:srgbClr val="00B0F0"/>
            </a:solidFill>
            <a:prstDash val="solid"/>
            <a:miter lim="800000"/>
            <a:headEnd len="med" w="med" type="none"/>
            <a:tailEnd len="med" w="med" type="triangle"/>
          </a:ln>
        </p:spPr>
      </p:cxnSp>
      <p:sp>
        <p:nvSpPr>
          <p:cNvPr id="561" name="Google Shape;561;p62"/>
          <p:cNvSpPr txBox="1"/>
          <p:nvPr/>
        </p:nvSpPr>
        <p:spPr>
          <a:xfrm>
            <a:off x="5451475" y="1816364"/>
            <a:ext cx="182700" cy="5133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2" name="Google Shape;562;p62"/>
          <p:cNvSpPr txBox="1"/>
          <p:nvPr/>
        </p:nvSpPr>
        <p:spPr>
          <a:xfrm>
            <a:off x="7326312" y="2555875"/>
            <a:ext cx="182700" cy="5277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3" name="Google Shape;563;p62"/>
          <p:cNvSpPr/>
          <p:nvPr/>
        </p:nvSpPr>
        <p:spPr>
          <a:xfrm>
            <a:off x="3563937" y="2329656"/>
            <a:ext cx="3780815" cy="225906"/>
          </a:xfrm>
          <a:custGeom>
            <a:rect b="b" l="l" r="r" t="t"/>
            <a:pathLst>
              <a:path extrusionOk="0" h="271359" w="3383280">
                <a:moveTo>
                  <a:pt x="1724728" y="0"/>
                </a:moveTo>
                <a:lnTo>
                  <a:pt x="0" y="0"/>
                </a:lnTo>
                <a:lnTo>
                  <a:pt x="0" y="271359"/>
                </a:lnTo>
                <a:lnTo>
                  <a:pt x="3383280" y="271359"/>
                </a:lnTo>
              </a:path>
            </a:pathLst>
          </a:custGeom>
          <a:noFill/>
          <a:ln cap="flat" cmpd="sng" w="28575">
            <a:solidFill>
              <a:srgbClr val="00B0F0"/>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64" name="Google Shape;564;p62"/>
          <p:cNvCxnSpPr/>
          <p:nvPr/>
        </p:nvCxnSpPr>
        <p:spPr>
          <a:xfrm>
            <a:off x="3563937" y="1816364"/>
            <a:ext cx="1909800" cy="0"/>
          </a:xfrm>
          <a:prstGeom prst="straightConnector1">
            <a:avLst/>
          </a:prstGeom>
          <a:noFill/>
          <a:ln cap="flat" cmpd="sng" w="28575">
            <a:solidFill>
              <a:srgbClr val="00B0F0"/>
            </a:solidFill>
            <a:prstDash val="solid"/>
            <a:miter lim="800000"/>
            <a:headEnd len="med" w="med" type="none"/>
            <a:tailEnd len="med" w="med" type="triangle"/>
          </a:ln>
        </p:spPr>
      </p:cxnSp>
      <p:sp>
        <p:nvSpPr>
          <p:cNvPr id="565" name="Google Shape;565;p62"/>
          <p:cNvSpPr txBox="1"/>
          <p:nvPr/>
        </p:nvSpPr>
        <p:spPr>
          <a:xfrm>
            <a:off x="2849550" y="879755"/>
            <a:ext cx="1428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add()       </a:t>
            </a:r>
            <a:endParaRPr b="1" i="0" sz="1300" u="none">
              <a:solidFill>
                <a:schemeClr val="dk1"/>
              </a:solidFill>
              <a:latin typeface="Consolas"/>
              <a:ea typeface="Consolas"/>
              <a:cs typeface="Consolas"/>
              <a:sym typeface="Consolas"/>
            </a:endParaRPr>
          </a:p>
        </p:txBody>
      </p:sp>
      <p:sp>
        <p:nvSpPr>
          <p:cNvPr id="566" name="Google Shape;566;p62"/>
          <p:cNvSpPr txBox="1"/>
          <p:nvPr/>
        </p:nvSpPr>
        <p:spPr>
          <a:xfrm>
            <a:off x="4840275" y="879747"/>
            <a:ext cx="1350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m</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std::mutex</a:t>
            </a:r>
            <a:endParaRPr sz="900">
              <a:latin typeface="Consolas"/>
              <a:ea typeface="Consolas"/>
              <a:cs typeface="Consolas"/>
              <a:sym typeface="Consolas"/>
            </a:endParaRPr>
          </a:p>
        </p:txBody>
      </p:sp>
      <p:sp>
        <p:nvSpPr>
          <p:cNvPr id="567" name="Google Shape;567;p62"/>
          <p:cNvSpPr txBox="1"/>
          <p:nvPr/>
        </p:nvSpPr>
        <p:spPr>
          <a:xfrm>
            <a:off x="6632570" y="879747"/>
            <a:ext cx="15144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l</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std::list&lt;int&gt;</a:t>
            </a:r>
            <a:endParaRPr sz="900">
              <a:latin typeface="Consolas"/>
              <a:ea typeface="Consolas"/>
              <a:cs typeface="Consolas"/>
              <a:sym typeface="Consolas"/>
            </a:endParaRPr>
          </a:p>
        </p:txBody>
      </p:sp>
      <p:sp>
        <p:nvSpPr>
          <p:cNvPr id="568" name="Google Shape;568;p62"/>
          <p:cNvSpPr txBox="1"/>
          <p:nvPr/>
        </p:nvSpPr>
        <p:spPr>
          <a:xfrm>
            <a:off x="4724400" y="1509447"/>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569" name="Google Shape;569;p62"/>
          <p:cNvSpPr txBox="1"/>
          <p:nvPr/>
        </p:nvSpPr>
        <p:spPr>
          <a:xfrm>
            <a:off x="5945975" y="2271450"/>
            <a:ext cx="1247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push_back</a:t>
            </a:r>
            <a:r>
              <a:rPr b="1" i="0" lang="it" sz="1100" u="none">
                <a:solidFill>
                  <a:schemeClr val="dk1"/>
                </a:solidFill>
                <a:latin typeface="Consolas"/>
                <a:ea typeface="Consolas"/>
                <a:cs typeface="Consolas"/>
                <a:sym typeface="Consolas"/>
              </a:rPr>
              <a:t>(i)</a:t>
            </a:r>
            <a:endParaRPr sz="1100">
              <a:latin typeface="Consolas"/>
              <a:ea typeface="Consolas"/>
              <a:cs typeface="Consolas"/>
              <a:sym typeface="Consolas"/>
            </a:endParaRPr>
          </a:p>
        </p:txBody>
      </p:sp>
      <p:sp>
        <p:nvSpPr>
          <p:cNvPr id="570" name="Google Shape;570;p62"/>
          <p:cNvSpPr/>
          <p:nvPr/>
        </p:nvSpPr>
        <p:spPr>
          <a:xfrm>
            <a:off x="719754" y="1408203"/>
            <a:ext cx="1752600" cy="416700"/>
          </a:xfrm>
          <a:prstGeom prst="roundRect">
            <a:avLst>
              <a:gd fmla="val 16667" name="adj"/>
            </a:avLst>
          </a:prstGeom>
          <a:no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71" name="Google Shape;571;p62"/>
          <p:cNvCxnSpPr/>
          <p:nvPr/>
        </p:nvCxnSpPr>
        <p:spPr>
          <a:xfrm>
            <a:off x="2882900" y="2670968"/>
            <a:ext cx="590700" cy="0"/>
          </a:xfrm>
          <a:prstGeom prst="straightConnector1">
            <a:avLst/>
          </a:prstGeom>
          <a:noFill/>
          <a:ln cap="flat" cmpd="sng" w="28575">
            <a:solidFill>
              <a:srgbClr val="FFC000"/>
            </a:solidFill>
            <a:prstDash val="solid"/>
            <a:miter lim="800000"/>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Cosa implica la concorrenza </a:t>
            </a:r>
            <a:endParaRPr/>
          </a:p>
        </p:txBody>
      </p:sp>
      <p:sp>
        <p:nvSpPr>
          <p:cNvPr id="89" name="Google Shape;89;p1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it"/>
              <a:t>Possibilità di </a:t>
            </a:r>
            <a:r>
              <a:rPr b="1" lang="it">
                <a:solidFill>
                  <a:srgbClr val="0B5394"/>
                </a:solidFill>
              </a:rPr>
              <a:t>sovrapporre temporalmente</a:t>
            </a:r>
            <a:r>
              <a:rPr lang="it"/>
              <a:t> attività di computazione e operazioni di I/O</a:t>
            </a:r>
            <a:endParaRPr/>
          </a:p>
          <a:p>
            <a:pPr indent="-310832" lvl="1" marL="914400" rtl="0" algn="l">
              <a:spcBef>
                <a:spcPts val="0"/>
              </a:spcBef>
              <a:spcAft>
                <a:spcPts val="0"/>
              </a:spcAft>
              <a:buSzPct val="100000"/>
              <a:buChar char="○"/>
            </a:pPr>
            <a:r>
              <a:rPr lang="it"/>
              <a:t>I sistemi operativi tendono ad offrire API bloccanti che arrestano, di fatto, la prosecuzione di un thread fino a che il dato richiesto non è pronto (es.: read(fd), accept(socket), …)</a:t>
            </a:r>
            <a:endParaRPr/>
          </a:p>
          <a:p>
            <a:pPr indent="-310832" lvl="2" marL="1371600" rtl="0" algn="l">
              <a:spcBef>
                <a:spcPts val="0"/>
              </a:spcBef>
              <a:spcAft>
                <a:spcPts val="0"/>
              </a:spcAft>
              <a:buSzPct val="100000"/>
              <a:buChar char="■"/>
            </a:pPr>
            <a:r>
              <a:rPr lang="it"/>
              <a:t>Suddividendo l’algoritmo in più thread, si può cercare sfruttare i tempi di attesa che un dato thread subisce a seguito delle operazioni di I/O per eseguire,</a:t>
            </a:r>
            <a:r>
              <a:rPr lang="it"/>
              <a:t> in altri thread, operazioni utili al risultato</a:t>
            </a:r>
            <a:endParaRPr/>
          </a:p>
          <a:p>
            <a:pPr indent="-310832" lvl="1" marL="914400" rtl="0" algn="l">
              <a:spcBef>
                <a:spcPts val="0"/>
              </a:spcBef>
              <a:spcAft>
                <a:spcPts val="0"/>
              </a:spcAft>
              <a:buSzPct val="100000"/>
              <a:buChar char="○"/>
            </a:pPr>
            <a:r>
              <a:rPr lang="it"/>
              <a:t>Occorre che la complessità aggiunta dalla suddivisione sia compensata da un effettivo guadagno in termini di tempi di esecuzione</a:t>
            </a:r>
            <a:endParaRPr/>
          </a:p>
          <a:p>
            <a:pPr indent="-334327" lvl="0" marL="457200" rtl="0" algn="l">
              <a:spcBef>
                <a:spcPts val="0"/>
              </a:spcBef>
              <a:spcAft>
                <a:spcPts val="0"/>
              </a:spcAft>
              <a:buSzPct val="100000"/>
              <a:buChar char="●"/>
            </a:pPr>
            <a:r>
              <a:rPr b="1" lang="it">
                <a:solidFill>
                  <a:srgbClr val="0B5394"/>
                </a:solidFill>
              </a:rPr>
              <a:t>Riduzione del sovraccarico</a:t>
            </a:r>
            <a:r>
              <a:rPr lang="it"/>
              <a:t> dovuto alla comunicazione tra processi</a:t>
            </a:r>
            <a:endParaRPr/>
          </a:p>
          <a:p>
            <a:pPr indent="-310832" lvl="1" marL="914400" rtl="0" algn="l">
              <a:spcBef>
                <a:spcPts val="0"/>
              </a:spcBef>
              <a:spcAft>
                <a:spcPts val="0"/>
              </a:spcAft>
              <a:buSzPct val="100000"/>
              <a:buChar char="○"/>
            </a:pPr>
            <a:r>
              <a:rPr lang="it"/>
              <a:t>Sebbene la suddetta parallelizzazione possa essere fatta anche creando processi separati, il costo di comunicazione e sincronizzazione tra processi è sensibilmente più alto di quello tra thread</a:t>
            </a:r>
            <a:endParaRPr/>
          </a:p>
          <a:p>
            <a:pPr indent="-310832" lvl="2" marL="1371600" rtl="0" algn="l">
              <a:spcBef>
                <a:spcPts val="0"/>
              </a:spcBef>
              <a:spcAft>
                <a:spcPts val="0"/>
              </a:spcAft>
              <a:buSzPct val="100000"/>
              <a:buChar char="■"/>
            </a:pPr>
            <a:r>
              <a:rPr lang="it"/>
              <a:t>I thread condividono infatti lo spazio di indirizzamento ed è possibile trasferire la proprietà di strutture dati da un thread ad un altro semplicemente comunicando  il puntatore</a:t>
            </a:r>
            <a:endParaRPr/>
          </a:p>
          <a:p>
            <a:pPr indent="-310832" lvl="1" marL="914400" rtl="0" algn="l">
              <a:spcBef>
                <a:spcPts val="0"/>
              </a:spcBef>
              <a:spcAft>
                <a:spcPts val="0"/>
              </a:spcAft>
              <a:buSzPct val="100000"/>
              <a:buChar char="○"/>
            </a:pPr>
            <a:r>
              <a:rPr lang="it"/>
              <a:t>Per ottenere un effetto analogo tra processi differenti,</a:t>
            </a:r>
            <a:r>
              <a:rPr lang="it"/>
              <a:t> sarebbe  necessario serializzare la struttura dati presente nel processo originale, trasferire una copia della rappresentazione ottenuta nel processo destinazione e qui ricostruire una copia della struttura dati </a:t>
            </a:r>
            <a:endParaRPr/>
          </a:p>
        </p:txBody>
      </p:sp>
      <p:sp>
        <p:nvSpPr>
          <p:cNvPr id="90" name="Google Shape;90;p1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3"/>
          <p:cNvSpPr txBox="1"/>
          <p:nvPr/>
        </p:nvSpPr>
        <p:spPr>
          <a:xfrm>
            <a:off x="685800" y="804333"/>
            <a:ext cx="1947900" cy="2772900"/>
          </a:xfrm>
          <a:prstGeom prst="rect">
            <a:avLst/>
          </a:prstGeom>
          <a:solidFill>
            <a:srgbClr val="D9EAD3"/>
          </a:solidFill>
          <a:ln cap="flat" cmpd="sng" w="952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std::list&lt;int&gt; l;</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std::mutex m;</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void add(int 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l.push_back(i);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m.unlock();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a:t>
            </a:r>
            <a:endParaRPr>
              <a:latin typeface="Consolas"/>
              <a:ea typeface="Consolas"/>
              <a:cs typeface="Consolas"/>
              <a:sym typeface="Consolas"/>
            </a:endParaRPr>
          </a:p>
        </p:txBody>
      </p:sp>
      <p:cxnSp>
        <p:nvCxnSpPr>
          <p:cNvPr id="577" name="Google Shape;577;p63"/>
          <p:cNvCxnSpPr/>
          <p:nvPr/>
        </p:nvCxnSpPr>
        <p:spPr>
          <a:xfrm>
            <a:off x="7389812" y="1488281"/>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578" name="Google Shape;578;p63"/>
          <p:cNvSpPr/>
          <p:nvPr/>
        </p:nvSpPr>
        <p:spPr>
          <a:xfrm>
            <a:off x="762000" y="2278592"/>
            <a:ext cx="1752600" cy="415500"/>
          </a:xfrm>
          <a:prstGeom prst="roundRect">
            <a:avLst>
              <a:gd fmla="val 16667" name="adj"/>
            </a:avLst>
          </a:prstGeom>
          <a:noFill/>
          <a:ln cap="flat" cmpd="sng" w="571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79" name="Google Shape;579;p63"/>
          <p:cNvCxnSpPr/>
          <p:nvPr/>
        </p:nvCxnSpPr>
        <p:spPr>
          <a:xfrm>
            <a:off x="5527675" y="1488281"/>
            <a:ext cx="0" cy="3300900"/>
          </a:xfrm>
          <a:prstGeom prst="straightConnector1">
            <a:avLst/>
          </a:prstGeom>
          <a:noFill/>
          <a:ln cap="flat" cmpd="sng" w="28575">
            <a:solidFill>
              <a:schemeClr val="accent1"/>
            </a:solidFill>
            <a:prstDash val="solid"/>
            <a:miter lim="800000"/>
            <a:headEnd len="med" w="med" type="none"/>
            <a:tailEnd len="med" w="med" type="none"/>
          </a:ln>
        </p:spPr>
      </p:cxnSp>
      <p:cxnSp>
        <p:nvCxnSpPr>
          <p:cNvPr id="580" name="Google Shape;580;p63"/>
          <p:cNvCxnSpPr/>
          <p:nvPr/>
        </p:nvCxnSpPr>
        <p:spPr>
          <a:xfrm>
            <a:off x="3563937" y="1513417"/>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581" name="Google Shape;581;p63"/>
          <p:cNvSpPr txBox="1"/>
          <p:nvPr/>
        </p:nvSpPr>
        <p:spPr>
          <a:xfrm>
            <a:off x="3473450" y="1729052"/>
            <a:ext cx="182700" cy="19686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82" name="Google Shape;582;p63"/>
          <p:cNvCxnSpPr/>
          <p:nvPr/>
        </p:nvCxnSpPr>
        <p:spPr>
          <a:xfrm>
            <a:off x="2852737" y="1729052"/>
            <a:ext cx="627000" cy="0"/>
          </a:xfrm>
          <a:prstGeom prst="straightConnector1">
            <a:avLst/>
          </a:prstGeom>
          <a:noFill/>
          <a:ln cap="flat" cmpd="sng" w="28575">
            <a:solidFill>
              <a:srgbClr val="00B0F0"/>
            </a:solidFill>
            <a:prstDash val="solid"/>
            <a:miter lim="800000"/>
            <a:headEnd len="med" w="med" type="none"/>
            <a:tailEnd len="med" w="med" type="triangle"/>
          </a:ln>
        </p:spPr>
      </p:cxnSp>
      <p:sp>
        <p:nvSpPr>
          <p:cNvPr id="583" name="Google Shape;583;p63"/>
          <p:cNvSpPr txBox="1"/>
          <p:nvPr/>
        </p:nvSpPr>
        <p:spPr>
          <a:xfrm>
            <a:off x="5451475" y="1816364"/>
            <a:ext cx="182700" cy="5133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4" name="Google Shape;584;p63"/>
          <p:cNvSpPr txBox="1"/>
          <p:nvPr/>
        </p:nvSpPr>
        <p:spPr>
          <a:xfrm>
            <a:off x="7326312" y="2555875"/>
            <a:ext cx="182700" cy="5277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5" name="Google Shape;585;p63"/>
          <p:cNvSpPr/>
          <p:nvPr/>
        </p:nvSpPr>
        <p:spPr>
          <a:xfrm>
            <a:off x="3563937" y="2329656"/>
            <a:ext cx="3780815" cy="225906"/>
          </a:xfrm>
          <a:custGeom>
            <a:rect b="b" l="l" r="r" t="t"/>
            <a:pathLst>
              <a:path extrusionOk="0" h="271359" w="3383280">
                <a:moveTo>
                  <a:pt x="1724728" y="0"/>
                </a:moveTo>
                <a:lnTo>
                  <a:pt x="0" y="0"/>
                </a:lnTo>
                <a:lnTo>
                  <a:pt x="0" y="271359"/>
                </a:lnTo>
                <a:lnTo>
                  <a:pt x="3383280" y="271359"/>
                </a:lnTo>
              </a:path>
            </a:pathLst>
          </a:custGeom>
          <a:noFill/>
          <a:ln cap="flat" cmpd="sng" w="28575">
            <a:solidFill>
              <a:srgbClr val="00B0F0"/>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86" name="Google Shape;586;p63"/>
          <p:cNvCxnSpPr/>
          <p:nvPr/>
        </p:nvCxnSpPr>
        <p:spPr>
          <a:xfrm>
            <a:off x="3563937" y="1816364"/>
            <a:ext cx="1909800" cy="0"/>
          </a:xfrm>
          <a:prstGeom prst="straightConnector1">
            <a:avLst/>
          </a:prstGeom>
          <a:noFill/>
          <a:ln cap="flat" cmpd="sng" w="28575">
            <a:solidFill>
              <a:srgbClr val="00B0F0"/>
            </a:solidFill>
            <a:prstDash val="solid"/>
            <a:miter lim="800000"/>
            <a:headEnd len="med" w="med" type="none"/>
            <a:tailEnd len="med" w="med" type="triangle"/>
          </a:ln>
        </p:spPr>
      </p:cxnSp>
      <p:sp>
        <p:nvSpPr>
          <p:cNvPr id="587" name="Google Shape;587;p63"/>
          <p:cNvSpPr txBox="1"/>
          <p:nvPr/>
        </p:nvSpPr>
        <p:spPr>
          <a:xfrm>
            <a:off x="2849550" y="879755"/>
            <a:ext cx="1428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add()       </a:t>
            </a:r>
            <a:endParaRPr b="1" i="0" sz="1300" u="none">
              <a:solidFill>
                <a:schemeClr val="dk1"/>
              </a:solidFill>
              <a:latin typeface="Consolas"/>
              <a:ea typeface="Consolas"/>
              <a:cs typeface="Consolas"/>
              <a:sym typeface="Consolas"/>
            </a:endParaRPr>
          </a:p>
        </p:txBody>
      </p:sp>
      <p:sp>
        <p:nvSpPr>
          <p:cNvPr id="588" name="Google Shape;588;p63"/>
          <p:cNvSpPr txBox="1"/>
          <p:nvPr/>
        </p:nvSpPr>
        <p:spPr>
          <a:xfrm>
            <a:off x="4840275" y="879747"/>
            <a:ext cx="1350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m</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std::mutex</a:t>
            </a:r>
            <a:endParaRPr sz="900">
              <a:latin typeface="Consolas"/>
              <a:ea typeface="Consolas"/>
              <a:cs typeface="Consolas"/>
              <a:sym typeface="Consolas"/>
            </a:endParaRPr>
          </a:p>
        </p:txBody>
      </p:sp>
      <p:sp>
        <p:nvSpPr>
          <p:cNvPr id="589" name="Google Shape;589;p63"/>
          <p:cNvSpPr txBox="1"/>
          <p:nvPr/>
        </p:nvSpPr>
        <p:spPr>
          <a:xfrm>
            <a:off x="6632570" y="879747"/>
            <a:ext cx="15144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l</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std::list&lt;int&gt;</a:t>
            </a:r>
            <a:endParaRPr sz="900">
              <a:latin typeface="Consolas"/>
              <a:ea typeface="Consolas"/>
              <a:cs typeface="Consolas"/>
              <a:sym typeface="Consolas"/>
            </a:endParaRPr>
          </a:p>
        </p:txBody>
      </p:sp>
      <p:sp>
        <p:nvSpPr>
          <p:cNvPr id="590" name="Google Shape;590;p63"/>
          <p:cNvSpPr txBox="1"/>
          <p:nvPr/>
        </p:nvSpPr>
        <p:spPr>
          <a:xfrm>
            <a:off x="4724400" y="1509447"/>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591" name="Google Shape;591;p63"/>
          <p:cNvSpPr txBox="1"/>
          <p:nvPr/>
        </p:nvSpPr>
        <p:spPr>
          <a:xfrm>
            <a:off x="5945975" y="2271450"/>
            <a:ext cx="1247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push_back</a:t>
            </a:r>
            <a:r>
              <a:rPr b="1" i="0" lang="it" sz="1100" u="none">
                <a:solidFill>
                  <a:schemeClr val="dk1"/>
                </a:solidFill>
                <a:latin typeface="Consolas"/>
                <a:ea typeface="Consolas"/>
                <a:cs typeface="Consolas"/>
                <a:sym typeface="Consolas"/>
              </a:rPr>
              <a:t>(i)</a:t>
            </a:r>
            <a:endParaRPr sz="1100">
              <a:latin typeface="Consolas"/>
              <a:ea typeface="Consolas"/>
              <a:cs typeface="Consolas"/>
              <a:sym typeface="Consolas"/>
            </a:endParaRPr>
          </a:p>
        </p:txBody>
      </p:sp>
      <p:sp>
        <p:nvSpPr>
          <p:cNvPr id="592" name="Google Shape;592;p63"/>
          <p:cNvSpPr txBox="1"/>
          <p:nvPr/>
        </p:nvSpPr>
        <p:spPr>
          <a:xfrm>
            <a:off x="8613775" y="5254625"/>
            <a:ext cx="457200" cy="396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A3A3A3"/>
              </a:buClr>
              <a:buSzPts val="1200"/>
              <a:buFont typeface="Gill Sans"/>
              <a:buNone/>
            </a:pPr>
            <a:fld id="{00000000-1234-1234-1234-123412341234}" type="slidenum">
              <a:rPr b="0" i="0" lang="it" sz="1200" u="none">
                <a:solidFill>
                  <a:srgbClr val="A3A3A3"/>
                </a:solidFill>
                <a:latin typeface="Gill Sans"/>
                <a:ea typeface="Gill Sans"/>
                <a:cs typeface="Gill Sans"/>
                <a:sym typeface="Gill Sans"/>
              </a:rPr>
              <a:t>‹#›</a:t>
            </a:fld>
            <a:endParaRPr/>
          </a:p>
        </p:txBody>
      </p:sp>
      <p:cxnSp>
        <p:nvCxnSpPr>
          <p:cNvPr id="593" name="Google Shape;593;p63"/>
          <p:cNvCxnSpPr/>
          <p:nvPr/>
        </p:nvCxnSpPr>
        <p:spPr>
          <a:xfrm>
            <a:off x="3563937" y="2819135"/>
            <a:ext cx="1800300" cy="0"/>
          </a:xfrm>
          <a:prstGeom prst="straightConnector1">
            <a:avLst/>
          </a:prstGeom>
          <a:noFill/>
          <a:ln cap="flat" cmpd="sng" w="28575">
            <a:solidFill>
              <a:srgbClr val="FFC000"/>
            </a:solidFill>
            <a:prstDash val="solid"/>
            <a:miter lim="800000"/>
            <a:headEnd len="med" w="med" type="none"/>
            <a:tailEnd len="med" w="med" type="triangle"/>
          </a:ln>
        </p:spPr>
      </p:cxnSp>
      <p:pic>
        <p:nvPicPr>
          <p:cNvPr descr="clipped images,cropped images,cropped pictures,icons,PNG,road signs,signs,stop signs,stops,traffic signs,transparent background,warnings,web elements" id="594" name="Google Shape;594;p63"/>
          <p:cNvPicPr preferRelativeResize="0"/>
          <p:nvPr/>
        </p:nvPicPr>
        <p:blipFill rotWithShape="1">
          <a:blip r:embed="rId3">
            <a:alphaModFix/>
          </a:blip>
          <a:srcRect b="25710" l="29754" r="28890" t="25549"/>
          <a:stretch/>
        </p:blipFill>
        <p:spPr>
          <a:xfrm>
            <a:off x="5300662" y="2595563"/>
            <a:ext cx="442912" cy="435239"/>
          </a:xfrm>
          <a:prstGeom prst="rect">
            <a:avLst/>
          </a:prstGeom>
          <a:noFill/>
          <a:ln>
            <a:noFill/>
          </a:ln>
        </p:spPr>
      </p:pic>
      <p:sp>
        <p:nvSpPr>
          <p:cNvPr id="595" name="Google Shape;595;p63"/>
          <p:cNvSpPr/>
          <p:nvPr/>
        </p:nvSpPr>
        <p:spPr>
          <a:xfrm>
            <a:off x="762000" y="1834092"/>
            <a:ext cx="1752600" cy="416700"/>
          </a:xfrm>
          <a:prstGeom prst="roundRect">
            <a:avLst>
              <a:gd fmla="val 16667" name="adj"/>
            </a:avLst>
          </a:prstGeom>
          <a:no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96" name="Google Shape;596;p63"/>
          <p:cNvCxnSpPr/>
          <p:nvPr/>
        </p:nvCxnSpPr>
        <p:spPr>
          <a:xfrm>
            <a:off x="2882900" y="2670968"/>
            <a:ext cx="590700" cy="0"/>
          </a:xfrm>
          <a:prstGeom prst="straightConnector1">
            <a:avLst/>
          </a:prstGeom>
          <a:noFill/>
          <a:ln cap="flat" cmpd="sng" w="28575">
            <a:solidFill>
              <a:srgbClr val="FFC000"/>
            </a:solidFill>
            <a:prstDash val="solid"/>
            <a:miter lim="800000"/>
            <a:headEnd len="med" w="med" type="none"/>
            <a:tailEnd len="med" w="med" type="triangle"/>
          </a:ln>
        </p:spPr>
      </p:cxnSp>
      <p:sp>
        <p:nvSpPr>
          <p:cNvPr id="597" name="Google Shape;597;p63"/>
          <p:cNvSpPr txBox="1"/>
          <p:nvPr/>
        </p:nvSpPr>
        <p:spPr>
          <a:xfrm>
            <a:off x="4393350" y="2567920"/>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cxnSp>
        <p:nvCxnSpPr>
          <p:cNvPr id="598" name="Google Shape;598;p63"/>
          <p:cNvCxnSpPr/>
          <p:nvPr/>
        </p:nvCxnSpPr>
        <p:spPr>
          <a:xfrm>
            <a:off x="5727700" y="2823104"/>
            <a:ext cx="0" cy="1071600"/>
          </a:xfrm>
          <a:prstGeom prst="straightConnector1">
            <a:avLst/>
          </a:prstGeom>
          <a:noFill/>
          <a:ln cap="flat" cmpd="sng" w="28575">
            <a:solidFill>
              <a:srgbClr val="FFC000"/>
            </a:solidFill>
            <a:prstDash val="dash"/>
            <a:miter lim="800000"/>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4"/>
          <p:cNvSpPr txBox="1"/>
          <p:nvPr/>
        </p:nvSpPr>
        <p:spPr>
          <a:xfrm>
            <a:off x="685800" y="804333"/>
            <a:ext cx="1947900" cy="2772900"/>
          </a:xfrm>
          <a:prstGeom prst="rect">
            <a:avLst/>
          </a:prstGeom>
          <a:solidFill>
            <a:srgbClr val="D9EAD3"/>
          </a:solidFill>
          <a:ln cap="flat" cmpd="sng" w="952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std::list&lt;int&gt; l;</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std::mutex m;</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void add(int 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l.push_back(i);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m.unlock();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a:t>
            </a:r>
            <a:endParaRPr>
              <a:latin typeface="Consolas"/>
              <a:ea typeface="Consolas"/>
              <a:cs typeface="Consolas"/>
              <a:sym typeface="Consolas"/>
            </a:endParaRPr>
          </a:p>
        </p:txBody>
      </p:sp>
      <p:cxnSp>
        <p:nvCxnSpPr>
          <p:cNvPr id="604" name="Google Shape;604;p64"/>
          <p:cNvCxnSpPr/>
          <p:nvPr/>
        </p:nvCxnSpPr>
        <p:spPr>
          <a:xfrm>
            <a:off x="7389812" y="1488281"/>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605" name="Google Shape;605;p64"/>
          <p:cNvSpPr/>
          <p:nvPr/>
        </p:nvSpPr>
        <p:spPr>
          <a:xfrm>
            <a:off x="762000" y="2659592"/>
            <a:ext cx="1752600" cy="415500"/>
          </a:xfrm>
          <a:prstGeom prst="roundRect">
            <a:avLst>
              <a:gd fmla="val 16667" name="adj"/>
            </a:avLst>
          </a:prstGeom>
          <a:noFill/>
          <a:ln cap="flat" cmpd="sng" w="571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06" name="Google Shape;606;p64"/>
          <p:cNvCxnSpPr/>
          <p:nvPr/>
        </p:nvCxnSpPr>
        <p:spPr>
          <a:xfrm>
            <a:off x="5527675" y="1488281"/>
            <a:ext cx="0" cy="3300900"/>
          </a:xfrm>
          <a:prstGeom prst="straightConnector1">
            <a:avLst/>
          </a:prstGeom>
          <a:noFill/>
          <a:ln cap="flat" cmpd="sng" w="28575">
            <a:solidFill>
              <a:schemeClr val="accent1"/>
            </a:solidFill>
            <a:prstDash val="solid"/>
            <a:miter lim="800000"/>
            <a:headEnd len="med" w="med" type="none"/>
            <a:tailEnd len="med" w="med" type="none"/>
          </a:ln>
        </p:spPr>
      </p:cxnSp>
      <p:cxnSp>
        <p:nvCxnSpPr>
          <p:cNvPr id="607" name="Google Shape;607;p64"/>
          <p:cNvCxnSpPr/>
          <p:nvPr/>
        </p:nvCxnSpPr>
        <p:spPr>
          <a:xfrm>
            <a:off x="3563937" y="1513417"/>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608" name="Google Shape;608;p64"/>
          <p:cNvSpPr txBox="1"/>
          <p:nvPr/>
        </p:nvSpPr>
        <p:spPr>
          <a:xfrm>
            <a:off x="3473450" y="1729052"/>
            <a:ext cx="182700" cy="19686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09" name="Google Shape;609;p64"/>
          <p:cNvCxnSpPr/>
          <p:nvPr/>
        </p:nvCxnSpPr>
        <p:spPr>
          <a:xfrm>
            <a:off x="2852737" y="1729052"/>
            <a:ext cx="627000" cy="0"/>
          </a:xfrm>
          <a:prstGeom prst="straightConnector1">
            <a:avLst/>
          </a:prstGeom>
          <a:noFill/>
          <a:ln cap="flat" cmpd="sng" w="28575">
            <a:solidFill>
              <a:srgbClr val="00B0F0"/>
            </a:solidFill>
            <a:prstDash val="solid"/>
            <a:miter lim="800000"/>
            <a:headEnd len="med" w="med" type="none"/>
            <a:tailEnd len="med" w="med" type="triangle"/>
          </a:ln>
        </p:spPr>
      </p:cxnSp>
      <p:sp>
        <p:nvSpPr>
          <p:cNvPr id="610" name="Google Shape;610;p64"/>
          <p:cNvSpPr txBox="1"/>
          <p:nvPr/>
        </p:nvSpPr>
        <p:spPr>
          <a:xfrm>
            <a:off x="5451475" y="1816364"/>
            <a:ext cx="182700" cy="5133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1" name="Google Shape;611;p64"/>
          <p:cNvSpPr txBox="1"/>
          <p:nvPr/>
        </p:nvSpPr>
        <p:spPr>
          <a:xfrm>
            <a:off x="7326312" y="2555875"/>
            <a:ext cx="182700" cy="5277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2" name="Google Shape;612;p64"/>
          <p:cNvSpPr/>
          <p:nvPr/>
        </p:nvSpPr>
        <p:spPr>
          <a:xfrm>
            <a:off x="3563937" y="2329656"/>
            <a:ext cx="3780815" cy="225906"/>
          </a:xfrm>
          <a:custGeom>
            <a:rect b="b" l="l" r="r" t="t"/>
            <a:pathLst>
              <a:path extrusionOk="0" h="271359" w="3383280">
                <a:moveTo>
                  <a:pt x="1724728" y="0"/>
                </a:moveTo>
                <a:lnTo>
                  <a:pt x="0" y="0"/>
                </a:lnTo>
                <a:lnTo>
                  <a:pt x="0" y="271359"/>
                </a:lnTo>
                <a:lnTo>
                  <a:pt x="3383280" y="271359"/>
                </a:lnTo>
              </a:path>
            </a:pathLst>
          </a:custGeom>
          <a:noFill/>
          <a:ln cap="flat" cmpd="sng" w="28575">
            <a:solidFill>
              <a:srgbClr val="00B0F0"/>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13" name="Google Shape;613;p64"/>
          <p:cNvCxnSpPr/>
          <p:nvPr/>
        </p:nvCxnSpPr>
        <p:spPr>
          <a:xfrm>
            <a:off x="3563937" y="1816364"/>
            <a:ext cx="1909800" cy="0"/>
          </a:xfrm>
          <a:prstGeom prst="straightConnector1">
            <a:avLst/>
          </a:prstGeom>
          <a:noFill/>
          <a:ln cap="flat" cmpd="sng" w="28575">
            <a:solidFill>
              <a:srgbClr val="00B0F0"/>
            </a:solidFill>
            <a:prstDash val="solid"/>
            <a:miter lim="800000"/>
            <a:headEnd len="med" w="med" type="none"/>
            <a:tailEnd len="med" w="med" type="triangle"/>
          </a:ln>
        </p:spPr>
      </p:cxnSp>
      <p:sp>
        <p:nvSpPr>
          <p:cNvPr id="614" name="Google Shape;614;p64"/>
          <p:cNvSpPr txBox="1"/>
          <p:nvPr/>
        </p:nvSpPr>
        <p:spPr>
          <a:xfrm>
            <a:off x="2849550" y="879755"/>
            <a:ext cx="1428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add()       </a:t>
            </a:r>
            <a:endParaRPr b="1" i="0" sz="1300" u="none">
              <a:solidFill>
                <a:schemeClr val="dk1"/>
              </a:solidFill>
              <a:latin typeface="Consolas"/>
              <a:ea typeface="Consolas"/>
              <a:cs typeface="Consolas"/>
              <a:sym typeface="Consolas"/>
            </a:endParaRPr>
          </a:p>
        </p:txBody>
      </p:sp>
      <p:sp>
        <p:nvSpPr>
          <p:cNvPr id="615" name="Google Shape;615;p64"/>
          <p:cNvSpPr txBox="1"/>
          <p:nvPr/>
        </p:nvSpPr>
        <p:spPr>
          <a:xfrm>
            <a:off x="4840275" y="879747"/>
            <a:ext cx="1350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m</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std::mutex</a:t>
            </a:r>
            <a:endParaRPr sz="900">
              <a:latin typeface="Consolas"/>
              <a:ea typeface="Consolas"/>
              <a:cs typeface="Consolas"/>
              <a:sym typeface="Consolas"/>
            </a:endParaRPr>
          </a:p>
        </p:txBody>
      </p:sp>
      <p:sp>
        <p:nvSpPr>
          <p:cNvPr id="616" name="Google Shape;616;p64"/>
          <p:cNvSpPr txBox="1"/>
          <p:nvPr/>
        </p:nvSpPr>
        <p:spPr>
          <a:xfrm>
            <a:off x="6632570" y="879747"/>
            <a:ext cx="15144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l</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std::list&lt;int&gt;</a:t>
            </a:r>
            <a:endParaRPr sz="900">
              <a:latin typeface="Consolas"/>
              <a:ea typeface="Consolas"/>
              <a:cs typeface="Consolas"/>
              <a:sym typeface="Consolas"/>
            </a:endParaRPr>
          </a:p>
        </p:txBody>
      </p:sp>
      <p:sp>
        <p:nvSpPr>
          <p:cNvPr id="617" name="Google Shape;617;p64"/>
          <p:cNvSpPr txBox="1"/>
          <p:nvPr/>
        </p:nvSpPr>
        <p:spPr>
          <a:xfrm>
            <a:off x="4724400" y="1509447"/>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618" name="Google Shape;618;p64"/>
          <p:cNvSpPr txBox="1"/>
          <p:nvPr/>
        </p:nvSpPr>
        <p:spPr>
          <a:xfrm>
            <a:off x="5945975" y="2271450"/>
            <a:ext cx="1247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push_back</a:t>
            </a:r>
            <a:r>
              <a:rPr b="1" i="0" lang="it" sz="1100" u="none">
                <a:solidFill>
                  <a:schemeClr val="dk1"/>
                </a:solidFill>
                <a:latin typeface="Consolas"/>
                <a:ea typeface="Consolas"/>
                <a:cs typeface="Consolas"/>
                <a:sym typeface="Consolas"/>
              </a:rPr>
              <a:t>(i)</a:t>
            </a:r>
            <a:endParaRPr sz="1100">
              <a:latin typeface="Consolas"/>
              <a:ea typeface="Consolas"/>
              <a:cs typeface="Consolas"/>
              <a:sym typeface="Consolas"/>
            </a:endParaRPr>
          </a:p>
        </p:txBody>
      </p:sp>
      <p:cxnSp>
        <p:nvCxnSpPr>
          <p:cNvPr id="619" name="Google Shape;619;p64"/>
          <p:cNvCxnSpPr/>
          <p:nvPr/>
        </p:nvCxnSpPr>
        <p:spPr>
          <a:xfrm>
            <a:off x="3563937" y="2819135"/>
            <a:ext cx="1800300" cy="0"/>
          </a:xfrm>
          <a:prstGeom prst="straightConnector1">
            <a:avLst/>
          </a:prstGeom>
          <a:noFill/>
          <a:ln cap="flat" cmpd="sng" w="28575">
            <a:solidFill>
              <a:srgbClr val="FFC000"/>
            </a:solidFill>
            <a:prstDash val="solid"/>
            <a:miter lim="800000"/>
            <a:headEnd len="med" w="med" type="none"/>
            <a:tailEnd len="med" w="med" type="triangle"/>
          </a:ln>
        </p:spPr>
      </p:cxnSp>
      <p:pic>
        <p:nvPicPr>
          <p:cNvPr descr="clipped images,cropped images,cropped pictures,icons,PNG,road signs,signs,stop signs,stops,traffic signs,transparent background,warnings,web elements" id="620" name="Google Shape;620;p64"/>
          <p:cNvPicPr preferRelativeResize="0"/>
          <p:nvPr/>
        </p:nvPicPr>
        <p:blipFill rotWithShape="1">
          <a:blip r:embed="rId3">
            <a:alphaModFix/>
          </a:blip>
          <a:srcRect b="25710" l="29754" r="28890" t="25549"/>
          <a:stretch/>
        </p:blipFill>
        <p:spPr>
          <a:xfrm>
            <a:off x="5300662" y="2595563"/>
            <a:ext cx="442912" cy="435239"/>
          </a:xfrm>
          <a:prstGeom prst="rect">
            <a:avLst/>
          </a:prstGeom>
          <a:noFill/>
          <a:ln>
            <a:noFill/>
          </a:ln>
        </p:spPr>
      </p:pic>
      <p:sp>
        <p:nvSpPr>
          <p:cNvPr id="621" name="Google Shape;621;p64"/>
          <p:cNvSpPr/>
          <p:nvPr/>
        </p:nvSpPr>
        <p:spPr>
          <a:xfrm>
            <a:off x="762000" y="1834092"/>
            <a:ext cx="1752600" cy="416700"/>
          </a:xfrm>
          <a:prstGeom prst="roundRect">
            <a:avLst>
              <a:gd fmla="val 16667" name="adj"/>
            </a:avLst>
          </a:prstGeom>
          <a:no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22" name="Google Shape;622;p64"/>
          <p:cNvCxnSpPr/>
          <p:nvPr/>
        </p:nvCxnSpPr>
        <p:spPr>
          <a:xfrm>
            <a:off x="2882900" y="2670968"/>
            <a:ext cx="590700" cy="0"/>
          </a:xfrm>
          <a:prstGeom prst="straightConnector1">
            <a:avLst/>
          </a:prstGeom>
          <a:noFill/>
          <a:ln cap="flat" cmpd="sng" w="28575">
            <a:solidFill>
              <a:srgbClr val="FFC000"/>
            </a:solidFill>
            <a:prstDash val="solid"/>
            <a:miter lim="800000"/>
            <a:headEnd len="med" w="med" type="none"/>
            <a:tailEnd len="med" w="med" type="triangle"/>
          </a:ln>
        </p:spPr>
      </p:cxnSp>
      <p:sp>
        <p:nvSpPr>
          <p:cNvPr id="623" name="Google Shape;623;p64"/>
          <p:cNvSpPr txBox="1"/>
          <p:nvPr/>
        </p:nvSpPr>
        <p:spPr>
          <a:xfrm>
            <a:off x="4393350" y="2556076"/>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624" name="Google Shape;624;p64"/>
          <p:cNvSpPr txBox="1"/>
          <p:nvPr/>
        </p:nvSpPr>
        <p:spPr>
          <a:xfrm>
            <a:off x="8613775" y="5254625"/>
            <a:ext cx="457200" cy="396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A3A3A3"/>
              </a:buClr>
              <a:buSzPts val="1200"/>
              <a:buFont typeface="Gill Sans"/>
              <a:buNone/>
            </a:pPr>
            <a:fld id="{00000000-1234-1234-1234-123412341234}" type="slidenum">
              <a:rPr b="0" i="0" lang="it" sz="1200" u="none">
                <a:solidFill>
                  <a:srgbClr val="A3A3A3"/>
                </a:solidFill>
                <a:latin typeface="Gill Sans"/>
                <a:ea typeface="Gill Sans"/>
                <a:cs typeface="Gill Sans"/>
                <a:sym typeface="Gill Sans"/>
              </a:rPr>
              <a:t>‹#›</a:t>
            </a:fld>
            <a:endParaRPr/>
          </a:p>
        </p:txBody>
      </p:sp>
      <p:sp>
        <p:nvSpPr>
          <p:cNvPr id="625" name="Google Shape;625;p64"/>
          <p:cNvSpPr/>
          <p:nvPr/>
        </p:nvSpPr>
        <p:spPr>
          <a:xfrm>
            <a:off x="3563937" y="3083718"/>
            <a:ext cx="3747871" cy="213147"/>
          </a:xfrm>
          <a:custGeom>
            <a:rect b="b" l="l" r="r" t="t"/>
            <a:pathLst>
              <a:path extrusionOk="0" h="256032" w="3361319">
                <a:moveTo>
                  <a:pt x="3361319" y="0"/>
                </a:moveTo>
                <a:lnTo>
                  <a:pt x="0" y="0"/>
                </a:lnTo>
                <a:lnTo>
                  <a:pt x="0" y="256032"/>
                </a:lnTo>
                <a:lnTo>
                  <a:pt x="1682758" y="246888"/>
                </a:lnTo>
              </a:path>
            </a:pathLst>
          </a:custGeom>
          <a:noFill/>
          <a:ln cap="flat" cmpd="sng" w="28575">
            <a:solidFill>
              <a:srgbClr val="00B0F0"/>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6" name="Google Shape;626;p64"/>
          <p:cNvSpPr txBox="1"/>
          <p:nvPr/>
        </p:nvSpPr>
        <p:spPr>
          <a:xfrm>
            <a:off x="5435600" y="3304646"/>
            <a:ext cx="182700" cy="3837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7" name="Google Shape;627;p64"/>
          <p:cNvSpPr txBox="1"/>
          <p:nvPr/>
        </p:nvSpPr>
        <p:spPr>
          <a:xfrm>
            <a:off x="4379356" y="3042034"/>
            <a:ext cx="9336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un</a:t>
            </a: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cxnSp>
        <p:nvCxnSpPr>
          <p:cNvPr id="628" name="Google Shape;628;p64"/>
          <p:cNvCxnSpPr/>
          <p:nvPr/>
        </p:nvCxnSpPr>
        <p:spPr>
          <a:xfrm>
            <a:off x="5727700" y="2823104"/>
            <a:ext cx="0" cy="1071600"/>
          </a:xfrm>
          <a:prstGeom prst="straightConnector1">
            <a:avLst/>
          </a:prstGeom>
          <a:noFill/>
          <a:ln cap="flat" cmpd="sng" w="28575">
            <a:solidFill>
              <a:srgbClr val="FFC000"/>
            </a:solidFill>
            <a:prstDash val="dash"/>
            <a:miter lim="800000"/>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5"/>
          <p:cNvSpPr txBox="1"/>
          <p:nvPr/>
        </p:nvSpPr>
        <p:spPr>
          <a:xfrm>
            <a:off x="685800" y="804333"/>
            <a:ext cx="1947900" cy="2772900"/>
          </a:xfrm>
          <a:prstGeom prst="rect">
            <a:avLst/>
          </a:prstGeom>
          <a:solidFill>
            <a:srgbClr val="D9EAD3"/>
          </a:solidFill>
          <a:ln cap="flat" cmpd="sng" w="952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std::list&lt;int&gt; l;</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std::mutex m;</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void add(int 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l.push_back(i);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  m.unlock();</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Times New Roman"/>
              <a:buNone/>
            </a:pPr>
            <a:r>
              <a:t/>
            </a:r>
            <a:endParaRPr b="1" i="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rPr b="1" i="0" lang="it" u="none">
                <a:solidFill>
                  <a:schemeClr val="dk1"/>
                </a:solidFill>
                <a:latin typeface="Consolas"/>
                <a:ea typeface="Consolas"/>
                <a:cs typeface="Consolas"/>
                <a:sym typeface="Consolas"/>
              </a:rPr>
              <a:t>}</a:t>
            </a:r>
            <a:endParaRPr>
              <a:latin typeface="Consolas"/>
              <a:ea typeface="Consolas"/>
              <a:cs typeface="Consolas"/>
              <a:sym typeface="Consolas"/>
            </a:endParaRPr>
          </a:p>
        </p:txBody>
      </p:sp>
      <p:cxnSp>
        <p:nvCxnSpPr>
          <p:cNvPr id="634" name="Google Shape;634;p65"/>
          <p:cNvCxnSpPr/>
          <p:nvPr/>
        </p:nvCxnSpPr>
        <p:spPr>
          <a:xfrm>
            <a:off x="7389812" y="1488281"/>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635" name="Google Shape;635;p65"/>
          <p:cNvSpPr/>
          <p:nvPr/>
        </p:nvSpPr>
        <p:spPr>
          <a:xfrm>
            <a:off x="756867" y="3083717"/>
            <a:ext cx="1752600" cy="415500"/>
          </a:xfrm>
          <a:prstGeom prst="roundRect">
            <a:avLst>
              <a:gd fmla="val 16667" name="adj"/>
            </a:avLst>
          </a:prstGeom>
          <a:noFill/>
          <a:ln cap="flat" cmpd="sng" w="571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36" name="Google Shape;636;p65"/>
          <p:cNvCxnSpPr/>
          <p:nvPr/>
        </p:nvCxnSpPr>
        <p:spPr>
          <a:xfrm>
            <a:off x="5527675" y="1488281"/>
            <a:ext cx="0" cy="3300900"/>
          </a:xfrm>
          <a:prstGeom prst="straightConnector1">
            <a:avLst/>
          </a:prstGeom>
          <a:noFill/>
          <a:ln cap="flat" cmpd="sng" w="28575">
            <a:solidFill>
              <a:schemeClr val="accent1"/>
            </a:solidFill>
            <a:prstDash val="solid"/>
            <a:miter lim="800000"/>
            <a:headEnd len="med" w="med" type="none"/>
            <a:tailEnd len="med" w="med" type="none"/>
          </a:ln>
        </p:spPr>
      </p:cxnSp>
      <p:cxnSp>
        <p:nvCxnSpPr>
          <p:cNvPr id="637" name="Google Shape;637;p65"/>
          <p:cNvCxnSpPr/>
          <p:nvPr/>
        </p:nvCxnSpPr>
        <p:spPr>
          <a:xfrm>
            <a:off x="3563937" y="1513417"/>
            <a:ext cx="0" cy="3300900"/>
          </a:xfrm>
          <a:prstGeom prst="straightConnector1">
            <a:avLst/>
          </a:prstGeom>
          <a:noFill/>
          <a:ln cap="flat" cmpd="sng" w="28575">
            <a:solidFill>
              <a:schemeClr val="accent1"/>
            </a:solidFill>
            <a:prstDash val="solid"/>
            <a:miter lim="800000"/>
            <a:headEnd len="med" w="med" type="none"/>
            <a:tailEnd len="med" w="med" type="none"/>
          </a:ln>
        </p:spPr>
      </p:cxnSp>
      <p:sp>
        <p:nvSpPr>
          <p:cNvPr id="638" name="Google Shape;638;p65"/>
          <p:cNvSpPr txBox="1"/>
          <p:nvPr/>
        </p:nvSpPr>
        <p:spPr>
          <a:xfrm>
            <a:off x="3473450" y="1729052"/>
            <a:ext cx="182700" cy="19686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39" name="Google Shape;639;p65"/>
          <p:cNvCxnSpPr/>
          <p:nvPr/>
        </p:nvCxnSpPr>
        <p:spPr>
          <a:xfrm>
            <a:off x="2852737" y="1729052"/>
            <a:ext cx="627000" cy="0"/>
          </a:xfrm>
          <a:prstGeom prst="straightConnector1">
            <a:avLst/>
          </a:prstGeom>
          <a:noFill/>
          <a:ln cap="flat" cmpd="sng" w="28575">
            <a:solidFill>
              <a:srgbClr val="00B0F0"/>
            </a:solidFill>
            <a:prstDash val="solid"/>
            <a:miter lim="800000"/>
            <a:headEnd len="med" w="med" type="none"/>
            <a:tailEnd len="med" w="med" type="triangle"/>
          </a:ln>
        </p:spPr>
      </p:cxnSp>
      <p:sp>
        <p:nvSpPr>
          <p:cNvPr id="640" name="Google Shape;640;p65"/>
          <p:cNvSpPr txBox="1"/>
          <p:nvPr/>
        </p:nvSpPr>
        <p:spPr>
          <a:xfrm>
            <a:off x="5451475" y="1816364"/>
            <a:ext cx="182700" cy="5133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1" name="Google Shape;641;p65"/>
          <p:cNvSpPr txBox="1"/>
          <p:nvPr/>
        </p:nvSpPr>
        <p:spPr>
          <a:xfrm>
            <a:off x="7326312" y="2555875"/>
            <a:ext cx="182700" cy="5277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2" name="Google Shape;642;p65"/>
          <p:cNvSpPr/>
          <p:nvPr/>
        </p:nvSpPr>
        <p:spPr>
          <a:xfrm>
            <a:off x="3563937" y="2329656"/>
            <a:ext cx="3780815" cy="225906"/>
          </a:xfrm>
          <a:custGeom>
            <a:rect b="b" l="l" r="r" t="t"/>
            <a:pathLst>
              <a:path extrusionOk="0" h="271359" w="3383280">
                <a:moveTo>
                  <a:pt x="1724728" y="0"/>
                </a:moveTo>
                <a:lnTo>
                  <a:pt x="0" y="0"/>
                </a:lnTo>
                <a:lnTo>
                  <a:pt x="0" y="271359"/>
                </a:lnTo>
                <a:lnTo>
                  <a:pt x="3383280" y="271359"/>
                </a:lnTo>
              </a:path>
            </a:pathLst>
          </a:custGeom>
          <a:noFill/>
          <a:ln cap="flat" cmpd="sng" w="28575">
            <a:solidFill>
              <a:srgbClr val="00B0F0"/>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43" name="Google Shape;643;p65"/>
          <p:cNvCxnSpPr/>
          <p:nvPr/>
        </p:nvCxnSpPr>
        <p:spPr>
          <a:xfrm>
            <a:off x="3563937" y="1816364"/>
            <a:ext cx="1909800" cy="0"/>
          </a:xfrm>
          <a:prstGeom prst="straightConnector1">
            <a:avLst/>
          </a:prstGeom>
          <a:noFill/>
          <a:ln cap="flat" cmpd="sng" w="28575">
            <a:solidFill>
              <a:srgbClr val="00B0F0"/>
            </a:solidFill>
            <a:prstDash val="solid"/>
            <a:miter lim="800000"/>
            <a:headEnd len="med" w="med" type="none"/>
            <a:tailEnd len="med" w="med" type="triangle"/>
          </a:ln>
        </p:spPr>
      </p:cxnSp>
      <p:sp>
        <p:nvSpPr>
          <p:cNvPr id="644" name="Google Shape;644;p65"/>
          <p:cNvSpPr txBox="1"/>
          <p:nvPr/>
        </p:nvSpPr>
        <p:spPr>
          <a:xfrm>
            <a:off x="2849550" y="879755"/>
            <a:ext cx="1428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add()       </a:t>
            </a:r>
            <a:endParaRPr b="1" i="0" sz="1300" u="none">
              <a:solidFill>
                <a:schemeClr val="dk1"/>
              </a:solidFill>
              <a:latin typeface="Consolas"/>
              <a:ea typeface="Consolas"/>
              <a:cs typeface="Consolas"/>
              <a:sym typeface="Consolas"/>
            </a:endParaRPr>
          </a:p>
        </p:txBody>
      </p:sp>
      <p:sp>
        <p:nvSpPr>
          <p:cNvPr id="645" name="Google Shape;645;p65"/>
          <p:cNvSpPr txBox="1"/>
          <p:nvPr/>
        </p:nvSpPr>
        <p:spPr>
          <a:xfrm>
            <a:off x="4840275" y="879747"/>
            <a:ext cx="13509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m</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std::mutex</a:t>
            </a:r>
            <a:endParaRPr sz="900">
              <a:latin typeface="Consolas"/>
              <a:ea typeface="Consolas"/>
              <a:cs typeface="Consolas"/>
              <a:sym typeface="Consolas"/>
            </a:endParaRPr>
          </a:p>
        </p:txBody>
      </p:sp>
      <p:sp>
        <p:nvSpPr>
          <p:cNvPr id="646" name="Google Shape;646;p65"/>
          <p:cNvSpPr txBox="1"/>
          <p:nvPr/>
        </p:nvSpPr>
        <p:spPr>
          <a:xfrm>
            <a:off x="6632570" y="879747"/>
            <a:ext cx="1514400" cy="643800"/>
          </a:xfrm>
          <a:prstGeom prst="rect">
            <a:avLst/>
          </a:prstGeom>
          <a:solidFill>
            <a:srgbClr val="0070C0">
              <a:alpha val="29800"/>
            </a:srgbClr>
          </a:solidFill>
          <a:ln cap="flat" cmpd="sng" w="12700">
            <a:solidFill>
              <a:srgbClr val="0070C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l</a:t>
            </a:r>
            <a:endParaRPr sz="900">
              <a:latin typeface="Consolas"/>
              <a:ea typeface="Consolas"/>
              <a:cs typeface="Consolas"/>
              <a:sym typeface="Consolas"/>
            </a:endParaRPr>
          </a:p>
          <a:p>
            <a:pPr indent="0" lvl="0" marL="0" marR="0" rtl="0" algn="ctr">
              <a:lnSpc>
                <a:spcPct val="100000"/>
              </a:lnSpc>
              <a:spcBef>
                <a:spcPts val="0"/>
              </a:spcBef>
              <a:spcAft>
                <a:spcPts val="0"/>
              </a:spcAft>
              <a:buClr>
                <a:schemeClr val="dk1"/>
              </a:buClr>
              <a:buSzPts val="1800"/>
              <a:buFont typeface="Calibri"/>
              <a:buNone/>
            </a:pPr>
            <a:r>
              <a:rPr b="1" i="0" lang="it" sz="1300" u="none">
                <a:solidFill>
                  <a:schemeClr val="dk1"/>
                </a:solidFill>
                <a:latin typeface="Consolas"/>
                <a:ea typeface="Consolas"/>
                <a:cs typeface="Consolas"/>
                <a:sym typeface="Consolas"/>
              </a:rPr>
              <a:t>std::list&lt;int&gt;</a:t>
            </a:r>
            <a:endParaRPr sz="900">
              <a:latin typeface="Consolas"/>
              <a:ea typeface="Consolas"/>
              <a:cs typeface="Consolas"/>
              <a:sym typeface="Consolas"/>
            </a:endParaRPr>
          </a:p>
        </p:txBody>
      </p:sp>
      <p:sp>
        <p:nvSpPr>
          <p:cNvPr id="647" name="Google Shape;647;p65"/>
          <p:cNvSpPr txBox="1"/>
          <p:nvPr/>
        </p:nvSpPr>
        <p:spPr>
          <a:xfrm>
            <a:off x="4724400" y="1509447"/>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648" name="Google Shape;648;p65"/>
          <p:cNvSpPr txBox="1"/>
          <p:nvPr/>
        </p:nvSpPr>
        <p:spPr>
          <a:xfrm>
            <a:off x="5945975" y="2271450"/>
            <a:ext cx="1247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push_back</a:t>
            </a:r>
            <a:r>
              <a:rPr b="1" i="0" lang="it" sz="1100" u="none">
                <a:solidFill>
                  <a:schemeClr val="dk1"/>
                </a:solidFill>
                <a:latin typeface="Consolas"/>
                <a:ea typeface="Consolas"/>
                <a:cs typeface="Consolas"/>
                <a:sym typeface="Consolas"/>
              </a:rPr>
              <a:t>(i)</a:t>
            </a:r>
            <a:endParaRPr sz="1100">
              <a:latin typeface="Consolas"/>
              <a:ea typeface="Consolas"/>
              <a:cs typeface="Consolas"/>
              <a:sym typeface="Consolas"/>
            </a:endParaRPr>
          </a:p>
        </p:txBody>
      </p:sp>
      <p:cxnSp>
        <p:nvCxnSpPr>
          <p:cNvPr id="649" name="Google Shape;649;p65"/>
          <p:cNvCxnSpPr/>
          <p:nvPr/>
        </p:nvCxnSpPr>
        <p:spPr>
          <a:xfrm>
            <a:off x="5727700" y="2823104"/>
            <a:ext cx="0" cy="1071600"/>
          </a:xfrm>
          <a:prstGeom prst="straightConnector1">
            <a:avLst/>
          </a:prstGeom>
          <a:noFill/>
          <a:ln cap="flat" cmpd="sng" w="28575">
            <a:solidFill>
              <a:srgbClr val="FFC000"/>
            </a:solidFill>
            <a:prstDash val="dash"/>
            <a:miter lim="800000"/>
            <a:headEnd len="med" w="med" type="none"/>
            <a:tailEnd len="med" w="med" type="none"/>
          </a:ln>
        </p:spPr>
      </p:cxnSp>
      <p:cxnSp>
        <p:nvCxnSpPr>
          <p:cNvPr id="650" name="Google Shape;650;p65"/>
          <p:cNvCxnSpPr/>
          <p:nvPr/>
        </p:nvCxnSpPr>
        <p:spPr>
          <a:xfrm>
            <a:off x="3563937" y="2819135"/>
            <a:ext cx="1800300" cy="0"/>
          </a:xfrm>
          <a:prstGeom prst="straightConnector1">
            <a:avLst/>
          </a:prstGeom>
          <a:noFill/>
          <a:ln cap="flat" cmpd="sng" w="28575">
            <a:solidFill>
              <a:srgbClr val="FFC000"/>
            </a:solidFill>
            <a:prstDash val="solid"/>
            <a:miter lim="800000"/>
            <a:headEnd len="med" w="med" type="none"/>
            <a:tailEnd len="med" w="med" type="triangle"/>
          </a:ln>
        </p:spPr>
      </p:cxnSp>
      <p:pic>
        <p:nvPicPr>
          <p:cNvPr descr="clipped images,cropped images,cropped pictures,icons,PNG,road signs,signs,stop signs,stops,traffic signs,transparent background,warnings,web elements" id="651" name="Google Shape;651;p65"/>
          <p:cNvPicPr preferRelativeResize="0"/>
          <p:nvPr/>
        </p:nvPicPr>
        <p:blipFill rotWithShape="1">
          <a:blip r:embed="rId3">
            <a:alphaModFix/>
          </a:blip>
          <a:srcRect b="25710" l="29754" r="28890" t="25549"/>
          <a:stretch/>
        </p:blipFill>
        <p:spPr>
          <a:xfrm>
            <a:off x="5300662" y="2595563"/>
            <a:ext cx="442912" cy="435239"/>
          </a:xfrm>
          <a:prstGeom prst="rect">
            <a:avLst/>
          </a:prstGeom>
          <a:noFill/>
          <a:ln>
            <a:noFill/>
          </a:ln>
        </p:spPr>
      </p:pic>
      <p:sp>
        <p:nvSpPr>
          <p:cNvPr id="652" name="Google Shape;652;p65"/>
          <p:cNvSpPr/>
          <p:nvPr/>
        </p:nvSpPr>
        <p:spPr>
          <a:xfrm>
            <a:off x="762000" y="2250625"/>
            <a:ext cx="1752600" cy="416700"/>
          </a:xfrm>
          <a:prstGeom prst="roundRect">
            <a:avLst>
              <a:gd fmla="val 16667" name="adj"/>
            </a:avLst>
          </a:prstGeom>
          <a:no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53" name="Google Shape;653;p65"/>
          <p:cNvCxnSpPr/>
          <p:nvPr/>
        </p:nvCxnSpPr>
        <p:spPr>
          <a:xfrm>
            <a:off x="2882900" y="2670968"/>
            <a:ext cx="590700" cy="0"/>
          </a:xfrm>
          <a:prstGeom prst="straightConnector1">
            <a:avLst/>
          </a:prstGeom>
          <a:noFill/>
          <a:ln cap="flat" cmpd="sng" w="28575">
            <a:solidFill>
              <a:srgbClr val="FFC000"/>
            </a:solidFill>
            <a:prstDash val="solid"/>
            <a:miter lim="800000"/>
            <a:headEnd len="med" w="med" type="none"/>
            <a:tailEnd len="med" w="med" type="triangle"/>
          </a:ln>
        </p:spPr>
      </p:cxnSp>
      <p:sp>
        <p:nvSpPr>
          <p:cNvPr id="654" name="Google Shape;654;p65"/>
          <p:cNvSpPr txBox="1"/>
          <p:nvPr/>
        </p:nvSpPr>
        <p:spPr>
          <a:xfrm>
            <a:off x="4393350" y="2567920"/>
            <a:ext cx="716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655" name="Google Shape;655;p65"/>
          <p:cNvSpPr/>
          <p:nvPr/>
        </p:nvSpPr>
        <p:spPr>
          <a:xfrm>
            <a:off x="3563937" y="3083718"/>
            <a:ext cx="3747871" cy="213147"/>
          </a:xfrm>
          <a:custGeom>
            <a:rect b="b" l="l" r="r" t="t"/>
            <a:pathLst>
              <a:path extrusionOk="0" h="256032" w="3361319">
                <a:moveTo>
                  <a:pt x="3361319" y="0"/>
                </a:moveTo>
                <a:lnTo>
                  <a:pt x="0" y="0"/>
                </a:lnTo>
                <a:lnTo>
                  <a:pt x="0" y="256032"/>
                </a:lnTo>
                <a:lnTo>
                  <a:pt x="1682758" y="246888"/>
                </a:lnTo>
              </a:path>
            </a:pathLst>
          </a:custGeom>
          <a:noFill/>
          <a:ln cap="flat" cmpd="sng" w="28575">
            <a:solidFill>
              <a:srgbClr val="00B0F0"/>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6" name="Google Shape;656;p65"/>
          <p:cNvSpPr txBox="1"/>
          <p:nvPr/>
        </p:nvSpPr>
        <p:spPr>
          <a:xfrm>
            <a:off x="5435600" y="3304646"/>
            <a:ext cx="182700" cy="383700"/>
          </a:xfrm>
          <a:prstGeom prst="rect">
            <a:avLst/>
          </a:prstGeom>
          <a:solidFill>
            <a:srgbClr val="ADD2D6"/>
          </a:solidFill>
          <a:ln cap="flat" cmpd="sng" w="38100">
            <a:solidFill>
              <a:srgbClr val="ADD2D6"/>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7" name="Google Shape;657;p65"/>
          <p:cNvSpPr txBox="1"/>
          <p:nvPr/>
        </p:nvSpPr>
        <p:spPr>
          <a:xfrm>
            <a:off x="4379356" y="3042034"/>
            <a:ext cx="9336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un</a:t>
            </a:r>
            <a:r>
              <a:rPr b="1" i="0" lang="it" sz="1100" u="none">
                <a:solidFill>
                  <a:schemeClr val="dk1"/>
                </a:solidFill>
                <a:latin typeface="Consolas"/>
                <a:ea typeface="Consolas"/>
                <a:cs typeface="Consolas"/>
                <a:sym typeface="Consolas"/>
              </a:rPr>
              <a:t>lock()</a:t>
            </a:r>
            <a:endParaRPr sz="1100">
              <a:latin typeface="Consolas"/>
              <a:ea typeface="Consolas"/>
              <a:cs typeface="Consolas"/>
              <a:sym typeface="Consolas"/>
            </a:endParaRPr>
          </a:p>
        </p:txBody>
      </p:sp>
      <p:sp>
        <p:nvSpPr>
          <p:cNvPr id="658" name="Google Shape;658;p65"/>
          <p:cNvSpPr txBox="1"/>
          <p:nvPr/>
        </p:nvSpPr>
        <p:spPr>
          <a:xfrm>
            <a:off x="8613775" y="5254625"/>
            <a:ext cx="457200" cy="396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A3A3A3"/>
              </a:buClr>
              <a:buSzPts val="1200"/>
              <a:buFont typeface="Gill Sans"/>
              <a:buNone/>
            </a:pPr>
            <a:fld id="{00000000-1234-1234-1234-123412341234}" type="slidenum">
              <a:rPr b="0" i="0" lang="it" sz="1200" u="none">
                <a:solidFill>
                  <a:srgbClr val="A3A3A3"/>
                </a:solidFill>
                <a:latin typeface="Gill Sans"/>
                <a:ea typeface="Gill Sans"/>
                <a:cs typeface="Gill Sans"/>
                <a:sym typeface="Gill Sans"/>
              </a:rPr>
              <a:t>‹#›</a:t>
            </a:fld>
            <a:endParaRPr/>
          </a:p>
        </p:txBody>
      </p:sp>
      <p:sp>
        <p:nvSpPr>
          <p:cNvPr id="659" name="Google Shape;659;p65"/>
          <p:cNvSpPr txBox="1"/>
          <p:nvPr/>
        </p:nvSpPr>
        <p:spPr>
          <a:xfrm>
            <a:off x="7342187" y="4643438"/>
            <a:ext cx="182700" cy="383700"/>
          </a:xfrm>
          <a:prstGeom prst="rect">
            <a:avLst/>
          </a:prstGeom>
          <a:solidFill>
            <a:srgbClr val="FFC040"/>
          </a:solid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0" name="Google Shape;660;p65"/>
          <p:cNvSpPr txBox="1"/>
          <p:nvPr/>
        </p:nvSpPr>
        <p:spPr>
          <a:xfrm>
            <a:off x="5441950" y="3919802"/>
            <a:ext cx="176100" cy="455100"/>
          </a:xfrm>
          <a:prstGeom prst="rect">
            <a:avLst/>
          </a:prstGeom>
          <a:solidFill>
            <a:srgbClr val="FFC040"/>
          </a:solid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61" name="Google Shape;661;p65"/>
          <p:cNvCxnSpPr/>
          <p:nvPr/>
        </p:nvCxnSpPr>
        <p:spPr>
          <a:xfrm rot="10800000">
            <a:off x="2882875" y="3697552"/>
            <a:ext cx="2644800" cy="0"/>
          </a:xfrm>
          <a:prstGeom prst="straightConnector1">
            <a:avLst/>
          </a:prstGeom>
          <a:noFill/>
          <a:ln cap="flat" cmpd="sng" w="28575">
            <a:solidFill>
              <a:srgbClr val="00B0F0"/>
            </a:solidFill>
            <a:prstDash val="solid"/>
            <a:miter lim="800000"/>
            <a:headEnd len="med" w="med" type="none"/>
            <a:tailEnd len="med" w="med" type="triangle"/>
          </a:ln>
        </p:spPr>
      </p:cxnSp>
      <p:sp>
        <p:nvSpPr>
          <p:cNvPr id="662" name="Google Shape;662;p65"/>
          <p:cNvSpPr/>
          <p:nvPr/>
        </p:nvSpPr>
        <p:spPr>
          <a:xfrm>
            <a:off x="3563937" y="4405313"/>
            <a:ext cx="3780815" cy="214427"/>
          </a:xfrm>
          <a:custGeom>
            <a:rect b="b" l="l" r="r" t="t"/>
            <a:pathLst>
              <a:path extrusionOk="0" h="256032" w="3383280">
                <a:moveTo>
                  <a:pt x="1769358" y="0"/>
                </a:moveTo>
                <a:lnTo>
                  <a:pt x="0" y="0"/>
                </a:lnTo>
                <a:lnTo>
                  <a:pt x="0" y="256032"/>
                </a:lnTo>
                <a:lnTo>
                  <a:pt x="3383280" y="256032"/>
                </a:lnTo>
              </a:path>
            </a:pathLst>
          </a:custGeom>
          <a:noFill/>
          <a:ln cap="flat" cmpd="sng" w="28575">
            <a:solidFill>
              <a:srgbClr val="FFC000"/>
            </a:solidFill>
            <a:prstDash val="solid"/>
            <a:miter lim="524288"/>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3" name="Google Shape;663;p65"/>
          <p:cNvSpPr txBox="1"/>
          <p:nvPr/>
        </p:nvSpPr>
        <p:spPr>
          <a:xfrm>
            <a:off x="5945975" y="4307125"/>
            <a:ext cx="1247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lang="it" sz="1100">
                <a:solidFill>
                  <a:schemeClr val="dk1"/>
                </a:solidFill>
                <a:latin typeface="Consolas"/>
                <a:ea typeface="Consolas"/>
                <a:cs typeface="Consolas"/>
                <a:sym typeface="Consolas"/>
              </a:rPr>
              <a:t>push_back</a:t>
            </a:r>
            <a:r>
              <a:rPr b="1" i="0" lang="it" sz="1100" u="none">
                <a:solidFill>
                  <a:schemeClr val="dk1"/>
                </a:solidFill>
                <a:latin typeface="Consolas"/>
                <a:ea typeface="Consolas"/>
                <a:cs typeface="Consolas"/>
                <a:sym typeface="Consolas"/>
              </a:rPr>
              <a:t>(i)</a:t>
            </a:r>
            <a:endParaRPr sz="1100">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Rilasciare i mutex</a:t>
            </a:r>
            <a:endParaRPr/>
          </a:p>
        </p:txBody>
      </p:sp>
      <p:sp>
        <p:nvSpPr>
          <p:cNvPr id="669" name="Google Shape;669;p6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un thread che è in possesso di un mutex termina (anche, ma non solo, per via di un errore) senza rilasciare il mutex, si crea un problema</a:t>
            </a:r>
            <a:endParaRPr/>
          </a:p>
          <a:p>
            <a:pPr indent="-317500" lvl="1" marL="914400" rtl="0" algn="l">
              <a:spcBef>
                <a:spcPts val="0"/>
              </a:spcBef>
              <a:spcAft>
                <a:spcPts val="0"/>
              </a:spcAft>
              <a:buSzPts val="1400"/>
              <a:buChar char="○"/>
            </a:pPr>
            <a:r>
              <a:rPr lang="it"/>
              <a:t>I sistemi operativi tendono liberare il mutex</a:t>
            </a:r>
            <a:endParaRPr/>
          </a:p>
          <a:p>
            <a:pPr indent="-317500" lvl="1" marL="914400" rtl="0" algn="l">
              <a:spcBef>
                <a:spcPts val="0"/>
              </a:spcBef>
              <a:spcAft>
                <a:spcPts val="0"/>
              </a:spcAft>
              <a:buSzPts val="1400"/>
              <a:buChar char="○"/>
            </a:pPr>
            <a:r>
              <a:rPr lang="it"/>
              <a:t>Però, quale stato hanno le risorse che il mutex protegge?</a:t>
            </a:r>
            <a:endParaRPr/>
          </a:p>
          <a:p>
            <a:pPr indent="-342900" lvl="0" marL="457200" rtl="0" algn="l">
              <a:spcBef>
                <a:spcPts val="0"/>
              </a:spcBef>
              <a:spcAft>
                <a:spcPts val="0"/>
              </a:spcAft>
              <a:buSzPts val="1800"/>
              <a:buChar char="●"/>
            </a:pPr>
            <a:r>
              <a:rPr lang="it"/>
              <a:t>Per evitare la situazione, in C++ si ricorre al paradigma RAII</a:t>
            </a:r>
            <a:endParaRPr/>
          </a:p>
          <a:p>
            <a:pPr indent="-317500" lvl="1" marL="914400" rtl="0" algn="l">
              <a:spcBef>
                <a:spcPts val="0"/>
              </a:spcBef>
              <a:spcAft>
                <a:spcPts val="0"/>
              </a:spcAft>
              <a:buSzPts val="1400"/>
              <a:buChar char="○"/>
            </a:pPr>
            <a:r>
              <a:rPr lang="it"/>
              <a:t>La classe </a:t>
            </a:r>
            <a:r>
              <a:rPr b="1" lang="it">
                <a:solidFill>
                  <a:srgbClr val="0B5394"/>
                </a:solidFill>
                <a:latin typeface="Consolas"/>
                <a:ea typeface="Consolas"/>
                <a:cs typeface="Consolas"/>
                <a:sym typeface="Consolas"/>
              </a:rPr>
              <a:t>std::lock_guard</a:t>
            </a:r>
            <a:r>
              <a:rPr lang="it"/>
              <a:t> incapsula un </a:t>
            </a:r>
            <a:r>
              <a:rPr b="1" lang="it">
                <a:solidFill>
                  <a:srgbClr val="0B5394"/>
                </a:solidFill>
                <a:latin typeface="Consolas"/>
                <a:ea typeface="Consolas"/>
                <a:cs typeface="Consolas"/>
                <a:sym typeface="Consolas"/>
              </a:rPr>
              <a:t>std::mutex</a:t>
            </a:r>
            <a:r>
              <a:rPr lang="it"/>
              <a:t>: il costruttore lo acquisisce, il distruttore lo rilascia; non ci sono altri metodi</a:t>
            </a:r>
            <a:endParaRPr/>
          </a:p>
          <a:p>
            <a:pPr indent="-317500" lvl="1" marL="914400" marR="0" rtl="0" algn="l">
              <a:lnSpc>
                <a:spcPct val="115000"/>
              </a:lnSpc>
              <a:spcBef>
                <a:spcPts val="0"/>
              </a:spcBef>
              <a:spcAft>
                <a:spcPts val="0"/>
              </a:spcAft>
              <a:buSzPts val="1400"/>
              <a:buChar char="○"/>
            </a:pPr>
            <a:r>
              <a:rPr lang="it"/>
              <a:t>Questo garantisce che, mentre esiste l’istanza del </a:t>
            </a:r>
            <a:r>
              <a:rPr b="1" lang="it">
                <a:solidFill>
                  <a:srgbClr val="0B5394"/>
                </a:solidFill>
                <a:latin typeface="Consolas"/>
                <a:ea typeface="Consolas"/>
                <a:cs typeface="Consolas"/>
                <a:sym typeface="Consolas"/>
              </a:rPr>
              <a:t>lock_guard</a:t>
            </a:r>
            <a:r>
              <a:rPr lang="it"/>
              <a:t>, si possegga il </a:t>
            </a:r>
            <a:r>
              <a:rPr b="1" lang="it">
                <a:solidFill>
                  <a:srgbClr val="0B5394"/>
                </a:solidFill>
                <a:latin typeface="Consolas"/>
                <a:ea typeface="Consolas"/>
                <a:cs typeface="Consolas"/>
                <a:sym typeface="Consolas"/>
              </a:rPr>
              <a:t>mutex</a:t>
            </a:r>
            <a:r>
              <a:rPr lang="it"/>
              <a:t> e se - per qualsiasi motivo - cessa di esistere il </a:t>
            </a:r>
            <a:r>
              <a:rPr b="1" lang="it">
                <a:solidFill>
                  <a:srgbClr val="0B5394"/>
                </a:solidFill>
                <a:latin typeface="Consolas"/>
                <a:ea typeface="Consolas"/>
                <a:cs typeface="Consolas"/>
                <a:sym typeface="Consolas"/>
              </a:rPr>
              <a:t>lock_guard</a:t>
            </a:r>
            <a:r>
              <a:rPr lang="it"/>
              <a:t>, il </a:t>
            </a:r>
            <a:r>
              <a:rPr b="1" lang="it">
                <a:solidFill>
                  <a:srgbClr val="0B5394"/>
                </a:solidFill>
                <a:latin typeface="Consolas"/>
                <a:ea typeface="Consolas"/>
                <a:cs typeface="Consolas"/>
                <a:sym typeface="Consolas"/>
              </a:rPr>
              <a:t>mutex</a:t>
            </a:r>
            <a:r>
              <a:rPr lang="it"/>
              <a:t> sia comunque rilasciato</a:t>
            </a:r>
            <a:endParaRPr/>
          </a:p>
        </p:txBody>
      </p:sp>
      <p:sp>
        <p:nvSpPr>
          <p:cNvPr id="670" name="Google Shape;670;p6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676" name="Google Shape;676;p67"/>
          <p:cNvSpPr txBox="1"/>
          <p:nvPr/>
        </p:nvSpPr>
        <p:spPr>
          <a:xfrm>
            <a:off x="510600" y="389500"/>
            <a:ext cx="4061400" cy="4617600"/>
          </a:xfrm>
          <a:prstGeom prst="rect">
            <a:avLst/>
          </a:prstGeom>
          <a:solidFill>
            <a:srgbClr val="D9EAD3"/>
          </a:solidFill>
          <a:ln cap="flat" cmpd="sng" w="9525">
            <a:solidFill>
              <a:srgbClr val="000000"/>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Consolas"/>
              <a:buNone/>
            </a:pPr>
            <a:r>
              <a:rPr lang="it">
                <a:latin typeface="Consolas"/>
                <a:ea typeface="Consolas"/>
                <a:cs typeface="Consolas"/>
                <a:sym typeface="Consolas"/>
              </a:rPr>
              <a:t>namespace std {</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Consolas"/>
              <a:buNone/>
            </a:pPr>
            <a:r>
              <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Consolas"/>
              <a:buNone/>
            </a:pPr>
            <a:r>
              <a:rPr lang="it">
                <a:latin typeface="Consolas"/>
                <a:ea typeface="Consolas"/>
                <a:cs typeface="Consolas"/>
                <a:sym typeface="Consolas"/>
              </a:rPr>
              <a:t>  </a:t>
            </a:r>
            <a:r>
              <a:rPr b="0" i="0" lang="it" u="none">
                <a:solidFill>
                  <a:srgbClr val="000000"/>
                </a:solidFill>
                <a:latin typeface="Consolas"/>
                <a:ea typeface="Consolas"/>
                <a:cs typeface="Consolas"/>
                <a:sym typeface="Consolas"/>
              </a:rPr>
              <a:t>template &lt;class T&gt;</a:t>
            </a:r>
            <a:endParaRPr sz="1500"/>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class </a:t>
            </a:r>
            <a:r>
              <a:rPr b="1" lang="it">
                <a:latin typeface="Consolas"/>
                <a:ea typeface="Consolas"/>
                <a:cs typeface="Consolas"/>
                <a:sym typeface="Consolas"/>
              </a:rPr>
              <a:t>lock_guard</a:t>
            </a:r>
            <a:r>
              <a:rPr lang="it">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private:</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T&amp; m_lockable;</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public:</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a:t>
            </a:r>
            <a:r>
              <a:rPr b="1" lang="it">
                <a:latin typeface="Consolas"/>
                <a:ea typeface="Consolas"/>
                <a:cs typeface="Consolas"/>
                <a:sym typeface="Consolas"/>
              </a:rPr>
              <a:t>lock_guard</a:t>
            </a:r>
            <a:r>
              <a:rPr lang="it">
                <a:latin typeface="Consolas"/>
                <a:ea typeface="Consolas"/>
                <a:cs typeface="Consolas"/>
                <a:sym typeface="Consolas"/>
              </a:rPr>
              <a:t>(T&amp; lockable) :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m_lockable(lockable) {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lockable.lock(); </a:t>
            </a:r>
            <a:br>
              <a:rPr lang="it">
                <a:latin typeface="Consolas"/>
                <a:ea typeface="Consolas"/>
                <a:cs typeface="Consolas"/>
                <a:sym typeface="Consolas"/>
              </a:rPr>
            </a:br>
            <a:r>
              <a:rPr lang="it">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a:t>
            </a:r>
            <a:br>
              <a:rPr lang="it">
                <a:latin typeface="Consolas"/>
                <a:ea typeface="Consolas"/>
                <a:cs typeface="Consolas"/>
                <a:sym typeface="Consolas"/>
              </a:rPr>
            </a:br>
            <a:r>
              <a:rPr lang="it">
                <a:latin typeface="Consolas"/>
                <a:ea typeface="Consolas"/>
                <a:cs typeface="Consolas"/>
                <a:sym typeface="Consolas"/>
              </a:rPr>
              <a:t>    </a:t>
            </a:r>
            <a:r>
              <a:rPr b="1" lang="it">
                <a:latin typeface="Consolas"/>
                <a:ea typeface="Consolas"/>
                <a:cs typeface="Consolas"/>
                <a:sym typeface="Consolas"/>
              </a:rPr>
              <a:t>~lock_guard</a:t>
            </a:r>
            <a:r>
              <a:rPr lang="it">
                <a:latin typeface="Consolas"/>
                <a:ea typeface="Consolas"/>
                <a:cs typeface="Consolas"/>
                <a:sym typeface="Consolas"/>
              </a:rPr>
              <a:t>() {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m_lockable.unlock(); </a:t>
            </a:r>
            <a:br>
              <a:rPr lang="it">
                <a:latin typeface="Consolas"/>
                <a:ea typeface="Consolas"/>
                <a:cs typeface="Consolas"/>
                <a:sym typeface="Consolas"/>
              </a:rPr>
            </a:br>
            <a:r>
              <a:rPr lang="it">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a:t>
            </a:r>
            <a:br>
              <a:rPr lang="it">
                <a:latin typeface="Consolas"/>
                <a:ea typeface="Consolas"/>
                <a:cs typeface="Consolas"/>
                <a:sym typeface="Consolas"/>
              </a:rPr>
            </a:br>
            <a:br>
              <a:rPr lang="it">
                <a:latin typeface="Consolas"/>
                <a:ea typeface="Consolas"/>
                <a:cs typeface="Consolas"/>
                <a:sym typeface="Consolas"/>
              </a:rPr>
            </a:br>
            <a:r>
              <a:rPr lang="it">
                <a:latin typeface="Consolas"/>
                <a:ea typeface="Consolas"/>
                <a:cs typeface="Consolas"/>
                <a:sym typeface="Consolas"/>
              </a:rPr>
              <a:t>}</a:t>
            </a:r>
            <a:endParaRPr>
              <a:latin typeface="Consolas"/>
              <a:ea typeface="Consolas"/>
              <a:cs typeface="Consolas"/>
              <a:sym typeface="Consolas"/>
            </a:endParaRPr>
          </a:p>
        </p:txBody>
      </p:sp>
      <p:sp>
        <p:nvSpPr>
          <p:cNvPr id="677" name="Google Shape;677;p67"/>
          <p:cNvSpPr txBox="1"/>
          <p:nvPr/>
        </p:nvSpPr>
        <p:spPr>
          <a:xfrm>
            <a:off x="3603000" y="389500"/>
            <a:ext cx="9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000">
                <a:solidFill>
                  <a:srgbClr val="980000"/>
                </a:solidFill>
              </a:rPr>
              <a:t>C++</a:t>
            </a:r>
            <a:endParaRPr b="1" sz="2000">
              <a:solidFill>
                <a:srgbClr val="980000"/>
              </a:solidFill>
            </a:endParaRPr>
          </a:p>
        </p:txBody>
      </p:sp>
      <p:sp>
        <p:nvSpPr>
          <p:cNvPr id="678" name="Google Shape;678;p67"/>
          <p:cNvSpPr txBox="1"/>
          <p:nvPr/>
        </p:nvSpPr>
        <p:spPr>
          <a:xfrm>
            <a:off x="4762250" y="389500"/>
            <a:ext cx="4061400" cy="4617600"/>
          </a:xfrm>
          <a:prstGeom prst="rect">
            <a:avLst/>
          </a:prstGeom>
          <a:solidFill>
            <a:srgbClr val="D9EAD3"/>
          </a:solidFill>
          <a:ln cap="flat" cmpd="sng" w="9525">
            <a:solidFill>
              <a:srgbClr val="000000"/>
            </a:solidFill>
            <a:prstDash val="solid"/>
            <a:miter lim="800000"/>
            <a:headEnd len="sm" w="sm" type="none"/>
            <a:tailEnd len="sm" w="sm" type="none"/>
          </a:ln>
          <a:effectLst>
            <a:outerShdw blurRad="63500" dir="2700000" dist="38100">
              <a:srgbClr val="808080">
                <a:alpha val="3961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template &lt;class T&gt;</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class </a:t>
            </a:r>
            <a:r>
              <a:rPr b="1" i="0" lang="it" u="none">
                <a:solidFill>
                  <a:srgbClr val="000000"/>
                </a:solidFill>
                <a:latin typeface="Consolas"/>
                <a:ea typeface="Consolas"/>
                <a:cs typeface="Consolas"/>
                <a:sym typeface="Consolas"/>
              </a:rPr>
              <a:t>shared_</a:t>
            </a:r>
            <a:r>
              <a:rPr b="1" lang="it">
                <a:latin typeface="Consolas"/>
                <a:ea typeface="Consolas"/>
                <a:cs typeface="Consolas"/>
                <a:sym typeface="Consolas"/>
              </a:rPr>
              <a:t>vector</a:t>
            </a:r>
            <a:r>
              <a:rPr b="0" i="0" lang="it" u="none">
                <a:solidFill>
                  <a:srgbClr val="000000"/>
                </a:solidFill>
                <a:latin typeface="Consolas"/>
                <a:ea typeface="Consolas"/>
                <a:cs typeface="Consolas"/>
                <a:sym typeface="Consolas"/>
              </a:rPr>
              <a:t> {</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std::</a:t>
            </a:r>
            <a:r>
              <a:rPr lang="it">
                <a:latin typeface="Consolas"/>
                <a:ea typeface="Consolas"/>
                <a:cs typeface="Consolas"/>
                <a:sym typeface="Consolas"/>
              </a:rPr>
              <a:t>vector</a:t>
            </a:r>
            <a:r>
              <a:rPr b="0" i="0" lang="it" u="none">
                <a:solidFill>
                  <a:srgbClr val="000000"/>
                </a:solidFill>
                <a:latin typeface="Consolas"/>
                <a:ea typeface="Consolas"/>
                <a:cs typeface="Consolas"/>
                <a:sym typeface="Consolas"/>
              </a:rPr>
              <a:t>&lt;T&gt; </a:t>
            </a:r>
            <a:r>
              <a:rPr lang="it">
                <a:latin typeface="Consolas"/>
                <a:ea typeface="Consolas"/>
                <a:cs typeface="Consolas"/>
                <a:sym typeface="Consolas"/>
              </a:rPr>
              <a:t>v</a:t>
            </a:r>
            <a:r>
              <a:rPr b="0" i="0" lang="it" u="none">
                <a:solidFill>
                  <a:srgbClr val="000000"/>
                </a:solidFill>
                <a:latin typeface="Consolas"/>
                <a:ea typeface="Consolas"/>
                <a:cs typeface="Consolas"/>
                <a:sym typeface="Consolas"/>
              </a:rPr>
              <a:t>;</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a:t>
            </a:r>
            <a:r>
              <a:rPr b="1" i="0" lang="it" u="none">
                <a:solidFill>
                  <a:srgbClr val="C00000"/>
                </a:solidFill>
                <a:latin typeface="Consolas"/>
                <a:ea typeface="Consolas"/>
                <a:cs typeface="Consolas"/>
                <a:sym typeface="Consolas"/>
              </a:rPr>
              <a:t>std::mutex m;</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public:  </a:t>
            </a:r>
            <a:endParaRPr b="0" i="0" u="non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int size() {</a:t>
            </a:r>
            <a:endParaRPr sz="1500"/>
          </a:p>
          <a:p>
            <a:pPr indent="0" lvl="0" marL="0" marR="0" rtl="0" algn="l">
              <a:lnSpc>
                <a:spcPct val="100000"/>
              </a:lnSpc>
              <a:spcBef>
                <a:spcPts val="0"/>
              </a:spcBef>
              <a:spcAft>
                <a:spcPts val="0"/>
              </a:spcAft>
              <a:buClr>
                <a:srgbClr val="C00000"/>
              </a:buClr>
              <a:buSzPts val="1300"/>
              <a:buFont typeface="Consolas"/>
              <a:buNone/>
            </a:pPr>
            <a:r>
              <a:rPr b="1" i="0" lang="it" u="none">
                <a:solidFill>
                  <a:srgbClr val="C00000"/>
                </a:solidFill>
                <a:latin typeface="Consolas"/>
                <a:ea typeface="Consolas"/>
                <a:cs typeface="Consolas"/>
                <a:sym typeface="Consolas"/>
              </a:rPr>
              <a:t>      std::lock_guard&lt;std::mutex&gt; l(m);</a:t>
            </a:r>
            <a:endParaRPr sz="1500"/>
          </a:p>
          <a:p>
            <a:pPr indent="0" lvl="0" marL="0" marR="0" rtl="0" algn="l">
              <a:lnSpc>
                <a:spcPct val="100000"/>
              </a:lnSpc>
              <a:spcBef>
                <a:spcPts val="0"/>
              </a:spcBef>
              <a:spcAft>
                <a:spcPts val="0"/>
              </a:spcAft>
              <a:buClr>
                <a:srgbClr val="C00000"/>
              </a:buClr>
              <a:buSzPts val="1300"/>
              <a:buFont typeface="Consolas"/>
              <a:buNone/>
            </a:pPr>
            <a:r>
              <a:rPr b="1" i="0" lang="it" u="none">
                <a:solidFill>
                  <a:srgbClr val="C00000"/>
                </a:solidFill>
                <a:latin typeface="Consolas"/>
                <a:ea typeface="Consolas"/>
                <a:cs typeface="Consolas"/>
                <a:sym typeface="Consolas"/>
              </a:rPr>
              <a:t>      </a:t>
            </a:r>
            <a:r>
              <a:rPr b="0" i="0" lang="it" u="none">
                <a:solidFill>
                  <a:srgbClr val="000000"/>
                </a:solidFill>
                <a:latin typeface="Consolas"/>
                <a:ea typeface="Consolas"/>
                <a:cs typeface="Consolas"/>
                <a:sym typeface="Consolas"/>
              </a:rPr>
              <a:t>return </a:t>
            </a:r>
            <a:r>
              <a:rPr lang="it">
                <a:latin typeface="Consolas"/>
                <a:ea typeface="Consolas"/>
                <a:cs typeface="Consolas"/>
                <a:sym typeface="Consolas"/>
              </a:rPr>
              <a:t>v</a:t>
            </a:r>
            <a:r>
              <a:rPr b="0" i="0" lang="it" u="none">
                <a:solidFill>
                  <a:srgbClr val="000000"/>
                </a:solidFill>
                <a:latin typeface="Consolas"/>
                <a:ea typeface="Consolas"/>
                <a:cs typeface="Consolas"/>
                <a:sym typeface="Consolas"/>
              </a:rPr>
              <a:t>.size();</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 // il rilascio avvi</a:t>
            </a:r>
            <a:r>
              <a:rPr lang="it">
                <a:latin typeface="Consolas"/>
                <a:ea typeface="Consolas"/>
                <a:cs typeface="Consolas"/>
                <a:sym typeface="Consolas"/>
              </a:rPr>
              <a:t>ene qui!</a:t>
            </a:r>
            <a:endParaRPr sz="1500"/>
          </a:p>
          <a:p>
            <a:pPr indent="0" lvl="0" marL="0" marR="0" rtl="0" algn="l">
              <a:lnSpc>
                <a:spcPct val="100000"/>
              </a:lnSpc>
              <a:spcBef>
                <a:spcPts val="0"/>
              </a:spcBef>
              <a:spcAft>
                <a:spcPts val="0"/>
              </a:spcAft>
              <a:buClr>
                <a:srgbClr val="000000"/>
              </a:buClr>
              <a:buSzPts val="1300"/>
              <a:buFont typeface="Times New Roman"/>
              <a:buNone/>
            </a:pPr>
            <a:r>
              <a:t/>
            </a:r>
            <a:endParaRPr b="0" i="0" u="non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T front() {</a:t>
            </a:r>
            <a:endParaRPr sz="1500"/>
          </a:p>
          <a:p>
            <a:pPr indent="0" lvl="0" marL="0" marR="0" rtl="0" algn="l">
              <a:lnSpc>
                <a:spcPct val="100000"/>
              </a:lnSpc>
              <a:spcBef>
                <a:spcPts val="0"/>
              </a:spcBef>
              <a:spcAft>
                <a:spcPts val="0"/>
              </a:spcAft>
              <a:buClr>
                <a:srgbClr val="C00000"/>
              </a:buClr>
              <a:buSzPts val="1300"/>
              <a:buFont typeface="Consolas"/>
              <a:buNone/>
            </a:pPr>
            <a:r>
              <a:rPr b="1" i="0" lang="it" u="none">
                <a:solidFill>
                  <a:srgbClr val="C00000"/>
                </a:solidFill>
                <a:latin typeface="Consolas"/>
                <a:ea typeface="Consolas"/>
                <a:cs typeface="Consolas"/>
                <a:sym typeface="Consolas"/>
              </a:rPr>
              <a:t>      std::lock_guard&lt;std::mutex&gt; l(m);</a:t>
            </a:r>
            <a:endParaRPr sz="1500"/>
          </a:p>
          <a:p>
            <a:pPr indent="0" lvl="0" marL="0" marR="0" rtl="0" algn="l">
              <a:lnSpc>
                <a:spcPct val="100000"/>
              </a:lnSpc>
              <a:spcBef>
                <a:spcPts val="0"/>
              </a:spcBef>
              <a:spcAft>
                <a:spcPts val="0"/>
              </a:spcAft>
              <a:buClr>
                <a:srgbClr val="C00000"/>
              </a:buClr>
              <a:buSzPts val="1300"/>
              <a:buFont typeface="Consolas"/>
              <a:buNone/>
            </a:pPr>
            <a:r>
              <a:rPr b="1" i="0" lang="it" u="none">
                <a:solidFill>
                  <a:srgbClr val="C00000"/>
                </a:solidFill>
                <a:latin typeface="Consolas"/>
                <a:ea typeface="Consolas"/>
                <a:cs typeface="Consolas"/>
                <a:sym typeface="Consolas"/>
              </a:rPr>
              <a:t>      </a:t>
            </a:r>
            <a:r>
              <a:rPr b="0" i="0" lang="it" u="none">
                <a:solidFill>
                  <a:srgbClr val="000000"/>
                </a:solidFill>
                <a:latin typeface="Consolas"/>
                <a:ea typeface="Consolas"/>
                <a:cs typeface="Consolas"/>
                <a:sym typeface="Consolas"/>
              </a:rPr>
              <a:t>return </a:t>
            </a:r>
            <a:r>
              <a:rPr lang="it">
                <a:latin typeface="Consolas"/>
                <a:ea typeface="Consolas"/>
                <a:cs typeface="Consolas"/>
                <a:sym typeface="Consolas"/>
              </a:rPr>
              <a:t>v</a:t>
            </a:r>
            <a:r>
              <a:rPr b="0" i="0" lang="it" u="none">
                <a:solidFill>
                  <a:srgbClr val="000000"/>
                </a:solidFill>
                <a:latin typeface="Consolas"/>
                <a:ea typeface="Consolas"/>
                <a:cs typeface="Consolas"/>
                <a:sym typeface="Consolas"/>
              </a:rPr>
              <a:t>.front();</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 </a:t>
            </a:r>
            <a:r>
              <a:rPr lang="it">
                <a:solidFill>
                  <a:schemeClr val="dk1"/>
                </a:solidFill>
                <a:latin typeface="Consolas"/>
                <a:ea typeface="Consolas"/>
                <a:cs typeface="Consolas"/>
                <a:sym typeface="Consolas"/>
              </a:rPr>
              <a:t>// il rilascio avviene qui!</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void push_</a:t>
            </a:r>
            <a:r>
              <a:rPr lang="it">
                <a:latin typeface="Consolas"/>
                <a:ea typeface="Consolas"/>
                <a:cs typeface="Consolas"/>
                <a:sym typeface="Consolas"/>
              </a:rPr>
              <a:t>back</a:t>
            </a:r>
            <a:r>
              <a:rPr b="0" i="0" lang="it" u="none">
                <a:solidFill>
                  <a:srgbClr val="000000"/>
                </a:solidFill>
                <a:latin typeface="Consolas"/>
                <a:ea typeface="Consolas"/>
                <a:cs typeface="Consolas"/>
                <a:sym typeface="Consolas"/>
              </a:rPr>
              <a:t>(T t) {</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a:t>
            </a:r>
            <a:r>
              <a:rPr b="1" i="0" lang="it" u="none">
                <a:solidFill>
                  <a:srgbClr val="C00000"/>
                </a:solidFill>
                <a:latin typeface="Consolas"/>
                <a:ea typeface="Consolas"/>
                <a:cs typeface="Consolas"/>
                <a:sym typeface="Consolas"/>
              </a:rPr>
              <a:t>std::lock_guard&lt;std::mutex&gt; l(m);</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a:t>
            </a:r>
            <a:r>
              <a:rPr lang="it">
                <a:latin typeface="Consolas"/>
                <a:ea typeface="Consolas"/>
                <a:cs typeface="Consolas"/>
                <a:sym typeface="Consolas"/>
              </a:rPr>
              <a:t>v</a:t>
            </a:r>
            <a:r>
              <a:rPr b="0" i="0" lang="it" u="none">
                <a:solidFill>
                  <a:srgbClr val="000000"/>
                </a:solidFill>
                <a:latin typeface="Consolas"/>
                <a:ea typeface="Consolas"/>
                <a:cs typeface="Consolas"/>
                <a:sym typeface="Consolas"/>
              </a:rPr>
              <a:t>.</a:t>
            </a:r>
            <a:r>
              <a:rPr lang="it">
                <a:latin typeface="Consolas"/>
                <a:ea typeface="Consolas"/>
                <a:cs typeface="Consolas"/>
                <a:sym typeface="Consolas"/>
              </a:rPr>
              <a:t>push_back</a:t>
            </a:r>
            <a:r>
              <a:rPr b="0" i="0" lang="it" u="none">
                <a:solidFill>
                  <a:srgbClr val="000000"/>
                </a:solidFill>
                <a:latin typeface="Consolas"/>
                <a:ea typeface="Consolas"/>
                <a:cs typeface="Consolas"/>
                <a:sym typeface="Consolas"/>
              </a:rPr>
              <a:t>(t);</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    }  </a:t>
            </a:r>
            <a:r>
              <a:rPr lang="it">
                <a:solidFill>
                  <a:schemeClr val="dk1"/>
                </a:solidFill>
                <a:latin typeface="Consolas"/>
                <a:ea typeface="Consolas"/>
                <a:cs typeface="Consolas"/>
                <a:sym typeface="Consolas"/>
              </a:rPr>
              <a:t>// il rilascio avviene qui!</a:t>
            </a:r>
            <a:endParaRPr sz="1500"/>
          </a:p>
          <a:p>
            <a:pPr indent="0" lvl="0" marL="0" marR="0" rtl="0" algn="l">
              <a:lnSpc>
                <a:spcPct val="100000"/>
              </a:lnSpc>
              <a:spcBef>
                <a:spcPts val="0"/>
              </a:spcBef>
              <a:spcAft>
                <a:spcPts val="0"/>
              </a:spcAft>
              <a:buClr>
                <a:srgbClr val="000000"/>
              </a:buClr>
              <a:buSzPts val="1300"/>
              <a:buFont typeface="Consolas"/>
              <a:buNone/>
            </a:pPr>
            <a:r>
              <a:rPr b="0" i="0" lang="it" u="none">
                <a:solidFill>
                  <a:srgbClr val="000000"/>
                </a:solidFill>
                <a:latin typeface="Consolas"/>
                <a:ea typeface="Consolas"/>
                <a:cs typeface="Consolas"/>
                <a:sym typeface="Consolas"/>
              </a:rPr>
              <a:t>};</a:t>
            </a:r>
            <a:endParaRPr sz="1500"/>
          </a:p>
        </p:txBody>
      </p:sp>
      <p:sp>
        <p:nvSpPr>
          <p:cNvPr id="679" name="Google Shape;679;p67"/>
          <p:cNvSpPr txBox="1"/>
          <p:nvPr/>
        </p:nvSpPr>
        <p:spPr>
          <a:xfrm>
            <a:off x="7854650" y="389500"/>
            <a:ext cx="9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000">
                <a:solidFill>
                  <a:srgbClr val="980000"/>
                </a:solidFill>
              </a:rPr>
              <a:t>C++</a:t>
            </a:r>
            <a:endParaRPr b="1" sz="2000">
              <a:solidFill>
                <a:srgbClr val="98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685" name="Google Shape;685;p6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Valutazione</a:t>
            </a:r>
            <a:endParaRPr/>
          </a:p>
        </p:txBody>
      </p:sp>
      <p:sp>
        <p:nvSpPr>
          <p:cNvPr id="686" name="Google Shape;686;p6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L’uso del pattern RAII garantisce che il lock sia rilasciato automaticamente nel momento in cui l’oggetto lock_guard viene distrutto</a:t>
            </a:r>
            <a:endParaRPr/>
          </a:p>
          <a:p>
            <a:pPr indent="-317500" lvl="1" marL="914400" rtl="0" algn="l">
              <a:spcBef>
                <a:spcPts val="0"/>
              </a:spcBef>
              <a:spcAft>
                <a:spcPts val="0"/>
              </a:spcAft>
              <a:buSzPts val="1400"/>
              <a:buChar char="○"/>
            </a:pPr>
            <a:r>
              <a:rPr lang="it"/>
              <a:t>Sia perché l’esecuzione ha raggiunto la normale fine del metodo</a:t>
            </a:r>
            <a:endParaRPr/>
          </a:p>
          <a:p>
            <a:pPr indent="-317500" lvl="1" marL="914400" rtl="0" algn="l">
              <a:spcBef>
                <a:spcPts val="0"/>
              </a:spcBef>
              <a:spcAft>
                <a:spcPts val="0"/>
              </a:spcAft>
              <a:buSzPts val="1400"/>
              <a:buChar char="○"/>
            </a:pPr>
            <a:r>
              <a:rPr lang="it"/>
              <a:t>Sia perché si è verificata un’eccezione e c’è stata una contrazione dello stack</a:t>
            </a:r>
            <a:endParaRPr/>
          </a:p>
          <a:p>
            <a:pPr indent="-342900" lvl="0" marL="457200" rtl="0" algn="l">
              <a:spcBef>
                <a:spcPts val="0"/>
              </a:spcBef>
              <a:spcAft>
                <a:spcPts val="0"/>
              </a:spcAft>
              <a:buSzPts val="1800"/>
              <a:buChar char="●"/>
            </a:pPr>
            <a:r>
              <a:rPr lang="it"/>
              <a:t>Tuttavia, dall’uso del pattern </a:t>
            </a:r>
            <a:r>
              <a:rPr b="1" lang="it">
                <a:solidFill>
                  <a:srgbClr val="0B5394"/>
                </a:solidFill>
              </a:rPr>
              <a:t>non emerge</a:t>
            </a:r>
            <a:r>
              <a:rPr lang="it"/>
              <a:t> quali metodi della classe che contiene il mutex debbano essere </a:t>
            </a:r>
            <a:r>
              <a:rPr b="1" lang="it">
                <a:solidFill>
                  <a:srgbClr val="0B5394"/>
                </a:solidFill>
              </a:rPr>
              <a:t>sincronizzati</a:t>
            </a:r>
            <a:endParaRPr b="1">
              <a:solidFill>
                <a:srgbClr val="0B5394"/>
              </a:solidFill>
            </a:endParaRPr>
          </a:p>
          <a:p>
            <a:pPr indent="-317500" lvl="1" marL="914400" rtl="0" algn="l">
              <a:spcBef>
                <a:spcPts val="0"/>
              </a:spcBef>
              <a:spcAft>
                <a:spcPts val="0"/>
              </a:spcAft>
              <a:buSzPts val="1400"/>
              <a:buChar char="○"/>
            </a:pPr>
            <a:r>
              <a:rPr lang="it"/>
              <a:t>Né impedisce che venga scritto del codice che fa accesso ai dati condivisi senza possedere il lock</a:t>
            </a:r>
            <a:endParaRPr/>
          </a:p>
          <a:p>
            <a:pPr indent="-342900" lvl="0" marL="457200" rtl="0" algn="l">
              <a:spcBef>
                <a:spcPts val="0"/>
              </a:spcBef>
              <a:spcAft>
                <a:spcPts val="0"/>
              </a:spcAft>
              <a:buSzPts val="1800"/>
              <a:buChar char="●"/>
            </a:pPr>
            <a:r>
              <a:rPr lang="it"/>
              <a:t>L’uso corretto della sincronizzazione e le sue evoluzioni nel tempo, legate alla manutenzione della classe, </a:t>
            </a:r>
            <a:r>
              <a:rPr b="1" lang="it">
                <a:solidFill>
                  <a:srgbClr val="0B5394"/>
                </a:solidFill>
              </a:rPr>
              <a:t>restano affidate</a:t>
            </a:r>
            <a:r>
              <a:rPr lang="it"/>
              <a:t> principalmente </a:t>
            </a:r>
            <a:r>
              <a:rPr b="1" lang="it">
                <a:solidFill>
                  <a:srgbClr val="0B5394"/>
                </a:solidFill>
              </a:rPr>
              <a:t>ai commenti</a:t>
            </a:r>
            <a:r>
              <a:rPr lang="it"/>
              <a:t> eventualmente presenti nel codice</a:t>
            </a:r>
            <a:endParaRPr/>
          </a:p>
          <a:p>
            <a:pPr indent="-317500" lvl="1" marL="914400" rtl="0" algn="l">
              <a:spcBef>
                <a:spcPts val="0"/>
              </a:spcBef>
              <a:spcAft>
                <a:spcPts val="0"/>
              </a:spcAft>
              <a:buSzPts val="1400"/>
              <a:buChar char="○"/>
            </a:pPr>
            <a:r>
              <a:rPr lang="it"/>
              <a:t>Senza che il compilatore possa fornire un supporto attivo per garantire il rispetto dei vincoli</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Mutex in Rust</a:t>
            </a:r>
            <a:endParaRPr/>
          </a:p>
        </p:txBody>
      </p:sp>
      <p:sp>
        <p:nvSpPr>
          <p:cNvPr id="692" name="Google Shape;692;p6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L’accesso ad uno stato condiviso in Rust richiede l’utilizzo d</a:t>
            </a:r>
            <a:r>
              <a:rPr lang="it"/>
              <a:t>i </a:t>
            </a:r>
            <a:r>
              <a:rPr b="1" lang="it">
                <a:solidFill>
                  <a:srgbClr val="0B5394"/>
                </a:solidFill>
              </a:rPr>
              <a:t>due blocchi</a:t>
            </a:r>
            <a:r>
              <a:rPr lang="it"/>
              <a:t> in cascata:</a:t>
            </a:r>
            <a:endParaRPr/>
          </a:p>
          <a:p>
            <a:pPr indent="-317500" lvl="1" marL="914400" rtl="0" algn="l">
              <a:spcBef>
                <a:spcPts val="0"/>
              </a:spcBef>
              <a:spcAft>
                <a:spcPts val="0"/>
              </a:spcAft>
              <a:buSzPts val="1400"/>
              <a:buChar char="○"/>
            </a:pPr>
            <a:r>
              <a:rPr lang="it"/>
              <a:t>Il primo volto a permettere il possesso multiplo di una struttura dati in sola lettura da parte di più thread, realizzato mediante il costrutto </a:t>
            </a:r>
            <a:r>
              <a:rPr b="1" lang="it">
                <a:solidFill>
                  <a:srgbClr val="0B5394"/>
                </a:solidFill>
                <a:latin typeface="Consolas"/>
                <a:ea typeface="Consolas"/>
                <a:cs typeface="Consolas"/>
                <a:sym typeface="Consolas"/>
              </a:rPr>
              <a:t>std::sync::Arc&lt;T&gt;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II secondo che consente l’acquisizione in lettura/scrittura della struttura dati, realizzato alternativamente mediante il costrutto </a:t>
            </a:r>
            <a:r>
              <a:rPr b="1" lang="it">
                <a:solidFill>
                  <a:srgbClr val="0B5394"/>
                </a:solidFill>
                <a:latin typeface="Consolas"/>
                <a:ea typeface="Consolas"/>
                <a:cs typeface="Consolas"/>
                <a:sym typeface="Consolas"/>
              </a:rPr>
              <a:t>std::sync::Mutex&lt;T&gt;</a:t>
            </a:r>
            <a:r>
              <a:rPr lang="it"/>
              <a:t>,</a:t>
            </a:r>
            <a:r>
              <a:rPr lang="it"/>
              <a:t> con </a:t>
            </a:r>
            <a:r>
              <a:rPr b="1" lang="it">
                <a:solidFill>
                  <a:srgbClr val="0B5394"/>
                </a:solidFill>
                <a:latin typeface="Consolas"/>
                <a:ea typeface="Consolas"/>
                <a:cs typeface="Consolas"/>
                <a:sym typeface="Consolas"/>
              </a:rPr>
              <a:t>std::sync::RwLock&lt;T&gt; </a:t>
            </a:r>
            <a:r>
              <a:rPr lang="it"/>
              <a:t>oppure ricorrendo ai </a:t>
            </a:r>
            <a:r>
              <a:rPr b="1" lang="it">
                <a:solidFill>
                  <a:srgbClr val="0B5394"/>
                </a:solidFill>
              </a:rPr>
              <a:t>tipi atomici</a:t>
            </a:r>
            <a:endParaRPr b="1">
              <a:solidFill>
                <a:srgbClr val="0B5394"/>
              </a:solidFill>
            </a:endParaRPr>
          </a:p>
          <a:p>
            <a:pPr indent="-342900" lvl="0" marL="457200" rtl="0" algn="l">
              <a:spcBef>
                <a:spcPts val="0"/>
              </a:spcBef>
              <a:spcAft>
                <a:spcPts val="0"/>
              </a:spcAft>
              <a:buSzPts val="1800"/>
              <a:buChar char="●"/>
            </a:pPr>
            <a:r>
              <a:rPr lang="it"/>
              <a:t>Questa combinazione che prende spunto dal pattern RAII, permette di </a:t>
            </a:r>
            <a:r>
              <a:rPr b="1" lang="it">
                <a:solidFill>
                  <a:srgbClr val="0B5394"/>
                </a:solidFill>
              </a:rPr>
              <a:t>rendere esplicito</a:t>
            </a:r>
            <a:r>
              <a:rPr lang="it"/>
              <a:t> nella struttura del codice e nei pattern di accesso ai dati </a:t>
            </a:r>
            <a:r>
              <a:rPr b="1" lang="it">
                <a:solidFill>
                  <a:srgbClr val="0B5394"/>
                </a:solidFill>
              </a:rPr>
              <a:t>cosa</a:t>
            </a:r>
            <a:r>
              <a:rPr lang="it"/>
              <a:t> sia condiviso e </a:t>
            </a:r>
            <a:r>
              <a:rPr b="1" lang="it">
                <a:solidFill>
                  <a:srgbClr val="0B5394"/>
                </a:solidFill>
              </a:rPr>
              <a:t>impedisce</a:t>
            </a:r>
            <a:r>
              <a:rPr lang="it"/>
              <a:t> di fatto </a:t>
            </a:r>
            <a:r>
              <a:rPr b="1" lang="it">
                <a:solidFill>
                  <a:srgbClr val="0B5394"/>
                </a:solidFill>
              </a:rPr>
              <a:t>l’accesso senza</a:t>
            </a:r>
            <a:r>
              <a:rPr lang="it"/>
              <a:t> il corretto </a:t>
            </a:r>
            <a:r>
              <a:rPr b="1" lang="it">
                <a:solidFill>
                  <a:srgbClr val="0B5394"/>
                </a:solidFill>
              </a:rPr>
              <a:t>possesso</a:t>
            </a:r>
            <a:r>
              <a:rPr lang="it"/>
              <a:t> del lock relativo</a:t>
            </a:r>
            <a:endParaRPr/>
          </a:p>
          <a:p>
            <a:pPr indent="-317500" lvl="1" marL="914400" rtl="0" algn="l">
              <a:spcBef>
                <a:spcPts val="0"/>
              </a:spcBef>
              <a:spcAft>
                <a:spcPts val="0"/>
              </a:spcAft>
              <a:buSzPts val="1400"/>
              <a:buChar char="○"/>
            </a:pPr>
            <a:r>
              <a:rPr lang="it"/>
              <a:t>Permettendo al compilatore di bloccare ogni tentativo di accesso non conforme</a:t>
            </a:r>
            <a:endParaRPr/>
          </a:p>
        </p:txBody>
      </p:sp>
      <p:sp>
        <p:nvSpPr>
          <p:cNvPr id="693" name="Google Shape;693;p6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std::sync::Mutex&lt;T&gt;</a:t>
            </a:r>
            <a:endParaRPr/>
          </a:p>
        </p:txBody>
      </p:sp>
      <p:sp>
        <p:nvSpPr>
          <p:cNvPr id="699" name="Google Shape;699;p7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Un oggetto di tipo Mutex incapsula un dato di tipo T </a:t>
            </a:r>
            <a:br>
              <a:rPr lang="it"/>
            </a:br>
            <a:r>
              <a:rPr lang="it"/>
              <a:t>oltre al riferimento ad un mutex nativo del sistema operativo</a:t>
            </a:r>
            <a:endParaRPr/>
          </a:p>
          <a:p>
            <a:pPr indent="-317500" lvl="1" marL="914400" rtl="0" algn="l">
              <a:spcBef>
                <a:spcPts val="0"/>
              </a:spcBef>
              <a:spcAft>
                <a:spcPts val="0"/>
              </a:spcAft>
              <a:buSzPts val="1400"/>
              <a:buChar char="○"/>
            </a:pPr>
            <a:r>
              <a:rPr lang="it"/>
              <a:t>L’unico modo per accedere al dato è invocare il metodo </a:t>
            </a:r>
            <a:r>
              <a:rPr b="1" lang="it">
                <a:solidFill>
                  <a:srgbClr val="0B5394"/>
                </a:solidFill>
                <a:latin typeface="Consolas"/>
                <a:ea typeface="Consolas"/>
                <a:cs typeface="Consolas"/>
                <a:sym typeface="Consolas"/>
              </a:rPr>
              <a:t>lock()</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Questo metodo restituisce un oggetto di tipo</a:t>
            </a:r>
            <a:r>
              <a:rPr lang="it"/>
              <a:t> </a:t>
            </a:r>
            <a:r>
              <a:rPr b="1" lang="it">
                <a:solidFill>
                  <a:srgbClr val="0B5394"/>
                </a:solidFill>
                <a:latin typeface="Consolas"/>
                <a:ea typeface="Consolas"/>
                <a:cs typeface="Consolas"/>
                <a:sym typeface="Consolas"/>
              </a:rPr>
              <a:t>LockResult&lt;MutexGuard&lt;T&gt;&gt;</a:t>
            </a:r>
            <a:r>
              <a:rPr lang="it"/>
              <a:t> e resta bloccato fino a che non è stato possibile acquisire il mutex nativo</a:t>
            </a:r>
            <a:endParaRPr/>
          </a:p>
          <a:p>
            <a:pPr indent="-317500" lvl="1" marL="914400" rtl="0" algn="l">
              <a:spcBef>
                <a:spcPts val="0"/>
              </a:spcBef>
              <a:spcAft>
                <a:spcPts val="0"/>
              </a:spcAft>
              <a:buSzPts val="1400"/>
              <a:buChar char="○"/>
            </a:pPr>
            <a:r>
              <a:rPr lang="it"/>
              <a:t>Se l’ultimo thread che ha acquisito il mutex fosse terminato prima di averlo rilasciato, il mutex si troverebbe nello stato avvelenato, e la risposta conterrebbe un errore</a:t>
            </a:r>
            <a:endParaRPr/>
          </a:p>
          <a:p>
            <a:pPr indent="-342900" lvl="0" marL="457200" rtl="0" algn="l">
              <a:spcBef>
                <a:spcPts val="0"/>
              </a:spcBef>
              <a:spcAft>
                <a:spcPts val="0"/>
              </a:spcAft>
              <a:buSzPts val="1800"/>
              <a:buChar char="●"/>
            </a:pPr>
            <a:r>
              <a:rPr lang="it"/>
              <a:t>Se il metodo </a:t>
            </a:r>
            <a:r>
              <a:rPr b="1" lang="it">
                <a:solidFill>
                  <a:srgbClr val="0B5394"/>
                </a:solidFill>
                <a:latin typeface="Consolas"/>
                <a:ea typeface="Consolas"/>
                <a:cs typeface="Consolas"/>
                <a:sym typeface="Consolas"/>
              </a:rPr>
              <a:t>lock()</a:t>
            </a:r>
            <a:r>
              <a:rPr lang="it"/>
              <a:t> ha successo, la risposta contiene un </a:t>
            </a:r>
            <a:r>
              <a:rPr b="1" lang="it">
                <a:solidFill>
                  <a:srgbClr val="0B5394"/>
                </a:solidFill>
                <a:latin typeface="Consolas"/>
                <a:ea typeface="Consolas"/>
                <a:cs typeface="Consolas"/>
                <a:sym typeface="Consolas"/>
              </a:rPr>
              <a:t>MutexGuard&lt;T&gt;</a:t>
            </a:r>
            <a:endParaRPr/>
          </a:p>
          <a:p>
            <a:pPr indent="-317500" lvl="1" marL="914400" rtl="0" algn="l">
              <a:spcBef>
                <a:spcPts val="0"/>
              </a:spcBef>
              <a:spcAft>
                <a:spcPts val="0"/>
              </a:spcAft>
              <a:buSzPts val="1400"/>
              <a:buChar char="○"/>
            </a:pPr>
            <a:r>
              <a:rPr lang="it"/>
              <a:t>Tale oggetto implementa il tratto</a:t>
            </a:r>
            <a:r>
              <a:rPr lang="it"/>
              <a:t> </a:t>
            </a:r>
            <a:r>
              <a:rPr b="1" lang="it">
                <a:solidFill>
                  <a:srgbClr val="0B5394"/>
                </a:solidFill>
                <a:latin typeface="Consolas"/>
                <a:ea typeface="Consolas"/>
                <a:cs typeface="Consolas"/>
                <a:sym typeface="Consolas"/>
              </a:rPr>
              <a:t>Deref&lt;T&gt;</a:t>
            </a:r>
            <a:r>
              <a:rPr lang="it"/>
              <a:t> e si comporta come uno smart-pointer</a:t>
            </a:r>
            <a:endParaRPr/>
          </a:p>
          <a:p>
            <a:pPr indent="-317500" lvl="1" marL="914400" rtl="0" algn="l">
              <a:spcBef>
                <a:spcPts val="0"/>
              </a:spcBef>
              <a:spcAft>
                <a:spcPts val="0"/>
              </a:spcAft>
              <a:buSzPts val="1400"/>
              <a:buChar char="○"/>
            </a:pPr>
            <a:r>
              <a:rPr lang="it"/>
              <a:t>Dereferenziandolo, si ottiene un riferimento mutabile al dato </a:t>
            </a:r>
            <a:r>
              <a:rPr b="1" lang="it">
                <a:solidFill>
                  <a:srgbClr val="0B5394"/>
                </a:solidFill>
                <a:latin typeface="Consolas"/>
                <a:ea typeface="Consolas"/>
                <a:cs typeface="Consolas"/>
                <a:sym typeface="Consolas"/>
              </a:rPr>
              <a:t>T</a:t>
            </a:r>
            <a:endParaRPr/>
          </a:p>
          <a:p>
            <a:pPr indent="-317500" lvl="1" marL="914400" rtl="0" algn="l">
              <a:spcBef>
                <a:spcPts val="0"/>
              </a:spcBef>
              <a:spcAft>
                <a:spcPts val="0"/>
              </a:spcAft>
              <a:buSzPts val="1400"/>
              <a:buChar char="○"/>
            </a:pPr>
            <a:r>
              <a:rPr lang="it"/>
              <a:t>Quando il </a:t>
            </a:r>
            <a:r>
              <a:rPr b="1" lang="it">
                <a:solidFill>
                  <a:srgbClr val="0B5394"/>
                </a:solidFill>
                <a:latin typeface="Consolas"/>
                <a:ea typeface="Consolas"/>
                <a:cs typeface="Consolas"/>
                <a:sym typeface="Consolas"/>
              </a:rPr>
              <a:t>MutexGuard&lt;T&gt;</a:t>
            </a:r>
            <a:r>
              <a:rPr lang="it"/>
              <a:t> esce dallo scope, il mutex nativo viene rilasciato, permettendo ad altri thread di chiederne il possesso</a:t>
            </a:r>
            <a:endParaRPr/>
          </a:p>
          <a:p>
            <a:pPr indent="-317500" lvl="1" marL="914400" rtl="0" algn="l">
              <a:spcBef>
                <a:spcPts val="0"/>
              </a:spcBef>
              <a:spcAft>
                <a:spcPts val="0"/>
              </a:spcAft>
              <a:buSzPts val="1400"/>
              <a:buChar char="○"/>
            </a:pPr>
            <a:r>
              <a:rPr lang="it"/>
              <a:t>A tutti gli effetti </a:t>
            </a:r>
            <a:r>
              <a:rPr b="1" lang="it">
                <a:solidFill>
                  <a:srgbClr val="0B5394"/>
                </a:solidFill>
                <a:latin typeface="Consolas"/>
                <a:ea typeface="Consolas"/>
                <a:cs typeface="Consolas"/>
                <a:sym typeface="Consolas"/>
              </a:rPr>
              <a:t>MutexGuard&lt;T&gt;</a:t>
            </a:r>
            <a:r>
              <a:rPr lang="it"/>
              <a:t> implementa il pattern RAII, ma - per come viene costruito - è necessariamente disponibile solo se si possiede il mutex</a:t>
            </a:r>
            <a:endParaRPr/>
          </a:p>
        </p:txBody>
      </p:sp>
      <p:sp>
        <p:nvSpPr>
          <p:cNvPr id="700" name="Google Shape;700;p7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701" name="Google Shape;701;p70"/>
          <p:cNvGrpSpPr/>
          <p:nvPr/>
        </p:nvGrpSpPr>
        <p:grpSpPr>
          <a:xfrm>
            <a:off x="6509033" y="126069"/>
            <a:ext cx="2512124" cy="1530879"/>
            <a:chOff x="4238183" y="2482469"/>
            <a:chExt cx="2512124" cy="1530879"/>
          </a:xfrm>
        </p:grpSpPr>
        <p:sp>
          <p:nvSpPr>
            <p:cNvPr id="702" name="Google Shape;702;p70"/>
            <p:cNvSpPr txBox="1"/>
            <p:nvPr/>
          </p:nvSpPr>
          <p:spPr>
            <a:xfrm>
              <a:off x="4238183" y="2482469"/>
              <a:ext cx="13851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FF"/>
                  </a:solidFill>
                  <a:uFill>
                    <a:noFill/>
                  </a:uFill>
                  <a:latin typeface="Inconsolata"/>
                  <a:ea typeface="Inconsolata"/>
                  <a:cs typeface="Inconsolata"/>
                  <a:sym typeface="Inconsolata"/>
                  <a:hlinkClick r:id="rId3">
                    <a:extLst>
                      <a:ext uri="{A12FA001-AC4F-418D-AE19-62706E023703}">
                        <ahyp:hlinkClr val="tx"/>
                      </a:ext>
                    </a:extLst>
                  </a:hlinkClick>
                </a:rPr>
                <a:t>Mutex</a:t>
              </a:r>
              <a:r>
                <a:rPr lang="it">
                  <a:latin typeface="Inconsolata"/>
                  <a:ea typeface="Inconsolata"/>
                  <a:cs typeface="Inconsolata"/>
                  <a:sym typeface="Inconsolata"/>
                </a:rPr>
                <a:t>&lt;T&gt;</a:t>
              </a:r>
              <a:endParaRPr>
                <a:latin typeface="Inconsolata"/>
                <a:ea typeface="Inconsolata"/>
                <a:cs typeface="Inconsolata"/>
                <a:sym typeface="Inconsolata"/>
              </a:endParaRPr>
            </a:p>
          </p:txBody>
        </p:sp>
        <p:sp>
          <p:nvSpPr>
            <p:cNvPr id="703" name="Google Shape;703;p70"/>
            <p:cNvSpPr txBox="1"/>
            <p:nvPr/>
          </p:nvSpPr>
          <p:spPr>
            <a:xfrm>
              <a:off x="4997013" y="2899931"/>
              <a:ext cx="633600" cy="2781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consolata"/>
                <a:ea typeface="Inconsolata"/>
                <a:cs typeface="Inconsolata"/>
                <a:sym typeface="Inconsolata"/>
              </a:endParaRPr>
            </a:p>
          </p:txBody>
        </p:sp>
        <p:sp>
          <p:nvSpPr>
            <p:cNvPr id="704" name="Google Shape;704;p70"/>
            <p:cNvSpPr txBox="1"/>
            <p:nvPr/>
          </p:nvSpPr>
          <p:spPr>
            <a:xfrm>
              <a:off x="4871774" y="2899931"/>
              <a:ext cx="8766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poison</a:t>
              </a:r>
              <a:endParaRPr>
                <a:latin typeface="Inconsolata"/>
                <a:ea typeface="Inconsolata"/>
                <a:cs typeface="Inconsolata"/>
                <a:sym typeface="Inconsolata"/>
              </a:endParaRPr>
            </a:p>
          </p:txBody>
        </p:sp>
        <p:sp>
          <p:nvSpPr>
            <p:cNvPr id="705" name="Google Shape;705;p70"/>
            <p:cNvSpPr txBox="1"/>
            <p:nvPr/>
          </p:nvSpPr>
          <p:spPr>
            <a:xfrm>
              <a:off x="5623207" y="2899931"/>
              <a:ext cx="1127100" cy="278100"/>
            </a:xfrm>
            <a:prstGeom prst="rect">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T</a:t>
              </a:r>
              <a:endParaRPr>
                <a:latin typeface="Inconsolata"/>
                <a:ea typeface="Inconsolata"/>
                <a:cs typeface="Inconsolata"/>
                <a:sym typeface="Inconsolata"/>
              </a:endParaRPr>
            </a:p>
          </p:txBody>
        </p:sp>
        <p:sp>
          <p:nvSpPr>
            <p:cNvPr id="706" name="Google Shape;706;p70"/>
            <p:cNvSpPr txBox="1"/>
            <p:nvPr/>
          </p:nvSpPr>
          <p:spPr>
            <a:xfrm>
              <a:off x="4363422" y="2899931"/>
              <a:ext cx="633600" cy="278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consolata"/>
                <a:ea typeface="Inconsolata"/>
                <a:cs typeface="Inconsolata"/>
                <a:sym typeface="Inconsolata"/>
              </a:endParaRPr>
            </a:p>
          </p:txBody>
        </p:sp>
        <p:sp>
          <p:nvSpPr>
            <p:cNvPr id="707" name="Google Shape;707;p70"/>
            <p:cNvSpPr/>
            <p:nvPr/>
          </p:nvSpPr>
          <p:spPr>
            <a:xfrm>
              <a:off x="4370818" y="3456547"/>
              <a:ext cx="1127100" cy="5568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0"/>
            <p:cNvSpPr txBox="1"/>
            <p:nvPr/>
          </p:nvSpPr>
          <p:spPr>
            <a:xfrm>
              <a:off x="4488661" y="3613233"/>
              <a:ext cx="884100" cy="2781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mutex</a:t>
              </a:r>
              <a:endParaRPr>
                <a:latin typeface="Inconsolata"/>
                <a:ea typeface="Inconsolata"/>
                <a:cs typeface="Inconsolata"/>
                <a:sym typeface="Inconsolata"/>
              </a:endParaRPr>
            </a:p>
          </p:txBody>
        </p:sp>
        <p:cxnSp>
          <p:nvCxnSpPr>
            <p:cNvPr id="709" name="Google Shape;709;p70"/>
            <p:cNvCxnSpPr/>
            <p:nvPr/>
          </p:nvCxnSpPr>
          <p:spPr>
            <a:xfrm>
              <a:off x="4617351" y="3178239"/>
              <a:ext cx="254400" cy="417600"/>
            </a:xfrm>
            <a:prstGeom prst="straightConnector1">
              <a:avLst/>
            </a:prstGeom>
            <a:noFill/>
            <a:ln cap="flat" cmpd="sng" w="9525">
              <a:solidFill>
                <a:srgbClr val="595959"/>
              </a:solidFill>
              <a:prstDash val="solid"/>
              <a:round/>
              <a:headEnd len="med" w="med" type="none"/>
              <a:tailEnd len="med" w="med" type="stealth"/>
            </a:ln>
          </p:spPr>
        </p:cxnSp>
        <p:sp>
          <p:nvSpPr>
            <p:cNvPr id="710" name="Google Shape;710;p70"/>
            <p:cNvSpPr txBox="1"/>
            <p:nvPr/>
          </p:nvSpPr>
          <p:spPr>
            <a:xfrm>
              <a:off x="4245579" y="2899931"/>
              <a:ext cx="8766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inner</a:t>
              </a:r>
              <a:endParaRPr>
                <a:latin typeface="Inconsolata"/>
                <a:ea typeface="Inconsolata"/>
                <a:cs typeface="Inconsolata"/>
                <a:sym typeface="Inconsolata"/>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std::sync::Arc&lt;T&gt;</a:t>
            </a:r>
            <a:endParaRPr/>
          </a:p>
        </p:txBody>
      </p:sp>
      <p:sp>
        <p:nvSpPr>
          <p:cNvPr id="716" name="Google Shape;716;p7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oggetto di tipo </a:t>
            </a:r>
            <a:r>
              <a:rPr b="1" lang="it">
                <a:solidFill>
                  <a:srgbClr val="0B5394"/>
                </a:solidFill>
                <a:latin typeface="Consolas"/>
                <a:ea typeface="Consolas"/>
                <a:cs typeface="Consolas"/>
                <a:sym typeface="Consolas"/>
              </a:rPr>
              <a:t>Mutex</a:t>
            </a:r>
            <a:r>
              <a:rPr lang="it"/>
              <a:t> può avere un solo possesore</a:t>
            </a:r>
            <a:endParaRPr/>
          </a:p>
          <a:p>
            <a:pPr indent="-317500" lvl="1" marL="914400" rtl="0" algn="l">
              <a:spcBef>
                <a:spcPts val="0"/>
              </a:spcBef>
              <a:spcAft>
                <a:spcPts val="0"/>
              </a:spcAft>
              <a:buSzPts val="1400"/>
              <a:buChar char="○"/>
            </a:pPr>
            <a:r>
              <a:rPr lang="it"/>
              <a:t>Per superare questo vincolo, lo si incapsula all’interno di un oggetto di tipo </a:t>
            </a:r>
            <a:r>
              <a:rPr b="1" lang="it">
                <a:solidFill>
                  <a:srgbClr val="0B5394"/>
                </a:solidFill>
                <a:latin typeface="Consolas"/>
                <a:ea typeface="Consolas"/>
                <a:cs typeface="Consolas"/>
                <a:sym typeface="Consolas"/>
              </a:rPr>
              <a:t>std::sync::Arc&lt;T&gt;</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b="1" lang="it">
                <a:solidFill>
                  <a:srgbClr val="0B5394"/>
                </a:solidFill>
                <a:latin typeface="Consolas"/>
                <a:ea typeface="Consolas"/>
                <a:cs typeface="Consolas"/>
                <a:sym typeface="Consolas"/>
              </a:rPr>
              <a:t>Arc&lt;T&gt;</a:t>
            </a:r>
            <a:r>
              <a:rPr lang="it"/>
              <a:t> permette di condividere il possesso di un dato, allocandolo nello heap e mantenendo un conteggio dei riferimenti esistenti di tipo </a:t>
            </a:r>
            <a:r>
              <a:rPr i="1" lang="it"/>
              <a:t>thread-safe</a:t>
            </a:r>
            <a:r>
              <a:rPr lang="it"/>
              <a:t> </a:t>
            </a:r>
            <a:endParaRPr/>
          </a:p>
          <a:p>
            <a:pPr indent="-317500" lvl="1" marL="914400" rtl="0" algn="l">
              <a:spcBef>
                <a:spcPts val="0"/>
              </a:spcBef>
              <a:spcAft>
                <a:spcPts val="0"/>
              </a:spcAft>
              <a:buSzPts val="1400"/>
              <a:buChar char="○"/>
            </a:pPr>
            <a:r>
              <a:rPr lang="it"/>
              <a:t>E’ possibile duplicare un oggetto di questo tipo attraverso  il metodo </a:t>
            </a:r>
            <a:r>
              <a:rPr b="1" lang="it">
                <a:solidFill>
                  <a:srgbClr val="0B5394"/>
                </a:solidFill>
                <a:latin typeface="Consolas"/>
                <a:ea typeface="Consolas"/>
                <a:cs typeface="Consolas"/>
                <a:sym typeface="Consolas"/>
              </a:rPr>
              <a:t>clone()</a:t>
            </a:r>
            <a:endParaRPr/>
          </a:p>
          <a:p>
            <a:pPr indent="-317500" lvl="1" marL="914400" rtl="0" algn="l">
              <a:spcBef>
                <a:spcPts val="0"/>
              </a:spcBef>
              <a:spcAft>
                <a:spcPts val="0"/>
              </a:spcAft>
              <a:buSzPts val="1400"/>
              <a:buChar char="○"/>
            </a:pPr>
            <a:r>
              <a:rPr lang="it"/>
              <a:t>Tale metodo si limita a duplicare il puntatore al blocco sullo heap, avendo cura di incrementare (in modo atomico) il contatore dei riferimenti associati al dato</a:t>
            </a:r>
            <a:endParaRPr/>
          </a:p>
          <a:p>
            <a:pPr indent="-317500" lvl="1" marL="914400" rtl="0" algn="l">
              <a:spcBef>
                <a:spcPts val="0"/>
              </a:spcBef>
              <a:spcAft>
                <a:spcPts val="0"/>
              </a:spcAft>
              <a:buSzPts val="1400"/>
              <a:buChar char="○"/>
            </a:pPr>
            <a:r>
              <a:rPr lang="it"/>
              <a:t>Il dato clonato viene ceduto ad un thread specificando la parola-chiave move di fronte alla funzione lambda che ne descrive la computazione</a:t>
            </a:r>
            <a:endParaRPr/>
          </a:p>
        </p:txBody>
      </p:sp>
      <p:sp>
        <p:nvSpPr>
          <p:cNvPr id="717" name="Google Shape;717;p7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718" name="Google Shape;718;p71"/>
          <p:cNvGrpSpPr/>
          <p:nvPr/>
        </p:nvGrpSpPr>
        <p:grpSpPr>
          <a:xfrm>
            <a:off x="6360637" y="10875"/>
            <a:ext cx="2783642" cy="1386753"/>
            <a:chOff x="2281500" y="2121016"/>
            <a:chExt cx="3381900" cy="1884688"/>
          </a:xfrm>
        </p:grpSpPr>
        <p:sp>
          <p:nvSpPr>
            <p:cNvPr id="719" name="Google Shape;719;p71"/>
            <p:cNvSpPr/>
            <p:nvPr/>
          </p:nvSpPr>
          <p:spPr>
            <a:xfrm>
              <a:off x="2281500" y="3289903"/>
              <a:ext cx="3381900" cy="7158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1"/>
            <p:cNvSpPr txBox="1"/>
            <p:nvPr/>
          </p:nvSpPr>
          <p:spPr>
            <a:xfrm>
              <a:off x="2480549" y="2121016"/>
              <a:ext cx="9285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FF"/>
                  </a:solidFill>
                  <a:uFill>
                    <a:noFill/>
                  </a:uFill>
                  <a:latin typeface="Inconsolata"/>
                  <a:ea typeface="Inconsolata"/>
                  <a:cs typeface="Inconsolata"/>
                  <a:sym typeface="Inconsolata"/>
                  <a:hlinkClick r:id="rId3">
                    <a:extLst>
                      <a:ext uri="{A12FA001-AC4F-418D-AE19-62706E023703}">
                        <ahyp:hlinkClr val="tx"/>
                      </a:ext>
                    </a:extLst>
                  </a:hlinkClick>
                </a:rPr>
                <a:t>Arc</a:t>
              </a:r>
              <a:r>
                <a:rPr lang="it">
                  <a:latin typeface="Inconsolata"/>
                  <a:ea typeface="Inconsolata"/>
                  <a:cs typeface="Inconsolata"/>
                  <a:sym typeface="Inconsolata"/>
                </a:rPr>
                <a:t>&lt;T&gt;</a:t>
              </a:r>
              <a:endParaRPr>
                <a:latin typeface="Inconsolata"/>
                <a:ea typeface="Inconsolata"/>
                <a:cs typeface="Inconsolata"/>
                <a:sym typeface="Inconsolata"/>
              </a:endParaRPr>
            </a:p>
          </p:txBody>
        </p:sp>
        <p:sp>
          <p:nvSpPr>
            <p:cNvPr id="721" name="Google Shape;721;p71"/>
            <p:cNvSpPr txBox="1"/>
            <p:nvPr/>
          </p:nvSpPr>
          <p:spPr>
            <a:xfrm>
              <a:off x="2442538" y="2596720"/>
              <a:ext cx="814800" cy="357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ptr</a:t>
              </a:r>
              <a:endParaRPr>
                <a:latin typeface="Inconsolata"/>
                <a:ea typeface="Inconsolata"/>
                <a:cs typeface="Inconsolata"/>
                <a:sym typeface="Inconsolata"/>
              </a:endParaRPr>
            </a:p>
          </p:txBody>
        </p:sp>
        <p:cxnSp>
          <p:nvCxnSpPr>
            <p:cNvPr id="722" name="Google Shape;722;p71"/>
            <p:cNvCxnSpPr/>
            <p:nvPr/>
          </p:nvCxnSpPr>
          <p:spPr>
            <a:xfrm>
              <a:off x="2764614" y="2932040"/>
              <a:ext cx="322200" cy="537000"/>
            </a:xfrm>
            <a:prstGeom prst="straightConnector1">
              <a:avLst/>
            </a:prstGeom>
            <a:noFill/>
            <a:ln cap="flat" cmpd="sng" w="9525">
              <a:solidFill>
                <a:srgbClr val="595959"/>
              </a:solidFill>
              <a:prstDash val="solid"/>
              <a:round/>
              <a:headEnd len="med" w="med" type="none"/>
              <a:tailEnd len="med" w="med" type="stealth"/>
            </a:ln>
          </p:spPr>
        </p:cxnSp>
        <p:sp>
          <p:nvSpPr>
            <p:cNvPr id="723" name="Google Shape;723;p71"/>
            <p:cNvSpPr txBox="1"/>
            <p:nvPr/>
          </p:nvSpPr>
          <p:spPr>
            <a:xfrm>
              <a:off x="2442538" y="3468835"/>
              <a:ext cx="814800" cy="3576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Inconsolata"/>
                <a:ea typeface="Inconsolata"/>
                <a:cs typeface="Inconsolata"/>
                <a:sym typeface="Inconsolata"/>
              </a:endParaRPr>
            </a:p>
          </p:txBody>
        </p:sp>
        <p:sp>
          <p:nvSpPr>
            <p:cNvPr id="724" name="Google Shape;724;p71"/>
            <p:cNvSpPr txBox="1"/>
            <p:nvPr/>
          </p:nvSpPr>
          <p:spPr>
            <a:xfrm>
              <a:off x="3247729" y="3468835"/>
              <a:ext cx="814800" cy="3576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Inconsolata"/>
                <a:ea typeface="Inconsolata"/>
                <a:cs typeface="Inconsolata"/>
                <a:sym typeface="Inconsolata"/>
              </a:endParaRPr>
            </a:p>
          </p:txBody>
        </p:sp>
        <p:sp>
          <p:nvSpPr>
            <p:cNvPr id="725" name="Google Shape;725;p71"/>
            <p:cNvSpPr txBox="1"/>
            <p:nvPr/>
          </p:nvSpPr>
          <p:spPr>
            <a:xfrm>
              <a:off x="2281500" y="3468835"/>
              <a:ext cx="1127400" cy="35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strong</a:t>
              </a:r>
              <a:endParaRPr>
                <a:latin typeface="Inconsolata"/>
                <a:ea typeface="Inconsolata"/>
                <a:cs typeface="Inconsolata"/>
                <a:sym typeface="Inconsolata"/>
              </a:endParaRPr>
            </a:p>
          </p:txBody>
        </p:sp>
        <p:sp>
          <p:nvSpPr>
            <p:cNvPr id="726" name="Google Shape;726;p71"/>
            <p:cNvSpPr txBox="1"/>
            <p:nvPr/>
          </p:nvSpPr>
          <p:spPr>
            <a:xfrm>
              <a:off x="3086690" y="3468835"/>
              <a:ext cx="1127400" cy="35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weak</a:t>
              </a:r>
              <a:endParaRPr>
                <a:latin typeface="Inconsolata"/>
                <a:ea typeface="Inconsolata"/>
                <a:cs typeface="Inconsolata"/>
                <a:sym typeface="Inconsolata"/>
              </a:endParaRPr>
            </a:p>
          </p:txBody>
        </p:sp>
        <p:sp>
          <p:nvSpPr>
            <p:cNvPr id="727" name="Google Shape;727;p71"/>
            <p:cNvSpPr txBox="1"/>
            <p:nvPr/>
          </p:nvSpPr>
          <p:spPr>
            <a:xfrm>
              <a:off x="4052919" y="3468835"/>
              <a:ext cx="1449300" cy="357600"/>
            </a:xfrm>
            <a:prstGeom prst="rect">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Inconsolata"/>
                  <a:ea typeface="Inconsolata"/>
                  <a:cs typeface="Inconsolata"/>
                  <a:sym typeface="Inconsolata"/>
                </a:rPr>
                <a:t>T</a:t>
              </a:r>
              <a:endParaRPr>
                <a:latin typeface="Inconsolata"/>
                <a:ea typeface="Inconsolata"/>
                <a:cs typeface="Inconsolata"/>
                <a:sym typeface="Inconsolata"/>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dello stato</a:t>
            </a:r>
            <a:endParaRPr/>
          </a:p>
        </p:txBody>
      </p:sp>
      <p:sp>
        <p:nvSpPr>
          <p:cNvPr id="733" name="Google Shape;733;p72"/>
          <p:cNvSpPr txBox="1"/>
          <p:nvPr>
            <p:ph idx="1" type="body"/>
          </p:nvPr>
        </p:nvSpPr>
        <p:spPr>
          <a:xfrm>
            <a:off x="311700" y="1280528"/>
            <a:ext cx="8520600" cy="3795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a:latin typeface="Consolas"/>
                <a:ea typeface="Consolas"/>
                <a:cs typeface="Consolas"/>
                <a:sym typeface="Consolas"/>
              </a:rPr>
              <a:t>let shared_data = </a:t>
            </a:r>
            <a:r>
              <a:rPr b="1" lang="it">
                <a:solidFill>
                  <a:srgbClr val="0B5394"/>
                </a:solidFill>
                <a:latin typeface="Consolas"/>
                <a:ea typeface="Consolas"/>
                <a:cs typeface="Consolas"/>
                <a:sym typeface="Consolas"/>
              </a:rPr>
              <a:t>Arc::new(Mutex::new(Vec::new()))</a:t>
            </a: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let mut threads = vec![];</a:t>
            </a:r>
            <a:endParaRPr>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for (i in 1..10) {</a:t>
            </a:r>
            <a:endParaRPr>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  let mut data = </a:t>
            </a:r>
            <a:r>
              <a:rPr b="1" lang="it">
                <a:solidFill>
                  <a:srgbClr val="0B5394"/>
                </a:solidFill>
                <a:latin typeface="Consolas"/>
                <a:ea typeface="Consolas"/>
                <a:cs typeface="Consolas"/>
                <a:sym typeface="Consolas"/>
              </a:rPr>
              <a:t>shared_data.clone()</a:t>
            </a:r>
            <a:r>
              <a:rPr lang="it">
                <a:latin typeface="Consolas"/>
                <a:ea typeface="Consolas"/>
                <a:cs typeface="Consolas"/>
                <a:sym typeface="Consolas"/>
              </a:rPr>
              <a:t>;    //duplicazione del possesso</a:t>
            </a:r>
            <a:endParaRPr>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  threads.push( thread::spawn( </a:t>
            </a:r>
            <a:r>
              <a:rPr b="1" lang="it">
                <a:solidFill>
                  <a:srgbClr val="0B5394"/>
                </a:solidFill>
                <a:latin typeface="Consolas"/>
                <a:ea typeface="Consolas"/>
                <a:cs typeface="Consolas"/>
                <a:sym typeface="Consolas"/>
              </a:rPr>
              <a:t>move</a:t>
            </a:r>
            <a:r>
              <a:rPr lang="it">
                <a:latin typeface="Consolas"/>
                <a:ea typeface="Consolas"/>
                <a:cs typeface="Consolas"/>
                <a:sym typeface="Consolas"/>
              </a:rPr>
              <a:t> || { //data è ceduto al thread</a:t>
            </a:r>
            <a:endParaRPr>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    let mut v = </a:t>
            </a:r>
            <a:r>
              <a:rPr b="1" lang="it">
                <a:solidFill>
                  <a:srgbClr val="0B5394"/>
                </a:solidFill>
                <a:latin typeface="Consolas"/>
                <a:ea typeface="Consolas"/>
                <a:cs typeface="Consolas"/>
                <a:sym typeface="Consolas"/>
              </a:rPr>
              <a:t>data.lock().unwrap()</a:t>
            </a:r>
            <a:r>
              <a:rPr lang="it">
                <a:latin typeface="Consolas"/>
                <a:ea typeface="Consolas"/>
                <a:cs typeface="Consolas"/>
                <a:sym typeface="Consolas"/>
              </a:rPr>
              <a:t>;    //v è di tipo </a:t>
            </a:r>
            <a:r>
              <a:rPr b="1" lang="it">
                <a:latin typeface="Consolas"/>
                <a:ea typeface="Consolas"/>
                <a:cs typeface="Consolas"/>
                <a:sym typeface="Consolas"/>
              </a:rPr>
              <a:t>MutexGuard&lt;T&gt;</a:t>
            </a:r>
            <a:endParaRPr b="1">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    v.push(i);                           //quando v esce dall scope, il lock</a:t>
            </a:r>
            <a:endParaRPr>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  }) );                                  //viene rilasciato</a:t>
            </a:r>
            <a:endParaRPr>
              <a:latin typeface="Consolas"/>
              <a:ea typeface="Consolas"/>
              <a:cs typeface="Consolas"/>
              <a:sym typeface="Consolas"/>
            </a:endParaRPr>
          </a:p>
          <a:p>
            <a:pPr indent="0" lvl="0" marL="0" rtl="0" algn="l">
              <a:spcBef>
                <a:spcPts val="120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rPr lang="it">
                <a:latin typeface="Consolas"/>
                <a:ea typeface="Consolas"/>
                <a:cs typeface="Consolas"/>
                <a:sym typeface="Consolas"/>
              </a:rPr>
              <a:t>for t in threads { t.join().unwrap(); }  //v contiene i numeri da 1 a 9</a:t>
            </a:r>
            <a:endParaRPr>
              <a:latin typeface="Consolas"/>
              <a:ea typeface="Consolas"/>
              <a:cs typeface="Consolas"/>
              <a:sym typeface="Consolas"/>
            </a:endParaRPr>
          </a:p>
        </p:txBody>
      </p:sp>
      <p:sp>
        <p:nvSpPr>
          <p:cNvPr id="734" name="Google Shape;734;p7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Cosa implica la concorrenza</a:t>
            </a:r>
            <a:endParaRPr/>
          </a:p>
        </p:txBody>
      </p:sp>
      <p:sp>
        <p:nvSpPr>
          <p:cNvPr id="96" name="Google Shape;96;p1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Possibilità di sfruttare appieno le capacità di </a:t>
            </a:r>
            <a:r>
              <a:rPr b="1" lang="it">
                <a:solidFill>
                  <a:srgbClr val="0B5394"/>
                </a:solidFill>
              </a:rPr>
              <a:t>elaborazione</a:t>
            </a:r>
            <a:r>
              <a:rPr lang="it"/>
              <a:t> </a:t>
            </a:r>
            <a:r>
              <a:rPr lang="it"/>
              <a:t>delle CPU </a:t>
            </a:r>
            <a:r>
              <a:rPr b="1" lang="it">
                <a:solidFill>
                  <a:srgbClr val="0B5394"/>
                </a:solidFill>
              </a:rPr>
              <a:t>multicore</a:t>
            </a:r>
            <a:r>
              <a:rPr lang="it"/>
              <a:t> </a:t>
            </a:r>
            <a:endParaRPr/>
          </a:p>
          <a:p>
            <a:pPr indent="-317500" lvl="1" marL="914400" rtl="0" algn="l">
              <a:spcBef>
                <a:spcPts val="0"/>
              </a:spcBef>
              <a:spcAft>
                <a:spcPts val="0"/>
              </a:spcAft>
              <a:buSzPts val="1400"/>
              <a:buChar char="○"/>
            </a:pPr>
            <a:r>
              <a:rPr lang="it"/>
              <a:t>Vero parallelismo</a:t>
            </a:r>
            <a:endParaRPr/>
          </a:p>
          <a:p>
            <a:pPr indent="-317500" lvl="1" marL="914400" rtl="0" algn="l">
              <a:spcBef>
                <a:spcPts val="0"/>
              </a:spcBef>
              <a:spcAft>
                <a:spcPts val="0"/>
              </a:spcAft>
              <a:buSzPts val="1400"/>
              <a:buChar char="○"/>
            </a:pPr>
            <a:r>
              <a:rPr lang="it"/>
              <a:t>Più flussi di esecuzione possono svolgersi contemporaneamente, riducendo così il tempo totale di elaborazione</a:t>
            </a:r>
            <a:endParaRPr/>
          </a:p>
          <a:p>
            <a:pPr indent="-342900" lvl="0" marL="457200" rtl="0" algn="l">
              <a:spcBef>
                <a:spcPts val="0"/>
              </a:spcBef>
              <a:spcAft>
                <a:spcPts val="0"/>
              </a:spcAft>
              <a:buSzPts val="1800"/>
              <a:buChar char="●"/>
            </a:pPr>
            <a:r>
              <a:rPr b="1" lang="it">
                <a:solidFill>
                  <a:srgbClr val="0B5394"/>
                </a:solidFill>
              </a:rPr>
              <a:t>Aumento</a:t>
            </a:r>
            <a:r>
              <a:rPr lang="it"/>
              <a:t> significativo </a:t>
            </a:r>
            <a:r>
              <a:rPr b="1" lang="it">
                <a:solidFill>
                  <a:srgbClr val="0B5394"/>
                </a:solidFill>
              </a:rPr>
              <a:t>della</a:t>
            </a:r>
            <a:r>
              <a:rPr lang="it"/>
              <a:t> </a:t>
            </a:r>
            <a:r>
              <a:rPr b="1" lang="it">
                <a:solidFill>
                  <a:srgbClr val="0B5394"/>
                </a:solidFill>
              </a:rPr>
              <a:t>complessità</a:t>
            </a:r>
            <a:r>
              <a:rPr lang="it"/>
              <a:t> del programma</a:t>
            </a:r>
            <a:endParaRPr/>
          </a:p>
          <a:p>
            <a:pPr indent="-317500" lvl="1" marL="914400" rtl="0" algn="l">
              <a:spcBef>
                <a:spcPts val="0"/>
              </a:spcBef>
              <a:spcAft>
                <a:spcPts val="0"/>
              </a:spcAft>
              <a:buSzPts val="1400"/>
              <a:buChar char="○"/>
            </a:pPr>
            <a:r>
              <a:rPr lang="it"/>
              <a:t>Nuove fonti e tipologie di errore</a:t>
            </a:r>
            <a:endParaRPr/>
          </a:p>
          <a:p>
            <a:pPr indent="-317500" lvl="1" marL="914400" rtl="0" algn="l">
              <a:spcBef>
                <a:spcPts val="0"/>
              </a:spcBef>
              <a:spcAft>
                <a:spcPts val="0"/>
              </a:spcAft>
              <a:buClr>
                <a:srgbClr val="0B5394"/>
              </a:buClr>
              <a:buSzPts val="1400"/>
              <a:buChar char="○"/>
            </a:pPr>
            <a:r>
              <a:rPr b="1" lang="it">
                <a:solidFill>
                  <a:srgbClr val="0B5394"/>
                </a:solidFill>
              </a:rPr>
              <a:t>Non determinismo dell’esecuzione</a:t>
            </a:r>
            <a:endParaRPr b="1">
              <a:solidFill>
                <a:srgbClr val="0B5394"/>
              </a:solidFill>
            </a:endParaRPr>
          </a:p>
          <a:p>
            <a:pPr indent="-342900" lvl="0" marL="457200" rtl="0" algn="l">
              <a:spcBef>
                <a:spcPts val="0"/>
              </a:spcBef>
              <a:spcAft>
                <a:spcPts val="0"/>
              </a:spcAft>
              <a:buSzPts val="1800"/>
              <a:buChar char="●"/>
            </a:pPr>
            <a:r>
              <a:rPr lang="it"/>
              <a:t>La memoria </a:t>
            </a:r>
            <a:r>
              <a:rPr b="1" lang="it">
                <a:solidFill>
                  <a:srgbClr val="0B5394"/>
                </a:solidFill>
              </a:rPr>
              <a:t>non</a:t>
            </a:r>
            <a:r>
              <a:rPr lang="it"/>
              <a:t> può più essere pensata come un </a:t>
            </a:r>
            <a:r>
              <a:rPr b="1" lang="it">
                <a:solidFill>
                  <a:srgbClr val="0B5394"/>
                </a:solidFill>
              </a:rPr>
              <a:t>"deposito statico"</a:t>
            </a:r>
            <a:r>
              <a:rPr lang="it"/>
              <a:t> </a:t>
            </a:r>
            <a:endParaRPr/>
          </a:p>
          <a:p>
            <a:pPr indent="-317500" lvl="1" marL="914400" rtl="0" algn="l">
              <a:spcBef>
                <a:spcPts val="0"/>
              </a:spcBef>
              <a:spcAft>
                <a:spcPts val="0"/>
              </a:spcAft>
              <a:buSzPts val="1400"/>
              <a:buChar char="○"/>
            </a:pPr>
            <a:r>
              <a:rPr lang="it"/>
              <a:t>I dati scritti al suo interno possono cambiare in conseguenza dell'attività di altri thread</a:t>
            </a:r>
            <a:endParaRPr/>
          </a:p>
          <a:p>
            <a:pPr indent="-342900" lvl="0" marL="457200" rtl="0" algn="l">
              <a:spcBef>
                <a:spcPts val="0"/>
              </a:spcBef>
              <a:spcAft>
                <a:spcPts val="0"/>
              </a:spcAft>
              <a:buSzPts val="1800"/>
              <a:buChar char="●"/>
            </a:pPr>
            <a:r>
              <a:rPr lang="it"/>
              <a:t>I thread devono </a:t>
            </a:r>
            <a:r>
              <a:rPr b="1" lang="it">
                <a:solidFill>
                  <a:srgbClr val="0B5394"/>
                </a:solidFill>
              </a:rPr>
              <a:t>coordinare l'accesso</a:t>
            </a:r>
            <a:r>
              <a:rPr lang="it"/>
              <a:t> alla memoria </a:t>
            </a:r>
            <a:endParaRPr/>
          </a:p>
          <a:p>
            <a:pPr indent="-317500" lvl="1" marL="914400" rtl="0" algn="l">
              <a:spcBef>
                <a:spcPts val="0"/>
              </a:spcBef>
              <a:spcAft>
                <a:spcPts val="0"/>
              </a:spcAft>
              <a:buSzPts val="1400"/>
              <a:buChar char="○"/>
            </a:pPr>
            <a:r>
              <a:rPr lang="it"/>
              <a:t>Tramite opportuni costrutti di sincronizzazione</a:t>
            </a:r>
            <a:endParaRPr/>
          </a:p>
          <a:p>
            <a:pPr indent="-317500" lvl="1" marL="914400" rtl="0" algn="l">
              <a:spcBef>
                <a:spcPts val="0"/>
              </a:spcBef>
              <a:spcAft>
                <a:spcPts val="0"/>
              </a:spcAft>
              <a:buSzPts val="1400"/>
              <a:buChar char="○"/>
            </a:pPr>
            <a:r>
              <a:rPr lang="it"/>
              <a:t>La presenza di cache legate ai singoli core introduce non determinismo nell'ordinamento e nella visibilità delle azioni sulla memoria </a:t>
            </a:r>
            <a:endParaRPr/>
          </a:p>
        </p:txBody>
      </p:sp>
      <p:sp>
        <p:nvSpPr>
          <p:cNvPr id="97" name="Google Shape;97;p1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dello stato</a:t>
            </a:r>
            <a:endParaRPr/>
          </a:p>
        </p:txBody>
      </p:sp>
      <p:sp>
        <p:nvSpPr>
          <p:cNvPr id="740" name="Google Shape;740;p73"/>
          <p:cNvSpPr txBox="1"/>
          <p:nvPr>
            <p:ph idx="1" type="body"/>
          </p:nvPr>
        </p:nvSpPr>
        <p:spPr>
          <a:xfrm>
            <a:off x="311700" y="1280525"/>
            <a:ext cx="8520600" cy="4017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Se un thread viene creato mediante la primitiva </a:t>
            </a:r>
            <a:r>
              <a:rPr b="1" lang="it">
                <a:solidFill>
                  <a:srgbClr val="0B5394"/>
                </a:solidFill>
                <a:latin typeface="Consolas"/>
                <a:ea typeface="Consolas"/>
                <a:cs typeface="Consolas"/>
                <a:sym typeface="Consolas"/>
              </a:rPr>
              <a:t>std::thread::spawn(...)</a:t>
            </a:r>
            <a:r>
              <a:rPr lang="it"/>
              <a:t>, il compilatore non può fare assunzioni sulla sua durata</a:t>
            </a:r>
            <a:endParaRPr/>
          </a:p>
          <a:p>
            <a:pPr indent="-317500" lvl="1" marL="914400" rtl="0" algn="l">
              <a:spcBef>
                <a:spcPts val="0"/>
              </a:spcBef>
              <a:spcAft>
                <a:spcPts val="0"/>
              </a:spcAft>
              <a:buSzPts val="1400"/>
              <a:buChar char="○"/>
            </a:pPr>
            <a:r>
              <a:rPr lang="it"/>
              <a:t>Di conseguenza, impedisce l'utilizzo di riferimenti condivisi tra la funzione lambda del thread e la funzione all'interno della quale il thread viene creato</a:t>
            </a:r>
            <a:endParaRPr/>
          </a:p>
          <a:p>
            <a:pPr indent="-342900" lvl="0" marL="457200" rtl="0" algn="l">
              <a:spcBef>
                <a:spcPts val="0"/>
              </a:spcBef>
              <a:spcAft>
                <a:spcPts val="0"/>
              </a:spcAft>
              <a:buSzPts val="1800"/>
              <a:buChar char="●"/>
            </a:pPr>
            <a:r>
              <a:rPr lang="it"/>
              <a:t>La libreria standard offre un ulteriore modo di creare un thread, tramite la funzione </a:t>
            </a:r>
            <a:r>
              <a:rPr b="1" lang="it">
                <a:solidFill>
                  <a:srgbClr val="0B5394"/>
                </a:solidFill>
                <a:latin typeface="Consolas"/>
                <a:ea typeface="Consolas"/>
                <a:cs typeface="Consolas"/>
                <a:sym typeface="Consolas"/>
              </a:rPr>
              <a:t>std::thread::scope(|s: std::thread::Scope| { … })</a:t>
            </a:r>
            <a:endParaRPr/>
          </a:p>
          <a:p>
            <a:pPr indent="-317500" lvl="1" marL="914400" rtl="0" algn="l">
              <a:spcBef>
                <a:spcPts val="0"/>
              </a:spcBef>
              <a:spcAft>
                <a:spcPts val="0"/>
              </a:spcAft>
              <a:buSzPts val="1400"/>
              <a:buChar char="○"/>
            </a:pPr>
            <a:r>
              <a:rPr lang="it"/>
              <a:t>Essa accetta come parametro una funzione lambda il cui compito è racchiudere l'intero ciclo di vita dei thread creati al suo interno</a:t>
            </a:r>
            <a:endParaRPr/>
          </a:p>
          <a:p>
            <a:pPr indent="-317500" lvl="1" marL="914400" rtl="0" algn="l">
              <a:spcBef>
                <a:spcPts val="0"/>
              </a:spcBef>
              <a:spcAft>
                <a:spcPts val="0"/>
              </a:spcAft>
              <a:buSzPts val="1400"/>
              <a:buChar char="○"/>
            </a:pPr>
            <a:r>
              <a:rPr lang="it"/>
              <a:t>Il parametro </a:t>
            </a:r>
            <a:r>
              <a:rPr b="1" lang="it">
                <a:solidFill>
                  <a:srgbClr val="0B5394"/>
                </a:solidFill>
                <a:latin typeface="Consolas"/>
                <a:ea typeface="Consolas"/>
                <a:cs typeface="Consolas"/>
                <a:sym typeface="Consolas"/>
              </a:rPr>
              <a:t>s</a:t>
            </a:r>
            <a:r>
              <a:rPr lang="it"/>
              <a:t> passato a tale funzione offre il metodo .spawn(...) mediante il quale è possibile creare nuovi thread</a:t>
            </a:r>
            <a:endParaRPr/>
          </a:p>
          <a:p>
            <a:pPr indent="-342900" lvl="0" marL="457200" rtl="0" algn="l">
              <a:spcBef>
                <a:spcPts val="0"/>
              </a:spcBef>
              <a:spcAft>
                <a:spcPts val="0"/>
              </a:spcAft>
              <a:buSzPts val="1800"/>
              <a:buChar char="●"/>
            </a:pPr>
            <a:r>
              <a:rPr lang="it"/>
              <a:t>Terminata l'esecuzione della funzione lambda, la funzione scope(...) non ritorna fino a che tutti i thread creati al suo interno non sono terminati</a:t>
            </a:r>
            <a:endParaRPr/>
          </a:p>
          <a:p>
            <a:pPr indent="-317500" lvl="1" marL="914400" rtl="0" algn="l">
              <a:spcBef>
                <a:spcPts val="0"/>
              </a:spcBef>
              <a:spcAft>
                <a:spcPts val="0"/>
              </a:spcAft>
              <a:buSzPts val="1400"/>
              <a:buChar char="○"/>
            </a:pPr>
            <a:r>
              <a:rPr lang="it"/>
              <a:t>Questo permette al borrow checker di considerare corretto l'uso di riferimenti a variabili locali, dato che la loro durata sarà almeno pari a quella della funzione scope(...) e, di conseguenza, a quella dei thread creati al suo interno  </a:t>
            </a:r>
            <a:endParaRPr/>
          </a:p>
        </p:txBody>
      </p:sp>
      <p:sp>
        <p:nvSpPr>
          <p:cNvPr id="741" name="Google Shape;741;p7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dello stato</a:t>
            </a:r>
            <a:endParaRPr/>
          </a:p>
        </p:txBody>
      </p:sp>
      <p:sp>
        <p:nvSpPr>
          <p:cNvPr id="747" name="Google Shape;747;p7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48" name="Google Shape;748;p74"/>
          <p:cNvSpPr txBox="1"/>
          <p:nvPr>
            <p:ph idx="1" type="body"/>
          </p:nvPr>
        </p:nvSpPr>
        <p:spPr>
          <a:xfrm>
            <a:off x="311700" y="1130775"/>
            <a:ext cx="8520600" cy="4070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it">
                <a:latin typeface="Consolas"/>
                <a:ea typeface="Consolas"/>
                <a:cs typeface="Consolas"/>
                <a:sym typeface="Consolas"/>
              </a:rPr>
              <a:t>let mut </a:t>
            </a:r>
            <a:r>
              <a:rPr b="1" lang="it">
                <a:solidFill>
                  <a:srgbClr val="990000"/>
                </a:solidFill>
                <a:latin typeface="Consolas"/>
                <a:ea typeface="Consolas"/>
                <a:cs typeface="Consolas"/>
                <a:sym typeface="Consolas"/>
              </a:rPr>
              <a:t>v</a:t>
            </a:r>
            <a:r>
              <a:rPr lang="it">
                <a:latin typeface="Consolas"/>
                <a:ea typeface="Consolas"/>
                <a:cs typeface="Consolas"/>
                <a:sym typeface="Consolas"/>
              </a:rPr>
              <a:t> = vec![1, 2, 3];</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let mut </a:t>
            </a:r>
            <a:r>
              <a:rPr b="1" lang="it">
                <a:solidFill>
                  <a:srgbClr val="990000"/>
                </a:solidFill>
                <a:latin typeface="Consolas"/>
                <a:ea typeface="Consolas"/>
                <a:cs typeface="Consolas"/>
                <a:sym typeface="Consolas"/>
              </a:rPr>
              <a:t>x</a:t>
            </a:r>
            <a:r>
              <a:rPr lang="it">
                <a:latin typeface="Consolas"/>
                <a:ea typeface="Consolas"/>
                <a:cs typeface="Consolas"/>
                <a:sym typeface="Consolas"/>
              </a:rPr>
              <a:t> = 0;</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it">
                <a:solidFill>
                  <a:srgbClr val="0B5394"/>
                </a:solidFill>
                <a:latin typeface="Consolas"/>
                <a:ea typeface="Consolas"/>
                <a:cs typeface="Consolas"/>
                <a:sym typeface="Consolas"/>
              </a:rPr>
              <a:t>thread::scope</a:t>
            </a:r>
            <a:r>
              <a:rPr lang="it">
                <a:latin typeface="Consolas"/>
                <a:ea typeface="Consolas"/>
                <a:cs typeface="Consolas"/>
                <a:sym typeface="Consolas"/>
              </a:rPr>
              <a:t>(|</a:t>
            </a:r>
            <a:r>
              <a:rPr b="1" lang="it">
                <a:solidFill>
                  <a:srgbClr val="0B5394"/>
                </a:solidFill>
                <a:latin typeface="Consolas"/>
                <a:ea typeface="Consolas"/>
                <a:cs typeface="Consolas"/>
                <a:sym typeface="Consolas"/>
              </a:rPr>
              <a:t>s</a:t>
            </a:r>
            <a:r>
              <a:rPr lang="it">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a:t>
            </a:r>
            <a:r>
              <a:rPr b="1" lang="it">
                <a:solidFill>
                  <a:srgbClr val="0B5394"/>
                </a:solidFill>
                <a:latin typeface="Consolas"/>
                <a:ea typeface="Consolas"/>
                <a:cs typeface="Consolas"/>
                <a:sym typeface="Consolas"/>
              </a:rPr>
              <a:t>s.spawn</a:t>
            </a:r>
            <a:r>
              <a:rPr lang="it">
                <a:latin typeface="Consolas"/>
                <a:ea typeface="Consolas"/>
                <a:cs typeface="Consolas"/>
                <a:sym typeface="Consolas"/>
              </a:rPr>
              <a:t>(|| { </a:t>
            </a:r>
            <a:r>
              <a:rPr lang="it">
                <a:solidFill>
                  <a:srgbClr val="38761D"/>
                </a:solidFill>
                <a:latin typeface="Consolas"/>
                <a:ea typeface="Consolas"/>
                <a:cs typeface="Consolas"/>
                <a:sym typeface="Consolas"/>
              </a:rPr>
              <a:t>// è lecito creare un riferimento a v</a:t>
            </a:r>
            <a:endParaRPr>
              <a:solidFill>
                <a:srgbClr val="38761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println!("length: {}", </a:t>
            </a:r>
            <a:r>
              <a:rPr b="1" lang="it">
                <a:solidFill>
                  <a:srgbClr val="990000"/>
                </a:solidFill>
                <a:latin typeface="Consolas"/>
                <a:ea typeface="Consolas"/>
                <a:cs typeface="Consolas"/>
                <a:sym typeface="Consolas"/>
              </a:rPr>
              <a:t>v</a:t>
            </a:r>
            <a:r>
              <a:rPr lang="it">
                <a:latin typeface="Consolas"/>
                <a:ea typeface="Consolas"/>
                <a:cs typeface="Consolas"/>
                <a:sym typeface="Consolas"/>
              </a:rPr>
              <a:t>.len());</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rPr lang="it">
                <a:latin typeface="Consolas"/>
                <a:ea typeface="Consolas"/>
                <a:cs typeface="Consolas"/>
                <a:sym typeface="Consolas"/>
              </a:rPr>
              <a:t>        </a:t>
            </a:r>
            <a:r>
              <a:rPr b="1" lang="it">
                <a:solidFill>
                  <a:srgbClr val="0B5394"/>
                </a:solidFill>
                <a:latin typeface="Consolas"/>
                <a:ea typeface="Consolas"/>
                <a:cs typeface="Consolas"/>
                <a:sym typeface="Consolas"/>
              </a:rPr>
              <a:t>s.spawn</a:t>
            </a:r>
            <a:r>
              <a:rPr lang="it">
                <a:latin typeface="Consolas"/>
                <a:ea typeface="Consolas"/>
                <a:cs typeface="Consolas"/>
                <a:sym typeface="Consolas"/>
              </a:rPr>
              <a:t>(|| { </a:t>
            </a:r>
            <a:r>
              <a:rPr lang="it">
                <a:solidFill>
                  <a:srgbClr val="38761D"/>
                </a:solidFill>
                <a:latin typeface="Consolas"/>
                <a:ea typeface="Consolas"/>
                <a:cs typeface="Consolas"/>
                <a:sym typeface="Consolas"/>
              </a:rPr>
              <a:t>// anche qui viene catturato &amp;v</a:t>
            </a:r>
            <a:endParaRPr>
              <a:solidFill>
                <a:srgbClr val="38761D"/>
              </a:solidFill>
              <a:latin typeface="Consolas"/>
              <a:ea typeface="Consolas"/>
              <a:cs typeface="Consolas"/>
              <a:sym typeface="Consolas"/>
            </a:endParaRPr>
          </a:p>
          <a:p>
            <a:pPr indent="0" lvl="0" marL="0" rtl="0" algn="l">
              <a:lnSpc>
                <a:spcPct val="100000"/>
              </a:lnSpc>
              <a:spcBef>
                <a:spcPts val="0"/>
              </a:spcBef>
              <a:spcAft>
                <a:spcPts val="0"/>
              </a:spcAft>
              <a:buNone/>
            </a:pPr>
            <a:r>
              <a:rPr lang="it">
                <a:latin typeface="Consolas"/>
                <a:ea typeface="Consolas"/>
                <a:cs typeface="Consolas"/>
                <a:sym typeface="Consolas"/>
              </a:rPr>
              <a:t>            for n in &amp;</a:t>
            </a:r>
            <a:r>
              <a:rPr b="1" lang="it">
                <a:solidFill>
                  <a:srgbClr val="990000"/>
                </a:solidFill>
                <a:latin typeface="Consolas"/>
                <a:ea typeface="Consolas"/>
                <a:cs typeface="Consolas"/>
                <a:sym typeface="Consolas"/>
              </a:rPr>
              <a:t>v</a:t>
            </a:r>
            <a:r>
              <a:rPr lang="it">
                <a:latin typeface="Consolas"/>
                <a:ea typeface="Consolas"/>
                <a:cs typeface="Consolas"/>
                <a:sym typeface="Consolas"/>
              </a:rPr>
              <a:t> {println!("{n}"); }</a:t>
            </a:r>
            <a:endParaRPr>
              <a:latin typeface="Consolas"/>
              <a:ea typeface="Consolas"/>
              <a:cs typeface="Consolas"/>
              <a:sym typeface="Consolas"/>
            </a:endParaRPr>
          </a:p>
          <a:p>
            <a:pPr indent="0" lvl="0" marL="0" rtl="0" algn="l">
              <a:lnSpc>
                <a:spcPct val="100000"/>
              </a:lnSpc>
              <a:spcBef>
                <a:spcPts val="0"/>
              </a:spcBef>
              <a:spcAft>
                <a:spcPts val="0"/>
              </a:spcAft>
              <a:buNone/>
            </a:pPr>
            <a:r>
              <a:rPr lang="it">
                <a:latin typeface="Consolas"/>
                <a:ea typeface="Consolas"/>
                <a:cs typeface="Consolas"/>
                <a:sym typeface="Consolas"/>
              </a:rPr>
              <a:t>            </a:t>
            </a:r>
            <a:r>
              <a:rPr b="1" lang="it">
                <a:solidFill>
                  <a:srgbClr val="CC0000"/>
                </a:solidFill>
                <a:latin typeface="Consolas"/>
                <a:ea typeface="Consolas"/>
                <a:cs typeface="Consolas"/>
                <a:sym typeface="Consolas"/>
              </a:rPr>
              <a:t>x</a:t>
            </a:r>
            <a:r>
              <a:rPr lang="it">
                <a:latin typeface="Consolas"/>
                <a:ea typeface="Consolas"/>
                <a:cs typeface="Consolas"/>
                <a:sym typeface="Consolas"/>
              </a:rPr>
              <a:t> += </a:t>
            </a:r>
            <a:r>
              <a:rPr b="1" lang="it">
                <a:solidFill>
                  <a:srgbClr val="990000"/>
                </a:solidFill>
                <a:latin typeface="Consolas"/>
                <a:ea typeface="Consolas"/>
                <a:cs typeface="Consolas"/>
                <a:sym typeface="Consolas"/>
              </a:rPr>
              <a:t>v</a:t>
            </a:r>
            <a:r>
              <a:rPr lang="it">
                <a:latin typeface="Consolas"/>
                <a:ea typeface="Consolas"/>
                <a:cs typeface="Consolas"/>
                <a:sym typeface="Consolas"/>
              </a:rPr>
              <a:t>[0]+</a:t>
            </a:r>
            <a:r>
              <a:rPr b="1" lang="it">
                <a:solidFill>
                  <a:srgbClr val="990000"/>
                </a:solidFill>
                <a:latin typeface="Consolas"/>
                <a:ea typeface="Consolas"/>
                <a:cs typeface="Consolas"/>
                <a:sym typeface="Consolas"/>
              </a:rPr>
              <a:t>v</a:t>
            </a:r>
            <a:r>
              <a:rPr lang="it">
                <a:latin typeface="Consolas"/>
                <a:ea typeface="Consolas"/>
                <a:cs typeface="Consolas"/>
                <a:sym typeface="Consolas"/>
              </a:rPr>
              <a:t>[2]; </a:t>
            </a:r>
            <a:r>
              <a:rPr lang="it">
                <a:solidFill>
                  <a:srgbClr val="38761D"/>
                </a:solidFill>
                <a:latin typeface="Consolas"/>
                <a:ea typeface="Consolas"/>
                <a:cs typeface="Consolas"/>
                <a:sym typeface="Consolas"/>
              </a:rPr>
              <a:t>// x è catturata come &amp;mut </a:t>
            </a:r>
            <a:endParaRPr>
              <a:solidFill>
                <a:srgbClr val="38761D"/>
              </a:solidFill>
              <a:latin typeface="Consolas"/>
              <a:ea typeface="Consolas"/>
              <a:cs typeface="Consolas"/>
              <a:sym typeface="Consolas"/>
            </a:endParaRPr>
          </a:p>
          <a:p>
            <a:pPr indent="0" lvl="0" marL="0" rtl="0" algn="l">
              <a:lnSpc>
                <a:spcPct val="100000"/>
              </a:lnSpc>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a:p>
            <a:pPr indent="0" lvl="0" marL="0" rtl="0" algn="l">
              <a:lnSpc>
                <a:spcPct val="100000"/>
              </a:lnSpc>
              <a:spcBef>
                <a:spcPts val="0"/>
              </a:spcBef>
              <a:spcAft>
                <a:spcPts val="0"/>
              </a:spcAft>
              <a:buNone/>
            </a:pPr>
            <a:r>
              <a:rPr lang="it">
                <a:solidFill>
                  <a:srgbClr val="38761D"/>
                </a:solidFill>
                <a:latin typeface="Consolas"/>
                <a:ea typeface="Consolas"/>
                <a:cs typeface="Consolas"/>
                <a:sym typeface="Consolas"/>
              </a:rPr>
              <a:t>// Solo quando entrambi i thread saranno terminati si proseguirà</a:t>
            </a:r>
            <a:endParaRPr>
              <a:solidFill>
                <a:srgbClr val="38761D"/>
              </a:solidFill>
              <a:latin typeface="Consolas"/>
              <a:ea typeface="Consolas"/>
              <a:cs typeface="Consolas"/>
              <a:sym typeface="Consolas"/>
            </a:endParaRPr>
          </a:p>
          <a:p>
            <a:pPr indent="0" lvl="0" marL="0" rtl="0" algn="l">
              <a:lnSpc>
                <a:spcPct val="100000"/>
              </a:lnSpc>
              <a:spcBef>
                <a:spcPts val="0"/>
              </a:spcBef>
              <a:spcAft>
                <a:spcPts val="0"/>
              </a:spcAft>
              <a:buNone/>
            </a:pPr>
            <a:r>
              <a:rPr b="1" lang="it">
                <a:solidFill>
                  <a:srgbClr val="990000"/>
                </a:solidFill>
                <a:latin typeface="Consolas"/>
                <a:ea typeface="Consolas"/>
                <a:cs typeface="Consolas"/>
                <a:sym typeface="Consolas"/>
              </a:rPr>
              <a:t>v</a:t>
            </a:r>
            <a:r>
              <a:rPr lang="it">
                <a:latin typeface="Consolas"/>
                <a:ea typeface="Consolas"/>
                <a:cs typeface="Consolas"/>
                <a:sym typeface="Consolas"/>
              </a:rPr>
              <a:t>.push(4); </a:t>
            </a:r>
            <a:r>
              <a:rPr lang="it">
                <a:solidFill>
                  <a:srgbClr val="38761D"/>
                </a:solidFill>
                <a:latin typeface="Consolas"/>
                <a:ea typeface="Consolas"/>
                <a:cs typeface="Consolas"/>
                <a:sym typeface="Consolas"/>
              </a:rPr>
              <a:t>// non ci sono più riferimenti, si può modificare</a:t>
            </a:r>
            <a:endParaRPr>
              <a:solidFill>
                <a:srgbClr val="38761D"/>
              </a:solidFill>
              <a:latin typeface="Consolas"/>
              <a:ea typeface="Consolas"/>
              <a:cs typeface="Consolas"/>
              <a:sym typeface="Consolas"/>
            </a:endParaRPr>
          </a:p>
          <a:p>
            <a:pPr indent="0" lvl="0" marL="0" rtl="0" algn="l">
              <a:lnSpc>
                <a:spcPct val="100000"/>
              </a:lnSpc>
              <a:spcBef>
                <a:spcPts val="0"/>
              </a:spcBef>
              <a:spcAft>
                <a:spcPts val="0"/>
              </a:spcAft>
              <a:buNone/>
            </a:pPr>
            <a:r>
              <a:rPr lang="it">
                <a:latin typeface="Consolas"/>
                <a:ea typeface="Consolas"/>
                <a:cs typeface="Consolas"/>
                <a:sym typeface="Consolas"/>
              </a:rPr>
              <a:t>assert_eq!(</a:t>
            </a:r>
            <a:r>
              <a:rPr b="1" lang="it">
                <a:solidFill>
                  <a:srgbClr val="CC0000"/>
                </a:solidFill>
                <a:latin typeface="Consolas"/>
                <a:ea typeface="Consolas"/>
                <a:cs typeface="Consolas"/>
                <a:sym typeface="Consolas"/>
              </a:rPr>
              <a:t>x</a:t>
            </a:r>
            <a:r>
              <a:rPr lang="it">
                <a:latin typeface="Consolas"/>
                <a:ea typeface="Consolas"/>
                <a:cs typeface="Consolas"/>
                <a:sym typeface="Consolas"/>
              </a:rPr>
              <a:t>, </a:t>
            </a:r>
            <a:r>
              <a:rPr b="1" lang="it">
                <a:solidFill>
                  <a:srgbClr val="990000"/>
                </a:solidFill>
                <a:latin typeface="Consolas"/>
                <a:ea typeface="Consolas"/>
                <a:cs typeface="Consolas"/>
                <a:sym typeface="Consolas"/>
              </a:rPr>
              <a:t>v</a:t>
            </a:r>
            <a:r>
              <a:rPr lang="it">
                <a:latin typeface="Consolas"/>
                <a:ea typeface="Consolas"/>
                <a:cs typeface="Consolas"/>
                <a:sym typeface="Consolas"/>
              </a:rPr>
              <a:t>.len());</a:t>
            </a:r>
            <a:endParaRPr>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std::sync::RwLock&lt;T&gt;</a:t>
            </a:r>
            <a:endParaRPr/>
          </a:p>
        </p:txBody>
      </p:sp>
      <p:sp>
        <p:nvSpPr>
          <p:cNvPr id="754" name="Google Shape;754;p75"/>
          <p:cNvSpPr txBox="1"/>
          <p:nvPr>
            <p:ph idx="1" type="body"/>
          </p:nvPr>
        </p:nvSpPr>
        <p:spPr>
          <a:xfrm>
            <a:off x="311700" y="1280525"/>
            <a:ext cx="30639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gli accessi in lettura e in scrittura sono sbilanciati, può essere conveniente sostituire, alla </a:t>
            </a:r>
            <a:r>
              <a:rPr b="1" lang="it">
                <a:solidFill>
                  <a:srgbClr val="0B5394"/>
                </a:solidFill>
                <a:latin typeface="Consolas"/>
                <a:ea typeface="Consolas"/>
                <a:cs typeface="Consolas"/>
                <a:sym typeface="Consolas"/>
              </a:rPr>
              <a:t>struct </a:t>
            </a:r>
            <a:r>
              <a:rPr b="1" lang="it">
                <a:solidFill>
                  <a:srgbClr val="0B5394"/>
                </a:solidFill>
                <a:latin typeface="Consolas"/>
                <a:ea typeface="Consolas"/>
                <a:cs typeface="Consolas"/>
                <a:sym typeface="Consolas"/>
              </a:rPr>
              <a:t>Mutex&lt;T&gt;</a:t>
            </a:r>
            <a:r>
              <a:rPr lang="it"/>
              <a:t>, la </a:t>
            </a:r>
            <a:r>
              <a:rPr b="1" lang="it">
                <a:solidFill>
                  <a:srgbClr val="0B5394"/>
                </a:solidFill>
                <a:latin typeface="Consolas"/>
                <a:ea typeface="Consolas"/>
                <a:cs typeface="Consolas"/>
                <a:sym typeface="Consolas"/>
              </a:rPr>
              <a:t>struct RwLock&lt;T&gt;</a:t>
            </a:r>
            <a:endParaRPr/>
          </a:p>
          <a:p>
            <a:pPr indent="-317500" lvl="1" marL="914400" rtl="0" algn="l">
              <a:spcBef>
                <a:spcPts val="0"/>
              </a:spcBef>
              <a:spcAft>
                <a:spcPts val="0"/>
              </a:spcAft>
              <a:buSzPts val="1400"/>
              <a:buChar char="○"/>
            </a:pPr>
            <a:r>
              <a:rPr lang="it"/>
              <a:t>Questa offre il metodo </a:t>
            </a:r>
            <a:r>
              <a:rPr b="1" lang="it">
                <a:solidFill>
                  <a:srgbClr val="0B5394"/>
                </a:solidFill>
                <a:latin typeface="Consolas"/>
                <a:ea typeface="Consolas"/>
                <a:cs typeface="Consolas"/>
                <a:sym typeface="Consolas"/>
              </a:rPr>
              <a:t>read()</a:t>
            </a:r>
            <a:r>
              <a:rPr lang="it"/>
              <a:t> per accedere, in modo condiviso, in lettura ed il metodo </a:t>
            </a:r>
            <a:r>
              <a:rPr b="1" lang="it">
                <a:solidFill>
                  <a:srgbClr val="0B5394"/>
                </a:solidFill>
                <a:latin typeface="Consolas"/>
                <a:ea typeface="Consolas"/>
                <a:cs typeface="Consolas"/>
                <a:sym typeface="Consolas"/>
              </a:rPr>
              <a:t>write()</a:t>
            </a:r>
            <a:r>
              <a:rPr lang="it"/>
              <a:t> per accedere in modo esclusivo in scrittura</a:t>
            </a:r>
            <a:endParaRPr/>
          </a:p>
        </p:txBody>
      </p:sp>
      <p:sp>
        <p:nvSpPr>
          <p:cNvPr id="755" name="Google Shape;755;p7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descr="Box 1: title: RwLock&lt;T&gt;. Contains three horizontal lines labeled Thread 1, Thread 2, Thread 3. The three thread lines have smaller boxes on them indicating when the threads are reading, writing, or queueing for mutex unlocks. All three threads read in parallel but when one thread attempts to write the data, queueing is introduced to ensure one thread has exclusive access. Box 2: title: Mutex&lt;T&gt;. Contains three horizontal lines labeled Thread 1, Thread 2, Thread 3. The three thread lines have smaller boxes on them indicating when the threads are reading, writing, or queueing for mutex. All read boxes require exclusive access, so all of these thread lines are filled with large queuing blocks." id="756" name="Google Shape;756;p75"/>
          <p:cNvPicPr preferRelativeResize="0"/>
          <p:nvPr/>
        </p:nvPicPr>
        <p:blipFill>
          <a:blip r:embed="rId3">
            <a:alphaModFix/>
          </a:blip>
          <a:stretch>
            <a:fillRect/>
          </a:stretch>
        </p:blipFill>
        <p:spPr>
          <a:xfrm>
            <a:off x="3292750" y="1202050"/>
            <a:ext cx="5851251" cy="40250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std::sync::RwLock&lt;T&gt;</a:t>
            </a:r>
            <a:endParaRPr/>
          </a:p>
        </p:txBody>
      </p:sp>
      <p:sp>
        <p:nvSpPr>
          <p:cNvPr id="762" name="Google Shape;762;p76"/>
          <p:cNvSpPr txBox="1"/>
          <p:nvPr>
            <p:ph idx="1" type="body"/>
          </p:nvPr>
        </p:nvSpPr>
        <p:spPr>
          <a:xfrm>
            <a:off x="311700" y="1280528"/>
            <a:ext cx="3999900" cy="37959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018"/>
              <a:buFont typeface="Arial"/>
              <a:buNone/>
            </a:pPr>
            <a:r>
              <a:rPr lang="it" sz="1480">
                <a:latin typeface="Consolas"/>
                <a:ea typeface="Consolas"/>
                <a:cs typeface="Consolas"/>
                <a:sym typeface="Consolas"/>
              </a:rPr>
              <a:t>use std::sync::{Arc, RwLock};</a:t>
            </a:r>
            <a:endParaRPr sz="1480">
              <a:latin typeface="Consolas"/>
              <a:ea typeface="Consolas"/>
              <a:cs typeface="Consolas"/>
              <a:sym typeface="Consolas"/>
            </a:endParaRPr>
          </a:p>
          <a:p>
            <a:pPr indent="0" lvl="0" marL="0" rtl="0" algn="l">
              <a:lnSpc>
                <a:spcPct val="105000"/>
              </a:lnSpc>
              <a:spcBef>
                <a:spcPts val="1000"/>
              </a:spcBef>
              <a:spcAft>
                <a:spcPts val="0"/>
              </a:spcAft>
              <a:buClr>
                <a:schemeClr val="dk1"/>
              </a:buClr>
              <a:buSzPts val="1018"/>
              <a:buFont typeface="Arial"/>
              <a:buNone/>
            </a:pPr>
            <a:r>
              <a:rPr lang="it" sz="1480">
                <a:latin typeface="Consolas"/>
                <a:ea typeface="Consolas"/>
                <a:cs typeface="Consolas"/>
                <a:sym typeface="Consolas"/>
              </a:rPr>
              <a:t>use std::thread;</a:t>
            </a:r>
            <a:endParaRPr sz="1480">
              <a:latin typeface="Consolas"/>
              <a:ea typeface="Consolas"/>
              <a:cs typeface="Consolas"/>
              <a:sym typeface="Consolas"/>
            </a:endParaRPr>
          </a:p>
          <a:p>
            <a:pPr indent="0" lvl="0" marL="0" marR="0" rtl="0" algn="l">
              <a:lnSpc>
                <a:spcPct val="105000"/>
              </a:lnSpc>
              <a:spcBef>
                <a:spcPts val="1000"/>
              </a:spcBef>
              <a:spcAft>
                <a:spcPts val="0"/>
              </a:spcAft>
              <a:buClr>
                <a:srgbClr val="000000"/>
              </a:buClr>
              <a:buSzPts val="1018"/>
              <a:buFont typeface="Arial"/>
              <a:buNone/>
            </a:pPr>
            <a:r>
              <a:rPr lang="it" sz="1480">
                <a:latin typeface="Consolas"/>
                <a:ea typeface="Consolas"/>
                <a:cs typeface="Consolas"/>
                <a:sym typeface="Consolas"/>
              </a:rPr>
              <a:t>let </a:t>
            </a:r>
            <a:r>
              <a:rPr b="1" lang="it" sz="1480">
                <a:solidFill>
                  <a:srgbClr val="0B5394"/>
                </a:solidFill>
                <a:latin typeface="Consolas"/>
                <a:ea typeface="Consolas"/>
                <a:cs typeface="Consolas"/>
                <a:sym typeface="Consolas"/>
              </a:rPr>
              <a:t>lock</a:t>
            </a:r>
            <a:r>
              <a:rPr lang="it" sz="1480">
                <a:latin typeface="Consolas"/>
                <a:ea typeface="Consolas"/>
                <a:cs typeface="Consolas"/>
                <a:sym typeface="Consolas"/>
              </a:rPr>
              <a:t> = Arc::new(</a:t>
            </a:r>
            <a:r>
              <a:rPr b="1" lang="it" sz="1480">
                <a:solidFill>
                  <a:srgbClr val="0B5394"/>
                </a:solidFill>
                <a:latin typeface="Consolas"/>
                <a:ea typeface="Consolas"/>
                <a:cs typeface="Consolas"/>
                <a:sym typeface="Consolas"/>
              </a:rPr>
              <a:t>RwLock::new(1)</a:t>
            </a:r>
            <a:r>
              <a:rPr lang="it" sz="1480">
                <a:latin typeface="Consolas"/>
                <a:ea typeface="Consolas"/>
                <a:cs typeface="Consolas"/>
                <a:sym typeface="Consolas"/>
              </a:rPr>
              <a:t>);</a:t>
            </a:r>
            <a:endParaRPr sz="1480">
              <a:latin typeface="Consolas"/>
              <a:ea typeface="Consolas"/>
              <a:cs typeface="Consolas"/>
              <a:sym typeface="Consolas"/>
            </a:endParaRPr>
          </a:p>
          <a:p>
            <a:pPr indent="0" lvl="0" marL="0" rtl="0" algn="l">
              <a:lnSpc>
                <a:spcPct val="105000"/>
              </a:lnSpc>
              <a:spcBef>
                <a:spcPts val="1000"/>
              </a:spcBef>
              <a:spcAft>
                <a:spcPts val="0"/>
              </a:spcAft>
              <a:buClr>
                <a:schemeClr val="dk1"/>
              </a:buClr>
              <a:buSzPts val="1018"/>
              <a:buFont typeface="Arial"/>
              <a:buNone/>
            </a:pPr>
            <a:r>
              <a:rPr lang="it" sz="1480">
                <a:latin typeface="Consolas"/>
                <a:ea typeface="Consolas"/>
                <a:cs typeface="Consolas"/>
                <a:sym typeface="Consolas"/>
              </a:rPr>
              <a:t>let c_lock = Arc::clone(&amp;lock);</a:t>
            </a:r>
            <a:endParaRPr sz="1480">
              <a:latin typeface="Consolas"/>
              <a:ea typeface="Consolas"/>
              <a:cs typeface="Consolas"/>
              <a:sym typeface="Consolas"/>
            </a:endParaRPr>
          </a:p>
          <a:p>
            <a:pPr indent="0" lvl="0" marL="0" marR="0" rtl="0" algn="l">
              <a:lnSpc>
                <a:spcPct val="105000"/>
              </a:lnSpc>
              <a:spcBef>
                <a:spcPts val="1000"/>
              </a:spcBef>
              <a:spcAft>
                <a:spcPts val="0"/>
              </a:spcAft>
              <a:buClr>
                <a:srgbClr val="000000"/>
              </a:buClr>
              <a:buSzPts val="1018"/>
              <a:buFont typeface="Arial"/>
              <a:buNone/>
            </a:pPr>
            <a:r>
              <a:rPr lang="it" sz="1480">
                <a:latin typeface="Consolas"/>
                <a:ea typeface="Consolas"/>
                <a:cs typeface="Consolas"/>
                <a:sym typeface="Consolas"/>
              </a:rPr>
              <a:t>let n = </a:t>
            </a:r>
            <a:r>
              <a:rPr b="1" lang="it" sz="1480">
                <a:solidFill>
                  <a:srgbClr val="0B5394"/>
                </a:solidFill>
                <a:latin typeface="Consolas"/>
                <a:ea typeface="Consolas"/>
                <a:cs typeface="Consolas"/>
                <a:sym typeface="Consolas"/>
              </a:rPr>
              <a:t>lock</a:t>
            </a:r>
            <a:r>
              <a:rPr b="1" lang="it" sz="1480">
                <a:solidFill>
                  <a:srgbClr val="0B5394"/>
                </a:solidFill>
                <a:latin typeface="Consolas"/>
                <a:ea typeface="Consolas"/>
                <a:cs typeface="Consolas"/>
                <a:sym typeface="Consolas"/>
              </a:rPr>
              <a:t>.read().unwrap();</a:t>
            </a:r>
            <a:endParaRPr sz="1480">
              <a:latin typeface="Consolas"/>
              <a:ea typeface="Consolas"/>
              <a:cs typeface="Consolas"/>
              <a:sym typeface="Consolas"/>
            </a:endParaRPr>
          </a:p>
          <a:p>
            <a:pPr indent="0" lvl="0" marL="0" rtl="0" algn="l">
              <a:lnSpc>
                <a:spcPct val="105000"/>
              </a:lnSpc>
              <a:spcBef>
                <a:spcPts val="1000"/>
              </a:spcBef>
              <a:spcAft>
                <a:spcPts val="0"/>
              </a:spcAft>
              <a:buClr>
                <a:schemeClr val="dk1"/>
              </a:buClr>
              <a:buSzPts val="1018"/>
              <a:buFont typeface="Arial"/>
              <a:buNone/>
            </a:pPr>
            <a:r>
              <a:rPr lang="it" sz="1480">
                <a:latin typeface="Consolas"/>
                <a:ea typeface="Consolas"/>
                <a:cs typeface="Consolas"/>
                <a:sym typeface="Consolas"/>
              </a:rPr>
              <a:t>assert_eq!(*n, 1);</a:t>
            </a:r>
            <a:endParaRPr sz="1480">
              <a:latin typeface="Consolas"/>
              <a:ea typeface="Consolas"/>
              <a:cs typeface="Consolas"/>
              <a:sym typeface="Consolas"/>
            </a:endParaRPr>
          </a:p>
          <a:p>
            <a:pPr indent="0" lvl="0" marL="0" rtl="0" algn="l">
              <a:lnSpc>
                <a:spcPct val="105000"/>
              </a:lnSpc>
              <a:spcBef>
                <a:spcPts val="1000"/>
              </a:spcBef>
              <a:spcAft>
                <a:spcPts val="0"/>
              </a:spcAft>
              <a:buClr>
                <a:schemeClr val="dk1"/>
              </a:buClr>
              <a:buSzPts val="1018"/>
              <a:buFont typeface="Arial"/>
              <a:buNone/>
            </a:pPr>
            <a:r>
              <a:rPr lang="it" sz="1480">
                <a:latin typeface="Consolas"/>
                <a:ea typeface="Consolas"/>
                <a:cs typeface="Consolas"/>
                <a:sym typeface="Consolas"/>
              </a:rPr>
              <a:t>thread::spawn(move || {</a:t>
            </a:r>
            <a:endParaRPr sz="1480">
              <a:latin typeface="Consolas"/>
              <a:ea typeface="Consolas"/>
              <a:cs typeface="Consolas"/>
              <a:sym typeface="Consolas"/>
            </a:endParaRPr>
          </a:p>
          <a:p>
            <a:pPr indent="0" lvl="0" marL="0" rtl="0" algn="l">
              <a:lnSpc>
                <a:spcPct val="105000"/>
              </a:lnSpc>
              <a:spcBef>
                <a:spcPts val="1000"/>
              </a:spcBef>
              <a:spcAft>
                <a:spcPts val="0"/>
              </a:spcAft>
              <a:buClr>
                <a:schemeClr val="dk1"/>
              </a:buClr>
              <a:buSzPts val="1018"/>
              <a:buFont typeface="Arial"/>
              <a:buNone/>
            </a:pPr>
            <a:r>
              <a:rPr lang="it" sz="1480">
                <a:latin typeface="Consolas"/>
                <a:ea typeface="Consolas"/>
                <a:cs typeface="Consolas"/>
                <a:sym typeface="Consolas"/>
              </a:rPr>
              <a:t>    let r = c_lock.read();</a:t>
            </a:r>
            <a:endParaRPr sz="1480">
              <a:latin typeface="Consolas"/>
              <a:ea typeface="Consolas"/>
              <a:cs typeface="Consolas"/>
              <a:sym typeface="Consolas"/>
            </a:endParaRPr>
          </a:p>
          <a:p>
            <a:pPr indent="0" lvl="0" marL="0" rtl="0" algn="l">
              <a:lnSpc>
                <a:spcPct val="105000"/>
              </a:lnSpc>
              <a:spcBef>
                <a:spcPts val="1000"/>
              </a:spcBef>
              <a:spcAft>
                <a:spcPts val="0"/>
              </a:spcAft>
              <a:buClr>
                <a:schemeClr val="dk1"/>
              </a:buClr>
              <a:buSzPts val="1018"/>
              <a:buFont typeface="Arial"/>
              <a:buNone/>
            </a:pPr>
            <a:r>
              <a:rPr lang="it" sz="1480">
                <a:latin typeface="Consolas"/>
                <a:ea typeface="Consolas"/>
                <a:cs typeface="Consolas"/>
                <a:sym typeface="Consolas"/>
              </a:rPr>
              <a:t>    assert!(r.is_ok());</a:t>
            </a:r>
            <a:endParaRPr sz="1480">
              <a:latin typeface="Consolas"/>
              <a:ea typeface="Consolas"/>
              <a:cs typeface="Consolas"/>
              <a:sym typeface="Consolas"/>
            </a:endParaRPr>
          </a:p>
          <a:p>
            <a:pPr indent="0" lvl="0" marL="0" rtl="0" algn="l">
              <a:lnSpc>
                <a:spcPct val="105000"/>
              </a:lnSpc>
              <a:spcBef>
                <a:spcPts val="1000"/>
              </a:spcBef>
              <a:spcAft>
                <a:spcPts val="1000"/>
              </a:spcAft>
              <a:buSzPts val="1018"/>
              <a:buNone/>
            </a:pPr>
            <a:r>
              <a:rPr lang="it" sz="1480">
                <a:latin typeface="Consolas"/>
                <a:ea typeface="Consolas"/>
                <a:cs typeface="Consolas"/>
                <a:sym typeface="Consolas"/>
              </a:rPr>
              <a:t>}).join().unwrap();</a:t>
            </a:r>
            <a:endParaRPr sz="1480">
              <a:latin typeface="Consolas"/>
              <a:ea typeface="Consolas"/>
              <a:cs typeface="Consolas"/>
              <a:sym typeface="Consolas"/>
            </a:endParaRPr>
          </a:p>
        </p:txBody>
      </p:sp>
      <p:sp>
        <p:nvSpPr>
          <p:cNvPr id="763" name="Google Shape;763;p7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64" name="Google Shape;764;p76"/>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it"/>
              <a:t>I metodi </a:t>
            </a:r>
            <a:r>
              <a:rPr b="1" lang="it">
                <a:solidFill>
                  <a:srgbClr val="0B5394"/>
                </a:solidFill>
                <a:latin typeface="Consolas"/>
                <a:ea typeface="Consolas"/>
                <a:cs typeface="Consolas"/>
                <a:sym typeface="Consolas"/>
              </a:rPr>
              <a:t>read()</a:t>
            </a:r>
            <a:r>
              <a:rPr lang="it"/>
              <a:t> </a:t>
            </a:r>
            <a:r>
              <a:rPr lang="it"/>
              <a:t>e </a:t>
            </a:r>
            <a:r>
              <a:rPr b="1" lang="it">
                <a:solidFill>
                  <a:srgbClr val="0B5394"/>
                </a:solidFill>
                <a:latin typeface="Consolas"/>
                <a:ea typeface="Consolas"/>
                <a:cs typeface="Consolas"/>
                <a:sym typeface="Consolas"/>
              </a:rPr>
              <a:t>write()</a:t>
            </a:r>
            <a:r>
              <a:rPr lang="it"/>
              <a:t> restituiscono rispettivamente oggetti di tipo </a:t>
            </a:r>
            <a:r>
              <a:rPr b="1" lang="it">
                <a:solidFill>
                  <a:srgbClr val="0B5394"/>
                </a:solidFill>
                <a:latin typeface="Consolas"/>
                <a:ea typeface="Consolas"/>
                <a:cs typeface="Consolas"/>
                <a:sym typeface="Consolas"/>
              </a:rPr>
              <a:t>LockResult&lt;RwLockReadGuard&gt;</a:t>
            </a:r>
            <a:r>
              <a:rPr lang="it"/>
              <a:t> e </a:t>
            </a:r>
            <a:r>
              <a:rPr b="1" lang="it">
                <a:solidFill>
                  <a:srgbClr val="0B5394"/>
                </a:solidFill>
                <a:latin typeface="Consolas"/>
                <a:ea typeface="Consolas"/>
                <a:cs typeface="Consolas"/>
                <a:sym typeface="Consolas"/>
              </a:rPr>
              <a:t>LockResult&lt;RwLockWriteGuard&gt;</a:t>
            </a:r>
            <a:endParaRPr/>
          </a:p>
          <a:p>
            <a:pPr indent="-304800" lvl="1" marL="914400" rtl="0" algn="l">
              <a:spcBef>
                <a:spcPts val="0"/>
              </a:spcBef>
              <a:spcAft>
                <a:spcPts val="0"/>
              </a:spcAft>
              <a:buSzPts val="1200"/>
              <a:buChar char="○"/>
            </a:pPr>
            <a:r>
              <a:rPr lang="it"/>
              <a:t>Il risultato contiene un errore se il lock è avvelenato</a:t>
            </a:r>
            <a:endParaRPr/>
          </a:p>
          <a:p>
            <a:pPr indent="-304800" lvl="1" marL="914400" rtl="0" algn="l">
              <a:spcBef>
                <a:spcPts val="0"/>
              </a:spcBef>
              <a:spcAft>
                <a:spcPts val="0"/>
              </a:spcAft>
              <a:buSzPts val="1200"/>
              <a:buChar char="○"/>
            </a:pPr>
            <a:r>
              <a:rPr lang="it"/>
              <a:t>Questo capita se un thread che lo possedeva in lettura è terminato senza averlo rilasciato o cercando di acquisirlo ulteriormente</a:t>
            </a:r>
            <a:endParaRPr/>
          </a:p>
          <a:p>
            <a:pPr indent="-317500" lvl="0" marL="457200" rtl="0" algn="l">
              <a:spcBef>
                <a:spcPts val="0"/>
              </a:spcBef>
              <a:spcAft>
                <a:spcPts val="0"/>
              </a:spcAft>
              <a:buSzPts val="1400"/>
              <a:buChar char="●"/>
            </a:pPr>
            <a:r>
              <a:rPr lang="it"/>
              <a:t>Entrambi gli oggetti di guardia implementano il pattern RAII </a:t>
            </a:r>
            <a:endParaRPr/>
          </a:p>
          <a:p>
            <a:pPr indent="-304800" lvl="1" marL="914400" rtl="0" algn="l">
              <a:spcBef>
                <a:spcPts val="0"/>
              </a:spcBef>
              <a:spcAft>
                <a:spcPts val="0"/>
              </a:spcAft>
              <a:buSzPts val="1200"/>
              <a:buChar char="○"/>
            </a:pPr>
            <a:r>
              <a:rPr lang="it"/>
              <a:t>Rilasciando il lock nel momento in cui sono distrutti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Tipi atomici</a:t>
            </a:r>
            <a:endParaRPr/>
          </a:p>
        </p:txBody>
      </p:sp>
      <p:sp>
        <p:nvSpPr>
          <p:cNvPr id="770" name="Google Shape;770;p7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modulo std::sync::atomic mette a disposizione alcune strutture dati che costituiscono primitive di comunicazione tra thread basate sul principio della memoria condivisa</a:t>
            </a:r>
            <a:endParaRPr/>
          </a:p>
          <a:p>
            <a:pPr indent="-317500" lvl="1" marL="914400" rtl="0" algn="l">
              <a:spcBef>
                <a:spcPts val="0"/>
              </a:spcBef>
              <a:spcAft>
                <a:spcPts val="0"/>
              </a:spcAft>
              <a:buSzPts val="1400"/>
              <a:buChar char="○"/>
            </a:pPr>
            <a:r>
              <a:rPr lang="it"/>
              <a:t>Esso offre versioni atomiche di valori booleani, numeri interi con e senza segno e puntatori nativi</a:t>
            </a:r>
            <a:endParaRPr/>
          </a:p>
          <a:p>
            <a:pPr indent="-317500" lvl="1" marL="914400" rtl="0" algn="l">
              <a:spcBef>
                <a:spcPts val="0"/>
              </a:spcBef>
              <a:spcAft>
                <a:spcPts val="0"/>
              </a:spcAft>
              <a:buSzPts val="1400"/>
              <a:buChar char="○"/>
            </a:pPr>
            <a:r>
              <a:rPr lang="it"/>
              <a:t>Ciascun tipo è associato ad operazioni che, se usate correttamente, permettono di sincronizzare gli aggiornamenti di tali valori tra thread differenti</a:t>
            </a:r>
            <a:endParaRPr/>
          </a:p>
          <a:p>
            <a:pPr indent="-342900" lvl="0" marL="457200" rtl="0" algn="l">
              <a:spcBef>
                <a:spcPts val="0"/>
              </a:spcBef>
              <a:spcAft>
                <a:spcPts val="0"/>
              </a:spcAft>
              <a:buSzPts val="1800"/>
              <a:buChar char="●"/>
            </a:pPr>
            <a:r>
              <a:rPr lang="it"/>
              <a:t>Accanto alle operazioni di lettura e scrittura con associata barriera di memoria, questi tipi offrono funzionalità di tipo Read-Modify-Write</a:t>
            </a:r>
            <a:endParaRPr/>
          </a:p>
          <a:p>
            <a:pPr indent="-317500" lvl="1" marL="914400" rtl="0" algn="l">
              <a:spcBef>
                <a:spcPts val="0"/>
              </a:spcBef>
              <a:spcAft>
                <a:spcPts val="0"/>
              </a:spcAft>
              <a:buSzPts val="1400"/>
              <a:buChar char="○"/>
            </a:pPr>
            <a:r>
              <a:rPr lang="it"/>
              <a:t>swap(...), compare_exchange(...), fetch_add(...), fetch_update(...)</a:t>
            </a:r>
            <a:endParaRPr/>
          </a:p>
          <a:p>
            <a:pPr indent="-317500" lvl="1" marL="914400" rtl="0" algn="l">
              <a:spcBef>
                <a:spcPts val="0"/>
              </a:spcBef>
              <a:spcAft>
                <a:spcPts val="0"/>
              </a:spcAft>
              <a:buSzPts val="1400"/>
              <a:buChar char="○"/>
            </a:pPr>
            <a:r>
              <a:rPr lang="it"/>
              <a:t>Ciascuna di queste operazioni riceve come parametro esplicito il tipo di barriera  di memoria da applicare per la fase di lettura e per quella di scrittura</a:t>
            </a:r>
            <a:endParaRPr/>
          </a:p>
        </p:txBody>
      </p:sp>
      <p:sp>
        <p:nvSpPr>
          <p:cNvPr id="771" name="Google Shape;771;p7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Tipi atomici</a:t>
            </a:r>
            <a:endParaRPr/>
          </a:p>
        </p:txBody>
      </p:sp>
      <p:sp>
        <p:nvSpPr>
          <p:cNvPr id="777" name="Google Shape;777;p7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Sebbene siano tutti </a:t>
            </a:r>
            <a:r>
              <a:rPr i="1" lang="it"/>
              <a:t>thread-safe</a:t>
            </a:r>
            <a:r>
              <a:rPr lang="it"/>
              <a:t> (implementano il tratto </a:t>
            </a:r>
            <a:r>
              <a:rPr b="1" lang="it">
                <a:solidFill>
                  <a:srgbClr val="0B5394"/>
                </a:solidFill>
                <a:latin typeface="Consolas"/>
                <a:ea typeface="Consolas"/>
                <a:cs typeface="Consolas"/>
                <a:sym typeface="Consolas"/>
              </a:rPr>
              <a:t>Sync</a:t>
            </a:r>
            <a:r>
              <a:rPr lang="it"/>
              <a:t>), non offrono meccanismi di condivisione esplicita</a:t>
            </a:r>
            <a:endParaRPr/>
          </a:p>
          <a:p>
            <a:pPr indent="-317500" lvl="1" marL="914400" rtl="0" algn="l">
              <a:spcBef>
                <a:spcPts val="0"/>
              </a:spcBef>
              <a:spcAft>
                <a:spcPts val="0"/>
              </a:spcAft>
              <a:buSzPts val="1400"/>
              <a:buChar char="○"/>
            </a:pPr>
            <a:r>
              <a:rPr lang="it"/>
              <a:t>Come tutti i valori in Rust, sono soggetti alla regola del possessore unico</a:t>
            </a:r>
            <a:endParaRPr/>
          </a:p>
          <a:p>
            <a:pPr indent="-317500" lvl="1" marL="914400" rtl="0" algn="l">
              <a:spcBef>
                <a:spcPts val="0"/>
              </a:spcBef>
              <a:spcAft>
                <a:spcPts val="0"/>
              </a:spcAft>
              <a:buSzPts val="1400"/>
              <a:buChar char="○"/>
            </a:pPr>
            <a:r>
              <a:rPr lang="it"/>
              <a:t>Per permettere a più thread di accedere al loro valore, è comune incapsularli all’interno di un elemento di tipo </a:t>
            </a:r>
            <a:r>
              <a:rPr b="1" lang="it">
                <a:solidFill>
                  <a:srgbClr val="0B5394"/>
                </a:solidFill>
                <a:latin typeface="Consolas"/>
                <a:ea typeface="Consolas"/>
                <a:cs typeface="Consolas"/>
                <a:sym typeface="Consolas"/>
              </a:rPr>
              <a:t>Arc&lt;T&gt;</a:t>
            </a:r>
            <a:r>
              <a:rPr lang="it"/>
              <a:t> oppure dichiararli come variabili globali, attraverso la parola chiave static</a:t>
            </a:r>
            <a:endParaRPr/>
          </a:p>
          <a:p>
            <a:pPr indent="-342900" lvl="0" marL="457200" rtl="0" algn="l">
              <a:spcBef>
                <a:spcPts val="0"/>
              </a:spcBef>
              <a:spcAft>
                <a:spcPts val="0"/>
              </a:spcAft>
              <a:buSzPts val="1800"/>
              <a:buChar char="●"/>
            </a:pPr>
            <a:r>
              <a:rPr lang="it"/>
              <a:t>In modo analogo a </a:t>
            </a:r>
            <a:r>
              <a:rPr b="1" lang="it">
                <a:solidFill>
                  <a:srgbClr val="0B5394"/>
                </a:solidFill>
                <a:latin typeface="Consolas"/>
                <a:ea typeface="Consolas"/>
                <a:cs typeface="Consolas"/>
                <a:sym typeface="Consolas"/>
              </a:rPr>
              <a:t>Cell&lt;T&gt;</a:t>
            </a:r>
            <a:r>
              <a:rPr lang="it"/>
              <a:t>, implementano il meccanismo di mutabilità interna</a:t>
            </a:r>
            <a:endParaRPr/>
          </a:p>
          <a:p>
            <a:pPr indent="-317500" lvl="1" marL="914400" rtl="0" algn="l">
              <a:spcBef>
                <a:spcPts val="0"/>
              </a:spcBef>
              <a:spcAft>
                <a:spcPts val="0"/>
              </a:spcAft>
              <a:buSzPts val="1400"/>
              <a:buChar char="○"/>
            </a:pPr>
            <a:r>
              <a:rPr lang="it"/>
              <a:t>Poiché le operazioni di modifica sono garantite essere </a:t>
            </a:r>
            <a:r>
              <a:rPr i="1" lang="it"/>
              <a:t>thread-safe</a:t>
            </a:r>
            <a:r>
              <a:rPr lang="it"/>
              <a:t>, i metodi che ne modificano il contenuto richiedono solo un accesso condiviso (</a:t>
            </a:r>
            <a:r>
              <a:rPr b="1" lang="it">
                <a:solidFill>
                  <a:srgbClr val="0B5394"/>
                </a:solidFill>
                <a:latin typeface="Consolas"/>
                <a:ea typeface="Consolas"/>
                <a:cs typeface="Consolas"/>
                <a:sym typeface="Consolas"/>
              </a:rPr>
              <a:t>&amp;self</a:t>
            </a:r>
            <a:r>
              <a:rPr lang="it"/>
              <a:t>) e non un accesso esclusivo(</a:t>
            </a:r>
            <a:r>
              <a:rPr b="1" lang="it">
                <a:solidFill>
                  <a:srgbClr val="0B5394"/>
                </a:solidFill>
                <a:latin typeface="Consolas"/>
                <a:ea typeface="Consolas"/>
                <a:cs typeface="Consolas"/>
                <a:sym typeface="Consolas"/>
              </a:rPr>
              <a:t>&amp;mut self</a:t>
            </a:r>
            <a:r>
              <a:rPr lang="it"/>
              <a:t>)</a:t>
            </a:r>
            <a:endParaRPr/>
          </a:p>
        </p:txBody>
      </p:sp>
      <p:sp>
        <p:nvSpPr>
          <p:cNvPr id="778" name="Google Shape;778;p7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Tipi atomici</a:t>
            </a:r>
            <a:endParaRPr/>
          </a:p>
        </p:txBody>
      </p:sp>
      <p:sp>
        <p:nvSpPr>
          <p:cNvPr id="784" name="Google Shape;784;p7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85" name="Google Shape;785;p79"/>
          <p:cNvSpPr txBox="1"/>
          <p:nvPr/>
        </p:nvSpPr>
        <p:spPr>
          <a:xfrm>
            <a:off x="311700" y="1130775"/>
            <a:ext cx="8520600" cy="4063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use std::sync::Arc;</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use std::sync::atomic::{AtomicUsize, Ordering};</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use std::{hint, thread};</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fn main()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let spinlock = Arc::new(</a:t>
            </a:r>
            <a:r>
              <a:rPr b="1" lang="it">
                <a:solidFill>
                  <a:srgbClr val="0B5394"/>
                </a:solidFill>
                <a:latin typeface="Consolas"/>
                <a:ea typeface="Consolas"/>
                <a:cs typeface="Consolas"/>
                <a:sym typeface="Consolas"/>
              </a:rPr>
              <a:t>AtomicUsize::new(1)</a:t>
            </a: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let </a:t>
            </a:r>
            <a:r>
              <a:rPr b="1" lang="it">
                <a:solidFill>
                  <a:srgbClr val="0B5394"/>
                </a:solidFill>
                <a:latin typeface="Consolas"/>
                <a:ea typeface="Consolas"/>
                <a:cs typeface="Consolas"/>
                <a:sym typeface="Consolas"/>
              </a:rPr>
              <a:t>spinlock_clone</a:t>
            </a:r>
            <a:r>
              <a:rPr lang="it">
                <a:latin typeface="Consolas"/>
                <a:ea typeface="Consolas"/>
                <a:cs typeface="Consolas"/>
                <a:sym typeface="Consolas"/>
              </a:rPr>
              <a:t> = </a:t>
            </a:r>
            <a:r>
              <a:rPr b="1" lang="it">
                <a:solidFill>
                  <a:srgbClr val="0B5394"/>
                </a:solidFill>
                <a:latin typeface="Consolas"/>
                <a:ea typeface="Consolas"/>
                <a:cs typeface="Consolas"/>
                <a:sym typeface="Consolas"/>
              </a:rPr>
              <a:t>Arc::clone(&amp;spinlock)</a:t>
            </a: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let thread = thread::spawn(move||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r>
              <a:rPr b="1" lang="it">
                <a:solidFill>
                  <a:srgbClr val="0B5394"/>
                </a:solidFill>
                <a:latin typeface="Consolas"/>
                <a:ea typeface="Consolas"/>
                <a:cs typeface="Consolas"/>
                <a:sym typeface="Consolas"/>
              </a:rPr>
              <a:t>spinlock_clone.store(0, Ordering::Release)</a:t>
            </a: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 Attendi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while </a:t>
            </a:r>
            <a:r>
              <a:rPr b="1" lang="it">
                <a:solidFill>
                  <a:srgbClr val="0B5394"/>
                </a:solidFill>
                <a:latin typeface="Consolas"/>
                <a:ea typeface="Consolas"/>
                <a:cs typeface="Consolas"/>
                <a:sym typeface="Consolas"/>
              </a:rPr>
              <a:t>spinlock.load(Ordering::Acquire)</a:t>
            </a:r>
            <a:r>
              <a:rPr lang="it">
                <a:latin typeface="Consolas"/>
                <a:ea typeface="Consolas"/>
                <a:cs typeface="Consolas"/>
                <a:sym typeface="Consolas"/>
              </a:rPr>
              <a:t> != 0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hint::spin_loop();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thread.join().unwrap();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std::sync::Weak&lt;T&gt;</a:t>
            </a:r>
            <a:endParaRPr/>
          </a:p>
        </p:txBody>
      </p:sp>
      <p:sp>
        <p:nvSpPr>
          <p:cNvPr id="791" name="Google Shape;791;p8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Analogamente a quanto succede con gli smart pointer di tipo </a:t>
            </a:r>
            <a:r>
              <a:rPr b="1" lang="it">
                <a:solidFill>
                  <a:srgbClr val="0B5394"/>
                </a:solidFill>
                <a:latin typeface="Consolas"/>
                <a:ea typeface="Consolas"/>
                <a:cs typeface="Consolas"/>
                <a:sym typeface="Consolas"/>
              </a:rPr>
              <a:t>Rc&lt;T&gt;</a:t>
            </a:r>
            <a:r>
              <a:rPr lang="it"/>
              <a:t>, anche nel caso di </a:t>
            </a:r>
            <a:r>
              <a:rPr b="1" lang="it">
                <a:solidFill>
                  <a:srgbClr val="0B5394"/>
                </a:solidFill>
                <a:latin typeface="Consolas"/>
                <a:ea typeface="Consolas"/>
                <a:cs typeface="Consolas"/>
                <a:sym typeface="Consolas"/>
              </a:rPr>
              <a:t>Arc&lt;T&gt;</a:t>
            </a:r>
            <a:r>
              <a:rPr lang="it"/>
              <a:t> la creazione di catene circolari impedisce il rilascio delle strutture</a:t>
            </a:r>
            <a:endParaRPr/>
          </a:p>
          <a:p>
            <a:pPr indent="-317500" lvl="1" marL="914400" rtl="0" algn="l">
              <a:spcBef>
                <a:spcPts val="0"/>
              </a:spcBef>
              <a:spcAft>
                <a:spcPts val="0"/>
              </a:spcAft>
              <a:buSzPts val="1400"/>
              <a:buChar char="○"/>
            </a:pPr>
            <a:r>
              <a:rPr lang="it"/>
              <a:t>Per questo motivo è disponibile la </a:t>
            </a:r>
            <a:r>
              <a:rPr b="1" lang="it">
                <a:solidFill>
                  <a:srgbClr val="0B5394"/>
                </a:solidFill>
                <a:latin typeface="Consolas"/>
                <a:ea typeface="Consolas"/>
                <a:cs typeface="Consolas"/>
                <a:sym typeface="Consolas"/>
              </a:rPr>
              <a:t>struct std::sync::Weak&lt;T&gt;</a:t>
            </a:r>
            <a:r>
              <a:rPr lang="it"/>
              <a:t> che permette - sulla </a:t>
            </a:r>
            <a:r>
              <a:rPr lang="it"/>
              <a:t>falsariga</a:t>
            </a:r>
            <a:r>
              <a:rPr lang="it"/>
              <a:t> di quanto avviene con </a:t>
            </a:r>
            <a:r>
              <a:rPr b="1" lang="it">
                <a:solidFill>
                  <a:srgbClr val="0B5394"/>
                </a:solidFill>
                <a:latin typeface="Consolas"/>
                <a:ea typeface="Consolas"/>
                <a:cs typeface="Consolas"/>
                <a:sym typeface="Consolas"/>
              </a:rPr>
              <a:t>std::rc::Weak&lt;T&gt;</a:t>
            </a:r>
            <a:r>
              <a:rPr lang="it"/>
              <a:t> - di realizzare dipendenze circolari con riferimenti che non partecipano al conteggio, garantendo così la possibilità di rilascio</a:t>
            </a:r>
            <a:endParaRPr/>
          </a:p>
          <a:p>
            <a:pPr indent="-317500" lvl="1" marL="914400" rtl="0" algn="l">
              <a:spcBef>
                <a:spcPts val="0"/>
              </a:spcBef>
              <a:spcAft>
                <a:spcPts val="0"/>
              </a:spcAft>
              <a:buSzPts val="1400"/>
              <a:buChar char="○"/>
            </a:pPr>
            <a:r>
              <a:rPr lang="it"/>
              <a:t>Per fare accesso al dato puntato, occorre invocare il metodo </a:t>
            </a:r>
            <a:r>
              <a:rPr b="1" lang="it">
                <a:solidFill>
                  <a:srgbClr val="0B5394"/>
                </a:solidFill>
                <a:latin typeface="Consolas"/>
                <a:ea typeface="Consolas"/>
                <a:cs typeface="Consolas"/>
                <a:sym typeface="Consolas"/>
              </a:rPr>
              <a:t>upgrade()</a:t>
            </a:r>
            <a:r>
              <a:rPr lang="it"/>
              <a:t>, che restituisce un valore di tipo </a:t>
            </a:r>
            <a:r>
              <a:rPr b="1" lang="it">
                <a:solidFill>
                  <a:srgbClr val="0B5394"/>
                </a:solidFill>
                <a:latin typeface="Consolas"/>
                <a:ea typeface="Consolas"/>
                <a:cs typeface="Consolas"/>
                <a:sym typeface="Consolas"/>
              </a:rPr>
              <a:t>Option&lt;Arc&lt;T&gt;&gt;</a:t>
            </a:r>
            <a:endParaRPr/>
          </a:p>
          <a:p>
            <a:pPr indent="-342900" lvl="0" marL="457200" rtl="0" algn="l">
              <a:spcBef>
                <a:spcPts val="0"/>
              </a:spcBef>
              <a:spcAft>
                <a:spcPts val="0"/>
              </a:spcAft>
              <a:buSzPts val="1800"/>
              <a:buChar char="●"/>
            </a:pPr>
            <a:r>
              <a:rPr lang="it"/>
              <a:t>Si crea un oggetto di tipo </a:t>
            </a:r>
            <a:r>
              <a:rPr b="1" lang="it">
                <a:solidFill>
                  <a:srgbClr val="0B5394"/>
                </a:solidFill>
                <a:latin typeface="Consolas"/>
                <a:ea typeface="Consolas"/>
                <a:cs typeface="Consolas"/>
                <a:sym typeface="Consolas"/>
              </a:rPr>
              <a:t>Weak&lt;T&gt;</a:t>
            </a:r>
            <a:r>
              <a:rPr lang="it"/>
              <a:t> a partire da un riferimento di tipo </a:t>
            </a:r>
            <a:r>
              <a:rPr b="1" lang="it">
                <a:solidFill>
                  <a:srgbClr val="0B5394"/>
                </a:solidFill>
                <a:latin typeface="Consolas"/>
                <a:ea typeface="Consolas"/>
                <a:cs typeface="Consolas"/>
                <a:sym typeface="Consolas"/>
              </a:rPr>
              <a:t>Arc&lt;T&gt;</a:t>
            </a:r>
            <a:r>
              <a:rPr lang="it"/>
              <a:t> invocando su quest’ultimo il metodo </a:t>
            </a:r>
            <a:r>
              <a:rPr b="1" lang="it">
                <a:solidFill>
                  <a:srgbClr val="0B5394"/>
                </a:solidFill>
                <a:latin typeface="Consolas"/>
                <a:ea typeface="Consolas"/>
                <a:cs typeface="Consolas"/>
                <a:sym typeface="Consolas"/>
              </a:rPr>
              <a:t>downgrade()</a:t>
            </a:r>
            <a:endParaRPr/>
          </a:p>
        </p:txBody>
      </p:sp>
      <p:sp>
        <p:nvSpPr>
          <p:cNvPr id="792" name="Google Shape;792;p8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Attese condizionate</a:t>
            </a:r>
            <a:endParaRPr/>
          </a:p>
        </p:txBody>
      </p:sp>
      <p:sp>
        <p:nvSpPr>
          <p:cNvPr id="798" name="Google Shape;798;p8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Spesso un thread deve aspettare uno o più risultati intermedi prodotti altri thread</a:t>
            </a:r>
            <a:endParaRPr/>
          </a:p>
          <a:p>
            <a:pPr indent="-317500" lvl="1" marL="914400" rtl="0" algn="l">
              <a:spcBef>
                <a:spcPts val="0"/>
              </a:spcBef>
              <a:spcAft>
                <a:spcPts val="0"/>
              </a:spcAft>
              <a:buSzPts val="1400"/>
              <a:buChar char="○"/>
            </a:pPr>
            <a:r>
              <a:rPr lang="it"/>
              <a:t>Per motivi di efficienza, l'attesa non deve consumare risorse e deve terminare non appena un dato è disponibile</a:t>
            </a:r>
            <a:endParaRPr/>
          </a:p>
          <a:p>
            <a:pPr indent="-342900" lvl="0" marL="457200" rtl="0" algn="l">
              <a:spcBef>
                <a:spcPts val="0"/>
              </a:spcBef>
              <a:spcAft>
                <a:spcPts val="0"/>
              </a:spcAft>
              <a:buSzPts val="1800"/>
              <a:buChar char="●"/>
            </a:pPr>
            <a:r>
              <a:rPr lang="it"/>
              <a:t>La presenza di dati condivisi richiede come minimo l'utilizzo di un mutex </a:t>
            </a:r>
            <a:endParaRPr/>
          </a:p>
          <a:p>
            <a:pPr indent="-317500" lvl="1" marL="914400" rtl="0" algn="l">
              <a:spcBef>
                <a:spcPts val="0"/>
              </a:spcBef>
              <a:spcAft>
                <a:spcPts val="0"/>
              </a:spcAft>
              <a:buSzPts val="1400"/>
              <a:buChar char="○"/>
            </a:pPr>
            <a:r>
              <a:rPr lang="it"/>
              <a:t>Per garantire l'assenza di interferenze tra i due thread che devono fare accesso ai dati</a:t>
            </a:r>
            <a:endParaRPr/>
          </a:p>
          <a:p>
            <a:pPr indent="-342900" lvl="0" marL="457200" rtl="0" algn="l">
              <a:spcBef>
                <a:spcPts val="0"/>
              </a:spcBef>
              <a:spcAft>
                <a:spcPts val="0"/>
              </a:spcAft>
              <a:buSzPts val="1800"/>
              <a:buChar char="●"/>
            </a:pPr>
            <a:r>
              <a:rPr lang="it"/>
              <a:t>Il polling ha due limiti</a:t>
            </a:r>
            <a:endParaRPr/>
          </a:p>
          <a:p>
            <a:pPr indent="-317500" lvl="1" marL="914400" rtl="0" algn="l">
              <a:spcBef>
                <a:spcPts val="0"/>
              </a:spcBef>
              <a:spcAft>
                <a:spcPts val="0"/>
              </a:spcAft>
              <a:buSzPts val="1400"/>
              <a:buChar char="○"/>
            </a:pPr>
            <a:r>
              <a:rPr lang="it"/>
              <a:t>Consuma capacità di calcolo e batteria in cicli inutili</a:t>
            </a:r>
            <a:endParaRPr/>
          </a:p>
          <a:p>
            <a:pPr indent="-317500" lvl="1" marL="914400" rtl="0" algn="l">
              <a:spcBef>
                <a:spcPts val="0"/>
              </a:spcBef>
              <a:spcAft>
                <a:spcPts val="0"/>
              </a:spcAft>
              <a:buSzPts val="1400"/>
              <a:buChar char="○"/>
            </a:pPr>
            <a:r>
              <a:rPr lang="it"/>
              <a:t>Introduce una latenza tra il momento in cui il dato è disponibile e il momento in cui il secondo thread si sblocca</a:t>
            </a:r>
            <a:endParaRPr/>
          </a:p>
          <a:p>
            <a:pPr indent="-342900" lvl="0" marL="457200" rtl="0" algn="l">
              <a:spcBef>
                <a:spcPts val="0"/>
              </a:spcBef>
              <a:spcAft>
                <a:spcPts val="0"/>
              </a:spcAft>
              <a:buSzPts val="1800"/>
              <a:buChar char="●"/>
            </a:pPr>
            <a:r>
              <a:rPr lang="it"/>
              <a:t>Per gestire queste situazioni, i sistemi operativi offrono il concetto di </a:t>
            </a:r>
            <a:r>
              <a:rPr b="1" i="1" lang="it">
                <a:solidFill>
                  <a:srgbClr val="0B5394"/>
                </a:solidFill>
              </a:rPr>
              <a:t>condition variable</a:t>
            </a:r>
            <a:endParaRPr b="1" i="1">
              <a:solidFill>
                <a:srgbClr val="0B5394"/>
              </a:solidFill>
            </a:endParaRPr>
          </a:p>
          <a:p>
            <a:pPr indent="-317500" lvl="1" marL="914400" rtl="0" algn="l">
              <a:spcBef>
                <a:spcPts val="0"/>
              </a:spcBef>
              <a:spcAft>
                <a:spcPts val="0"/>
              </a:spcAft>
              <a:buSzPts val="1400"/>
              <a:buChar char="○"/>
            </a:pPr>
            <a:r>
              <a:rPr lang="it"/>
              <a:t>Strutture dati di sincronizzazione che permettono di bloccare l’esecuzione di un thread, così da evitare il consumo di CPU, nell’attesa che qualcosa succeda</a:t>
            </a:r>
            <a:endParaRPr/>
          </a:p>
        </p:txBody>
      </p:sp>
      <p:sp>
        <p:nvSpPr>
          <p:cNvPr id="799" name="Google Shape;799;p8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Attese condizionate</a:t>
            </a:r>
            <a:endParaRPr/>
          </a:p>
        </p:txBody>
      </p:sp>
      <p:sp>
        <p:nvSpPr>
          <p:cNvPr id="805" name="Google Shape;805;p8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L’uso di una </a:t>
            </a:r>
            <a:r>
              <a:rPr b="1" i="1" lang="it">
                <a:solidFill>
                  <a:srgbClr val="0B5394"/>
                </a:solidFill>
              </a:rPr>
              <a:t>condition variable</a:t>
            </a:r>
            <a:r>
              <a:rPr lang="it"/>
              <a:t> è basata sulla cooperazione all’interno del sistema: </a:t>
            </a:r>
            <a:endParaRPr/>
          </a:p>
          <a:p>
            <a:pPr indent="-317500" lvl="1" marL="914400" rtl="0" algn="l">
              <a:spcBef>
                <a:spcPts val="0"/>
              </a:spcBef>
              <a:spcAft>
                <a:spcPts val="0"/>
              </a:spcAft>
              <a:buSzPts val="1400"/>
              <a:buChar char="○"/>
            </a:pPr>
            <a:r>
              <a:rPr lang="it"/>
              <a:t>se un thread si sospende in attesa di una condizione, è necessario che tutti i thread che eseguono azioni che potrebbero provocare il verificarsi della condizione si facciano carico di inviare una notifica alla condition variable </a:t>
            </a:r>
            <a:endParaRPr/>
          </a:p>
          <a:p>
            <a:pPr indent="-342900" lvl="0" marL="457200" rtl="0" algn="l">
              <a:spcBef>
                <a:spcPts val="0"/>
              </a:spcBef>
              <a:spcAft>
                <a:spcPts val="0"/>
              </a:spcAft>
              <a:buSzPts val="1800"/>
              <a:buChar char="●"/>
            </a:pPr>
            <a:r>
              <a:rPr lang="it"/>
              <a:t>Il pattern di utilizzo prevede che esista una espressione booleana il cui valore possa essere usato per determinare se occorre attendere o meno</a:t>
            </a:r>
            <a:endParaRPr/>
          </a:p>
          <a:p>
            <a:pPr indent="-317500" lvl="1" marL="914400" rtl="0" algn="l">
              <a:spcBef>
                <a:spcPts val="0"/>
              </a:spcBef>
              <a:spcAft>
                <a:spcPts val="0"/>
              </a:spcAft>
              <a:buSzPts val="1400"/>
              <a:buChar char="○"/>
            </a:pPr>
            <a:r>
              <a:rPr lang="it"/>
              <a:t>La valutazione di tale espressione deve avvenire mentre si possiede un mutex, per garantire l’assenza di corse critiche</a:t>
            </a:r>
            <a:endParaRPr/>
          </a:p>
          <a:p>
            <a:pPr indent="-317500" lvl="1" marL="914400" rtl="0" algn="l">
              <a:spcBef>
                <a:spcPts val="0"/>
              </a:spcBef>
              <a:spcAft>
                <a:spcPts val="0"/>
              </a:spcAft>
              <a:buSzPts val="1400"/>
              <a:buChar char="○"/>
            </a:pPr>
            <a:r>
              <a:rPr lang="it"/>
              <a:t>In Rust, questo vuol dire che le variabili che consentono la valutazione della condizione sono incapsulate nel mutex</a:t>
            </a:r>
            <a:endParaRPr/>
          </a:p>
          <a:p>
            <a:pPr indent="-342900" lvl="0" marL="457200" rtl="0" algn="l">
              <a:spcBef>
                <a:spcPts val="0"/>
              </a:spcBef>
              <a:spcAft>
                <a:spcPts val="0"/>
              </a:spcAft>
              <a:buSzPts val="1800"/>
              <a:buChar char="●"/>
            </a:pPr>
            <a:r>
              <a:rPr lang="it"/>
              <a:t>Ogni </a:t>
            </a:r>
            <a:r>
              <a:rPr b="1" i="1" lang="it">
                <a:solidFill>
                  <a:srgbClr val="0B5394"/>
                </a:solidFill>
              </a:rPr>
              <a:t>condition variable</a:t>
            </a:r>
            <a:r>
              <a:rPr lang="it"/>
              <a:t> deve essere usata in coppia con un singolo mutex</a:t>
            </a:r>
            <a:endParaRPr/>
          </a:p>
          <a:p>
            <a:pPr indent="-317500" lvl="1" marL="914400" rtl="0" algn="l">
              <a:spcBef>
                <a:spcPts val="0"/>
              </a:spcBef>
              <a:spcAft>
                <a:spcPts val="0"/>
              </a:spcAft>
              <a:buSzPts val="1400"/>
              <a:buChar char="○"/>
            </a:pPr>
            <a:r>
              <a:rPr lang="it"/>
              <a:t>Eventuali tentativi di usare mutex diversi per una stessa </a:t>
            </a:r>
            <a:r>
              <a:rPr i="1" lang="it"/>
              <a:t>condition variable</a:t>
            </a:r>
            <a:r>
              <a:rPr lang="it"/>
              <a:t> può determinare un fallimento in fase di esecuzione</a:t>
            </a:r>
            <a:endParaRPr/>
          </a:p>
        </p:txBody>
      </p:sp>
      <p:sp>
        <p:nvSpPr>
          <p:cNvPr id="806" name="Google Shape;806;p8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Concorrenza in pratica</a:t>
            </a:r>
            <a:endParaRPr/>
          </a:p>
        </p:txBody>
      </p:sp>
      <p:sp>
        <p:nvSpPr>
          <p:cNvPr id="103" name="Google Shape;103;p2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all’interno di un processo, sono presenti due o più thread, questi possono procedere indipendentemente nella propria computazione</a:t>
            </a:r>
            <a:endParaRPr/>
          </a:p>
          <a:p>
            <a:pPr indent="-317500" lvl="1" marL="914400" rtl="0" algn="l">
              <a:spcBef>
                <a:spcPts val="0"/>
              </a:spcBef>
              <a:spcAft>
                <a:spcPts val="0"/>
              </a:spcAft>
              <a:buSzPts val="1400"/>
              <a:buChar char="○"/>
            </a:pPr>
            <a:r>
              <a:rPr lang="it"/>
              <a:t>Sebbene sia possibile creare thread </a:t>
            </a:r>
            <a:r>
              <a:rPr lang="it"/>
              <a:t>che</a:t>
            </a:r>
            <a:r>
              <a:rPr lang="it"/>
              <a:t> si ignorano reciprocamente e non necessitano alcuno scambio di informazione, sul piano pratico questo avviene molto raramente</a:t>
            </a:r>
            <a:endParaRPr/>
          </a:p>
          <a:p>
            <a:pPr indent="-342900" lvl="0" marL="457200" rtl="0" algn="l">
              <a:spcBef>
                <a:spcPts val="0"/>
              </a:spcBef>
              <a:spcAft>
                <a:spcPts val="0"/>
              </a:spcAft>
              <a:buSzPts val="1800"/>
              <a:buChar char="●"/>
            </a:pPr>
            <a:r>
              <a:rPr lang="it"/>
              <a:t>L’utilità di suddividere la computazione globale in più sotto-computazioni nasce, per lo più, dal fatto </a:t>
            </a:r>
            <a:r>
              <a:rPr lang="it"/>
              <a:t>che</a:t>
            </a:r>
            <a:r>
              <a:rPr lang="it"/>
              <a:t> ciascuna di esse contribuisce in qualche modo al risultato finale</a:t>
            </a:r>
            <a:endParaRPr/>
          </a:p>
          <a:p>
            <a:pPr indent="-317500" lvl="1" marL="914400" rtl="0" algn="l">
              <a:spcBef>
                <a:spcPts val="0"/>
              </a:spcBef>
              <a:spcAft>
                <a:spcPts val="0"/>
              </a:spcAft>
              <a:buSzPts val="1400"/>
              <a:buChar char="○"/>
            </a:pPr>
            <a:r>
              <a:rPr lang="it"/>
              <a:t>Questo richiede </a:t>
            </a:r>
            <a:r>
              <a:rPr lang="it"/>
              <a:t>che</a:t>
            </a:r>
            <a:r>
              <a:rPr lang="it"/>
              <a:t> esista una forma di comunicazione/sincronizzazione tra thread differenti</a:t>
            </a:r>
            <a:endParaRPr/>
          </a:p>
          <a:p>
            <a:pPr indent="-342900" lvl="0" marL="457200" rtl="0" algn="l">
              <a:spcBef>
                <a:spcPts val="0"/>
              </a:spcBef>
              <a:spcAft>
                <a:spcPts val="0"/>
              </a:spcAft>
              <a:buSzPts val="1800"/>
              <a:buChar char="●"/>
            </a:pPr>
            <a:r>
              <a:rPr lang="it"/>
              <a:t>I meccanismi soggiacenti alla comunicazione/sincronizzazione interferiscono con le ottimizzazioni usate dai processori per migliorare l’esecuzione</a:t>
            </a:r>
            <a:endParaRPr/>
          </a:p>
          <a:p>
            <a:pPr indent="-317500" lvl="1" marL="914400" rtl="0" algn="l">
              <a:spcBef>
                <a:spcPts val="0"/>
              </a:spcBef>
              <a:spcAft>
                <a:spcPts val="0"/>
              </a:spcAft>
              <a:buSzPts val="1400"/>
              <a:buChar char="○"/>
            </a:pPr>
            <a:r>
              <a:rPr lang="it"/>
              <a:t>Introducendo una serie di </a:t>
            </a:r>
            <a:r>
              <a:rPr b="1" lang="it">
                <a:solidFill>
                  <a:srgbClr val="0B5394"/>
                </a:solidFill>
              </a:rPr>
              <a:t>complessità inattese</a:t>
            </a:r>
            <a:r>
              <a:rPr lang="it"/>
              <a:t> e lontane dal pensiero comune legato al modello di esecuzione sequenziale</a:t>
            </a:r>
            <a:endParaRPr/>
          </a:p>
        </p:txBody>
      </p:sp>
      <p:sp>
        <p:nvSpPr>
          <p:cNvPr id="104" name="Google Shape;104;p2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Attese condizionate</a:t>
            </a:r>
            <a:endParaRPr/>
          </a:p>
        </p:txBody>
      </p:sp>
      <p:sp>
        <p:nvSpPr>
          <p:cNvPr id="812" name="Google Shape;812;p8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linguaggio C++ offre la classe </a:t>
            </a:r>
            <a:r>
              <a:rPr b="1" lang="it">
                <a:solidFill>
                  <a:srgbClr val="0B5394"/>
                </a:solidFill>
                <a:latin typeface="Consolas"/>
                <a:ea typeface="Consolas"/>
                <a:cs typeface="Consolas"/>
                <a:sym typeface="Consolas"/>
              </a:rPr>
              <a:t>std::condition_variable</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Essa viene usata in coppia con un oggetto di tipo </a:t>
            </a:r>
            <a:r>
              <a:rPr b="1" lang="it">
                <a:solidFill>
                  <a:srgbClr val="0B5394"/>
                </a:solidFill>
                <a:latin typeface="Consolas"/>
                <a:ea typeface="Consolas"/>
                <a:cs typeface="Consolas"/>
                <a:sym typeface="Consolas"/>
              </a:rPr>
              <a:t>std::mutex</a:t>
            </a:r>
            <a:r>
              <a:rPr lang="it"/>
              <a:t> racchiuso all’interno di un oggetto di tipo </a:t>
            </a:r>
            <a:r>
              <a:rPr b="1" lang="it">
                <a:solidFill>
                  <a:srgbClr val="0B5394"/>
                </a:solidFill>
                <a:latin typeface="Consolas"/>
                <a:ea typeface="Consolas"/>
                <a:cs typeface="Consolas"/>
                <a:sym typeface="Consolas"/>
              </a:rPr>
              <a:t>std::unique_lock&lt;std::mutex&gt;</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Rust offre la struct </a:t>
            </a:r>
            <a:r>
              <a:rPr b="1" lang="it">
                <a:solidFill>
                  <a:srgbClr val="0B5394"/>
                </a:solidFill>
                <a:latin typeface="Consolas"/>
                <a:ea typeface="Consolas"/>
                <a:cs typeface="Consolas"/>
                <a:sym typeface="Consolas"/>
              </a:rPr>
              <a:t>std::sync::Condvar</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La sua semantica è totalmente allineata con la corrispondente classe C++</a:t>
            </a:r>
            <a:endParaRPr/>
          </a:p>
          <a:p>
            <a:pPr indent="-317500" lvl="1" marL="914400" rtl="0" algn="l">
              <a:spcBef>
                <a:spcPts val="0"/>
              </a:spcBef>
              <a:spcAft>
                <a:spcPts val="0"/>
              </a:spcAft>
              <a:buSzPts val="1400"/>
              <a:buChar char="○"/>
            </a:pPr>
            <a:r>
              <a:rPr lang="it"/>
              <a:t>La struttura dei suoi metodi facilita il collegamento con il dato protetto dal mutex, rendendo più naturale il suo utilizzo</a:t>
            </a:r>
            <a:endParaRPr/>
          </a:p>
        </p:txBody>
      </p:sp>
      <p:sp>
        <p:nvSpPr>
          <p:cNvPr id="813" name="Google Shape;813;p8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8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Condvar - metodi principali</a:t>
            </a:r>
            <a:endParaRPr/>
          </a:p>
        </p:txBody>
      </p:sp>
      <p:sp>
        <p:nvSpPr>
          <p:cNvPr id="819" name="Google Shape;819;p8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it">
                <a:solidFill>
                  <a:srgbClr val="0B5394"/>
                </a:solidFill>
                <a:latin typeface="Consolas"/>
                <a:ea typeface="Consolas"/>
                <a:cs typeface="Consolas"/>
                <a:sym typeface="Consolas"/>
              </a:rPr>
              <a:t>pub fn new() -&gt; Condvar</a:t>
            </a:r>
            <a:endParaRPr/>
          </a:p>
          <a:p>
            <a:pPr indent="-317500" lvl="1" marL="914400" rtl="0" algn="l">
              <a:spcBef>
                <a:spcPts val="0"/>
              </a:spcBef>
              <a:spcAft>
                <a:spcPts val="0"/>
              </a:spcAft>
              <a:buSzPts val="1400"/>
              <a:buChar char="○"/>
            </a:pPr>
            <a:r>
              <a:rPr lang="it"/>
              <a:t>Crea una nuova istanza</a:t>
            </a:r>
            <a:endParaRPr/>
          </a:p>
          <a:p>
            <a:pPr indent="-342900" lvl="0" marL="457200" rtl="0" algn="l">
              <a:spcBef>
                <a:spcPts val="0"/>
              </a:spcBef>
              <a:spcAft>
                <a:spcPts val="0"/>
              </a:spcAft>
              <a:buClr>
                <a:srgbClr val="0B5394"/>
              </a:buClr>
              <a:buSzPts val="1800"/>
              <a:buFont typeface="Consolas"/>
              <a:buChar char="●"/>
            </a:pPr>
            <a:r>
              <a:rPr b="1" lang="it">
                <a:solidFill>
                  <a:srgbClr val="0B5394"/>
                </a:solidFill>
                <a:latin typeface="Consolas"/>
                <a:ea typeface="Consolas"/>
                <a:cs typeface="Consolas"/>
                <a:sym typeface="Consolas"/>
              </a:rPr>
              <a:t>pub fn wait&lt;'a, 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&amp;self,</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guard: MutexGuard&lt;'a, 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-&gt; LockResult&lt;MutexGuard&lt;'a, T&gt;&gt;</a:t>
            </a:r>
            <a:endParaRPr b="1">
              <a:solidFill>
                <a:srgbClr val="0B5394"/>
              </a:solidFill>
              <a:latin typeface="Consolas"/>
              <a:ea typeface="Consolas"/>
              <a:cs typeface="Consolas"/>
              <a:sym typeface="Consolas"/>
            </a:endParaRPr>
          </a:p>
          <a:p>
            <a:pPr indent="-317500" lvl="1" marL="914400" marR="0" rtl="0" algn="l">
              <a:lnSpc>
                <a:spcPct val="115000"/>
              </a:lnSpc>
              <a:spcBef>
                <a:spcPts val="0"/>
              </a:spcBef>
              <a:spcAft>
                <a:spcPts val="0"/>
              </a:spcAft>
              <a:buSzPts val="1400"/>
              <a:buChar char="○"/>
            </a:pPr>
            <a:r>
              <a:rPr lang="it"/>
              <a:t>Sospende il thread corrente fino alla ricezione di una notifica: durante la sospensione, rilascia il lock; al ricevere della notifica, riacqiusisce il lock e restituisce una nuova guardia</a:t>
            </a:r>
            <a:endParaRPr/>
          </a:p>
          <a:p>
            <a:pPr indent="-342900" lvl="0" marL="457200" rtl="0" algn="l">
              <a:spcBef>
                <a:spcPts val="0"/>
              </a:spcBef>
              <a:spcAft>
                <a:spcPts val="0"/>
              </a:spcAft>
              <a:buSzPts val="1800"/>
              <a:buChar char="●"/>
            </a:pPr>
            <a:r>
              <a:rPr b="1" lang="it">
                <a:solidFill>
                  <a:srgbClr val="0B5394"/>
                </a:solidFill>
                <a:latin typeface="Consolas"/>
                <a:ea typeface="Consolas"/>
                <a:cs typeface="Consolas"/>
                <a:sym typeface="Consolas"/>
              </a:rPr>
              <a:t>pub fn notify_one(&amp;self)</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Sveglia un thread a caso tra quelli in attesa sulla condition variable</a:t>
            </a:r>
            <a:endParaRPr/>
          </a:p>
          <a:p>
            <a:pPr indent="-342900" lvl="0" marL="457200" rtl="0" algn="l">
              <a:spcBef>
                <a:spcPts val="0"/>
              </a:spcBef>
              <a:spcAft>
                <a:spcPts val="0"/>
              </a:spcAft>
              <a:buSzPts val="1800"/>
              <a:buChar char="●"/>
            </a:pPr>
            <a:r>
              <a:rPr b="1" lang="it">
                <a:solidFill>
                  <a:srgbClr val="0B5394"/>
                </a:solidFill>
                <a:latin typeface="Consolas"/>
                <a:ea typeface="Consolas"/>
                <a:cs typeface="Consolas"/>
                <a:sym typeface="Consolas"/>
              </a:rPr>
              <a:t>pub fn notify_all(&amp;self)</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Sveglia tutti i thread in attesa sulla condition variable, che usciranno, uno alla volta, dal metodo wait possedendo il lock</a:t>
            </a:r>
            <a:endParaRPr b="1">
              <a:solidFill>
                <a:srgbClr val="0B5394"/>
              </a:solidFill>
              <a:latin typeface="Consolas"/>
              <a:ea typeface="Consolas"/>
              <a:cs typeface="Consolas"/>
              <a:sym typeface="Consolas"/>
            </a:endParaRPr>
          </a:p>
        </p:txBody>
      </p:sp>
      <p:sp>
        <p:nvSpPr>
          <p:cNvPr id="820" name="Google Shape;820;p8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8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Condvar</a:t>
            </a:r>
            <a:endParaRPr/>
          </a:p>
        </p:txBody>
      </p:sp>
      <p:sp>
        <p:nvSpPr>
          <p:cNvPr id="826" name="Google Shape;826;p85"/>
          <p:cNvSpPr txBox="1"/>
          <p:nvPr/>
        </p:nvSpPr>
        <p:spPr>
          <a:xfrm>
            <a:off x="366750" y="1130775"/>
            <a:ext cx="8410500" cy="4063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let pair = Arc::new((Mutex::new(false), Condvar::new()));</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let pair2 = Arc::clone(&amp;pair);</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Inside of our lock, spawn a new thread, and then wait for it to start.</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thread::spawn(move||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let (lock, cvar) = &amp;*pair2;</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let mut started = lock.lock().unwrap();</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*started = true;</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 We notify the condvar that the value has changed.</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cvar.notify_one();</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Wait for the thread to start up.</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let (lock, cvar) = &amp;*pair;</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let mut started = lock.lock().unwrap();</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while !*started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started = cvar.wait(started).unwrap();</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827" name="Google Shape;827;p8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8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Meccanismo di funzionamento</a:t>
            </a:r>
            <a:endParaRPr/>
          </a:p>
        </p:txBody>
      </p:sp>
      <p:sp>
        <p:nvSpPr>
          <p:cNvPr id="833" name="Google Shape;833;p8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Concettualmente, una condition variable mantiene</a:t>
            </a:r>
            <a:r>
              <a:rPr lang="it"/>
              <a:t> una collezione di thread in attesa che si verifichi la condizione attesa</a:t>
            </a:r>
            <a:endParaRPr/>
          </a:p>
          <a:p>
            <a:pPr indent="-317500" lvl="1" marL="914400" rtl="0" algn="l">
              <a:spcBef>
                <a:spcPts val="0"/>
              </a:spcBef>
              <a:spcAft>
                <a:spcPts val="0"/>
              </a:spcAft>
              <a:buSzPts val="1400"/>
              <a:buChar char="○"/>
            </a:pPr>
            <a:r>
              <a:rPr lang="it"/>
              <a:t>Inizialmente la lista è vuota</a:t>
            </a:r>
            <a:endParaRPr/>
          </a:p>
          <a:p>
            <a:pPr indent="-317500" lvl="1" marL="914400" rtl="0" algn="l">
              <a:spcBef>
                <a:spcPts val="0"/>
              </a:spcBef>
              <a:spcAft>
                <a:spcPts val="0"/>
              </a:spcAft>
              <a:buSzPts val="1400"/>
              <a:buChar char="○"/>
            </a:pPr>
            <a:r>
              <a:rPr lang="it"/>
              <a:t>Quando un thread esegue il metodo </a:t>
            </a:r>
            <a:r>
              <a:rPr b="1" lang="it">
                <a:solidFill>
                  <a:srgbClr val="0B5394"/>
                </a:solidFill>
                <a:latin typeface="Consolas"/>
                <a:ea typeface="Consolas"/>
                <a:cs typeface="Consolas"/>
                <a:sym typeface="Consolas"/>
              </a:rPr>
              <a:t>wait(…)</a:t>
            </a:r>
            <a:r>
              <a:rPr lang="it"/>
              <a:t>, viene sospeso e aggiunto alla lista</a:t>
            </a:r>
            <a:endParaRPr/>
          </a:p>
          <a:p>
            <a:pPr indent="-342900" lvl="0" marL="457200" rtl="0" algn="l">
              <a:spcBef>
                <a:spcPts val="0"/>
              </a:spcBef>
              <a:spcAft>
                <a:spcPts val="0"/>
              </a:spcAft>
              <a:buSzPts val="1800"/>
              <a:buChar char="●"/>
            </a:pPr>
            <a:r>
              <a:rPr lang="it"/>
              <a:t>Quando sono eseguiti i metodi </a:t>
            </a:r>
            <a:r>
              <a:rPr b="1" lang="it">
                <a:solidFill>
                  <a:srgbClr val="0B5394"/>
                </a:solidFill>
                <a:latin typeface="Consolas"/>
                <a:ea typeface="Consolas"/>
                <a:cs typeface="Consolas"/>
                <a:sym typeface="Consolas"/>
              </a:rPr>
              <a:t>notify_one()</a:t>
            </a:r>
            <a:r>
              <a:rPr lang="it"/>
              <a:t> o </a:t>
            </a:r>
            <a:r>
              <a:rPr b="1" lang="it">
                <a:solidFill>
                  <a:srgbClr val="0B5394"/>
                </a:solidFill>
                <a:latin typeface="Consolas"/>
                <a:ea typeface="Consolas"/>
                <a:cs typeface="Consolas"/>
                <a:sym typeface="Consolas"/>
              </a:rPr>
              <a:t>notify_all()</a:t>
            </a:r>
            <a:r>
              <a:rPr lang="it"/>
              <a:t>, uno o tutti i thread presenti nella collezione sono risvegliati</a:t>
            </a:r>
            <a:endParaRPr/>
          </a:p>
          <a:p>
            <a:pPr indent="-317500" lvl="1" marL="914400" rtl="0" algn="l">
              <a:spcBef>
                <a:spcPts val="0"/>
              </a:spcBef>
              <a:spcAft>
                <a:spcPts val="0"/>
              </a:spcAft>
              <a:buSzPts val="1400"/>
              <a:buChar char="○"/>
            </a:pPr>
            <a:r>
              <a:rPr lang="it"/>
              <a:t>Si basa sul S.O. per sospendere/risvegliare i thread</a:t>
            </a:r>
            <a:endParaRPr/>
          </a:p>
          <a:p>
            <a:pPr indent="-342900" lvl="0" marL="457200" rtl="0" algn="l">
              <a:spcBef>
                <a:spcPts val="0"/>
              </a:spcBef>
              <a:spcAft>
                <a:spcPts val="0"/>
              </a:spcAft>
              <a:buSzPts val="1800"/>
              <a:buChar char="●"/>
            </a:pPr>
            <a:r>
              <a:rPr lang="it"/>
              <a:t>La presenza di un unico lock fa si che, se più thread ricevono la notifica, il risveglio sia progressivo</a:t>
            </a:r>
            <a:endParaRPr/>
          </a:p>
          <a:p>
            <a:pPr indent="-317500" lvl="1" marL="914400" rtl="0" algn="l">
              <a:spcBef>
                <a:spcPts val="0"/>
              </a:spcBef>
              <a:spcAft>
                <a:spcPts val="0"/>
              </a:spcAft>
              <a:buSzPts val="1400"/>
              <a:buChar char="○"/>
            </a:pPr>
            <a:r>
              <a:rPr lang="it"/>
              <a:t>Non appena un thread rilascia il lock, un altro può acquisirlo e proseguire</a:t>
            </a:r>
            <a:endParaRPr/>
          </a:p>
          <a:p>
            <a:pPr indent="-342900" lvl="0" marL="457200" rtl="0" algn="l">
              <a:spcBef>
                <a:spcPts val="0"/>
              </a:spcBef>
              <a:spcAft>
                <a:spcPts val="0"/>
              </a:spcAft>
              <a:buSzPts val="1800"/>
              <a:buChar char="●"/>
            </a:pPr>
            <a:r>
              <a:rPr lang="it"/>
              <a:t>La relazione tra l'evento e la notifica è solo nella testa del programmatore</a:t>
            </a:r>
            <a:endParaRPr/>
          </a:p>
          <a:p>
            <a:pPr indent="-317500" lvl="1" marL="914400" rtl="0" algn="l">
              <a:spcBef>
                <a:spcPts val="0"/>
              </a:spcBef>
              <a:spcAft>
                <a:spcPts val="0"/>
              </a:spcAft>
              <a:buSzPts val="1400"/>
              <a:buChar char="○"/>
            </a:pPr>
            <a:r>
              <a:rPr lang="it"/>
              <a:t>Per questo, si rende esplicito l'evento che si è verificato appoggiandosi ad una o più variabili condivise (sotto il controllo del mutex)</a:t>
            </a:r>
            <a:endParaRPr/>
          </a:p>
        </p:txBody>
      </p:sp>
      <p:sp>
        <p:nvSpPr>
          <p:cNvPr id="834" name="Google Shape;834;p8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Notifiche spurie</a:t>
            </a:r>
            <a:endParaRPr/>
          </a:p>
        </p:txBody>
      </p:sp>
      <p:sp>
        <p:nvSpPr>
          <p:cNvPr id="840" name="Google Shape;840;p8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it"/>
              <a:t>È possibile che un thread in attesa su una condition variable sia risvegliato in assenza di un’esplicita notifica</a:t>
            </a:r>
            <a:endParaRPr/>
          </a:p>
          <a:p>
            <a:pPr indent="-310832" lvl="1" marL="914400" rtl="0" algn="l">
              <a:spcBef>
                <a:spcPts val="0"/>
              </a:spcBef>
              <a:spcAft>
                <a:spcPts val="0"/>
              </a:spcAft>
              <a:buSzPct val="100000"/>
              <a:buChar char="○"/>
            </a:pPr>
            <a:r>
              <a:rPr lang="it"/>
              <a:t>Problema delle cosiddette </a:t>
            </a:r>
            <a:r>
              <a:rPr b="1" lang="it">
                <a:solidFill>
                  <a:srgbClr val="0B5394"/>
                </a:solidFill>
              </a:rPr>
              <a:t>notifiche spurie</a:t>
            </a:r>
            <a:endParaRPr b="1">
              <a:solidFill>
                <a:srgbClr val="0B5394"/>
              </a:solidFill>
            </a:endParaRPr>
          </a:p>
          <a:p>
            <a:pPr indent="-334327" lvl="0" marL="457200" rtl="0" algn="l">
              <a:spcBef>
                <a:spcPts val="0"/>
              </a:spcBef>
              <a:spcAft>
                <a:spcPts val="0"/>
              </a:spcAft>
              <a:buSzPct val="100000"/>
              <a:buChar char="●"/>
            </a:pPr>
            <a:r>
              <a:rPr lang="it"/>
              <a:t>Occorre, al ritorno dal metodo wait(), controllare se la condizione attesa è verificata</a:t>
            </a:r>
            <a:endParaRPr/>
          </a:p>
          <a:p>
            <a:pPr indent="-310832" lvl="1" marL="914400" rtl="0" algn="l">
              <a:spcBef>
                <a:spcPts val="0"/>
              </a:spcBef>
              <a:spcAft>
                <a:spcPts val="0"/>
              </a:spcAft>
              <a:buSzPct val="100000"/>
              <a:buChar char="○"/>
            </a:pPr>
            <a:r>
              <a:rPr lang="it"/>
              <a:t>Per semplificare tale verifica, esiste una versione del metodi di attesa che riceve come argomento una funzione volta a valutare il predicato richiesto</a:t>
            </a:r>
            <a:endParaRPr/>
          </a:p>
          <a:p>
            <a:pPr indent="-334327" lvl="0" marL="457200" rtl="0" algn="l">
              <a:spcBef>
                <a:spcPts val="0"/>
              </a:spcBef>
              <a:spcAft>
                <a:spcPts val="0"/>
              </a:spcAft>
              <a:buClr>
                <a:srgbClr val="0B5394"/>
              </a:buClr>
              <a:buSzPct val="100000"/>
              <a:buFont typeface="Consolas"/>
              <a:buChar char="●"/>
            </a:pPr>
            <a:r>
              <a:rPr b="1" lang="it">
                <a:solidFill>
                  <a:srgbClr val="0B5394"/>
                </a:solidFill>
                <a:latin typeface="Consolas"/>
                <a:ea typeface="Consolas"/>
                <a:cs typeface="Consolas"/>
                <a:sym typeface="Consolas"/>
              </a:rPr>
              <a:t>pub fn wait_while&lt;'a, T, F&gt;(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&amp;self,</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guard: MutexGuard&lt;'a, 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condition: F</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-&gt; LockResult&lt;MutexGuard&lt;'a, T&gt;&gt;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where F: FnMut(&amp;mut T) -&gt; bool</a:t>
            </a:r>
            <a:endParaRPr b="1">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Al risveglio, ri-acquisisce il lock e valuta la funzione </a:t>
            </a:r>
            <a:r>
              <a:rPr b="1" lang="it">
                <a:solidFill>
                  <a:srgbClr val="0B5394"/>
                </a:solidFill>
                <a:latin typeface="Consolas"/>
                <a:ea typeface="Consolas"/>
                <a:cs typeface="Consolas"/>
                <a:sym typeface="Consolas"/>
              </a:rPr>
              <a:t>condition</a:t>
            </a:r>
            <a:r>
              <a:rPr lang="it"/>
              <a:t>: se questa restituisce </a:t>
            </a:r>
            <a:r>
              <a:rPr b="1" lang="it">
                <a:solidFill>
                  <a:srgbClr val="0B5394"/>
                </a:solidFill>
                <a:latin typeface="Consolas"/>
                <a:ea typeface="Consolas"/>
                <a:cs typeface="Consolas"/>
                <a:sym typeface="Consolas"/>
              </a:rPr>
              <a:t>true</a:t>
            </a:r>
            <a:r>
              <a:rPr lang="it"/>
              <a:t>, si riaddormenta, altrimenti esce dall’attesa</a:t>
            </a:r>
            <a:endParaRPr/>
          </a:p>
        </p:txBody>
      </p:sp>
      <p:sp>
        <p:nvSpPr>
          <p:cNvPr id="841" name="Google Shape;841;p8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8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Notifiche perse</a:t>
            </a:r>
            <a:endParaRPr/>
          </a:p>
        </p:txBody>
      </p:sp>
      <p:sp>
        <p:nvSpPr>
          <p:cNvPr id="847" name="Google Shape;847;p8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Analogamente, se un thread ha eseguito una qualche azione che può abilitare la prosecuzione di un altro thread, ed invoca il metodo </a:t>
            </a:r>
            <a:r>
              <a:rPr b="1" lang="it">
                <a:solidFill>
                  <a:srgbClr val="0B5394"/>
                </a:solidFill>
                <a:latin typeface="Consolas"/>
                <a:ea typeface="Consolas"/>
                <a:cs typeface="Consolas"/>
                <a:sym typeface="Consolas"/>
              </a:rPr>
              <a:t>notify_one()</a:t>
            </a:r>
            <a:r>
              <a:rPr lang="it"/>
              <a:t> / </a:t>
            </a:r>
            <a:r>
              <a:rPr b="1" lang="it">
                <a:solidFill>
                  <a:srgbClr val="0B5394"/>
                </a:solidFill>
                <a:latin typeface="Consolas"/>
                <a:ea typeface="Consolas"/>
                <a:cs typeface="Consolas"/>
                <a:sym typeface="Consolas"/>
              </a:rPr>
              <a:t>notify_all()</a:t>
            </a:r>
            <a:r>
              <a:rPr lang="it"/>
              <a:t> per segnalare tale fatto, è possibile che la notifica vada persa</a:t>
            </a:r>
            <a:endParaRPr/>
          </a:p>
          <a:p>
            <a:pPr indent="-317500" lvl="1" marL="914400" rtl="0" algn="l">
              <a:spcBef>
                <a:spcPts val="0"/>
              </a:spcBef>
              <a:spcAft>
                <a:spcPts val="0"/>
              </a:spcAft>
              <a:buSzPts val="1400"/>
              <a:buChar char="○"/>
            </a:pPr>
            <a:r>
              <a:rPr lang="it"/>
              <a:t>Succede se l’altro thread </a:t>
            </a:r>
            <a:r>
              <a:rPr b="1" lang="it">
                <a:solidFill>
                  <a:srgbClr val="0B5394"/>
                </a:solidFill>
              </a:rPr>
              <a:t>non ha ancora eseguito</a:t>
            </a:r>
            <a:r>
              <a:rPr lang="it"/>
              <a:t> la corrispondente istruzione di attesa </a:t>
            </a:r>
            <a:endParaRPr/>
          </a:p>
          <a:p>
            <a:pPr indent="-342900" lvl="0" marL="457200" rtl="0" algn="l">
              <a:spcBef>
                <a:spcPts val="0"/>
              </a:spcBef>
              <a:spcAft>
                <a:spcPts val="0"/>
              </a:spcAft>
              <a:buSzPts val="1800"/>
              <a:buChar char="●"/>
            </a:pPr>
            <a:r>
              <a:rPr lang="it"/>
              <a:t>Per questo motivo, occorre sempre racchiudere l’istruzione di attesa in un ciclo che verifica se occorra o meno addormentarsi e, al risveglio, se ci siano le condizioni o meno per continuare a dormire</a:t>
            </a:r>
            <a:endParaRPr/>
          </a:p>
          <a:p>
            <a:pPr indent="-317500" lvl="1" marL="914400" rtl="0" algn="l">
              <a:spcBef>
                <a:spcPts val="0"/>
              </a:spcBef>
              <a:spcAft>
                <a:spcPts val="0"/>
              </a:spcAft>
              <a:buSzPts val="1400"/>
              <a:buChar char="○"/>
            </a:pPr>
            <a:r>
              <a:rPr lang="it"/>
              <a:t>In entrambi i casi, il metodo </a:t>
            </a:r>
            <a:r>
              <a:rPr b="1" lang="it">
                <a:solidFill>
                  <a:srgbClr val="0B5394"/>
                </a:solidFill>
                <a:latin typeface="Consolas"/>
                <a:ea typeface="Consolas"/>
                <a:cs typeface="Consolas"/>
                <a:sym typeface="Consolas"/>
              </a:rPr>
              <a:t>wait_while(...)</a:t>
            </a:r>
            <a:r>
              <a:rPr lang="it"/>
              <a:t> protegge; esso infatti è equivalente al seguente blocco di codice:</a:t>
            </a:r>
            <a:br>
              <a:rPr lang="it"/>
            </a:br>
            <a:r>
              <a:rPr b="1" lang="it">
                <a:solidFill>
                  <a:srgbClr val="0B5394"/>
                </a:solidFill>
                <a:latin typeface="Consolas"/>
                <a:ea typeface="Consolas"/>
                <a:cs typeface="Consolas"/>
                <a:sym typeface="Consolas"/>
              </a:rPr>
              <a:t>while condition(&amp;mut *guard) {</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guard = self.wait(guard)?;</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Ok(guard)</a:t>
            </a:r>
            <a:endParaRPr b="1">
              <a:solidFill>
                <a:srgbClr val="0B5394"/>
              </a:solidFill>
              <a:latin typeface="Consolas"/>
              <a:ea typeface="Consolas"/>
              <a:cs typeface="Consolas"/>
              <a:sym typeface="Consolas"/>
            </a:endParaRPr>
          </a:p>
        </p:txBody>
      </p:sp>
      <p:sp>
        <p:nvSpPr>
          <p:cNvPr id="848" name="Google Shape;848;p8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8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Attesa temporizzata</a:t>
            </a:r>
            <a:endParaRPr/>
          </a:p>
        </p:txBody>
      </p:sp>
      <p:sp>
        <p:nvSpPr>
          <p:cNvPr id="854" name="Google Shape;854;p89"/>
          <p:cNvSpPr txBox="1"/>
          <p:nvPr>
            <p:ph idx="1" type="body"/>
          </p:nvPr>
        </p:nvSpPr>
        <p:spPr>
          <a:xfrm>
            <a:off x="311700" y="1280525"/>
            <a:ext cx="8520600" cy="3916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it"/>
              <a:t>Altri metodi permettono di limitare il tempo massimo di attesa, permettendo al thread di risvegliarsi anche in assenza del verificarsi della condizione</a:t>
            </a:r>
            <a:endParaRPr/>
          </a:p>
          <a:p>
            <a:pPr indent="-325755" lvl="0" marL="457200" rtl="0" algn="l">
              <a:spcBef>
                <a:spcPts val="0"/>
              </a:spcBef>
              <a:spcAft>
                <a:spcPts val="0"/>
              </a:spcAft>
              <a:buSzPct val="100000"/>
              <a:buChar char="●"/>
            </a:pPr>
            <a:r>
              <a:rPr b="1" lang="it">
                <a:solidFill>
                  <a:srgbClr val="0B5394"/>
                </a:solidFill>
                <a:latin typeface="Consolas"/>
                <a:ea typeface="Consolas"/>
                <a:cs typeface="Consolas"/>
                <a:sym typeface="Consolas"/>
              </a:rPr>
              <a:t>pub fn wait_timeout&lt;'a, 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&amp;self,</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guard: MutexGuard&lt;'a, 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dur: Duration</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-&gt; LockResult&lt;(MutexGuard&lt;'a, T&gt;, WaitTimeoutResult)&gt;</a:t>
            </a:r>
            <a:r>
              <a:rPr lang="it"/>
              <a:t> </a:t>
            </a:r>
            <a:endParaRPr/>
          </a:p>
          <a:p>
            <a:pPr indent="-304165" lvl="1" marL="914400" rtl="0" algn="l">
              <a:spcBef>
                <a:spcPts val="0"/>
              </a:spcBef>
              <a:spcAft>
                <a:spcPts val="0"/>
              </a:spcAft>
              <a:buSzPct val="100000"/>
              <a:buChar char="○"/>
            </a:pPr>
            <a:r>
              <a:rPr lang="it"/>
              <a:t>Attende per un tempo massimo pari a </a:t>
            </a:r>
            <a:r>
              <a:rPr b="1" lang="it">
                <a:solidFill>
                  <a:srgbClr val="0B5394"/>
                </a:solidFill>
                <a:latin typeface="Consolas"/>
                <a:ea typeface="Consolas"/>
                <a:cs typeface="Consolas"/>
                <a:sym typeface="Consolas"/>
              </a:rPr>
              <a:t>dur</a:t>
            </a:r>
            <a:endParaRPr b="1">
              <a:solidFill>
                <a:srgbClr val="0B5394"/>
              </a:solidFill>
              <a:latin typeface="Consolas"/>
              <a:ea typeface="Consolas"/>
              <a:cs typeface="Consolas"/>
              <a:sym typeface="Consolas"/>
            </a:endParaRPr>
          </a:p>
          <a:p>
            <a:pPr indent="-325755" lvl="0" marL="457200" rtl="0" algn="l">
              <a:spcBef>
                <a:spcPts val="0"/>
              </a:spcBef>
              <a:spcAft>
                <a:spcPts val="0"/>
              </a:spcAft>
              <a:buClr>
                <a:srgbClr val="0B5394"/>
              </a:buClr>
              <a:buSzPct val="100000"/>
              <a:buFont typeface="Consolas"/>
              <a:buChar char="●"/>
            </a:pPr>
            <a:r>
              <a:rPr b="1" lang="it">
                <a:solidFill>
                  <a:srgbClr val="0B5394"/>
                </a:solidFill>
                <a:latin typeface="Consolas"/>
                <a:ea typeface="Consolas"/>
                <a:cs typeface="Consolas"/>
                <a:sym typeface="Consolas"/>
              </a:rPr>
              <a:t>pub fn wait_timeout_while&lt;'a, T, F&gt;(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&amp;self,</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guard: MutexGuard&lt;'a, 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dur: Duration,</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condition: F</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 -&gt; LockResult&lt;(MutexGuard&lt;'a, T&gt;, WaitTimeoutResult)&gt;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where    F: FnMut(&amp;mut T) -&gt; bool</a:t>
            </a:r>
            <a:endParaRPr b="1">
              <a:solidFill>
                <a:srgbClr val="0B5394"/>
              </a:solidFill>
              <a:latin typeface="Consolas"/>
              <a:ea typeface="Consolas"/>
              <a:cs typeface="Consolas"/>
              <a:sym typeface="Consolas"/>
            </a:endParaRPr>
          </a:p>
          <a:p>
            <a:pPr indent="-304165" lvl="1" marL="914400" marR="0" rtl="0" algn="l">
              <a:lnSpc>
                <a:spcPct val="115000"/>
              </a:lnSpc>
              <a:spcBef>
                <a:spcPts val="0"/>
              </a:spcBef>
              <a:spcAft>
                <a:spcPts val="0"/>
              </a:spcAft>
              <a:buSzPct val="100000"/>
              <a:buChar char="○"/>
            </a:pPr>
            <a:r>
              <a:rPr lang="it"/>
              <a:t>Attende per un tempo massimo pari a </a:t>
            </a:r>
            <a:r>
              <a:rPr b="1" lang="it">
                <a:solidFill>
                  <a:srgbClr val="0B5394"/>
                </a:solidFill>
                <a:latin typeface="Consolas"/>
                <a:ea typeface="Consolas"/>
                <a:cs typeface="Consolas"/>
                <a:sym typeface="Consolas"/>
              </a:rPr>
              <a:t>dur</a:t>
            </a:r>
            <a:r>
              <a:rPr lang="it"/>
              <a:t>; eventuali notifiche ricevute portano a ri-addormentarsi se la funzione </a:t>
            </a:r>
            <a:r>
              <a:rPr b="1" lang="it">
                <a:solidFill>
                  <a:srgbClr val="0B5394"/>
                </a:solidFill>
                <a:latin typeface="Consolas"/>
                <a:ea typeface="Consolas"/>
                <a:cs typeface="Consolas"/>
                <a:sym typeface="Consolas"/>
              </a:rPr>
              <a:t>condition</a:t>
            </a:r>
            <a:r>
              <a:rPr lang="it"/>
              <a:t> restituisce false</a:t>
            </a:r>
            <a:endParaRPr/>
          </a:p>
        </p:txBody>
      </p:sp>
      <p:sp>
        <p:nvSpPr>
          <p:cNvPr id="855" name="Google Shape;855;p8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di messaggi</a:t>
            </a:r>
            <a:endParaRPr/>
          </a:p>
        </p:txBody>
      </p:sp>
      <p:sp>
        <p:nvSpPr>
          <p:cNvPr id="861" name="Google Shape;861;p9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In alternativa alla condivisione dello stato, Rust offre un meccanismo di comunicazione e sincronizzazione tra thread basato sulla condivisione di messaggi</a:t>
            </a:r>
            <a:endParaRPr/>
          </a:p>
          <a:p>
            <a:pPr indent="-317500" lvl="1" marL="914400" rtl="0" algn="l">
              <a:spcBef>
                <a:spcPts val="0"/>
              </a:spcBef>
              <a:spcAft>
                <a:spcPts val="0"/>
              </a:spcAft>
              <a:buSzPts val="1400"/>
              <a:buChar char="○"/>
            </a:pPr>
            <a:r>
              <a:rPr lang="it"/>
              <a:t>La funzione </a:t>
            </a:r>
            <a:r>
              <a:rPr b="1" lang="it">
                <a:solidFill>
                  <a:srgbClr val="0B5394"/>
                </a:solidFill>
                <a:latin typeface="Consolas"/>
                <a:ea typeface="Consolas"/>
                <a:cs typeface="Consolas"/>
                <a:sym typeface="Consolas"/>
              </a:rPr>
              <a:t>std::sync::mpsc::channel&lt;T&gt;() </a:t>
            </a:r>
            <a:r>
              <a:rPr lang="it"/>
              <a:t>restituisce una coppia ordinata formata da una </a:t>
            </a:r>
            <a:r>
              <a:rPr b="1" lang="it">
                <a:solidFill>
                  <a:srgbClr val="0B5394"/>
                </a:solidFill>
                <a:latin typeface="Consolas"/>
                <a:ea typeface="Consolas"/>
                <a:cs typeface="Consolas"/>
                <a:sym typeface="Consolas"/>
              </a:rPr>
              <a:t>struct Sender&lt;T&gt;</a:t>
            </a:r>
            <a:r>
              <a:rPr lang="it"/>
              <a:t> ed una </a:t>
            </a:r>
            <a:r>
              <a:rPr b="1" lang="it">
                <a:solidFill>
                  <a:srgbClr val="0B5394"/>
                </a:solidFill>
                <a:latin typeface="Consolas"/>
                <a:ea typeface="Consolas"/>
                <a:cs typeface="Consolas"/>
                <a:sym typeface="Consolas"/>
              </a:rPr>
              <a:t>struct Receiver&lt;T&gt;</a:t>
            </a:r>
            <a:endParaRPr/>
          </a:p>
          <a:p>
            <a:pPr indent="-317500" lvl="1" marL="914400" marR="0" rtl="0" algn="l">
              <a:lnSpc>
                <a:spcPct val="115000"/>
              </a:lnSpc>
              <a:spcBef>
                <a:spcPts val="0"/>
              </a:spcBef>
              <a:spcAft>
                <a:spcPts val="0"/>
              </a:spcAft>
              <a:buSzPts val="1400"/>
              <a:buChar char="○"/>
            </a:pPr>
            <a:r>
              <a:rPr lang="it"/>
              <a:t>Tutti i dati inviati tramite il metodo</a:t>
            </a:r>
            <a:r>
              <a:rPr lang="it"/>
              <a:t> </a:t>
            </a:r>
            <a:r>
              <a:rPr b="1" lang="it">
                <a:solidFill>
                  <a:srgbClr val="0B5394"/>
                </a:solidFill>
                <a:latin typeface="Consolas"/>
                <a:ea typeface="Consolas"/>
                <a:cs typeface="Consolas"/>
                <a:sym typeface="Consolas"/>
              </a:rPr>
              <a:t>send(...)</a:t>
            </a:r>
            <a:r>
              <a:rPr lang="it"/>
              <a:t> della prima possono essere consumati attraverso il metodo </a:t>
            </a:r>
            <a:r>
              <a:rPr b="1" lang="it">
                <a:solidFill>
                  <a:srgbClr val="0B5394"/>
                </a:solidFill>
                <a:latin typeface="Consolas"/>
                <a:ea typeface="Consolas"/>
                <a:cs typeface="Consolas"/>
                <a:sym typeface="Consolas"/>
              </a:rPr>
              <a:t>recv()</a:t>
            </a:r>
            <a:r>
              <a:rPr lang="it"/>
              <a:t> della seconda, nello stesso ordine in cui sono stati inviati</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send(...)</a:t>
            </a:r>
            <a:r>
              <a:rPr lang="it"/>
              <a:t> offre la garanzia che chi lo invoca non sarà bloccato (ovvero il canale di comunicazione ha una capacità infinita di memorizzazione temporanea dei messaggi)</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recv()</a:t>
            </a:r>
            <a:r>
              <a:rPr lang="it"/>
              <a:t> si blocca senza consumare cicli macchina in attesa di un messaggio o della terminazione dell’oggetto Sender e di tutti i suoi eventuali cloni</a:t>
            </a:r>
            <a:endParaRPr/>
          </a:p>
          <a:p>
            <a:pPr indent="-342900" lvl="0" marL="457200" rtl="0" algn="l">
              <a:spcBef>
                <a:spcPts val="0"/>
              </a:spcBef>
              <a:spcAft>
                <a:spcPts val="0"/>
              </a:spcAft>
              <a:buSzPts val="1800"/>
              <a:buChar char="●"/>
            </a:pPr>
            <a:r>
              <a:rPr lang="it"/>
              <a:t>L’implementazione fornita gode della proprietà </a:t>
            </a:r>
            <a:r>
              <a:rPr b="1" i="1" lang="it">
                <a:solidFill>
                  <a:srgbClr val="0B5394"/>
                </a:solidFill>
              </a:rPr>
              <a:t>multiple producer - single consumer</a:t>
            </a:r>
            <a:r>
              <a:rPr b="1" i="1" lang="it"/>
              <a:t> </a:t>
            </a:r>
            <a:r>
              <a:rPr lang="it"/>
              <a:t>ovvero permette di creare più cloni dell’oggetto </a:t>
            </a:r>
            <a:r>
              <a:rPr i="1" lang="it"/>
              <a:t>sender</a:t>
            </a:r>
            <a:endParaRPr i="1"/>
          </a:p>
          <a:p>
            <a:pPr indent="-317500" lvl="1" marL="914400" rtl="0" algn="l">
              <a:spcBef>
                <a:spcPts val="0"/>
              </a:spcBef>
              <a:spcAft>
                <a:spcPts val="0"/>
              </a:spcAft>
              <a:buSzPts val="1400"/>
              <a:buChar char="○"/>
            </a:pPr>
            <a:r>
              <a:rPr lang="it"/>
              <a:t>Mentre obbliga ad avere una singola copia dell’oggetto </a:t>
            </a:r>
            <a:r>
              <a:rPr i="1" lang="it"/>
              <a:t>receiver</a:t>
            </a:r>
            <a:endParaRPr i="1"/>
          </a:p>
        </p:txBody>
      </p:sp>
      <p:sp>
        <p:nvSpPr>
          <p:cNvPr id="862" name="Google Shape;862;p9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di messaggi</a:t>
            </a:r>
            <a:endParaRPr/>
          </a:p>
        </p:txBody>
      </p:sp>
      <p:sp>
        <p:nvSpPr>
          <p:cNvPr id="868" name="Google Shape;868;p9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questo modello di comunicazione, il singolo dato prodotto da un thread viene ceduto al canale e da questo al thread ricevente che diventa il possessore finale del valore</a:t>
            </a:r>
            <a:endParaRPr/>
          </a:p>
          <a:p>
            <a:pPr indent="-317500" lvl="1" marL="914400" rtl="0" algn="l">
              <a:spcBef>
                <a:spcPts val="0"/>
              </a:spcBef>
              <a:spcAft>
                <a:spcPts val="0"/>
              </a:spcAft>
              <a:buSzPts val="1400"/>
              <a:buChar char="○"/>
            </a:pPr>
            <a:r>
              <a:rPr lang="it"/>
              <a:t>Questa operazione agisce al tempo stesso da </a:t>
            </a:r>
            <a:r>
              <a:rPr b="1" lang="it">
                <a:solidFill>
                  <a:srgbClr val="0B5394"/>
                </a:solidFill>
              </a:rPr>
              <a:t>sincronizzazione</a:t>
            </a:r>
            <a:r>
              <a:rPr lang="it"/>
              <a:t> (la ricezione è necessariamente successiva all’invio) e da </a:t>
            </a:r>
            <a:r>
              <a:rPr b="1" lang="it">
                <a:solidFill>
                  <a:srgbClr val="0B5394"/>
                </a:solidFill>
              </a:rPr>
              <a:t>comunicazione</a:t>
            </a:r>
            <a:r>
              <a:rPr lang="it"/>
              <a:t> (il dato passato rappresenta l’unità di messaggio)</a:t>
            </a:r>
            <a:endParaRPr/>
          </a:p>
          <a:p>
            <a:pPr indent="-342900" lvl="0" marL="457200" rtl="0" algn="l">
              <a:spcBef>
                <a:spcPts val="0"/>
              </a:spcBef>
              <a:spcAft>
                <a:spcPts val="0"/>
              </a:spcAft>
              <a:buSzPts val="1800"/>
              <a:buChar char="●"/>
            </a:pPr>
            <a:r>
              <a:rPr lang="it"/>
              <a:t>Un numero arbitrario di messaggi può essere scambiato sul canale</a:t>
            </a:r>
            <a:endParaRPr/>
          </a:p>
          <a:p>
            <a:pPr indent="-317500" lvl="1" marL="914400" rtl="0" algn="l">
              <a:spcBef>
                <a:spcPts val="0"/>
              </a:spcBef>
              <a:spcAft>
                <a:spcPts val="0"/>
              </a:spcAft>
              <a:buSzPts val="1400"/>
              <a:buChar char="○"/>
            </a:pPr>
            <a:r>
              <a:rPr lang="it"/>
              <a:t>A condizione che il ricevitore sia attivo</a:t>
            </a:r>
            <a:endParaRPr/>
          </a:p>
          <a:p>
            <a:pPr indent="-317500" lvl="1" marL="914400" rtl="0" algn="l">
              <a:spcBef>
                <a:spcPts val="0"/>
              </a:spcBef>
              <a:spcAft>
                <a:spcPts val="0"/>
              </a:spcAft>
              <a:buSzPts val="1400"/>
              <a:buChar char="○"/>
            </a:pPr>
            <a:r>
              <a:rPr lang="it"/>
              <a:t>Se il ricevitore viene deallocato, eventuali tentativi di invio falliscono con la generazione di un valore di tipo </a:t>
            </a:r>
            <a:r>
              <a:rPr b="1" lang="it">
                <a:solidFill>
                  <a:srgbClr val="0B5394"/>
                </a:solidFill>
                <a:latin typeface="Consolas"/>
                <a:ea typeface="Consolas"/>
                <a:cs typeface="Consolas"/>
                <a:sym typeface="Consolas"/>
              </a:rPr>
              <a:t>SendError&lt;T&gt;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Se tutti i trasmettitori vengono deallocati, tentativi di lettura sul ricevitore falliscono con la generazione di un valore di tipo </a:t>
            </a:r>
            <a:r>
              <a:rPr b="1" lang="it">
                <a:solidFill>
                  <a:srgbClr val="0B5394"/>
                </a:solidFill>
                <a:latin typeface="Consolas"/>
                <a:ea typeface="Consolas"/>
                <a:cs typeface="Consolas"/>
                <a:sym typeface="Consolas"/>
              </a:rPr>
              <a:t>RecvError</a:t>
            </a:r>
            <a:endParaRPr b="1">
              <a:solidFill>
                <a:srgbClr val="0B5394"/>
              </a:solidFill>
              <a:latin typeface="Consolas"/>
              <a:ea typeface="Consolas"/>
              <a:cs typeface="Consolas"/>
              <a:sym typeface="Consolas"/>
            </a:endParaRPr>
          </a:p>
        </p:txBody>
      </p:sp>
      <p:sp>
        <p:nvSpPr>
          <p:cNvPr id="869" name="Google Shape;869;p9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9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Condivisione di messaggi</a:t>
            </a:r>
            <a:endParaRPr/>
          </a:p>
        </p:txBody>
      </p:sp>
      <p:sp>
        <p:nvSpPr>
          <p:cNvPr id="875" name="Google Shape;875;p92"/>
          <p:cNvSpPr txBox="1"/>
          <p:nvPr>
            <p:ph idx="1" type="body"/>
          </p:nvPr>
        </p:nvSpPr>
        <p:spPr>
          <a:xfrm>
            <a:off x="311700" y="1130775"/>
            <a:ext cx="8520600" cy="3804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770"/>
              <a:buNone/>
            </a:pPr>
            <a:r>
              <a:rPr b="1" lang="it" sz="1400">
                <a:latin typeface="Consolas"/>
                <a:ea typeface="Consolas"/>
                <a:cs typeface="Consolas"/>
                <a:sym typeface="Consolas"/>
              </a:rPr>
              <a:t>use std::sync::mpsc::sync_channel;</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use std::thread;</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let (tx, rx) = channel();</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for _ in 0..3 {</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let tx = tx.clone();</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 cloned tx dropped within thread</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thread::spawn(move || tx.send("ok").unwrap());</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Drop the last sender to stop `rx` waiting for message.</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The program will not complete if we comment this out.</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**All** `tx` needs to be dropped for `rx` to have `Err`.</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drop(tx);</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Unbounded receiver waiting for all senders to complete.</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while let Ok(msg) = rx.recv() {</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    println!("{}", msg);</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rPr b="1" lang="it" sz="1400">
                <a:latin typeface="Consolas"/>
                <a:ea typeface="Consolas"/>
                <a:cs typeface="Consolas"/>
                <a:sym typeface="Consolas"/>
              </a:rPr>
              <a:t>}</a:t>
            </a:r>
            <a:endParaRPr b="1" sz="1400">
              <a:latin typeface="Consolas"/>
              <a:ea typeface="Consolas"/>
              <a:cs typeface="Consolas"/>
              <a:sym typeface="Consolas"/>
            </a:endParaRPr>
          </a:p>
          <a:p>
            <a:pPr indent="0" lvl="0" marL="0" rtl="0" algn="l">
              <a:lnSpc>
                <a:spcPct val="80000"/>
              </a:lnSpc>
              <a:spcBef>
                <a:spcPts val="0"/>
              </a:spcBef>
              <a:spcAft>
                <a:spcPts val="0"/>
              </a:spcAft>
              <a:buSzPts val="770"/>
              <a:buNone/>
            </a:pPr>
            <a:r>
              <a:t/>
            </a:r>
            <a:endParaRPr b="1" sz="1400">
              <a:latin typeface="Consolas"/>
              <a:ea typeface="Consolas"/>
              <a:cs typeface="Consolas"/>
              <a:sym typeface="Consolas"/>
            </a:endParaRPr>
          </a:p>
        </p:txBody>
      </p:sp>
      <p:sp>
        <p:nvSpPr>
          <p:cNvPr id="876" name="Google Shape;876;p9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Concorrenza in pratica</a:t>
            </a:r>
            <a:endParaRPr/>
          </a:p>
        </p:txBody>
      </p:sp>
      <p:sp>
        <p:nvSpPr>
          <p:cNvPr id="110" name="Google Shape;110;p2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In un sistema single-core, il concetto di thread è puramente una astrazione offerta dal sistema operativo</a:t>
            </a:r>
            <a:endParaRPr/>
          </a:p>
          <a:p>
            <a:pPr indent="-317500" lvl="1" marL="914400" rtl="0" algn="l">
              <a:spcBef>
                <a:spcPts val="0"/>
              </a:spcBef>
              <a:spcAft>
                <a:spcPts val="0"/>
              </a:spcAft>
              <a:buSzPts val="1400"/>
              <a:buChar char="○"/>
            </a:pPr>
            <a:r>
              <a:rPr lang="it"/>
              <a:t>Il processore si limita ad alternare il proprio ciclo di esecuzione basato sulla successione delle micro-operazioni </a:t>
            </a:r>
            <a:r>
              <a:rPr b="1" i="1" lang="it">
                <a:solidFill>
                  <a:srgbClr val="0B5394"/>
                </a:solidFill>
              </a:rPr>
              <a:t>fetch/decode/execute</a:t>
            </a:r>
            <a:r>
              <a:rPr lang="it"/>
              <a:t>, procedendo di istruzione in istruzione secondo la logica del codice macchina</a:t>
            </a:r>
            <a:endParaRPr/>
          </a:p>
          <a:p>
            <a:pPr indent="-342900" lvl="0" marL="457200" rtl="0" algn="l">
              <a:spcBef>
                <a:spcPts val="0"/>
              </a:spcBef>
              <a:spcAft>
                <a:spcPts val="0"/>
              </a:spcAft>
              <a:buSzPts val="1800"/>
              <a:buChar char="●"/>
            </a:pPr>
            <a:r>
              <a:rPr lang="it"/>
              <a:t>Il sistema operativo può intervenire in questa sequenza, grazie ad un’interruzione </a:t>
            </a:r>
            <a:r>
              <a:rPr lang="it"/>
              <a:t>che attiva lo scheduler</a:t>
            </a:r>
            <a:endParaRPr/>
          </a:p>
          <a:p>
            <a:pPr indent="-317500" lvl="1" marL="914400" rtl="0" algn="l">
              <a:spcBef>
                <a:spcPts val="0"/>
              </a:spcBef>
              <a:spcAft>
                <a:spcPts val="0"/>
              </a:spcAft>
              <a:buSzPts val="1400"/>
              <a:buChar char="○"/>
            </a:pPr>
            <a:r>
              <a:rPr lang="it"/>
              <a:t>Questo salva lo stato dei registri in una qualche area di memoria dedicata alle meta-informazioni del thread corrente e li ripristina con il contenuto relativo ad un thread differente (</a:t>
            </a:r>
            <a:r>
              <a:rPr b="1" i="1" lang="it">
                <a:solidFill>
                  <a:srgbClr val="0B5394"/>
                </a:solidFill>
              </a:rPr>
              <a:t>task switching</a:t>
            </a:r>
            <a:r>
              <a:rPr lang="it"/>
              <a:t>)</a:t>
            </a:r>
            <a:endParaRPr/>
          </a:p>
          <a:p>
            <a:pPr indent="-342900" lvl="0" marL="457200" rtl="0" algn="l">
              <a:spcBef>
                <a:spcPts val="0"/>
              </a:spcBef>
              <a:spcAft>
                <a:spcPts val="0"/>
              </a:spcAft>
              <a:buSzPts val="1800"/>
              <a:buChar char="●"/>
            </a:pPr>
            <a:r>
              <a:rPr lang="it"/>
              <a:t>Se la CPU è dotata di due o più core, non cambia molto</a:t>
            </a:r>
            <a:endParaRPr/>
          </a:p>
          <a:p>
            <a:pPr indent="-317500" lvl="1" marL="914400" rtl="0" algn="l">
              <a:spcBef>
                <a:spcPts val="0"/>
              </a:spcBef>
              <a:spcAft>
                <a:spcPts val="0"/>
              </a:spcAft>
              <a:buSzPts val="1400"/>
              <a:buChar char="○"/>
            </a:pPr>
            <a:r>
              <a:rPr lang="it"/>
              <a:t>Ciascun core procede indipendentemente dagli altri e lo scheduler provvede a gestire le attività di tutti, allocando di volta in volta i core disponibili ad eseguire l’uno o l’altro thread, secondo le necessità</a:t>
            </a:r>
            <a:endParaRPr/>
          </a:p>
        </p:txBody>
      </p:sp>
      <p:sp>
        <p:nvSpPr>
          <p:cNvPr id="111" name="Google Shape;111;p2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9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Canali sincroni</a:t>
            </a:r>
            <a:endParaRPr/>
          </a:p>
        </p:txBody>
      </p:sp>
      <p:sp>
        <p:nvSpPr>
          <p:cNvPr id="882" name="Google Shape;882;p9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std::sync::mpsc::sync_channel&lt;T&gt;(bound: usize)</a:t>
            </a:r>
            <a:r>
              <a:rPr lang="it"/>
              <a:t> restituisce invece una coppia di valori di tipo </a:t>
            </a:r>
            <a:r>
              <a:rPr b="1" lang="it">
                <a:solidFill>
                  <a:srgbClr val="0B5394"/>
                </a:solidFill>
                <a:latin typeface="Consolas"/>
                <a:ea typeface="Consolas"/>
                <a:cs typeface="Consolas"/>
                <a:sym typeface="Consolas"/>
              </a:rPr>
              <a:t>(SyncSender&lt;T&gt;, Receiver&lt;T&gt;)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A differenza di un canale semplice, questo è limitato: se il numero di messaggi giacenti nel canale raggiunge il limite definito (</a:t>
            </a:r>
            <a:r>
              <a:rPr b="1" lang="it">
                <a:solidFill>
                  <a:srgbClr val="0B5394"/>
                </a:solidFill>
                <a:latin typeface="Consolas"/>
                <a:ea typeface="Consolas"/>
                <a:cs typeface="Consolas"/>
                <a:sym typeface="Consolas"/>
              </a:rPr>
              <a:t>bound</a:t>
            </a:r>
            <a:r>
              <a:rPr lang="it"/>
              <a:t>) le invocazioni del metodo </a:t>
            </a:r>
            <a:r>
              <a:rPr b="1" lang="it">
                <a:solidFill>
                  <a:srgbClr val="0B5394"/>
                </a:solidFill>
                <a:latin typeface="Consolas"/>
                <a:ea typeface="Consolas"/>
                <a:cs typeface="Consolas"/>
                <a:sym typeface="Consolas"/>
              </a:rPr>
              <a:t>send(...)</a:t>
            </a:r>
            <a:r>
              <a:rPr lang="it"/>
              <a:t> diventano bloccanti fino a che non si libera un posto eseguendo una lettura con successo</a:t>
            </a:r>
            <a:endParaRPr/>
          </a:p>
          <a:p>
            <a:pPr indent="-342900" lvl="0" marL="457200" rtl="0" algn="l">
              <a:spcBef>
                <a:spcPts val="0"/>
              </a:spcBef>
              <a:spcAft>
                <a:spcPts val="0"/>
              </a:spcAft>
              <a:buSzPts val="1800"/>
              <a:buChar char="●"/>
            </a:pPr>
            <a:r>
              <a:rPr lang="it"/>
              <a:t>Se viene costruito un canale sincrono di dimensione </a:t>
            </a:r>
            <a:r>
              <a:rPr b="1" lang="it">
                <a:solidFill>
                  <a:srgbClr val="0B5394"/>
                </a:solidFill>
                <a:latin typeface="Consolas"/>
                <a:ea typeface="Consolas"/>
                <a:cs typeface="Consolas"/>
                <a:sym typeface="Consolas"/>
              </a:rPr>
              <a:t>0</a:t>
            </a:r>
            <a:r>
              <a:rPr lang="it"/>
              <a:t>, diventa un canale di tipo </a:t>
            </a:r>
            <a:r>
              <a:rPr b="1" i="1" lang="it">
                <a:solidFill>
                  <a:srgbClr val="0B5394"/>
                </a:solidFill>
              </a:rPr>
              <a:t>rendezvous</a:t>
            </a:r>
            <a:r>
              <a:rPr lang="it"/>
              <a:t>: ogni operazione di lettura deve sovrapporsi temporalmente ad una di scrittura</a:t>
            </a:r>
            <a:endParaRPr/>
          </a:p>
          <a:p>
            <a:pPr indent="-317500" lvl="1" marL="914400" rtl="0" algn="l">
              <a:spcBef>
                <a:spcPts val="0"/>
              </a:spcBef>
              <a:spcAft>
                <a:spcPts val="0"/>
              </a:spcAft>
              <a:buSzPts val="1400"/>
              <a:buChar char="○"/>
            </a:pPr>
            <a:r>
              <a:rPr lang="it"/>
              <a:t>Le restanti operazioni offerte da </a:t>
            </a:r>
            <a:r>
              <a:rPr b="1" lang="it">
                <a:solidFill>
                  <a:srgbClr val="0B5394"/>
                </a:solidFill>
                <a:latin typeface="Consolas"/>
                <a:ea typeface="Consolas"/>
                <a:cs typeface="Consolas"/>
                <a:sym typeface="Consolas"/>
              </a:rPr>
              <a:t>SyncSender&lt;T&gt;</a:t>
            </a:r>
            <a:r>
              <a:rPr lang="it"/>
              <a:t> hanno semantica simile alle corrispondenti offerte da </a:t>
            </a:r>
            <a:r>
              <a:rPr b="1" lang="it">
                <a:solidFill>
                  <a:srgbClr val="0B5394"/>
                </a:solidFill>
                <a:latin typeface="Consolas"/>
                <a:ea typeface="Consolas"/>
                <a:cs typeface="Consolas"/>
                <a:sym typeface="Consolas"/>
              </a:rPr>
              <a:t>Sender&lt;T&gt;</a:t>
            </a:r>
            <a:endParaRPr/>
          </a:p>
        </p:txBody>
      </p:sp>
      <p:sp>
        <p:nvSpPr>
          <p:cNvPr id="883" name="Google Shape;883;p9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9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Canali sincroni</a:t>
            </a:r>
            <a:endParaRPr/>
          </a:p>
        </p:txBody>
      </p:sp>
      <p:sp>
        <p:nvSpPr>
          <p:cNvPr id="889" name="Google Shape;889;p94"/>
          <p:cNvSpPr txBox="1"/>
          <p:nvPr>
            <p:ph idx="1" type="body"/>
          </p:nvPr>
        </p:nvSpPr>
        <p:spPr>
          <a:xfrm>
            <a:off x="311700" y="1280528"/>
            <a:ext cx="8520600" cy="3795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it" sz="1600">
                <a:latin typeface="Consolas"/>
                <a:ea typeface="Consolas"/>
                <a:cs typeface="Consolas"/>
                <a:sym typeface="Consolas"/>
              </a:rPr>
              <a:t>use std::sync::mpsc::sync_channel;</a:t>
            </a:r>
            <a:br>
              <a:rPr b="1" lang="it" sz="1600">
                <a:latin typeface="Consolas"/>
                <a:ea typeface="Consolas"/>
                <a:cs typeface="Consolas"/>
                <a:sym typeface="Consolas"/>
              </a:rPr>
            </a:br>
            <a:r>
              <a:rPr b="1" lang="it" sz="1600">
                <a:latin typeface="Consolas"/>
                <a:ea typeface="Consolas"/>
                <a:cs typeface="Consolas"/>
                <a:sym typeface="Consolas"/>
              </a:rPr>
              <a:t>use std::thread;</a:t>
            </a:r>
            <a:endParaRPr b="1" sz="1600">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it" sz="1600">
                <a:latin typeface="Consolas"/>
                <a:ea typeface="Consolas"/>
                <a:cs typeface="Consolas"/>
                <a:sym typeface="Consolas"/>
              </a:rPr>
              <a:t>let (sender, receiver) = sync_channel(1);</a:t>
            </a:r>
            <a:endParaRPr b="1" sz="1600">
              <a:latin typeface="Consolas"/>
              <a:ea typeface="Consolas"/>
              <a:cs typeface="Consolas"/>
              <a:sym typeface="Consolas"/>
            </a:endParaRPr>
          </a:p>
          <a:p>
            <a:pPr indent="0" lvl="0" marL="0" rtl="0" algn="l">
              <a:spcBef>
                <a:spcPts val="1200"/>
              </a:spcBef>
              <a:spcAft>
                <a:spcPts val="0"/>
              </a:spcAft>
              <a:buNone/>
            </a:pPr>
            <a:r>
              <a:rPr b="1" lang="it" sz="1600">
                <a:latin typeface="Consolas"/>
                <a:ea typeface="Consolas"/>
                <a:cs typeface="Consolas"/>
                <a:sym typeface="Consolas"/>
              </a:rPr>
              <a:t>// this returns immediately</a:t>
            </a:r>
            <a:br>
              <a:rPr b="1" lang="it" sz="1600">
                <a:latin typeface="Consolas"/>
                <a:ea typeface="Consolas"/>
                <a:cs typeface="Consolas"/>
                <a:sym typeface="Consolas"/>
              </a:rPr>
            </a:br>
            <a:r>
              <a:rPr b="1" lang="it" sz="1600">
                <a:latin typeface="Consolas"/>
                <a:ea typeface="Consolas"/>
                <a:cs typeface="Consolas"/>
                <a:sym typeface="Consolas"/>
              </a:rPr>
              <a:t>sender.send(1).unwrap();</a:t>
            </a:r>
            <a:endParaRPr b="1" sz="1600">
              <a:latin typeface="Consolas"/>
              <a:ea typeface="Consolas"/>
              <a:cs typeface="Consolas"/>
              <a:sym typeface="Consolas"/>
            </a:endParaRPr>
          </a:p>
          <a:p>
            <a:pPr indent="0" lvl="0" marL="0" rtl="0" algn="l">
              <a:spcBef>
                <a:spcPts val="1200"/>
              </a:spcBef>
              <a:spcAft>
                <a:spcPts val="1200"/>
              </a:spcAft>
              <a:buNone/>
            </a:pPr>
            <a:r>
              <a:rPr b="1" lang="it" sz="1600">
                <a:latin typeface="Consolas"/>
                <a:ea typeface="Consolas"/>
                <a:cs typeface="Consolas"/>
                <a:sym typeface="Consolas"/>
              </a:rPr>
              <a:t>thread::spawn(move|| {</a:t>
            </a:r>
            <a:br>
              <a:rPr b="1" lang="it" sz="1600">
                <a:latin typeface="Consolas"/>
                <a:ea typeface="Consolas"/>
                <a:cs typeface="Consolas"/>
                <a:sym typeface="Consolas"/>
              </a:rPr>
            </a:br>
            <a:r>
              <a:rPr b="1" lang="it" sz="1600">
                <a:latin typeface="Consolas"/>
                <a:ea typeface="Consolas"/>
                <a:cs typeface="Consolas"/>
                <a:sym typeface="Consolas"/>
              </a:rPr>
              <a:t>    // this will block until the previous message has been received</a:t>
            </a:r>
            <a:br>
              <a:rPr b="1" lang="it" sz="1600">
                <a:latin typeface="Consolas"/>
                <a:ea typeface="Consolas"/>
                <a:cs typeface="Consolas"/>
                <a:sym typeface="Consolas"/>
              </a:rPr>
            </a:br>
            <a:r>
              <a:rPr b="1" lang="it" sz="1600">
                <a:latin typeface="Consolas"/>
                <a:ea typeface="Consolas"/>
                <a:cs typeface="Consolas"/>
                <a:sym typeface="Consolas"/>
              </a:rPr>
              <a:t>    sender.send(2).unwrap();</a:t>
            </a:r>
            <a:br>
              <a:rPr b="1" lang="it" sz="1600">
                <a:latin typeface="Consolas"/>
                <a:ea typeface="Consolas"/>
                <a:cs typeface="Consolas"/>
                <a:sym typeface="Consolas"/>
              </a:rPr>
            </a:br>
            <a:r>
              <a:rPr b="1" lang="it" sz="1600">
                <a:latin typeface="Consolas"/>
                <a:ea typeface="Consolas"/>
                <a:cs typeface="Consolas"/>
                <a:sym typeface="Consolas"/>
              </a:rPr>
              <a:t>});</a:t>
            </a:r>
            <a:br>
              <a:rPr b="1" lang="it" sz="1600">
                <a:latin typeface="Consolas"/>
                <a:ea typeface="Consolas"/>
                <a:cs typeface="Consolas"/>
                <a:sym typeface="Consolas"/>
              </a:rPr>
            </a:br>
            <a:r>
              <a:rPr b="1" lang="it" sz="1600">
                <a:latin typeface="Consolas"/>
                <a:ea typeface="Consolas"/>
                <a:cs typeface="Consolas"/>
                <a:sym typeface="Consolas"/>
              </a:rPr>
              <a:t>assert_eq!(receiver.recv().unwrap(), 1);</a:t>
            </a:r>
            <a:br>
              <a:rPr b="1" lang="it" sz="1600">
                <a:latin typeface="Consolas"/>
                <a:ea typeface="Consolas"/>
                <a:cs typeface="Consolas"/>
                <a:sym typeface="Consolas"/>
              </a:rPr>
            </a:br>
            <a:r>
              <a:rPr b="1" lang="it" sz="1600">
                <a:latin typeface="Consolas"/>
                <a:ea typeface="Consolas"/>
                <a:cs typeface="Consolas"/>
                <a:sym typeface="Consolas"/>
              </a:rPr>
              <a:t>assert_eq!(receiver.recv().unwrap(), 2);</a:t>
            </a:r>
            <a:endParaRPr b="1" sz="1600">
              <a:latin typeface="Consolas"/>
              <a:ea typeface="Consolas"/>
              <a:cs typeface="Consolas"/>
              <a:sym typeface="Consolas"/>
            </a:endParaRPr>
          </a:p>
        </p:txBody>
      </p:sp>
      <p:sp>
        <p:nvSpPr>
          <p:cNvPr id="890" name="Google Shape;890;p9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9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La libreria Crossbeam</a:t>
            </a:r>
            <a:endParaRPr/>
          </a:p>
        </p:txBody>
      </p:sp>
      <p:sp>
        <p:nvSpPr>
          <p:cNvPr id="896" name="Google Shape;896;p95"/>
          <p:cNvSpPr txBox="1"/>
          <p:nvPr>
            <p:ph idx="1" type="body"/>
          </p:nvPr>
        </p:nvSpPr>
        <p:spPr>
          <a:xfrm>
            <a:off x="311700" y="1280525"/>
            <a:ext cx="8520600" cy="3964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Libreria ben documentata e attivamente mantenuta che offre una serie di costrutti a supporto dell'elaborazione concorrente</a:t>
            </a:r>
            <a:endParaRPr/>
          </a:p>
          <a:p>
            <a:pPr indent="-317500" lvl="1" marL="914400" rtl="0" algn="l">
              <a:spcBef>
                <a:spcPts val="0"/>
              </a:spcBef>
              <a:spcAft>
                <a:spcPts val="0"/>
              </a:spcAft>
              <a:buSzPts val="1400"/>
              <a:buChar char="○"/>
            </a:pPr>
            <a:r>
              <a:rPr b="1" lang="it">
                <a:solidFill>
                  <a:srgbClr val="0B5394"/>
                </a:solidFill>
              </a:rPr>
              <a:t>Costrutti</a:t>
            </a:r>
            <a:r>
              <a:rPr b="1" lang="it">
                <a:solidFill>
                  <a:srgbClr val="0B5394"/>
                </a:solidFill>
              </a:rPr>
              <a:t> atomici</a:t>
            </a:r>
            <a:r>
              <a:rPr lang="it"/>
              <a:t> - la struct </a:t>
            </a:r>
            <a:r>
              <a:rPr b="1" lang="it">
                <a:solidFill>
                  <a:srgbClr val="0B5394"/>
                </a:solidFill>
                <a:latin typeface="Consolas"/>
                <a:ea typeface="Consolas"/>
                <a:cs typeface="Consolas"/>
                <a:sym typeface="Consolas"/>
              </a:rPr>
              <a:t>crossbeam::atomic::AtomicCell&lt;T&gt;</a:t>
            </a:r>
            <a:r>
              <a:rPr lang="it"/>
              <a:t> estende il concetto di mutabiltà interna offerto da </a:t>
            </a:r>
            <a:r>
              <a:rPr b="1" lang="it">
                <a:solidFill>
                  <a:srgbClr val="0B5394"/>
                </a:solidFill>
                <a:latin typeface="Consolas"/>
                <a:ea typeface="Consolas"/>
                <a:cs typeface="Consolas"/>
                <a:sym typeface="Consolas"/>
              </a:rPr>
              <a:t>Cell&lt;T&gt;</a:t>
            </a:r>
            <a:r>
              <a:rPr lang="it"/>
              <a:t> a contesti </a:t>
            </a:r>
            <a:r>
              <a:rPr i="1" lang="it"/>
              <a:t>multithread</a:t>
            </a:r>
            <a:r>
              <a:rPr lang="it"/>
              <a:t>, appoggiandosi a primitive atomiche là dove possibile, oppure ricorrendo all'uso di un lock interno per strutture dati più articolate</a:t>
            </a:r>
            <a:endParaRPr/>
          </a:p>
          <a:p>
            <a:pPr indent="-317500" lvl="1" marL="914400" marR="0" rtl="0" algn="l">
              <a:lnSpc>
                <a:spcPct val="115000"/>
              </a:lnSpc>
              <a:spcBef>
                <a:spcPts val="0"/>
              </a:spcBef>
              <a:spcAft>
                <a:spcPts val="0"/>
              </a:spcAft>
              <a:buSzPts val="1400"/>
              <a:buChar char="○"/>
            </a:pPr>
            <a:r>
              <a:rPr b="1" lang="it">
                <a:solidFill>
                  <a:srgbClr val="0B5394"/>
                </a:solidFill>
              </a:rPr>
              <a:t>Strutture dati concorrenti</a:t>
            </a:r>
            <a:r>
              <a:rPr lang="it"/>
              <a:t> - le struct del crate </a:t>
            </a:r>
            <a:r>
              <a:rPr b="1" lang="it">
                <a:solidFill>
                  <a:srgbClr val="0B5394"/>
                </a:solidFill>
                <a:latin typeface="Consolas"/>
                <a:ea typeface="Consolas"/>
                <a:cs typeface="Consolas"/>
                <a:sym typeface="Consolas"/>
              </a:rPr>
              <a:t>crossbeam::deque</a:t>
            </a:r>
            <a:r>
              <a:rPr lang="it"/>
              <a:t> (</a:t>
            </a:r>
            <a:r>
              <a:rPr b="1" lang="it">
                <a:solidFill>
                  <a:srgbClr val="0B5394"/>
                </a:solidFill>
                <a:latin typeface="Consolas"/>
                <a:ea typeface="Consolas"/>
                <a:cs typeface="Consolas"/>
                <a:sym typeface="Consolas"/>
              </a:rPr>
              <a:t>Injector</a:t>
            </a:r>
            <a:r>
              <a:rPr lang="it"/>
              <a:t>,</a:t>
            </a:r>
            <a:r>
              <a:rPr lang="it"/>
              <a:t> </a:t>
            </a:r>
            <a:r>
              <a:rPr b="1" lang="it">
                <a:solidFill>
                  <a:srgbClr val="0B5394"/>
                </a:solidFill>
                <a:latin typeface="Consolas"/>
                <a:ea typeface="Consolas"/>
                <a:cs typeface="Consolas"/>
                <a:sym typeface="Consolas"/>
              </a:rPr>
              <a:t>Stealer</a:t>
            </a:r>
            <a:r>
              <a:rPr lang="it"/>
              <a:t> e </a:t>
            </a:r>
            <a:r>
              <a:rPr b="1" lang="it">
                <a:solidFill>
                  <a:srgbClr val="0B5394"/>
                </a:solidFill>
                <a:latin typeface="Consolas"/>
                <a:ea typeface="Consolas"/>
                <a:cs typeface="Consolas"/>
                <a:sym typeface="Consolas"/>
              </a:rPr>
              <a:t>Worker</a:t>
            </a:r>
            <a:r>
              <a:rPr lang="it"/>
              <a:t>) offrono un meccanismo strutturato per la creazione di schedulatori basati sul furto di attività da eseguire; le struct </a:t>
            </a:r>
            <a:r>
              <a:rPr b="1" lang="it">
                <a:solidFill>
                  <a:srgbClr val="0B5394"/>
                </a:solidFill>
                <a:latin typeface="Consolas"/>
                <a:ea typeface="Consolas"/>
                <a:cs typeface="Consolas"/>
                <a:sym typeface="Consolas"/>
              </a:rPr>
              <a:t>crossbeam::queue::{ArrayQueue, SegQueue}</a:t>
            </a:r>
            <a:r>
              <a:rPr lang="it"/>
              <a:t> implementano code di messaggi</a:t>
            </a:r>
            <a:r>
              <a:rPr lang="it"/>
              <a:t> (limitate o illimitate) basate sul paradigma </a:t>
            </a:r>
            <a:r>
              <a:rPr i="1" lang="it"/>
              <a:t>multiple-producer-multiple-consumer</a:t>
            </a:r>
            <a:endParaRPr/>
          </a:p>
          <a:p>
            <a:pPr indent="-317500" lvl="1" marL="914400" marR="0" rtl="0" algn="l">
              <a:lnSpc>
                <a:spcPct val="115000"/>
              </a:lnSpc>
              <a:spcBef>
                <a:spcPts val="0"/>
              </a:spcBef>
              <a:spcAft>
                <a:spcPts val="0"/>
              </a:spcAft>
              <a:buSzPts val="1400"/>
              <a:buChar char="○"/>
            </a:pPr>
            <a:r>
              <a:rPr b="1" lang="it">
                <a:solidFill>
                  <a:srgbClr val="0B5394"/>
                </a:solidFill>
              </a:rPr>
              <a:t>Canali MPMC</a:t>
            </a:r>
            <a:r>
              <a:rPr lang="it"/>
              <a:t> - le funzioni </a:t>
            </a:r>
            <a:r>
              <a:rPr b="1" lang="it">
                <a:solidFill>
                  <a:srgbClr val="0B5394"/>
                </a:solidFill>
                <a:latin typeface="Consolas"/>
                <a:ea typeface="Consolas"/>
                <a:cs typeface="Consolas"/>
                <a:sym typeface="Consolas"/>
              </a:rPr>
              <a:t>crossbeam::channel::{bounded(...), unbounded()}</a:t>
            </a:r>
            <a:r>
              <a:rPr lang="it"/>
              <a:t> creano canali unidirezionali con capacità limitata o illimitata basati sul paradigma MPMC i cui estremi possono essere condivisi per semplice clonazione; le funzioni </a:t>
            </a:r>
            <a:r>
              <a:rPr b="1" lang="it">
                <a:solidFill>
                  <a:srgbClr val="0B5394"/>
                </a:solidFill>
                <a:latin typeface="Consolas"/>
                <a:ea typeface="Consolas"/>
                <a:cs typeface="Consolas"/>
                <a:sym typeface="Consolas"/>
              </a:rPr>
              <a:t>rossbeam::channel::{after(...), tick(...)}</a:t>
            </a:r>
            <a:r>
              <a:rPr lang="it"/>
              <a:t> creano il solo estremo di ricezione che consegnerà un messaggio dopo il tempo indicato o periodicamente</a:t>
            </a:r>
            <a:endParaRPr/>
          </a:p>
        </p:txBody>
      </p:sp>
      <p:sp>
        <p:nvSpPr>
          <p:cNvPr id="897" name="Google Shape;897;p9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9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Uso della libreria Crossbeam</a:t>
            </a:r>
            <a:endParaRPr/>
          </a:p>
        </p:txBody>
      </p:sp>
      <p:sp>
        <p:nvSpPr>
          <p:cNvPr id="903" name="Google Shape;903;p9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paradigma MPMC offre un meccanismo potente per l'implementazione di pattern concorrenti in Rust</a:t>
            </a:r>
            <a:endParaRPr/>
          </a:p>
          <a:p>
            <a:pPr indent="-317500" lvl="1" marL="914400" rtl="0" algn="l">
              <a:spcBef>
                <a:spcPts val="0"/>
              </a:spcBef>
              <a:spcAft>
                <a:spcPts val="0"/>
              </a:spcAft>
              <a:buSzPts val="1400"/>
              <a:buChar char="○"/>
            </a:pPr>
            <a:r>
              <a:rPr b="1" lang="it">
                <a:solidFill>
                  <a:srgbClr val="0B5394"/>
                </a:solidFill>
              </a:rPr>
              <a:t>Fan-out / Fan-in</a:t>
            </a:r>
            <a:r>
              <a:rPr lang="it"/>
              <a:t> - </a:t>
            </a:r>
            <a:r>
              <a:rPr lang="it"/>
              <a:t>permette di distribuire attività a più thread indipendenti e raccogliere i risultati prodotti in un singolo punto; usa una coppia di canali per distribuire e raccogliere i dati </a:t>
            </a:r>
            <a:endParaRPr/>
          </a:p>
          <a:p>
            <a:pPr indent="-317500" lvl="1" marL="914400" rtl="0" algn="l">
              <a:spcBef>
                <a:spcPts val="0"/>
              </a:spcBef>
              <a:spcAft>
                <a:spcPts val="0"/>
              </a:spcAft>
              <a:buSzPts val="1400"/>
              <a:buChar char="○"/>
            </a:pPr>
            <a:r>
              <a:rPr b="1" lang="it">
                <a:solidFill>
                  <a:srgbClr val="0B5394"/>
                </a:solidFill>
              </a:rPr>
              <a:t>Pipeline</a:t>
            </a:r>
            <a:r>
              <a:rPr lang="it"/>
              <a:t> - crea una serie di fasi di lavorazione, ciascuna delle quali è eseguita da un singolo thread e utilizza un canale per inoltrare i semi-lavorati tra due fasi successive</a:t>
            </a:r>
            <a:endParaRPr/>
          </a:p>
          <a:p>
            <a:pPr indent="-317500" lvl="1" marL="914400" rtl="0" algn="l">
              <a:spcBef>
                <a:spcPts val="0"/>
              </a:spcBef>
              <a:spcAft>
                <a:spcPts val="0"/>
              </a:spcAft>
              <a:buSzPts val="1400"/>
              <a:buChar char="○"/>
            </a:pPr>
            <a:r>
              <a:rPr b="1" lang="it">
                <a:solidFill>
                  <a:srgbClr val="0B5394"/>
                </a:solidFill>
              </a:rPr>
              <a:t>Producer / consumer</a:t>
            </a:r>
            <a:r>
              <a:rPr lang="it"/>
              <a:t> - consente ad uno o più thread produttori di generare valori che saranno elaborati dal primo thread consumatore disponibile; usa un singolo canale per la comunicazione</a:t>
            </a:r>
            <a:endParaRPr/>
          </a:p>
        </p:txBody>
      </p:sp>
      <p:sp>
        <p:nvSpPr>
          <p:cNvPr id="904" name="Google Shape;904;p9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9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Fan-Out / Fan-In</a:t>
            </a:r>
            <a:endParaRPr/>
          </a:p>
        </p:txBody>
      </p:sp>
      <p:sp>
        <p:nvSpPr>
          <p:cNvPr id="910" name="Google Shape;910;p9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911" name="Google Shape;911;p97"/>
          <p:cNvSpPr/>
          <p:nvPr/>
        </p:nvSpPr>
        <p:spPr>
          <a:xfrm>
            <a:off x="119475" y="2669350"/>
            <a:ext cx="1869600" cy="917100"/>
          </a:xfrm>
          <a:prstGeom prst="rect">
            <a:avLst/>
          </a:prstGeom>
          <a:solidFill>
            <a:srgbClr val="CFE2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Producer</a:t>
            </a:r>
            <a:endParaRPr b="1" sz="1800"/>
          </a:p>
        </p:txBody>
      </p:sp>
      <p:pic>
        <p:nvPicPr>
          <p:cNvPr id="912" name="Google Shape;912;p97"/>
          <p:cNvPicPr preferRelativeResize="0"/>
          <p:nvPr/>
        </p:nvPicPr>
        <p:blipFill>
          <a:blip r:embed="rId3">
            <a:alphaModFix/>
          </a:blip>
          <a:stretch>
            <a:fillRect/>
          </a:stretch>
        </p:blipFill>
        <p:spPr>
          <a:xfrm>
            <a:off x="249802" y="2809750"/>
            <a:ext cx="214299" cy="636300"/>
          </a:xfrm>
          <a:prstGeom prst="rect">
            <a:avLst/>
          </a:prstGeom>
          <a:noFill/>
          <a:ln>
            <a:noFill/>
          </a:ln>
        </p:spPr>
      </p:pic>
      <p:sp>
        <p:nvSpPr>
          <p:cNvPr id="913" name="Google Shape;913;p97"/>
          <p:cNvSpPr/>
          <p:nvPr/>
        </p:nvSpPr>
        <p:spPr>
          <a:xfrm>
            <a:off x="3733800" y="1411400"/>
            <a:ext cx="1869600" cy="917100"/>
          </a:xfrm>
          <a:prstGeom prst="rect">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Worker</a:t>
            </a:r>
            <a:endParaRPr b="1" sz="1800"/>
          </a:p>
        </p:txBody>
      </p:sp>
      <p:sp>
        <p:nvSpPr>
          <p:cNvPr id="914" name="Google Shape;914;p97"/>
          <p:cNvSpPr/>
          <p:nvPr/>
        </p:nvSpPr>
        <p:spPr>
          <a:xfrm>
            <a:off x="3733800" y="2669350"/>
            <a:ext cx="1869600" cy="917100"/>
          </a:xfrm>
          <a:prstGeom prst="rect">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Worker</a:t>
            </a:r>
            <a:endParaRPr b="1" sz="1800"/>
          </a:p>
        </p:txBody>
      </p:sp>
      <p:sp>
        <p:nvSpPr>
          <p:cNvPr id="915" name="Google Shape;915;p97"/>
          <p:cNvSpPr/>
          <p:nvPr/>
        </p:nvSpPr>
        <p:spPr>
          <a:xfrm>
            <a:off x="3733800" y="3927300"/>
            <a:ext cx="1869600" cy="917100"/>
          </a:xfrm>
          <a:prstGeom prst="rect">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Worker</a:t>
            </a:r>
            <a:endParaRPr b="1" sz="1800"/>
          </a:p>
        </p:txBody>
      </p:sp>
      <p:pic>
        <p:nvPicPr>
          <p:cNvPr id="916" name="Google Shape;916;p97"/>
          <p:cNvPicPr preferRelativeResize="0"/>
          <p:nvPr/>
        </p:nvPicPr>
        <p:blipFill>
          <a:blip r:embed="rId3">
            <a:alphaModFix/>
          </a:blip>
          <a:stretch>
            <a:fillRect/>
          </a:stretch>
        </p:blipFill>
        <p:spPr>
          <a:xfrm>
            <a:off x="3902702" y="1551800"/>
            <a:ext cx="214299" cy="636300"/>
          </a:xfrm>
          <a:prstGeom prst="rect">
            <a:avLst/>
          </a:prstGeom>
          <a:noFill/>
          <a:ln>
            <a:noFill/>
          </a:ln>
        </p:spPr>
      </p:pic>
      <p:pic>
        <p:nvPicPr>
          <p:cNvPr id="917" name="Google Shape;917;p97"/>
          <p:cNvPicPr preferRelativeResize="0"/>
          <p:nvPr/>
        </p:nvPicPr>
        <p:blipFill>
          <a:blip r:embed="rId3">
            <a:alphaModFix/>
          </a:blip>
          <a:stretch>
            <a:fillRect/>
          </a:stretch>
        </p:blipFill>
        <p:spPr>
          <a:xfrm>
            <a:off x="3902702" y="2809750"/>
            <a:ext cx="214299" cy="636300"/>
          </a:xfrm>
          <a:prstGeom prst="rect">
            <a:avLst/>
          </a:prstGeom>
          <a:noFill/>
          <a:ln>
            <a:noFill/>
          </a:ln>
        </p:spPr>
      </p:pic>
      <p:pic>
        <p:nvPicPr>
          <p:cNvPr id="918" name="Google Shape;918;p97"/>
          <p:cNvPicPr preferRelativeResize="0"/>
          <p:nvPr/>
        </p:nvPicPr>
        <p:blipFill>
          <a:blip r:embed="rId3">
            <a:alphaModFix/>
          </a:blip>
          <a:stretch>
            <a:fillRect/>
          </a:stretch>
        </p:blipFill>
        <p:spPr>
          <a:xfrm>
            <a:off x="3902702" y="4067700"/>
            <a:ext cx="214299" cy="636300"/>
          </a:xfrm>
          <a:prstGeom prst="rect">
            <a:avLst/>
          </a:prstGeom>
          <a:noFill/>
          <a:ln>
            <a:noFill/>
          </a:ln>
        </p:spPr>
      </p:pic>
      <p:sp>
        <p:nvSpPr>
          <p:cNvPr id="919" name="Google Shape;919;p97"/>
          <p:cNvSpPr/>
          <p:nvPr/>
        </p:nvSpPr>
        <p:spPr>
          <a:xfrm>
            <a:off x="7151550" y="2663300"/>
            <a:ext cx="1869600" cy="917100"/>
          </a:xfrm>
          <a:prstGeom prst="rect">
            <a:avLst/>
          </a:prstGeom>
          <a:solidFill>
            <a:srgbClr val="F6B26B"/>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Consumer</a:t>
            </a:r>
            <a:endParaRPr b="1" sz="1800"/>
          </a:p>
        </p:txBody>
      </p:sp>
      <p:grpSp>
        <p:nvGrpSpPr>
          <p:cNvPr id="920" name="Google Shape;920;p97"/>
          <p:cNvGrpSpPr/>
          <p:nvPr/>
        </p:nvGrpSpPr>
        <p:grpSpPr>
          <a:xfrm>
            <a:off x="2059756" y="2975100"/>
            <a:ext cx="1505335" cy="293500"/>
            <a:chOff x="2059756" y="2975100"/>
            <a:chExt cx="1505335" cy="293500"/>
          </a:xfrm>
        </p:grpSpPr>
        <p:cxnSp>
          <p:nvCxnSpPr>
            <p:cNvPr id="921" name="Google Shape;921;p97"/>
            <p:cNvCxnSpPr/>
            <p:nvPr/>
          </p:nvCxnSpPr>
          <p:spPr>
            <a:xfrm>
              <a:off x="2165592" y="2975100"/>
              <a:ext cx="1399500" cy="0"/>
            </a:xfrm>
            <a:prstGeom prst="straightConnector1">
              <a:avLst/>
            </a:prstGeom>
            <a:noFill/>
            <a:ln cap="flat" cmpd="sng" w="9525">
              <a:solidFill>
                <a:schemeClr val="dk2"/>
              </a:solidFill>
              <a:prstDash val="solid"/>
              <a:round/>
              <a:headEnd len="med" w="med" type="none"/>
              <a:tailEnd len="med" w="med" type="none"/>
            </a:ln>
          </p:spPr>
        </p:cxnSp>
        <p:cxnSp>
          <p:nvCxnSpPr>
            <p:cNvPr id="922" name="Google Shape;922;p97"/>
            <p:cNvCxnSpPr/>
            <p:nvPr/>
          </p:nvCxnSpPr>
          <p:spPr>
            <a:xfrm>
              <a:off x="2165592" y="3268600"/>
              <a:ext cx="1399500" cy="0"/>
            </a:xfrm>
            <a:prstGeom prst="straightConnector1">
              <a:avLst/>
            </a:prstGeom>
            <a:noFill/>
            <a:ln cap="flat" cmpd="sng" w="9525">
              <a:solidFill>
                <a:schemeClr val="dk2"/>
              </a:solidFill>
              <a:prstDash val="solid"/>
              <a:round/>
              <a:headEnd len="med" w="med" type="none"/>
              <a:tailEnd len="med" w="med" type="none"/>
            </a:ln>
          </p:spPr>
        </p:cxnSp>
        <p:sp>
          <p:nvSpPr>
            <p:cNvPr id="923" name="Google Shape;923;p97"/>
            <p:cNvSpPr/>
            <p:nvPr/>
          </p:nvSpPr>
          <p:spPr>
            <a:xfrm>
              <a:off x="2389006" y="3045650"/>
              <a:ext cx="153000" cy="15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97"/>
            <p:cNvSpPr/>
            <p:nvPr/>
          </p:nvSpPr>
          <p:spPr>
            <a:xfrm>
              <a:off x="2659006" y="3042650"/>
              <a:ext cx="153000" cy="15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97"/>
            <p:cNvSpPr/>
            <p:nvPr/>
          </p:nvSpPr>
          <p:spPr>
            <a:xfrm>
              <a:off x="2059756" y="3057400"/>
              <a:ext cx="214200" cy="158400"/>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7"/>
            <p:cNvSpPr/>
            <p:nvPr/>
          </p:nvSpPr>
          <p:spPr>
            <a:xfrm>
              <a:off x="3293531" y="3042650"/>
              <a:ext cx="153000" cy="15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97"/>
            <p:cNvSpPr/>
            <p:nvPr/>
          </p:nvSpPr>
          <p:spPr>
            <a:xfrm>
              <a:off x="2976269" y="3042650"/>
              <a:ext cx="153000" cy="158400"/>
            </a:xfrm>
            <a:prstGeom prst="roundRect">
              <a:avLst>
                <a:gd fmla="val 16667" name="adj"/>
              </a:avLst>
            </a:prstGeom>
            <a:noFill/>
            <a:ln>
              <a:noFill/>
            </a:ln>
          </p:spPr>
          <p:txBody>
            <a:bodyPr anchorCtr="0" anchor="ctr" bIns="90000" lIns="0" spcFirstLastPara="1" rIns="0" wrap="square" tIns="0">
              <a:noAutofit/>
            </a:bodyPr>
            <a:lstStyle/>
            <a:p>
              <a:pPr indent="0" lvl="0" marL="0" rtl="0" algn="ctr">
                <a:spcBef>
                  <a:spcPts val="0"/>
                </a:spcBef>
                <a:spcAft>
                  <a:spcPts val="0"/>
                </a:spcAft>
                <a:buNone/>
              </a:pPr>
              <a:r>
                <a:rPr b="1" lang="it"/>
                <a:t>…</a:t>
              </a:r>
              <a:endParaRPr b="1"/>
            </a:p>
          </p:txBody>
        </p:sp>
        <p:sp>
          <p:nvSpPr>
            <p:cNvPr id="928" name="Google Shape;928;p97"/>
            <p:cNvSpPr/>
            <p:nvPr/>
          </p:nvSpPr>
          <p:spPr>
            <a:xfrm>
              <a:off x="3369731" y="3042650"/>
              <a:ext cx="153000" cy="158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9" name="Google Shape;929;p97"/>
          <p:cNvCxnSpPr>
            <a:stCxn id="928" idx="3"/>
            <a:endCxn id="913" idx="1"/>
          </p:cNvCxnSpPr>
          <p:nvPr/>
        </p:nvCxnSpPr>
        <p:spPr>
          <a:xfrm flipH="1" rot="10800000">
            <a:off x="3522731" y="1869950"/>
            <a:ext cx="211200" cy="1251900"/>
          </a:xfrm>
          <a:prstGeom prst="curvedConnector3">
            <a:avLst>
              <a:gd fmla="val 49969" name="adj1"/>
            </a:avLst>
          </a:prstGeom>
          <a:noFill/>
          <a:ln cap="flat" cmpd="sng" w="9525">
            <a:solidFill>
              <a:schemeClr val="dk2"/>
            </a:solidFill>
            <a:prstDash val="solid"/>
            <a:round/>
            <a:headEnd len="med" w="med" type="none"/>
            <a:tailEnd len="med" w="med" type="triangle"/>
          </a:ln>
        </p:spPr>
      </p:cxnSp>
      <p:cxnSp>
        <p:nvCxnSpPr>
          <p:cNvPr id="930" name="Google Shape;930;p97"/>
          <p:cNvCxnSpPr>
            <a:stCxn id="928" idx="3"/>
            <a:endCxn id="915" idx="1"/>
          </p:cNvCxnSpPr>
          <p:nvPr/>
        </p:nvCxnSpPr>
        <p:spPr>
          <a:xfrm>
            <a:off x="3522731" y="3121850"/>
            <a:ext cx="211200" cy="1263900"/>
          </a:xfrm>
          <a:prstGeom prst="curvedConnector3">
            <a:avLst>
              <a:gd fmla="val 49969" name="adj1"/>
            </a:avLst>
          </a:prstGeom>
          <a:noFill/>
          <a:ln cap="flat" cmpd="sng" w="9525">
            <a:solidFill>
              <a:schemeClr val="dk2"/>
            </a:solidFill>
            <a:prstDash val="solid"/>
            <a:round/>
            <a:headEnd len="med" w="med" type="none"/>
            <a:tailEnd len="med" w="med" type="triangle"/>
          </a:ln>
        </p:spPr>
      </p:cxnSp>
      <p:cxnSp>
        <p:nvCxnSpPr>
          <p:cNvPr id="931" name="Google Shape;931;p97"/>
          <p:cNvCxnSpPr>
            <a:stCxn id="928" idx="3"/>
            <a:endCxn id="914" idx="1"/>
          </p:cNvCxnSpPr>
          <p:nvPr/>
        </p:nvCxnSpPr>
        <p:spPr>
          <a:xfrm>
            <a:off x="3522731" y="3121850"/>
            <a:ext cx="211200" cy="6000"/>
          </a:xfrm>
          <a:prstGeom prst="curvedConnector3">
            <a:avLst>
              <a:gd fmla="val 49969" name="adj1"/>
            </a:avLst>
          </a:prstGeom>
          <a:noFill/>
          <a:ln cap="flat" cmpd="sng" w="9525">
            <a:solidFill>
              <a:schemeClr val="dk2"/>
            </a:solidFill>
            <a:prstDash val="solid"/>
            <a:round/>
            <a:headEnd len="med" w="med" type="none"/>
            <a:tailEnd len="med" w="med" type="triangle"/>
          </a:ln>
        </p:spPr>
      </p:cxnSp>
      <p:grpSp>
        <p:nvGrpSpPr>
          <p:cNvPr id="932" name="Google Shape;932;p97"/>
          <p:cNvGrpSpPr/>
          <p:nvPr/>
        </p:nvGrpSpPr>
        <p:grpSpPr>
          <a:xfrm flipH="1">
            <a:off x="5679606" y="2975100"/>
            <a:ext cx="1464178" cy="293500"/>
            <a:chOff x="2100914" y="2975100"/>
            <a:chExt cx="1464178" cy="293500"/>
          </a:xfrm>
        </p:grpSpPr>
        <p:cxnSp>
          <p:nvCxnSpPr>
            <p:cNvPr id="933" name="Google Shape;933;p97"/>
            <p:cNvCxnSpPr/>
            <p:nvPr/>
          </p:nvCxnSpPr>
          <p:spPr>
            <a:xfrm>
              <a:off x="2165592" y="2975100"/>
              <a:ext cx="1399500" cy="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97"/>
            <p:cNvCxnSpPr/>
            <p:nvPr/>
          </p:nvCxnSpPr>
          <p:spPr>
            <a:xfrm>
              <a:off x="2165592" y="3268600"/>
              <a:ext cx="1399500" cy="0"/>
            </a:xfrm>
            <a:prstGeom prst="straightConnector1">
              <a:avLst/>
            </a:prstGeom>
            <a:noFill/>
            <a:ln cap="flat" cmpd="sng" w="9525">
              <a:solidFill>
                <a:schemeClr val="dk2"/>
              </a:solidFill>
              <a:prstDash val="solid"/>
              <a:round/>
              <a:headEnd len="med" w="med" type="none"/>
              <a:tailEnd len="med" w="med" type="none"/>
            </a:ln>
          </p:spPr>
        </p:cxnSp>
        <p:sp>
          <p:nvSpPr>
            <p:cNvPr id="935" name="Google Shape;935;p97"/>
            <p:cNvSpPr/>
            <p:nvPr/>
          </p:nvSpPr>
          <p:spPr>
            <a:xfrm>
              <a:off x="2389006" y="3045650"/>
              <a:ext cx="153000" cy="158400"/>
            </a:xfrm>
            <a:prstGeom prst="roundRect">
              <a:avLst>
                <a:gd fmla="val 16667" name="adj"/>
              </a:avLst>
            </a:prstGeom>
            <a:solidFill>
              <a:srgbClr val="FFC0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7"/>
            <p:cNvSpPr/>
            <p:nvPr/>
          </p:nvSpPr>
          <p:spPr>
            <a:xfrm>
              <a:off x="2659006" y="3042650"/>
              <a:ext cx="153000" cy="158400"/>
            </a:xfrm>
            <a:prstGeom prst="roundRect">
              <a:avLst>
                <a:gd fmla="val 16667" name="adj"/>
              </a:avLst>
            </a:prstGeom>
            <a:solidFill>
              <a:srgbClr val="FFC0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7"/>
            <p:cNvSpPr/>
            <p:nvPr/>
          </p:nvSpPr>
          <p:spPr>
            <a:xfrm flipH="1">
              <a:off x="2100914" y="3039761"/>
              <a:ext cx="214200" cy="1584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7"/>
            <p:cNvSpPr/>
            <p:nvPr/>
          </p:nvSpPr>
          <p:spPr>
            <a:xfrm>
              <a:off x="3217331" y="3042650"/>
              <a:ext cx="153000" cy="158400"/>
            </a:xfrm>
            <a:prstGeom prst="roundRect">
              <a:avLst>
                <a:gd fmla="val 16667" name="adj"/>
              </a:avLst>
            </a:prstGeom>
            <a:solidFill>
              <a:srgbClr val="FFC0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97"/>
            <p:cNvSpPr/>
            <p:nvPr/>
          </p:nvSpPr>
          <p:spPr>
            <a:xfrm>
              <a:off x="2976269" y="3042650"/>
              <a:ext cx="153000" cy="158400"/>
            </a:xfrm>
            <a:prstGeom prst="roundRect">
              <a:avLst>
                <a:gd fmla="val 16667" name="adj"/>
              </a:avLst>
            </a:prstGeom>
            <a:noFill/>
            <a:ln>
              <a:noFill/>
            </a:ln>
          </p:spPr>
          <p:txBody>
            <a:bodyPr anchorCtr="0" anchor="ctr" bIns="90000" lIns="0" spcFirstLastPara="1" rIns="0" wrap="square" tIns="0">
              <a:noAutofit/>
            </a:bodyPr>
            <a:lstStyle/>
            <a:p>
              <a:pPr indent="0" lvl="0" marL="0" rtl="0" algn="ctr">
                <a:spcBef>
                  <a:spcPts val="0"/>
                </a:spcBef>
                <a:spcAft>
                  <a:spcPts val="0"/>
                </a:spcAft>
                <a:buNone/>
              </a:pPr>
              <a:r>
                <a:rPr b="1" lang="it"/>
                <a:t>…</a:t>
              </a:r>
              <a:endParaRPr b="1"/>
            </a:p>
          </p:txBody>
        </p:sp>
        <p:sp>
          <p:nvSpPr>
            <p:cNvPr id="940" name="Google Shape;940;p97"/>
            <p:cNvSpPr/>
            <p:nvPr/>
          </p:nvSpPr>
          <p:spPr>
            <a:xfrm>
              <a:off x="3293531" y="3042650"/>
              <a:ext cx="153000" cy="158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1" name="Google Shape;941;p97"/>
          <p:cNvCxnSpPr>
            <a:stCxn id="913" idx="3"/>
            <a:endCxn id="940" idx="3"/>
          </p:cNvCxnSpPr>
          <p:nvPr/>
        </p:nvCxnSpPr>
        <p:spPr>
          <a:xfrm>
            <a:off x="5603400" y="1869950"/>
            <a:ext cx="194700" cy="12519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942" name="Google Shape;942;p97"/>
          <p:cNvCxnSpPr>
            <a:stCxn id="914" idx="3"/>
            <a:endCxn id="940" idx="3"/>
          </p:cNvCxnSpPr>
          <p:nvPr/>
        </p:nvCxnSpPr>
        <p:spPr>
          <a:xfrm flipH="1" rot="10800000">
            <a:off x="5603400" y="3121900"/>
            <a:ext cx="194700" cy="60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943" name="Google Shape;943;p97"/>
          <p:cNvCxnSpPr>
            <a:stCxn id="915" idx="3"/>
            <a:endCxn id="940" idx="3"/>
          </p:cNvCxnSpPr>
          <p:nvPr/>
        </p:nvCxnSpPr>
        <p:spPr>
          <a:xfrm flipH="1" rot="10800000">
            <a:off x="5603400" y="3121950"/>
            <a:ext cx="194700" cy="1263900"/>
          </a:xfrm>
          <a:prstGeom prst="curvedConnector3">
            <a:avLst>
              <a:gd fmla="val 50017" name="adj1"/>
            </a:avLst>
          </a:prstGeom>
          <a:noFill/>
          <a:ln cap="flat" cmpd="sng" w="9525">
            <a:solidFill>
              <a:schemeClr val="dk2"/>
            </a:solidFill>
            <a:prstDash val="solid"/>
            <a:round/>
            <a:headEnd len="med" w="med" type="none"/>
            <a:tailEnd len="med" w="med" type="triangle"/>
          </a:ln>
        </p:spPr>
      </p:cxnSp>
      <p:pic>
        <p:nvPicPr>
          <p:cNvPr id="944" name="Google Shape;944;p97"/>
          <p:cNvPicPr preferRelativeResize="0"/>
          <p:nvPr/>
        </p:nvPicPr>
        <p:blipFill>
          <a:blip r:embed="rId3">
            <a:alphaModFix/>
          </a:blip>
          <a:stretch>
            <a:fillRect/>
          </a:stretch>
        </p:blipFill>
        <p:spPr>
          <a:xfrm>
            <a:off x="7219977" y="2803700"/>
            <a:ext cx="214299" cy="6363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9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Fan-Out / Fan-In</a:t>
            </a:r>
            <a:endParaRPr/>
          </a:p>
        </p:txBody>
      </p:sp>
      <p:sp>
        <p:nvSpPr>
          <p:cNvPr id="950" name="Google Shape;950;p9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951" name="Google Shape;951;p98"/>
          <p:cNvSpPr txBox="1"/>
          <p:nvPr>
            <p:ph idx="1" type="body"/>
          </p:nvPr>
        </p:nvSpPr>
        <p:spPr>
          <a:xfrm>
            <a:off x="311700" y="1280528"/>
            <a:ext cx="8520600" cy="3795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78571"/>
              <a:buFont typeface="Arial"/>
              <a:buNone/>
            </a:pPr>
            <a:r>
              <a:rPr lang="it" sz="1400">
                <a:solidFill>
                  <a:schemeClr val="dk1"/>
                </a:solidFill>
                <a:latin typeface="Consolas"/>
                <a:ea typeface="Consolas"/>
                <a:cs typeface="Consolas"/>
                <a:sym typeface="Consolas"/>
              </a:rPr>
              <a:t>fn </a:t>
            </a:r>
            <a:r>
              <a:rPr b="1" lang="it" sz="1400">
                <a:solidFill>
                  <a:srgbClr val="0B5394"/>
                </a:solidFill>
                <a:latin typeface="Consolas"/>
                <a:ea typeface="Consolas"/>
                <a:cs typeface="Consolas"/>
                <a:sym typeface="Consolas"/>
              </a:rPr>
              <a:t>worker</a:t>
            </a:r>
            <a:r>
              <a:rPr lang="it" sz="1400">
                <a:solidFill>
                  <a:schemeClr val="dk1"/>
                </a:solidFill>
                <a:latin typeface="Consolas"/>
                <a:ea typeface="Consolas"/>
                <a:cs typeface="Consolas"/>
                <a:sym typeface="Consolas"/>
              </a:rPr>
              <a:t>(id: usize, rx: Receiver&lt;i32&gt;, tx: Sender&lt;String&gt;)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ct val="78571"/>
              <a:buFont typeface="Arial"/>
              <a:buNone/>
            </a:pPr>
            <a:r>
              <a:rPr lang="it" sz="1400">
                <a:solidFill>
                  <a:schemeClr val="dk1"/>
                </a:solidFill>
                <a:latin typeface="Consolas"/>
                <a:ea typeface="Consolas"/>
                <a:cs typeface="Consolas"/>
                <a:sym typeface="Consolas"/>
              </a:rPr>
              <a:t>    while let Ok(value) = rx.recv()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ct val="78571"/>
              <a:buFont typeface="Arial"/>
              <a:buNone/>
            </a:pPr>
            <a:r>
              <a:rPr lang="it" sz="1400">
                <a:solidFill>
                  <a:schemeClr val="dk1"/>
                </a:solidFill>
                <a:latin typeface="Consolas"/>
                <a:ea typeface="Consolas"/>
                <a:cs typeface="Consolas"/>
                <a:sym typeface="Consolas"/>
              </a:rPr>
              <a:t>        tx.send(format!("W{} ({})", id, value)).unwrap();</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ct val="78571"/>
              <a:buFont typeface="Arial"/>
              <a:buNone/>
            </a:pPr>
            <a:r>
              <a:rPr lang="it"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fn main()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let (tx_input, rx_input) = bounded::&lt;i32&gt;(10);</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let (tx_output, rx_output) = bounded::&lt;String&gt;(10);</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let mut worker_handles = Vec::new();</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for i in 0..3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let rx = rx_input.clone();</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let tx = tx_output.clone();</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a:t>
            </a:r>
            <a:r>
              <a:rPr lang="it" sz="1400">
                <a:solidFill>
                  <a:schemeClr val="dk1"/>
                </a:solidFill>
                <a:latin typeface="Consolas"/>
                <a:ea typeface="Consolas"/>
                <a:cs typeface="Consolas"/>
                <a:sym typeface="Consolas"/>
              </a:rPr>
              <a:t>worker_handles.push( </a:t>
            </a:r>
            <a:r>
              <a:rPr lang="it" sz="1400">
                <a:solidFill>
                  <a:schemeClr val="dk1"/>
                </a:solidFill>
                <a:latin typeface="Consolas"/>
                <a:ea typeface="Consolas"/>
                <a:cs typeface="Consolas"/>
                <a:sym typeface="Consolas"/>
              </a:rPr>
              <a:t>thread::spawn(move || worker(i, rx, tx))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for i in 1..=10 { tx_input.send(i).unwrap();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drop(tx_input);</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while let Ok(result) = rx_output.recv()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println!("Received result: {}", result);</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    for handle in worker_handles { handle.join().unwrap();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9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Pipeline</a:t>
            </a:r>
            <a:endParaRPr/>
          </a:p>
        </p:txBody>
      </p:sp>
      <p:sp>
        <p:nvSpPr>
          <p:cNvPr id="957" name="Google Shape;957;p9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958" name="Google Shape;958;p99"/>
          <p:cNvGrpSpPr/>
          <p:nvPr/>
        </p:nvGrpSpPr>
        <p:grpSpPr>
          <a:xfrm>
            <a:off x="338659" y="1165575"/>
            <a:ext cx="1869600" cy="917100"/>
            <a:chOff x="719659" y="1165575"/>
            <a:chExt cx="1869600" cy="917100"/>
          </a:xfrm>
        </p:grpSpPr>
        <p:sp>
          <p:nvSpPr>
            <p:cNvPr id="959" name="Google Shape;959;p99"/>
            <p:cNvSpPr/>
            <p:nvPr/>
          </p:nvSpPr>
          <p:spPr>
            <a:xfrm>
              <a:off x="719659" y="1165575"/>
              <a:ext cx="1869600" cy="917100"/>
            </a:xfrm>
            <a:prstGeom prst="rect">
              <a:avLst/>
            </a:prstGeom>
            <a:solidFill>
              <a:srgbClr val="EA9999"/>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Producer</a:t>
              </a:r>
              <a:endParaRPr b="1" sz="1800"/>
            </a:p>
          </p:txBody>
        </p:sp>
        <p:pic>
          <p:nvPicPr>
            <p:cNvPr id="960" name="Google Shape;960;p99"/>
            <p:cNvPicPr preferRelativeResize="0"/>
            <p:nvPr/>
          </p:nvPicPr>
          <p:blipFill>
            <a:blip r:embed="rId3">
              <a:alphaModFix/>
            </a:blip>
            <a:stretch>
              <a:fillRect/>
            </a:stretch>
          </p:blipFill>
          <p:spPr>
            <a:xfrm>
              <a:off x="838227" y="1305975"/>
              <a:ext cx="214299" cy="636300"/>
            </a:xfrm>
            <a:prstGeom prst="rect">
              <a:avLst/>
            </a:prstGeom>
            <a:noFill/>
            <a:ln>
              <a:noFill/>
            </a:ln>
          </p:spPr>
        </p:pic>
      </p:grpSp>
      <p:sp>
        <p:nvSpPr>
          <p:cNvPr id="961" name="Google Shape;961;p99"/>
          <p:cNvSpPr/>
          <p:nvPr/>
        </p:nvSpPr>
        <p:spPr>
          <a:xfrm>
            <a:off x="2766881" y="2831925"/>
            <a:ext cx="214200" cy="158400"/>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2" name="Google Shape;962;p99"/>
          <p:cNvGrpSpPr/>
          <p:nvPr/>
        </p:nvGrpSpPr>
        <p:grpSpPr>
          <a:xfrm>
            <a:off x="3183567" y="3286016"/>
            <a:ext cx="1399500" cy="293500"/>
            <a:chOff x="2165592" y="2975100"/>
            <a:chExt cx="1399500" cy="293500"/>
          </a:xfrm>
        </p:grpSpPr>
        <p:cxnSp>
          <p:nvCxnSpPr>
            <p:cNvPr id="963" name="Google Shape;963;p99"/>
            <p:cNvCxnSpPr/>
            <p:nvPr/>
          </p:nvCxnSpPr>
          <p:spPr>
            <a:xfrm>
              <a:off x="2165592" y="2975100"/>
              <a:ext cx="1399500" cy="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99"/>
            <p:cNvCxnSpPr/>
            <p:nvPr/>
          </p:nvCxnSpPr>
          <p:spPr>
            <a:xfrm>
              <a:off x="2165592" y="3268600"/>
              <a:ext cx="1399500" cy="0"/>
            </a:xfrm>
            <a:prstGeom prst="straightConnector1">
              <a:avLst/>
            </a:prstGeom>
            <a:noFill/>
            <a:ln cap="flat" cmpd="sng" w="9525">
              <a:solidFill>
                <a:schemeClr val="dk2"/>
              </a:solidFill>
              <a:prstDash val="solid"/>
              <a:round/>
              <a:headEnd len="med" w="med" type="none"/>
              <a:tailEnd len="med" w="med" type="none"/>
            </a:ln>
          </p:spPr>
        </p:cxnSp>
        <p:sp>
          <p:nvSpPr>
            <p:cNvPr id="965" name="Google Shape;965;p99"/>
            <p:cNvSpPr/>
            <p:nvPr/>
          </p:nvSpPr>
          <p:spPr>
            <a:xfrm>
              <a:off x="2389006" y="3045650"/>
              <a:ext cx="153000" cy="158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9"/>
            <p:cNvSpPr/>
            <p:nvPr/>
          </p:nvSpPr>
          <p:spPr>
            <a:xfrm>
              <a:off x="2659006" y="3042650"/>
              <a:ext cx="153000" cy="158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9"/>
            <p:cNvSpPr/>
            <p:nvPr/>
          </p:nvSpPr>
          <p:spPr>
            <a:xfrm>
              <a:off x="3293531" y="3042650"/>
              <a:ext cx="153000" cy="158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9"/>
            <p:cNvSpPr/>
            <p:nvPr/>
          </p:nvSpPr>
          <p:spPr>
            <a:xfrm>
              <a:off x="2976269" y="3042650"/>
              <a:ext cx="153000" cy="158400"/>
            </a:xfrm>
            <a:prstGeom prst="roundRect">
              <a:avLst>
                <a:gd fmla="val 16667" name="adj"/>
              </a:avLst>
            </a:prstGeom>
            <a:noFill/>
            <a:ln>
              <a:noFill/>
            </a:ln>
          </p:spPr>
          <p:txBody>
            <a:bodyPr anchorCtr="0" anchor="ctr" bIns="90000" lIns="0" spcFirstLastPara="1" rIns="0" wrap="square" tIns="0">
              <a:noAutofit/>
            </a:bodyPr>
            <a:lstStyle/>
            <a:p>
              <a:pPr indent="0" lvl="0" marL="0" rtl="0" algn="ctr">
                <a:spcBef>
                  <a:spcPts val="0"/>
                </a:spcBef>
                <a:spcAft>
                  <a:spcPts val="0"/>
                </a:spcAft>
                <a:buNone/>
              </a:pPr>
              <a:r>
                <a:rPr b="1" lang="it"/>
                <a:t>…</a:t>
              </a:r>
              <a:endParaRPr b="1"/>
            </a:p>
          </p:txBody>
        </p:sp>
        <p:sp>
          <p:nvSpPr>
            <p:cNvPr id="969" name="Google Shape;969;p99"/>
            <p:cNvSpPr/>
            <p:nvPr/>
          </p:nvSpPr>
          <p:spPr>
            <a:xfrm>
              <a:off x="3369731" y="3042650"/>
              <a:ext cx="153000" cy="158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99"/>
          <p:cNvSpPr/>
          <p:nvPr/>
        </p:nvSpPr>
        <p:spPr>
          <a:xfrm>
            <a:off x="4583074" y="3353573"/>
            <a:ext cx="214200" cy="1584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9"/>
          <p:cNvSpPr/>
          <p:nvPr/>
        </p:nvSpPr>
        <p:spPr>
          <a:xfrm rot="5400000">
            <a:off x="610900" y="2174025"/>
            <a:ext cx="524100" cy="329400"/>
          </a:xfrm>
          <a:prstGeom prst="bentUpArrow">
            <a:avLst>
              <a:gd fmla="val 25000" name="adj1"/>
              <a:gd fmla="val 25000" name="adj2"/>
              <a:gd fmla="val 25000" name="adj3"/>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972" name="Google Shape;972;p99"/>
          <p:cNvGrpSpPr/>
          <p:nvPr/>
        </p:nvGrpSpPr>
        <p:grpSpPr>
          <a:xfrm>
            <a:off x="2504400" y="2071575"/>
            <a:ext cx="1869600" cy="917100"/>
            <a:chOff x="2885400" y="2071575"/>
            <a:chExt cx="1869600" cy="917100"/>
          </a:xfrm>
        </p:grpSpPr>
        <p:sp>
          <p:nvSpPr>
            <p:cNvPr id="973" name="Google Shape;973;p99"/>
            <p:cNvSpPr/>
            <p:nvPr/>
          </p:nvSpPr>
          <p:spPr>
            <a:xfrm>
              <a:off x="2885400" y="2071575"/>
              <a:ext cx="1869600" cy="917100"/>
            </a:xfrm>
            <a:prstGeom prst="rect">
              <a:avLst/>
            </a:prstGeom>
            <a:solidFill>
              <a:srgbClr val="F9CB9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Stage1</a:t>
              </a:r>
              <a:endParaRPr b="1" sz="1800"/>
            </a:p>
          </p:txBody>
        </p:sp>
        <p:pic>
          <p:nvPicPr>
            <p:cNvPr id="974" name="Google Shape;974;p99"/>
            <p:cNvPicPr preferRelativeResize="0"/>
            <p:nvPr/>
          </p:nvPicPr>
          <p:blipFill>
            <a:blip r:embed="rId3">
              <a:alphaModFix/>
            </a:blip>
            <a:stretch>
              <a:fillRect/>
            </a:stretch>
          </p:blipFill>
          <p:spPr>
            <a:xfrm>
              <a:off x="3147827" y="2211975"/>
              <a:ext cx="214299" cy="636300"/>
            </a:xfrm>
            <a:prstGeom prst="rect">
              <a:avLst/>
            </a:prstGeom>
            <a:noFill/>
            <a:ln>
              <a:noFill/>
            </a:ln>
          </p:spPr>
        </p:pic>
      </p:grpSp>
      <p:grpSp>
        <p:nvGrpSpPr>
          <p:cNvPr id="975" name="Google Shape;975;p99"/>
          <p:cNvGrpSpPr/>
          <p:nvPr/>
        </p:nvGrpSpPr>
        <p:grpSpPr>
          <a:xfrm>
            <a:off x="4824278" y="2976053"/>
            <a:ext cx="1869600" cy="917100"/>
            <a:chOff x="2885400" y="2071575"/>
            <a:chExt cx="1869600" cy="917100"/>
          </a:xfrm>
        </p:grpSpPr>
        <p:sp>
          <p:nvSpPr>
            <p:cNvPr id="976" name="Google Shape;976;p99"/>
            <p:cNvSpPr/>
            <p:nvPr/>
          </p:nvSpPr>
          <p:spPr>
            <a:xfrm>
              <a:off x="2885400" y="2071575"/>
              <a:ext cx="1869600" cy="917100"/>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Stage2</a:t>
              </a:r>
              <a:endParaRPr b="1" sz="1800"/>
            </a:p>
          </p:txBody>
        </p:sp>
        <p:pic>
          <p:nvPicPr>
            <p:cNvPr id="977" name="Google Shape;977;p99"/>
            <p:cNvPicPr preferRelativeResize="0"/>
            <p:nvPr/>
          </p:nvPicPr>
          <p:blipFill>
            <a:blip r:embed="rId3">
              <a:alphaModFix/>
            </a:blip>
            <a:stretch>
              <a:fillRect/>
            </a:stretch>
          </p:blipFill>
          <p:spPr>
            <a:xfrm>
              <a:off x="3147827" y="2211975"/>
              <a:ext cx="214299" cy="636300"/>
            </a:xfrm>
            <a:prstGeom prst="rect">
              <a:avLst/>
            </a:prstGeom>
            <a:noFill/>
            <a:ln>
              <a:noFill/>
            </a:ln>
          </p:spPr>
        </p:pic>
      </p:grpSp>
      <p:sp>
        <p:nvSpPr>
          <p:cNvPr id="978" name="Google Shape;978;p99"/>
          <p:cNvSpPr/>
          <p:nvPr/>
        </p:nvSpPr>
        <p:spPr>
          <a:xfrm rot="5400000">
            <a:off x="2883725" y="3087675"/>
            <a:ext cx="524100" cy="329400"/>
          </a:xfrm>
          <a:prstGeom prst="bentUpArrow">
            <a:avLst>
              <a:gd fmla="val 25000" name="adj1"/>
              <a:gd fmla="val 25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979" name="Google Shape;979;p99"/>
          <p:cNvGrpSpPr/>
          <p:nvPr/>
        </p:nvGrpSpPr>
        <p:grpSpPr>
          <a:xfrm>
            <a:off x="5452617" y="4153566"/>
            <a:ext cx="1399500" cy="293500"/>
            <a:chOff x="2165592" y="2975100"/>
            <a:chExt cx="1399500" cy="293500"/>
          </a:xfrm>
        </p:grpSpPr>
        <p:cxnSp>
          <p:nvCxnSpPr>
            <p:cNvPr id="980" name="Google Shape;980;p99"/>
            <p:cNvCxnSpPr/>
            <p:nvPr/>
          </p:nvCxnSpPr>
          <p:spPr>
            <a:xfrm>
              <a:off x="2165592" y="2975100"/>
              <a:ext cx="1399500" cy="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99"/>
            <p:cNvCxnSpPr/>
            <p:nvPr/>
          </p:nvCxnSpPr>
          <p:spPr>
            <a:xfrm>
              <a:off x="2165592" y="3268600"/>
              <a:ext cx="1399500" cy="0"/>
            </a:xfrm>
            <a:prstGeom prst="straightConnector1">
              <a:avLst/>
            </a:prstGeom>
            <a:noFill/>
            <a:ln cap="flat" cmpd="sng" w="9525">
              <a:solidFill>
                <a:schemeClr val="dk2"/>
              </a:solidFill>
              <a:prstDash val="solid"/>
              <a:round/>
              <a:headEnd len="med" w="med" type="none"/>
              <a:tailEnd len="med" w="med" type="none"/>
            </a:ln>
          </p:spPr>
        </p:cxnSp>
        <p:sp>
          <p:nvSpPr>
            <p:cNvPr id="982" name="Google Shape;982;p99"/>
            <p:cNvSpPr/>
            <p:nvPr/>
          </p:nvSpPr>
          <p:spPr>
            <a:xfrm>
              <a:off x="2389006" y="3045650"/>
              <a:ext cx="153000" cy="158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9"/>
            <p:cNvSpPr/>
            <p:nvPr/>
          </p:nvSpPr>
          <p:spPr>
            <a:xfrm>
              <a:off x="2659006" y="3042650"/>
              <a:ext cx="153000" cy="158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9"/>
            <p:cNvSpPr/>
            <p:nvPr/>
          </p:nvSpPr>
          <p:spPr>
            <a:xfrm>
              <a:off x="3293531" y="3042650"/>
              <a:ext cx="153000" cy="158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9"/>
            <p:cNvSpPr/>
            <p:nvPr/>
          </p:nvSpPr>
          <p:spPr>
            <a:xfrm>
              <a:off x="2976269" y="3042650"/>
              <a:ext cx="153000" cy="158400"/>
            </a:xfrm>
            <a:prstGeom prst="roundRect">
              <a:avLst>
                <a:gd fmla="val 16667" name="adj"/>
              </a:avLst>
            </a:prstGeom>
            <a:noFill/>
            <a:ln>
              <a:noFill/>
            </a:ln>
          </p:spPr>
          <p:txBody>
            <a:bodyPr anchorCtr="0" anchor="ctr" bIns="90000" lIns="0" spcFirstLastPara="1" rIns="0" wrap="square" tIns="0">
              <a:noAutofit/>
            </a:bodyPr>
            <a:lstStyle/>
            <a:p>
              <a:pPr indent="0" lvl="0" marL="0" rtl="0" algn="ctr">
                <a:spcBef>
                  <a:spcPts val="0"/>
                </a:spcBef>
                <a:spcAft>
                  <a:spcPts val="0"/>
                </a:spcAft>
                <a:buNone/>
              </a:pPr>
              <a:r>
                <a:rPr b="1" lang="it"/>
                <a:t>…</a:t>
              </a:r>
              <a:endParaRPr b="1"/>
            </a:p>
          </p:txBody>
        </p:sp>
        <p:sp>
          <p:nvSpPr>
            <p:cNvPr id="986" name="Google Shape;986;p99"/>
            <p:cNvSpPr/>
            <p:nvPr/>
          </p:nvSpPr>
          <p:spPr>
            <a:xfrm>
              <a:off x="3369731" y="3042650"/>
              <a:ext cx="153000" cy="158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99"/>
          <p:cNvSpPr/>
          <p:nvPr/>
        </p:nvSpPr>
        <p:spPr>
          <a:xfrm>
            <a:off x="6811202" y="4256401"/>
            <a:ext cx="214200" cy="158400"/>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8" name="Google Shape;988;p99"/>
          <p:cNvSpPr/>
          <p:nvPr/>
        </p:nvSpPr>
        <p:spPr>
          <a:xfrm rot="5400000">
            <a:off x="5111853" y="3990503"/>
            <a:ext cx="524100" cy="329400"/>
          </a:xfrm>
          <a:prstGeom prst="bentUpArrow">
            <a:avLst>
              <a:gd fmla="val 25000" name="adj1"/>
              <a:gd fmla="val 25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989" name="Google Shape;989;p99"/>
          <p:cNvGrpSpPr/>
          <p:nvPr/>
        </p:nvGrpSpPr>
        <p:grpSpPr>
          <a:xfrm>
            <a:off x="910167" y="2383375"/>
            <a:ext cx="1577589" cy="293500"/>
            <a:chOff x="1291167" y="2383375"/>
            <a:chExt cx="1577589" cy="293500"/>
          </a:xfrm>
        </p:grpSpPr>
        <p:grpSp>
          <p:nvGrpSpPr>
            <p:cNvPr id="990" name="Google Shape;990;p99"/>
            <p:cNvGrpSpPr/>
            <p:nvPr/>
          </p:nvGrpSpPr>
          <p:grpSpPr>
            <a:xfrm>
              <a:off x="1291167" y="2383375"/>
              <a:ext cx="1399500" cy="293500"/>
              <a:chOff x="2165592" y="2975100"/>
              <a:chExt cx="1399500" cy="293500"/>
            </a:xfrm>
          </p:grpSpPr>
          <p:cxnSp>
            <p:nvCxnSpPr>
              <p:cNvPr id="991" name="Google Shape;991;p99"/>
              <p:cNvCxnSpPr/>
              <p:nvPr/>
            </p:nvCxnSpPr>
            <p:spPr>
              <a:xfrm>
                <a:off x="2165592" y="2975100"/>
                <a:ext cx="1399500" cy="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99"/>
              <p:cNvCxnSpPr/>
              <p:nvPr/>
            </p:nvCxnSpPr>
            <p:spPr>
              <a:xfrm>
                <a:off x="2165592" y="3268600"/>
                <a:ext cx="1399500" cy="0"/>
              </a:xfrm>
              <a:prstGeom prst="straightConnector1">
                <a:avLst/>
              </a:prstGeom>
              <a:noFill/>
              <a:ln cap="flat" cmpd="sng" w="9525">
                <a:solidFill>
                  <a:schemeClr val="dk2"/>
                </a:solidFill>
                <a:prstDash val="solid"/>
                <a:round/>
                <a:headEnd len="med" w="med" type="none"/>
                <a:tailEnd len="med" w="med" type="none"/>
              </a:ln>
            </p:spPr>
          </p:cxnSp>
          <p:sp>
            <p:nvSpPr>
              <p:cNvPr id="993" name="Google Shape;993;p99"/>
              <p:cNvSpPr/>
              <p:nvPr/>
            </p:nvSpPr>
            <p:spPr>
              <a:xfrm>
                <a:off x="2389006" y="3045650"/>
                <a:ext cx="153000" cy="158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9"/>
              <p:cNvSpPr/>
              <p:nvPr/>
            </p:nvSpPr>
            <p:spPr>
              <a:xfrm>
                <a:off x="2659006" y="3042650"/>
                <a:ext cx="153000" cy="158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9"/>
              <p:cNvSpPr/>
              <p:nvPr/>
            </p:nvSpPr>
            <p:spPr>
              <a:xfrm>
                <a:off x="3293531" y="3042650"/>
                <a:ext cx="153000" cy="158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9"/>
              <p:cNvSpPr/>
              <p:nvPr/>
            </p:nvSpPr>
            <p:spPr>
              <a:xfrm>
                <a:off x="2976269" y="3042650"/>
                <a:ext cx="153000" cy="158400"/>
              </a:xfrm>
              <a:prstGeom prst="roundRect">
                <a:avLst>
                  <a:gd fmla="val 16667" name="adj"/>
                </a:avLst>
              </a:prstGeom>
              <a:noFill/>
              <a:ln>
                <a:noFill/>
              </a:ln>
            </p:spPr>
            <p:txBody>
              <a:bodyPr anchorCtr="0" anchor="ctr" bIns="90000" lIns="0" spcFirstLastPara="1" rIns="0" wrap="square" tIns="0">
                <a:noAutofit/>
              </a:bodyPr>
              <a:lstStyle/>
              <a:p>
                <a:pPr indent="0" lvl="0" marL="0" rtl="0" algn="ctr">
                  <a:spcBef>
                    <a:spcPts val="0"/>
                  </a:spcBef>
                  <a:spcAft>
                    <a:spcPts val="0"/>
                  </a:spcAft>
                  <a:buNone/>
                </a:pPr>
                <a:r>
                  <a:rPr b="1" lang="it"/>
                  <a:t>…</a:t>
                </a:r>
                <a:endParaRPr b="1"/>
              </a:p>
            </p:txBody>
          </p:sp>
          <p:sp>
            <p:nvSpPr>
              <p:cNvPr id="997" name="Google Shape;997;p99"/>
              <p:cNvSpPr/>
              <p:nvPr/>
            </p:nvSpPr>
            <p:spPr>
              <a:xfrm>
                <a:off x="3369731" y="3042650"/>
                <a:ext cx="153000" cy="158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99"/>
            <p:cNvSpPr/>
            <p:nvPr/>
          </p:nvSpPr>
          <p:spPr>
            <a:xfrm>
              <a:off x="2654556" y="2450932"/>
              <a:ext cx="214200" cy="1584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999" name="Google Shape;999;p99"/>
          <p:cNvGrpSpPr/>
          <p:nvPr/>
        </p:nvGrpSpPr>
        <p:grpSpPr>
          <a:xfrm>
            <a:off x="7066325" y="3841775"/>
            <a:ext cx="1869600" cy="917100"/>
            <a:chOff x="2885400" y="2071575"/>
            <a:chExt cx="1869600" cy="917100"/>
          </a:xfrm>
        </p:grpSpPr>
        <p:sp>
          <p:nvSpPr>
            <p:cNvPr id="1000" name="Google Shape;1000;p99"/>
            <p:cNvSpPr/>
            <p:nvPr/>
          </p:nvSpPr>
          <p:spPr>
            <a:xfrm>
              <a:off x="2885400" y="2071575"/>
              <a:ext cx="1869600" cy="917100"/>
            </a:xfrm>
            <a:prstGeom prst="rect">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Consumer</a:t>
              </a:r>
              <a:endParaRPr b="1" sz="1800"/>
            </a:p>
          </p:txBody>
        </p:sp>
        <p:pic>
          <p:nvPicPr>
            <p:cNvPr id="1001" name="Google Shape;1001;p99"/>
            <p:cNvPicPr preferRelativeResize="0"/>
            <p:nvPr/>
          </p:nvPicPr>
          <p:blipFill>
            <a:blip r:embed="rId3">
              <a:alphaModFix/>
            </a:blip>
            <a:stretch>
              <a:fillRect/>
            </a:stretch>
          </p:blipFill>
          <p:spPr>
            <a:xfrm>
              <a:off x="2995427" y="2211975"/>
              <a:ext cx="214299" cy="636300"/>
            </a:xfrm>
            <a:prstGeom prst="rect">
              <a:avLst/>
            </a:prstGeom>
            <a:noFill/>
            <a:ln>
              <a:noFill/>
            </a:ln>
          </p:spPr>
        </p:pic>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0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Pipeline</a:t>
            </a:r>
            <a:endParaRPr/>
          </a:p>
        </p:txBody>
      </p:sp>
      <p:sp>
        <p:nvSpPr>
          <p:cNvPr id="1007" name="Google Shape;1007;p10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008" name="Google Shape;1008;p100"/>
          <p:cNvSpPr txBox="1"/>
          <p:nvPr>
            <p:ph idx="1" type="body"/>
          </p:nvPr>
        </p:nvSpPr>
        <p:spPr>
          <a:xfrm>
            <a:off x="311700" y="1280528"/>
            <a:ext cx="8520600" cy="3795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fn </a:t>
            </a:r>
            <a:r>
              <a:rPr b="1" lang="it" sz="1200">
                <a:solidFill>
                  <a:srgbClr val="0B5394"/>
                </a:solidFill>
                <a:latin typeface="Consolas"/>
                <a:ea typeface="Consolas"/>
                <a:cs typeface="Consolas"/>
                <a:sym typeface="Consolas"/>
              </a:rPr>
              <a:t>stage_one</a:t>
            </a:r>
            <a:r>
              <a:rPr lang="it" sz="1200">
                <a:solidFill>
                  <a:schemeClr val="dk1"/>
                </a:solidFill>
                <a:latin typeface="Consolas"/>
                <a:ea typeface="Consolas"/>
                <a:cs typeface="Consolas"/>
                <a:sym typeface="Consolas"/>
              </a:rPr>
              <a:t>(rx: Receiver&lt;i32&gt;, tx: Sender&lt;String&gt;)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while let Ok(value) = rx.recv()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tx.send(format!("S1({})", value)).unwrap();</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fn </a:t>
            </a:r>
            <a:r>
              <a:rPr b="1" lang="it" sz="1200">
                <a:solidFill>
                  <a:srgbClr val="0B5394"/>
                </a:solidFill>
                <a:latin typeface="Consolas"/>
                <a:ea typeface="Consolas"/>
                <a:cs typeface="Consolas"/>
                <a:sym typeface="Consolas"/>
              </a:rPr>
              <a:t>stage_two</a:t>
            </a:r>
            <a:r>
              <a:rPr lang="it" sz="1200">
                <a:solidFill>
                  <a:schemeClr val="dk1"/>
                </a:solidFill>
                <a:latin typeface="Consolas"/>
                <a:ea typeface="Consolas"/>
                <a:cs typeface="Consolas"/>
                <a:sym typeface="Consolas"/>
              </a:rPr>
              <a:t>(rx: Receiver&lt;String&gt;, tx: Sender&lt;String&gt;)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while let Ok(value) = rx.recv()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tx.send(format!("S2( {} )", value)).unwrap();</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fn main()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(tx_input, rx_input) = bounded::&lt;i32&gt;(10);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(tx_stage_one, rx_stage_one) = bounded::&lt;String&gt;(10);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(tx_output, rx_output) = bounded::&lt;String&gt;(10);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stage_one_handle = thread::spawn(move || stage_one(rx_input, tx_stage_one));</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stage_two_handle = thread::spawn(move || stage_two(rx_stage_one, tx_output));</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for i in 1..=10 { tx_input.send(i).unwrap();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drop(tx_input);</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while let Ok(result) = rx_output.recv() { println!("Received result: {}", result);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stage_one_handle.join().unwrap();</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stage_two_handle.join().unwrap();</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0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Producer/consumer</a:t>
            </a:r>
            <a:endParaRPr/>
          </a:p>
        </p:txBody>
      </p:sp>
      <p:sp>
        <p:nvSpPr>
          <p:cNvPr id="1014" name="Google Shape;1014;p10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1015" name="Google Shape;1015;p101"/>
          <p:cNvGrpSpPr/>
          <p:nvPr/>
        </p:nvGrpSpPr>
        <p:grpSpPr>
          <a:xfrm>
            <a:off x="1405459" y="1470375"/>
            <a:ext cx="1869600" cy="917100"/>
            <a:chOff x="1405459" y="1470375"/>
            <a:chExt cx="1869600" cy="917100"/>
          </a:xfrm>
        </p:grpSpPr>
        <p:sp>
          <p:nvSpPr>
            <p:cNvPr id="1016" name="Google Shape;1016;p101"/>
            <p:cNvSpPr/>
            <p:nvPr/>
          </p:nvSpPr>
          <p:spPr>
            <a:xfrm>
              <a:off x="1405459" y="1470375"/>
              <a:ext cx="1869600" cy="917100"/>
            </a:xfrm>
            <a:prstGeom prst="rect">
              <a:avLst/>
            </a:prstGeom>
            <a:solidFill>
              <a:srgbClr val="F9CB9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Producer</a:t>
              </a:r>
              <a:endParaRPr b="1" sz="1800"/>
            </a:p>
          </p:txBody>
        </p:sp>
        <p:pic>
          <p:nvPicPr>
            <p:cNvPr id="1017" name="Google Shape;1017;p101"/>
            <p:cNvPicPr preferRelativeResize="0"/>
            <p:nvPr/>
          </p:nvPicPr>
          <p:blipFill>
            <a:blip r:embed="rId3">
              <a:alphaModFix/>
            </a:blip>
            <a:stretch>
              <a:fillRect/>
            </a:stretch>
          </p:blipFill>
          <p:spPr>
            <a:xfrm>
              <a:off x="1524027" y="1610775"/>
              <a:ext cx="214298" cy="636300"/>
            </a:xfrm>
            <a:prstGeom prst="rect">
              <a:avLst/>
            </a:prstGeom>
            <a:noFill/>
            <a:ln>
              <a:noFill/>
            </a:ln>
          </p:spPr>
        </p:pic>
      </p:grpSp>
      <p:grpSp>
        <p:nvGrpSpPr>
          <p:cNvPr id="1018" name="Google Shape;1018;p101"/>
          <p:cNvGrpSpPr/>
          <p:nvPr/>
        </p:nvGrpSpPr>
        <p:grpSpPr>
          <a:xfrm>
            <a:off x="1405459" y="2703750"/>
            <a:ext cx="1869600" cy="917100"/>
            <a:chOff x="1405459" y="2703750"/>
            <a:chExt cx="1869600" cy="917100"/>
          </a:xfrm>
        </p:grpSpPr>
        <p:sp>
          <p:nvSpPr>
            <p:cNvPr id="1019" name="Google Shape;1019;p101"/>
            <p:cNvSpPr/>
            <p:nvPr/>
          </p:nvSpPr>
          <p:spPr>
            <a:xfrm>
              <a:off x="1405459" y="2703750"/>
              <a:ext cx="1869600" cy="917100"/>
            </a:xfrm>
            <a:prstGeom prst="rect">
              <a:avLst/>
            </a:prstGeom>
            <a:solidFill>
              <a:srgbClr val="F9CB9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Producer</a:t>
              </a:r>
              <a:endParaRPr b="1" sz="1800"/>
            </a:p>
          </p:txBody>
        </p:sp>
        <p:pic>
          <p:nvPicPr>
            <p:cNvPr id="1020" name="Google Shape;1020;p101"/>
            <p:cNvPicPr preferRelativeResize="0"/>
            <p:nvPr/>
          </p:nvPicPr>
          <p:blipFill>
            <a:blip r:embed="rId3">
              <a:alphaModFix/>
            </a:blip>
            <a:stretch>
              <a:fillRect/>
            </a:stretch>
          </p:blipFill>
          <p:spPr>
            <a:xfrm>
              <a:off x="1524027" y="2844150"/>
              <a:ext cx="214298" cy="636300"/>
            </a:xfrm>
            <a:prstGeom prst="rect">
              <a:avLst/>
            </a:prstGeom>
            <a:noFill/>
            <a:ln>
              <a:noFill/>
            </a:ln>
          </p:spPr>
        </p:pic>
      </p:grpSp>
      <p:grpSp>
        <p:nvGrpSpPr>
          <p:cNvPr id="1021" name="Google Shape;1021;p101"/>
          <p:cNvGrpSpPr/>
          <p:nvPr/>
        </p:nvGrpSpPr>
        <p:grpSpPr>
          <a:xfrm>
            <a:off x="1378509" y="3937125"/>
            <a:ext cx="1869600" cy="917100"/>
            <a:chOff x="1378509" y="3937125"/>
            <a:chExt cx="1869600" cy="917100"/>
          </a:xfrm>
        </p:grpSpPr>
        <p:sp>
          <p:nvSpPr>
            <p:cNvPr id="1022" name="Google Shape;1022;p101"/>
            <p:cNvSpPr/>
            <p:nvPr/>
          </p:nvSpPr>
          <p:spPr>
            <a:xfrm>
              <a:off x="1378509" y="3937125"/>
              <a:ext cx="1869600" cy="917100"/>
            </a:xfrm>
            <a:prstGeom prst="rect">
              <a:avLst/>
            </a:prstGeom>
            <a:solidFill>
              <a:srgbClr val="F9CB9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Producer</a:t>
              </a:r>
              <a:endParaRPr b="1" sz="1800"/>
            </a:p>
          </p:txBody>
        </p:sp>
        <p:pic>
          <p:nvPicPr>
            <p:cNvPr id="1023" name="Google Shape;1023;p101"/>
            <p:cNvPicPr preferRelativeResize="0"/>
            <p:nvPr/>
          </p:nvPicPr>
          <p:blipFill>
            <a:blip r:embed="rId3">
              <a:alphaModFix/>
            </a:blip>
            <a:stretch>
              <a:fillRect/>
            </a:stretch>
          </p:blipFill>
          <p:spPr>
            <a:xfrm>
              <a:off x="1497077" y="4077525"/>
              <a:ext cx="214298" cy="636300"/>
            </a:xfrm>
            <a:prstGeom prst="rect">
              <a:avLst/>
            </a:prstGeom>
            <a:noFill/>
            <a:ln>
              <a:noFill/>
            </a:ln>
          </p:spPr>
        </p:pic>
      </p:grpSp>
      <p:grpSp>
        <p:nvGrpSpPr>
          <p:cNvPr id="1024" name="Google Shape;1024;p101"/>
          <p:cNvGrpSpPr/>
          <p:nvPr/>
        </p:nvGrpSpPr>
        <p:grpSpPr>
          <a:xfrm>
            <a:off x="3576217" y="3015550"/>
            <a:ext cx="1577589" cy="293500"/>
            <a:chOff x="1291167" y="2383375"/>
            <a:chExt cx="1577589" cy="293500"/>
          </a:xfrm>
        </p:grpSpPr>
        <p:grpSp>
          <p:nvGrpSpPr>
            <p:cNvPr id="1025" name="Google Shape;1025;p101"/>
            <p:cNvGrpSpPr/>
            <p:nvPr/>
          </p:nvGrpSpPr>
          <p:grpSpPr>
            <a:xfrm>
              <a:off x="1291167" y="2383375"/>
              <a:ext cx="1399500" cy="293500"/>
              <a:chOff x="2165592" y="2975100"/>
              <a:chExt cx="1399500" cy="293500"/>
            </a:xfrm>
          </p:grpSpPr>
          <p:cxnSp>
            <p:nvCxnSpPr>
              <p:cNvPr id="1026" name="Google Shape;1026;p101"/>
              <p:cNvCxnSpPr/>
              <p:nvPr/>
            </p:nvCxnSpPr>
            <p:spPr>
              <a:xfrm>
                <a:off x="2165592" y="2975100"/>
                <a:ext cx="1399500" cy="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01"/>
              <p:cNvCxnSpPr/>
              <p:nvPr/>
            </p:nvCxnSpPr>
            <p:spPr>
              <a:xfrm>
                <a:off x="2165592" y="3268600"/>
                <a:ext cx="1399500" cy="0"/>
              </a:xfrm>
              <a:prstGeom prst="straightConnector1">
                <a:avLst/>
              </a:prstGeom>
              <a:noFill/>
              <a:ln cap="flat" cmpd="sng" w="9525">
                <a:solidFill>
                  <a:schemeClr val="dk2"/>
                </a:solidFill>
                <a:prstDash val="solid"/>
                <a:round/>
                <a:headEnd len="med" w="med" type="none"/>
                <a:tailEnd len="med" w="med" type="none"/>
              </a:ln>
            </p:spPr>
          </p:cxnSp>
          <p:sp>
            <p:nvSpPr>
              <p:cNvPr id="1028" name="Google Shape;1028;p101"/>
              <p:cNvSpPr/>
              <p:nvPr/>
            </p:nvSpPr>
            <p:spPr>
              <a:xfrm>
                <a:off x="2389006" y="3045650"/>
                <a:ext cx="153000" cy="158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01"/>
              <p:cNvSpPr/>
              <p:nvPr/>
            </p:nvSpPr>
            <p:spPr>
              <a:xfrm>
                <a:off x="2659006" y="3042650"/>
                <a:ext cx="153000" cy="158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01"/>
              <p:cNvSpPr/>
              <p:nvPr/>
            </p:nvSpPr>
            <p:spPr>
              <a:xfrm>
                <a:off x="3293531" y="3042650"/>
                <a:ext cx="153000" cy="158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01"/>
              <p:cNvSpPr/>
              <p:nvPr/>
            </p:nvSpPr>
            <p:spPr>
              <a:xfrm>
                <a:off x="2976269" y="3042650"/>
                <a:ext cx="153000" cy="158400"/>
              </a:xfrm>
              <a:prstGeom prst="roundRect">
                <a:avLst>
                  <a:gd fmla="val 16667" name="adj"/>
                </a:avLst>
              </a:prstGeom>
              <a:noFill/>
              <a:ln>
                <a:noFill/>
              </a:ln>
            </p:spPr>
            <p:txBody>
              <a:bodyPr anchorCtr="0" anchor="ctr" bIns="90000" lIns="0" spcFirstLastPara="1" rIns="0" wrap="square" tIns="0">
                <a:noAutofit/>
              </a:bodyPr>
              <a:lstStyle/>
              <a:p>
                <a:pPr indent="0" lvl="0" marL="0" rtl="0" algn="ctr">
                  <a:spcBef>
                    <a:spcPts val="0"/>
                  </a:spcBef>
                  <a:spcAft>
                    <a:spcPts val="0"/>
                  </a:spcAft>
                  <a:buNone/>
                </a:pPr>
                <a:r>
                  <a:rPr b="1" lang="it"/>
                  <a:t>…</a:t>
                </a:r>
                <a:endParaRPr b="1"/>
              </a:p>
            </p:txBody>
          </p:sp>
          <p:sp>
            <p:nvSpPr>
              <p:cNvPr id="1032" name="Google Shape;1032;p101"/>
              <p:cNvSpPr/>
              <p:nvPr/>
            </p:nvSpPr>
            <p:spPr>
              <a:xfrm>
                <a:off x="3369731" y="3042650"/>
                <a:ext cx="153000" cy="158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101"/>
            <p:cNvSpPr/>
            <p:nvPr/>
          </p:nvSpPr>
          <p:spPr>
            <a:xfrm>
              <a:off x="2654556" y="2450932"/>
              <a:ext cx="214200" cy="158400"/>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1034" name="Google Shape;1034;p101"/>
          <p:cNvSpPr/>
          <p:nvPr/>
        </p:nvSpPr>
        <p:spPr>
          <a:xfrm>
            <a:off x="3504506" y="3083107"/>
            <a:ext cx="214200" cy="158400"/>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1035" name="Google Shape;1035;p101"/>
          <p:cNvCxnSpPr>
            <a:stCxn id="1016" idx="3"/>
            <a:endCxn id="1034" idx="1"/>
          </p:cNvCxnSpPr>
          <p:nvPr/>
        </p:nvCxnSpPr>
        <p:spPr>
          <a:xfrm>
            <a:off x="3275059" y="1928925"/>
            <a:ext cx="229500" cy="1233300"/>
          </a:xfrm>
          <a:prstGeom prst="curvedConnector3">
            <a:avLst>
              <a:gd fmla="val 49988" name="adj1"/>
            </a:avLst>
          </a:prstGeom>
          <a:noFill/>
          <a:ln cap="flat" cmpd="sng" w="9525">
            <a:solidFill>
              <a:schemeClr val="dk2"/>
            </a:solidFill>
            <a:prstDash val="solid"/>
            <a:round/>
            <a:headEnd len="med" w="med" type="none"/>
            <a:tailEnd len="med" w="med" type="none"/>
          </a:ln>
        </p:spPr>
      </p:cxnSp>
      <p:cxnSp>
        <p:nvCxnSpPr>
          <p:cNvPr id="1036" name="Google Shape;1036;p101"/>
          <p:cNvCxnSpPr>
            <a:stCxn id="1019" idx="3"/>
            <a:endCxn id="1034" idx="1"/>
          </p:cNvCxnSpPr>
          <p:nvPr/>
        </p:nvCxnSpPr>
        <p:spPr>
          <a:xfrm>
            <a:off x="3275059" y="3162300"/>
            <a:ext cx="229500" cy="600"/>
          </a:xfrm>
          <a:prstGeom prst="curvedConnector3">
            <a:avLst>
              <a:gd fmla="val 49988" name="adj1"/>
            </a:avLst>
          </a:prstGeom>
          <a:noFill/>
          <a:ln cap="flat" cmpd="sng" w="9525">
            <a:solidFill>
              <a:schemeClr val="dk2"/>
            </a:solidFill>
            <a:prstDash val="solid"/>
            <a:round/>
            <a:headEnd len="med" w="med" type="none"/>
            <a:tailEnd len="med" w="med" type="none"/>
          </a:ln>
        </p:spPr>
      </p:cxnSp>
      <p:cxnSp>
        <p:nvCxnSpPr>
          <p:cNvPr id="1037" name="Google Shape;1037;p101"/>
          <p:cNvCxnSpPr>
            <a:stCxn id="1022" idx="3"/>
            <a:endCxn id="1034" idx="1"/>
          </p:cNvCxnSpPr>
          <p:nvPr/>
        </p:nvCxnSpPr>
        <p:spPr>
          <a:xfrm flipH="1" rot="10800000">
            <a:off x="3248109" y="3162375"/>
            <a:ext cx="256500" cy="1233300"/>
          </a:xfrm>
          <a:prstGeom prst="curvedConnector3">
            <a:avLst>
              <a:gd fmla="val 49980" name="adj1"/>
            </a:avLst>
          </a:prstGeom>
          <a:noFill/>
          <a:ln cap="flat" cmpd="sng" w="9525">
            <a:solidFill>
              <a:schemeClr val="dk2"/>
            </a:solidFill>
            <a:prstDash val="solid"/>
            <a:round/>
            <a:headEnd len="med" w="med" type="none"/>
            <a:tailEnd len="med" w="med" type="none"/>
          </a:ln>
        </p:spPr>
      </p:cxnSp>
      <p:grpSp>
        <p:nvGrpSpPr>
          <p:cNvPr id="1038" name="Google Shape;1038;p101"/>
          <p:cNvGrpSpPr/>
          <p:nvPr/>
        </p:nvGrpSpPr>
        <p:grpSpPr>
          <a:xfrm>
            <a:off x="5487275" y="3320475"/>
            <a:ext cx="1869600" cy="917100"/>
            <a:chOff x="4420475" y="3015675"/>
            <a:chExt cx="1869600" cy="917100"/>
          </a:xfrm>
        </p:grpSpPr>
        <p:sp>
          <p:nvSpPr>
            <p:cNvPr id="1039" name="Google Shape;1039;p101"/>
            <p:cNvSpPr/>
            <p:nvPr/>
          </p:nvSpPr>
          <p:spPr>
            <a:xfrm>
              <a:off x="4420475" y="3015675"/>
              <a:ext cx="1869600" cy="917100"/>
            </a:xfrm>
            <a:prstGeom prst="rect">
              <a:avLst/>
            </a:prstGeom>
            <a:solidFill>
              <a:srgbClr val="FFF2CC"/>
            </a:solidFill>
            <a:ln cap="flat" cmpd="sng" w="9525">
              <a:solidFill>
                <a:srgbClr val="FFF2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Consumer</a:t>
              </a:r>
              <a:endParaRPr b="1" sz="1800"/>
            </a:p>
          </p:txBody>
        </p:sp>
        <p:pic>
          <p:nvPicPr>
            <p:cNvPr id="1040" name="Google Shape;1040;p101"/>
            <p:cNvPicPr preferRelativeResize="0"/>
            <p:nvPr/>
          </p:nvPicPr>
          <p:blipFill>
            <a:blip r:embed="rId3">
              <a:alphaModFix/>
            </a:blip>
            <a:stretch>
              <a:fillRect/>
            </a:stretch>
          </p:blipFill>
          <p:spPr>
            <a:xfrm>
              <a:off x="4530502" y="3156075"/>
              <a:ext cx="214299" cy="636300"/>
            </a:xfrm>
            <a:prstGeom prst="rect">
              <a:avLst/>
            </a:prstGeom>
            <a:noFill/>
            <a:ln cap="flat" cmpd="sng" w="9525">
              <a:solidFill>
                <a:srgbClr val="FFF2CC"/>
              </a:solidFill>
              <a:prstDash val="solid"/>
              <a:round/>
              <a:headEnd len="sm" w="sm" type="none"/>
              <a:tailEnd len="sm" w="sm" type="none"/>
            </a:ln>
          </p:spPr>
        </p:pic>
      </p:grpSp>
      <p:grpSp>
        <p:nvGrpSpPr>
          <p:cNvPr id="1041" name="Google Shape;1041;p101"/>
          <p:cNvGrpSpPr/>
          <p:nvPr/>
        </p:nvGrpSpPr>
        <p:grpSpPr>
          <a:xfrm>
            <a:off x="5487275" y="2087025"/>
            <a:ext cx="1869600" cy="917100"/>
            <a:chOff x="2885400" y="2071575"/>
            <a:chExt cx="1869600" cy="917100"/>
          </a:xfrm>
        </p:grpSpPr>
        <p:sp>
          <p:nvSpPr>
            <p:cNvPr id="1042" name="Google Shape;1042;p101"/>
            <p:cNvSpPr/>
            <p:nvPr/>
          </p:nvSpPr>
          <p:spPr>
            <a:xfrm>
              <a:off x="2885400" y="2071575"/>
              <a:ext cx="1869600" cy="917100"/>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sz="1800"/>
                <a:t>Consumer</a:t>
              </a:r>
              <a:endParaRPr b="1" sz="1800"/>
            </a:p>
          </p:txBody>
        </p:sp>
        <p:pic>
          <p:nvPicPr>
            <p:cNvPr id="1043" name="Google Shape;1043;p101"/>
            <p:cNvPicPr preferRelativeResize="0"/>
            <p:nvPr/>
          </p:nvPicPr>
          <p:blipFill>
            <a:blip r:embed="rId3">
              <a:alphaModFix/>
            </a:blip>
            <a:stretch>
              <a:fillRect/>
            </a:stretch>
          </p:blipFill>
          <p:spPr>
            <a:xfrm>
              <a:off x="2995427" y="2211975"/>
              <a:ext cx="214299" cy="636300"/>
            </a:xfrm>
            <a:prstGeom prst="rect">
              <a:avLst/>
            </a:prstGeom>
            <a:noFill/>
            <a:ln>
              <a:noFill/>
            </a:ln>
          </p:spPr>
        </p:pic>
      </p:grpSp>
      <p:cxnSp>
        <p:nvCxnSpPr>
          <p:cNvPr id="1044" name="Google Shape;1044;p101"/>
          <p:cNvCxnSpPr>
            <a:stCxn id="1033" idx="3"/>
            <a:endCxn id="1042" idx="1"/>
          </p:cNvCxnSpPr>
          <p:nvPr/>
        </p:nvCxnSpPr>
        <p:spPr>
          <a:xfrm flipH="1" rot="10800000">
            <a:off x="5153806" y="2545507"/>
            <a:ext cx="333600" cy="616800"/>
          </a:xfrm>
          <a:prstGeom prst="curvedConnector3">
            <a:avLst>
              <a:gd fmla="val 49980" name="adj1"/>
            </a:avLst>
          </a:prstGeom>
          <a:noFill/>
          <a:ln cap="flat" cmpd="sng" w="9525">
            <a:solidFill>
              <a:schemeClr val="dk2"/>
            </a:solidFill>
            <a:prstDash val="solid"/>
            <a:round/>
            <a:headEnd len="med" w="med" type="none"/>
            <a:tailEnd len="med" w="med" type="none"/>
          </a:ln>
        </p:spPr>
      </p:cxnSp>
      <p:cxnSp>
        <p:nvCxnSpPr>
          <p:cNvPr id="1045" name="Google Shape;1045;p101"/>
          <p:cNvCxnSpPr>
            <a:stCxn id="1033" idx="3"/>
            <a:endCxn id="1039" idx="1"/>
          </p:cNvCxnSpPr>
          <p:nvPr/>
        </p:nvCxnSpPr>
        <p:spPr>
          <a:xfrm>
            <a:off x="5153806" y="3162307"/>
            <a:ext cx="333600" cy="616800"/>
          </a:xfrm>
          <a:prstGeom prst="curvedConnector3">
            <a:avLst>
              <a:gd fmla="val 4998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0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Producer/consumer</a:t>
            </a:r>
            <a:endParaRPr/>
          </a:p>
        </p:txBody>
      </p:sp>
      <p:sp>
        <p:nvSpPr>
          <p:cNvPr id="1051" name="Google Shape;1051;p10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052" name="Google Shape;1052;p102"/>
          <p:cNvSpPr txBox="1"/>
          <p:nvPr>
            <p:ph idx="1" type="body"/>
          </p:nvPr>
        </p:nvSpPr>
        <p:spPr>
          <a:xfrm>
            <a:off x="311700" y="1280528"/>
            <a:ext cx="8520600" cy="3795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fn </a:t>
            </a:r>
            <a:r>
              <a:rPr b="1" lang="it" sz="1200">
                <a:solidFill>
                  <a:srgbClr val="0B5394"/>
                </a:solidFill>
                <a:latin typeface="Consolas"/>
                <a:ea typeface="Consolas"/>
                <a:cs typeface="Consolas"/>
                <a:sym typeface="Consolas"/>
              </a:rPr>
              <a:t>producer</a:t>
            </a:r>
            <a:r>
              <a:rPr lang="it" sz="1200">
                <a:solidFill>
                  <a:schemeClr val="dk1"/>
                </a:solidFill>
                <a:latin typeface="Consolas"/>
                <a:ea typeface="Consolas"/>
                <a:cs typeface="Consolas"/>
                <a:sym typeface="Consolas"/>
              </a:rPr>
              <a:t>(id: usize, tx: Sender&lt;(usize,i32)&gt;)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for i in 1..=5 { tx.send((id,i)).unwrap();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fn </a:t>
            </a:r>
            <a:r>
              <a:rPr b="1" lang="it" sz="1200">
                <a:solidFill>
                  <a:srgbClr val="0B5394"/>
                </a:solidFill>
                <a:latin typeface="Consolas"/>
                <a:ea typeface="Consolas"/>
                <a:cs typeface="Consolas"/>
                <a:sym typeface="Consolas"/>
              </a:rPr>
              <a:t>consumer</a:t>
            </a:r>
            <a:r>
              <a:rPr lang="it" sz="1200">
                <a:solidFill>
                  <a:schemeClr val="dk1"/>
                </a:solidFill>
                <a:latin typeface="Consolas"/>
                <a:ea typeface="Consolas"/>
                <a:cs typeface="Consolas"/>
                <a:sym typeface="Consolas"/>
              </a:rPr>
              <a:t>(id: usize, rx: Receiver&lt;(usize,i32)&gt;)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while let Ok((sender_id, val)) = rx.recv()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println!("Consumer {} received {} from {}", id, val, sender_id);</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fn main()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(tx, rx) = bounded::&lt;(usize,i32)&gt;(10);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mut handles = Vec::new();</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for i in 0..3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tx = tx.clone();</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handles</a:t>
            </a:r>
            <a:r>
              <a:rPr lang="it" sz="1200">
                <a:solidFill>
                  <a:schemeClr val="dk1"/>
                </a:solidFill>
                <a:latin typeface="Consolas"/>
                <a:ea typeface="Consolas"/>
                <a:cs typeface="Consolas"/>
                <a:sym typeface="Consolas"/>
              </a:rPr>
              <a:t>.push( </a:t>
            </a:r>
            <a:r>
              <a:rPr lang="it" sz="1200">
                <a:solidFill>
                  <a:schemeClr val="dk1"/>
                </a:solidFill>
                <a:latin typeface="Consolas"/>
                <a:ea typeface="Consolas"/>
                <a:cs typeface="Consolas"/>
                <a:sym typeface="Consolas"/>
              </a:rPr>
              <a:t>thread::spawn(move || producer(i, tx))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for i in 0..2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let rx = rx.clone();</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handles.push(thread::spawn(move || consumer(i, rx)));</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drop(tx);</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    for handle in handles </a:t>
            </a:r>
            <a:r>
              <a:rPr lang="it" sz="1200">
                <a:solidFill>
                  <a:schemeClr val="dk1"/>
                </a:solidFill>
                <a:latin typeface="Consolas"/>
                <a:ea typeface="Consolas"/>
                <a:cs typeface="Consolas"/>
                <a:sym typeface="Consolas"/>
              </a:rPr>
              <a:t>{ </a:t>
            </a:r>
            <a:r>
              <a:rPr lang="it" sz="1200">
                <a:solidFill>
                  <a:schemeClr val="dk1"/>
                </a:solidFill>
                <a:latin typeface="Consolas"/>
                <a:ea typeface="Consolas"/>
                <a:cs typeface="Consolas"/>
                <a:sym typeface="Consolas"/>
              </a:rPr>
              <a:t>handle.join().unwrap();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Concorrenza in pratica</a:t>
            </a:r>
            <a:endParaRPr/>
          </a:p>
        </p:txBody>
      </p:sp>
      <p:sp>
        <p:nvSpPr>
          <p:cNvPr id="117" name="Google Shape;117;p2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Poiché l’esecuzione di ciascun thread procede indipendentemente da quelle degli altri, un’eventuale necessità di comunicazione deve essere soddisfatta passando per l’utilizzo di un’area di memoria condivisa</a:t>
            </a:r>
            <a:endParaRPr/>
          </a:p>
          <a:p>
            <a:pPr indent="-317500" lvl="1" marL="914400" rtl="0" algn="l">
              <a:spcBef>
                <a:spcPts val="0"/>
              </a:spcBef>
              <a:spcAft>
                <a:spcPts val="0"/>
              </a:spcAft>
              <a:buSzPts val="1400"/>
              <a:buChar char="○"/>
            </a:pPr>
            <a:r>
              <a:rPr lang="it"/>
              <a:t>In cui il thread T1 possa depositare le informazioni che intende comunicare al thread T2</a:t>
            </a:r>
            <a:endParaRPr/>
          </a:p>
          <a:p>
            <a:pPr indent="-342900" lvl="0" marL="457200" rtl="0" algn="l">
              <a:spcBef>
                <a:spcPts val="0"/>
              </a:spcBef>
              <a:spcAft>
                <a:spcPts val="0"/>
              </a:spcAft>
              <a:buSzPts val="1800"/>
              <a:buChar char="●"/>
            </a:pPr>
            <a:r>
              <a:rPr lang="it"/>
              <a:t>Sebbene i due thread utilizzino lo stesso spazio di indirizzamento e possano, in linea di principio, accedere al dato memorizzato, questa operazione risulta </a:t>
            </a:r>
            <a:r>
              <a:rPr b="1" lang="it">
                <a:solidFill>
                  <a:srgbClr val="0B5394"/>
                </a:solidFill>
              </a:rPr>
              <a:t>più complessa</a:t>
            </a:r>
            <a:r>
              <a:rPr lang="it"/>
              <a:t> di quanto si possa pensare a prima vista</a:t>
            </a:r>
            <a:endParaRPr/>
          </a:p>
          <a:p>
            <a:pPr indent="-317500" lvl="1" marL="914400" rtl="0" algn="l">
              <a:spcBef>
                <a:spcPts val="0"/>
              </a:spcBef>
              <a:spcAft>
                <a:spcPts val="0"/>
              </a:spcAft>
              <a:buSzPts val="1400"/>
              <a:buChar char="○"/>
            </a:pPr>
            <a:r>
              <a:rPr lang="it"/>
              <a:t>Per rendere la comunicazione utile sul piano pratico, può essere inoltre necessario avvalersi di pattern di interazione </a:t>
            </a:r>
            <a:r>
              <a:rPr lang="it"/>
              <a:t>che</a:t>
            </a:r>
            <a:r>
              <a:rPr lang="it"/>
              <a:t> definiscano con precisione i ruoli </a:t>
            </a:r>
            <a:r>
              <a:rPr lang="it"/>
              <a:t>che</a:t>
            </a:r>
            <a:r>
              <a:rPr lang="it"/>
              <a:t> le due o più parti coinvolte possono giocare</a:t>
            </a:r>
            <a:endParaRPr/>
          </a:p>
        </p:txBody>
      </p:sp>
      <p:sp>
        <p:nvSpPr>
          <p:cNvPr id="118" name="Google Shape;118;p2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0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Il modello degli attori</a:t>
            </a:r>
            <a:endParaRPr/>
          </a:p>
        </p:txBody>
      </p:sp>
      <p:sp>
        <p:nvSpPr>
          <p:cNvPr id="1058" name="Google Shape;1058;p10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Introdotto inizialmente in Erlang, è un modello concettuale che implementa la concorrenza a livello di tipo usando entità dette attori</a:t>
            </a:r>
            <a:endParaRPr/>
          </a:p>
          <a:p>
            <a:pPr indent="-317500" lvl="1" marL="914400" rtl="0" algn="l">
              <a:spcBef>
                <a:spcPts val="0"/>
              </a:spcBef>
              <a:spcAft>
                <a:spcPts val="0"/>
              </a:spcAft>
              <a:buSzPts val="1400"/>
              <a:buChar char="○"/>
            </a:pPr>
            <a:r>
              <a:rPr lang="it"/>
              <a:t>Ideato da </a:t>
            </a:r>
            <a:r>
              <a:rPr lang="it"/>
              <a:t>Carl Eddie Hewitt nel 1973</a:t>
            </a:r>
            <a:endParaRPr/>
          </a:p>
          <a:p>
            <a:pPr indent="-317500" lvl="1" marL="914400" rtl="0" algn="l">
              <a:spcBef>
                <a:spcPts val="0"/>
              </a:spcBef>
              <a:spcAft>
                <a:spcPts val="0"/>
              </a:spcAft>
              <a:buSzPts val="1400"/>
              <a:buChar char="○"/>
            </a:pPr>
            <a:r>
              <a:rPr lang="it"/>
              <a:t>Toglie il bisogno di lock e sincronizzazione fornendo un modo più pulito e lineare di introdurre il concetto di concorrenza in un sistema</a:t>
            </a:r>
            <a:endParaRPr/>
          </a:p>
          <a:p>
            <a:pPr indent="-342900" lvl="0" marL="457200" rtl="0" algn="l">
              <a:spcBef>
                <a:spcPts val="0"/>
              </a:spcBef>
              <a:spcAft>
                <a:spcPts val="0"/>
              </a:spcAft>
              <a:buSzPts val="1800"/>
              <a:buChar char="●"/>
            </a:pPr>
            <a:r>
              <a:rPr lang="it"/>
              <a:t>L’attore è la primitiva principale</a:t>
            </a:r>
            <a:endParaRPr/>
          </a:p>
          <a:p>
            <a:pPr indent="-317500" lvl="1" marL="914400" rtl="0" algn="l">
              <a:spcBef>
                <a:spcPts val="0"/>
              </a:spcBef>
              <a:spcAft>
                <a:spcPts val="0"/>
              </a:spcAft>
              <a:buSzPts val="1400"/>
              <a:buChar char="○"/>
            </a:pPr>
            <a:r>
              <a:rPr lang="it"/>
              <a:t>Contiene una mailbox alla quale possono essere inviati in modo asincrono messaggi</a:t>
            </a:r>
            <a:endParaRPr/>
          </a:p>
          <a:p>
            <a:pPr indent="-342900" lvl="0" marL="457200" rtl="0" algn="l">
              <a:spcBef>
                <a:spcPts val="0"/>
              </a:spcBef>
              <a:spcAft>
                <a:spcPts val="0"/>
              </a:spcAft>
              <a:buSzPts val="1800"/>
              <a:buChar char="●"/>
            </a:pPr>
            <a:r>
              <a:rPr lang="it"/>
              <a:t>Un messaggio incapsula una richiesta che può essere inviata ad un attore</a:t>
            </a:r>
            <a:endParaRPr/>
          </a:p>
          <a:p>
            <a:pPr indent="-317500" lvl="1" marL="914400" rtl="0" algn="l">
              <a:spcBef>
                <a:spcPts val="0"/>
              </a:spcBef>
              <a:spcAft>
                <a:spcPts val="0"/>
              </a:spcAft>
              <a:buSzPts val="1400"/>
              <a:buChar char="○"/>
            </a:pPr>
            <a:r>
              <a:rPr lang="it"/>
              <a:t>I messaggi vengono depositati nella mailbox dell’attore destinatario e sono normalmente elaborati in modalità FIFO</a:t>
            </a:r>
            <a:endParaRPr/>
          </a:p>
          <a:p>
            <a:pPr indent="-342900" lvl="0" marL="457200" rtl="0" algn="l">
              <a:spcBef>
                <a:spcPts val="0"/>
              </a:spcBef>
              <a:spcAft>
                <a:spcPts val="0"/>
              </a:spcAft>
              <a:buSzPts val="1800"/>
              <a:buChar char="●"/>
            </a:pPr>
            <a:r>
              <a:rPr lang="it"/>
              <a:t>La libreria actix offre un'implementazione di questo modello basata sul framework asincrono Tokio</a:t>
            </a:r>
            <a:endParaRPr/>
          </a:p>
          <a:p>
            <a:pPr indent="-317500" lvl="1" marL="914400" rtl="0" algn="l">
              <a:spcBef>
                <a:spcPts val="0"/>
              </a:spcBef>
              <a:spcAft>
                <a:spcPts val="0"/>
              </a:spcAft>
              <a:buSzPts val="1400"/>
              <a:buChar char="○"/>
            </a:pPr>
            <a:r>
              <a:rPr lang="it" u="sng">
                <a:solidFill>
                  <a:schemeClr val="hlink"/>
                </a:solidFill>
                <a:hlinkClick r:id="rId3"/>
              </a:rPr>
              <a:t>https://github.com/actix/actix</a:t>
            </a:r>
            <a:r>
              <a:rPr lang="it"/>
              <a:t> </a:t>
            </a:r>
            <a:endParaRPr/>
          </a:p>
        </p:txBody>
      </p:sp>
      <p:sp>
        <p:nvSpPr>
          <p:cNvPr id="1059" name="Google Shape;1059;p10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0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Per saperne di più</a:t>
            </a:r>
            <a:endParaRPr/>
          </a:p>
        </p:txBody>
      </p:sp>
      <p:sp>
        <p:nvSpPr>
          <p:cNvPr id="1065" name="Google Shape;1065;p10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The C11 and C++11 Concurrency Model, 2014, Mark Batty</a:t>
            </a:r>
            <a:endParaRPr/>
          </a:p>
          <a:p>
            <a:pPr indent="-317500" lvl="1" marL="914400" rtl="0" algn="l">
              <a:spcBef>
                <a:spcPts val="0"/>
              </a:spcBef>
              <a:spcAft>
                <a:spcPts val="0"/>
              </a:spcAft>
              <a:buSzPts val="1400"/>
              <a:buChar char="○"/>
            </a:pPr>
            <a:r>
              <a:rPr lang="it" u="sng">
                <a:solidFill>
                  <a:schemeClr val="hlink"/>
                </a:solidFill>
                <a:hlinkClick r:id="rId3"/>
              </a:rPr>
              <a:t>https://www.cs.kent.ac.uk/people/staff/mjb211/docs/toc.pdf</a:t>
            </a:r>
            <a:r>
              <a:rPr lang="it"/>
              <a:t> </a:t>
            </a:r>
            <a:endParaRPr/>
          </a:p>
          <a:p>
            <a:pPr indent="-317500" lvl="1" marL="914400" rtl="0" algn="l">
              <a:spcBef>
                <a:spcPts val="0"/>
              </a:spcBef>
              <a:spcAft>
                <a:spcPts val="0"/>
              </a:spcAft>
              <a:buSzPts val="1400"/>
              <a:buChar char="○"/>
            </a:pPr>
            <a:r>
              <a:rPr lang="it"/>
              <a:t>Tesi di dottorato in cui viene formalizzato il modello di memoria dei linguaggi C++11/C11</a:t>
            </a:r>
            <a:endParaRPr/>
          </a:p>
          <a:p>
            <a:pPr indent="-342900" lvl="0" marL="457200" rtl="0" algn="l">
              <a:spcBef>
                <a:spcPts val="0"/>
              </a:spcBef>
              <a:spcAft>
                <a:spcPts val="0"/>
              </a:spcAft>
              <a:buSzPts val="1800"/>
              <a:buChar char="●"/>
            </a:pPr>
            <a:r>
              <a:rPr lang="it"/>
              <a:t>LLVM Atomic Instructions and Concurrency Guide - </a:t>
            </a:r>
            <a:endParaRPr/>
          </a:p>
          <a:p>
            <a:pPr indent="-317500" lvl="1" marL="914400" rtl="0" algn="l">
              <a:spcBef>
                <a:spcPts val="0"/>
              </a:spcBef>
              <a:spcAft>
                <a:spcPts val="0"/>
              </a:spcAft>
              <a:buSzPts val="1400"/>
              <a:buChar char="○"/>
            </a:pPr>
            <a:r>
              <a:rPr lang="it" u="sng">
                <a:solidFill>
                  <a:schemeClr val="hlink"/>
                </a:solidFill>
                <a:hlinkClick r:id="rId4"/>
              </a:rPr>
              <a:t>https://llvm.org/docs/Atomics.html</a:t>
            </a:r>
            <a:r>
              <a:rPr lang="it"/>
              <a:t> </a:t>
            </a:r>
            <a:endParaRPr/>
          </a:p>
          <a:p>
            <a:pPr indent="-317500" lvl="1" marL="914400" rtl="0" algn="l">
              <a:spcBef>
                <a:spcPts val="0"/>
              </a:spcBef>
              <a:spcAft>
                <a:spcPts val="0"/>
              </a:spcAft>
              <a:buSzPts val="1400"/>
              <a:buChar char="○"/>
            </a:pPr>
            <a:r>
              <a:rPr lang="it"/>
              <a:t>Modello di accesso concorrente alla memoria offerto da LLVM su cui si basa Rust</a:t>
            </a:r>
            <a:endParaRPr/>
          </a:p>
          <a:p>
            <a:pPr indent="-342900" lvl="0" marL="457200" rtl="0" algn="l">
              <a:spcBef>
                <a:spcPts val="0"/>
              </a:spcBef>
              <a:spcAft>
                <a:spcPts val="0"/>
              </a:spcAft>
              <a:buSzPts val="1800"/>
              <a:buChar char="●"/>
            </a:pPr>
            <a:r>
              <a:rPr lang="it"/>
              <a:t>The Little Book of Semaphores</a:t>
            </a:r>
            <a:endParaRPr/>
          </a:p>
          <a:p>
            <a:pPr indent="-317500" lvl="1" marL="914400" rtl="0" algn="l">
              <a:spcBef>
                <a:spcPts val="0"/>
              </a:spcBef>
              <a:spcAft>
                <a:spcPts val="0"/>
              </a:spcAft>
              <a:buSzPts val="1400"/>
              <a:buChar char="○"/>
            </a:pPr>
            <a:r>
              <a:rPr lang="it" u="sng">
                <a:solidFill>
                  <a:schemeClr val="hlink"/>
                </a:solidFill>
                <a:hlinkClick r:id="rId5"/>
              </a:rPr>
              <a:t>https://greenteapress.com/semaphores/LittleBookOfSemaphores.pdf</a:t>
            </a:r>
            <a:r>
              <a:rPr lang="it"/>
              <a:t> </a:t>
            </a:r>
            <a:endParaRPr/>
          </a:p>
          <a:p>
            <a:pPr indent="-342900" lvl="0" marL="457200" rtl="0" algn="l">
              <a:spcBef>
                <a:spcPts val="0"/>
              </a:spcBef>
              <a:spcAft>
                <a:spcPts val="0"/>
              </a:spcAft>
              <a:buSzPts val="1800"/>
              <a:buChar char="●"/>
            </a:pPr>
            <a:r>
              <a:rPr lang="it"/>
              <a:t>Green threads explained in 200 lines of code</a:t>
            </a:r>
            <a:endParaRPr/>
          </a:p>
          <a:p>
            <a:pPr indent="-317500" lvl="1" marL="914400" rtl="0" algn="l">
              <a:spcBef>
                <a:spcPts val="0"/>
              </a:spcBef>
              <a:spcAft>
                <a:spcPts val="0"/>
              </a:spcAft>
              <a:buSzPts val="1400"/>
              <a:buChar char="○"/>
            </a:pPr>
            <a:r>
              <a:rPr lang="it" u="sng">
                <a:solidFill>
                  <a:schemeClr val="hlink"/>
                </a:solidFill>
                <a:hlinkClick r:id="rId6"/>
              </a:rPr>
              <a:t>https://cfsamson.gitbook.io/green-threads-explained-in-200-lines-of-rust/</a:t>
            </a:r>
            <a:r>
              <a:rPr lang="it"/>
              <a:t> </a:t>
            </a:r>
            <a:endParaRPr/>
          </a:p>
          <a:p>
            <a:pPr indent="-342900" lvl="0" marL="457200" rtl="0" algn="l">
              <a:spcBef>
                <a:spcPts val="0"/>
              </a:spcBef>
              <a:spcAft>
                <a:spcPts val="0"/>
              </a:spcAft>
              <a:buSzPts val="1800"/>
              <a:buChar char="●"/>
            </a:pPr>
            <a:r>
              <a:rPr lang="it"/>
              <a:t>Rust Atomics and Locks - Low-Level Concurrency in Practice</a:t>
            </a:r>
            <a:endParaRPr/>
          </a:p>
          <a:p>
            <a:pPr indent="-317500" lvl="1" marL="914400" rtl="0" algn="l">
              <a:spcBef>
                <a:spcPts val="0"/>
              </a:spcBef>
              <a:spcAft>
                <a:spcPts val="0"/>
              </a:spcAft>
              <a:buSzPts val="1400"/>
              <a:buChar char="○"/>
            </a:pPr>
            <a:r>
              <a:rPr lang="it"/>
              <a:t>Mara Bos - O'Reilly 2023 - ISBN: 978-1-098-11944-7</a:t>
            </a:r>
            <a:endParaRPr/>
          </a:p>
          <a:p>
            <a:pPr indent="-317500" lvl="1" marL="914400" rtl="0" algn="l">
              <a:spcBef>
                <a:spcPts val="0"/>
              </a:spcBef>
              <a:spcAft>
                <a:spcPts val="0"/>
              </a:spcAft>
              <a:buSzPts val="1400"/>
              <a:buChar char="○"/>
            </a:pPr>
            <a:r>
              <a:rPr lang="it"/>
              <a:t>Trattazione dettagliata e efficace del modello di concorrenza in Rust</a:t>
            </a:r>
            <a:endParaRPr/>
          </a:p>
        </p:txBody>
      </p:sp>
      <p:sp>
        <p:nvSpPr>
          <p:cNvPr id="1066" name="Google Shape;1066;p10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067" name="Google Shape;1067;p104"/>
          <p:cNvPicPr preferRelativeResize="0"/>
          <p:nvPr/>
        </p:nvPicPr>
        <p:blipFill>
          <a:blip r:embed="rId7">
            <a:alphaModFix/>
          </a:blip>
          <a:stretch>
            <a:fillRect/>
          </a:stretch>
        </p:blipFill>
        <p:spPr>
          <a:xfrm>
            <a:off x="7431099" y="3398799"/>
            <a:ext cx="1401200" cy="1835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