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5" r:id="rId20"/>
    <p:sldId id="336" r:id="rId21"/>
    <p:sldId id="337" r:id="rId22"/>
    <p:sldId id="338" r:id="rId23"/>
    <p:sldId id="339" r:id="rId24"/>
    <p:sldId id="340" r:id="rId25"/>
    <p:sldId id="334" r:id="rId26"/>
    <p:sldId id="261" r:id="rId27"/>
    <p:sldId id="260" r:id="rId28"/>
    <p:sldId id="262" r:id="rId29"/>
    <p:sldId id="263" r:id="rId30"/>
    <p:sldId id="264" r:id="rId31"/>
    <p:sldId id="265" r:id="rId32"/>
    <p:sldId id="270" r:id="rId33"/>
    <p:sldId id="271" r:id="rId34"/>
    <p:sldId id="272" r:id="rId35"/>
    <p:sldId id="275" r:id="rId36"/>
    <p:sldId id="289" r:id="rId37"/>
    <p:sldId id="290" r:id="rId38"/>
    <p:sldId id="294" r:id="rId39"/>
    <p:sldId id="295" r:id="rId40"/>
    <p:sldId id="297" r:id="rId41"/>
    <p:sldId id="276" r:id="rId42"/>
    <p:sldId id="277" r:id="rId43"/>
    <p:sldId id="278" r:id="rId44"/>
    <p:sldId id="282" r:id="rId45"/>
    <p:sldId id="283" r:id="rId46"/>
    <p:sldId id="284" r:id="rId47"/>
    <p:sldId id="286" r:id="rId48"/>
    <p:sldId id="298" r:id="rId49"/>
    <p:sldId id="288" r:id="rId50"/>
    <p:sldId id="407" r:id="rId51"/>
    <p:sldId id="408" r:id="rId52"/>
    <p:sldId id="267" r:id="rId53"/>
    <p:sldId id="268" r:id="rId54"/>
    <p:sldId id="26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4" r:id="rId95"/>
    <p:sldId id="363" r:id="rId96"/>
    <p:sldId id="365" r:id="rId97"/>
    <p:sldId id="366" r:id="rId98"/>
    <p:sldId id="367" r:id="rId99"/>
    <p:sldId id="368" r:id="rId100"/>
    <p:sldId id="369" r:id="rId101"/>
    <p:sldId id="370" r:id="rId102"/>
    <p:sldId id="376" r:id="rId103"/>
    <p:sldId id="377" r:id="rId104"/>
    <p:sldId id="378" r:id="rId105"/>
    <p:sldId id="371" r:id="rId106"/>
    <p:sldId id="380" r:id="rId107"/>
    <p:sldId id="372" r:id="rId108"/>
    <p:sldId id="381" r:id="rId109"/>
    <p:sldId id="382" r:id="rId110"/>
    <p:sldId id="383" r:id="rId111"/>
    <p:sldId id="384" r:id="rId112"/>
    <p:sldId id="389" r:id="rId113"/>
    <p:sldId id="390" r:id="rId114"/>
    <p:sldId id="373" r:id="rId115"/>
    <p:sldId id="385" r:id="rId116"/>
    <p:sldId id="386" r:id="rId117"/>
    <p:sldId id="387" r:id="rId118"/>
    <p:sldId id="388" r:id="rId119"/>
    <p:sldId id="392" r:id="rId120"/>
    <p:sldId id="374" r:id="rId121"/>
    <p:sldId id="393" r:id="rId122"/>
    <p:sldId id="394" r:id="rId123"/>
    <p:sldId id="395" r:id="rId124"/>
    <p:sldId id="396" r:id="rId125"/>
    <p:sldId id="397" r:id="rId126"/>
    <p:sldId id="341" r:id="rId127"/>
    <p:sldId id="398" r:id="rId128"/>
    <p:sldId id="399" r:id="rId129"/>
    <p:sldId id="400" r:id="rId130"/>
    <p:sldId id="401" r:id="rId131"/>
    <p:sldId id="402" r:id="rId132"/>
    <p:sldId id="403" r:id="rId133"/>
    <p:sldId id="404" r:id="rId134"/>
    <p:sldId id="405" r:id="rId135"/>
    <p:sldId id="406" r:id="rId1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66" autoAdjust="0"/>
    <p:restoredTop sz="94660"/>
  </p:normalViewPr>
  <p:slideViewPr>
    <p:cSldViewPr snapToGrid="0">
      <p:cViewPr varScale="1">
        <p:scale>
          <a:sx n="52" d="100"/>
          <a:sy n="52" d="100"/>
        </p:scale>
        <p:origin x="96" y="1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7DD6E51-639B-4EF6-9698-B133DD013C27}" type="datetimeFigureOut">
              <a:rPr lang="en-NZ" smtClean="0"/>
              <a:t>29/11/2017</a:t>
            </a:fld>
            <a:endParaRPr lang="en-NZ"/>
          </a:p>
        </p:txBody>
      </p:sp>
      <p:sp>
        <p:nvSpPr>
          <p:cNvPr id="5" name="Footer Placeholder 4"/>
          <p:cNvSpPr>
            <a:spLocks noGrp="1"/>
          </p:cNvSpPr>
          <p:nvPr>
            <p:ph type="ftr" sz="quarter" idx="11"/>
          </p:nvPr>
        </p:nvSpPr>
        <p:spPr>
          <a:xfrm>
            <a:off x="1371600" y="4323845"/>
            <a:ext cx="6400800" cy="365125"/>
          </a:xfrm>
        </p:spPr>
        <p:txBody>
          <a:bodyPr/>
          <a:lstStyle/>
          <a:p>
            <a:endParaRPr lang="en-NZ"/>
          </a:p>
        </p:txBody>
      </p:sp>
      <p:sp>
        <p:nvSpPr>
          <p:cNvPr id="6" name="Slide Number Placeholder 5"/>
          <p:cNvSpPr>
            <a:spLocks noGrp="1"/>
          </p:cNvSpPr>
          <p:nvPr>
            <p:ph type="sldNum" sz="quarter" idx="12"/>
          </p:nvPr>
        </p:nvSpPr>
        <p:spPr>
          <a:xfrm>
            <a:off x="8077200" y="1430866"/>
            <a:ext cx="2743200" cy="365125"/>
          </a:xfrm>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95843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8561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a:xfrm>
            <a:off x="685800" y="379941"/>
            <a:ext cx="6991492" cy="365125"/>
          </a:xfrm>
        </p:spPr>
        <p:txBody>
          <a:bodyPr/>
          <a:lstStyle/>
          <a:p>
            <a:endParaRPr lang="en-NZ"/>
          </a:p>
        </p:txBody>
      </p:sp>
      <p:sp>
        <p:nvSpPr>
          <p:cNvPr id="7" name="Slide Number Placeholder 6"/>
          <p:cNvSpPr>
            <a:spLocks noGrp="1"/>
          </p:cNvSpPr>
          <p:nvPr>
            <p:ph type="sldNum" sz="quarter" idx="12"/>
          </p:nvPr>
        </p:nvSpPr>
        <p:spPr>
          <a:xfrm>
            <a:off x="10862452" y="381000"/>
            <a:ext cx="643748" cy="365125"/>
          </a:xfrm>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1855739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a:xfrm>
            <a:off x="685800" y="379941"/>
            <a:ext cx="6991492" cy="365125"/>
          </a:xfrm>
        </p:spPr>
        <p:txBody>
          <a:bodyPr/>
          <a:lstStyle/>
          <a:p>
            <a:endParaRPr lang="en-NZ"/>
          </a:p>
        </p:txBody>
      </p:sp>
      <p:sp>
        <p:nvSpPr>
          <p:cNvPr id="7" name="Slide Number Placeholder 6"/>
          <p:cNvSpPr>
            <a:spLocks noGrp="1"/>
          </p:cNvSpPr>
          <p:nvPr>
            <p:ph type="sldNum" sz="quarter" idx="12"/>
          </p:nvPr>
        </p:nvSpPr>
        <p:spPr>
          <a:xfrm>
            <a:off x="10862452" y="381000"/>
            <a:ext cx="643748" cy="365125"/>
          </a:xfrm>
        </p:spPr>
        <p:txBody>
          <a:bodyPr/>
          <a:lstStyle/>
          <a:p>
            <a:fld id="{A19E23BE-21C4-431B-9F9E-A3BDA04EFC55}" type="slidenum">
              <a:rPr lang="en-NZ" smtClean="0"/>
              <a:t>‹#›</a:t>
            </a:fld>
            <a:endParaRPr lang="en-NZ"/>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3387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a:xfrm>
            <a:off x="685800" y="378883"/>
            <a:ext cx="6991492" cy="365125"/>
          </a:xfrm>
        </p:spPr>
        <p:txBody>
          <a:bodyPr/>
          <a:lstStyle/>
          <a:p>
            <a:endParaRPr lang="en-NZ"/>
          </a:p>
        </p:txBody>
      </p:sp>
      <p:sp>
        <p:nvSpPr>
          <p:cNvPr id="7" name="Slide Number Placeholder 6"/>
          <p:cNvSpPr>
            <a:spLocks noGrp="1"/>
          </p:cNvSpPr>
          <p:nvPr>
            <p:ph type="sldNum" sz="quarter" idx="12"/>
          </p:nvPr>
        </p:nvSpPr>
        <p:spPr>
          <a:xfrm>
            <a:off x="10862452" y="381000"/>
            <a:ext cx="643748" cy="365125"/>
          </a:xfrm>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61273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DD6E51-639B-4EF6-9698-B133DD013C27}" type="datetimeFigureOut">
              <a:rPr lang="en-NZ" smtClean="0"/>
              <a:t>29/11/2017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181510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DD6E51-639B-4EF6-9698-B133DD013C27}" type="datetimeFigureOut">
              <a:rPr lang="en-NZ" smtClean="0"/>
              <a:t>29/11/2017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65993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D6E51-639B-4EF6-9698-B133DD013C27}" type="datetimeFigureOut">
              <a:rPr lang="en-NZ" smtClean="0"/>
              <a:t>29/11/2017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4191054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7DD6E51-639B-4EF6-9698-B133DD013C27}" type="datetimeFigureOut">
              <a:rPr lang="en-NZ" smtClean="0"/>
              <a:t>29/11/2017</a:t>
            </a:fld>
            <a:endParaRPr lang="en-NZ"/>
          </a:p>
        </p:txBody>
      </p:sp>
      <p:sp>
        <p:nvSpPr>
          <p:cNvPr id="5" name="Footer Placeholder 4"/>
          <p:cNvSpPr>
            <a:spLocks noGrp="1"/>
          </p:cNvSpPr>
          <p:nvPr>
            <p:ph type="ftr" sz="quarter" idx="11"/>
          </p:nvPr>
        </p:nvSpPr>
        <p:spPr>
          <a:xfrm>
            <a:off x="685800" y="381000"/>
            <a:ext cx="6991492" cy="365125"/>
          </a:xfrm>
        </p:spPr>
        <p:txBody>
          <a:bodyPr/>
          <a:lstStyle/>
          <a:p>
            <a:endParaRPr lang="en-NZ"/>
          </a:p>
        </p:txBody>
      </p:sp>
      <p:sp>
        <p:nvSpPr>
          <p:cNvPr id="6" name="Slide Number Placeholder 5"/>
          <p:cNvSpPr>
            <a:spLocks noGrp="1"/>
          </p:cNvSpPr>
          <p:nvPr>
            <p:ph type="sldNum" sz="quarter" idx="12"/>
          </p:nvPr>
        </p:nvSpPr>
        <p:spPr>
          <a:xfrm>
            <a:off x="10862452" y="381000"/>
            <a:ext cx="643748" cy="365125"/>
          </a:xfrm>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359171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D6E51-639B-4EF6-9698-B133DD013C27}" type="datetimeFigureOut">
              <a:rPr lang="en-NZ" smtClean="0"/>
              <a:t>29/11/2017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3002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7DD6E51-639B-4EF6-9698-B133DD013C27}" type="datetimeFigureOut">
              <a:rPr lang="en-NZ" smtClean="0"/>
              <a:t>29/11/2017</a:t>
            </a:fld>
            <a:endParaRPr lang="en-NZ"/>
          </a:p>
        </p:txBody>
      </p:sp>
      <p:sp>
        <p:nvSpPr>
          <p:cNvPr id="5" name="Footer Placeholder 4"/>
          <p:cNvSpPr>
            <a:spLocks noGrp="1"/>
          </p:cNvSpPr>
          <p:nvPr>
            <p:ph type="ftr" sz="quarter" idx="11"/>
          </p:nvPr>
        </p:nvSpPr>
        <p:spPr>
          <a:xfrm>
            <a:off x="685800" y="381001"/>
            <a:ext cx="6991492" cy="364065"/>
          </a:xfrm>
        </p:spPr>
        <p:txBody>
          <a:bodyPr/>
          <a:lstStyle/>
          <a:p>
            <a:endParaRPr lang="en-NZ"/>
          </a:p>
        </p:txBody>
      </p:sp>
      <p:sp>
        <p:nvSpPr>
          <p:cNvPr id="6" name="Slide Number Placeholder 5"/>
          <p:cNvSpPr>
            <a:spLocks noGrp="1"/>
          </p:cNvSpPr>
          <p:nvPr>
            <p:ph type="sldNum" sz="quarter" idx="12"/>
          </p:nvPr>
        </p:nvSpPr>
        <p:spPr>
          <a:xfrm>
            <a:off x="10862452" y="381000"/>
            <a:ext cx="643748" cy="365125"/>
          </a:xfrm>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150147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219217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DD6E51-639B-4EF6-9698-B133DD013C27}" type="datetimeFigureOut">
              <a:rPr lang="en-NZ" smtClean="0"/>
              <a:t>29/11/2017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67328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DD6E51-639B-4EF6-9698-B133DD013C27}" type="datetimeFigureOut">
              <a:rPr lang="en-NZ" smtClean="0"/>
              <a:t>29/11/2017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130419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D6E51-639B-4EF6-9698-B133DD013C27}" type="datetimeFigureOut">
              <a:rPr lang="en-NZ" smtClean="0"/>
              <a:t>29/11/2017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81246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302688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D6E51-639B-4EF6-9698-B133DD013C27}" type="datetimeFigureOut">
              <a:rPr lang="en-NZ" smtClean="0"/>
              <a:t>29/11/2017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E23BE-21C4-431B-9F9E-A3BDA04EFC55}" type="slidenum">
              <a:rPr lang="en-NZ" smtClean="0"/>
              <a:t>‹#›</a:t>
            </a:fld>
            <a:endParaRPr lang="en-NZ"/>
          </a:p>
        </p:txBody>
      </p:sp>
    </p:spTree>
    <p:extLst>
      <p:ext uri="{BB962C8B-B14F-4D97-AF65-F5344CB8AC3E}">
        <p14:creationId xmlns:p14="http://schemas.microsoft.com/office/powerpoint/2010/main" val="5183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DD6E51-639B-4EF6-9698-B133DD013C27}" type="datetimeFigureOut">
              <a:rPr lang="en-NZ" smtClean="0"/>
              <a:t>29/11/2017</a:t>
            </a:fld>
            <a:endParaRPr lang="en-NZ"/>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9E23BE-21C4-431B-9F9E-A3BDA04EFC55}" type="slidenum">
              <a:rPr lang="en-NZ" smtClean="0"/>
              <a:t>‹#›</a:t>
            </a:fld>
            <a:endParaRPr lang="en-NZ"/>
          </a:p>
        </p:txBody>
      </p:sp>
    </p:spTree>
    <p:extLst>
      <p:ext uri="{BB962C8B-B14F-4D97-AF65-F5344CB8AC3E}">
        <p14:creationId xmlns:p14="http://schemas.microsoft.com/office/powerpoint/2010/main" val="30509920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0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109.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 Id="rId4" Type="http://schemas.openxmlformats.org/officeDocument/2006/relationships/image" Target="../media/image156.png"/></Relationships>
</file>

<file path=ppt/slides/_rels/slide116.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47.png"/><Relationship Id="rId1" Type="http://schemas.openxmlformats.org/officeDocument/2006/relationships/slideLayout" Target="../slideLayouts/slideLayout2.xml"/><Relationship Id="rId4" Type="http://schemas.openxmlformats.org/officeDocument/2006/relationships/image" Target="../media/image158.png"/></Relationships>
</file>

<file path=ppt/slides/_rels/slide1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 Id="rId5" Type="http://schemas.openxmlformats.org/officeDocument/2006/relationships/image" Target="../media/image166.png"/><Relationship Id="rId4" Type="http://schemas.openxmlformats.org/officeDocument/2006/relationships/image" Target="../media/image165.png"/></Relationships>
</file>

<file path=ppt/slides/_rels/slide122.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24.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msdn.microsoft.com/en-us/library/system.io.directory.getcurrentdirectory(v=vs.110).aspx" TargetMode="External"/><Relationship Id="rId2" Type="http://schemas.openxmlformats.org/officeDocument/2006/relationships/hyperlink" Target="https://msdn.microsoft.com/en-us/library/system.io.directory(v=vs.110).aspx"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php.net/manual/en/function.getcwd.php" TargetMode="External"/><Relationship Id="rId2" Type="http://schemas.openxmlformats.org/officeDocument/2006/relationships/hyperlink" Target="http://php.net/manual/en/language.constants.predefined.php"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www.w3schools.com/jsref/jsref_substring.asp" TargetMode="External"/><Relationship Id="rId2" Type="http://schemas.openxmlformats.org/officeDocument/2006/relationships/hyperlink" Target="https://www.w3schools.com/jsref/prop_loc_pathname.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www.tutorialspoint.com/python/os_getcwd.htm"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7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7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8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9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9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Final Project Presentation</a:t>
            </a:r>
            <a:endParaRPr lang="en-NZ" dirty="0"/>
          </a:p>
        </p:txBody>
      </p:sp>
      <p:sp>
        <p:nvSpPr>
          <p:cNvPr id="3" name="Subtitle 2"/>
          <p:cNvSpPr>
            <a:spLocks noGrp="1"/>
          </p:cNvSpPr>
          <p:nvPr>
            <p:ph type="subTitle" idx="1"/>
          </p:nvPr>
        </p:nvSpPr>
        <p:spPr/>
        <p:txBody>
          <a:bodyPr/>
          <a:lstStyle/>
          <a:p>
            <a:r>
              <a:rPr lang="en-NZ" dirty="0" smtClean="0"/>
              <a:t>Wesley Wichman</a:t>
            </a:r>
            <a:endParaRPr lang="en-NZ" dirty="0"/>
          </a:p>
        </p:txBody>
      </p:sp>
    </p:spTree>
    <p:extLst>
      <p:ext uri="{BB962C8B-B14F-4D97-AF65-F5344CB8AC3E}">
        <p14:creationId xmlns:p14="http://schemas.microsoft.com/office/powerpoint/2010/main" val="330705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a:t>Can set selection as </a:t>
            </a:r>
            <a:r>
              <a:rPr lang="en-NZ" b="1" dirty="0" smtClean="0"/>
              <a:t>player on goal</a:t>
            </a:r>
          </a:p>
          <a:p>
            <a:pPr marL="0" indent="0">
              <a:buNone/>
            </a:pPr>
            <a:r>
              <a:rPr lang="en-NZ" dirty="0"/>
              <a:t>An enumerator exists with each part defined as the correct character, when the function </a:t>
            </a:r>
            <a:r>
              <a:rPr lang="en-NZ" b="1" dirty="0"/>
              <a:t>“</a:t>
            </a:r>
            <a:r>
              <a:rPr lang="en-NZ" b="1" dirty="0" err="1"/>
              <a:t>seItem</a:t>
            </a:r>
            <a:r>
              <a:rPr lang="en-NZ" b="1" dirty="0"/>
              <a:t>” </a:t>
            </a:r>
            <a:r>
              <a:rPr lang="en-NZ" dirty="0"/>
              <a:t>is used it set the property to the correct part e.g. </a:t>
            </a:r>
            <a:r>
              <a:rPr lang="en-NZ" dirty="0" smtClean="0"/>
              <a:t>player on goal. </a:t>
            </a: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5157107" y="3755248"/>
            <a:ext cx="2219325" cy="247650"/>
          </a:xfrm>
          <a:prstGeom prst="rect">
            <a:avLst/>
          </a:prstGeom>
        </p:spPr>
      </p:pic>
      <p:pic>
        <p:nvPicPr>
          <p:cNvPr id="6" name="Picture 5"/>
          <p:cNvPicPr>
            <a:picLocks noChangeAspect="1"/>
          </p:cNvPicPr>
          <p:nvPr/>
        </p:nvPicPr>
        <p:blipFill>
          <a:blip r:embed="rId3"/>
          <a:stretch>
            <a:fillRect/>
          </a:stretch>
        </p:blipFill>
        <p:spPr>
          <a:xfrm>
            <a:off x="7246143" y="4443488"/>
            <a:ext cx="2181225" cy="685800"/>
          </a:xfrm>
          <a:prstGeom prst="rect">
            <a:avLst/>
          </a:prstGeom>
        </p:spPr>
      </p:pic>
      <p:sp>
        <p:nvSpPr>
          <p:cNvPr id="9" name="TextBox 8"/>
          <p:cNvSpPr txBox="1"/>
          <p:nvPr/>
        </p:nvSpPr>
        <p:spPr>
          <a:xfrm>
            <a:off x="5157107" y="4002898"/>
            <a:ext cx="2316083" cy="646331"/>
          </a:xfrm>
          <a:prstGeom prst="rect">
            <a:avLst/>
          </a:prstGeom>
          <a:noFill/>
        </p:spPr>
        <p:txBody>
          <a:bodyPr wrap="square" rtlCol="0">
            <a:spAutoFit/>
          </a:bodyPr>
          <a:lstStyle/>
          <a:p>
            <a:r>
              <a:rPr lang="en-NZ" dirty="0" smtClean="0"/>
              <a:t>Selected item property</a:t>
            </a:r>
            <a:endParaRPr lang="en-NZ" dirty="0"/>
          </a:p>
        </p:txBody>
      </p:sp>
      <p:sp>
        <p:nvSpPr>
          <p:cNvPr id="10" name="TextBox 9"/>
          <p:cNvSpPr txBox="1"/>
          <p:nvPr/>
        </p:nvSpPr>
        <p:spPr>
          <a:xfrm>
            <a:off x="7241281" y="5143098"/>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1" name="TextBox 10"/>
          <p:cNvSpPr txBox="1"/>
          <p:nvPr/>
        </p:nvSpPr>
        <p:spPr>
          <a:xfrm>
            <a:off x="2895600" y="5572354"/>
            <a:ext cx="2316083" cy="646331"/>
          </a:xfrm>
          <a:prstGeom prst="rect">
            <a:avLst/>
          </a:prstGeom>
          <a:noFill/>
        </p:spPr>
        <p:txBody>
          <a:bodyPr wrap="square" rtlCol="0">
            <a:spAutoFit/>
          </a:bodyPr>
          <a:lstStyle/>
          <a:p>
            <a:r>
              <a:rPr lang="en-NZ" dirty="0" smtClean="0"/>
              <a:t>Enumerator with each part</a:t>
            </a:r>
            <a:endParaRPr lang="en-NZ" dirty="0"/>
          </a:p>
        </p:txBody>
      </p:sp>
      <p:pic>
        <p:nvPicPr>
          <p:cNvPr id="3" name="Picture 2"/>
          <p:cNvPicPr>
            <a:picLocks noChangeAspect="1"/>
          </p:cNvPicPr>
          <p:nvPr/>
        </p:nvPicPr>
        <p:blipFill>
          <a:blip r:embed="rId4"/>
          <a:stretch>
            <a:fillRect/>
          </a:stretch>
        </p:blipFill>
        <p:spPr>
          <a:xfrm>
            <a:off x="3008682" y="3991204"/>
            <a:ext cx="1952625" cy="1581150"/>
          </a:xfrm>
          <a:prstGeom prst="rect">
            <a:avLst/>
          </a:prstGeom>
        </p:spPr>
      </p:pic>
    </p:spTree>
    <p:extLst>
      <p:ext uri="{BB962C8B-B14F-4D97-AF65-F5344CB8AC3E}">
        <p14:creationId xmlns:p14="http://schemas.microsoft.com/office/powerpoint/2010/main" val="10587880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Should </a:t>
            </a:r>
            <a:r>
              <a:rPr lang="en-NZ" dirty="0"/>
              <a:t>features</a:t>
            </a:r>
            <a:br>
              <a:rPr lang="en-NZ" dirty="0"/>
            </a:br>
            <a:r>
              <a:rPr lang="en-NZ" dirty="0"/>
              <a:t>Static</a:t>
            </a:r>
            <a:endParaRPr lang="en-NZ" dirty="0"/>
          </a:p>
        </p:txBody>
      </p:sp>
      <p:sp>
        <p:nvSpPr>
          <p:cNvPr id="3" name="Content Placeholder 2"/>
          <p:cNvSpPr>
            <a:spLocks noGrp="1"/>
          </p:cNvSpPr>
          <p:nvPr>
            <p:ph idx="1"/>
          </p:nvPr>
        </p:nvSpPr>
        <p:spPr/>
        <p:txBody>
          <a:bodyPr/>
          <a:lstStyle/>
          <a:p>
            <a:pPr marL="457200" indent="-457200">
              <a:buAutoNum type="arabicPeriod"/>
            </a:pPr>
            <a:r>
              <a:rPr lang="en-NZ" strike="sngStrike" dirty="0" smtClean="0"/>
              <a:t>Can test map without saving it</a:t>
            </a:r>
            <a:endParaRPr lang="en-NZ" strike="sngStrike" dirty="0" smtClean="0"/>
          </a:p>
        </p:txBody>
      </p:sp>
    </p:spTree>
    <p:extLst>
      <p:ext uri="{BB962C8B-B14F-4D97-AF65-F5344CB8AC3E}">
        <p14:creationId xmlns:p14="http://schemas.microsoft.com/office/powerpoint/2010/main" val="42142772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a:t>Must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Must </a:t>
            </a:r>
            <a:r>
              <a:rPr lang="en-NZ" b="1" dirty="0"/>
              <a:t>be able to access all three components</a:t>
            </a:r>
          </a:p>
          <a:p>
            <a:pPr marL="0" indent="0">
              <a:buNone/>
            </a:pPr>
            <a:r>
              <a:rPr lang="en-NZ" dirty="0" smtClean="0"/>
              <a:t>When the application is run, a main form will appear. The game and level editor are options in a drop down menu. When the level editor is selected it will show as a child of the main form, selecting the game will show the game as a child of the form. When save or load are selected, the file handler will be displayed as its own form that will remain in from of all other forms.</a:t>
            </a:r>
            <a:endParaRPr lang="en-NZ" dirty="0"/>
          </a:p>
        </p:txBody>
      </p:sp>
    </p:spTree>
    <p:extLst>
      <p:ext uri="{BB962C8B-B14F-4D97-AF65-F5344CB8AC3E}">
        <p14:creationId xmlns:p14="http://schemas.microsoft.com/office/powerpoint/2010/main" val="20010458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a:t>Pictures</a:t>
            </a:r>
            <a:r>
              <a:rPr lang="en-NZ" dirty="0" smtClean="0"/>
              <a:t/>
            </a:r>
            <a:br>
              <a:rPr lang="en-NZ" dirty="0" smtClean="0"/>
            </a:br>
            <a:r>
              <a:rPr lang="en-NZ" dirty="0" smtClean="0"/>
              <a:t>Static</a:t>
            </a:r>
            <a:endParaRPr lang="en-NZ" dirty="0"/>
          </a:p>
        </p:txBody>
      </p:sp>
      <p:pic>
        <p:nvPicPr>
          <p:cNvPr id="3" name="Picture 2"/>
          <p:cNvPicPr>
            <a:picLocks noChangeAspect="1"/>
          </p:cNvPicPr>
          <p:nvPr/>
        </p:nvPicPr>
        <p:blipFill>
          <a:blip r:embed="rId2"/>
          <a:stretch>
            <a:fillRect/>
          </a:stretch>
        </p:blipFill>
        <p:spPr>
          <a:xfrm>
            <a:off x="365837" y="2057401"/>
            <a:ext cx="3524647" cy="3159287"/>
          </a:xfrm>
          <a:prstGeom prst="rect">
            <a:avLst/>
          </a:prstGeom>
        </p:spPr>
      </p:pic>
      <p:sp>
        <p:nvSpPr>
          <p:cNvPr id="4" name="TextBox 3"/>
          <p:cNvSpPr txBox="1"/>
          <p:nvPr/>
        </p:nvSpPr>
        <p:spPr>
          <a:xfrm>
            <a:off x="365837" y="5216688"/>
            <a:ext cx="3524647" cy="646331"/>
          </a:xfrm>
          <a:prstGeom prst="rect">
            <a:avLst/>
          </a:prstGeom>
          <a:noFill/>
        </p:spPr>
        <p:txBody>
          <a:bodyPr wrap="square" rtlCol="0">
            <a:spAutoFit/>
          </a:bodyPr>
          <a:lstStyle/>
          <a:p>
            <a:r>
              <a:rPr lang="en-NZ" dirty="0" smtClean="0"/>
              <a:t>Form view when the application starts, parent form</a:t>
            </a:r>
            <a:endParaRPr lang="en-NZ" dirty="0"/>
          </a:p>
        </p:txBody>
      </p:sp>
      <p:pic>
        <p:nvPicPr>
          <p:cNvPr id="5" name="Picture 4"/>
          <p:cNvPicPr>
            <a:picLocks noChangeAspect="1"/>
          </p:cNvPicPr>
          <p:nvPr/>
        </p:nvPicPr>
        <p:blipFill>
          <a:blip r:embed="rId3"/>
          <a:stretch>
            <a:fillRect/>
          </a:stretch>
        </p:blipFill>
        <p:spPr>
          <a:xfrm>
            <a:off x="5519644" y="1770489"/>
            <a:ext cx="4357396" cy="4164124"/>
          </a:xfrm>
          <a:prstGeom prst="rect">
            <a:avLst/>
          </a:prstGeom>
        </p:spPr>
      </p:pic>
      <p:sp>
        <p:nvSpPr>
          <p:cNvPr id="14" name="TextBox 13"/>
          <p:cNvSpPr txBox="1"/>
          <p:nvPr/>
        </p:nvSpPr>
        <p:spPr>
          <a:xfrm>
            <a:off x="5519644" y="5934613"/>
            <a:ext cx="3524647" cy="646331"/>
          </a:xfrm>
          <a:prstGeom prst="rect">
            <a:avLst/>
          </a:prstGeom>
          <a:noFill/>
        </p:spPr>
        <p:txBody>
          <a:bodyPr wrap="square" rtlCol="0">
            <a:spAutoFit/>
          </a:bodyPr>
          <a:lstStyle/>
          <a:p>
            <a:r>
              <a:rPr lang="en-NZ" dirty="0" smtClean="0"/>
              <a:t>Level designer is shown as a child within the parent form</a:t>
            </a:r>
            <a:endParaRPr lang="en-NZ" dirty="0"/>
          </a:p>
        </p:txBody>
      </p:sp>
    </p:spTree>
    <p:extLst>
      <p:ext uri="{BB962C8B-B14F-4D97-AF65-F5344CB8AC3E}">
        <p14:creationId xmlns:p14="http://schemas.microsoft.com/office/powerpoint/2010/main" val="39155063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a:t>Pictures</a:t>
            </a:r>
            <a:r>
              <a:rPr lang="en-NZ" dirty="0" smtClean="0"/>
              <a:t/>
            </a:r>
            <a:br>
              <a:rPr lang="en-NZ" dirty="0" smtClean="0"/>
            </a:br>
            <a:r>
              <a:rPr lang="en-NZ" dirty="0" smtClean="0"/>
              <a:t>Static</a:t>
            </a:r>
            <a:endParaRPr lang="en-NZ" dirty="0"/>
          </a:p>
        </p:txBody>
      </p:sp>
      <p:sp>
        <p:nvSpPr>
          <p:cNvPr id="14" name="TextBox 13"/>
          <p:cNvSpPr txBox="1"/>
          <p:nvPr/>
        </p:nvSpPr>
        <p:spPr>
          <a:xfrm>
            <a:off x="903806" y="5137367"/>
            <a:ext cx="4430914" cy="646331"/>
          </a:xfrm>
          <a:prstGeom prst="rect">
            <a:avLst/>
          </a:prstGeom>
          <a:noFill/>
        </p:spPr>
        <p:txBody>
          <a:bodyPr wrap="square" rtlCol="0">
            <a:spAutoFit/>
          </a:bodyPr>
          <a:lstStyle/>
          <a:p>
            <a:r>
              <a:rPr lang="en-NZ" dirty="0"/>
              <a:t>Level designer is shown as a child within the parent form</a:t>
            </a:r>
            <a:endParaRPr lang="en-NZ" dirty="0"/>
          </a:p>
        </p:txBody>
      </p:sp>
      <p:pic>
        <p:nvPicPr>
          <p:cNvPr id="6" name="Picture 5"/>
          <p:cNvPicPr>
            <a:picLocks noChangeAspect="1"/>
          </p:cNvPicPr>
          <p:nvPr/>
        </p:nvPicPr>
        <p:blipFill>
          <a:blip r:embed="rId2"/>
          <a:stretch>
            <a:fillRect/>
          </a:stretch>
        </p:blipFill>
        <p:spPr>
          <a:xfrm>
            <a:off x="903806" y="764373"/>
            <a:ext cx="4430914" cy="4372994"/>
          </a:xfrm>
          <a:prstGeom prst="rect">
            <a:avLst/>
          </a:prstGeom>
        </p:spPr>
      </p:pic>
      <p:pic>
        <p:nvPicPr>
          <p:cNvPr id="7" name="Picture 6"/>
          <p:cNvPicPr>
            <a:picLocks noChangeAspect="1"/>
          </p:cNvPicPr>
          <p:nvPr/>
        </p:nvPicPr>
        <p:blipFill>
          <a:blip r:embed="rId3"/>
          <a:stretch>
            <a:fillRect/>
          </a:stretch>
        </p:blipFill>
        <p:spPr>
          <a:xfrm>
            <a:off x="6154802" y="1246205"/>
            <a:ext cx="3198373" cy="4214327"/>
          </a:xfrm>
          <a:prstGeom prst="rect">
            <a:avLst/>
          </a:prstGeom>
        </p:spPr>
      </p:pic>
      <p:sp>
        <p:nvSpPr>
          <p:cNvPr id="9" name="TextBox 8"/>
          <p:cNvSpPr txBox="1"/>
          <p:nvPr/>
        </p:nvSpPr>
        <p:spPr>
          <a:xfrm>
            <a:off x="6154802" y="5460532"/>
            <a:ext cx="4430914" cy="646331"/>
          </a:xfrm>
          <a:prstGeom prst="rect">
            <a:avLst/>
          </a:prstGeom>
          <a:noFill/>
        </p:spPr>
        <p:txBody>
          <a:bodyPr wrap="square" rtlCol="0">
            <a:spAutoFit/>
          </a:bodyPr>
          <a:lstStyle/>
          <a:p>
            <a:r>
              <a:rPr lang="en-NZ" dirty="0" smtClean="0"/>
              <a:t>File handler being shown when loading or saving in the level designer</a:t>
            </a:r>
            <a:endParaRPr lang="en-NZ" dirty="0"/>
          </a:p>
        </p:txBody>
      </p:sp>
    </p:spTree>
    <p:extLst>
      <p:ext uri="{BB962C8B-B14F-4D97-AF65-F5344CB8AC3E}">
        <p14:creationId xmlns:p14="http://schemas.microsoft.com/office/powerpoint/2010/main" val="17736286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Before the application starts, each class is created and injected into the appropriate way. This creates a single instance of each object</a:t>
            </a:r>
            <a:endParaRPr lang="en-NZ" dirty="0"/>
          </a:p>
        </p:txBody>
      </p:sp>
      <p:pic>
        <p:nvPicPr>
          <p:cNvPr id="4" name="Picture 3"/>
          <p:cNvPicPr>
            <a:picLocks noChangeAspect="1"/>
          </p:cNvPicPr>
          <p:nvPr/>
        </p:nvPicPr>
        <p:blipFill>
          <a:blip r:embed="rId2"/>
          <a:stretch>
            <a:fillRect/>
          </a:stretch>
        </p:blipFill>
        <p:spPr>
          <a:xfrm>
            <a:off x="1786812" y="2915098"/>
            <a:ext cx="8050278" cy="3784184"/>
          </a:xfrm>
          <a:prstGeom prst="rect">
            <a:avLst/>
          </a:prstGeom>
        </p:spPr>
      </p:pic>
    </p:spTree>
    <p:extLst>
      <p:ext uri="{BB962C8B-B14F-4D97-AF65-F5344CB8AC3E}">
        <p14:creationId xmlns:p14="http://schemas.microsoft.com/office/powerpoint/2010/main" val="16167856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This allows the main form to access the required views or functions needed. The main form will show the correct form based on what is selected in the drop down menu</a:t>
            </a:r>
            <a:endParaRPr lang="en-NZ" dirty="0"/>
          </a:p>
        </p:txBody>
      </p:sp>
      <p:pic>
        <p:nvPicPr>
          <p:cNvPr id="4" name="Picture 3"/>
          <p:cNvPicPr>
            <a:picLocks noChangeAspect="1"/>
          </p:cNvPicPr>
          <p:nvPr/>
        </p:nvPicPr>
        <p:blipFill>
          <a:blip r:embed="rId2"/>
          <a:stretch>
            <a:fillRect/>
          </a:stretch>
        </p:blipFill>
        <p:spPr>
          <a:xfrm>
            <a:off x="685800" y="3247053"/>
            <a:ext cx="5039318" cy="893600"/>
          </a:xfrm>
          <a:prstGeom prst="rect">
            <a:avLst/>
          </a:prstGeom>
        </p:spPr>
      </p:pic>
      <p:sp>
        <p:nvSpPr>
          <p:cNvPr id="5" name="TextBox 4"/>
          <p:cNvSpPr txBox="1"/>
          <p:nvPr/>
        </p:nvSpPr>
        <p:spPr>
          <a:xfrm>
            <a:off x="685800" y="4206622"/>
            <a:ext cx="5061857" cy="923330"/>
          </a:xfrm>
          <a:prstGeom prst="rect">
            <a:avLst/>
          </a:prstGeom>
          <a:noFill/>
        </p:spPr>
        <p:txBody>
          <a:bodyPr wrap="square" rtlCol="0">
            <a:spAutoFit/>
          </a:bodyPr>
          <a:lstStyle/>
          <a:p>
            <a:r>
              <a:rPr lang="en-NZ" dirty="0" smtClean="0"/>
              <a:t>When the main form option for level designer is clicked, a function in the controller is called</a:t>
            </a:r>
            <a:endParaRPr lang="en-NZ" dirty="0"/>
          </a:p>
        </p:txBody>
      </p:sp>
      <p:pic>
        <p:nvPicPr>
          <p:cNvPr id="6" name="Picture 5"/>
          <p:cNvPicPr>
            <a:picLocks noChangeAspect="1"/>
          </p:cNvPicPr>
          <p:nvPr/>
        </p:nvPicPr>
        <p:blipFill>
          <a:blip r:embed="rId3"/>
          <a:stretch>
            <a:fillRect/>
          </a:stretch>
        </p:blipFill>
        <p:spPr>
          <a:xfrm>
            <a:off x="759375" y="5129952"/>
            <a:ext cx="3457575" cy="1190625"/>
          </a:xfrm>
          <a:prstGeom prst="rect">
            <a:avLst/>
          </a:prstGeom>
        </p:spPr>
      </p:pic>
      <p:sp>
        <p:nvSpPr>
          <p:cNvPr id="7" name="TextBox 6"/>
          <p:cNvSpPr txBox="1"/>
          <p:nvPr/>
        </p:nvSpPr>
        <p:spPr>
          <a:xfrm>
            <a:off x="4367212" y="5415859"/>
            <a:ext cx="3457575" cy="923330"/>
          </a:xfrm>
          <a:prstGeom prst="rect">
            <a:avLst/>
          </a:prstGeom>
          <a:noFill/>
        </p:spPr>
        <p:txBody>
          <a:bodyPr wrap="square" rtlCol="0">
            <a:spAutoFit/>
          </a:bodyPr>
          <a:lstStyle/>
          <a:p>
            <a:r>
              <a:rPr lang="en-NZ" dirty="0" smtClean="0"/>
              <a:t>The level design controller will pass the parent form to the view</a:t>
            </a:r>
            <a:endParaRPr lang="en-NZ" dirty="0"/>
          </a:p>
        </p:txBody>
      </p:sp>
      <p:pic>
        <p:nvPicPr>
          <p:cNvPr id="8" name="Picture 7"/>
          <p:cNvPicPr>
            <a:picLocks noChangeAspect="1"/>
          </p:cNvPicPr>
          <p:nvPr/>
        </p:nvPicPr>
        <p:blipFill>
          <a:blip r:embed="rId4"/>
          <a:stretch>
            <a:fillRect/>
          </a:stretch>
        </p:blipFill>
        <p:spPr>
          <a:xfrm>
            <a:off x="7381875" y="2960428"/>
            <a:ext cx="4124325" cy="1466850"/>
          </a:xfrm>
          <a:prstGeom prst="rect">
            <a:avLst/>
          </a:prstGeom>
        </p:spPr>
      </p:pic>
      <p:sp>
        <p:nvSpPr>
          <p:cNvPr id="9" name="TextBox 8"/>
          <p:cNvSpPr txBox="1"/>
          <p:nvPr/>
        </p:nvSpPr>
        <p:spPr>
          <a:xfrm>
            <a:off x="7355244" y="4493747"/>
            <a:ext cx="4224531" cy="923330"/>
          </a:xfrm>
          <a:prstGeom prst="rect">
            <a:avLst/>
          </a:prstGeom>
          <a:noFill/>
        </p:spPr>
        <p:txBody>
          <a:bodyPr wrap="square" rtlCol="0">
            <a:spAutoFit/>
          </a:bodyPr>
          <a:lstStyle/>
          <a:p>
            <a:r>
              <a:rPr lang="en-NZ" dirty="0" smtClean="0"/>
              <a:t>The view will set the parent and show the form within the parent form</a:t>
            </a:r>
            <a:endParaRPr lang="en-NZ" dirty="0"/>
          </a:p>
        </p:txBody>
      </p:sp>
    </p:spTree>
    <p:extLst>
      <p:ext uri="{BB962C8B-B14F-4D97-AF65-F5344CB8AC3E}">
        <p14:creationId xmlns:p14="http://schemas.microsoft.com/office/powerpoint/2010/main" val="41282887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5" name="TextBox 4"/>
          <p:cNvSpPr txBox="1"/>
          <p:nvPr/>
        </p:nvSpPr>
        <p:spPr>
          <a:xfrm>
            <a:off x="3611733" y="5174751"/>
            <a:ext cx="5061857" cy="923330"/>
          </a:xfrm>
          <a:prstGeom prst="rect">
            <a:avLst/>
          </a:prstGeom>
          <a:noFill/>
        </p:spPr>
        <p:txBody>
          <a:bodyPr wrap="square" rtlCol="0">
            <a:spAutoFit/>
          </a:bodyPr>
          <a:lstStyle/>
          <a:p>
            <a:r>
              <a:rPr lang="en-NZ" dirty="0"/>
              <a:t>When the main form option </a:t>
            </a:r>
            <a:r>
              <a:rPr lang="en-NZ" dirty="0" smtClean="0"/>
              <a:t>for the game is </a:t>
            </a:r>
            <a:r>
              <a:rPr lang="en-NZ" dirty="0"/>
              <a:t>clicked, </a:t>
            </a:r>
            <a:r>
              <a:rPr lang="en-NZ" dirty="0" smtClean="0"/>
              <a:t>the show function is called directly on the form</a:t>
            </a:r>
            <a:endParaRPr lang="en-NZ" dirty="0"/>
          </a:p>
        </p:txBody>
      </p:sp>
      <p:pic>
        <p:nvPicPr>
          <p:cNvPr id="10" name="Picture 9"/>
          <p:cNvPicPr>
            <a:picLocks noChangeAspect="1"/>
          </p:cNvPicPr>
          <p:nvPr/>
        </p:nvPicPr>
        <p:blipFill>
          <a:blip r:embed="rId2"/>
          <a:stretch>
            <a:fillRect/>
          </a:stretch>
        </p:blipFill>
        <p:spPr>
          <a:xfrm>
            <a:off x="2723392" y="3603161"/>
            <a:ext cx="6838541" cy="1571590"/>
          </a:xfrm>
          <a:prstGeom prst="rect">
            <a:avLst/>
          </a:prstGeom>
        </p:spPr>
      </p:pic>
    </p:spTree>
    <p:extLst>
      <p:ext uri="{BB962C8B-B14F-4D97-AF65-F5344CB8AC3E}">
        <p14:creationId xmlns:p14="http://schemas.microsoft.com/office/powerpoint/2010/main" val="13499429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a:t>Must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a:t>Level editor must save map</a:t>
            </a:r>
          </a:p>
          <a:p>
            <a:pPr marL="0" indent="0">
              <a:buNone/>
            </a:pPr>
            <a:r>
              <a:rPr lang="en-NZ" dirty="0" smtClean="0"/>
              <a:t>When using the level editor, the user must be able to save a file using the file handler dialog</a:t>
            </a:r>
            <a:endParaRPr lang="en-NZ" dirty="0"/>
          </a:p>
        </p:txBody>
      </p:sp>
    </p:spTree>
    <p:extLst>
      <p:ext uri="{BB962C8B-B14F-4D97-AF65-F5344CB8AC3E}">
        <p14:creationId xmlns:p14="http://schemas.microsoft.com/office/powerpoint/2010/main" val="361266574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Pictures</a:t>
            </a:r>
            <a:r>
              <a:rPr lang="en-NZ" dirty="0"/>
              <a:t/>
            </a:r>
            <a:br>
              <a:rPr lang="en-NZ" dirty="0"/>
            </a:br>
            <a:r>
              <a:rPr lang="en-NZ" dirty="0"/>
              <a:t>Static</a:t>
            </a:r>
          </a:p>
        </p:txBody>
      </p:sp>
      <p:pic>
        <p:nvPicPr>
          <p:cNvPr id="4" name="Picture 3"/>
          <p:cNvPicPr>
            <a:picLocks noChangeAspect="1"/>
          </p:cNvPicPr>
          <p:nvPr/>
        </p:nvPicPr>
        <p:blipFill>
          <a:blip r:embed="rId2"/>
          <a:stretch>
            <a:fillRect/>
          </a:stretch>
        </p:blipFill>
        <p:spPr>
          <a:xfrm>
            <a:off x="272726" y="596422"/>
            <a:ext cx="3827496" cy="4640479"/>
          </a:xfrm>
          <a:prstGeom prst="rect">
            <a:avLst/>
          </a:prstGeom>
        </p:spPr>
      </p:pic>
      <p:sp>
        <p:nvSpPr>
          <p:cNvPr id="5" name="TextBox 4"/>
          <p:cNvSpPr txBox="1"/>
          <p:nvPr/>
        </p:nvSpPr>
        <p:spPr>
          <a:xfrm>
            <a:off x="242596" y="5355771"/>
            <a:ext cx="3844213" cy="369332"/>
          </a:xfrm>
          <a:prstGeom prst="rect">
            <a:avLst/>
          </a:prstGeom>
          <a:noFill/>
        </p:spPr>
        <p:txBody>
          <a:bodyPr wrap="square" rtlCol="0">
            <a:spAutoFit/>
          </a:bodyPr>
          <a:lstStyle/>
          <a:p>
            <a:r>
              <a:rPr lang="en-NZ" dirty="0" smtClean="0"/>
              <a:t>Level editor after clicking save</a:t>
            </a:r>
            <a:endParaRPr lang="en-NZ" dirty="0"/>
          </a:p>
        </p:txBody>
      </p:sp>
      <p:pic>
        <p:nvPicPr>
          <p:cNvPr id="6" name="Picture 5"/>
          <p:cNvPicPr>
            <a:picLocks noChangeAspect="1"/>
          </p:cNvPicPr>
          <p:nvPr/>
        </p:nvPicPr>
        <p:blipFill>
          <a:blip r:embed="rId3"/>
          <a:stretch>
            <a:fillRect/>
          </a:stretch>
        </p:blipFill>
        <p:spPr>
          <a:xfrm>
            <a:off x="4264672" y="1203974"/>
            <a:ext cx="3685009" cy="4763725"/>
          </a:xfrm>
          <a:prstGeom prst="rect">
            <a:avLst/>
          </a:prstGeom>
        </p:spPr>
      </p:pic>
      <p:sp>
        <p:nvSpPr>
          <p:cNvPr id="7" name="TextBox 6"/>
          <p:cNvSpPr txBox="1"/>
          <p:nvPr/>
        </p:nvSpPr>
        <p:spPr>
          <a:xfrm>
            <a:off x="4264672" y="6147989"/>
            <a:ext cx="4151540" cy="369332"/>
          </a:xfrm>
          <a:prstGeom prst="rect">
            <a:avLst/>
          </a:prstGeom>
          <a:noFill/>
        </p:spPr>
        <p:txBody>
          <a:bodyPr wrap="square" rtlCol="0">
            <a:spAutoFit/>
          </a:bodyPr>
          <a:lstStyle/>
          <a:p>
            <a:r>
              <a:rPr lang="en-NZ" dirty="0" smtClean="0"/>
              <a:t>File handler after saving “Save File”</a:t>
            </a:r>
            <a:endParaRPr lang="en-NZ" dirty="0"/>
          </a:p>
        </p:txBody>
      </p:sp>
      <p:pic>
        <p:nvPicPr>
          <p:cNvPr id="8" name="Picture 7"/>
          <p:cNvPicPr>
            <a:picLocks noChangeAspect="1"/>
          </p:cNvPicPr>
          <p:nvPr/>
        </p:nvPicPr>
        <p:blipFill>
          <a:blip r:embed="rId4"/>
          <a:stretch>
            <a:fillRect/>
          </a:stretch>
        </p:blipFill>
        <p:spPr>
          <a:xfrm>
            <a:off x="8515350" y="2657148"/>
            <a:ext cx="2990850" cy="1857375"/>
          </a:xfrm>
          <a:prstGeom prst="rect">
            <a:avLst/>
          </a:prstGeom>
        </p:spPr>
      </p:pic>
      <p:sp>
        <p:nvSpPr>
          <p:cNvPr id="9" name="TextBox 8"/>
          <p:cNvSpPr txBox="1"/>
          <p:nvPr/>
        </p:nvSpPr>
        <p:spPr>
          <a:xfrm>
            <a:off x="8515350" y="4514523"/>
            <a:ext cx="2990850" cy="646331"/>
          </a:xfrm>
          <a:prstGeom prst="rect">
            <a:avLst/>
          </a:prstGeom>
          <a:noFill/>
        </p:spPr>
        <p:txBody>
          <a:bodyPr wrap="square" rtlCol="0">
            <a:spAutoFit/>
          </a:bodyPr>
          <a:lstStyle/>
          <a:p>
            <a:r>
              <a:rPr lang="en-NZ" dirty="0" smtClean="0"/>
              <a:t>Generated file at file location</a:t>
            </a:r>
            <a:endParaRPr lang="en-NZ" dirty="0"/>
          </a:p>
        </p:txBody>
      </p:sp>
    </p:spTree>
    <p:extLst>
      <p:ext uri="{BB962C8B-B14F-4D97-AF65-F5344CB8AC3E}">
        <p14:creationId xmlns:p14="http://schemas.microsoft.com/office/powerpoint/2010/main" val="138639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r>
              <a:rPr lang="en-NZ" dirty="0"/>
              <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dirty="0" smtClean="0"/>
              <a:t>When clicking save in the level editor, it will invoke a static method with the main form, this will trigger an event that passes no information. The event is attached to a delegate, the delegate has a function attached to it</a:t>
            </a:r>
            <a:endParaRPr lang="en-NZ" dirty="0"/>
          </a:p>
        </p:txBody>
      </p:sp>
      <p:pic>
        <p:nvPicPr>
          <p:cNvPr id="4" name="Picture 3"/>
          <p:cNvPicPr>
            <a:picLocks noChangeAspect="1"/>
          </p:cNvPicPr>
          <p:nvPr/>
        </p:nvPicPr>
        <p:blipFill>
          <a:blip r:embed="rId2"/>
          <a:stretch>
            <a:fillRect/>
          </a:stretch>
        </p:blipFill>
        <p:spPr>
          <a:xfrm>
            <a:off x="685800" y="3328015"/>
            <a:ext cx="4714875" cy="1209675"/>
          </a:xfrm>
          <a:prstGeom prst="rect">
            <a:avLst/>
          </a:prstGeom>
        </p:spPr>
      </p:pic>
      <p:sp>
        <p:nvSpPr>
          <p:cNvPr id="5" name="TextBox 4"/>
          <p:cNvSpPr txBox="1"/>
          <p:nvPr/>
        </p:nvSpPr>
        <p:spPr>
          <a:xfrm>
            <a:off x="685800" y="4590661"/>
            <a:ext cx="4763278" cy="369332"/>
          </a:xfrm>
          <a:prstGeom prst="rect">
            <a:avLst/>
          </a:prstGeom>
          <a:noFill/>
        </p:spPr>
        <p:txBody>
          <a:bodyPr wrap="square" rtlCol="0">
            <a:spAutoFit/>
          </a:bodyPr>
          <a:lstStyle/>
          <a:p>
            <a:r>
              <a:rPr lang="en-NZ" dirty="0" smtClean="0"/>
              <a:t>Invoking the static method</a:t>
            </a:r>
            <a:endParaRPr lang="en-NZ" dirty="0"/>
          </a:p>
        </p:txBody>
      </p:sp>
      <p:pic>
        <p:nvPicPr>
          <p:cNvPr id="6" name="Picture 5"/>
          <p:cNvPicPr>
            <a:picLocks noChangeAspect="1"/>
          </p:cNvPicPr>
          <p:nvPr/>
        </p:nvPicPr>
        <p:blipFill>
          <a:blip r:embed="rId3"/>
          <a:stretch>
            <a:fillRect/>
          </a:stretch>
        </p:blipFill>
        <p:spPr>
          <a:xfrm>
            <a:off x="1416746" y="4964550"/>
            <a:ext cx="3552825" cy="1190625"/>
          </a:xfrm>
          <a:prstGeom prst="rect">
            <a:avLst/>
          </a:prstGeom>
        </p:spPr>
      </p:pic>
      <p:sp>
        <p:nvSpPr>
          <p:cNvPr id="7" name="TextBox 6"/>
          <p:cNvSpPr txBox="1"/>
          <p:nvPr/>
        </p:nvSpPr>
        <p:spPr>
          <a:xfrm>
            <a:off x="1332722" y="6155175"/>
            <a:ext cx="3780454" cy="369332"/>
          </a:xfrm>
          <a:prstGeom prst="rect">
            <a:avLst/>
          </a:prstGeom>
          <a:noFill/>
        </p:spPr>
        <p:txBody>
          <a:bodyPr wrap="square" rtlCol="0">
            <a:spAutoFit/>
          </a:bodyPr>
          <a:lstStyle/>
          <a:p>
            <a:r>
              <a:rPr lang="en-NZ" dirty="0" smtClean="0"/>
              <a:t>Main form static method</a:t>
            </a:r>
            <a:endParaRPr lang="en-NZ" dirty="0"/>
          </a:p>
        </p:txBody>
      </p:sp>
      <p:pic>
        <p:nvPicPr>
          <p:cNvPr id="9" name="Picture 8"/>
          <p:cNvPicPr>
            <a:picLocks noChangeAspect="1"/>
          </p:cNvPicPr>
          <p:nvPr/>
        </p:nvPicPr>
        <p:blipFill>
          <a:blip r:embed="rId4"/>
          <a:stretch>
            <a:fillRect/>
          </a:stretch>
        </p:blipFill>
        <p:spPr>
          <a:xfrm>
            <a:off x="6180024" y="3797943"/>
            <a:ext cx="5010150" cy="1162050"/>
          </a:xfrm>
          <a:prstGeom prst="rect">
            <a:avLst/>
          </a:prstGeom>
        </p:spPr>
      </p:pic>
      <p:sp>
        <p:nvSpPr>
          <p:cNvPr id="10" name="TextBox 9"/>
          <p:cNvSpPr txBox="1"/>
          <p:nvPr/>
        </p:nvSpPr>
        <p:spPr>
          <a:xfrm>
            <a:off x="6180024" y="4959993"/>
            <a:ext cx="5146538" cy="369332"/>
          </a:xfrm>
          <a:prstGeom prst="rect">
            <a:avLst/>
          </a:prstGeom>
          <a:noFill/>
        </p:spPr>
        <p:txBody>
          <a:bodyPr wrap="square" rtlCol="0">
            <a:spAutoFit/>
          </a:bodyPr>
          <a:lstStyle/>
          <a:p>
            <a:r>
              <a:rPr lang="en-NZ" dirty="0" smtClean="0"/>
              <a:t>Delegate defined in namespace</a:t>
            </a:r>
            <a:endParaRPr lang="en-NZ" dirty="0"/>
          </a:p>
        </p:txBody>
      </p:sp>
    </p:spTree>
    <p:extLst>
      <p:ext uri="{BB962C8B-B14F-4D97-AF65-F5344CB8AC3E}">
        <p14:creationId xmlns:p14="http://schemas.microsoft.com/office/powerpoint/2010/main" val="193020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wall in correct position</a:t>
            </a:r>
          </a:p>
          <a:p>
            <a:pPr marL="0" indent="0">
              <a:buNone/>
            </a:pPr>
            <a:r>
              <a:rPr lang="en-NZ" dirty="0" smtClean="0"/>
              <a:t>After an item has been set, the place item function will be used. This function will need the position for x and y on the map array, it will then change the value to the set item.</a:t>
            </a:r>
            <a:endParaRPr lang="en-NZ" b="1" dirty="0" smtClean="0"/>
          </a:p>
          <a:p>
            <a:pPr marL="0" indent="0">
              <a:buNone/>
            </a:pPr>
            <a:endParaRPr lang="en-NZ" dirty="0"/>
          </a:p>
          <a:p>
            <a:pPr marL="0" indent="0">
              <a:buNone/>
            </a:pPr>
            <a:endParaRPr lang="en-NZ" dirty="0"/>
          </a:p>
        </p:txBody>
      </p:sp>
      <p:pic>
        <p:nvPicPr>
          <p:cNvPr id="3" name="Picture 2"/>
          <p:cNvPicPr>
            <a:picLocks noChangeAspect="1"/>
          </p:cNvPicPr>
          <p:nvPr/>
        </p:nvPicPr>
        <p:blipFill>
          <a:blip r:embed="rId2"/>
          <a:stretch>
            <a:fillRect/>
          </a:stretch>
        </p:blipFill>
        <p:spPr>
          <a:xfrm>
            <a:off x="2153427" y="4190098"/>
            <a:ext cx="3167701" cy="272630"/>
          </a:xfrm>
          <a:prstGeom prst="rect">
            <a:avLst/>
          </a:prstGeom>
        </p:spPr>
      </p:pic>
      <p:sp>
        <p:nvSpPr>
          <p:cNvPr id="4" name="TextBox 3"/>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8" name="TextBox 7"/>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9" name="Picture 8"/>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6310985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7" name="TextBox 6"/>
          <p:cNvSpPr txBox="1"/>
          <p:nvPr/>
        </p:nvSpPr>
        <p:spPr>
          <a:xfrm>
            <a:off x="1434581" y="4824641"/>
            <a:ext cx="3780454" cy="646331"/>
          </a:xfrm>
          <a:prstGeom prst="rect">
            <a:avLst/>
          </a:prstGeom>
          <a:noFill/>
        </p:spPr>
        <p:txBody>
          <a:bodyPr wrap="square" rtlCol="0">
            <a:spAutoFit/>
          </a:bodyPr>
          <a:lstStyle/>
          <a:p>
            <a:r>
              <a:rPr lang="en-NZ" dirty="0" smtClean="0"/>
              <a:t>Event delegate attached to save function</a:t>
            </a:r>
            <a:endParaRPr lang="en-NZ" dirty="0"/>
          </a:p>
        </p:txBody>
      </p:sp>
      <p:pic>
        <p:nvPicPr>
          <p:cNvPr id="8" name="Picture 7"/>
          <p:cNvPicPr>
            <a:picLocks noChangeAspect="1"/>
          </p:cNvPicPr>
          <p:nvPr/>
        </p:nvPicPr>
        <p:blipFill>
          <a:blip r:embed="rId2"/>
          <a:stretch>
            <a:fillRect/>
          </a:stretch>
        </p:blipFill>
        <p:spPr>
          <a:xfrm>
            <a:off x="1434581" y="1767116"/>
            <a:ext cx="4191000" cy="3057525"/>
          </a:xfrm>
          <a:prstGeom prst="rect">
            <a:avLst/>
          </a:prstGeom>
        </p:spPr>
      </p:pic>
      <p:pic>
        <p:nvPicPr>
          <p:cNvPr id="11" name="Picture 10"/>
          <p:cNvPicPr>
            <a:picLocks noChangeAspect="1"/>
          </p:cNvPicPr>
          <p:nvPr/>
        </p:nvPicPr>
        <p:blipFill>
          <a:blip r:embed="rId3"/>
          <a:stretch>
            <a:fillRect/>
          </a:stretch>
        </p:blipFill>
        <p:spPr>
          <a:xfrm>
            <a:off x="7057055" y="4204147"/>
            <a:ext cx="3514725" cy="1266825"/>
          </a:xfrm>
          <a:prstGeom prst="rect">
            <a:avLst/>
          </a:prstGeom>
        </p:spPr>
      </p:pic>
      <p:sp>
        <p:nvSpPr>
          <p:cNvPr id="12" name="TextBox 11"/>
          <p:cNvSpPr txBox="1"/>
          <p:nvPr/>
        </p:nvSpPr>
        <p:spPr>
          <a:xfrm>
            <a:off x="7057055" y="5470972"/>
            <a:ext cx="3780454" cy="369332"/>
          </a:xfrm>
          <a:prstGeom prst="rect">
            <a:avLst/>
          </a:prstGeom>
          <a:noFill/>
        </p:spPr>
        <p:txBody>
          <a:bodyPr wrap="square" rtlCol="0">
            <a:spAutoFit/>
          </a:bodyPr>
          <a:lstStyle/>
          <a:p>
            <a:r>
              <a:rPr lang="en-NZ" dirty="0" smtClean="0"/>
              <a:t>Save function</a:t>
            </a:r>
            <a:endParaRPr lang="en-NZ" dirty="0"/>
          </a:p>
        </p:txBody>
      </p:sp>
    </p:spTree>
    <p:extLst>
      <p:ext uri="{BB962C8B-B14F-4D97-AF65-F5344CB8AC3E}">
        <p14:creationId xmlns:p14="http://schemas.microsoft.com/office/powerpoint/2010/main" val="24013946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save function will show the file handler form, get the map from the level designer and pass it to the file handler</a:t>
            </a:r>
            <a:endParaRPr lang="en-NZ" dirty="0"/>
          </a:p>
        </p:txBody>
      </p:sp>
      <p:pic>
        <p:nvPicPr>
          <p:cNvPr id="4" name="Picture 3"/>
          <p:cNvPicPr>
            <a:picLocks noChangeAspect="1"/>
          </p:cNvPicPr>
          <p:nvPr/>
        </p:nvPicPr>
        <p:blipFill>
          <a:blip r:embed="rId2"/>
          <a:stretch>
            <a:fillRect/>
          </a:stretch>
        </p:blipFill>
        <p:spPr>
          <a:xfrm>
            <a:off x="685800" y="2923008"/>
            <a:ext cx="2924175" cy="1123950"/>
          </a:xfrm>
          <a:prstGeom prst="rect">
            <a:avLst/>
          </a:prstGeom>
        </p:spPr>
      </p:pic>
      <p:sp>
        <p:nvSpPr>
          <p:cNvPr id="5" name="TextBox 4"/>
          <p:cNvSpPr txBox="1"/>
          <p:nvPr/>
        </p:nvSpPr>
        <p:spPr>
          <a:xfrm>
            <a:off x="685800" y="4046957"/>
            <a:ext cx="3692347" cy="369332"/>
          </a:xfrm>
          <a:prstGeom prst="rect">
            <a:avLst/>
          </a:prstGeom>
          <a:noFill/>
        </p:spPr>
        <p:txBody>
          <a:bodyPr wrap="square" rtlCol="0">
            <a:spAutoFit/>
          </a:bodyPr>
          <a:lstStyle/>
          <a:p>
            <a:r>
              <a:rPr lang="en-NZ" dirty="0" smtClean="0"/>
              <a:t>Shows the file handler form</a:t>
            </a:r>
            <a:endParaRPr lang="en-NZ" dirty="0"/>
          </a:p>
        </p:txBody>
      </p:sp>
      <p:pic>
        <p:nvPicPr>
          <p:cNvPr id="6" name="Picture 5"/>
          <p:cNvPicPr>
            <a:picLocks noChangeAspect="1"/>
          </p:cNvPicPr>
          <p:nvPr/>
        </p:nvPicPr>
        <p:blipFill>
          <a:blip r:embed="rId3"/>
          <a:stretch>
            <a:fillRect/>
          </a:stretch>
        </p:blipFill>
        <p:spPr>
          <a:xfrm>
            <a:off x="4231433" y="3207634"/>
            <a:ext cx="3619500" cy="1419225"/>
          </a:xfrm>
          <a:prstGeom prst="rect">
            <a:avLst/>
          </a:prstGeom>
        </p:spPr>
      </p:pic>
      <p:sp>
        <p:nvSpPr>
          <p:cNvPr id="7" name="TextBox 6"/>
          <p:cNvSpPr txBox="1"/>
          <p:nvPr/>
        </p:nvSpPr>
        <p:spPr>
          <a:xfrm>
            <a:off x="4231433" y="4690700"/>
            <a:ext cx="4330327" cy="923330"/>
          </a:xfrm>
          <a:prstGeom prst="rect">
            <a:avLst/>
          </a:prstGeom>
          <a:noFill/>
        </p:spPr>
        <p:txBody>
          <a:bodyPr wrap="square" rtlCol="0">
            <a:spAutoFit/>
          </a:bodyPr>
          <a:lstStyle/>
          <a:p>
            <a:r>
              <a:rPr lang="en-NZ" dirty="0" smtClean="0"/>
              <a:t>Passes the map to a model function while disabling the load button and enabling the save button</a:t>
            </a:r>
            <a:endParaRPr lang="en-NZ" dirty="0"/>
          </a:p>
        </p:txBody>
      </p:sp>
      <p:pic>
        <p:nvPicPr>
          <p:cNvPr id="8" name="Picture 7"/>
          <p:cNvPicPr>
            <a:picLocks noChangeAspect="1"/>
          </p:cNvPicPr>
          <p:nvPr/>
        </p:nvPicPr>
        <p:blipFill>
          <a:blip r:embed="rId4"/>
          <a:stretch>
            <a:fillRect/>
          </a:stretch>
        </p:blipFill>
        <p:spPr>
          <a:xfrm>
            <a:off x="7666021" y="5416115"/>
            <a:ext cx="3657600" cy="1076325"/>
          </a:xfrm>
          <a:prstGeom prst="rect">
            <a:avLst/>
          </a:prstGeom>
        </p:spPr>
      </p:pic>
      <p:sp>
        <p:nvSpPr>
          <p:cNvPr id="9" name="TextBox 8"/>
          <p:cNvSpPr txBox="1"/>
          <p:nvPr/>
        </p:nvSpPr>
        <p:spPr>
          <a:xfrm>
            <a:off x="7666021" y="6476794"/>
            <a:ext cx="3692347" cy="369332"/>
          </a:xfrm>
          <a:prstGeom prst="rect">
            <a:avLst/>
          </a:prstGeom>
          <a:noFill/>
        </p:spPr>
        <p:txBody>
          <a:bodyPr wrap="square" rtlCol="0">
            <a:spAutoFit/>
          </a:bodyPr>
          <a:lstStyle/>
          <a:p>
            <a:r>
              <a:rPr lang="en-NZ" dirty="0" smtClean="0"/>
              <a:t>Sets the model map array</a:t>
            </a:r>
            <a:endParaRPr lang="en-NZ" dirty="0"/>
          </a:p>
        </p:txBody>
      </p:sp>
    </p:spTree>
    <p:extLst>
      <p:ext uri="{BB962C8B-B14F-4D97-AF65-F5344CB8AC3E}">
        <p14:creationId xmlns:p14="http://schemas.microsoft.com/office/powerpoint/2010/main" val="2620116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When the file handler is open, the user must click the file handler save button. This will start the series of functions/events needed to convert and save the file. The message list will first be cleared of previous messages before a save dialog being made, the dialog properties will be set, then the recent save file will be defined. </a:t>
            </a:r>
          </a:p>
          <a:p>
            <a:pPr marL="0" indent="0">
              <a:buNone/>
            </a:pPr>
            <a:r>
              <a:rPr lang="en-NZ" dirty="0" smtClean="0"/>
              <a:t>When the user has specified the save file location and name, an event is triggered that will save the map which was previously passed. The saving function is part of my file handler as mentioned previously.</a:t>
            </a:r>
            <a:endParaRPr lang="en-NZ" dirty="0"/>
          </a:p>
        </p:txBody>
      </p:sp>
    </p:spTree>
    <p:extLst>
      <p:ext uri="{BB962C8B-B14F-4D97-AF65-F5344CB8AC3E}">
        <p14:creationId xmlns:p14="http://schemas.microsoft.com/office/powerpoint/2010/main" val="39329870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pic>
        <p:nvPicPr>
          <p:cNvPr id="11" name="Picture 10"/>
          <p:cNvPicPr>
            <a:picLocks noChangeAspect="1"/>
          </p:cNvPicPr>
          <p:nvPr/>
        </p:nvPicPr>
        <p:blipFill>
          <a:blip r:embed="rId2"/>
          <a:stretch>
            <a:fillRect/>
          </a:stretch>
        </p:blipFill>
        <p:spPr>
          <a:xfrm>
            <a:off x="2895600" y="1196263"/>
            <a:ext cx="5681515" cy="5299191"/>
          </a:xfrm>
          <a:prstGeom prst="rect">
            <a:avLst/>
          </a:prstGeom>
        </p:spPr>
      </p:pic>
    </p:spTree>
    <p:extLst>
      <p:ext uri="{BB962C8B-B14F-4D97-AF65-F5344CB8AC3E}">
        <p14:creationId xmlns:p14="http://schemas.microsoft.com/office/powerpoint/2010/main" val="20436115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a:t>Must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a:t>Game must load map</a:t>
            </a:r>
          </a:p>
          <a:p>
            <a:pPr marL="0" indent="0">
              <a:buNone/>
            </a:pPr>
            <a:r>
              <a:rPr lang="en-NZ" dirty="0" smtClean="0"/>
              <a:t>The </a:t>
            </a:r>
            <a:r>
              <a:rPr lang="en-NZ" dirty="0" smtClean="0"/>
              <a:t>file load dialog is shown when the user needs to load a file. The user will have to click the load button before it is created then shown to the user</a:t>
            </a:r>
            <a:endParaRPr lang="en-NZ" dirty="0"/>
          </a:p>
        </p:txBody>
      </p:sp>
    </p:spTree>
    <p:extLst>
      <p:ext uri="{BB962C8B-B14F-4D97-AF65-F5344CB8AC3E}">
        <p14:creationId xmlns:p14="http://schemas.microsoft.com/office/powerpoint/2010/main" val="231467840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Pictures</a:t>
            </a:r>
            <a:br>
              <a:rPr lang="en-NZ" dirty="0" smtClean="0"/>
            </a:br>
            <a:r>
              <a:rPr lang="en-NZ" dirty="0" smtClean="0"/>
              <a:t>Static</a:t>
            </a:r>
            <a:endParaRPr lang="en-NZ" dirty="0"/>
          </a:p>
        </p:txBody>
      </p:sp>
      <p:pic>
        <p:nvPicPr>
          <p:cNvPr id="5" name="Picture 4"/>
          <p:cNvPicPr>
            <a:picLocks noChangeAspect="1"/>
          </p:cNvPicPr>
          <p:nvPr/>
        </p:nvPicPr>
        <p:blipFill>
          <a:blip r:embed="rId2"/>
          <a:stretch>
            <a:fillRect/>
          </a:stretch>
        </p:blipFill>
        <p:spPr>
          <a:xfrm>
            <a:off x="298579" y="1044291"/>
            <a:ext cx="3456991" cy="4795181"/>
          </a:xfrm>
          <a:prstGeom prst="rect">
            <a:avLst/>
          </a:prstGeom>
        </p:spPr>
      </p:pic>
      <p:sp>
        <p:nvSpPr>
          <p:cNvPr id="7" name="TextBox 6"/>
          <p:cNvSpPr txBox="1"/>
          <p:nvPr/>
        </p:nvSpPr>
        <p:spPr>
          <a:xfrm>
            <a:off x="298579" y="5839472"/>
            <a:ext cx="3638939" cy="369332"/>
          </a:xfrm>
          <a:prstGeom prst="rect">
            <a:avLst/>
          </a:prstGeom>
          <a:noFill/>
        </p:spPr>
        <p:txBody>
          <a:bodyPr wrap="square" rtlCol="0">
            <a:spAutoFit/>
          </a:bodyPr>
          <a:lstStyle/>
          <a:p>
            <a:r>
              <a:rPr lang="en-NZ" dirty="0"/>
              <a:t>Level editor after clicking </a:t>
            </a:r>
            <a:r>
              <a:rPr lang="en-NZ" dirty="0" smtClean="0"/>
              <a:t>load</a:t>
            </a:r>
            <a:endParaRPr lang="en-NZ" dirty="0"/>
          </a:p>
        </p:txBody>
      </p:sp>
      <p:sp>
        <p:nvSpPr>
          <p:cNvPr id="8" name="Rectangle 7"/>
          <p:cNvSpPr/>
          <p:nvPr/>
        </p:nvSpPr>
        <p:spPr>
          <a:xfrm>
            <a:off x="3937518" y="6477866"/>
            <a:ext cx="4243469" cy="369332"/>
          </a:xfrm>
          <a:prstGeom prst="rect">
            <a:avLst/>
          </a:prstGeom>
        </p:spPr>
        <p:txBody>
          <a:bodyPr wrap="none">
            <a:spAutoFit/>
          </a:bodyPr>
          <a:lstStyle/>
          <a:p>
            <a:r>
              <a:rPr lang="en-NZ" dirty="0"/>
              <a:t>File handler after </a:t>
            </a:r>
            <a:r>
              <a:rPr lang="en-NZ" dirty="0" smtClean="0"/>
              <a:t>loading </a:t>
            </a:r>
            <a:r>
              <a:rPr lang="en-NZ" dirty="0"/>
              <a:t>“Save File”</a:t>
            </a:r>
            <a:endParaRPr lang="en-NZ" dirty="0"/>
          </a:p>
        </p:txBody>
      </p:sp>
      <p:pic>
        <p:nvPicPr>
          <p:cNvPr id="9" name="Picture 8"/>
          <p:cNvPicPr>
            <a:picLocks noChangeAspect="1"/>
          </p:cNvPicPr>
          <p:nvPr/>
        </p:nvPicPr>
        <p:blipFill>
          <a:blip r:embed="rId3"/>
          <a:stretch>
            <a:fillRect/>
          </a:stretch>
        </p:blipFill>
        <p:spPr>
          <a:xfrm>
            <a:off x="4158052" y="1649400"/>
            <a:ext cx="3287778" cy="4559404"/>
          </a:xfrm>
          <a:prstGeom prst="rect">
            <a:avLst/>
          </a:prstGeom>
        </p:spPr>
      </p:pic>
      <p:sp>
        <p:nvSpPr>
          <p:cNvPr id="10" name="Rectangle 9"/>
          <p:cNvSpPr/>
          <p:nvPr/>
        </p:nvSpPr>
        <p:spPr>
          <a:xfrm>
            <a:off x="7897199" y="5287440"/>
            <a:ext cx="3275256" cy="369332"/>
          </a:xfrm>
          <a:prstGeom prst="rect">
            <a:avLst/>
          </a:prstGeom>
        </p:spPr>
        <p:txBody>
          <a:bodyPr wrap="none">
            <a:spAutoFit/>
          </a:bodyPr>
          <a:lstStyle/>
          <a:p>
            <a:r>
              <a:rPr lang="en-NZ" dirty="0" smtClean="0"/>
              <a:t>Level designer loaded map</a:t>
            </a:r>
            <a:endParaRPr lang="en-NZ" dirty="0"/>
          </a:p>
        </p:txBody>
      </p:sp>
      <p:pic>
        <p:nvPicPr>
          <p:cNvPr id="11" name="Picture 10"/>
          <p:cNvPicPr>
            <a:picLocks noChangeAspect="1"/>
          </p:cNvPicPr>
          <p:nvPr/>
        </p:nvPicPr>
        <p:blipFill>
          <a:blip r:embed="rId4"/>
          <a:stretch>
            <a:fillRect/>
          </a:stretch>
        </p:blipFill>
        <p:spPr>
          <a:xfrm>
            <a:off x="7897199" y="2200808"/>
            <a:ext cx="3743325" cy="2943225"/>
          </a:xfrm>
          <a:prstGeom prst="rect">
            <a:avLst/>
          </a:prstGeom>
        </p:spPr>
      </p:pic>
    </p:spTree>
    <p:extLst>
      <p:ext uri="{BB962C8B-B14F-4D97-AF65-F5344CB8AC3E}">
        <p14:creationId xmlns:p14="http://schemas.microsoft.com/office/powerpoint/2010/main" val="36168786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When clicking load in the level editor, it will invoke a static method with the main form, this will trigger an event that passes no information. The event is attached to a delegate, the delegate has a function attached to it</a:t>
            </a:r>
            <a:endParaRPr lang="en-NZ" dirty="0"/>
          </a:p>
        </p:txBody>
      </p:sp>
      <p:sp>
        <p:nvSpPr>
          <p:cNvPr id="5" name="TextBox 4"/>
          <p:cNvSpPr txBox="1"/>
          <p:nvPr/>
        </p:nvSpPr>
        <p:spPr>
          <a:xfrm>
            <a:off x="425563" y="4569029"/>
            <a:ext cx="5178198" cy="369332"/>
          </a:xfrm>
          <a:prstGeom prst="rect">
            <a:avLst/>
          </a:prstGeom>
          <a:noFill/>
        </p:spPr>
        <p:txBody>
          <a:bodyPr wrap="square" rtlCol="0">
            <a:spAutoFit/>
          </a:bodyPr>
          <a:lstStyle/>
          <a:p>
            <a:r>
              <a:rPr lang="en-NZ" dirty="0" smtClean="0"/>
              <a:t>Invoking the static method and show check</a:t>
            </a:r>
            <a:endParaRPr lang="en-NZ" dirty="0"/>
          </a:p>
        </p:txBody>
      </p:sp>
      <p:sp>
        <p:nvSpPr>
          <p:cNvPr id="7" name="TextBox 6"/>
          <p:cNvSpPr txBox="1"/>
          <p:nvPr/>
        </p:nvSpPr>
        <p:spPr>
          <a:xfrm>
            <a:off x="1416599" y="6304849"/>
            <a:ext cx="3780454" cy="369332"/>
          </a:xfrm>
          <a:prstGeom prst="rect">
            <a:avLst/>
          </a:prstGeom>
          <a:noFill/>
        </p:spPr>
        <p:txBody>
          <a:bodyPr wrap="square" rtlCol="0">
            <a:spAutoFit/>
          </a:bodyPr>
          <a:lstStyle/>
          <a:p>
            <a:r>
              <a:rPr lang="en-NZ" dirty="0" smtClean="0"/>
              <a:t>Main form static method</a:t>
            </a:r>
            <a:endParaRPr lang="en-NZ" dirty="0"/>
          </a:p>
        </p:txBody>
      </p:sp>
      <p:pic>
        <p:nvPicPr>
          <p:cNvPr id="9" name="Picture 8"/>
          <p:cNvPicPr>
            <a:picLocks noChangeAspect="1"/>
          </p:cNvPicPr>
          <p:nvPr/>
        </p:nvPicPr>
        <p:blipFill>
          <a:blip r:embed="rId2"/>
          <a:stretch>
            <a:fillRect/>
          </a:stretch>
        </p:blipFill>
        <p:spPr>
          <a:xfrm>
            <a:off x="6180024" y="3797943"/>
            <a:ext cx="5010150" cy="1162050"/>
          </a:xfrm>
          <a:prstGeom prst="rect">
            <a:avLst/>
          </a:prstGeom>
        </p:spPr>
      </p:pic>
      <p:sp>
        <p:nvSpPr>
          <p:cNvPr id="10" name="TextBox 9"/>
          <p:cNvSpPr txBox="1"/>
          <p:nvPr/>
        </p:nvSpPr>
        <p:spPr>
          <a:xfrm>
            <a:off x="6180024" y="4959993"/>
            <a:ext cx="5146538" cy="369332"/>
          </a:xfrm>
          <a:prstGeom prst="rect">
            <a:avLst/>
          </a:prstGeom>
          <a:noFill/>
        </p:spPr>
        <p:txBody>
          <a:bodyPr wrap="square" rtlCol="0">
            <a:spAutoFit/>
          </a:bodyPr>
          <a:lstStyle/>
          <a:p>
            <a:r>
              <a:rPr lang="en-NZ" dirty="0" smtClean="0"/>
              <a:t>Delegate defined in namespace</a:t>
            </a:r>
            <a:endParaRPr lang="en-NZ" dirty="0"/>
          </a:p>
        </p:txBody>
      </p:sp>
      <p:pic>
        <p:nvPicPr>
          <p:cNvPr id="8" name="Picture 7"/>
          <p:cNvPicPr>
            <a:picLocks noChangeAspect="1"/>
          </p:cNvPicPr>
          <p:nvPr/>
        </p:nvPicPr>
        <p:blipFill>
          <a:blip r:embed="rId3"/>
          <a:stretch>
            <a:fillRect/>
          </a:stretch>
        </p:blipFill>
        <p:spPr>
          <a:xfrm>
            <a:off x="685800" y="3226682"/>
            <a:ext cx="4657725" cy="1295400"/>
          </a:xfrm>
          <a:prstGeom prst="rect">
            <a:avLst/>
          </a:prstGeom>
        </p:spPr>
      </p:pic>
      <p:pic>
        <p:nvPicPr>
          <p:cNvPr id="11" name="Picture 10"/>
          <p:cNvPicPr>
            <a:picLocks noChangeAspect="1"/>
          </p:cNvPicPr>
          <p:nvPr/>
        </p:nvPicPr>
        <p:blipFill>
          <a:blip r:embed="rId4"/>
          <a:stretch>
            <a:fillRect/>
          </a:stretch>
        </p:blipFill>
        <p:spPr>
          <a:xfrm>
            <a:off x="928687" y="5075520"/>
            <a:ext cx="4171950" cy="1143000"/>
          </a:xfrm>
          <a:prstGeom prst="rect">
            <a:avLst/>
          </a:prstGeom>
        </p:spPr>
      </p:pic>
    </p:spTree>
    <p:extLst>
      <p:ext uri="{BB962C8B-B14F-4D97-AF65-F5344CB8AC3E}">
        <p14:creationId xmlns:p14="http://schemas.microsoft.com/office/powerpoint/2010/main" val="4510052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7" name="TextBox 6"/>
          <p:cNvSpPr txBox="1"/>
          <p:nvPr/>
        </p:nvSpPr>
        <p:spPr>
          <a:xfrm>
            <a:off x="1434581" y="4514393"/>
            <a:ext cx="3780454" cy="646331"/>
          </a:xfrm>
          <a:prstGeom prst="rect">
            <a:avLst/>
          </a:prstGeom>
          <a:noFill/>
        </p:spPr>
        <p:txBody>
          <a:bodyPr wrap="square" rtlCol="0">
            <a:spAutoFit/>
          </a:bodyPr>
          <a:lstStyle/>
          <a:p>
            <a:r>
              <a:rPr lang="en-NZ" dirty="0" smtClean="0"/>
              <a:t>Event delegate attached to ‘to load’ function</a:t>
            </a:r>
            <a:endParaRPr lang="en-NZ" dirty="0"/>
          </a:p>
        </p:txBody>
      </p:sp>
      <p:sp>
        <p:nvSpPr>
          <p:cNvPr id="12" name="TextBox 11"/>
          <p:cNvSpPr txBox="1"/>
          <p:nvPr/>
        </p:nvSpPr>
        <p:spPr>
          <a:xfrm>
            <a:off x="7057055" y="5470972"/>
            <a:ext cx="3780454" cy="369332"/>
          </a:xfrm>
          <a:prstGeom prst="rect">
            <a:avLst/>
          </a:prstGeom>
          <a:noFill/>
        </p:spPr>
        <p:txBody>
          <a:bodyPr wrap="square" rtlCol="0">
            <a:spAutoFit/>
          </a:bodyPr>
          <a:lstStyle/>
          <a:p>
            <a:r>
              <a:rPr lang="en-NZ" dirty="0" smtClean="0"/>
              <a:t>To load function</a:t>
            </a:r>
            <a:endParaRPr lang="en-NZ" dirty="0"/>
          </a:p>
        </p:txBody>
      </p:sp>
      <p:pic>
        <p:nvPicPr>
          <p:cNvPr id="3" name="Picture 2"/>
          <p:cNvPicPr>
            <a:picLocks noChangeAspect="1"/>
          </p:cNvPicPr>
          <p:nvPr/>
        </p:nvPicPr>
        <p:blipFill>
          <a:blip r:embed="rId2"/>
          <a:stretch>
            <a:fillRect/>
          </a:stretch>
        </p:blipFill>
        <p:spPr>
          <a:xfrm>
            <a:off x="1434581" y="1410887"/>
            <a:ext cx="4314825" cy="3095625"/>
          </a:xfrm>
          <a:prstGeom prst="rect">
            <a:avLst/>
          </a:prstGeom>
        </p:spPr>
      </p:pic>
      <p:pic>
        <p:nvPicPr>
          <p:cNvPr id="4" name="Picture 3"/>
          <p:cNvPicPr>
            <a:picLocks noChangeAspect="1"/>
          </p:cNvPicPr>
          <p:nvPr/>
        </p:nvPicPr>
        <p:blipFill>
          <a:blip r:embed="rId3"/>
          <a:stretch>
            <a:fillRect/>
          </a:stretch>
        </p:blipFill>
        <p:spPr>
          <a:xfrm>
            <a:off x="7057055" y="4107661"/>
            <a:ext cx="4524375" cy="1343025"/>
          </a:xfrm>
          <a:prstGeom prst="rect">
            <a:avLst/>
          </a:prstGeom>
        </p:spPr>
      </p:pic>
    </p:spTree>
    <p:extLst>
      <p:ext uri="{BB962C8B-B14F-4D97-AF65-F5344CB8AC3E}">
        <p14:creationId xmlns:p14="http://schemas.microsoft.com/office/powerpoint/2010/main" val="1948585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to load function will show the file handler form, while disabling or enabling the appropriate buttons</a:t>
            </a:r>
            <a:endParaRPr lang="en-NZ" dirty="0"/>
          </a:p>
        </p:txBody>
      </p:sp>
      <p:sp>
        <p:nvSpPr>
          <p:cNvPr id="5" name="TextBox 4"/>
          <p:cNvSpPr txBox="1"/>
          <p:nvPr/>
        </p:nvSpPr>
        <p:spPr>
          <a:xfrm>
            <a:off x="2290665" y="4718761"/>
            <a:ext cx="3692347" cy="646331"/>
          </a:xfrm>
          <a:prstGeom prst="rect">
            <a:avLst/>
          </a:prstGeom>
          <a:noFill/>
        </p:spPr>
        <p:txBody>
          <a:bodyPr wrap="square" rtlCol="0">
            <a:spAutoFit/>
          </a:bodyPr>
          <a:lstStyle/>
          <a:p>
            <a:r>
              <a:rPr lang="en-NZ" dirty="0" smtClean="0"/>
              <a:t>Will disable the save button and enable the load button</a:t>
            </a:r>
            <a:endParaRPr lang="en-NZ" dirty="0"/>
          </a:p>
        </p:txBody>
      </p:sp>
      <p:sp>
        <p:nvSpPr>
          <p:cNvPr id="7" name="TextBox 6"/>
          <p:cNvSpPr txBox="1"/>
          <p:nvPr/>
        </p:nvSpPr>
        <p:spPr>
          <a:xfrm>
            <a:off x="5836299" y="5362503"/>
            <a:ext cx="3102428" cy="646331"/>
          </a:xfrm>
          <a:prstGeom prst="rect">
            <a:avLst/>
          </a:prstGeom>
          <a:noFill/>
        </p:spPr>
        <p:txBody>
          <a:bodyPr wrap="square" rtlCol="0">
            <a:spAutoFit/>
          </a:bodyPr>
          <a:lstStyle/>
          <a:p>
            <a:r>
              <a:rPr lang="en-NZ" dirty="0" smtClean="0"/>
              <a:t>Will show the file handler form</a:t>
            </a:r>
            <a:endParaRPr lang="en-NZ" dirty="0"/>
          </a:p>
        </p:txBody>
      </p:sp>
      <p:pic>
        <p:nvPicPr>
          <p:cNvPr id="10" name="Picture 9"/>
          <p:cNvPicPr>
            <a:picLocks noChangeAspect="1"/>
          </p:cNvPicPr>
          <p:nvPr/>
        </p:nvPicPr>
        <p:blipFill>
          <a:blip r:embed="rId2"/>
          <a:stretch>
            <a:fillRect/>
          </a:stretch>
        </p:blipFill>
        <p:spPr>
          <a:xfrm>
            <a:off x="2363512" y="3356686"/>
            <a:ext cx="2838450" cy="1362075"/>
          </a:xfrm>
          <a:prstGeom prst="rect">
            <a:avLst/>
          </a:prstGeom>
        </p:spPr>
      </p:pic>
      <p:pic>
        <p:nvPicPr>
          <p:cNvPr id="11" name="Picture 10"/>
          <p:cNvPicPr>
            <a:picLocks noChangeAspect="1"/>
          </p:cNvPicPr>
          <p:nvPr/>
        </p:nvPicPr>
        <p:blipFill>
          <a:blip r:embed="rId3"/>
          <a:stretch>
            <a:fillRect/>
          </a:stretch>
        </p:blipFill>
        <p:spPr>
          <a:xfrm>
            <a:off x="5937063" y="4181404"/>
            <a:ext cx="2667000" cy="1181100"/>
          </a:xfrm>
          <a:prstGeom prst="rect">
            <a:avLst/>
          </a:prstGeom>
        </p:spPr>
      </p:pic>
    </p:spTree>
    <p:extLst>
      <p:ext uri="{BB962C8B-B14F-4D97-AF65-F5344CB8AC3E}">
        <p14:creationId xmlns:p14="http://schemas.microsoft.com/office/powerpoint/2010/main" val="41280914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When the file handler is open, the user must click the file handler load button. This will start the series of functions/events needed to load the file. The load dialog will be made before the message list is cleared of previous messages, the dialog properties will be set, then the recent save file will be defined and checked. </a:t>
            </a:r>
          </a:p>
          <a:p>
            <a:pPr marL="0" indent="0">
              <a:buNone/>
            </a:pPr>
            <a:r>
              <a:rPr lang="en-NZ" dirty="0" smtClean="0"/>
              <a:t>When the user has specified the load file, an event is triggered that will load the file. The loading function is part of my file handler as mentioned previously.</a:t>
            </a:r>
            <a:endParaRPr lang="en-NZ" dirty="0"/>
          </a:p>
        </p:txBody>
      </p:sp>
    </p:spTree>
    <p:extLst>
      <p:ext uri="{BB962C8B-B14F-4D97-AF65-F5344CB8AC3E}">
        <p14:creationId xmlns:p14="http://schemas.microsoft.com/office/powerpoint/2010/main" val="156509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empty in </a:t>
            </a:r>
            <a:r>
              <a:rPr lang="en-NZ" b="1" dirty="0"/>
              <a:t>correct </a:t>
            </a:r>
            <a:r>
              <a:rPr lang="en-NZ" b="1" dirty="0" smtClean="0"/>
              <a:t>position</a:t>
            </a:r>
          </a:p>
          <a:p>
            <a:pPr marL="0" indent="0">
              <a:buNone/>
            </a:pPr>
            <a:r>
              <a:rPr lang="en-NZ" dirty="0"/>
              <a:t>After an item has been set, the place item function will be used. This function will need the position for x and y on the map array, it will then change the value to the set item.</a:t>
            </a:r>
            <a:endParaRPr lang="en-NZ" b="1" dirty="0"/>
          </a:p>
          <a:p>
            <a:pPr marL="0" indent="0">
              <a:buNone/>
            </a:pP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14474378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a:t>Must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a:t>Game must save current map state</a:t>
            </a:r>
          </a:p>
          <a:p>
            <a:pPr marL="0" indent="0">
              <a:buNone/>
            </a:pPr>
            <a:r>
              <a:rPr lang="en-NZ" dirty="0" smtClean="0"/>
              <a:t>The Game portion was provided by Jonathan Bray. The file handler was already implemented before I moved the required code around to make it work with my file handler and level designer. The game must be able to save with the position of parts when they move around.</a:t>
            </a:r>
            <a:endParaRPr lang="en-NZ" dirty="0"/>
          </a:p>
        </p:txBody>
      </p:sp>
    </p:spTree>
    <p:extLst>
      <p:ext uri="{BB962C8B-B14F-4D97-AF65-F5344CB8AC3E}">
        <p14:creationId xmlns:p14="http://schemas.microsoft.com/office/powerpoint/2010/main" val="2034991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Pictures</a:t>
            </a:r>
            <a:br>
              <a:rPr lang="en-NZ" dirty="0" smtClean="0"/>
            </a:br>
            <a:r>
              <a:rPr lang="en-NZ" dirty="0" smtClean="0"/>
              <a:t>Static</a:t>
            </a:r>
            <a:endParaRPr lang="en-NZ" dirty="0"/>
          </a:p>
        </p:txBody>
      </p:sp>
      <p:sp>
        <p:nvSpPr>
          <p:cNvPr id="7" name="TextBox 6"/>
          <p:cNvSpPr txBox="1"/>
          <p:nvPr/>
        </p:nvSpPr>
        <p:spPr>
          <a:xfrm>
            <a:off x="165484" y="3980420"/>
            <a:ext cx="3023119" cy="646331"/>
          </a:xfrm>
          <a:prstGeom prst="rect">
            <a:avLst/>
          </a:prstGeom>
          <a:noFill/>
        </p:spPr>
        <p:txBody>
          <a:bodyPr wrap="square" rtlCol="0">
            <a:spAutoFit/>
          </a:bodyPr>
          <a:lstStyle/>
          <a:p>
            <a:r>
              <a:rPr lang="en-NZ" dirty="0" smtClean="0"/>
              <a:t>Game started, loaded ‘save file’ </a:t>
            </a:r>
            <a:endParaRPr lang="en-NZ" dirty="0"/>
          </a:p>
        </p:txBody>
      </p:sp>
      <p:sp>
        <p:nvSpPr>
          <p:cNvPr id="8" name="Rectangle 7"/>
          <p:cNvSpPr/>
          <p:nvPr/>
        </p:nvSpPr>
        <p:spPr>
          <a:xfrm>
            <a:off x="2895600" y="4626751"/>
            <a:ext cx="2906340" cy="923330"/>
          </a:xfrm>
          <a:prstGeom prst="rect">
            <a:avLst/>
          </a:prstGeom>
        </p:spPr>
        <p:txBody>
          <a:bodyPr wrap="square">
            <a:spAutoFit/>
          </a:bodyPr>
          <a:lstStyle/>
          <a:p>
            <a:r>
              <a:rPr lang="en-NZ" dirty="0" smtClean="0"/>
              <a:t>Changed player and block positions, saved the file as “test”</a:t>
            </a:r>
            <a:endParaRPr lang="en-NZ" dirty="0"/>
          </a:p>
        </p:txBody>
      </p:sp>
      <p:sp>
        <p:nvSpPr>
          <p:cNvPr id="10" name="Rectangle 9"/>
          <p:cNvSpPr/>
          <p:nvPr/>
        </p:nvSpPr>
        <p:spPr>
          <a:xfrm>
            <a:off x="5801940" y="6353983"/>
            <a:ext cx="2284415" cy="368143"/>
          </a:xfrm>
          <a:prstGeom prst="rect">
            <a:avLst/>
          </a:prstGeom>
        </p:spPr>
        <p:txBody>
          <a:bodyPr wrap="square">
            <a:spAutoFit/>
          </a:bodyPr>
          <a:lstStyle/>
          <a:p>
            <a:r>
              <a:rPr lang="en-NZ" dirty="0" smtClean="0"/>
              <a:t>File created</a:t>
            </a:r>
            <a:endParaRPr lang="en-NZ" dirty="0"/>
          </a:p>
        </p:txBody>
      </p:sp>
      <p:pic>
        <p:nvPicPr>
          <p:cNvPr id="3" name="Picture 2"/>
          <p:cNvPicPr>
            <a:picLocks noChangeAspect="1"/>
          </p:cNvPicPr>
          <p:nvPr/>
        </p:nvPicPr>
        <p:blipFill>
          <a:blip r:embed="rId2"/>
          <a:stretch>
            <a:fillRect/>
          </a:stretch>
        </p:blipFill>
        <p:spPr>
          <a:xfrm>
            <a:off x="165484" y="1122744"/>
            <a:ext cx="3175420" cy="2867690"/>
          </a:xfrm>
          <a:prstGeom prst="rect">
            <a:avLst/>
          </a:prstGeom>
        </p:spPr>
      </p:pic>
      <p:pic>
        <p:nvPicPr>
          <p:cNvPr id="4" name="Picture 3"/>
          <p:cNvPicPr>
            <a:picLocks noChangeAspect="1"/>
          </p:cNvPicPr>
          <p:nvPr/>
        </p:nvPicPr>
        <p:blipFill>
          <a:blip r:embed="rId3"/>
          <a:stretch>
            <a:fillRect/>
          </a:stretch>
        </p:blipFill>
        <p:spPr>
          <a:xfrm>
            <a:off x="2913939" y="1837494"/>
            <a:ext cx="3004780" cy="2730852"/>
          </a:xfrm>
          <a:prstGeom prst="rect">
            <a:avLst/>
          </a:prstGeom>
        </p:spPr>
      </p:pic>
      <p:pic>
        <p:nvPicPr>
          <p:cNvPr id="6" name="Picture 5"/>
          <p:cNvPicPr>
            <a:picLocks noChangeAspect="1"/>
          </p:cNvPicPr>
          <p:nvPr/>
        </p:nvPicPr>
        <p:blipFill>
          <a:blip r:embed="rId4"/>
          <a:stretch>
            <a:fillRect/>
          </a:stretch>
        </p:blipFill>
        <p:spPr>
          <a:xfrm>
            <a:off x="5801940" y="4909005"/>
            <a:ext cx="2514600" cy="1457325"/>
          </a:xfrm>
          <a:prstGeom prst="rect">
            <a:avLst/>
          </a:prstGeom>
        </p:spPr>
      </p:pic>
      <p:pic>
        <p:nvPicPr>
          <p:cNvPr id="12" name="Picture 11"/>
          <p:cNvPicPr>
            <a:picLocks noChangeAspect="1"/>
          </p:cNvPicPr>
          <p:nvPr/>
        </p:nvPicPr>
        <p:blipFill>
          <a:blip r:embed="rId5"/>
          <a:stretch>
            <a:fillRect/>
          </a:stretch>
        </p:blipFill>
        <p:spPr>
          <a:xfrm>
            <a:off x="8805460" y="2057401"/>
            <a:ext cx="2431533" cy="3991650"/>
          </a:xfrm>
          <a:prstGeom prst="rect">
            <a:avLst/>
          </a:prstGeom>
        </p:spPr>
      </p:pic>
      <p:sp>
        <p:nvSpPr>
          <p:cNvPr id="14" name="Rectangle 13"/>
          <p:cNvSpPr/>
          <p:nvPr/>
        </p:nvSpPr>
        <p:spPr>
          <a:xfrm>
            <a:off x="8730053" y="5984651"/>
            <a:ext cx="2906340" cy="369332"/>
          </a:xfrm>
          <a:prstGeom prst="rect">
            <a:avLst/>
          </a:prstGeom>
        </p:spPr>
        <p:txBody>
          <a:bodyPr wrap="square">
            <a:spAutoFit/>
          </a:bodyPr>
          <a:lstStyle/>
          <a:p>
            <a:r>
              <a:rPr lang="en-NZ" dirty="0" smtClean="0"/>
              <a:t>Loaded the test file</a:t>
            </a:r>
            <a:endParaRPr lang="en-NZ" dirty="0"/>
          </a:p>
        </p:txBody>
      </p:sp>
    </p:spTree>
    <p:extLst>
      <p:ext uri="{BB962C8B-B14F-4D97-AF65-F5344CB8AC3E}">
        <p14:creationId xmlns:p14="http://schemas.microsoft.com/office/powerpoint/2010/main" val="684414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Clicking the save button create a save dialog, set the properties then get the user to define the file name and location, once this is returned it will be passed to the controller along with the game model</a:t>
            </a:r>
            <a:endParaRPr lang="en-NZ" dirty="0"/>
          </a:p>
        </p:txBody>
      </p:sp>
      <p:sp>
        <p:nvSpPr>
          <p:cNvPr id="10" name="TextBox 9"/>
          <p:cNvSpPr txBox="1"/>
          <p:nvPr/>
        </p:nvSpPr>
        <p:spPr>
          <a:xfrm>
            <a:off x="3912636" y="5849353"/>
            <a:ext cx="5146538" cy="369332"/>
          </a:xfrm>
          <a:prstGeom prst="rect">
            <a:avLst/>
          </a:prstGeom>
          <a:noFill/>
        </p:spPr>
        <p:txBody>
          <a:bodyPr wrap="square" rtlCol="0">
            <a:spAutoFit/>
          </a:bodyPr>
          <a:lstStyle/>
          <a:p>
            <a:r>
              <a:rPr lang="en-NZ" dirty="0" smtClean="0"/>
              <a:t>Save button click event function</a:t>
            </a:r>
            <a:endParaRPr lang="en-NZ" dirty="0"/>
          </a:p>
        </p:txBody>
      </p:sp>
      <p:pic>
        <p:nvPicPr>
          <p:cNvPr id="4" name="Picture 3"/>
          <p:cNvPicPr>
            <a:picLocks noChangeAspect="1"/>
          </p:cNvPicPr>
          <p:nvPr/>
        </p:nvPicPr>
        <p:blipFill>
          <a:blip r:embed="rId2"/>
          <a:stretch>
            <a:fillRect/>
          </a:stretch>
        </p:blipFill>
        <p:spPr>
          <a:xfrm>
            <a:off x="3912636" y="3566561"/>
            <a:ext cx="4448518" cy="2282792"/>
          </a:xfrm>
          <a:prstGeom prst="rect">
            <a:avLst/>
          </a:prstGeom>
        </p:spPr>
      </p:pic>
    </p:spTree>
    <p:extLst>
      <p:ext uri="{BB962C8B-B14F-4D97-AF65-F5344CB8AC3E}">
        <p14:creationId xmlns:p14="http://schemas.microsoft.com/office/powerpoint/2010/main" val="8985807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function in the controller will set the file property to the filename and invoke the static function in the main form</a:t>
            </a:r>
            <a:endParaRPr lang="en-NZ" dirty="0"/>
          </a:p>
        </p:txBody>
      </p:sp>
      <p:sp>
        <p:nvSpPr>
          <p:cNvPr id="10" name="TextBox 9"/>
          <p:cNvSpPr txBox="1"/>
          <p:nvPr/>
        </p:nvSpPr>
        <p:spPr>
          <a:xfrm>
            <a:off x="442621" y="4304511"/>
            <a:ext cx="6909318" cy="369332"/>
          </a:xfrm>
          <a:prstGeom prst="rect">
            <a:avLst/>
          </a:prstGeom>
          <a:noFill/>
        </p:spPr>
        <p:txBody>
          <a:bodyPr wrap="square" rtlCol="0">
            <a:spAutoFit/>
          </a:bodyPr>
          <a:lstStyle/>
          <a:p>
            <a:r>
              <a:rPr lang="en-NZ" dirty="0" smtClean="0"/>
              <a:t>Function called in controller, invokes the main form function</a:t>
            </a:r>
            <a:endParaRPr lang="en-NZ" dirty="0"/>
          </a:p>
        </p:txBody>
      </p:sp>
      <p:pic>
        <p:nvPicPr>
          <p:cNvPr id="6" name="Picture 5"/>
          <p:cNvPicPr>
            <a:picLocks noChangeAspect="1"/>
          </p:cNvPicPr>
          <p:nvPr/>
        </p:nvPicPr>
        <p:blipFill>
          <a:blip r:embed="rId2"/>
          <a:stretch>
            <a:fillRect/>
          </a:stretch>
        </p:blipFill>
        <p:spPr>
          <a:xfrm>
            <a:off x="763555" y="2863096"/>
            <a:ext cx="6267450" cy="1476375"/>
          </a:xfrm>
          <a:prstGeom prst="rect">
            <a:avLst/>
          </a:prstGeom>
        </p:spPr>
      </p:pic>
      <p:pic>
        <p:nvPicPr>
          <p:cNvPr id="5" name="Picture 4"/>
          <p:cNvPicPr>
            <a:picLocks noChangeAspect="1"/>
          </p:cNvPicPr>
          <p:nvPr/>
        </p:nvPicPr>
        <p:blipFill>
          <a:blip r:embed="rId3"/>
          <a:stretch>
            <a:fillRect/>
          </a:stretch>
        </p:blipFill>
        <p:spPr>
          <a:xfrm>
            <a:off x="442621" y="4673843"/>
            <a:ext cx="4162425" cy="1390650"/>
          </a:xfrm>
          <a:prstGeom prst="rect">
            <a:avLst/>
          </a:prstGeom>
        </p:spPr>
      </p:pic>
      <p:sp>
        <p:nvSpPr>
          <p:cNvPr id="8" name="TextBox 7"/>
          <p:cNvSpPr txBox="1"/>
          <p:nvPr/>
        </p:nvSpPr>
        <p:spPr>
          <a:xfrm>
            <a:off x="442621" y="6080090"/>
            <a:ext cx="4162425" cy="369332"/>
          </a:xfrm>
          <a:prstGeom prst="rect">
            <a:avLst/>
          </a:prstGeom>
          <a:noFill/>
        </p:spPr>
        <p:txBody>
          <a:bodyPr wrap="square" rtlCol="0">
            <a:spAutoFit/>
          </a:bodyPr>
          <a:lstStyle/>
          <a:p>
            <a:r>
              <a:rPr lang="en-NZ" dirty="0" smtClean="0"/>
              <a:t>Sets off an event</a:t>
            </a:r>
            <a:endParaRPr lang="en-NZ" dirty="0"/>
          </a:p>
        </p:txBody>
      </p:sp>
      <p:pic>
        <p:nvPicPr>
          <p:cNvPr id="7" name="Picture 6"/>
          <p:cNvPicPr>
            <a:picLocks noChangeAspect="1"/>
          </p:cNvPicPr>
          <p:nvPr/>
        </p:nvPicPr>
        <p:blipFill>
          <a:blip r:embed="rId4"/>
          <a:stretch>
            <a:fillRect/>
          </a:stretch>
        </p:blipFill>
        <p:spPr>
          <a:xfrm>
            <a:off x="7269130" y="2611184"/>
            <a:ext cx="4314825" cy="3190875"/>
          </a:xfrm>
          <a:prstGeom prst="rect">
            <a:avLst/>
          </a:prstGeom>
        </p:spPr>
      </p:pic>
      <p:sp>
        <p:nvSpPr>
          <p:cNvPr id="11" name="TextBox 10"/>
          <p:cNvSpPr txBox="1"/>
          <p:nvPr/>
        </p:nvSpPr>
        <p:spPr>
          <a:xfrm>
            <a:off x="7269130" y="5895424"/>
            <a:ext cx="4162425" cy="646331"/>
          </a:xfrm>
          <a:prstGeom prst="rect">
            <a:avLst/>
          </a:prstGeom>
          <a:noFill/>
        </p:spPr>
        <p:txBody>
          <a:bodyPr wrap="square" rtlCol="0">
            <a:spAutoFit/>
          </a:bodyPr>
          <a:lstStyle/>
          <a:p>
            <a:r>
              <a:rPr lang="en-NZ" dirty="0" smtClean="0"/>
              <a:t>Triggers delegate attached to the save file function</a:t>
            </a:r>
            <a:endParaRPr lang="en-NZ" dirty="0"/>
          </a:p>
        </p:txBody>
      </p:sp>
    </p:spTree>
    <p:extLst>
      <p:ext uri="{BB962C8B-B14F-4D97-AF65-F5344CB8AC3E}">
        <p14:creationId xmlns:p14="http://schemas.microsoft.com/office/powerpoint/2010/main" val="42121189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save file function will get the saved file location and the game model before passing it to the ‘</a:t>
            </a:r>
            <a:r>
              <a:rPr lang="en-NZ" dirty="0" err="1" smtClean="0"/>
              <a:t>game_save</a:t>
            </a:r>
            <a:r>
              <a:rPr lang="en-NZ" dirty="0" smtClean="0"/>
              <a:t>’ function in the file handler controller</a:t>
            </a:r>
            <a:endParaRPr lang="en-NZ" dirty="0"/>
          </a:p>
        </p:txBody>
      </p:sp>
      <p:sp>
        <p:nvSpPr>
          <p:cNvPr id="10" name="TextBox 9"/>
          <p:cNvSpPr txBox="1"/>
          <p:nvPr/>
        </p:nvSpPr>
        <p:spPr>
          <a:xfrm>
            <a:off x="818833" y="4766808"/>
            <a:ext cx="4088680" cy="646331"/>
          </a:xfrm>
          <a:prstGeom prst="rect">
            <a:avLst/>
          </a:prstGeom>
          <a:noFill/>
        </p:spPr>
        <p:txBody>
          <a:bodyPr wrap="square" rtlCol="0">
            <a:spAutoFit/>
          </a:bodyPr>
          <a:lstStyle/>
          <a:p>
            <a:r>
              <a:rPr lang="en-NZ" dirty="0" smtClean="0"/>
              <a:t>Save file function, passing save file location and game model</a:t>
            </a:r>
            <a:endParaRPr lang="en-NZ" dirty="0"/>
          </a:p>
        </p:txBody>
      </p:sp>
      <p:pic>
        <p:nvPicPr>
          <p:cNvPr id="5" name="Picture 4"/>
          <p:cNvPicPr>
            <a:picLocks noChangeAspect="1"/>
          </p:cNvPicPr>
          <p:nvPr/>
        </p:nvPicPr>
        <p:blipFill>
          <a:blip r:embed="rId2"/>
          <a:stretch>
            <a:fillRect/>
          </a:stretch>
        </p:blipFill>
        <p:spPr>
          <a:xfrm>
            <a:off x="818833" y="3000874"/>
            <a:ext cx="5133975" cy="1628775"/>
          </a:xfrm>
          <a:prstGeom prst="rect">
            <a:avLst/>
          </a:prstGeom>
        </p:spPr>
      </p:pic>
      <p:pic>
        <p:nvPicPr>
          <p:cNvPr id="6" name="Picture 5"/>
          <p:cNvPicPr>
            <a:picLocks noChangeAspect="1"/>
          </p:cNvPicPr>
          <p:nvPr/>
        </p:nvPicPr>
        <p:blipFill>
          <a:blip r:embed="rId3"/>
          <a:stretch>
            <a:fillRect/>
          </a:stretch>
        </p:blipFill>
        <p:spPr>
          <a:xfrm>
            <a:off x="5173144" y="4665662"/>
            <a:ext cx="6067425" cy="1295400"/>
          </a:xfrm>
          <a:prstGeom prst="rect">
            <a:avLst/>
          </a:prstGeom>
        </p:spPr>
      </p:pic>
      <p:sp>
        <p:nvSpPr>
          <p:cNvPr id="8" name="TextBox 7"/>
          <p:cNvSpPr txBox="1"/>
          <p:nvPr/>
        </p:nvSpPr>
        <p:spPr>
          <a:xfrm>
            <a:off x="5173143" y="5964314"/>
            <a:ext cx="6067425" cy="369332"/>
          </a:xfrm>
          <a:prstGeom prst="rect">
            <a:avLst/>
          </a:prstGeom>
          <a:noFill/>
        </p:spPr>
        <p:txBody>
          <a:bodyPr wrap="square" rtlCol="0">
            <a:spAutoFit/>
          </a:bodyPr>
          <a:lstStyle/>
          <a:p>
            <a:r>
              <a:rPr lang="en-NZ" dirty="0" smtClean="0"/>
              <a:t>Passes the filename and game model to filer model </a:t>
            </a:r>
            <a:endParaRPr lang="en-NZ" dirty="0"/>
          </a:p>
        </p:txBody>
      </p:sp>
    </p:spTree>
    <p:extLst>
      <p:ext uri="{BB962C8B-B14F-4D97-AF65-F5344CB8AC3E}">
        <p14:creationId xmlns:p14="http://schemas.microsoft.com/office/powerpoint/2010/main" val="405525125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Combined Application</a:t>
            </a:r>
            <a:br>
              <a:rPr lang="en-NZ" dirty="0"/>
            </a:br>
            <a:r>
              <a:rPr lang="en-NZ" dirty="0" smtClean="0"/>
              <a:t>Code</a:t>
            </a:r>
            <a:br>
              <a:rPr lang="en-NZ" dirty="0" smtClean="0"/>
            </a:br>
            <a:r>
              <a:rPr lang="en-NZ" dirty="0" smtClean="0"/>
              <a:t>Static</a:t>
            </a:r>
            <a:endParaRPr lang="en-NZ" dirty="0"/>
          </a:p>
        </p:txBody>
      </p:sp>
      <p:sp>
        <p:nvSpPr>
          <p:cNvPr id="8" name="TextBox 7"/>
          <p:cNvSpPr txBox="1"/>
          <p:nvPr/>
        </p:nvSpPr>
        <p:spPr>
          <a:xfrm>
            <a:off x="5695657" y="1931013"/>
            <a:ext cx="3597633" cy="1477328"/>
          </a:xfrm>
          <a:prstGeom prst="rect">
            <a:avLst/>
          </a:prstGeom>
          <a:noFill/>
        </p:spPr>
        <p:txBody>
          <a:bodyPr wrap="square" rtlCol="0">
            <a:spAutoFit/>
          </a:bodyPr>
          <a:lstStyle/>
          <a:p>
            <a:r>
              <a:rPr lang="en-NZ" dirty="0" smtClean="0"/>
              <a:t>The provided file handler saving the map at the passed file location after converting the game map locations to a text file</a:t>
            </a:r>
            <a:endParaRPr lang="en-NZ" dirty="0"/>
          </a:p>
        </p:txBody>
      </p:sp>
      <p:pic>
        <p:nvPicPr>
          <p:cNvPr id="4" name="Picture 3"/>
          <p:cNvPicPr>
            <a:picLocks noChangeAspect="1"/>
          </p:cNvPicPr>
          <p:nvPr/>
        </p:nvPicPr>
        <p:blipFill>
          <a:blip r:embed="rId2"/>
          <a:stretch>
            <a:fillRect/>
          </a:stretch>
        </p:blipFill>
        <p:spPr>
          <a:xfrm>
            <a:off x="727010" y="1922265"/>
            <a:ext cx="4446133" cy="4314344"/>
          </a:xfrm>
          <a:prstGeom prst="rect">
            <a:avLst/>
          </a:prstGeom>
        </p:spPr>
      </p:pic>
    </p:spTree>
    <p:extLst>
      <p:ext uri="{BB962C8B-B14F-4D97-AF65-F5344CB8AC3E}">
        <p14:creationId xmlns:p14="http://schemas.microsoft.com/office/powerpoint/2010/main" val="33201246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Theory</a:t>
            </a:r>
            <a:br>
              <a:rPr lang="en-NZ" dirty="0" smtClean="0"/>
            </a:br>
            <a:r>
              <a:rPr lang="en-NZ" dirty="0" smtClean="0"/>
              <a:t>Compare/Contrast Languages</a:t>
            </a:r>
            <a:r>
              <a:rPr lang="en-NZ" dirty="0" smtClean="0"/>
              <a:t/>
            </a:r>
            <a:br>
              <a:rPr lang="en-NZ" dirty="0" smtClean="0"/>
            </a:br>
            <a:endParaRPr lang="en-NZ" dirty="0"/>
          </a:p>
        </p:txBody>
      </p:sp>
      <p:sp>
        <p:nvSpPr>
          <p:cNvPr id="3" name="Content Placeholder 2"/>
          <p:cNvSpPr>
            <a:spLocks noGrp="1"/>
          </p:cNvSpPr>
          <p:nvPr>
            <p:ph idx="1"/>
          </p:nvPr>
        </p:nvSpPr>
        <p:spPr>
          <a:xfrm>
            <a:off x="685800" y="2194560"/>
            <a:ext cx="11014788" cy="4024125"/>
          </a:xfrm>
        </p:spPr>
        <p:txBody>
          <a:bodyPr/>
          <a:lstStyle/>
          <a:p>
            <a:pPr marL="0" indent="0">
              <a:buNone/>
            </a:pPr>
            <a:r>
              <a:rPr lang="en-NZ" b="1" dirty="0" smtClean="0"/>
              <a:t>Compare and contrast the features and uses of different programming languages</a:t>
            </a:r>
          </a:p>
          <a:p>
            <a:pPr marL="0" indent="0">
              <a:buNone/>
            </a:pPr>
            <a:r>
              <a:rPr lang="en-NZ" dirty="0" smtClean="0"/>
              <a:t>I will compare different languages with getting the current folder directory, the languages I will look at are:</a:t>
            </a:r>
          </a:p>
          <a:p>
            <a:pPr>
              <a:buFontTx/>
              <a:buChar char="-"/>
            </a:pPr>
            <a:r>
              <a:rPr lang="en-NZ" dirty="0" smtClean="0"/>
              <a:t>C#</a:t>
            </a:r>
          </a:p>
          <a:p>
            <a:pPr>
              <a:buFontTx/>
              <a:buChar char="-"/>
            </a:pPr>
            <a:r>
              <a:rPr lang="en-NZ" dirty="0" smtClean="0"/>
              <a:t>PHP</a:t>
            </a:r>
          </a:p>
          <a:p>
            <a:pPr>
              <a:buFontTx/>
              <a:buChar char="-"/>
            </a:pPr>
            <a:r>
              <a:rPr lang="en-NZ" dirty="0" smtClean="0"/>
              <a:t>Javascript</a:t>
            </a:r>
          </a:p>
          <a:p>
            <a:pPr>
              <a:buFontTx/>
              <a:buChar char="-"/>
            </a:pPr>
            <a:r>
              <a:rPr lang="en-NZ" dirty="0" smtClean="0"/>
              <a:t>Python</a:t>
            </a:r>
          </a:p>
          <a:p>
            <a:pPr marL="0" indent="0">
              <a:buNone/>
            </a:pPr>
            <a:r>
              <a:rPr lang="en-NZ" dirty="0" smtClean="0"/>
              <a:t>This will be followed by examples used in my code</a:t>
            </a:r>
            <a:endParaRPr lang="en-NZ" dirty="0" smtClean="0"/>
          </a:p>
          <a:p>
            <a:pPr>
              <a:buFontTx/>
              <a:buChar char="-"/>
            </a:pPr>
            <a:endParaRPr lang="en-NZ" dirty="0" smtClean="0"/>
          </a:p>
          <a:p>
            <a:pPr marL="0" indent="0">
              <a:buNone/>
            </a:pPr>
            <a:endParaRPr lang="en-NZ" dirty="0" smtClean="0"/>
          </a:p>
          <a:p>
            <a:pPr marL="0" indent="0">
              <a:buNone/>
            </a:pPr>
            <a:endParaRPr lang="en-NZ" dirty="0"/>
          </a:p>
        </p:txBody>
      </p:sp>
    </p:spTree>
    <p:extLst>
      <p:ext uri="{BB962C8B-B14F-4D97-AF65-F5344CB8AC3E}">
        <p14:creationId xmlns:p14="http://schemas.microsoft.com/office/powerpoint/2010/main" val="355802670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a:t>
            </a:r>
            <a:r>
              <a:rPr lang="en-NZ" dirty="0" smtClean="0"/>
              <a:t>Languages</a:t>
            </a:r>
            <a:br>
              <a:rPr lang="en-NZ" dirty="0" smtClean="0"/>
            </a:br>
            <a:r>
              <a:rPr lang="en-NZ" dirty="0" smtClean="0"/>
              <a:t>C#</a:t>
            </a:r>
            <a:endParaRPr lang="en-NZ" dirty="0"/>
          </a:p>
        </p:txBody>
      </p:sp>
      <p:sp>
        <p:nvSpPr>
          <p:cNvPr id="3" name="Content Placeholder 2"/>
          <p:cNvSpPr>
            <a:spLocks noGrp="1"/>
          </p:cNvSpPr>
          <p:nvPr>
            <p:ph idx="1"/>
          </p:nvPr>
        </p:nvSpPr>
        <p:spPr/>
        <p:txBody>
          <a:bodyPr>
            <a:normAutofit/>
          </a:bodyPr>
          <a:lstStyle/>
          <a:p>
            <a:pPr marL="0" indent="0">
              <a:buNone/>
            </a:pPr>
            <a:r>
              <a:rPr lang="en-NZ" dirty="0" smtClean="0"/>
              <a:t>C# contains a built in framework, a ‘Directory’ class. When “Using System.IO” to access the designated namespace, static methods become accessible. One of the functions that can be used is called ‘</a:t>
            </a:r>
            <a:r>
              <a:rPr lang="en-NZ" dirty="0" err="1" smtClean="0">
                <a:solidFill>
                  <a:schemeClr val="accent1"/>
                </a:solidFill>
              </a:rPr>
              <a:t>GetCurrentDirectory</a:t>
            </a:r>
            <a:r>
              <a:rPr lang="en-NZ" dirty="0" smtClean="0">
                <a:solidFill>
                  <a:schemeClr val="accent1"/>
                </a:solidFill>
              </a:rPr>
              <a:t>()</a:t>
            </a:r>
            <a:r>
              <a:rPr lang="en-NZ" dirty="0" smtClean="0"/>
              <a:t>’. This will return the current directory location as a string. To use the function, it must be prefixed with the ‘Directory’ keyword after using the namespace e.g.</a:t>
            </a:r>
            <a:endParaRPr lang="en-NZ" dirty="0" smtClean="0">
              <a:solidFill>
                <a:schemeClr val="accent1"/>
              </a:solidFill>
            </a:endParaRPr>
          </a:p>
          <a:p>
            <a:pPr marL="0" indent="0">
              <a:buNone/>
            </a:pPr>
            <a:r>
              <a:rPr lang="en-NZ" dirty="0" smtClean="0">
                <a:solidFill>
                  <a:schemeClr val="accent1"/>
                </a:solidFill>
              </a:rPr>
              <a:t>Using System.IO;</a:t>
            </a:r>
          </a:p>
          <a:p>
            <a:pPr marL="0" indent="0">
              <a:buNone/>
            </a:pPr>
            <a:r>
              <a:rPr lang="en-NZ" dirty="0" err="1" smtClean="0">
                <a:solidFill>
                  <a:schemeClr val="accent1"/>
                </a:solidFill>
              </a:rPr>
              <a:t>Directory.GetCurrentDirectory</a:t>
            </a:r>
            <a:r>
              <a:rPr lang="en-NZ" dirty="0" smtClean="0">
                <a:solidFill>
                  <a:schemeClr val="accent1"/>
                </a:solidFill>
              </a:rPr>
              <a:t>();</a:t>
            </a:r>
          </a:p>
          <a:p>
            <a:pPr marL="0" indent="0">
              <a:buNone/>
            </a:pPr>
            <a:endParaRPr lang="en-NZ" dirty="0">
              <a:solidFill>
                <a:schemeClr val="accent1"/>
              </a:solidFill>
            </a:endParaRPr>
          </a:p>
          <a:p>
            <a:pPr marL="0" indent="0">
              <a:buNone/>
            </a:pPr>
            <a:r>
              <a:rPr lang="en-NZ" sz="1600" dirty="0">
                <a:solidFill>
                  <a:schemeClr val="accent6">
                    <a:lumMod val="50000"/>
                  </a:schemeClr>
                </a:solidFill>
              </a:rPr>
              <a:t>Microsoft. (</a:t>
            </a:r>
            <a:r>
              <a:rPr lang="en-NZ" sz="1600" dirty="0" err="1">
                <a:solidFill>
                  <a:schemeClr val="accent6">
                    <a:lumMod val="50000"/>
                  </a:schemeClr>
                </a:solidFill>
              </a:rPr>
              <a:t>n.d.</a:t>
            </a:r>
            <a:r>
              <a:rPr lang="en-NZ" sz="1600" dirty="0">
                <a:solidFill>
                  <a:schemeClr val="accent6">
                    <a:lumMod val="50000"/>
                  </a:schemeClr>
                </a:solidFill>
              </a:rPr>
              <a:t>). Directory Class. Retrieved November 28, 2017, from Developer Network: </a:t>
            </a:r>
            <a:r>
              <a:rPr lang="en-NZ" sz="1600" dirty="0">
                <a:solidFill>
                  <a:schemeClr val="accent6">
                    <a:lumMod val="50000"/>
                  </a:schemeClr>
                </a:solidFill>
                <a:hlinkClick r:id="rId2"/>
              </a:rPr>
              <a:t>https://msdn.microsoft.com/en-us/library/system.io.directory(v=vs.110).</a:t>
            </a:r>
            <a:r>
              <a:rPr lang="en-NZ" sz="1600" dirty="0" smtClean="0">
                <a:solidFill>
                  <a:schemeClr val="accent6">
                    <a:lumMod val="50000"/>
                  </a:schemeClr>
                </a:solidFill>
                <a:hlinkClick r:id="rId2"/>
              </a:rPr>
              <a:t>aspx</a:t>
            </a:r>
            <a:endParaRPr lang="en-NZ" sz="1600" dirty="0" smtClean="0">
              <a:solidFill>
                <a:schemeClr val="accent6">
                  <a:lumMod val="50000"/>
                </a:schemeClr>
              </a:solidFill>
            </a:endParaRPr>
          </a:p>
          <a:p>
            <a:pPr marL="0" indent="0">
              <a:buNone/>
            </a:pPr>
            <a:r>
              <a:rPr lang="en-NZ" sz="1600" dirty="0">
                <a:solidFill>
                  <a:schemeClr val="accent6">
                    <a:lumMod val="50000"/>
                  </a:schemeClr>
                </a:solidFill>
              </a:rPr>
              <a:t>Microsoft. (</a:t>
            </a:r>
            <a:r>
              <a:rPr lang="en-NZ" sz="1600" dirty="0" err="1">
                <a:solidFill>
                  <a:schemeClr val="accent6">
                    <a:lumMod val="50000"/>
                  </a:schemeClr>
                </a:solidFill>
              </a:rPr>
              <a:t>n.d.</a:t>
            </a:r>
            <a:r>
              <a:rPr lang="en-NZ" sz="1600" dirty="0">
                <a:solidFill>
                  <a:schemeClr val="accent6">
                    <a:lumMod val="50000"/>
                  </a:schemeClr>
                </a:solidFill>
              </a:rPr>
              <a:t>). </a:t>
            </a:r>
            <a:r>
              <a:rPr lang="en-NZ" sz="1600" dirty="0" err="1">
                <a:solidFill>
                  <a:schemeClr val="accent6">
                    <a:lumMod val="50000"/>
                  </a:schemeClr>
                </a:solidFill>
              </a:rPr>
              <a:t>Directory.GetCurrentDirectory</a:t>
            </a:r>
            <a:r>
              <a:rPr lang="en-NZ" sz="1600" dirty="0">
                <a:solidFill>
                  <a:schemeClr val="accent6">
                    <a:lumMod val="50000"/>
                  </a:schemeClr>
                </a:solidFill>
              </a:rPr>
              <a:t> Method (). Retrieved November 28, 2017, from Developer Network: </a:t>
            </a:r>
            <a:r>
              <a:rPr lang="en-NZ" sz="1600" dirty="0">
                <a:solidFill>
                  <a:schemeClr val="accent6">
                    <a:lumMod val="50000"/>
                  </a:schemeClr>
                </a:solidFill>
                <a:hlinkClick r:id="rId3"/>
              </a:rPr>
              <a:t>https://msdn.microsoft.com/en-us/library/system.io.directory.getcurrentdirectory(v=vs.110).</a:t>
            </a:r>
            <a:r>
              <a:rPr lang="en-NZ" sz="1600" dirty="0" smtClean="0">
                <a:solidFill>
                  <a:schemeClr val="accent6">
                    <a:lumMod val="50000"/>
                  </a:schemeClr>
                </a:solidFill>
                <a:hlinkClick r:id="rId3"/>
              </a:rPr>
              <a:t>aspx</a:t>
            </a:r>
            <a:endParaRPr lang="en-NZ" sz="1600" dirty="0" smtClean="0">
              <a:solidFill>
                <a:schemeClr val="accent6">
                  <a:lumMod val="50000"/>
                </a:schemeClr>
              </a:solidFill>
            </a:endParaRPr>
          </a:p>
          <a:p>
            <a:pPr marL="0" indent="0">
              <a:buNone/>
            </a:pPr>
            <a:endParaRPr lang="en-NZ" sz="1600" dirty="0">
              <a:solidFill>
                <a:schemeClr val="accent6">
                  <a:lumMod val="50000"/>
                </a:schemeClr>
              </a:solidFill>
            </a:endParaRPr>
          </a:p>
        </p:txBody>
      </p:sp>
    </p:spTree>
    <p:extLst>
      <p:ext uri="{BB962C8B-B14F-4D97-AF65-F5344CB8AC3E}">
        <p14:creationId xmlns:p14="http://schemas.microsoft.com/office/powerpoint/2010/main" val="14178707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a:t>
            </a:r>
            <a:r>
              <a:rPr lang="en-NZ" dirty="0" smtClean="0"/>
              <a:t>Languages</a:t>
            </a:r>
            <a:br>
              <a:rPr lang="en-NZ" dirty="0" smtClean="0"/>
            </a:br>
            <a:r>
              <a:rPr lang="en-NZ" dirty="0" smtClean="0"/>
              <a:t>PHP</a:t>
            </a:r>
            <a:endParaRPr lang="en-NZ" dirty="0"/>
          </a:p>
        </p:txBody>
      </p:sp>
      <p:sp>
        <p:nvSpPr>
          <p:cNvPr id="3" name="Content Placeholder 2"/>
          <p:cNvSpPr>
            <a:spLocks noGrp="1"/>
          </p:cNvSpPr>
          <p:nvPr>
            <p:ph idx="1"/>
          </p:nvPr>
        </p:nvSpPr>
        <p:spPr/>
        <p:txBody>
          <a:bodyPr>
            <a:normAutofit/>
          </a:bodyPr>
          <a:lstStyle/>
          <a:p>
            <a:pPr marL="0" indent="0">
              <a:buNone/>
            </a:pPr>
            <a:r>
              <a:rPr lang="en-NZ" dirty="0" smtClean="0"/>
              <a:t>PHP contains a magic constant, </a:t>
            </a:r>
            <a:r>
              <a:rPr lang="en-NZ" dirty="0" smtClean="0">
                <a:solidFill>
                  <a:schemeClr val="accent1"/>
                </a:solidFill>
              </a:rPr>
              <a:t>__DIR__. </a:t>
            </a:r>
            <a:r>
              <a:rPr lang="en-NZ" dirty="0" smtClean="0"/>
              <a:t>This will return the directory of the file it is currently being used from as a string. A magic constant is just a predefined constant that will change depending on where it is used.</a:t>
            </a:r>
          </a:p>
          <a:p>
            <a:pPr marL="0" indent="0">
              <a:buNone/>
            </a:pPr>
            <a:r>
              <a:rPr lang="en-NZ" dirty="0" smtClean="0"/>
              <a:t>Another PHP method that can return the same result is </a:t>
            </a:r>
            <a:r>
              <a:rPr lang="en-NZ" dirty="0" err="1" smtClean="0">
                <a:solidFill>
                  <a:schemeClr val="accent1"/>
                </a:solidFill>
              </a:rPr>
              <a:t>getcwd</a:t>
            </a:r>
            <a:r>
              <a:rPr lang="en-NZ" dirty="0" smtClean="0">
                <a:solidFill>
                  <a:schemeClr val="accent1"/>
                </a:solidFill>
              </a:rPr>
              <a:t>().</a:t>
            </a:r>
            <a:r>
              <a:rPr lang="en-NZ" dirty="0" smtClean="0"/>
              <a:t> Which will get the current working directory as the string path.</a:t>
            </a:r>
            <a:endParaRPr lang="en-NZ" sz="1600" dirty="0" smtClean="0">
              <a:solidFill>
                <a:schemeClr val="accent6">
                  <a:lumMod val="50000"/>
                </a:schemeClr>
              </a:solidFill>
            </a:endParaRPr>
          </a:p>
          <a:p>
            <a:pPr marL="0" indent="0">
              <a:buNone/>
            </a:pPr>
            <a:endParaRPr lang="en-NZ" sz="1600" dirty="0" smtClean="0">
              <a:solidFill>
                <a:schemeClr val="accent6">
                  <a:lumMod val="50000"/>
                </a:schemeClr>
              </a:solidFill>
            </a:endParaRPr>
          </a:p>
          <a:p>
            <a:pPr marL="0" indent="0">
              <a:buNone/>
            </a:pPr>
            <a:r>
              <a:rPr lang="en-NZ" sz="1600" dirty="0" smtClean="0">
                <a:solidFill>
                  <a:schemeClr val="accent6">
                    <a:lumMod val="50000"/>
                  </a:schemeClr>
                </a:solidFill>
              </a:rPr>
              <a:t>PHP</a:t>
            </a:r>
            <a:r>
              <a:rPr lang="en-NZ" sz="1600" dirty="0">
                <a:solidFill>
                  <a:schemeClr val="accent6">
                    <a:lumMod val="50000"/>
                  </a:schemeClr>
                </a:solidFill>
              </a:rPr>
              <a:t>. (</a:t>
            </a:r>
            <a:r>
              <a:rPr lang="en-NZ" sz="1600" dirty="0" err="1">
                <a:solidFill>
                  <a:schemeClr val="accent6">
                    <a:lumMod val="50000"/>
                  </a:schemeClr>
                </a:solidFill>
              </a:rPr>
              <a:t>n.d.</a:t>
            </a:r>
            <a:r>
              <a:rPr lang="en-NZ" sz="1600" dirty="0">
                <a:solidFill>
                  <a:schemeClr val="accent6">
                    <a:lumMod val="50000"/>
                  </a:schemeClr>
                </a:solidFill>
              </a:rPr>
              <a:t>). Magic constants. Retrieved November 28, 2017, from PHP: </a:t>
            </a:r>
            <a:r>
              <a:rPr lang="en-NZ" sz="1600" dirty="0">
                <a:solidFill>
                  <a:schemeClr val="accent6">
                    <a:lumMod val="50000"/>
                  </a:schemeClr>
                </a:solidFill>
                <a:hlinkClick r:id="rId2"/>
              </a:rPr>
              <a:t>http://</a:t>
            </a:r>
            <a:r>
              <a:rPr lang="en-NZ" sz="1600" dirty="0" smtClean="0">
                <a:solidFill>
                  <a:schemeClr val="accent6">
                    <a:lumMod val="50000"/>
                  </a:schemeClr>
                </a:solidFill>
                <a:hlinkClick r:id="rId2"/>
              </a:rPr>
              <a:t>php.net/manual/en/language.constants.predefined.php</a:t>
            </a:r>
            <a:endParaRPr lang="en-NZ" sz="1600" dirty="0" smtClean="0">
              <a:solidFill>
                <a:schemeClr val="accent6">
                  <a:lumMod val="50000"/>
                </a:schemeClr>
              </a:solidFill>
            </a:endParaRPr>
          </a:p>
          <a:p>
            <a:pPr marL="0" indent="0">
              <a:buNone/>
            </a:pPr>
            <a:endParaRPr lang="en-NZ" sz="1600" dirty="0">
              <a:solidFill>
                <a:schemeClr val="accent6">
                  <a:lumMod val="50000"/>
                </a:schemeClr>
              </a:solidFill>
            </a:endParaRPr>
          </a:p>
          <a:p>
            <a:pPr marL="0" indent="0">
              <a:buNone/>
            </a:pPr>
            <a:r>
              <a:rPr lang="en-NZ" sz="1600" dirty="0">
                <a:solidFill>
                  <a:schemeClr val="accent6">
                    <a:lumMod val="50000"/>
                  </a:schemeClr>
                </a:solidFill>
              </a:rPr>
              <a:t>PHP. (</a:t>
            </a:r>
            <a:r>
              <a:rPr lang="en-NZ" sz="1600" dirty="0" err="1">
                <a:solidFill>
                  <a:schemeClr val="accent6">
                    <a:lumMod val="50000"/>
                  </a:schemeClr>
                </a:solidFill>
              </a:rPr>
              <a:t>n.d.</a:t>
            </a:r>
            <a:r>
              <a:rPr lang="en-NZ" sz="1600" dirty="0">
                <a:solidFill>
                  <a:schemeClr val="accent6">
                    <a:lumMod val="50000"/>
                  </a:schemeClr>
                </a:solidFill>
              </a:rPr>
              <a:t>). </a:t>
            </a:r>
            <a:r>
              <a:rPr lang="en-NZ" sz="1600" dirty="0" err="1">
                <a:solidFill>
                  <a:schemeClr val="accent6">
                    <a:lumMod val="50000"/>
                  </a:schemeClr>
                </a:solidFill>
              </a:rPr>
              <a:t>getcwd</a:t>
            </a:r>
            <a:r>
              <a:rPr lang="en-NZ" sz="1600" dirty="0">
                <a:solidFill>
                  <a:schemeClr val="accent6">
                    <a:lumMod val="50000"/>
                  </a:schemeClr>
                </a:solidFill>
              </a:rPr>
              <a:t>. Retrieved November 28, 2017, from PHP: </a:t>
            </a:r>
            <a:r>
              <a:rPr lang="en-NZ" sz="1600" dirty="0">
                <a:solidFill>
                  <a:schemeClr val="accent6">
                    <a:lumMod val="50000"/>
                  </a:schemeClr>
                </a:solidFill>
                <a:hlinkClick r:id="rId3"/>
              </a:rPr>
              <a:t>http://</a:t>
            </a:r>
            <a:r>
              <a:rPr lang="en-NZ" sz="1600" dirty="0" smtClean="0">
                <a:solidFill>
                  <a:schemeClr val="accent6">
                    <a:lumMod val="50000"/>
                  </a:schemeClr>
                </a:solidFill>
                <a:hlinkClick r:id="rId3"/>
              </a:rPr>
              <a:t>php.net/manual/en/function.getcwd.php</a:t>
            </a:r>
            <a:endParaRPr lang="en-NZ" sz="1600" dirty="0" smtClean="0">
              <a:solidFill>
                <a:schemeClr val="accent6">
                  <a:lumMod val="50000"/>
                </a:schemeClr>
              </a:solidFill>
            </a:endParaRPr>
          </a:p>
          <a:p>
            <a:pPr marL="0" indent="0">
              <a:buNone/>
            </a:pPr>
            <a:endParaRPr lang="en-NZ" sz="1600" dirty="0">
              <a:solidFill>
                <a:schemeClr val="accent6">
                  <a:lumMod val="50000"/>
                </a:schemeClr>
              </a:solidFill>
            </a:endParaRPr>
          </a:p>
        </p:txBody>
      </p:sp>
    </p:spTree>
    <p:extLst>
      <p:ext uri="{BB962C8B-B14F-4D97-AF65-F5344CB8AC3E}">
        <p14:creationId xmlns:p14="http://schemas.microsoft.com/office/powerpoint/2010/main" val="30326583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a:t>
            </a:r>
            <a:r>
              <a:rPr lang="en-NZ" dirty="0" smtClean="0"/>
              <a:t>Languages</a:t>
            </a:r>
            <a:br>
              <a:rPr lang="en-NZ" dirty="0" smtClean="0"/>
            </a:br>
            <a:r>
              <a:rPr lang="en-NZ" dirty="0" smtClean="0"/>
              <a:t>Javascript</a:t>
            </a:r>
            <a:endParaRPr lang="en-NZ" dirty="0"/>
          </a:p>
        </p:txBody>
      </p:sp>
      <p:sp>
        <p:nvSpPr>
          <p:cNvPr id="3" name="Content Placeholder 2"/>
          <p:cNvSpPr>
            <a:spLocks noGrp="1"/>
          </p:cNvSpPr>
          <p:nvPr>
            <p:ph idx="1"/>
          </p:nvPr>
        </p:nvSpPr>
        <p:spPr/>
        <p:txBody>
          <a:bodyPr>
            <a:normAutofit/>
          </a:bodyPr>
          <a:lstStyle/>
          <a:p>
            <a:pPr marL="0" indent="0">
              <a:buNone/>
            </a:pPr>
            <a:r>
              <a:rPr lang="en-NZ" dirty="0" smtClean="0"/>
              <a:t>In </a:t>
            </a:r>
            <a:r>
              <a:rPr lang="en-NZ" dirty="0"/>
              <a:t>J</a:t>
            </a:r>
            <a:r>
              <a:rPr lang="en-NZ" dirty="0" smtClean="0"/>
              <a:t>avascript there is no predefined function that will return the current directory; however, there is a way to get the file location. After this is done the end of the string can be removed to get the file location e.g. </a:t>
            </a:r>
          </a:p>
          <a:p>
            <a:pPr marL="0" indent="0">
              <a:buNone/>
            </a:pPr>
            <a:r>
              <a:rPr lang="en-NZ" sz="1600" dirty="0" err="1" smtClean="0">
                <a:solidFill>
                  <a:schemeClr val="accent1"/>
                </a:solidFill>
              </a:rPr>
              <a:t>Var</a:t>
            </a:r>
            <a:r>
              <a:rPr lang="en-NZ" sz="1600" dirty="0" smtClean="0">
                <a:solidFill>
                  <a:schemeClr val="accent1"/>
                </a:solidFill>
              </a:rPr>
              <a:t> location = </a:t>
            </a:r>
            <a:r>
              <a:rPr lang="en-NZ" sz="1600" dirty="0" err="1" smtClean="0">
                <a:solidFill>
                  <a:schemeClr val="accent1"/>
                </a:solidFill>
              </a:rPr>
              <a:t>location.pathname</a:t>
            </a:r>
            <a:r>
              <a:rPr lang="en-NZ" sz="1600" dirty="0" smtClean="0">
                <a:solidFill>
                  <a:schemeClr val="accent1"/>
                </a:solidFill>
              </a:rPr>
              <a:t> </a:t>
            </a:r>
          </a:p>
          <a:p>
            <a:pPr marL="0" indent="0">
              <a:buNone/>
            </a:pPr>
            <a:r>
              <a:rPr lang="en-NZ" sz="1600" dirty="0" smtClean="0"/>
              <a:t>//</a:t>
            </a:r>
            <a:r>
              <a:rPr lang="en-NZ" sz="1600" i="1" dirty="0" smtClean="0"/>
              <a:t>this will return a string with the filename at the end</a:t>
            </a:r>
          </a:p>
          <a:p>
            <a:pPr marL="0" indent="0">
              <a:buNone/>
            </a:pPr>
            <a:r>
              <a:rPr lang="en-NZ" sz="1600" dirty="0" err="1" smtClean="0">
                <a:solidFill>
                  <a:schemeClr val="accent1"/>
                </a:solidFill>
              </a:rPr>
              <a:t>Var</a:t>
            </a:r>
            <a:r>
              <a:rPr lang="en-NZ" sz="1600" dirty="0" smtClean="0">
                <a:solidFill>
                  <a:schemeClr val="accent1"/>
                </a:solidFill>
              </a:rPr>
              <a:t> directory </a:t>
            </a:r>
            <a:r>
              <a:rPr lang="en-NZ" sz="1600" dirty="0">
                <a:solidFill>
                  <a:schemeClr val="accent1"/>
                </a:solidFill>
              </a:rPr>
              <a:t>= location. substring(0, </a:t>
            </a:r>
            <a:r>
              <a:rPr lang="en-NZ" sz="1600" dirty="0" err="1">
                <a:solidFill>
                  <a:schemeClr val="accent1"/>
                </a:solidFill>
              </a:rPr>
              <a:t>loc.lastIndexOf</a:t>
            </a:r>
            <a:r>
              <a:rPr lang="en-NZ" sz="1600" dirty="0" smtClean="0">
                <a:solidFill>
                  <a:schemeClr val="accent1"/>
                </a:solidFill>
              </a:rPr>
              <a:t>('/')); </a:t>
            </a:r>
          </a:p>
          <a:p>
            <a:pPr marL="0" indent="0">
              <a:buNone/>
            </a:pPr>
            <a:r>
              <a:rPr lang="en-NZ" sz="1600" dirty="0" smtClean="0"/>
              <a:t>//this will remove everything after the last slash, returning the current directory</a:t>
            </a:r>
          </a:p>
          <a:p>
            <a:pPr marL="0" indent="0">
              <a:buNone/>
            </a:pPr>
            <a:r>
              <a:rPr lang="en-NZ" sz="1600" dirty="0" smtClean="0"/>
              <a:t> </a:t>
            </a:r>
            <a:endParaRPr lang="en-NZ" sz="1600" dirty="0" smtClean="0">
              <a:solidFill>
                <a:schemeClr val="accent1"/>
              </a:solidFill>
            </a:endParaRPr>
          </a:p>
          <a:p>
            <a:pPr marL="0" indent="0">
              <a:buNone/>
            </a:pPr>
            <a:r>
              <a:rPr lang="en-NZ" sz="1600" dirty="0">
                <a:solidFill>
                  <a:schemeClr val="accent6">
                    <a:lumMod val="50000"/>
                  </a:schemeClr>
                </a:solidFill>
              </a:rPr>
              <a:t>W3Schools. (</a:t>
            </a:r>
            <a:r>
              <a:rPr lang="en-NZ" sz="1600" dirty="0" err="1">
                <a:solidFill>
                  <a:schemeClr val="accent6">
                    <a:lumMod val="50000"/>
                  </a:schemeClr>
                </a:solidFill>
              </a:rPr>
              <a:t>n.d.</a:t>
            </a:r>
            <a:r>
              <a:rPr lang="en-NZ" sz="1600" dirty="0">
                <a:solidFill>
                  <a:schemeClr val="accent6">
                    <a:lumMod val="50000"/>
                  </a:schemeClr>
                </a:solidFill>
              </a:rPr>
              <a:t>). Location pathname Property. Retrieved November 28, 2017, from W3Schools: </a:t>
            </a:r>
            <a:r>
              <a:rPr lang="en-NZ" sz="1600" dirty="0">
                <a:solidFill>
                  <a:schemeClr val="accent6">
                    <a:lumMod val="50000"/>
                  </a:schemeClr>
                </a:solidFill>
                <a:hlinkClick r:id="rId2"/>
              </a:rPr>
              <a:t>https://</a:t>
            </a:r>
            <a:r>
              <a:rPr lang="en-NZ" sz="1600" dirty="0" smtClean="0">
                <a:solidFill>
                  <a:schemeClr val="accent6">
                    <a:lumMod val="50000"/>
                  </a:schemeClr>
                </a:solidFill>
                <a:hlinkClick r:id="rId2"/>
              </a:rPr>
              <a:t>www.w3schools.com/jsref/prop_loc_pathname.asp</a:t>
            </a:r>
            <a:endParaRPr lang="en-NZ" sz="1600" dirty="0" smtClean="0">
              <a:solidFill>
                <a:schemeClr val="accent6">
                  <a:lumMod val="50000"/>
                </a:schemeClr>
              </a:solidFill>
            </a:endParaRPr>
          </a:p>
          <a:p>
            <a:pPr marL="0" indent="0">
              <a:buNone/>
            </a:pPr>
            <a:r>
              <a:rPr lang="en-NZ" sz="1600" dirty="0">
                <a:solidFill>
                  <a:schemeClr val="accent6">
                    <a:lumMod val="50000"/>
                  </a:schemeClr>
                </a:solidFill>
              </a:rPr>
              <a:t>W3Schools. (</a:t>
            </a:r>
            <a:r>
              <a:rPr lang="en-NZ" sz="1600" dirty="0" err="1">
                <a:solidFill>
                  <a:schemeClr val="accent6">
                    <a:lumMod val="50000"/>
                  </a:schemeClr>
                </a:solidFill>
              </a:rPr>
              <a:t>n.d.</a:t>
            </a:r>
            <a:r>
              <a:rPr lang="en-NZ" sz="1600" dirty="0">
                <a:solidFill>
                  <a:schemeClr val="accent6">
                    <a:lumMod val="50000"/>
                  </a:schemeClr>
                </a:solidFill>
              </a:rPr>
              <a:t>). JavaScript String substring() Method. Retrieved November 28, 2017, from W3Schools: </a:t>
            </a:r>
            <a:r>
              <a:rPr lang="en-NZ" sz="1600" dirty="0">
                <a:solidFill>
                  <a:schemeClr val="accent6">
                    <a:lumMod val="50000"/>
                  </a:schemeClr>
                </a:solidFill>
                <a:hlinkClick r:id="rId3"/>
              </a:rPr>
              <a:t>https://</a:t>
            </a:r>
            <a:r>
              <a:rPr lang="en-NZ" sz="1600" dirty="0" smtClean="0">
                <a:solidFill>
                  <a:schemeClr val="accent6">
                    <a:lumMod val="50000"/>
                  </a:schemeClr>
                </a:solidFill>
                <a:hlinkClick r:id="rId3"/>
              </a:rPr>
              <a:t>www.w3schools.com/jsref/jsref_substring.asp</a:t>
            </a:r>
            <a:endParaRPr lang="en-NZ" sz="1600" dirty="0" smtClean="0">
              <a:solidFill>
                <a:schemeClr val="accent6">
                  <a:lumMod val="50000"/>
                </a:schemeClr>
              </a:solidFill>
            </a:endParaRPr>
          </a:p>
          <a:p>
            <a:pPr marL="0" indent="0">
              <a:buNone/>
            </a:pPr>
            <a:endParaRPr lang="en-NZ" sz="1600" dirty="0">
              <a:solidFill>
                <a:schemeClr val="accent6">
                  <a:lumMod val="50000"/>
                </a:schemeClr>
              </a:solidFill>
            </a:endParaRPr>
          </a:p>
        </p:txBody>
      </p:sp>
    </p:spTree>
    <p:extLst>
      <p:ext uri="{BB962C8B-B14F-4D97-AF65-F5344CB8AC3E}">
        <p14:creationId xmlns:p14="http://schemas.microsoft.com/office/powerpoint/2010/main" val="323677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player in correct position</a:t>
            </a:r>
          </a:p>
          <a:p>
            <a:pPr marL="0" indent="0">
              <a:buNone/>
            </a:pPr>
            <a:r>
              <a:rPr lang="en-NZ" dirty="0"/>
              <a:t>After an item has been set, the place item function will be used. This function will need the position for x and y on the map array, it will then change the value to the set item.</a:t>
            </a:r>
            <a:endParaRPr lang="en-NZ" b="1" dirty="0"/>
          </a:p>
          <a:p>
            <a:pPr marL="0" indent="0">
              <a:buNone/>
            </a:pP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18899970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a:t>
            </a:r>
            <a:r>
              <a:rPr lang="en-NZ" dirty="0" smtClean="0"/>
              <a:t>Languages</a:t>
            </a:r>
            <a:br>
              <a:rPr lang="en-NZ" dirty="0" smtClean="0"/>
            </a:br>
            <a:r>
              <a:rPr lang="en-NZ" dirty="0" smtClean="0"/>
              <a:t>Python</a:t>
            </a:r>
            <a:endParaRPr lang="en-NZ" dirty="0"/>
          </a:p>
        </p:txBody>
      </p:sp>
      <p:sp>
        <p:nvSpPr>
          <p:cNvPr id="3" name="Content Placeholder 2"/>
          <p:cNvSpPr>
            <a:spLocks noGrp="1"/>
          </p:cNvSpPr>
          <p:nvPr>
            <p:ph idx="1"/>
          </p:nvPr>
        </p:nvSpPr>
        <p:spPr/>
        <p:txBody>
          <a:bodyPr>
            <a:normAutofit/>
          </a:bodyPr>
          <a:lstStyle/>
          <a:p>
            <a:pPr marL="0" indent="0">
              <a:buNone/>
            </a:pPr>
            <a:r>
              <a:rPr lang="en-NZ" dirty="0" smtClean="0"/>
              <a:t>Python contains a similar function to </a:t>
            </a:r>
            <a:r>
              <a:rPr lang="en-NZ" dirty="0" err="1" smtClean="0"/>
              <a:t>php</a:t>
            </a:r>
            <a:r>
              <a:rPr lang="en-NZ" dirty="0" smtClean="0"/>
              <a:t>, </a:t>
            </a:r>
            <a:r>
              <a:rPr lang="en-NZ" dirty="0" err="1" smtClean="0">
                <a:solidFill>
                  <a:schemeClr val="accent1"/>
                </a:solidFill>
              </a:rPr>
              <a:t>getcwd</a:t>
            </a:r>
            <a:r>
              <a:rPr lang="en-NZ" dirty="0" smtClean="0">
                <a:solidFill>
                  <a:schemeClr val="accent1"/>
                </a:solidFill>
              </a:rPr>
              <a:t>(), </a:t>
            </a:r>
            <a:r>
              <a:rPr lang="en-NZ" dirty="0" smtClean="0"/>
              <a:t>which is used to return the current working directory. This requires the use of pythons OS module which provides a way to use operating system dependent functionality. Use of the function requires </a:t>
            </a:r>
            <a:r>
              <a:rPr lang="en-NZ" dirty="0" smtClean="0">
                <a:solidFill>
                  <a:schemeClr val="accent1"/>
                </a:solidFill>
              </a:rPr>
              <a:t>import </a:t>
            </a:r>
            <a:r>
              <a:rPr lang="en-NZ" dirty="0" err="1" smtClean="0">
                <a:solidFill>
                  <a:schemeClr val="accent1"/>
                </a:solidFill>
              </a:rPr>
              <a:t>os</a:t>
            </a:r>
            <a:r>
              <a:rPr lang="en-NZ" dirty="0" smtClean="0">
                <a:solidFill>
                  <a:schemeClr val="accent1"/>
                </a:solidFill>
              </a:rPr>
              <a:t> </a:t>
            </a:r>
            <a:r>
              <a:rPr lang="en-NZ" dirty="0" smtClean="0"/>
              <a:t>before running the command e.g.</a:t>
            </a:r>
          </a:p>
          <a:p>
            <a:pPr marL="0" indent="0">
              <a:buNone/>
            </a:pPr>
            <a:r>
              <a:rPr lang="en-NZ" sz="1600" dirty="0" smtClean="0">
                <a:solidFill>
                  <a:schemeClr val="accent1"/>
                </a:solidFill>
              </a:rPr>
              <a:t>Import </a:t>
            </a:r>
            <a:r>
              <a:rPr lang="en-NZ" sz="1600" dirty="0" err="1" smtClean="0">
                <a:solidFill>
                  <a:schemeClr val="accent1"/>
                </a:solidFill>
              </a:rPr>
              <a:t>os</a:t>
            </a:r>
            <a:endParaRPr lang="en-NZ" sz="1600" dirty="0" smtClean="0">
              <a:solidFill>
                <a:schemeClr val="accent1"/>
              </a:solidFill>
            </a:endParaRPr>
          </a:p>
          <a:p>
            <a:pPr marL="0" indent="0">
              <a:buNone/>
            </a:pPr>
            <a:r>
              <a:rPr lang="en-NZ" sz="1600" dirty="0">
                <a:solidFill>
                  <a:schemeClr val="accent1"/>
                </a:solidFill>
              </a:rPr>
              <a:t>d</a:t>
            </a:r>
            <a:r>
              <a:rPr lang="en-NZ" sz="1600" dirty="0" smtClean="0">
                <a:solidFill>
                  <a:schemeClr val="accent1"/>
                </a:solidFill>
              </a:rPr>
              <a:t>irectory = </a:t>
            </a:r>
            <a:r>
              <a:rPr lang="en-NZ" sz="1600" dirty="0" err="1" smtClean="0">
                <a:solidFill>
                  <a:schemeClr val="accent1"/>
                </a:solidFill>
              </a:rPr>
              <a:t>os.getcwd</a:t>
            </a:r>
            <a:r>
              <a:rPr lang="en-NZ" sz="1600" dirty="0" smtClean="0">
                <a:solidFill>
                  <a:schemeClr val="accent1"/>
                </a:solidFill>
              </a:rPr>
              <a:t>()</a:t>
            </a:r>
            <a:r>
              <a:rPr lang="en-NZ" sz="1600" dirty="0" smtClean="0"/>
              <a:t> </a:t>
            </a:r>
          </a:p>
          <a:p>
            <a:pPr marL="0" indent="0">
              <a:buNone/>
            </a:pPr>
            <a:r>
              <a:rPr lang="en-NZ" sz="1600" dirty="0" smtClean="0"/>
              <a:t>This will return the current working directory of a process</a:t>
            </a:r>
          </a:p>
          <a:p>
            <a:pPr marL="0" indent="0">
              <a:buNone/>
            </a:pPr>
            <a:r>
              <a:rPr lang="en-NZ" sz="1600" dirty="0">
                <a:solidFill>
                  <a:schemeClr val="accent6">
                    <a:lumMod val="50000"/>
                  </a:schemeClr>
                </a:solidFill>
              </a:rPr>
              <a:t>Tutorials Point. (</a:t>
            </a:r>
            <a:r>
              <a:rPr lang="en-NZ" sz="1600" dirty="0" err="1">
                <a:solidFill>
                  <a:schemeClr val="accent6">
                    <a:lumMod val="50000"/>
                  </a:schemeClr>
                </a:solidFill>
              </a:rPr>
              <a:t>n.d.</a:t>
            </a:r>
            <a:r>
              <a:rPr lang="en-NZ" sz="1600" dirty="0">
                <a:solidFill>
                  <a:schemeClr val="accent6">
                    <a:lumMod val="50000"/>
                  </a:schemeClr>
                </a:solidFill>
              </a:rPr>
              <a:t>). Python </a:t>
            </a:r>
            <a:r>
              <a:rPr lang="en-NZ" sz="1600" dirty="0" err="1">
                <a:solidFill>
                  <a:schemeClr val="accent6">
                    <a:lumMod val="50000"/>
                  </a:schemeClr>
                </a:solidFill>
              </a:rPr>
              <a:t>os.getcwd</a:t>
            </a:r>
            <a:r>
              <a:rPr lang="en-NZ" sz="1600" dirty="0">
                <a:solidFill>
                  <a:schemeClr val="accent6">
                    <a:lumMod val="50000"/>
                  </a:schemeClr>
                </a:solidFill>
              </a:rPr>
              <a:t>() Method. Retrieved November 28, 2017, from Tutorials Point: </a:t>
            </a:r>
            <a:r>
              <a:rPr lang="en-NZ" sz="1600" dirty="0">
                <a:solidFill>
                  <a:schemeClr val="accent6">
                    <a:lumMod val="50000"/>
                  </a:schemeClr>
                </a:solidFill>
                <a:hlinkClick r:id="rId2"/>
              </a:rPr>
              <a:t>https://</a:t>
            </a:r>
            <a:r>
              <a:rPr lang="en-NZ" sz="1600" dirty="0" smtClean="0">
                <a:solidFill>
                  <a:schemeClr val="accent6">
                    <a:lumMod val="50000"/>
                  </a:schemeClr>
                </a:solidFill>
                <a:hlinkClick r:id="rId2"/>
              </a:rPr>
              <a:t>www.tutorialspoint.com/python/os_getcwd.htm</a:t>
            </a:r>
            <a:endParaRPr lang="en-NZ" sz="1600" dirty="0" smtClean="0">
              <a:solidFill>
                <a:schemeClr val="accent6">
                  <a:lumMod val="50000"/>
                </a:schemeClr>
              </a:solidFill>
            </a:endParaRPr>
          </a:p>
          <a:p>
            <a:pPr marL="0" indent="0">
              <a:buNone/>
            </a:pPr>
            <a:r>
              <a:rPr lang="en-NZ" sz="1600" dirty="0">
                <a:solidFill>
                  <a:schemeClr val="accent6">
                    <a:lumMod val="50000"/>
                  </a:schemeClr>
                </a:solidFill>
              </a:rPr>
              <a:t>Python For Beginners. (</a:t>
            </a:r>
            <a:r>
              <a:rPr lang="en-NZ" sz="1600" dirty="0" err="1">
                <a:solidFill>
                  <a:schemeClr val="accent6">
                    <a:lumMod val="50000"/>
                  </a:schemeClr>
                </a:solidFill>
              </a:rPr>
              <a:t>n.d.</a:t>
            </a:r>
            <a:r>
              <a:rPr lang="en-NZ" sz="1600" dirty="0">
                <a:solidFill>
                  <a:schemeClr val="accent6">
                    <a:lumMod val="50000"/>
                  </a:schemeClr>
                </a:solidFill>
              </a:rPr>
              <a:t>). Python's OS Module. Retrieved November 28, 2017, from Python For Beginners: http://www.pythonforbeginners.com/os/pythons-os-module</a:t>
            </a:r>
          </a:p>
        </p:txBody>
      </p:sp>
    </p:spTree>
    <p:extLst>
      <p:ext uri="{BB962C8B-B14F-4D97-AF65-F5344CB8AC3E}">
        <p14:creationId xmlns:p14="http://schemas.microsoft.com/office/powerpoint/2010/main" val="30691633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a:t>
            </a:r>
            <a:r>
              <a:rPr lang="en-NZ" dirty="0" smtClean="0"/>
              <a:t>Languages</a:t>
            </a:r>
            <a:br>
              <a:rPr lang="en-NZ" dirty="0" smtClean="0"/>
            </a:br>
            <a:r>
              <a:rPr lang="en-NZ" dirty="0" smtClean="0"/>
              <a:t>Implemented</a:t>
            </a:r>
            <a:endParaRPr lang="en-NZ" dirty="0"/>
          </a:p>
        </p:txBody>
      </p:sp>
      <p:sp>
        <p:nvSpPr>
          <p:cNvPr id="3" name="Content Placeholder 2"/>
          <p:cNvSpPr>
            <a:spLocks noGrp="1"/>
          </p:cNvSpPr>
          <p:nvPr>
            <p:ph idx="1"/>
          </p:nvPr>
        </p:nvSpPr>
        <p:spPr/>
        <p:txBody>
          <a:bodyPr>
            <a:normAutofit/>
          </a:bodyPr>
          <a:lstStyle/>
          <a:p>
            <a:pPr marL="0" indent="0">
              <a:buNone/>
            </a:pPr>
            <a:r>
              <a:rPr lang="en-NZ" dirty="0" smtClean="0"/>
              <a:t>During the process of creating the file handler, the current directory was needed get the directory so a file or another directory could be created. The PHP </a:t>
            </a:r>
            <a:r>
              <a:rPr lang="en-NZ" dirty="0" err="1" smtClean="0">
                <a:solidFill>
                  <a:schemeClr val="accent1"/>
                </a:solidFill>
              </a:rPr>
              <a:t>Directory.GetCurrentDirector</a:t>
            </a:r>
            <a:r>
              <a:rPr lang="en-NZ" dirty="0" err="1">
                <a:solidFill>
                  <a:schemeClr val="accent1"/>
                </a:solidFill>
              </a:rPr>
              <a:t>y</a:t>
            </a:r>
            <a:r>
              <a:rPr lang="en-NZ" dirty="0" smtClean="0">
                <a:solidFill>
                  <a:schemeClr val="accent1"/>
                </a:solidFill>
              </a:rPr>
              <a:t>() </a:t>
            </a:r>
            <a:r>
              <a:rPr lang="en-NZ" dirty="0" smtClean="0"/>
              <a:t>was placed inside another function and used at several points in the file handlers model</a:t>
            </a:r>
            <a:endParaRPr lang="en-NZ" dirty="0">
              <a:solidFill>
                <a:schemeClr val="accent1"/>
              </a:solidFill>
            </a:endParaRPr>
          </a:p>
        </p:txBody>
      </p:sp>
    </p:spTree>
    <p:extLst>
      <p:ext uri="{BB962C8B-B14F-4D97-AF65-F5344CB8AC3E}">
        <p14:creationId xmlns:p14="http://schemas.microsoft.com/office/powerpoint/2010/main" val="150371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a:t>
            </a:r>
            <a:r>
              <a:rPr lang="en-NZ" dirty="0" smtClean="0"/>
              <a:t>Languages</a:t>
            </a:r>
            <a:br>
              <a:rPr lang="en-NZ" dirty="0" smtClean="0"/>
            </a:br>
            <a:r>
              <a:rPr lang="en-NZ" dirty="0" smtClean="0"/>
              <a:t>Code</a:t>
            </a:r>
            <a:endParaRPr lang="en-NZ" dirty="0"/>
          </a:p>
        </p:txBody>
      </p:sp>
      <p:pic>
        <p:nvPicPr>
          <p:cNvPr id="4" name="Content Placeholder 3"/>
          <p:cNvPicPr>
            <a:picLocks noGrp="1" noChangeAspect="1"/>
          </p:cNvPicPr>
          <p:nvPr>
            <p:ph idx="1"/>
          </p:nvPr>
        </p:nvPicPr>
        <p:blipFill>
          <a:blip r:embed="rId2"/>
          <a:stretch>
            <a:fillRect/>
          </a:stretch>
        </p:blipFill>
        <p:spPr>
          <a:xfrm>
            <a:off x="724763" y="2249909"/>
            <a:ext cx="5990945" cy="4024313"/>
          </a:xfrm>
          <a:prstGeom prst="rect">
            <a:avLst/>
          </a:prstGeom>
        </p:spPr>
      </p:pic>
      <p:sp>
        <p:nvSpPr>
          <p:cNvPr id="5" name="TextBox 4"/>
          <p:cNvSpPr txBox="1"/>
          <p:nvPr/>
        </p:nvSpPr>
        <p:spPr>
          <a:xfrm>
            <a:off x="7200900" y="2249909"/>
            <a:ext cx="4030825" cy="1200329"/>
          </a:xfrm>
          <a:prstGeom prst="rect">
            <a:avLst/>
          </a:prstGeom>
          <a:noFill/>
        </p:spPr>
        <p:txBody>
          <a:bodyPr wrap="square" rtlCol="0">
            <a:spAutoFit/>
          </a:bodyPr>
          <a:lstStyle/>
          <a:p>
            <a:r>
              <a:rPr lang="en-NZ" dirty="0" smtClean="0"/>
              <a:t>The get current directory function being used to get the file path and create a directory and setting the save location</a:t>
            </a:r>
            <a:endParaRPr lang="en-NZ" dirty="0"/>
          </a:p>
        </p:txBody>
      </p:sp>
    </p:spTree>
    <p:extLst>
      <p:ext uri="{BB962C8B-B14F-4D97-AF65-F5344CB8AC3E}">
        <p14:creationId xmlns:p14="http://schemas.microsoft.com/office/powerpoint/2010/main" val="40932411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Languages</a:t>
            </a:r>
            <a:br>
              <a:rPr lang="en-NZ" dirty="0"/>
            </a:br>
            <a:r>
              <a:rPr lang="en-NZ" dirty="0" smtClean="0"/>
              <a:t>Alternative</a:t>
            </a:r>
            <a:endParaRPr lang="en-NZ" dirty="0"/>
          </a:p>
        </p:txBody>
      </p:sp>
      <p:sp>
        <p:nvSpPr>
          <p:cNvPr id="3" name="Content Placeholder 2"/>
          <p:cNvSpPr>
            <a:spLocks noGrp="1"/>
          </p:cNvSpPr>
          <p:nvPr>
            <p:ph idx="1"/>
          </p:nvPr>
        </p:nvSpPr>
        <p:spPr/>
        <p:txBody>
          <a:bodyPr/>
          <a:lstStyle/>
          <a:p>
            <a:pPr marL="0" indent="0">
              <a:buNone/>
            </a:pPr>
            <a:r>
              <a:rPr lang="en-NZ" dirty="0" smtClean="0"/>
              <a:t>Another approach to getting the current directory location would be to use the </a:t>
            </a:r>
            <a:r>
              <a:rPr lang="en-NZ" dirty="0" err="1" smtClean="0">
                <a:solidFill>
                  <a:schemeClr val="accent1"/>
                </a:solidFill>
              </a:rPr>
              <a:t>Environment.CurrentDirectory</a:t>
            </a:r>
            <a:r>
              <a:rPr lang="en-NZ" dirty="0" smtClean="0">
                <a:solidFill>
                  <a:schemeClr val="accent1"/>
                </a:solidFill>
              </a:rPr>
              <a:t> </a:t>
            </a:r>
            <a:r>
              <a:rPr lang="en-NZ" dirty="0" smtClean="0"/>
              <a:t>property, as the current directory can be obtained or set whether you get the value or set it; however, this approach does not have a defined get and set method, whereas </a:t>
            </a:r>
            <a:r>
              <a:rPr lang="en-NZ" dirty="0" err="1" smtClean="0">
                <a:solidFill>
                  <a:schemeClr val="accent1"/>
                </a:solidFill>
              </a:rPr>
              <a:t>Directory.GetCurrentDirectory</a:t>
            </a:r>
            <a:r>
              <a:rPr lang="en-NZ" dirty="0" smtClean="0">
                <a:solidFill>
                  <a:schemeClr val="accent1"/>
                </a:solidFill>
              </a:rPr>
              <a:t>() </a:t>
            </a:r>
            <a:r>
              <a:rPr lang="en-NZ" dirty="0" smtClean="0"/>
              <a:t>is an explicitly defined getter and </a:t>
            </a:r>
            <a:r>
              <a:rPr lang="en-NZ" dirty="0" err="1" smtClean="0">
                <a:solidFill>
                  <a:schemeClr val="accent1"/>
                </a:solidFill>
              </a:rPr>
              <a:t>Directory.SetCurrentDirectory</a:t>
            </a:r>
            <a:r>
              <a:rPr lang="en-NZ" dirty="0" smtClean="0">
                <a:solidFill>
                  <a:schemeClr val="accent1"/>
                </a:solidFill>
              </a:rPr>
              <a:t>() </a:t>
            </a:r>
            <a:r>
              <a:rPr lang="en-NZ" dirty="0" smtClean="0"/>
              <a:t>is the defined setter. My approach was appropriate in regards to using an explicitly defined function.</a:t>
            </a:r>
            <a:endParaRPr lang="en-NZ" dirty="0"/>
          </a:p>
        </p:txBody>
      </p:sp>
    </p:spTree>
    <p:extLst>
      <p:ext uri="{BB962C8B-B14F-4D97-AF65-F5344CB8AC3E}">
        <p14:creationId xmlns:p14="http://schemas.microsoft.com/office/powerpoint/2010/main" val="23138720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Theory</a:t>
            </a:r>
            <a:br>
              <a:rPr lang="en-NZ" dirty="0"/>
            </a:br>
            <a:r>
              <a:rPr lang="en-NZ" dirty="0"/>
              <a:t>Compare/Contrast Languages</a:t>
            </a:r>
            <a:br>
              <a:rPr lang="en-NZ" dirty="0"/>
            </a:br>
            <a:r>
              <a:rPr lang="en-NZ" dirty="0" smtClean="0"/>
              <a:t>Improvement</a:t>
            </a:r>
            <a:endParaRPr lang="en-NZ" dirty="0"/>
          </a:p>
        </p:txBody>
      </p:sp>
      <p:sp>
        <p:nvSpPr>
          <p:cNvPr id="3" name="Content Placeholder 2"/>
          <p:cNvSpPr>
            <a:spLocks noGrp="1"/>
          </p:cNvSpPr>
          <p:nvPr>
            <p:ph idx="1"/>
          </p:nvPr>
        </p:nvSpPr>
        <p:spPr/>
        <p:txBody>
          <a:bodyPr/>
          <a:lstStyle/>
          <a:p>
            <a:pPr marL="0" indent="0">
              <a:buNone/>
            </a:pPr>
            <a:r>
              <a:rPr lang="en-NZ" dirty="0" smtClean="0"/>
              <a:t>When using the </a:t>
            </a:r>
            <a:r>
              <a:rPr lang="en-NZ" dirty="0" err="1" smtClean="0"/>
              <a:t>Directory.GetCurrentDirectory</a:t>
            </a:r>
            <a:r>
              <a:rPr lang="en-NZ" dirty="0" smtClean="0"/>
              <a:t>() function, it is defined in a another function that gets called. This could have been defined as a property instead as it gets generated each time the function is called. Defining a property in the file handler class will just hold the data and it can be accessed at any time</a:t>
            </a:r>
            <a:endParaRPr lang="en-NZ" dirty="0"/>
          </a:p>
        </p:txBody>
      </p:sp>
    </p:spTree>
    <p:extLst>
      <p:ext uri="{BB962C8B-B14F-4D97-AF65-F5344CB8AC3E}">
        <p14:creationId xmlns:p14="http://schemas.microsoft.com/office/powerpoint/2010/main" val="23273337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Self Marking</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6864700"/>
              </p:ext>
            </p:extLst>
          </p:nvPr>
        </p:nvGraphicFramePr>
        <p:xfrm>
          <a:off x="685800" y="2193925"/>
          <a:ext cx="10820400" cy="2595880"/>
        </p:xfrm>
        <a:graphic>
          <a:graphicData uri="http://schemas.openxmlformats.org/drawingml/2006/table">
            <a:tbl>
              <a:tblPr firstRow="1" bandRow="1">
                <a:tableStyleId>{5C22544A-7EE6-4342-B048-85BDC9FD1C3A}</a:tableStyleId>
              </a:tblPr>
              <a:tblGrid>
                <a:gridCol w="3774233">
                  <a:extLst>
                    <a:ext uri="{9D8B030D-6E8A-4147-A177-3AD203B41FA5}">
                      <a16:colId xmlns:a16="http://schemas.microsoft.com/office/drawing/2014/main" val="3131547249"/>
                    </a:ext>
                  </a:extLst>
                </a:gridCol>
                <a:gridCol w="895738">
                  <a:extLst>
                    <a:ext uri="{9D8B030D-6E8A-4147-A177-3AD203B41FA5}">
                      <a16:colId xmlns:a16="http://schemas.microsoft.com/office/drawing/2014/main" val="3057165403"/>
                    </a:ext>
                  </a:extLst>
                </a:gridCol>
                <a:gridCol w="6150429">
                  <a:extLst>
                    <a:ext uri="{9D8B030D-6E8A-4147-A177-3AD203B41FA5}">
                      <a16:colId xmlns:a16="http://schemas.microsoft.com/office/drawing/2014/main" val="4123367418"/>
                    </a:ext>
                  </a:extLst>
                </a:gridCol>
              </a:tblGrid>
              <a:tr h="370840">
                <a:tc>
                  <a:txBody>
                    <a:bodyPr/>
                    <a:lstStyle/>
                    <a:p>
                      <a:r>
                        <a:rPr lang="en-NZ" dirty="0" smtClean="0"/>
                        <a:t>Code</a:t>
                      </a:r>
                      <a:endParaRPr lang="en-NZ" dirty="0"/>
                    </a:p>
                  </a:txBody>
                  <a:tcPr/>
                </a:tc>
                <a:tc>
                  <a:txBody>
                    <a:bodyPr/>
                    <a:lstStyle/>
                    <a:p>
                      <a:r>
                        <a:rPr lang="en-NZ" dirty="0" smtClean="0"/>
                        <a:t>Marks</a:t>
                      </a:r>
                      <a:endParaRPr lang="en-NZ" dirty="0"/>
                    </a:p>
                  </a:txBody>
                  <a:tcPr/>
                </a:tc>
                <a:tc>
                  <a:txBody>
                    <a:bodyPr/>
                    <a:lstStyle/>
                    <a:p>
                      <a:r>
                        <a:rPr lang="en-NZ" dirty="0" smtClean="0"/>
                        <a:t>Reason</a:t>
                      </a:r>
                      <a:endParaRPr lang="en-NZ" dirty="0"/>
                    </a:p>
                  </a:txBody>
                  <a:tcPr/>
                </a:tc>
                <a:extLst>
                  <a:ext uri="{0D108BD9-81ED-4DB2-BD59-A6C34878D82A}">
                    <a16:rowId xmlns:a16="http://schemas.microsoft.com/office/drawing/2014/main" val="4111722496"/>
                  </a:ext>
                </a:extLst>
              </a:tr>
              <a:tr h="370840">
                <a:tc>
                  <a:txBody>
                    <a:bodyPr/>
                    <a:lstStyle/>
                    <a:p>
                      <a:r>
                        <a:rPr lang="en-NZ" dirty="0" smtClean="0"/>
                        <a:t>File Handler Model</a:t>
                      </a:r>
                      <a:endParaRPr lang="en-NZ" dirty="0"/>
                    </a:p>
                  </a:txBody>
                  <a:tcPr/>
                </a:tc>
                <a:tc>
                  <a:txBody>
                    <a:bodyPr/>
                    <a:lstStyle/>
                    <a:p>
                      <a:r>
                        <a:rPr lang="en-NZ" dirty="0" smtClean="0"/>
                        <a:t>8</a:t>
                      </a:r>
                      <a:endParaRPr lang="en-NZ" dirty="0"/>
                    </a:p>
                  </a:txBody>
                  <a:tcPr/>
                </a:tc>
                <a:tc>
                  <a:txBody>
                    <a:bodyPr/>
                    <a:lstStyle/>
                    <a:p>
                      <a:r>
                        <a:rPr lang="en-NZ" dirty="0" smtClean="0"/>
                        <a:t>Did &gt;</a:t>
                      </a:r>
                      <a:r>
                        <a:rPr lang="en-NZ" baseline="0" dirty="0" smtClean="0"/>
                        <a:t> 20 Must features</a:t>
                      </a:r>
                      <a:endParaRPr lang="en-NZ" dirty="0"/>
                    </a:p>
                  </a:txBody>
                  <a:tcPr/>
                </a:tc>
                <a:extLst>
                  <a:ext uri="{0D108BD9-81ED-4DB2-BD59-A6C34878D82A}">
                    <a16:rowId xmlns:a16="http://schemas.microsoft.com/office/drawing/2014/main" val="1554480440"/>
                  </a:ext>
                </a:extLst>
              </a:tr>
              <a:tr h="370840">
                <a:tc>
                  <a:txBody>
                    <a:bodyPr/>
                    <a:lstStyle/>
                    <a:p>
                      <a:r>
                        <a:rPr lang="en-NZ" dirty="0" smtClean="0"/>
                        <a:t>Level Designer Static View</a:t>
                      </a:r>
                      <a:endParaRPr lang="en-NZ" dirty="0"/>
                    </a:p>
                  </a:txBody>
                  <a:tcPr/>
                </a:tc>
                <a:tc>
                  <a:txBody>
                    <a:bodyPr/>
                    <a:lstStyle/>
                    <a:p>
                      <a:r>
                        <a:rPr lang="en-NZ" dirty="0" smtClean="0"/>
                        <a:t>7</a:t>
                      </a:r>
                      <a:endParaRPr lang="en-NZ" dirty="0"/>
                    </a:p>
                  </a:txBody>
                  <a:tcPr/>
                </a:tc>
                <a:tc>
                  <a:txBody>
                    <a:bodyPr/>
                    <a:lstStyle/>
                    <a:p>
                      <a:r>
                        <a:rPr lang="en-NZ" dirty="0" smtClean="0"/>
                        <a:t>Only</a:t>
                      </a:r>
                      <a:r>
                        <a:rPr lang="en-NZ" baseline="0" dirty="0" smtClean="0"/>
                        <a:t> did 2 should features</a:t>
                      </a:r>
                      <a:endParaRPr lang="en-NZ" dirty="0"/>
                    </a:p>
                  </a:txBody>
                  <a:tcPr/>
                </a:tc>
                <a:extLst>
                  <a:ext uri="{0D108BD9-81ED-4DB2-BD59-A6C34878D82A}">
                    <a16:rowId xmlns:a16="http://schemas.microsoft.com/office/drawing/2014/main" val="161364096"/>
                  </a:ext>
                </a:extLst>
              </a:tr>
              <a:tr h="370840">
                <a:tc>
                  <a:txBody>
                    <a:bodyPr/>
                    <a:lstStyle/>
                    <a:p>
                      <a:r>
                        <a:rPr lang="en-NZ" dirty="0" smtClean="0"/>
                        <a:t>Level Designer Dynamic View</a:t>
                      </a:r>
                      <a:endParaRPr lang="en-NZ" dirty="0"/>
                    </a:p>
                  </a:txBody>
                  <a:tcPr/>
                </a:tc>
                <a:tc>
                  <a:txBody>
                    <a:bodyPr/>
                    <a:lstStyle/>
                    <a:p>
                      <a:r>
                        <a:rPr lang="en-NZ" dirty="0" smtClean="0"/>
                        <a:t>7</a:t>
                      </a:r>
                      <a:endParaRPr lang="en-NZ" dirty="0"/>
                    </a:p>
                  </a:txBody>
                  <a:tcPr/>
                </a:tc>
                <a:tc>
                  <a:txBody>
                    <a:bodyPr/>
                    <a:lstStyle/>
                    <a:p>
                      <a:r>
                        <a:rPr lang="en-NZ" dirty="0" smtClean="0"/>
                        <a:t>Only did 2 should features</a:t>
                      </a:r>
                      <a:endParaRPr lang="en-NZ" dirty="0"/>
                    </a:p>
                  </a:txBody>
                  <a:tcPr/>
                </a:tc>
                <a:extLst>
                  <a:ext uri="{0D108BD9-81ED-4DB2-BD59-A6C34878D82A}">
                    <a16:rowId xmlns:a16="http://schemas.microsoft.com/office/drawing/2014/main" val="984603515"/>
                  </a:ext>
                </a:extLst>
              </a:tr>
              <a:tr h="370840">
                <a:tc>
                  <a:txBody>
                    <a:bodyPr/>
                    <a:lstStyle/>
                    <a:p>
                      <a:r>
                        <a:rPr lang="en-NZ" dirty="0" smtClean="0"/>
                        <a:t>File Handler Static View</a:t>
                      </a:r>
                      <a:endParaRPr lang="en-NZ" dirty="0"/>
                    </a:p>
                  </a:txBody>
                  <a:tcPr/>
                </a:tc>
                <a:tc>
                  <a:txBody>
                    <a:bodyPr/>
                    <a:lstStyle/>
                    <a:p>
                      <a:r>
                        <a:rPr lang="en-NZ" dirty="0" smtClean="0"/>
                        <a:t>7</a:t>
                      </a:r>
                      <a:endParaRPr lang="en-NZ" dirty="0"/>
                    </a:p>
                  </a:txBody>
                  <a:tcPr/>
                </a:tc>
                <a:tc>
                  <a:txBody>
                    <a:bodyPr/>
                    <a:lstStyle/>
                    <a:p>
                      <a:r>
                        <a:rPr lang="en-NZ" dirty="0" smtClean="0"/>
                        <a:t>Only did 2 should features</a:t>
                      </a:r>
                      <a:endParaRPr lang="en-NZ" dirty="0"/>
                    </a:p>
                  </a:txBody>
                  <a:tcPr/>
                </a:tc>
                <a:extLst>
                  <a:ext uri="{0D108BD9-81ED-4DB2-BD59-A6C34878D82A}">
                    <a16:rowId xmlns:a16="http://schemas.microsoft.com/office/drawing/2014/main" val="3371754487"/>
                  </a:ext>
                </a:extLst>
              </a:tr>
              <a:tr h="370840">
                <a:tc>
                  <a:txBody>
                    <a:bodyPr/>
                    <a:lstStyle/>
                    <a:p>
                      <a:r>
                        <a:rPr lang="en-NZ" dirty="0" smtClean="0"/>
                        <a:t>Combine all three components</a:t>
                      </a:r>
                      <a:endParaRPr lang="en-NZ" dirty="0"/>
                    </a:p>
                  </a:txBody>
                  <a:tcPr/>
                </a:tc>
                <a:tc>
                  <a:txBody>
                    <a:bodyPr/>
                    <a:lstStyle/>
                    <a:p>
                      <a:r>
                        <a:rPr lang="en-NZ" dirty="0" smtClean="0"/>
                        <a:t>5</a:t>
                      </a:r>
                      <a:endParaRPr lang="en-NZ" dirty="0"/>
                    </a:p>
                  </a:txBody>
                  <a:tcPr/>
                </a:tc>
                <a:tc>
                  <a:txBody>
                    <a:bodyPr/>
                    <a:lstStyle/>
                    <a:p>
                      <a:r>
                        <a:rPr lang="en-NZ" dirty="0" smtClean="0"/>
                        <a:t>Only managed to complete Must features</a:t>
                      </a:r>
                      <a:endParaRPr lang="en-NZ" dirty="0"/>
                    </a:p>
                  </a:txBody>
                  <a:tcPr/>
                </a:tc>
                <a:extLst>
                  <a:ext uri="{0D108BD9-81ED-4DB2-BD59-A6C34878D82A}">
                    <a16:rowId xmlns:a16="http://schemas.microsoft.com/office/drawing/2014/main" val="949416916"/>
                  </a:ext>
                </a:extLst>
              </a:tr>
              <a:tr h="370840">
                <a:tc>
                  <a:txBody>
                    <a:bodyPr/>
                    <a:lstStyle/>
                    <a:p>
                      <a:r>
                        <a:rPr lang="en-NZ" dirty="0" smtClean="0"/>
                        <a:t>Compare/Contrast</a:t>
                      </a:r>
                      <a:r>
                        <a:rPr lang="en-NZ" baseline="0" dirty="0" smtClean="0"/>
                        <a:t> languages</a:t>
                      </a:r>
                      <a:endParaRPr lang="en-NZ" dirty="0"/>
                    </a:p>
                  </a:txBody>
                  <a:tcPr/>
                </a:tc>
                <a:tc>
                  <a:txBody>
                    <a:bodyPr/>
                    <a:lstStyle/>
                    <a:p>
                      <a:r>
                        <a:rPr lang="en-NZ" dirty="0" smtClean="0"/>
                        <a:t>5</a:t>
                      </a:r>
                      <a:endParaRPr lang="en-NZ" dirty="0"/>
                    </a:p>
                  </a:txBody>
                  <a:tcPr/>
                </a:tc>
                <a:tc>
                  <a:txBody>
                    <a:bodyPr/>
                    <a:lstStyle/>
                    <a:p>
                      <a:r>
                        <a:rPr lang="en-NZ" dirty="0" smtClean="0"/>
                        <a:t>Answered</a:t>
                      </a:r>
                      <a:r>
                        <a:rPr lang="en-NZ" baseline="0" dirty="0" smtClean="0"/>
                        <a:t> each point</a:t>
                      </a:r>
                      <a:endParaRPr lang="en-NZ" dirty="0"/>
                    </a:p>
                  </a:txBody>
                  <a:tcPr/>
                </a:tc>
                <a:extLst>
                  <a:ext uri="{0D108BD9-81ED-4DB2-BD59-A6C34878D82A}">
                    <a16:rowId xmlns:a16="http://schemas.microsoft.com/office/drawing/2014/main" val="3852077954"/>
                  </a:ext>
                </a:extLst>
              </a:tr>
            </a:tbl>
          </a:graphicData>
        </a:graphic>
      </p:graphicFrame>
    </p:spTree>
    <p:extLst>
      <p:ext uri="{BB962C8B-B14F-4D97-AF65-F5344CB8AC3E}">
        <p14:creationId xmlns:p14="http://schemas.microsoft.com/office/powerpoint/2010/main" val="371623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goal in correct position</a:t>
            </a:r>
          </a:p>
          <a:p>
            <a:pPr marL="0" indent="0">
              <a:buNone/>
            </a:pPr>
            <a:r>
              <a:rPr lang="en-NZ" dirty="0"/>
              <a:t>After an item has been set, the place item function will be used. This function will need the position for x and y on the map array, it will then change the value to the set item.</a:t>
            </a: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339751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block in correct position</a:t>
            </a:r>
          </a:p>
          <a:p>
            <a:pPr marL="0" indent="0">
              <a:buNone/>
            </a:pPr>
            <a:r>
              <a:rPr lang="en-NZ" dirty="0"/>
              <a:t>After an item has been set, the place item function will be used. This function will need the position for x and y on the map array, it will then change the value to the set item.</a:t>
            </a:r>
            <a:endParaRPr lang="en-NZ" b="1" dirty="0"/>
          </a:p>
          <a:p>
            <a:pPr marL="0" indent="0">
              <a:buNone/>
            </a:pP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163655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block on goal in correct position</a:t>
            </a:r>
          </a:p>
          <a:p>
            <a:pPr marL="0" indent="0">
              <a:buNone/>
            </a:pPr>
            <a:r>
              <a:rPr lang="en-NZ" dirty="0"/>
              <a:t>After an item has been set, the place item function will be used. This function will need the position for x and y on the map array, it will then change the value to the set item.</a:t>
            </a:r>
            <a:endParaRPr lang="en-NZ" b="1" dirty="0"/>
          </a:p>
          <a:p>
            <a:pPr marL="0" indent="0">
              <a:buNone/>
            </a:pP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75846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Place player on goal in correct position</a:t>
            </a:r>
          </a:p>
          <a:p>
            <a:pPr marL="0" indent="0">
              <a:buNone/>
            </a:pPr>
            <a:r>
              <a:rPr lang="en-NZ" dirty="0"/>
              <a:t>After an item has been set, the place item function will be used. This function will need the position for x and y on the map array, it will then change the value to the set item.</a:t>
            </a:r>
            <a:endParaRPr lang="en-NZ" b="1" dirty="0"/>
          </a:p>
          <a:p>
            <a:pPr marL="0" indent="0">
              <a:buNone/>
            </a:pP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52731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Must be able to overwrite an item</a:t>
            </a:r>
          </a:p>
          <a:p>
            <a:pPr marL="0" indent="0">
              <a:buNone/>
            </a:pPr>
            <a:r>
              <a:rPr lang="en-NZ" dirty="0"/>
              <a:t>After an item has been set, the place item function will be used. This function will need the position for x and y on the map array, it will then change the value to the set </a:t>
            </a:r>
            <a:r>
              <a:rPr lang="en-NZ" dirty="0" smtClean="0"/>
              <a:t>item, this will overwrite any previous value.</a:t>
            </a:r>
            <a:endParaRPr lang="en-NZ" b="1" dirty="0"/>
          </a:p>
          <a:p>
            <a:pPr marL="0" indent="0">
              <a:buNone/>
            </a:pP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2153427" y="4190098"/>
            <a:ext cx="3167701" cy="272630"/>
          </a:xfrm>
          <a:prstGeom prst="rect">
            <a:avLst/>
          </a:prstGeom>
        </p:spPr>
      </p:pic>
      <p:sp>
        <p:nvSpPr>
          <p:cNvPr id="6" name="TextBox 5"/>
          <p:cNvSpPr txBox="1"/>
          <p:nvPr/>
        </p:nvSpPr>
        <p:spPr>
          <a:xfrm>
            <a:off x="2155372" y="4490720"/>
            <a:ext cx="3228392" cy="369332"/>
          </a:xfrm>
          <a:prstGeom prst="rect">
            <a:avLst/>
          </a:prstGeom>
          <a:noFill/>
        </p:spPr>
        <p:txBody>
          <a:bodyPr wrap="square" rtlCol="0">
            <a:spAutoFit/>
          </a:bodyPr>
          <a:lstStyle/>
          <a:p>
            <a:r>
              <a:rPr lang="en-NZ" dirty="0" smtClean="0"/>
              <a:t>The map array property</a:t>
            </a:r>
            <a:endParaRPr lang="en-NZ" dirty="0"/>
          </a:p>
        </p:txBody>
      </p:sp>
      <p:sp>
        <p:nvSpPr>
          <p:cNvPr id="7" name="TextBox 6"/>
          <p:cNvSpPr txBox="1"/>
          <p:nvPr/>
        </p:nvSpPr>
        <p:spPr>
          <a:xfrm>
            <a:off x="6514473" y="5315647"/>
            <a:ext cx="3228392" cy="369332"/>
          </a:xfrm>
          <a:prstGeom prst="rect">
            <a:avLst/>
          </a:prstGeom>
          <a:noFill/>
        </p:spPr>
        <p:txBody>
          <a:bodyPr wrap="square" rtlCol="0">
            <a:spAutoFit/>
          </a:bodyPr>
          <a:lstStyle/>
          <a:p>
            <a:r>
              <a:rPr lang="en-NZ" dirty="0" smtClean="0"/>
              <a:t>The place item function</a:t>
            </a:r>
            <a:endParaRPr lang="en-NZ" dirty="0"/>
          </a:p>
        </p:txBody>
      </p:sp>
      <p:pic>
        <p:nvPicPr>
          <p:cNvPr id="8" name="Picture 7"/>
          <p:cNvPicPr>
            <a:picLocks noChangeAspect="1"/>
          </p:cNvPicPr>
          <p:nvPr/>
        </p:nvPicPr>
        <p:blipFill>
          <a:blip r:embed="rId3"/>
          <a:stretch>
            <a:fillRect/>
          </a:stretch>
        </p:blipFill>
        <p:spPr>
          <a:xfrm>
            <a:off x="6514473" y="4462728"/>
            <a:ext cx="2714025" cy="730699"/>
          </a:xfrm>
          <a:prstGeom prst="rect">
            <a:avLst/>
          </a:prstGeom>
        </p:spPr>
      </p:pic>
    </p:spTree>
    <p:extLst>
      <p:ext uri="{BB962C8B-B14F-4D97-AF65-F5344CB8AC3E}">
        <p14:creationId xmlns:p14="http://schemas.microsoft.com/office/powerpoint/2010/main" val="982616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Can get the map to be saved</a:t>
            </a:r>
          </a:p>
          <a:p>
            <a:pPr marL="0" indent="0">
              <a:buNone/>
            </a:pPr>
            <a:r>
              <a:rPr lang="en-NZ" dirty="0" smtClean="0"/>
              <a:t>A function exists that will get the map array, this will retrieve the current state of the map, passing all the characters in their current positions.</a:t>
            </a:r>
            <a:endParaRPr lang="en-NZ" dirty="0"/>
          </a:p>
          <a:p>
            <a:pPr marL="0" indent="0">
              <a:buNone/>
            </a:pPr>
            <a:endParaRPr lang="en-NZ" dirty="0"/>
          </a:p>
        </p:txBody>
      </p:sp>
      <p:pic>
        <p:nvPicPr>
          <p:cNvPr id="6" name="Picture 5"/>
          <p:cNvPicPr>
            <a:picLocks noChangeAspect="1"/>
          </p:cNvPicPr>
          <p:nvPr/>
        </p:nvPicPr>
        <p:blipFill>
          <a:blip r:embed="rId2"/>
          <a:stretch>
            <a:fillRect/>
          </a:stretch>
        </p:blipFill>
        <p:spPr>
          <a:xfrm>
            <a:off x="4127823" y="3872664"/>
            <a:ext cx="2761963" cy="1128544"/>
          </a:xfrm>
          <a:prstGeom prst="rect">
            <a:avLst/>
          </a:prstGeom>
        </p:spPr>
      </p:pic>
      <p:sp>
        <p:nvSpPr>
          <p:cNvPr id="7" name="TextBox 6"/>
          <p:cNvSpPr txBox="1"/>
          <p:nvPr/>
        </p:nvSpPr>
        <p:spPr>
          <a:xfrm>
            <a:off x="4096139" y="5103845"/>
            <a:ext cx="2920481" cy="646331"/>
          </a:xfrm>
          <a:prstGeom prst="rect">
            <a:avLst/>
          </a:prstGeom>
          <a:noFill/>
        </p:spPr>
        <p:txBody>
          <a:bodyPr wrap="square" rtlCol="0">
            <a:spAutoFit/>
          </a:bodyPr>
          <a:lstStyle/>
          <a:p>
            <a:r>
              <a:rPr lang="en-NZ" dirty="0" smtClean="0"/>
              <a:t>The get map function will return the map</a:t>
            </a:r>
            <a:endParaRPr lang="en-NZ" dirty="0"/>
          </a:p>
        </p:txBody>
      </p:sp>
    </p:spTree>
    <p:extLst>
      <p:ext uri="{BB962C8B-B14F-4D97-AF65-F5344CB8AC3E}">
        <p14:creationId xmlns:p14="http://schemas.microsoft.com/office/powerpoint/2010/main" val="32152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Table of Contents</a:t>
            </a:r>
            <a:endParaRPr lang="en-NZ" dirty="0"/>
          </a:p>
        </p:txBody>
      </p:sp>
      <p:sp>
        <p:nvSpPr>
          <p:cNvPr id="3" name="Content Placeholder 2"/>
          <p:cNvSpPr>
            <a:spLocks noGrp="1"/>
          </p:cNvSpPr>
          <p:nvPr>
            <p:ph sz="half" idx="1"/>
          </p:nvPr>
        </p:nvSpPr>
        <p:spPr/>
        <p:txBody>
          <a:bodyPr/>
          <a:lstStyle/>
          <a:p>
            <a:pPr marL="457200" indent="-457200">
              <a:buFont typeface="+mj-lt"/>
              <a:buAutoNum type="arabicPeriod"/>
            </a:pPr>
            <a:r>
              <a:rPr lang="en-NZ" dirty="0" smtClean="0"/>
              <a:t>Build another model different from term 3 – Level Designer</a:t>
            </a:r>
          </a:p>
          <a:p>
            <a:pPr marL="457200" indent="-457200">
              <a:buFont typeface="+mj-lt"/>
              <a:buAutoNum type="arabicPeriod"/>
            </a:pPr>
            <a:r>
              <a:rPr lang="en-NZ" dirty="0" smtClean="0"/>
              <a:t>Implement a view in Winforms using statically laid out components – Level Designer</a:t>
            </a:r>
          </a:p>
          <a:p>
            <a:pPr marL="457200" indent="-457200">
              <a:buFont typeface="+mj-lt"/>
              <a:buAutoNum type="arabicPeriod"/>
            </a:pPr>
            <a:r>
              <a:rPr lang="en-NZ" dirty="0"/>
              <a:t>Implement a view in Winforms using </a:t>
            </a:r>
            <a:r>
              <a:rPr lang="en-NZ" dirty="0" smtClean="0"/>
              <a:t>dynamically </a:t>
            </a:r>
            <a:r>
              <a:rPr lang="en-NZ" dirty="0"/>
              <a:t>laid out </a:t>
            </a:r>
            <a:r>
              <a:rPr lang="en-NZ" dirty="0" smtClean="0"/>
              <a:t>components – Level Designer</a:t>
            </a:r>
          </a:p>
          <a:p>
            <a:pPr marL="457200" indent="-457200">
              <a:buFont typeface="+mj-lt"/>
              <a:buAutoNum type="arabicPeriod"/>
            </a:pPr>
            <a:r>
              <a:rPr lang="en-NZ" dirty="0"/>
              <a:t>Implement a view in Winforms using statically laid out components – </a:t>
            </a:r>
            <a:r>
              <a:rPr lang="en-NZ" dirty="0" smtClean="0"/>
              <a:t>File Handler</a:t>
            </a:r>
            <a:endParaRPr lang="en-NZ" dirty="0"/>
          </a:p>
          <a:p>
            <a:pPr marL="457200" indent="-457200">
              <a:buFont typeface="+mj-lt"/>
              <a:buAutoNum type="arabicPeriod"/>
            </a:pPr>
            <a:endParaRPr lang="en-NZ" dirty="0" smtClean="0"/>
          </a:p>
          <a:p>
            <a:pPr marL="457200" indent="-457200">
              <a:buFont typeface="+mj-lt"/>
              <a:buAutoNum type="arabicPeriod"/>
            </a:pPr>
            <a:endParaRPr lang="en-NZ" dirty="0"/>
          </a:p>
          <a:p>
            <a:pPr marL="457200" indent="-457200">
              <a:buFont typeface="+mj-lt"/>
              <a:buAutoNum type="arabicPeriod"/>
            </a:pPr>
            <a:endParaRPr lang="en-NZ" dirty="0" smtClean="0"/>
          </a:p>
        </p:txBody>
      </p:sp>
      <p:sp>
        <p:nvSpPr>
          <p:cNvPr id="4" name="Content Placeholder 3"/>
          <p:cNvSpPr>
            <a:spLocks noGrp="1"/>
          </p:cNvSpPr>
          <p:nvPr>
            <p:ph sz="half" idx="2"/>
          </p:nvPr>
        </p:nvSpPr>
        <p:spPr/>
        <p:txBody>
          <a:bodyPr/>
          <a:lstStyle/>
          <a:p>
            <a:pPr marL="457200" indent="-457200">
              <a:buFont typeface="+mj-lt"/>
              <a:buAutoNum type="arabicPeriod" startAt="5"/>
            </a:pPr>
            <a:r>
              <a:rPr lang="en-NZ" dirty="0" smtClean="0"/>
              <a:t>Combine your application with the other two applications created by other students</a:t>
            </a:r>
          </a:p>
          <a:p>
            <a:pPr marL="457200" indent="-457200">
              <a:buFont typeface="+mj-lt"/>
              <a:buAutoNum type="arabicPeriod" startAt="5"/>
            </a:pPr>
            <a:r>
              <a:rPr lang="en-NZ" dirty="0" smtClean="0"/>
              <a:t>Compare and contrast the features and uses of different programming languages</a:t>
            </a:r>
            <a:endParaRPr lang="en-NZ" dirty="0"/>
          </a:p>
          <a:p>
            <a:endParaRPr lang="en-NZ" dirty="0"/>
          </a:p>
        </p:txBody>
      </p:sp>
    </p:spTree>
    <p:extLst>
      <p:ext uri="{BB962C8B-B14F-4D97-AF65-F5344CB8AC3E}">
        <p14:creationId xmlns:p14="http://schemas.microsoft.com/office/powerpoint/2010/main" val="2988394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Can set a map to be loaded</a:t>
            </a:r>
            <a:endParaRPr lang="en-NZ" b="1" dirty="0"/>
          </a:p>
          <a:p>
            <a:pPr marL="0" indent="0">
              <a:buNone/>
            </a:pPr>
            <a:r>
              <a:rPr lang="en-NZ" dirty="0"/>
              <a:t>A function exists that will set the map array, this will overwrite any previously defined map allowing the loaded one to be used.</a:t>
            </a:r>
          </a:p>
          <a:p>
            <a:pPr marL="0" indent="0">
              <a:buNone/>
            </a:pPr>
            <a:endParaRPr lang="en-NZ" dirty="0"/>
          </a:p>
        </p:txBody>
      </p:sp>
      <p:pic>
        <p:nvPicPr>
          <p:cNvPr id="4" name="Picture 3"/>
          <p:cNvPicPr>
            <a:picLocks noChangeAspect="1"/>
          </p:cNvPicPr>
          <p:nvPr/>
        </p:nvPicPr>
        <p:blipFill>
          <a:blip r:embed="rId2"/>
          <a:stretch>
            <a:fillRect/>
          </a:stretch>
        </p:blipFill>
        <p:spPr>
          <a:xfrm>
            <a:off x="3820398" y="3631455"/>
            <a:ext cx="3740688" cy="1257786"/>
          </a:xfrm>
          <a:prstGeom prst="rect">
            <a:avLst/>
          </a:prstGeom>
        </p:spPr>
      </p:pic>
      <p:sp>
        <p:nvSpPr>
          <p:cNvPr id="6" name="TextBox 5"/>
          <p:cNvSpPr txBox="1"/>
          <p:nvPr/>
        </p:nvSpPr>
        <p:spPr>
          <a:xfrm>
            <a:off x="3844212" y="5019869"/>
            <a:ext cx="3769568" cy="646331"/>
          </a:xfrm>
          <a:prstGeom prst="rect">
            <a:avLst/>
          </a:prstGeom>
          <a:noFill/>
        </p:spPr>
        <p:txBody>
          <a:bodyPr wrap="square" rtlCol="0">
            <a:spAutoFit/>
          </a:bodyPr>
          <a:lstStyle/>
          <a:p>
            <a:r>
              <a:rPr lang="en-NZ" dirty="0" smtClean="0"/>
              <a:t>Set map function will be used for loading a map</a:t>
            </a:r>
            <a:endParaRPr lang="en-NZ" dirty="0"/>
          </a:p>
        </p:txBody>
      </p:sp>
    </p:spTree>
    <p:extLst>
      <p:ext uri="{BB962C8B-B14F-4D97-AF65-F5344CB8AC3E}">
        <p14:creationId xmlns:p14="http://schemas.microsoft.com/office/powerpoint/2010/main" val="221940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Check if player exists</a:t>
            </a:r>
            <a:endParaRPr lang="en-NZ" b="1" dirty="0"/>
          </a:p>
          <a:p>
            <a:pPr marL="0" indent="0">
              <a:buNone/>
            </a:pPr>
            <a:r>
              <a:rPr lang="en-NZ" dirty="0" smtClean="0"/>
              <a:t>In the error checker there is a function that will first get the map then check through it to see if the character for player exists anywhere within the array.</a:t>
            </a:r>
            <a:endParaRPr lang="en-NZ" dirty="0"/>
          </a:p>
        </p:txBody>
      </p:sp>
      <p:pic>
        <p:nvPicPr>
          <p:cNvPr id="3" name="Picture 2"/>
          <p:cNvPicPr>
            <a:picLocks noChangeAspect="1"/>
          </p:cNvPicPr>
          <p:nvPr/>
        </p:nvPicPr>
        <p:blipFill>
          <a:blip r:embed="rId2"/>
          <a:stretch>
            <a:fillRect/>
          </a:stretch>
        </p:blipFill>
        <p:spPr>
          <a:xfrm>
            <a:off x="3089599" y="3569348"/>
            <a:ext cx="5676900" cy="1790700"/>
          </a:xfrm>
          <a:prstGeom prst="rect">
            <a:avLst/>
          </a:prstGeom>
        </p:spPr>
      </p:pic>
      <p:sp>
        <p:nvSpPr>
          <p:cNvPr id="4" name="TextBox 3"/>
          <p:cNvSpPr txBox="1"/>
          <p:nvPr/>
        </p:nvSpPr>
        <p:spPr>
          <a:xfrm>
            <a:off x="3088433" y="5467739"/>
            <a:ext cx="5738326" cy="646331"/>
          </a:xfrm>
          <a:prstGeom prst="rect">
            <a:avLst/>
          </a:prstGeom>
          <a:noFill/>
        </p:spPr>
        <p:txBody>
          <a:bodyPr wrap="square" rtlCol="0">
            <a:spAutoFit/>
          </a:bodyPr>
          <a:lstStyle/>
          <a:p>
            <a:r>
              <a:rPr lang="en-NZ" dirty="0" smtClean="0"/>
              <a:t>Player exists function will return false if there are no players found in the array</a:t>
            </a:r>
            <a:endParaRPr lang="en-NZ" dirty="0"/>
          </a:p>
        </p:txBody>
      </p:sp>
    </p:spTree>
    <p:extLst>
      <p:ext uri="{BB962C8B-B14F-4D97-AF65-F5344CB8AC3E}">
        <p14:creationId xmlns:p14="http://schemas.microsoft.com/office/powerpoint/2010/main" val="250433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Check if goal exists</a:t>
            </a:r>
          </a:p>
          <a:p>
            <a:pPr marL="0" indent="0">
              <a:buNone/>
            </a:pPr>
            <a:r>
              <a:rPr lang="en-NZ" dirty="0"/>
              <a:t>In the error checker there is a function that will first get the map then check through it to see if the character for </a:t>
            </a:r>
            <a:r>
              <a:rPr lang="en-NZ" dirty="0" smtClean="0"/>
              <a:t>goal </a:t>
            </a:r>
            <a:r>
              <a:rPr lang="en-NZ" dirty="0"/>
              <a:t>exists anywhere within the array.</a:t>
            </a:r>
          </a:p>
          <a:p>
            <a:pPr marL="0" indent="0">
              <a:buNone/>
            </a:pPr>
            <a:endParaRPr lang="en-NZ" b="1" dirty="0"/>
          </a:p>
          <a:p>
            <a:pPr marL="0" indent="0">
              <a:buNone/>
            </a:pPr>
            <a:endParaRPr lang="en-NZ" dirty="0"/>
          </a:p>
        </p:txBody>
      </p:sp>
      <p:pic>
        <p:nvPicPr>
          <p:cNvPr id="3" name="Picture 2"/>
          <p:cNvPicPr>
            <a:picLocks noChangeAspect="1"/>
          </p:cNvPicPr>
          <p:nvPr/>
        </p:nvPicPr>
        <p:blipFill>
          <a:blip r:embed="rId2"/>
          <a:stretch>
            <a:fillRect/>
          </a:stretch>
        </p:blipFill>
        <p:spPr>
          <a:xfrm>
            <a:off x="2085975" y="3649532"/>
            <a:ext cx="8020050" cy="1704975"/>
          </a:xfrm>
          <a:prstGeom prst="rect">
            <a:avLst/>
          </a:prstGeom>
        </p:spPr>
      </p:pic>
      <p:sp>
        <p:nvSpPr>
          <p:cNvPr id="6" name="TextBox 5"/>
          <p:cNvSpPr txBox="1"/>
          <p:nvPr/>
        </p:nvSpPr>
        <p:spPr>
          <a:xfrm>
            <a:off x="3088433" y="5467739"/>
            <a:ext cx="5738326" cy="646331"/>
          </a:xfrm>
          <a:prstGeom prst="rect">
            <a:avLst/>
          </a:prstGeom>
          <a:noFill/>
        </p:spPr>
        <p:txBody>
          <a:bodyPr wrap="square" rtlCol="0">
            <a:spAutoFit/>
          </a:bodyPr>
          <a:lstStyle/>
          <a:p>
            <a:r>
              <a:rPr lang="en-NZ" dirty="0" smtClean="0"/>
              <a:t>Goals none function will return true if there are no goals found in the array</a:t>
            </a:r>
            <a:endParaRPr lang="en-NZ" dirty="0"/>
          </a:p>
        </p:txBody>
      </p:sp>
    </p:spTree>
    <p:extLst>
      <p:ext uri="{BB962C8B-B14F-4D97-AF65-F5344CB8AC3E}">
        <p14:creationId xmlns:p14="http://schemas.microsoft.com/office/powerpoint/2010/main" val="133964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Check enough blocks exist for goals</a:t>
            </a:r>
          </a:p>
          <a:p>
            <a:pPr marL="0" indent="0">
              <a:buNone/>
            </a:pPr>
            <a:r>
              <a:rPr lang="en-NZ" dirty="0" smtClean="0"/>
              <a:t>In the error checker there is a function that will first get the map then check through it to see if there are enough blocks to place on the goals.</a:t>
            </a:r>
            <a:endParaRPr lang="en-NZ" dirty="0"/>
          </a:p>
          <a:p>
            <a:pPr marL="0" indent="0">
              <a:buNone/>
            </a:pPr>
            <a:endParaRPr lang="en-NZ" dirty="0"/>
          </a:p>
        </p:txBody>
      </p:sp>
      <p:pic>
        <p:nvPicPr>
          <p:cNvPr id="3" name="Picture 2"/>
          <p:cNvPicPr>
            <a:picLocks noChangeAspect="1"/>
          </p:cNvPicPr>
          <p:nvPr/>
        </p:nvPicPr>
        <p:blipFill>
          <a:blip r:embed="rId2"/>
          <a:stretch>
            <a:fillRect/>
          </a:stretch>
        </p:blipFill>
        <p:spPr>
          <a:xfrm>
            <a:off x="504388" y="3552781"/>
            <a:ext cx="11183224" cy="1587899"/>
          </a:xfrm>
          <a:prstGeom prst="rect">
            <a:avLst/>
          </a:prstGeom>
        </p:spPr>
      </p:pic>
      <p:sp>
        <p:nvSpPr>
          <p:cNvPr id="4" name="TextBox 3"/>
          <p:cNvSpPr txBox="1"/>
          <p:nvPr/>
        </p:nvSpPr>
        <p:spPr>
          <a:xfrm>
            <a:off x="1623527" y="5140680"/>
            <a:ext cx="8397552" cy="369332"/>
          </a:xfrm>
          <a:prstGeom prst="rect">
            <a:avLst/>
          </a:prstGeom>
          <a:noFill/>
        </p:spPr>
        <p:txBody>
          <a:bodyPr wrap="square" rtlCol="0">
            <a:spAutoFit/>
          </a:bodyPr>
          <a:lstStyle/>
          <a:p>
            <a:r>
              <a:rPr lang="en-NZ" dirty="0" smtClean="0"/>
              <a:t>Goals not enough function will return false if there are not enough blocks</a:t>
            </a:r>
            <a:endParaRPr lang="en-NZ" dirty="0"/>
          </a:p>
        </p:txBody>
      </p:sp>
    </p:spTree>
    <p:extLst>
      <p:ext uri="{BB962C8B-B14F-4D97-AF65-F5344CB8AC3E}">
        <p14:creationId xmlns:p14="http://schemas.microsoft.com/office/powerpoint/2010/main" val="1595477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Check no more than 1 player exists</a:t>
            </a:r>
            <a:endParaRPr lang="en-NZ" b="1" dirty="0"/>
          </a:p>
          <a:p>
            <a:pPr marL="0" indent="0">
              <a:buNone/>
            </a:pPr>
            <a:r>
              <a:rPr lang="en-NZ" dirty="0" smtClean="0"/>
              <a:t>In the error checker there is a function that will first get the map then check through it to see if there is only 1 player that exists</a:t>
            </a:r>
            <a:endParaRPr lang="en-NZ" dirty="0"/>
          </a:p>
        </p:txBody>
      </p:sp>
      <p:pic>
        <p:nvPicPr>
          <p:cNvPr id="3" name="Picture 2"/>
          <p:cNvPicPr>
            <a:picLocks noChangeAspect="1"/>
          </p:cNvPicPr>
          <p:nvPr/>
        </p:nvPicPr>
        <p:blipFill>
          <a:blip r:embed="rId2"/>
          <a:stretch>
            <a:fillRect/>
          </a:stretch>
        </p:blipFill>
        <p:spPr>
          <a:xfrm>
            <a:off x="3146943" y="3547673"/>
            <a:ext cx="5543550" cy="1628775"/>
          </a:xfrm>
          <a:prstGeom prst="rect">
            <a:avLst/>
          </a:prstGeom>
        </p:spPr>
      </p:pic>
      <p:sp>
        <p:nvSpPr>
          <p:cNvPr id="4" name="TextBox 3"/>
          <p:cNvSpPr txBox="1"/>
          <p:nvPr/>
        </p:nvSpPr>
        <p:spPr>
          <a:xfrm>
            <a:off x="3163078" y="5253135"/>
            <a:ext cx="5551714" cy="646331"/>
          </a:xfrm>
          <a:prstGeom prst="rect">
            <a:avLst/>
          </a:prstGeom>
          <a:noFill/>
        </p:spPr>
        <p:txBody>
          <a:bodyPr wrap="square" rtlCol="0">
            <a:spAutoFit/>
          </a:bodyPr>
          <a:lstStyle/>
          <a:p>
            <a:r>
              <a:rPr lang="en-NZ" dirty="0" smtClean="0"/>
              <a:t>Player too many function will return false if there are too many players</a:t>
            </a:r>
            <a:endParaRPr lang="en-NZ" dirty="0"/>
          </a:p>
        </p:txBody>
      </p:sp>
    </p:spTree>
    <p:extLst>
      <p:ext uri="{BB962C8B-B14F-4D97-AF65-F5344CB8AC3E}">
        <p14:creationId xmlns:p14="http://schemas.microsoft.com/office/powerpoint/2010/main" val="62975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Return errors</a:t>
            </a:r>
          </a:p>
          <a:p>
            <a:pPr marL="0" indent="0">
              <a:buNone/>
            </a:pPr>
            <a:r>
              <a:rPr lang="en-NZ" dirty="0" smtClean="0"/>
              <a:t>The error checker will first take the current map, run the checks, then if there is an error, it will add it to an array at a certain position, if there is not an error then it will be null. The level designer model will run the functions needed in the error checker then return the array containing the errors.</a:t>
            </a:r>
            <a:endParaRPr lang="en-NZ" dirty="0"/>
          </a:p>
          <a:p>
            <a:pPr marL="0" indent="0">
              <a:buNone/>
            </a:pPr>
            <a:endParaRPr lang="en-NZ" dirty="0"/>
          </a:p>
        </p:txBody>
      </p:sp>
      <p:pic>
        <p:nvPicPr>
          <p:cNvPr id="3" name="Picture 2"/>
          <p:cNvPicPr>
            <a:picLocks noChangeAspect="1"/>
          </p:cNvPicPr>
          <p:nvPr/>
        </p:nvPicPr>
        <p:blipFill>
          <a:blip r:embed="rId2"/>
          <a:stretch>
            <a:fillRect/>
          </a:stretch>
        </p:blipFill>
        <p:spPr>
          <a:xfrm>
            <a:off x="5387420" y="3964367"/>
            <a:ext cx="1629200" cy="2111006"/>
          </a:xfrm>
          <a:prstGeom prst="rect">
            <a:avLst/>
          </a:prstGeom>
        </p:spPr>
      </p:pic>
      <p:pic>
        <p:nvPicPr>
          <p:cNvPr id="4" name="Picture 3"/>
          <p:cNvPicPr>
            <a:picLocks noChangeAspect="1"/>
          </p:cNvPicPr>
          <p:nvPr/>
        </p:nvPicPr>
        <p:blipFill>
          <a:blip r:embed="rId3"/>
          <a:stretch>
            <a:fillRect/>
          </a:stretch>
        </p:blipFill>
        <p:spPr>
          <a:xfrm>
            <a:off x="1061401" y="4035878"/>
            <a:ext cx="2716674" cy="983992"/>
          </a:xfrm>
          <a:prstGeom prst="rect">
            <a:avLst/>
          </a:prstGeom>
        </p:spPr>
      </p:pic>
      <p:sp>
        <p:nvSpPr>
          <p:cNvPr id="6" name="TextBox 5"/>
          <p:cNvSpPr txBox="1"/>
          <p:nvPr/>
        </p:nvSpPr>
        <p:spPr>
          <a:xfrm>
            <a:off x="1061401" y="5169634"/>
            <a:ext cx="2754819" cy="923330"/>
          </a:xfrm>
          <a:prstGeom prst="rect">
            <a:avLst/>
          </a:prstGeom>
          <a:noFill/>
        </p:spPr>
        <p:txBody>
          <a:bodyPr wrap="square" rtlCol="0">
            <a:spAutoFit/>
          </a:bodyPr>
          <a:lstStyle/>
          <a:p>
            <a:r>
              <a:rPr lang="en-NZ" dirty="0" smtClean="0"/>
              <a:t>The error checker function that takes the current map array</a:t>
            </a:r>
            <a:endParaRPr lang="en-NZ" dirty="0"/>
          </a:p>
        </p:txBody>
      </p:sp>
      <p:sp>
        <p:nvSpPr>
          <p:cNvPr id="7" name="TextBox 6"/>
          <p:cNvSpPr txBox="1"/>
          <p:nvPr/>
        </p:nvSpPr>
        <p:spPr>
          <a:xfrm>
            <a:off x="4080081" y="6032678"/>
            <a:ext cx="4718685" cy="646331"/>
          </a:xfrm>
          <a:prstGeom prst="rect">
            <a:avLst/>
          </a:prstGeom>
          <a:noFill/>
        </p:spPr>
        <p:txBody>
          <a:bodyPr wrap="square" rtlCol="0">
            <a:spAutoFit/>
          </a:bodyPr>
          <a:lstStyle/>
          <a:p>
            <a:r>
              <a:rPr lang="en-NZ" dirty="0" smtClean="0"/>
              <a:t>The error check function, which will run the checks and the get errors function</a:t>
            </a:r>
            <a:endParaRPr lang="en-NZ" dirty="0"/>
          </a:p>
        </p:txBody>
      </p:sp>
      <p:pic>
        <p:nvPicPr>
          <p:cNvPr id="8" name="Picture 7"/>
          <p:cNvPicPr>
            <a:picLocks noChangeAspect="1"/>
          </p:cNvPicPr>
          <p:nvPr/>
        </p:nvPicPr>
        <p:blipFill>
          <a:blip r:embed="rId4"/>
          <a:stretch>
            <a:fillRect/>
          </a:stretch>
        </p:blipFill>
        <p:spPr>
          <a:xfrm>
            <a:off x="8764732" y="3814603"/>
            <a:ext cx="2421694" cy="1205267"/>
          </a:xfrm>
          <a:prstGeom prst="rect">
            <a:avLst/>
          </a:prstGeom>
        </p:spPr>
      </p:pic>
      <p:sp>
        <p:nvSpPr>
          <p:cNvPr id="9" name="TextBox 8"/>
          <p:cNvSpPr txBox="1"/>
          <p:nvPr/>
        </p:nvSpPr>
        <p:spPr>
          <a:xfrm>
            <a:off x="8587820" y="5169634"/>
            <a:ext cx="3056784" cy="923330"/>
          </a:xfrm>
          <a:prstGeom prst="rect">
            <a:avLst/>
          </a:prstGeom>
          <a:noFill/>
        </p:spPr>
        <p:txBody>
          <a:bodyPr wrap="square" rtlCol="0">
            <a:spAutoFit/>
          </a:bodyPr>
          <a:lstStyle/>
          <a:p>
            <a:r>
              <a:rPr lang="en-NZ" dirty="0" smtClean="0"/>
              <a:t>Get errors function will run the required functions in the error checker</a:t>
            </a:r>
            <a:endParaRPr lang="en-NZ" dirty="0"/>
          </a:p>
        </p:txBody>
      </p:sp>
    </p:spTree>
    <p:extLst>
      <p:ext uri="{BB962C8B-B14F-4D97-AF65-F5344CB8AC3E}">
        <p14:creationId xmlns:p14="http://schemas.microsoft.com/office/powerpoint/2010/main" val="112083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Designer </a:t>
            </a:r>
            <a:br>
              <a:rPr lang="en-NZ" dirty="0"/>
            </a:br>
            <a:r>
              <a:rPr lang="en-NZ" dirty="0" smtClean="0"/>
              <a:t>Must features</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457200" indent="-457200">
              <a:buAutoNum type="arabicPeriod"/>
            </a:pPr>
            <a:r>
              <a:rPr lang="en-NZ" dirty="0" smtClean="0"/>
              <a:t>Display a grid of variable size</a:t>
            </a:r>
          </a:p>
          <a:p>
            <a:pPr marL="457200" indent="-457200">
              <a:buAutoNum type="arabicPeriod"/>
            </a:pPr>
            <a:r>
              <a:rPr lang="en-NZ" dirty="0" smtClean="0"/>
              <a:t>Allow selection and placement of an item</a:t>
            </a:r>
          </a:p>
          <a:p>
            <a:pPr marL="457200" indent="-457200">
              <a:buAutoNum type="arabicPeriod"/>
            </a:pPr>
            <a:r>
              <a:rPr lang="en-NZ" dirty="0" smtClean="0"/>
              <a:t>Overlays old piece with new one</a:t>
            </a:r>
          </a:p>
          <a:p>
            <a:pPr marL="457200" indent="-457200">
              <a:buAutoNum type="arabicPeriod"/>
            </a:pPr>
            <a:r>
              <a:rPr lang="en-NZ" dirty="0" smtClean="0"/>
              <a:t>Save and load words</a:t>
            </a:r>
          </a:p>
          <a:p>
            <a:pPr marL="457200" indent="-457200">
              <a:buAutoNum type="arabicPeriod"/>
            </a:pPr>
            <a:r>
              <a:rPr lang="en-NZ" dirty="0" smtClean="0"/>
              <a:t>Useful warnings</a:t>
            </a:r>
          </a:p>
          <a:p>
            <a:pPr marL="914400" lvl="1" indent="-457200">
              <a:buAutoNum type="arabicPeriod"/>
            </a:pPr>
            <a:r>
              <a:rPr lang="en-NZ" dirty="0" smtClean="0"/>
              <a:t>No goals</a:t>
            </a:r>
          </a:p>
          <a:p>
            <a:pPr marL="914400" lvl="1" indent="-457200">
              <a:buAutoNum type="arabicPeriod"/>
            </a:pPr>
            <a:r>
              <a:rPr lang="en-NZ" dirty="0" smtClean="0"/>
              <a:t>No player</a:t>
            </a:r>
          </a:p>
          <a:p>
            <a:pPr marL="914400" lvl="1" indent="-457200">
              <a:buAutoNum type="arabicPeriod"/>
            </a:pPr>
            <a:r>
              <a:rPr lang="en-NZ" dirty="0" smtClean="0"/>
              <a:t>Too many players</a:t>
            </a:r>
          </a:p>
          <a:p>
            <a:pPr marL="914400" lvl="1" indent="-457200">
              <a:buAutoNum type="arabicPeriod"/>
            </a:pPr>
            <a:r>
              <a:rPr lang="en-NZ" dirty="0" smtClean="0"/>
              <a:t>Not enough blocks</a:t>
            </a:r>
            <a:endParaRPr lang="en-NZ" dirty="0"/>
          </a:p>
        </p:txBody>
      </p:sp>
    </p:spTree>
    <p:extLst>
      <p:ext uri="{BB962C8B-B14F-4D97-AF65-F5344CB8AC3E}">
        <p14:creationId xmlns:p14="http://schemas.microsoft.com/office/powerpoint/2010/main" val="3922113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Should</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457200" indent="-457200">
              <a:buAutoNum type="arabicPeriod"/>
            </a:pPr>
            <a:r>
              <a:rPr lang="en-NZ" dirty="0" smtClean="0"/>
              <a:t>Each item placed displays an image</a:t>
            </a:r>
          </a:p>
          <a:p>
            <a:pPr marL="457200" indent="-457200">
              <a:buAutoNum type="arabicPeriod"/>
            </a:pPr>
            <a:r>
              <a:rPr lang="en-NZ" dirty="0" smtClean="0"/>
              <a:t>Buttons can only be clicked when valid</a:t>
            </a:r>
          </a:p>
          <a:p>
            <a:pPr marL="914400" lvl="1" indent="-457200">
              <a:buAutoNum type="arabicPeriod"/>
            </a:pPr>
            <a:r>
              <a:rPr lang="en-NZ" dirty="0" smtClean="0"/>
              <a:t>When map has been generated ‘check’ can be clicked</a:t>
            </a:r>
          </a:p>
          <a:p>
            <a:pPr marL="914400" lvl="1" indent="-457200">
              <a:buAutoNum type="arabicPeriod"/>
            </a:pPr>
            <a:r>
              <a:rPr lang="en-NZ" dirty="0" smtClean="0"/>
              <a:t>When there are no errors, save can be clicked</a:t>
            </a:r>
          </a:p>
        </p:txBody>
      </p:sp>
    </p:spTree>
    <p:extLst>
      <p:ext uri="{BB962C8B-B14F-4D97-AF65-F5344CB8AC3E}">
        <p14:creationId xmlns:p14="http://schemas.microsoft.com/office/powerpoint/2010/main" val="67721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Display grid of variable size</a:t>
            </a:r>
          </a:p>
          <a:p>
            <a:pPr marL="0" indent="0">
              <a:buNone/>
            </a:pPr>
            <a:r>
              <a:rPr lang="en-NZ" dirty="0" smtClean="0"/>
              <a:t>The map grid is generated after setting a size for the width and height of the level then clicking the ‘generate’ button. For the static view, a data grid is already created and contains 30 rows and columns. The default is just set to the same colour for the border, background and selection, when the user clicks a selection, the select colour will change to match and when clicking, the cell background colour will change to match.</a:t>
            </a:r>
            <a:endParaRPr lang="en-NZ" dirty="0"/>
          </a:p>
        </p:txBody>
      </p:sp>
    </p:spTree>
    <p:extLst>
      <p:ext uri="{BB962C8B-B14F-4D97-AF65-F5344CB8AC3E}">
        <p14:creationId xmlns:p14="http://schemas.microsoft.com/office/powerpoint/2010/main" val="2139252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br>
              <a:rPr lang="en-NZ" dirty="0" smtClean="0"/>
            </a:br>
            <a:r>
              <a:rPr lang="en-NZ" dirty="0" smtClean="0"/>
              <a:t>Static</a:t>
            </a:r>
            <a:endParaRPr lang="en-NZ" dirty="0"/>
          </a:p>
        </p:txBody>
      </p:sp>
      <p:pic>
        <p:nvPicPr>
          <p:cNvPr id="4" name="Content Placeholder 3"/>
          <p:cNvPicPr>
            <a:picLocks noGrp="1" noChangeAspect="1"/>
          </p:cNvPicPr>
          <p:nvPr>
            <p:ph idx="1"/>
          </p:nvPr>
        </p:nvPicPr>
        <p:blipFill>
          <a:blip r:embed="rId2"/>
          <a:stretch>
            <a:fillRect/>
          </a:stretch>
        </p:blipFill>
        <p:spPr>
          <a:xfrm>
            <a:off x="363095" y="1780674"/>
            <a:ext cx="4491376" cy="3835819"/>
          </a:xfrm>
          <a:prstGeom prst="rect">
            <a:avLst/>
          </a:prstGeom>
        </p:spPr>
      </p:pic>
      <p:sp>
        <p:nvSpPr>
          <p:cNvPr id="6" name="TextBox 5"/>
          <p:cNvSpPr txBox="1"/>
          <p:nvPr/>
        </p:nvSpPr>
        <p:spPr>
          <a:xfrm>
            <a:off x="5201904" y="5510191"/>
            <a:ext cx="2915403" cy="646331"/>
          </a:xfrm>
          <a:prstGeom prst="rect">
            <a:avLst/>
          </a:prstGeom>
          <a:noFill/>
        </p:spPr>
        <p:txBody>
          <a:bodyPr wrap="square" rtlCol="0">
            <a:spAutoFit/>
          </a:bodyPr>
          <a:lstStyle/>
          <a:p>
            <a:r>
              <a:rPr lang="en-NZ" dirty="0" smtClean="0"/>
              <a:t>Fig 2. After clicking generate</a:t>
            </a:r>
            <a:endParaRPr lang="en-NZ" dirty="0"/>
          </a:p>
        </p:txBody>
      </p:sp>
      <p:sp>
        <p:nvSpPr>
          <p:cNvPr id="7" name="TextBox 6"/>
          <p:cNvSpPr txBox="1"/>
          <p:nvPr/>
        </p:nvSpPr>
        <p:spPr>
          <a:xfrm>
            <a:off x="363095" y="5615434"/>
            <a:ext cx="2778794" cy="646331"/>
          </a:xfrm>
          <a:prstGeom prst="rect">
            <a:avLst/>
          </a:prstGeom>
          <a:noFill/>
        </p:spPr>
        <p:txBody>
          <a:bodyPr wrap="square" rtlCol="0">
            <a:spAutoFit/>
          </a:bodyPr>
          <a:lstStyle/>
          <a:p>
            <a:r>
              <a:rPr lang="en-NZ" dirty="0" smtClean="0"/>
              <a:t>Fig 1. When starting the designer</a:t>
            </a:r>
            <a:endParaRPr lang="en-NZ" dirty="0"/>
          </a:p>
        </p:txBody>
      </p:sp>
      <p:pic>
        <p:nvPicPr>
          <p:cNvPr id="8" name="Picture 7"/>
          <p:cNvPicPr>
            <a:picLocks noChangeAspect="1"/>
          </p:cNvPicPr>
          <p:nvPr/>
        </p:nvPicPr>
        <p:blipFill>
          <a:blip r:embed="rId3"/>
          <a:stretch>
            <a:fillRect/>
          </a:stretch>
        </p:blipFill>
        <p:spPr>
          <a:xfrm>
            <a:off x="5201905" y="2183213"/>
            <a:ext cx="2915402" cy="3306409"/>
          </a:xfrm>
          <a:prstGeom prst="rect">
            <a:avLst/>
          </a:prstGeom>
        </p:spPr>
      </p:pic>
      <p:pic>
        <p:nvPicPr>
          <p:cNvPr id="9" name="Picture 8"/>
          <p:cNvPicPr>
            <a:picLocks noChangeAspect="1"/>
          </p:cNvPicPr>
          <p:nvPr/>
        </p:nvPicPr>
        <p:blipFill>
          <a:blip r:embed="rId4"/>
          <a:stretch>
            <a:fillRect/>
          </a:stretch>
        </p:blipFill>
        <p:spPr>
          <a:xfrm>
            <a:off x="8244032" y="2057401"/>
            <a:ext cx="3001484" cy="3454538"/>
          </a:xfrm>
          <a:prstGeom prst="rect">
            <a:avLst/>
          </a:prstGeom>
        </p:spPr>
      </p:pic>
      <p:sp>
        <p:nvSpPr>
          <p:cNvPr id="10" name="TextBox 9"/>
          <p:cNvSpPr txBox="1"/>
          <p:nvPr/>
        </p:nvSpPr>
        <p:spPr>
          <a:xfrm>
            <a:off x="8244032" y="5615434"/>
            <a:ext cx="2915403" cy="646331"/>
          </a:xfrm>
          <a:prstGeom prst="rect">
            <a:avLst/>
          </a:prstGeom>
          <a:noFill/>
        </p:spPr>
        <p:txBody>
          <a:bodyPr wrap="square" rtlCol="0">
            <a:spAutoFit/>
          </a:bodyPr>
          <a:lstStyle/>
          <a:p>
            <a:r>
              <a:rPr lang="en-NZ" dirty="0" smtClean="0"/>
              <a:t>Fig 3. Changing height and clicking generate</a:t>
            </a:r>
            <a:endParaRPr lang="en-NZ" dirty="0"/>
          </a:p>
        </p:txBody>
      </p:sp>
    </p:spTree>
    <p:extLst>
      <p:ext uri="{BB962C8B-B14F-4D97-AF65-F5344CB8AC3E}">
        <p14:creationId xmlns:p14="http://schemas.microsoft.com/office/powerpoint/2010/main" val="324375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Designer </a:t>
            </a:r>
            <a:br>
              <a:rPr lang="en-NZ" dirty="0"/>
            </a:br>
            <a:r>
              <a:rPr lang="en-NZ" dirty="0" smtClean="0"/>
              <a:t>Must features</a:t>
            </a:r>
            <a:br>
              <a:rPr lang="en-NZ" dirty="0" smtClean="0"/>
            </a:br>
            <a:r>
              <a:rPr lang="en-NZ" dirty="0" smtClean="0"/>
              <a:t>Model – Level Designer</a:t>
            </a:r>
            <a:endParaRPr lang="en-NZ" dirty="0"/>
          </a:p>
        </p:txBody>
      </p:sp>
      <p:sp>
        <p:nvSpPr>
          <p:cNvPr id="3" name="Content Placeholder 2"/>
          <p:cNvSpPr>
            <a:spLocks noGrp="1"/>
          </p:cNvSpPr>
          <p:nvPr>
            <p:ph sz="half" idx="1"/>
          </p:nvPr>
        </p:nvSpPr>
        <p:spPr>
          <a:xfrm>
            <a:off x="685800" y="2194559"/>
            <a:ext cx="5334000" cy="4453376"/>
          </a:xfrm>
        </p:spPr>
        <p:txBody>
          <a:bodyPr>
            <a:normAutofit fontScale="70000" lnSpcReduction="20000"/>
          </a:bodyPr>
          <a:lstStyle/>
          <a:p>
            <a:pPr marL="457200" lvl="0" indent="-457200">
              <a:buFont typeface="+mj-lt"/>
              <a:buAutoNum type="arabicPeriod"/>
            </a:pPr>
            <a:r>
              <a:rPr lang="en-NZ" dirty="0"/>
              <a:t>Can set selection as wall</a:t>
            </a:r>
          </a:p>
          <a:p>
            <a:pPr marL="457200" lvl="0" indent="-457200">
              <a:buFont typeface="+mj-lt"/>
              <a:buAutoNum type="arabicPeriod"/>
            </a:pPr>
            <a:r>
              <a:rPr lang="en-NZ" dirty="0"/>
              <a:t>Can set selection as empty space</a:t>
            </a:r>
          </a:p>
          <a:p>
            <a:pPr marL="457200" lvl="0" indent="-457200">
              <a:buFont typeface="+mj-lt"/>
              <a:buAutoNum type="arabicPeriod"/>
            </a:pPr>
            <a:r>
              <a:rPr lang="en-NZ" dirty="0"/>
              <a:t>Can set selection as place</a:t>
            </a:r>
          </a:p>
          <a:p>
            <a:pPr marL="457200" lvl="0" indent="-457200">
              <a:buFont typeface="+mj-lt"/>
              <a:buAutoNum type="arabicPeriod"/>
            </a:pPr>
            <a:r>
              <a:rPr lang="en-NZ" dirty="0"/>
              <a:t>Can set selection as goal</a:t>
            </a:r>
          </a:p>
          <a:p>
            <a:pPr marL="457200" lvl="0" indent="-457200">
              <a:buFont typeface="+mj-lt"/>
              <a:buAutoNum type="arabicPeriod"/>
            </a:pPr>
            <a:r>
              <a:rPr lang="en-NZ" dirty="0"/>
              <a:t>Can set selection as block</a:t>
            </a:r>
          </a:p>
          <a:p>
            <a:pPr marL="457200" lvl="0" indent="-457200">
              <a:buFont typeface="+mj-lt"/>
              <a:buAutoNum type="arabicPeriod"/>
            </a:pPr>
            <a:r>
              <a:rPr lang="en-NZ" dirty="0"/>
              <a:t>Can set selection as block on goal</a:t>
            </a:r>
          </a:p>
          <a:p>
            <a:pPr marL="457200" lvl="0" indent="-457200">
              <a:buFont typeface="+mj-lt"/>
              <a:buAutoNum type="arabicPeriod"/>
            </a:pPr>
            <a:r>
              <a:rPr lang="en-NZ" dirty="0"/>
              <a:t>Can set selection as player on goal</a:t>
            </a:r>
          </a:p>
          <a:p>
            <a:pPr marL="457200" lvl="0" indent="-457200">
              <a:buFont typeface="+mj-lt"/>
              <a:buAutoNum type="arabicPeriod"/>
            </a:pPr>
            <a:r>
              <a:rPr lang="en-NZ" dirty="0"/>
              <a:t>Place a wall in correct position</a:t>
            </a:r>
          </a:p>
          <a:p>
            <a:pPr marL="457200" lvl="0" indent="-457200">
              <a:buFont typeface="+mj-lt"/>
              <a:buAutoNum type="arabicPeriod"/>
            </a:pPr>
            <a:r>
              <a:rPr lang="en-NZ" dirty="0"/>
              <a:t>Place empty space in correct position</a:t>
            </a:r>
          </a:p>
          <a:p>
            <a:pPr marL="457200" lvl="0" indent="-457200">
              <a:buFont typeface="+mj-lt"/>
              <a:buAutoNum type="arabicPeriod"/>
            </a:pPr>
            <a:r>
              <a:rPr lang="en-NZ" dirty="0"/>
              <a:t>Place player in correct position</a:t>
            </a:r>
          </a:p>
          <a:p>
            <a:pPr marL="457200" lvl="0" indent="-457200">
              <a:buFont typeface="+mj-lt"/>
              <a:buAutoNum type="arabicPeriod"/>
            </a:pPr>
            <a:r>
              <a:rPr lang="en-NZ" dirty="0"/>
              <a:t>Place goal in correct </a:t>
            </a:r>
            <a:r>
              <a:rPr lang="en-NZ" dirty="0" smtClean="0"/>
              <a:t>position</a:t>
            </a:r>
          </a:p>
          <a:p>
            <a:pPr marL="457200" indent="-457200">
              <a:buFont typeface="+mj-lt"/>
              <a:buAutoNum type="arabicPeriod"/>
            </a:pPr>
            <a:r>
              <a:rPr lang="en-NZ" sz="2000" dirty="0"/>
              <a:t>Place block in correct </a:t>
            </a:r>
            <a:r>
              <a:rPr lang="en-NZ" sz="2000" dirty="0" smtClean="0"/>
              <a:t>position</a:t>
            </a:r>
          </a:p>
          <a:p>
            <a:pPr marL="457200" indent="-457200">
              <a:buFont typeface="+mj-lt"/>
              <a:buAutoNum type="arabicPeriod"/>
            </a:pPr>
            <a:r>
              <a:rPr lang="en-NZ" sz="2000" dirty="0"/>
              <a:t>Place block on goal in correct </a:t>
            </a:r>
            <a:r>
              <a:rPr lang="en-NZ" sz="2000" dirty="0" smtClean="0"/>
              <a:t>position</a:t>
            </a:r>
            <a:endParaRPr lang="en-NZ" sz="2000" dirty="0"/>
          </a:p>
          <a:p>
            <a:pPr marL="457200" lvl="0" indent="-457200">
              <a:buFont typeface="+mj-lt"/>
              <a:buAutoNum type="arabicPeriod"/>
            </a:pPr>
            <a:endParaRPr lang="en-NZ" dirty="0"/>
          </a:p>
        </p:txBody>
      </p:sp>
      <p:sp>
        <p:nvSpPr>
          <p:cNvPr id="4" name="Content Placeholder 3"/>
          <p:cNvSpPr>
            <a:spLocks noGrp="1"/>
          </p:cNvSpPr>
          <p:nvPr>
            <p:ph sz="half" idx="2"/>
          </p:nvPr>
        </p:nvSpPr>
        <p:spPr/>
        <p:txBody>
          <a:bodyPr>
            <a:normAutofit fontScale="70000" lnSpcReduction="20000"/>
          </a:bodyPr>
          <a:lstStyle/>
          <a:p>
            <a:pPr marL="457200" lvl="0" indent="-457200">
              <a:buFont typeface="+mj-lt"/>
              <a:buAutoNum type="arabicPeriod" startAt="14"/>
            </a:pPr>
            <a:r>
              <a:rPr lang="en-NZ" sz="2400" dirty="0" smtClean="0"/>
              <a:t>Place </a:t>
            </a:r>
            <a:r>
              <a:rPr lang="en-NZ" sz="2400" dirty="0"/>
              <a:t>player on goal in correct position</a:t>
            </a:r>
          </a:p>
          <a:p>
            <a:pPr marL="457200" lvl="0" indent="-457200">
              <a:buFont typeface="+mj-lt"/>
              <a:buAutoNum type="arabicPeriod" startAt="14"/>
            </a:pPr>
            <a:r>
              <a:rPr lang="en-NZ" sz="2400" dirty="0"/>
              <a:t>Must be able to overwrite an item</a:t>
            </a:r>
          </a:p>
          <a:p>
            <a:pPr marL="457200" lvl="0" indent="-457200">
              <a:buFont typeface="+mj-lt"/>
              <a:buAutoNum type="arabicPeriod" startAt="14"/>
            </a:pPr>
            <a:r>
              <a:rPr lang="en-NZ" sz="2400" dirty="0"/>
              <a:t>Display errors</a:t>
            </a:r>
          </a:p>
          <a:p>
            <a:pPr marL="914400" lvl="1" indent="-457200">
              <a:buFont typeface="+mj-lt"/>
              <a:buAutoNum type="arabicPeriod"/>
            </a:pPr>
            <a:r>
              <a:rPr lang="en-NZ" dirty="0"/>
              <a:t>Too many players</a:t>
            </a:r>
          </a:p>
          <a:p>
            <a:pPr marL="914400" lvl="1" indent="-457200">
              <a:buFont typeface="+mj-lt"/>
              <a:buAutoNum type="arabicPeriod"/>
            </a:pPr>
            <a:r>
              <a:rPr lang="en-NZ" dirty="0"/>
              <a:t>No player</a:t>
            </a:r>
          </a:p>
          <a:p>
            <a:pPr marL="914400" lvl="1" indent="-457200">
              <a:buFont typeface="+mj-lt"/>
              <a:buAutoNum type="arabicPeriod"/>
            </a:pPr>
            <a:r>
              <a:rPr lang="en-NZ" dirty="0"/>
              <a:t>Not enough blocks for goals</a:t>
            </a:r>
          </a:p>
          <a:p>
            <a:pPr marL="914400" lvl="1" indent="-457200">
              <a:buFont typeface="+mj-lt"/>
              <a:buAutoNum type="arabicPeriod"/>
            </a:pPr>
            <a:r>
              <a:rPr lang="en-NZ" dirty="0"/>
              <a:t>There are no goals</a:t>
            </a:r>
          </a:p>
          <a:p>
            <a:pPr marL="457200" lvl="0" indent="-457200">
              <a:buFont typeface="+mj-lt"/>
              <a:buAutoNum type="arabicPeriod" startAt="14"/>
            </a:pPr>
            <a:r>
              <a:rPr lang="en-NZ" sz="2400" dirty="0"/>
              <a:t>Can save</a:t>
            </a:r>
          </a:p>
          <a:p>
            <a:pPr marL="457200" lvl="0" indent="-457200">
              <a:buFont typeface="+mj-lt"/>
              <a:buAutoNum type="arabicPeriod" startAt="14"/>
            </a:pPr>
            <a:r>
              <a:rPr lang="en-NZ" sz="2400" dirty="0"/>
              <a:t>Can load</a:t>
            </a:r>
          </a:p>
          <a:p>
            <a:pPr marL="457200" lvl="0" indent="-457200">
              <a:buFont typeface="+mj-lt"/>
              <a:buAutoNum type="arabicPeriod" startAt="14"/>
            </a:pPr>
            <a:r>
              <a:rPr lang="en-NZ" sz="2400" dirty="0"/>
              <a:t>Check player exists</a:t>
            </a:r>
          </a:p>
          <a:p>
            <a:pPr marL="457200" lvl="0" indent="-457200">
              <a:buFont typeface="+mj-lt"/>
              <a:buAutoNum type="arabicPeriod" startAt="14"/>
            </a:pPr>
            <a:r>
              <a:rPr lang="en-NZ" sz="2400" dirty="0"/>
              <a:t>Check goal exists</a:t>
            </a:r>
          </a:p>
          <a:p>
            <a:pPr marL="457200" lvl="0" indent="-457200">
              <a:buFont typeface="+mj-lt"/>
              <a:buAutoNum type="arabicPeriod" startAt="14"/>
            </a:pPr>
            <a:r>
              <a:rPr lang="en-NZ" sz="2400" dirty="0"/>
              <a:t>Check same or more amount of blocks as goals</a:t>
            </a:r>
          </a:p>
          <a:p>
            <a:pPr marL="457200" lvl="0" indent="-457200">
              <a:buFont typeface="+mj-lt"/>
              <a:buAutoNum type="arabicPeriod" startAt="14"/>
            </a:pPr>
            <a:r>
              <a:rPr lang="en-NZ" sz="2400" dirty="0"/>
              <a:t>Check only 1 player exists</a:t>
            </a:r>
          </a:p>
        </p:txBody>
      </p:sp>
    </p:spTree>
    <p:extLst>
      <p:ext uri="{BB962C8B-B14F-4D97-AF65-F5344CB8AC3E}">
        <p14:creationId xmlns:p14="http://schemas.microsoft.com/office/powerpoint/2010/main" val="252475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First, a “</a:t>
            </a:r>
            <a:r>
              <a:rPr lang="en-NZ" b="1" dirty="0" err="1" smtClean="0"/>
              <a:t>DataGridView</a:t>
            </a:r>
            <a:r>
              <a:rPr lang="en-NZ" dirty="0" smtClean="0"/>
              <a:t>” and 30 </a:t>
            </a:r>
            <a:r>
              <a:rPr lang="en-NZ" dirty="0" err="1" smtClean="0"/>
              <a:t>DataGridView</a:t>
            </a:r>
            <a:r>
              <a:rPr lang="en-NZ" dirty="0" smtClean="0"/>
              <a:t> image columns are created and defined as “</a:t>
            </a:r>
            <a:r>
              <a:rPr lang="en-NZ" b="1" dirty="0" smtClean="0"/>
              <a:t>Map</a:t>
            </a:r>
            <a:r>
              <a:rPr lang="en-NZ" dirty="0" smtClean="0"/>
              <a:t>” and “</a:t>
            </a:r>
            <a:r>
              <a:rPr lang="en-NZ" b="1" dirty="0" smtClean="0"/>
              <a:t>Column1</a:t>
            </a:r>
            <a:r>
              <a:rPr lang="en-NZ" dirty="0" smtClean="0"/>
              <a:t>”, “</a:t>
            </a:r>
            <a:r>
              <a:rPr lang="en-NZ" b="1" dirty="0" smtClean="0"/>
              <a:t>Column2</a:t>
            </a:r>
            <a:r>
              <a:rPr lang="en-NZ" dirty="0" smtClean="0"/>
              <a:t>”, “</a:t>
            </a:r>
            <a:r>
              <a:rPr lang="en-NZ" b="1" dirty="0" smtClean="0"/>
              <a:t>Column3</a:t>
            </a:r>
            <a:r>
              <a:rPr lang="en-NZ" dirty="0" smtClean="0"/>
              <a:t>” etc. The Map and Column settings are then set.</a:t>
            </a:r>
            <a:endParaRPr lang="en-NZ" dirty="0"/>
          </a:p>
        </p:txBody>
      </p:sp>
      <p:pic>
        <p:nvPicPr>
          <p:cNvPr id="13" name="Picture 12"/>
          <p:cNvPicPr>
            <a:picLocks noChangeAspect="1"/>
          </p:cNvPicPr>
          <p:nvPr/>
        </p:nvPicPr>
        <p:blipFill>
          <a:blip r:embed="rId2"/>
          <a:stretch>
            <a:fillRect/>
          </a:stretch>
        </p:blipFill>
        <p:spPr>
          <a:xfrm>
            <a:off x="5131468" y="2927314"/>
            <a:ext cx="4541921" cy="1279308"/>
          </a:xfrm>
          <a:prstGeom prst="rect">
            <a:avLst/>
          </a:prstGeom>
        </p:spPr>
      </p:pic>
      <p:pic>
        <p:nvPicPr>
          <p:cNvPr id="14" name="Picture 13"/>
          <p:cNvPicPr>
            <a:picLocks noChangeAspect="1"/>
          </p:cNvPicPr>
          <p:nvPr/>
        </p:nvPicPr>
        <p:blipFill>
          <a:blip r:embed="rId3"/>
          <a:stretch>
            <a:fillRect/>
          </a:stretch>
        </p:blipFill>
        <p:spPr>
          <a:xfrm>
            <a:off x="5131468" y="4437874"/>
            <a:ext cx="6575302" cy="1780811"/>
          </a:xfrm>
          <a:prstGeom prst="rect">
            <a:avLst/>
          </a:prstGeom>
        </p:spPr>
      </p:pic>
      <p:pic>
        <p:nvPicPr>
          <p:cNvPr id="3" name="Picture 2"/>
          <p:cNvPicPr>
            <a:picLocks noChangeAspect="1"/>
          </p:cNvPicPr>
          <p:nvPr/>
        </p:nvPicPr>
        <p:blipFill>
          <a:blip r:embed="rId4"/>
          <a:stretch>
            <a:fillRect/>
          </a:stretch>
        </p:blipFill>
        <p:spPr>
          <a:xfrm>
            <a:off x="485230" y="3165654"/>
            <a:ext cx="4505325" cy="1181100"/>
          </a:xfrm>
          <a:prstGeom prst="rect">
            <a:avLst/>
          </a:prstGeom>
        </p:spPr>
      </p:pic>
      <p:pic>
        <p:nvPicPr>
          <p:cNvPr id="4" name="Picture 3"/>
          <p:cNvPicPr>
            <a:picLocks noChangeAspect="1"/>
          </p:cNvPicPr>
          <p:nvPr/>
        </p:nvPicPr>
        <p:blipFill>
          <a:blip r:embed="rId5"/>
          <a:stretch>
            <a:fillRect/>
          </a:stretch>
        </p:blipFill>
        <p:spPr>
          <a:xfrm>
            <a:off x="483433" y="3995025"/>
            <a:ext cx="4507122" cy="676275"/>
          </a:xfrm>
          <a:prstGeom prst="rect">
            <a:avLst/>
          </a:prstGeom>
        </p:spPr>
      </p:pic>
      <p:pic>
        <p:nvPicPr>
          <p:cNvPr id="6" name="Picture 5"/>
          <p:cNvPicPr>
            <a:picLocks noChangeAspect="1"/>
          </p:cNvPicPr>
          <p:nvPr/>
        </p:nvPicPr>
        <p:blipFill>
          <a:blip r:embed="rId6"/>
          <a:stretch>
            <a:fillRect/>
          </a:stretch>
        </p:blipFill>
        <p:spPr>
          <a:xfrm>
            <a:off x="321779" y="4866125"/>
            <a:ext cx="4708505" cy="1814056"/>
          </a:xfrm>
          <a:prstGeom prst="rect">
            <a:avLst/>
          </a:prstGeom>
        </p:spPr>
      </p:pic>
    </p:spTree>
    <p:extLst>
      <p:ext uri="{BB962C8B-B14F-4D97-AF65-F5344CB8AC3E}">
        <p14:creationId xmlns:p14="http://schemas.microsoft.com/office/powerpoint/2010/main" val="971548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When the model “</a:t>
            </a:r>
            <a:r>
              <a:rPr lang="en-NZ" b="1" dirty="0" smtClean="0"/>
              <a:t>start</a:t>
            </a:r>
            <a:r>
              <a:rPr lang="en-NZ" dirty="0" smtClean="0"/>
              <a:t>” function is used, 30 rows are added. This creates a grid with 30 by 30 cells, creating the maximum amount of positions needed for a map. When the width and height are passed in, by pressing “generate”, they use the “</a:t>
            </a:r>
            <a:r>
              <a:rPr lang="en-NZ" b="1" dirty="0" err="1" smtClean="0"/>
              <a:t>SetCells</a:t>
            </a:r>
            <a:r>
              <a:rPr lang="en-NZ" dirty="0" smtClean="0"/>
              <a:t>” function to change the cell images, showing the user the available map positions</a:t>
            </a:r>
            <a:r>
              <a:rPr lang="en-NZ" dirty="0"/>
              <a:t> </a:t>
            </a:r>
            <a:r>
              <a:rPr lang="en-NZ" dirty="0" smtClean="0"/>
              <a:t>and adding an event for when the cell is clicked</a:t>
            </a:r>
            <a:r>
              <a:rPr lang="en-NZ" b="1" dirty="0" smtClean="0"/>
              <a:t>.</a:t>
            </a:r>
            <a:endParaRPr lang="en-NZ" b="1" dirty="0"/>
          </a:p>
        </p:txBody>
      </p:sp>
      <p:pic>
        <p:nvPicPr>
          <p:cNvPr id="4" name="Picture 3"/>
          <p:cNvPicPr>
            <a:picLocks noChangeAspect="1"/>
          </p:cNvPicPr>
          <p:nvPr/>
        </p:nvPicPr>
        <p:blipFill>
          <a:blip r:embed="rId2"/>
          <a:stretch>
            <a:fillRect/>
          </a:stretch>
        </p:blipFill>
        <p:spPr>
          <a:xfrm>
            <a:off x="638279" y="3774905"/>
            <a:ext cx="6562621" cy="1774443"/>
          </a:xfrm>
          <a:prstGeom prst="rect">
            <a:avLst/>
          </a:prstGeom>
        </p:spPr>
      </p:pic>
      <p:pic>
        <p:nvPicPr>
          <p:cNvPr id="3" name="Picture 2"/>
          <p:cNvPicPr>
            <a:picLocks noChangeAspect="1"/>
          </p:cNvPicPr>
          <p:nvPr/>
        </p:nvPicPr>
        <p:blipFill>
          <a:blip r:embed="rId3"/>
          <a:stretch>
            <a:fillRect/>
          </a:stretch>
        </p:blipFill>
        <p:spPr>
          <a:xfrm>
            <a:off x="6533635" y="4996796"/>
            <a:ext cx="4459328" cy="1556558"/>
          </a:xfrm>
          <a:prstGeom prst="rect">
            <a:avLst/>
          </a:prstGeom>
        </p:spPr>
      </p:pic>
    </p:spTree>
    <p:extLst>
      <p:ext uri="{BB962C8B-B14F-4D97-AF65-F5344CB8AC3E}">
        <p14:creationId xmlns:p14="http://schemas.microsoft.com/office/powerpoint/2010/main" val="1736685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Allow selection and placement of a piece</a:t>
            </a:r>
          </a:p>
          <a:p>
            <a:pPr marL="0" indent="0">
              <a:buNone/>
            </a:pPr>
            <a:r>
              <a:rPr lang="en-NZ" b="1" dirty="0" smtClean="0"/>
              <a:t>Overlays old piece with a new one</a:t>
            </a:r>
            <a:endParaRPr lang="en-NZ" b="1" dirty="0"/>
          </a:p>
          <a:p>
            <a:pPr marL="0" indent="0">
              <a:buNone/>
            </a:pPr>
            <a:r>
              <a:rPr lang="en-NZ" dirty="0" smtClean="0"/>
              <a:t>There is a selection panel that will only allow a single item to be selected at a time, when something is selected, then a position on the map is clicked, </a:t>
            </a:r>
            <a:r>
              <a:rPr lang="en-NZ" dirty="0"/>
              <a:t>t</a:t>
            </a:r>
            <a:r>
              <a:rPr lang="en-NZ" dirty="0" smtClean="0"/>
              <a:t>he background will change to suit the selected item. As each item is placed, it will overwrite the previous value whether it is empty or contains another piece.</a:t>
            </a:r>
            <a:endParaRPr lang="en-NZ" dirty="0"/>
          </a:p>
          <a:p>
            <a:pPr marL="0" indent="0">
              <a:buNone/>
            </a:pPr>
            <a:endParaRPr lang="en-NZ" dirty="0"/>
          </a:p>
        </p:txBody>
      </p:sp>
    </p:spTree>
    <p:extLst>
      <p:ext uri="{BB962C8B-B14F-4D97-AF65-F5344CB8AC3E}">
        <p14:creationId xmlns:p14="http://schemas.microsoft.com/office/powerpoint/2010/main" val="2598635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r>
              <a:rPr lang="en-NZ" dirty="0"/>
              <a:t/>
            </a:r>
            <a:br>
              <a:rPr lang="en-NZ" dirty="0"/>
            </a:br>
            <a:r>
              <a:rPr lang="en-NZ" dirty="0" smtClean="0"/>
              <a:t>Static</a:t>
            </a:r>
            <a:endParaRPr lang="en-NZ" dirty="0"/>
          </a:p>
        </p:txBody>
      </p:sp>
      <p:pic>
        <p:nvPicPr>
          <p:cNvPr id="4" name="Content Placeholder 3"/>
          <p:cNvPicPr>
            <a:picLocks noGrp="1" noChangeAspect="1"/>
          </p:cNvPicPr>
          <p:nvPr>
            <p:ph idx="1"/>
          </p:nvPr>
        </p:nvPicPr>
        <p:blipFill>
          <a:blip r:embed="rId2"/>
          <a:stretch>
            <a:fillRect/>
          </a:stretch>
        </p:blipFill>
        <p:spPr>
          <a:xfrm>
            <a:off x="346284" y="2057400"/>
            <a:ext cx="2460207" cy="2630857"/>
          </a:xfrm>
          <a:prstGeom prst="rect">
            <a:avLst/>
          </a:prstGeom>
        </p:spPr>
      </p:pic>
      <p:sp>
        <p:nvSpPr>
          <p:cNvPr id="5" name="TextBox 4"/>
          <p:cNvSpPr txBox="1"/>
          <p:nvPr/>
        </p:nvSpPr>
        <p:spPr>
          <a:xfrm>
            <a:off x="239755" y="4678500"/>
            <a:ext cx="2566736" cy="369332"/>
          </a:xfrm>
          <a:prstGeom prst="rect">
            <a:avLst/>
          </a:prstGeom>
          <a:noFill/>
        </p:spPr>
        <p:txBody>
          <a:bodyPr wrap="square" rtlCol="0">
            <a:spAutoFit/>
          </a:bodyPr>
          <a:lstStyle/>
          <a:p>
            <a:r>
              <a:rPr lang="en-NZ" dirty="0" smtClean="0"/>
              <a:t>Fig 1. Selection panel</a:t>
            </a:r>
            <a:endParaRPr lang="en-NZ" dirty="0"/>
          </a:p>
        </p:txBody>
      </p:sp>
      <p:sp>
        <p:nvSpPr>
          <p:cNvPr id="7" name="TextBox 6"/>
          <p:cNvSpPr txBox="1"/>
          <p:nvPr/>
        </p:nvSpPr>
        <p:spPr>
          <a:xfrm>
            <a:off x="3019549" y="4678500"/>
            <a:ext cx="4299895" cy="646331"/>
          </a:xfrm>
          <a:prstGeom prst="rect">
            <a:avLst/>
          </a:prstGeom>
          <a:noFill/>
        </p:spPr>
        <p:txBody>
          <a:bodyPr wrap="square" rtlCol="0">
            <a:spAutoFit/>
          </a:bodyPr>
          <a:lstStyle/>
          <a:p>
            <a:r>
              <a:rPr lang="en-NZ" dirty="0" smtClean="0"/>
              <a:t>Fig 2. Item has been clicked and placed in the map</a:t>
            </a:r>
            <a:endParaRPr lang="en-NZ" dirty="0"/>
          </a:p>
        </p:txBody>
      </p:sp>
      <p:sp>
        <p:nvSpPr>
          <p:cNvPr id="9" name="TextBox 8"/>
          <p:cNvSpPr txBox="1"/>
          <p:nvPr/>
        </p:nvSpPr>
        <p:spPr>
          <a:xfrm>
            <a:off x="7319444" y="4724666"/>
            <a:ext cx="4299895" cy="646331"/>
          </a:xfrm>
          <a:prstGeom prst="rect">
            <a:avLst/>
          </a:prstGeom>
          <a:noFill/>
        </p:spPr>
        <p:txBody>
          <a:bodyPr wrap="square" rtlCol="0">
            <a:spAutoFit/>
          </a:bodyPr>
          <a:lstStyle/>
          <a:p>
            <a:r>
              <a:rPr lang="en-NZ" dirty="0" smtClean="0"/>
              <a:t>Fig 3. Wall item has been overwritten with a player selection</a:t>
            </a:r>
            <a:endParaRPr lang="en-NZ" dirty="0"/>
          </a:p>
        </p:txBody>
      </p:sp>
      <p:pic>
        <p:nvPicPr>
          <p:cNvPr id="3" name="Picture 2"/>
          <p:cNvPicPr>
            <a:picLocks noChangeAspect="1"/>
          </p:cNvPicPr>
          <p:nvPr/>
        </p:nvPicPr>
        <p:blipFill>
          <a:blip r:embed="rId3"/>
          <a:stretch>
            <a:fillRect/>
          </a:stretch>
        </p:blipFill>
        <p:spPr>
          <a:xfrm>
            <a:off x="3019549" y="2092462"/>
            <a:ext cx="4125538" cy="2539872"/>
          </a:xfrm>
          <a:prstGeom prst="rect">
            <a:avLst/>
          </a:prstGeom>
        </p:spPr>
      </p:pic>
      <p:pic>
        <p:nvPicPr>
          <p:cNvPr id="10" name="Picture 9"/>
          <p:cNvPicPr>
            <a:picLocks noChangeAspect="1"/>
          </p:cNvPicPr>
          <p:nvPr/>
        </p:nvPicPr>
        <p:blipFill>
          <a:blip r:embed="rId4"/>
          <a:stretch>
            <a:fillRect/>
          </a:stretch>
        </p:blipFill>
        <p:spPr>
          <a:xfrm>
            <a:off x="7358145" y="2057400"/>
            <a:ext cx="4374462" cy="2574934"/>
          </a:xfrm>
          <a:prstGeom prst="rect">
            <a:avLst/>
          </a:prstGeom>
        </p:spPr>
      </p:pic>
    </p:spTree>
    <p:extLst>
      <p:ext uri="{BB962C8B-B14F-4D97-AF65-F5344CB8AC3E}">
        <p14:creationId xmlns:p14="http://schemas.microsoft.com/office/powerpoint/2010/main" val="3425452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a:t>W</a:t>
            </a:r>
            <a:r>
              <a:rPr lang="en-NZ" dirty="0" smtClean="0"/>
              <a:t>hen the “generate” button has been clicked, the </a:t>
            </a:r>
            <a:r>
              <a:rPr lang="en-NZ" b="1" dirty="0" smtClean="0"/>
              <a:t>“</a:t>
            </a:r>
            <a:r>
              <a:rPr lang="en-NZ" b="1" dirty="0" err="1" smtClean="0"/>
              <a:t>setCells</a:t>
            </a:r>
            <a:r>
              <a:rPr lang="en-NZ" b="1" dirty="0" smtClean="0"/>
              <a:t>” </a:t>
            </a:r>
            <a:r>
              <a:rPr lang="en-NZ" dirty="0" smtClean="0"/>
              <a:t>function is used, this will change the displayed images to show the map layout and attach a map click event</a:t>
            </a:r>
            <a:r>
              <a:rPr lang="en-NZ" b="1" dirty="0" smtClean="0"/>
              <a:t>.</a:t>
            </a:r>
            <a:r>
              <a:rPr lang="en-NZ" dirty="0" smtClean="0"/>
              <a:t> When an item is selected, there is a property that will change, once the click event is fired on a cell position, the width and height positions are passed and the current cell will be set as the selected item image.</a:t>
            </a:r>
            <a:endParaRPr lang="en-NZ" dirty="0"/>
          </a:p>
        </p:txBody>
      </p:sp>
      <p:pic>
        <p:nvPicPr>
          <p:cNvPr id="4" name="Picture 3"/>
          <p:cNvPicPr>
            <a:picLocks noChangeAspect="1"/>
          </p:cNvPicPr>
          <p:nvPr/>
        </p:nvPicPr>
        <p:blipFill>
          <a:blip r:embed="rId2"/>
          <a:stretch>
            <a:fillRect/>
          </a:stretch>
        </p:blipFill>
        <p:spPr>
          <a:xfrm>
            <a:off x="685800" y="3800189"/>
            <a:ext cx="2625811" cy="1555379"/>
          </a:xfrm>
          <a:prstGeom prst="rect">
            <a:avLst/>
          </a:prstGeom>
        </p:spPr>
      </p:pic>
      <p:pic>
        <p:nvPicPr>
          <p:cNvPr id="5" name="Picture 4"/>
          <p:cNvPicPr>
            <a:picLocks noChangeAspect="1"/>
          </p:cNvPicPr>
          <p:nvPr/>
        </p:nvPicPr>
        <p:blipFill>
          <a:blip r:embed="rId3"/>
          <a:stretch>
            <a:fillRect/>
          </a:stretch>
        </p:blipFill>
        <p:spPr>
          <a:xfrm>
            <a:off x="7200900" y="3800189"/>
            <a:ext cx="4800600" cy="1828800"/>
          </a:xfrm>
          <a:prstGeom prst="rect">
            <a:avLst/>
          </a:prstGeom>
        </p:spPr>
      </p:pic>
      <p:pic>
        <p:nvPicPr>
          <p:cNvPr id="6" name="Picture 5"/>
          <p:cNvPicPr>
            <a:picLocks noChangeAspect="1"/>
          </p:cNvPicPr>
          <p:nvPr/>
        </p:nvPicPr>
        <p:blipFill>
          <a:blip r:embed="rId4"/>
          <a:stretch>
            <a:fillRect/>
          </a:stretch>
        </p:blipFill>
        <p:spPr>
          <a:xfrm>
            <a:off x="3437495" y="3800189"/>
            <a:ext cx="3556429" cy="1513374"/>
          </a:xfrm>
          <a:prstGeom prst="rect">
            <a:avLst/>
          </a:prstGeom>
        </p:spPr>
      </p:pic>
    </p:spTree>
    <p:extLst>
      <p:ext uri="{BB962C8B-B14F-4D97-AF65-F5344CB8AC3E}">
        <p14:creationId xmlns:p14="http://schemas.microsoft.com/office/powerpoint/2010/main" val="3341075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Save and load “Works”</a:t>
            </a:r>
          </a:p>
          <a:p>
            <a:pPr marL="0" indent="0">
              <a:buNone/>
            </a:pPr>
            <a:r>
              <a:rPr lang="en-NZ" dirty="0" smtClean="0"/>
              <a:t>The save and load buttons are placed at the top and bottom. The save and load buttons use the File Handler provided by James Darley which will save the files as a text file and is able to load from a text file.</a:t>
            </a:r>
            <a:endParaRPr lang="en-NZ" dirty="0"/>
          </a:p>
          <a:p>
            <a:pPr marL="0" indent="0">
              <a:buNone/>
            </a:pPr>
            <a:endParaRPr lang="en-NZ" dirty="0"/>
          </a:p>
        </p:txBody>
      </p:sp>
    </p:spTree>
    <p:extLst>
      <p:ext uri="{BB962C8B-B14F-4D97-AF65-F5344CB8AC3E}">
        <p14:creationId xmlns:p14="http://schemas.microsoft.com/office/powerpoint/2010/main" val="3077718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r>
              <a:rPr lang="en-NZ" dirty="0"/>
              <a:t/>
            </a:r>
            <a:br>
              <a:rPr lang="en-NZ" dirty="0"/>
            </a:br>
            <a:r>
              <a:rPr lang="en-NZ" dirty="0" smtClean="0"/>
              <a:t>Static</a:t>
            </a:r>
            <a:endParaRPr lang="en-NZ" dirty="0"/>
          </a:p>
        </p:txBody>
      </p:sp>
      <p:sp>
        <p:nvSpPr>
          <p:cNvPr id="5" name="TextBox 4"/>
          <p:cNvSpPr txBox="1"/>
          <p:nvPr/>
        </p:nvSpPr>
        <p:spPr>
          <a:xfrm>
            <a:off x="328864" y="5988316"/>
            <a:ext cx="2566736" cy="646331"/>
          </a:xfrm>
          <a:prstGeom prst="rect">
            <a:avLst/>
          </a:prstGeom>
          <a:noFill/>
        </p:spPr>
        <p:txBody>
          <a:bodyPr wrap="square" rtlCol="0">
            <a:spAutoFit/>
          </a:bodyPr>
          <a:lstStyle/>
          <a:p>
            <a:r>
              <a:rPr lang="en-NZ" dirty="0" smtClean="0"/>
              <a:t>Fig 1. Save and load buttons</a:t>
            </a:r>
            <a:endParaRPr lang="en-NZ" dirty="0"/>
          </a:p>
        </p:txBody>
      </p:sp>
      <p:sp>
        <p:nvSpPr>
          <p:cNvPr id="7" name="TextBox 6"/>
          <p:cNvSpPr txBox="1"/>
          <p:nvPr/>
        </p:nvSpPr>
        <p:spPr>
          <a:xfrm>
            <a:off x="3701917" y="5730321"/>
            <a:ext cx="2260905" cy="369332"/>
          </a:xfrm>
          <a:prstGeom prst="rect">
            <a:avLst/>
          </a:prstGeom>
          <a:noFill/>
        </p:spPr>
        <p:txBody>
          <a:bodyPr wrap="square" rtlCol="0">
            <a:spAutoFit/>
          </a:bodyPr>
          <a:lstStyle/>
          <a:p>
            <a:r>
              <a:rPr lang="en-NZ" dirty="0" smtClean="0"/>
              <a:t>Fig 2. Save dialogs</a:t>
            </a:r>
            <a:endParaRPr lang="en-NZ" dirty="0"/>
          </a:p>
        </p:txBody>
      </p:sp>
      <p:sp>
        <p:nvSpPr>
          <p:cNvPr id="9" name="TextBox 8"/>
          <p:cNvSpPr txBox="1"/>
          <p:nvPr/>
        </p:nvSpPr>
        <p:spPr>
          <a:xfrm>
            <a:off x="7200900" y="5665150"/>
            <a:ext cx="4299895" cy="369332"/>
          </a:xfrm>
          <a:prstGeom prst="rect">
            <a:avLst/>
          </a:prstGeom>
          <a:noFill/>
        </p:spPr>
        <p:txBody>
          <a:bodyPr wrap="square" rtlCol="0">
            <a:spAutoFit/>
          </a:bodyPr>
          <a:lstStyle/>
          <a:p>
            <a:r>
              <a:rPr lang="en-NZ" dirty="0" smtClean="0"/>
              <a:t>Fig 3. Load dialogs</a:t>
            </a:r>
            <a:endParaRPr lang="en-NZ" dirty="0"/>
          </a:p>
        </p:txBody>
      </p:sp>
      <p:pic>
        <p:nvPicPr>
          <p:cNvPr id="8" name="Picture 7"/>
          <p:cNvPicPr>
            <a:picLocks noChangeAspect="1"/>
          </p:cNvPicPr>
          <p:nvPr/>
        </p:nvPicPr>
        <p:blipFill>
          <a:blip r:embed="rId2"/>
          <a:stretch>
            <a:fillRect/>
          </a:stretch>
        </p:blipFill>
        <p:spPr>
          <a:xfrm>
            <a:off x="728402" y="1411136"/>
            <a:ext cx="1578193" cy="4503851"/>
          </a:xfrm>
          <a:prstGeom prst="rect">
            <a:avLst/>
          </a:prstGeom>
        </p:spPr>
      </p:pic>
      <p:pic>
        <p:nvPicPr>
          <p:cNvPr id="12" name="Picture 11"/>
          <p:cNvPicPr>
            <a:picLocks noChangeAspect="1"/>
          </p:cNvPicPr>
          <p:nvPr/>
        </p:nvPicPr>
        <p:blipFill>
          <a:blip r:embed="rId3"/>
          <a:stretch>
            <a:fillRect/>
          </a:stretch>
        </p:blipFill>
        <p:spPr>
          <a:xfrm>
            <a:off x="3701917" y="2288287"/>
            <a:ext cx="3127138" cy="2759544"/>
          </a:xfrm>
          <a:prstGeom prst="rect">
            <a:avLst/>
          </a:prstGeom>
        </p:spPr>
      </p:pic>
      <p:pic>
        <p:nvPicPr>
          <p:cNvPr id="11" name="Picture 10"/>
          <p:cNvPicPr>
            <a:picLocks noChangeAspect="1"/>
          </p:cNvPicPr>
          <p:nvPr/>
        </p:nvPicPr>
        <p:blipFill>
          <a:blip r:embed="rId4"/>
          <a:stretch>
            <a:fillRect/>
          </a:stretch>
        </p:blipFill>
        <p:spPr>
          <a:xfrm>
            <a:off x="2574016" y="3202579"/>
            <a:ext cx="1896226" cy="2279436"/>
          </a:xfrm>
          <a:prstGeom prst="rect">
            <a:avLst/>
          </a:prstGeom>
        </p:spPr>
      </p:pic>
      <p:pic>
        <p:nvPicPr>
          <p:cNvPr id="14" name="Picture 13"/>
          <p:cNvPicPr>
            <a:picLocks noChangeAspect="1"/>
          </p:cNvPicPr>
          <p:nvPr/>
        </p:nvPicPr>
        <p:blipFill>
          <a:blip r:embed="rId5"/>
          <a:stretch>
            <a:fillRect/>
          </a:stretch>
        </p:blipFill>
        <p:spPr>
          <a:xfrm>
            <a:off x="8204582" y="2288287"/>
            <a:ext cx="3179247" cy="2759544"/>
          </a:xfrm>
          <a:prstGeom prst="rect">
            <a:avLst/>
          </a:prstGeom>
        </p:spPr>
      </p:pic>
      <p:pic>
        <p:nvPicPr>
          <p:cNvPr id="13" name="Picture 12"/>
          <p:cNvPicPr>
            <a:picLocks noChangeAspect="1"/>
          </p:cNvPicPr>
          <p:nvPr/>
        </p:nvPicPr>
        <p:blipFill>
          <a:blip r:embed="rId6"/>
          <a:stretch>
            <a:fillRect/>
          </a:stretch>
        </p:blipFill>
        <p:spPr>
          <a:xfrm>
            <a:off x="6829055" y="3477618"/>
            <a:ext cx="1817629" cy="2187532"/>
          </a:xfrm>
          <a:prstGeom prst="rect">
            <a:avLst/>
          </a:prstGeom>
        </p:spPr>
      </p:pic>
    </p:spTree>
    <p:extLst>
      <p:ext uri="{BB962C8B-B14F-4D97-AF65-F5344CB8AC3E}">
        <p14:creationId xmlns:p14="http://schemas.microsoft.com/office/powerpoint/2010/main" val="1458060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file handler was injected into the main form, along with my level designer. This was done using a reference from one project to another, then created in the program class then injected into the main form.</a:t>
            </a:r>
          </a:p>
        </p:txBody>
      </p:sp>
      <p:pic>
        <p:nvPicPr>
          <p:cNvPr id="7" name="Picture 6"/>
          <p:cNvPicPr>
            <a:picLocks noChangeAspect="1"/>
          </p:cNvPicPr>
          <p:nvPr/>
        </p:nvPicPr>
        <p:blipFill>
          <a:blip r:embed="rId2"/>
          <a:stretch>
            <a:fillRect/>
          </a:stretch>
        </p:blipFill>
        <p:spPr>
          <a:xfrm>
            <a:off x="1068666" y="3169246"/>
            <a:ext cx="3653867" cy="2637914"/>
          </a:xfrm>
          <a:prstGeom prst="rect">
            <a:avLst/>
          </a:prstGeom>
        </p:spPr>
      </p:pic>
      <p:pic>
        <p:nvPicPr>
          <p:cNvPr id="8" name="Picture 7"/>
          <p:cNvPicPr>
            <a:picLocks noChangeAspect="1"/>
          </p:cNvPicPr>
          <p:nvPr/>
        </p:nvPicPr>
        <p:blipFill>
          <a:blip r:embed="rId3"/>
          <a:stretch>
            <a:fillRect/>
          </a:stretch>
        </p:blipFill>
        <p:spPr>
          <a:xfrm>
            <a:off x="5987234" y="3369775"/>
            <a:ext cx="4638418" cy="2437385"/>
          </a:xfrm>
          <a:prstGeom prst="rect">
            <a:avLst/>
          </a:prstGeom>
        </p:spPr>
      </p:pic>
    </p:spTree>
    <p:extLst>
      <p:ext uri="{BB962C8B-B14F-4D97-AF65-F5344CB8AC3E}">
        <p14:creationId xmlns:p14="http://schemas.microsoft.com/office/powerpoint/2010/main" val="178804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When save is clicked from the view, this will call a static function from the parent form, Main Form, when the function is called, the event is triggered. The triggered event is attached to a delegate, the delegate defines the function that will run when the event is triggered, which is set to the Save() function. After this the file handler takes over.</a:t>
            </a:r>
            <a:endParaRPr lang="en-NZ" dirty="0"/>
          </a:p>
        </p:txBody>
      </p:sp>
      <p:pic>
        <p:nvPicPr>
          <p:cNvPr id="7" name="Picture 6"/>
          <p:cNvPicPr>
            <a:picLocks noChangeAspect="1"/>
          </p:cNvPicPr>
          <p:nvPr/>
        </p:nvPicPr>
        <p:blipFill>
          <a:blip r:embed="rId2"/>
          <a:stretch>
            <a:fillRect/>
          </a:stretch>
        </p:blipFill>
        <p:spPr>
          <a:xfrm>
            <a:off x="1444005" y="3940863"/>
            <a:ext cx="3552825" cy="866775"/>
          </a:xfrm>
          <a:prstGeom prst="rect">
            <a:avLst/>
          </a:prstGeom>
        </p:spPr>
      </p:pic>
      <p:pic>
        <p:nvPicPr>
          <p:cNvPr id="8" name="Picture 7"/>
          <p:cNvPicPr>
            <a:picLocks noChangeAspect="1"/>
          </p:cNvPicPr>
          <p:nvPr/>
        </p:nvPicPr>
        <p:blipFill>
          <a:blip r:embed="rId3"/>
          <a:stretch>
            <a:fillRect/>
          </a:stretch>
        </p:blipFill>
        <p:spPr>
          <a:xfrm>
            <a:off x="1444005" y="5349607"/>
            <a:ext cx="2533650" cy="695325"/>
          </a:xfrm>
          <a:prstGeom prst="rect">
            <a:avLst/>
          </a:prstGeom>
        </p:spPr>
      </p:pic>
      <p:pic>
        <p:nvPicPr>
          <p:cNvPr id="9" name="Picture 8"/>
          <p:cNvPicPr>
            <a:picLocks noChangeAspect="1"/>
          </p:cNvPicPr>
          <p:nvPr/>
        </p:nvPicPr>
        <p:blipFill>
          <a:blip r:embed="rId4"/>
          <a:stretch>
            <a:fillRect/>
          </a:stretch>
        </p:blipFill>
        <p:spPr>
          <a:xfrm>
            <a:off x="6223623" y="4683047"/>
            <a:ext cx="2371918" cy="239105"/>
          </a:xfrm>
          <a:prstGeom prst="rect">
            <a:avLst/>
          </a:prstGeom>
        </p:spPr>
      </p:pic>
      <p:pic>
        <p:nvPicPr>
          <p:cNvPr id="10" name="Picture 9"/>
          <p:cNvPicPr>
            <a:picLocks noChangeAspect="1"/>
          </p:cNvPicPr>
          <p:nvPr/>
        </p:nvPicPr>
        <p:blipFill>
          <a:blip r:embed="rId5"/>
          <a:stretch>
            <a:fillRect/>
          </a:stretch>
        </p:blipFill>
        <p:spPr>
          <a:xfrm>
            <a:off x="6223623" y="4160561"/>
            <a:ext cx="3683427" cy="220079"/>
          </a:xfrm>
          <a:prstGeom prst="rect">
            <a:avLst/>
          </a:prstGeom>
        </p:spPr>
      </p:pic>
      <p:pic>
        <p:nvPicPr>
          <p:cNvPr id="11" name="Picture 10"/>
          <p:cNvPicPr>
            <a:picLocks noChangeAspect="1"/>
          </p:cNvPicPr>
          <p:nvPr/>
        </p:nvPicPr>
        <p:blipFill>
          <a:blip r:embed="rId6"/>
          <a:stretch>
            <a:fillRect/>
          </a:stretch>
        </p:blipFill>
        <p:spPr>
          <a:xfrm>
            <a:off x="6223623" y="3606529"/>
            <a:ext cx="4480804" cy="206014"/>
          </a:xfrm>
          <a:prstGeom prst="rect">
            <a:avLst/>
          </a:prstGeom>
        </p:spPr>
      </p:pic>
      <p:sp>
        <p:nvSpPr>
          <p:cNvPr id="13" name="TextBox 12"/>
          <p:cNvSpPr txBox="1"/>
          <p:nvPr/>
        </p:nvSpPr>
        <p:spPr>
          <a:xfrm>
            <a:off x="1378102" y="4727783"/>
            <a:ext cx="3869724" cy="369332"/>
          </a:xfrm>
          <a:prstGeom prst="rect">
            <a:avLst/>
          </a:prstGeom>
          <a:noFill/>
        </p:spPr>
        <p:txBody>
          <a:bodyPr wrap="square" rtlCol="0">
            <a:spAutoFit/>
          </a:bodyPr>
          <a:lstStyle/>
          <a:p>
            <a:r>
              <a:rPr lang="en-NZ" dirty="0" smtClean="0"/>
              <a:t>View save button click function</a:t>
            </a:r>
            <a:endParaRPr lang="en-NZ" dirty="0"/>
          </a:p>
        </p:txBody>
      </p:sp>
      <p:sp>
        <p:nvSpPr>
          <p:cNvPr id="14" name="TextBox 13"/>
          <p:cNvSpPr txBox="1"/>
          <p:nvPr/>
        </p:nvSpPr>
        <p:spPr>
          <a:xfrm>
            <a:off x="1378102" y="5986512"/>
            <a:ext cx="3869724" cy="369332"/>
          </a:xfrm>
          <a:prstGeom prst="rect">
            <a:avLst/>
          </a:prstGeom>
          <a:noFill/>
        </p:spPr>
        <p:txBody>
          <a:bodyPr wrap="square" rtlCol="0">
            <a:spAutoFit/>
          </a:bodyPr>
          <a:lstStyle/>
          <a:p>
            <a:r>
              <a:rPr lang="en-NZ" dirty="0" smtClean="0"/>
              <a:t>The static method being called</a:t>
            </a:r>
            <a:endParaRPr lang="en-NZ" dirty="0"/>
          </a:p>
        </p:txBody>
      </p:sp>
      <p:sp>
        <p:nvSpPr>
          <p:cNvPr id="15" name="TextBox 14"/>
          <p:cNvSpPr txBox="1"/>
          <p:nvPr/>
        </p:nvSpPr>
        <p:spPr>
          <a:xfrm>
            <a:off x="6125477" y="3765088"/>
            <a:ext cx="3869724" cy="369332"/>
          </a:xfrm>
          <a:prstGeom prst="rect">
            <a:avLst/>
          </a:prstGeom>
          <a:noFill/>
        </p:spPr>
        <p:txBody>
          <a:bodyPr wrap="square" rtlCol="0">
            <a:spAutoFit/>
          </a:bodyPr>
          <a:lstStyle/>
          <a:p>
            <a:r>
              <a:rPr lang="en-NZ" dirty="0" smtClean="0"/>
              <a:t>The delegate being used</a:t>
            </a:r>
            <a:endParaRPr lang="en-NZ" dirty="0"/>
          </a:p>
        </p:txBody>
      </p:sp>
      <p:sp>
        <p:nvSpPr>
          <p:cNvPr id="16" name="TextBox 15"/>
          <p:cNvSpPr txBox="1"/>
          <p:nvPr/>
        </p:nvSpPr>
        <p:spPr>
          <a:xfrm>
            <a:off x="6125476" y="4313715"/>
            <a:ext cx="3869724" cy="369332"/>
          </a:xfrm>
          <a:prstGeom prst="rect">
            <a:avLst/>
          </a:prstGeom>
          <a:noFill/>
        </p:spPr>
        <p:txBody>
          <a:bodyPr wrap="square" rtlCol="0">
            <a:spAutoFit/>
          </a:bodyPr>
          <a:lstStyle/>
          <a:p>
            <a:r>
              <a:rPr lang="en-NZ" dirty="0" smtClean="0"/>
              <a:t>The property for the event</a:t>
            </a:r>
            <a:endParaRPr lang="en-NZ" dirty="0"/>
          </a:p>
        </p:txBody>
      </p:sp>
      <p:sp>
        <p:nvSpPr>
          <p:cNvPr id="17" name="TextBox 16"/>
          <p:cNvSpPr txBox="1"/>
          <p:nvPr/>
        </p:nvSpPr>
        <p:spPr>
          <a:xfrm>
            <a:off x="6125476" y="4898926"/>
            <a:ext cx="4051729" cy="369332"/>
          </a:xfrm>
          <a:prstGeom prst="rect">
            <a:avLst/>
          </a:prstGeom>
          <a:noFill/>
        </p:spPr>
        <p:txBody>
          <a:bodyPr wrap="square" rtlCol="0">
            <a:spAutoFit/>
          </a:bodyPr>
          <a:lstStyle/>
          <a:p>
            <a:r>
              <a:rPr lang="en-NZ" dirty="0" smtClean="0"/>
              <a:t>Delegate function being assigned</a:t>
            </a:r>
            <a:endParaRPr lang="en-NZ" dirty="0"/>
          </a:p>
        </p:txBody>
      </p:sp>
      <p:sp>
        <p:nvSpPr>
          <p:cNvPr id="18" name="TextBox 17"/>
          <p:cNvSpPr txBox="1"/>
          <p:nvPr/>
        </p:nvSpPr>
        <p:spPr>
          <a:xfrm>
            <a:off x="6132620" y="6044932"/>
            <a:ext cx="4922558" cy="646331"/>
          </a:xfrm>
          <a:prstGeom prst="rect">
            <a:avLst/>
          </a:prstGeom>
          <a:noFill/>
        </p:spPr>
        <p:txBody>
          <a:bodyPr wrap="square" rtlCol="0">
            <a:spAutoFit/>
          </a:bodyPr>
          <a:lstStyle/>
          <a:p>
            <a:r>
              <a:rPr lang="en-NZ" dirty="0" smtClean="0"/>
              <a:t>Function being called from the delegate which will pass the map to be saved</a:t>
            </a:r>
            <a:endParaRPr lang="en-NZ" dirty="0"/>
          </a:p>
        </p:txBody>
      </p:sp>
      <p:pic>
        <p:nvPicPr>
          <p:cNvPr id="4" name="Picture 3"/>
          <p:cNvPicPr>
            <a:picLocks noChangeAspect="1"/>
          </p:cNvPicPr>
          <p:nvPr/>
        </p:nvPicPr>
        <p:blipFill>
          <a:blip r:embed="rId7"/>
          <a:stretch>
            <a:fillRect/>
          </a:stretch>
        </p:blipFill>
        <p:spPr>
          <a:xfrm>
            <a:off x="6223623" y="5232506"/>
            <a:ext cx="3581400" cy="895350"/>
          </a:xfrm>
          <a:prstGeom prst="rect">
            <a:avLst/>
          </a:prstGeom>
        </p:spPr>
      </p:pic>
    </p:spTree>
    <p:extLst>
      <p:ext uri="{BB962C8B-B14F-4D97-AF65-F5344CB8AC3E}">
        <p14:creationId xmlns:p14="http://schemas.microsoft.com/office/powerpoint/2010/main" val="2981149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When load is clicked from the view, this will call a static function from the parent form, Main Form, when the function is called, the event is triggered. The triggered event is attached to a delegate, the delegate defines the function that will run when the event is triggered, which is set to the Load() function. After this the file handler takes over.</a:t>
            </a:r>
            <a:endParaRPr lang="en-NZ" dirty="0"/>
          </a:p>
        </p:txBody>
      </p:sp>
      <p:pic>
        <p:nvPicPr>
          <p:cNvPr id="11" name="Picture 10"/>
          <p:cNvPicPr>
            <a:picLocks noChangeAspect="1"/>
          </p:cNvPicPr>
          <p:nvPr/>
        </p:nvPicPr>
        <p:blipFill>
          <a:blip r:embed="rId2"/>
          <a:stretch>
            <a:fillRect/>
          </a:stretch>
        </p:blipFill>
        <p:spPr>
          <a:xfrm>
            <a:off x="6223623" y="3606529"/>
            <a:ext cx="4480804" cy="206014"/>
          </a:xfrm>
          <a:prstGeom prst="rect">
            <a:avLst/>
          </a:prstGeom>
        </p:spPr>
      </p:pic>
      <p:sp>
        <p:nvSpPr>
          <p:cNvPr id="13" name="TextBox 12"/>
          <p:cNvSpPr txBox="1"/>
          <p:nvPr/>
        </p:nvSpPr>
        <p:spPr>
          <a:xfrm>
            <a:off x="1378102" y="4727783"/>
            <a:ext cx="3869724" cy="369332"/>
          </a:xfrm>
          <a:prstGeom prst="rect">
            <a:avLst/>
          </a:prstGeom>
          <a:noFill/>
        </p:spPr>
        <p:txBody>
          <a:bodyPr wrap="square" rtlCol="0">
            <a:spAutoFit/>
          </a:bodyPr>
          <a:lstStyle/>
          <a:p>
            <a:r>
              <a:rPr lang="en-NZ" dirty="0" smtClean="0"/>
              <a:t>View load button click function</a:t>
            </a:r>
            <a:endParaRPr lang="en-NZ" dirty="0"/>
          </a:p>
        </p:txBody>
      </p:sp>
      <p:sp>
        <p:nvSpPr>
          <p:cNvPr id="14" name="TextBox 13"/>
          <p:cNvSpPr txBox="1"/>
          <p:nvPr/>
        </p:nvSpPr>
        <p:spPr>
          <a:xfrm>
            <a:off x="1378102" y="5986512"/>
            <a:ext cx="3869724" cy="369332"/>
          </a:xfrm>
          <a:prstGeom prst="rect">
            <a:avLst/>
          </a:prstGeom>
          <a:noFill/>
        </p:spPr>
        <p:txBody>
          <a:bodyPr wrap="square" rtlCol="0">
            <a:spAutoFit/>
          </a:bodyPr>
          <a:lstStyle/>
          <a:p>
            <a:r>
              <a:rPr lang="en-NZ" dirty="0" smtClean="0"/>
              <a:t>The static method being called</a:t>
            </a:r>
            <a:endParaRPr lang="en-NZ" dirty="0"/>
          </a:p>
        </p:txBody>
      </p:sp>
      <p:sp>
        <p:nvSpPr>
          <p:cNvPr id="15" name="TextBox 14"/>
          <p:cNvSpPr txBox="1"/>
          <p:nvPr/>
        </p:nvSpPr>
        <p:spPr>
          <a:xfrm>
            <a:off x="6125477" y="3765088"/>
            <a:ext cx="3869724" cy="369332"/>
          </a:xfrm>
          <a:prstGeom prst="rect">
            <a:avLst/>
          </a:prstGeom>
          <a:noFill/>
        </p:spPr>
        <p:txBody>
          <a:bodyPr wrap="square" rtlCol="0">
            <a:spAutoFit/>
          </a:bodyPr>
          <a:lstStyle/>
          <a:p>
            <a:r>
              <a:rPr lang="en-NZ" dirty="0" smtClean="0"/>
              <a:t>The delegate being used</a:t>
            </a:r>
            <a:endParaRPr lang="en-NZ" dirty="0"/>
          </a:p>
        </p:txBody>
      </p:sp>
      <p:sp>
        <p:nvSpPr>
          <p:cNvPr id="16" name="TextBox 15"/>
          <p:cNvSpPr txBox="1"/>
          <p:nvPr/>
        </p:nvSpPr>
        <p:spPr>
          <a:xfrm>
            <a:off x="6125476" y="4313715"/>
            <a:ext cx="3869724" cy="369332"/>
          </a:xfrm>
          <a:prstGeom prst="rect">
            <a:avLst/>
          </a:prstGeom>
          <a:noFill/>
        </p:spPr>
        <p:txBody>
          <a:bodyPr wrap="square" rtlCol="0">
            <a:spAutoFit/>
          </a:bodyPr>
          <a:lstStyle/>
          <a:p>
            <a:r>
              <a:rPr lang="en-NZ" dirty="0" smtClean="0"/>
              <a:t>The property for the event</a:t>
            </a:r>
            <a:endParaRPr lang="en-NZ" dirty="0"/>
          </a:p>
        </p:txBody>
      </p:sp>
      <p:sp>
        <p:nvSpPr>
          <p:cNvPr id="17" name="TextBox 16"/>
          <p:cNvSpPr txBox="1"/>
          <p:nvPr/>
        </p:nvSpPr>
        <p:spPr>
          <a:xfrm>
            <a:off x="6125476" y="4898926"/>
            <a:ext cx="4051729" cy="369332"/>
          </a:xfrm>
          <a:prstGeom prst="rect">
            <a:avLst/>
          </a:prstGeom>
          <a:noFill/>
        </p:spPr>
        <p:txBody>
          <a:bodyPr wrap="square" rtlCol="0">
            <a:spAutoFit/>
          </a:bodyPr>
          <a:lstStyle/>
          <a:p>
            <a:r>
              <a:rPr lang="en-NZ" dirty="0" smtClean="0"/>
              <a:t>Delegate function being assigned</a:t>
            </a:r>
            <a:endParaRPr lang="en-NZ" dirty="0"/>
          </a:p>
        </p:txBody>
      </p:sp>
      <p:sp>
        <p:nvSpPr>
          <p:cNvPr id="18" name="TextBox 17"/>
          <p:cNvSpPr txBox="1"/>
          <p:nvPr/>
        </p:nvSpPr>
        <p:spPr>
          <a:xfrm>
            <a:off x="6132620" y="6044932"/>
            <a:ext cx="4922558" cy="646331"/>
          </a:xfrm>
          <a:prstGeom prst="rect">
            <a:avLst/>
          </a:prstGeom>
          <a:noFill/>
        </p:spPr>
        <p:txBody>
          <a:bodyPr wrap="square" rtlCol="0">
            <a:spAutoFit/>
          </a:bodyPr>
          <a:lstStyle/>
          <a:p>
            <a:r>
              <a:rPr lang="en-NZ" dirty="0" smtClean="0"/>
              <a:t>Function being called from the delegate which will pass the map to be saved</a:t>
            </a:r>
            <a:endParaRPr lang="en-NZ" dirty="0"/>
          </a:p>
        </p:txBody>
      </p:sp>
      <p:pic>
        <p:nvPicPr>
          <p:cNvPr id="5" name="Picture 4"/>
          <p:cNvPicPr>
            <a:picLocks noChangeAspect="1"/>
          </p:cNvPicPr>
          <p:nvPr/>
        </p:nvPicPr>
        <p:blipFill>
          <a:blip r:embed="rId3"/>
          <a:stretch>
            <a:fillRect/>
          </a:stretch>
        </p:blipFill>
        <p:spPr>
          <a:xfrm>
            <a:off x="1452692" y="4126324"/>
            <a:ext cx="3524250" cy="676275"/>
          </a:xfrm>
          <a:prstGeom prst="rect">
            <a:avLst/>
          </a:prstGeom>
        </p:spPr>
      </p:pic>
      <p:pic>
        <p:nvPicPr>
          <p:cNvPr id="6" name="Picture 5"/>
          <p:cNvPicPr>
            <a:picLocks noChangeAspect="1"/>
          </p:cNvPicPr>
          <p:nvPr/>
        </p:nvPicPr>
        <p:blipFill>
          <a:blip r:embed="rId4"/>
          <a:stretch>
            <a:fillRect/>
          </a:stretch>
        </p:blipFill>
        <p:spPr>
          <a:xfrm>
            <a:off x="1452692" y="5318231"/>
            <a:ext cx="2505075" cy="723900"/>
          </a:xfrm>
          <a:prstGeom prst="rect">
            <a:avLst/>
          </a:prstGeom>
        </p:spPr>
      </p:pic>
      <p:pic>
        <p:nvPicPr>
          <p:cNvPr id="12" name="Picture 11"/>
          <p:cNvPicPr>
            <a:picLocks noChangeAspect="1"/>
          </p:cNvPicPr>
          <p:nvPr/>
        </p:nvPicPr>
        <p:blipFill>
          <a:blip r:embed="rId5"/>
          <a:stretch>
            <a:fillRect/>
          </a:stretch>
        </p:blipFill>
        <p:spPr>
          <a:xfrm>
            <a:off x="6223623" y="4113690"/>
            <a:ext cx="3605470" cy="236609"/>
          </a:xfrm>
          <a:prstGeom prst="rect">
            <a:avLst/>
          </a:prstGeom>
        </p:spPr>
      </p:pic>
      <p:pic>
        <p:nvPicPr>
          <p:cNvPr id="19" name="Picture 18"/>
          <p:cNvPicPr>
            <a:picLocks noChangeAspect="1"/>
          </p:cNvPicPr>
          <p:nvPr/>
        </p:nvPicPr>
        <p:blipFill>
          <a:blip r:embed="rId6"/>
          <a:stretch>
            <a:fillRect/>
          </a:stretch>
        </p:blipFill>
        <p:spPr>
          <a:xfrm>
            <a:off x="6223623" y="4701295"/>
            <a:ext cx="2508485" cy="202608"/>
          </a:xfrm>
          <a:prstGeom prst="rect">
            <a:avLst/>
          </a:prstGeom>
        </p:spPr>
      </p:pic>
      <p:pic>
        <p:nvPicPr>
          <p:cNvPr id="20" name="Picture 19"/>
          <p:cNvPicPr>
            <a:picLocks noChangeAspect="1"/>
          </p:cNvPicPr>
          <p:nvPr/>
        </p:nvPicPr>
        <p:blipFill>
          <a:blip r:embed="rId7"/>
          <a:stretch>
            <a:fillRect/>
          </a:stretch>
        </p:blipFill>
        <p:spPr>
          <a:xfrm>
            <a:off x="6244668" y="5257398"/>
            <a:ext cx="3152775" cy="838200"/>
          </a:xfrm>
          <a:prstGeom prst="rect">
            <a:avLst/>
          </a:prstGeom>
        </p:spPr>
      </p:pic>
    </p:spTree>
    <p:extLst>
      <p:ext uri="{BB962C8B-B14F-4D97-AF65-F5344CB8AC3E}">
        <p14:creationId xmlns:p14="http://schemas.microsoft.com/office/powerpoint/2010/main" val="239231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a:t>Can set selection as </a:t>
            </a:r>
            <a:r>
              <a:rPr lang="en-NZ" b="1" dirty="0" smtClean="0"/>
              <a:t>wall</a:t>
            </a:r>
          </a:p>
          <a:p>
            <a:pPr marL="0" indent="0">
              <a:buNone/>
            </a:pPr>
            <a:r>
              <a:rPr lang="en-NZ" dirty="0" smtClean="0"/>
              <a:t>An enumerator exists with each part defined as the correct character, when the function </a:t>
            </a:r>
            <a:r>
              <a:rPr lang="en-NZ" b="1" dirty="0" smtClean="0"/>
              <a:t>“</a:t>
            </a:r>
            <a:r>
              <a:rPr lang="en-NZ" b="1" dirty="0" err="1" smtClean="0"/>
              <a:t>seItem</a:t>
            </a:r>
            <a:r>
              <a:rPr lang="en-NZ" b="1" dirty="0" smtClean="0"/>
              <a:t>” </a:t>
            </a:r>
            <a:r>
              <a:rPr lang="en-NZ" dirty="0" smtClean="0"/>
              <a:t>is used it set the property to the correct part e.g. wall. </a:t>
            </a:r>
            <a:endParaRPr lang="en-NZ" dirty="0"/>
          </a:p>
          <a:p>
            <a:pPr marL="0" indent="0">
              <a:buNone/>
            </a:pPr>
            <a:endParaRPr lang="en-NZ" dirty="0"/>
          </a:p>
        </p:txBody>
      </p:sp>
      <p:pic>
        <p:nvPicPr>
          <p:cNvPr id="6" name="Picture 5"/>
          <p:cNvPicPr>
            <a:picLocks noChangeAspect="1"/>
          </p:cNvPicPr>
          <p:nvPr/>
        </p:nvPicPr>
        <p:blipFill>
          <a:blip r:embed="rId2"/>
          <a:stretch>
            <a:fillRect/>
          </a:stretch>
        </p:blipFill>
        <p:spPr>
          <a:xfrm>
            <a:off x="4775182" y="3596676"/>
            <a:ext cx="2219325" cy="247650"/>
          </a:xfrm>
          <a:prstGeom prst="rect">
            <a:avLst/>
          </a:prstGeom>
        </p:spPr>
      </p:pic>
      <p:pic>
        <p:nvPicPr>
          <p:cNvPr id="7" name="Picture 6"/>
          <p:cNvPicPr>
            <a:picLocks noChangeAspect="1"/>
          </p:cNvPicPr>
          <p:nvPr/>
        </p:nvPicPr>
        <p:blipFill>
          <a:blip r:embed="rId3"/>
          <a:stretch>
            <a:fillRect/>
          </a:stretch>
        </p:blipFill>
        <p:spPr>
          <a:xfrm>
            <a:off x="6864218" y="4284916"/>
            <a:ext cx="2181225" cy="685800"/>
          </a:xfrm>
          <a:prstGeom prst="rect">
            <a:avLst/>
          </a:prstGeom>
        </p:spPr>
      </p:pic>
      <p:pic>
        <p:nvPicPr>
          <p:cNvPr id="8" name="Picture 7"/>
          <p:cNvPicPr>
            <a:picLocks noChangeAspect="1"/>
          </p:cNvPicPr>
          <p:nvPr/>
        </p:nvPicPr>
        <p:blipFill>
          <a:blip r:embed="rId4"/>
          <a:stretch>
            <a:fillRect/>
          </a:stretch>
        </p:blipFill>
        <p:spPr>
          <a:xfrm>
            <a:off x="2513675" y="3832478"/>
            <a:ext cx="1943100" cy="1590675"/>
          </a:xfrm>
          <a:prstGeom prst="rect">
            <a:avLst/>
          </a:prstGeom>
        </p:spPr>
      </p:pic>
      <p:sp>
        <p:nvSpPr>
          <p:cNvPr id="10" name="TextBox 9"/>
          <p:cNvSpPr txBox="1"/>
          <p:nvPr/>
        </p:nvSpPr>
        <p:spPr>
          <a:xfrm>
            <a:off x="4775182" y="3844326"/>
            <a:ext cx="2316083" cy="646331"/>
          </a:xfrm>
          <a:prstGeom prst="rect">
            <a:avLst/>
          </a:prstGeom>
          <a:noFill/>
        </p:spPr>
        <p:txBody>
          <a:bodyPr wrap="square" rtlCol="0">
            <a:spAutoFit/>
          </a:bodyPr>
          <a:lstStyle/>
          <a:p>
            <a:r>
              <a:rPr lang="en-NZ" dirty="0" smtClean="0"/>
              <a:t>Selected item property</a:t>
            </a:r>
            <a:endParaRPr lang="en-NZ" dirty="0"/>
          </a:p>
        </p:txBody>
      </p:sp>
      <p:sp>
        <p:nvSpPr>
          <p:cNvPr id="11" name="TextBox 10"/>
          <p:cNvSpPr txBox="1"/>
          <p:nvPr/>
        </p:nvSpPr>
        <p:spPr>
          <a:xfrm>
            <a:off x="6859356" y="4984526"/>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2" name="TextBox 11"/>
          <p:cNvSpPr txBox="1"/>
          <p:nvPr/>
        </p:nvSpPr>
        <p:spPr>
          <a:xfrm>
            <a:off x="2513675" y="5413782"/>
            <a:ext cx="2316083" cy="646331"/>
          </a:xfrm>
          <a:prstGeom prst="rect">
            <a:avLst/>
          </a:prstGeom>
          <a:noFill/>
        </p:spPr>
        <p:txBody>
          <a:bodyPr wrap="square" rtlCol="0">
            <a:spAutoFit/>
          </a:bodyPr>
          <a:lstStyle/>
          <a:p>
            <a:r>
              <a:rPr lang="en-NZ" dirty="0" smtClean="0"/>
              <a:t>Enumerator with each part</a:t>
            </a:r>
            <a:endParaRPr lang="en-NZ" dirty="0"/>
          </a:p>
        </p:txBody>
      </p:sp>
    </p:spTree>
    <p:extLst>
      <p:ext uri="{BB962C8B-B14F-4D97-AF65-F5344CB8AC3E}">
        <p14:creationId xmlns:p14="http://schemas.microsoft.com/office/powerpoint/2010/main" val="1494315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Within the file handler controller, it will call a static function in the main form that will trigger the event, the event is attached to a delegate that is assigned the function that will then get the loaded array and load it into the level designer</a:t>
            </a:r>
            <a:endParaRPr lang="en-NZ" dirty="0"/>
          </a:p>
        </p:txBody>
      </p:sp>
      <p:sp>
        <p:nvSpPr>
          <p:cNvPr id="18" name="TextBox 17"/>
          <p:cNvSpPr txBox="1"/>
          <p:nvPr/>
        </p:nvSpPr>
        <p:spPr>
          <a:xfrm>
            <a:off x="5301177" y="4269327"/>
            <a:ext cx="4922558" cy="923330"/>
          </a:xfrm>
          <a:prstGeom prst="rect">
            <a:avLst/>
          </a:prstGeom>
          <a:noFill/>
        </p:spPr>
        <p:txBody>
          <a:bodyPr wrap="square" rtlCol="0">
            <a:spAutoFit/>
          </a:bodyPr>
          <a:lstStyle/>
          <a:p>
            <a:r>
              <a:rPr lang="en-NZ" dirty="0" smtClean="0"/>
              <a:t>Function being called from the delegate that will load the map from the file handler to the level designer</a:t>
            </a:r>
            <a:endParaRPr lang="en-NZ" dirty="0"/>
          </a:p>
        </p:txBody>
      </p:sp>
      <p:pic>
        <p:nvPicPr>
          <p:cNvPr id="4" name="Picture 3"/>
          <p:cNvPicPr>
            <a:picLocks noChangeAspect="1"/>
          </p:cNvPicPr>
          <p:nvPr/>
        </p:nvPicPr>
        <p:blipFill>
          <a:blip r:embed="rId2"/>
          <a:stretch>
            <a:fillRect/>
          </a:stretch>
        </p:blipFill>
        <p:spPr>
          <a:xfrm>
            <a:off x="847209" y="3539146"/>
            <a:ext cx="2952175" cy="892518"/>
          </a:xfrm>
          <a:prstGeom prst="rect">
            <a:avLst/>
          </a:prstGeom>
        </p:spPr>
      </p:pic>
      <p:sp>
        <p:nvSpPr>
          <p:cNvPr id="21" name="TextBox 20"/>
          <p:cNvSpPr txBox="1"/>
          <p:nvPr/>
        </p:nvSpPr>
        <p:spPr>
          <a:xfrm>
            <a:off x="685800" y="4355678"/>
            <a:ext cx="3416643" cy="646331"/>
          </a:xfrm>
          <a:prstGeom prst="rect">
            <a:avLst/>
          </a:prstGeom>
          <a:noFill/>
        </p:spPr>
        <p:txBody>
          <a:bodyPr wrap="square" rtlCol="0">
            <a:spAutoFit/>
          </a:bodyPr>
          <a:lstStyle/>
          <a:p>
            <a:r>
              <a:rPr lang="en-NZ" dirty="0" smtClean="0"/>
              <a:t>The static function being called from the file handler</a:t>
            </a:r>
            <a:endParaRPr lang="en-NZ" dirty="0"/>
          </a:p>
        </p:txBody>
      </p:sp>
      <p:pic>
        <p:nvPicPr>
          <p:cNvPr id="7" name="Picture 6"/>
          <p:cNvPicPr>
            <a:picLocks noChangeAspect="1"/>
          </p:cNvPicPr>
          <p:nvPr/>
        </p:nvPicPr>
        <p:blipFill>
          <a:blip r:embed="rId3"/>
          <a:stretch>
            <a:fillRect/>
          </a:stretch>
        </p:blipFill>
        <p:spPr>
          <a:xfrm>
            <a:off x="847209" y="5099636"/>
            <a:ext cx="3439707" cy="272207"/>
          </a:xfrm>
          <a:prstGeom prst="rect">
            <a:avLst/>
          </a:prstGeom>
        </p:spPr>
      </p:pic>
      <p:sp>
        <p:nvSpPr>
          <p:cNvPr id="22" name="TextBox 21"/>
          <p:cNvSpPr txBox="1"/>
          <p:nvPr/>
        </p:nvSpPr>
        <p:spPr>
          <a:xfrm>
            <a:off x="847209" y="5298002"/>
            <a:ext cx="3416643" cy="646331"/>
          </a:xfrm>
          <a:prstGeom prst="rect">
            <a:avLst/>
          </a:prstGeom>
          <a:noFill/>
        </p:spPr>
        <p:txBody>
          <a:bodyPr wrap="square" rtlCol="0">
            <a:spAutoFit/>
          </a:bodyPr>
          <a:lstStyle/>
          <a:p>
            <a:r>
              <a:rPr lang="en-NZ" dirty="0" smtClean="0"/>
              <a:t>Event that is attached to the delegate</a:t>
            </a:r>
            <a:endParaRPr lang="en-NZ" dirty="0"/>
          </a:p>
        </p:txBody>
      </p:sp>
      <p:pic>
        <p:nvPicPr>
          <p:cNvPr id="8" name="Picture 7"/>
          <p:cNvPicPr>
            <a:picLocks noChangeAspect="1"/>
          </p:cNvPicPr>
          <p:nvPr/>
        </p:nvPicPr>
        <p:blipFill>
          <a:blip r:embed="rId4"/>
          <a:stretch>
            <a:fillRect/>
          </a:stretch>
        </p:blipFill>
        <p:spPr>
          <a:xfrm>
            <a:off x="5301177" y="3433946"/>
            <a:ext cx="4251124" cy="825016"/>
          </a:xfrm>
          <a:prstGeom prst="rect">
            <a:avLst/>
          </a:prstGeom>
        </p:spPr>
      </p:pic>
    </p:spTree>
    <p:extLst>
      <p:ext uri="{BB962C8B-B14F-4D97-AF65-F5344CB8AC3E}">
        <p14:creationId xmlns:p14="http://schemas.microsoft.com/office/powerpoint/2010/main" val="12173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“Useful” warnings</a:t>
            </a:r>
            <a:endParaRPr lang="en-NZ" b="1" dirty="0"/>
          </a:p>
          <a:p>
            <a:pPr marL="0" indent="0">
              <a:buNone/>
            </a:pPr>
            <a:r>
              <a:rPr lang="en-NZ" dirty="0" smtClean="0"/>
              <a:t>An error handler has been included with the model, this will run various tests. Each error will be added to the error list. The errors are as follows:</a:t>
            </a:r>
          </a:p>
          <a:p>
            <a:r>
              <a:rPr lang="en-NZ" dirty="0" smtClean="0"/>
              <a:t>No player present</a:t>
            </a:r>
          </a:p>
          <a:p>
            <a:r>
              <a:rPr lang="en-NZ" dirty="0" smtClean="0"/>
              <a:t>Not enough blocks</a:t>
            </a:r>
          </a:p>
          <a:p>
            <a:r>
              <a:rPr lang="en-NZ" dirty="0" smtClean="0"/>
              <a:t>Too many players exist</a:t>
            </a:r>
          </a:p>
          <a:p>
            <a:r>
              <a:rPr lang="en-NZ" dirty="0" smtClean="0"/>
              <a:t>There are no goals</a:t>
            </a:r>
            <a:endParaRPr lang="en-NZ" dirty="0"/>
          </a:p>
        </p:txBody>
      </p:sp>
    </p:spTree>
    <p:extLst>
      <p:ext uri="{BB962C8B-B14F-4D97-AF65-F5344CB8AC3E}">
        <p14:creationId xmlns:p14="http://schemas.microsoft.com/office/powerpoint/2010/main" val="2014548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r>
              <a:rPr lang="en-NZ" dirty="0"/>
              <a:t/>
            </a:r>
            <a:br>
              <a:rPr lang="en-NZ" dirty="0"/>
            </a:br>
            <a:r>
              <a:rPr lang="en-NZ" dirty="0" smtClean="0"/>
              <a:t>Static</a:t>
            </a:r>
            <a:endParaRPr lang="en-NZ" dirty="0"/>
          </a:p>
        </p:txBody>
      </p:sp>
      <p:sp>
        <p:nvSpPr>
          <p:cNvPr id="5" name="TextBox 4"/>
          <p:cNvSpPr txBox="1"/>
          <p:nvPr/>
        </p:nvSpPr>
        <p:spPr>
          <a:xfrm>
            <a:off x="1302387" y="4610447"/>
            <a:ext cx="2129005" cy="369332"/>
          </a:xfrm>
          <a:prstGeom prst="rect">
            <a:avLst/>
          </a:prstGeom>
          <a:noFill/>
        </p:spPr>
        <p:txBody>
          <a:bodyPr wrap="square" rtlCol="0">
            <a:spAutoFit/>
          </a:bodyPr>
          <a:lstStyle/>
          <a:p>
            <a:r>
              <a:rPr lang="en-NZ" dirty="0" smtClean="0"/>
              <a:t>Fig 1. Error display</a:t>
            </a:r>
          </a:p>
        </p:txBody>
      </p:sp>
      <p:sp>
        <p:nvSpPr>
          <p:cNvPr id="7" name="TextBox 6"/>
          <p:cNvSpPr txBox="1"/>
          <p:nvPr/>
        </p:nvSpPr>
        <p:spPr>
          <a:xfrm>
            <a:off x="4209582" y="5885582"/>
            <a:ext cx="2875655" cy="923330"/>
          </a:xfrm>
          <a:prstGeom prst="rect">
            <a:avLst/>
          </a:prstGeom>
          <a:noFill/>
        </p:spPr>
        <p:txBody>
          <a:bodyPr wrap="square" rtlCol="0">
            <a:spAutoFit/>
          </a:bodyPr>
          <a:lstStyle/>
          <a:p>
            <a:r>
              <a:rPr lang="en-NZ" dirty="0" smtClean="0"/>
              <a:t>Fig 2. Errors, “No player present” and “There are no goals”</a:t>
            </a:r>
            <a:endParaRPr lang="en-NZ" dirty="0"/>
          </a:p>
        </p:txBody>
      </p:sp>
      <p:sp>
        <p:nvSpPr>
          <p:cNvPr id="9" name="TextBox 8"/>
          <p:cNvSpPr txBox="1"/>
          <p:nvPr/>
        </p:nvSpPr>
        <p:spPr>
          <a:xfrm>
            <a:off x="8586011" y="5228967"/>
            <a:ext cx="2920189" cy="923330"/>
          </a:xfrm>
          <a:prstGeom prst="rect">
            <a:avLst/>
          </a:prstGeom>
          <a:noFill/>
        </p:spPr>
        <p:txBody>
          <a:bodyPr wrap="square" rtlCol="0">
            <a:spAutoFit/>
          </a:bodyPr>
          <a:lstStyle/>
          <a:p>
            <a:r>
              <a:rPr lang="en-NZ" dirty="0" smtClean="0"/>
              <a:t>Fig 3. Errors, “Too many players exist” and “Not enough blocks”</a:t>
            </a:r>
            <a:endParaRPr lang="en-NZ" dirty="0"/>
          </a:p>
        </p:txBody>
      </p:sp>
      <p:pic>
        <p:nvPicPr>
          <p:cNvPr id="8" name="Picture 7"/>
          <p:cNvPicPr>
            <a:picLocks noChangeAspect="1"/>
          </p:cNvPicPr>
          <p:nvPr/>
        </p:nvPicPr>
        <p:blipFill>
          <a:blip r:embed="rId2"/>
          <a:stretch>
            <a:fillRect/>
          </a:stretch>
        </p:blipFill>
        <p:spPr>
          <a:xfrm>
            <a:off x="1304257" y="2194392"/>
            <a:ext cx="1770277" cy="2414944"/>
          </a:xfrm>
          <a:prstGeom prst="rect">
            <a:avLst/>
          </a:prstGeom>
        </p:spPr>
      </p:pic>
      <p:pic>
        <p:nvPicPr>
          <p:cNvPr id="11" name="Picture 10"/>
          <p:cNvPicPr>
            <a:picLocks noChangeAspect="1"/>
          </p:cNvPicPr>
          <p:nvPr/>
        </p:nvPicPr>
        <p:blipFill>
          <a:blip r:embed="rId3"/>
          <a:stretch>
            <a:fillRect/>
          </a:stretch>
        </p:blipFill>
        <p:spPr>
          <a:xfrm>
            <a:off x="4256760" y="1572302"/>
            <a:ext cx="2781300" cy="4333875"/>
          </a:xfrm>
          <a:prstGeom prst="rect">
            <a:avLst/>
          </a:prstGeom>
        </p:spPr>
      </p:pic>
      <p:pic>
        <p:nvPicPr>
          <p:cNvPr id="12" name="Picture 11"/>
          <p:cNvPicPr>
            <a:picLocks noChangeAspect="1"/>
          </p:cNvPicPr>
          <p:nvPr/>
        </p:nvPicPr>
        <p:blipFill>
          <a:blip r:embed="rId4"/>
          <a:stretch>
            <a:fillRect/>
          </a:stretch>
        </p:blipFill>
        <p:spPr>
          <a:xfrm>
            <a:off x="8586011" y="2896196"/>
            <a:ext cx="2771775" cy="2228850"/>
          </a:xfrm>
          <a:prstGeom prst="rect">
            <a:avLst/>
          </a:prstGeom>
        </p:spPr>
      </p:pic>
    </p:spTree>
    <p:extLst>
      <p:ext uri="{BB962C8B-B14F-4D97-AF65-F5344CB8AC3E}">
        <p14:creationId xmlns:p14="http://schemas.microsoft.com/office/powerpoint/2010/main" val="2606100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view contains an event, that when triggered, will send specific data to the controller, if the check option equates to true, then it will get the errors from the model and send it to the view. The view will add that information into the error list.</a:t>
            </a:r>
            <a:endParaRPr lang="en-NZ" dirty="0"/>
          </a:p>
        </p:txBody>
      </p:sp>
      <p:pic>
        <p:nvPicPr>
          <p:cNvPr id="7" name="Picture 6"/>
          <p:cNvPicPr>
            <a:picLocks noChangeAspect="1"/>
          </p:cNvPicPr>
          <p:nvPr/>
        </p:nvPicPr>
        <p:blipFill>
          <a:blip r:embed="rId2"/>
          <a:stretch>
            <a:fillRect/>
          </a:stretch>
        </p:blipFill>
        <p:spPr>
          <a:xfrm>
            <a:off x="5715000" y="3947111"/>
            <a:ext cx="2971800" cy="1971675"/>
          </a:xfrm>
          <a:prstGeom prst="rect">
            <a:avLst/>
          </a:prstGeom>
        </p:spPr>
      </p:pic>
      <p:pic>
        <p:nvPicPr>
          <p:cNvPr id="8" name="Picture 7"/>
          <p:cNvPicPr>
            <a:picLocks noChangeAspect="1"/>
          </p:cNvPicPr>
          <p:nvPr/>
        </p:nvPicPr>
        <p:blipFill>
          <a:blip r:embed="rId3"/>
          <a:stretch>
            <a:fillRect/>
          </a:stretch>
        </p:blipFill>
        <p:spPr>
          <a:xfrm>
            <a:off x="838200" y="3947111"/>
            <a:ext cx="4114800" cy="2581275"/>
          </a:xfrm>
          <a:prstGeom prst="rect">
            <a:avLst/>
          </a:prstGeom>
        </p:spPr>
      </p:pic>
    </p:spTree>
    <p:extLst>
      <p:ext uri="{BB962C8B-B14F-4D97-AF65-F5344CB8AC3E}">
        <p14:creationId xmlns:p14="http://schemas.microsoft.com/office/powerpoint/2010/main" val="2324438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Should </a:t>
            </a:r>
            <a:r>
              <a:rPr lang="en-NZ" dirty="0"/>
              <a:t>feature</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Image replaces each item on view</a:t>
            </a:r>
          </a:p>
          <a:p>
            <a:pPr marL="0" indent="0">
              <a:buNone/>
            </a:pPr>
            <a:r>
              <a:rPr lang="en-NZ" dirty="0" smtClean="0"/>
              <a:t>When an item has been placed at a new position, that position will display the item image. There are different images set to the different items that can be selected.</a:t>
            </a:r>
            <a:endParaRPr lang="en-NZ" dirty="0"/>
          </a:p>
        </p:txBody>
      </p:sp>
    </p:spTree>
    <p:extLst>
      <p:ext uri="{BB962C8B-B14F-4D97-AF65-F5344CB8AC3E}">
        <p14:creationId xmlns:p14="http://schemas.microsoft.com/office/powerpoint/2010/main" val="2777418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Images</a:t>
            </a:r>
            <a:r>
              <a:rPr lang="en-NZ" dirty="0"/>
              <a:t/>
            </a:r>
            <a:br>
              <a:rPr lang="en-NZ" dirty="0"/>
            </a:br>
            <a:r>
              <a:rPr lang="en-NZ" dirty="0" smtClean="0"/>
              <a:t>Static</a:t>
            </a:r>
            <a:endParaRPr lang="en-NZ" dirty="0"/>
          </a:p>
        </p:txBody>
      </p:sp>
      <p:pic>
        <p:nvPicPr>
          <p:cNvPr id="4" name="Content Placeholder 3"/>
          <p:cNvPicPr>
            <a:picLocks noGrp="1" noChangeAspect="1"/>
          </p:cNvPicPr>
          <p:nvPr>
            <p:ph idx="1"/>
          </p:nvPr>
        </p:nvPicPr>
        <p:blipFill>
          <a:blip r:embed="rId2"/>
          <a:stretch>
            <a:fillRect/>
          </a:stretch>
        </p:blipFill>
        <p:spPr>
          <a:xfrm>
            <a:off x="785060" y="3867316"/>
            <a:ext cx="2886075" cy="1685925"/>
          </a:xfrm>
          <a:prstGeom prst="rect">
            <a:avLst/>
          </a:prstGeom>
        </p:spPr>
      </p:pic>
      <p:sp>
        <p:nvSpPr>
          <p:cNvPr id="5" name="TextBox 4"/>
          <p:cNvSpPr txBox="1"/>
          <p:nvPr/>
        </p:nvSpPr>
        <p:spPr>
          <a:xfrm>
            <a:off x="768266" y="5701840"/>
            <a:ext cx="2983832" cy="369332"/>
          </a:xfrm>
          <a:prstGeom prst="rect">
            <a:avLst/>
          </a:prstGeom>
          <a:noFill/>
        </p:spPr>
        <p:txBody>
          <a:bodyPr wrap="square" rtlCol="0">
            <a:spAutoFit/>
          </a:bodyPr>
          <a:lstStyle/>
          <a:p>
            <a:r>
              <a:rPr lang="en-NZ" dirty="0" smtClean="0"/>
              <a:t>Fig 1. No items placed</a:t>
            </a:r>
            <a:endParaRPr lang="en-NZ" dirty="0"/>
          </a:p>
        </p:txBody>
      </p:sp>
      <p:pic>
        <p:nvPicPr>
          <p:cNvPr id="6" name="Picture 5"/>
          <p:cNvPicPr>
            <a:picLocks noChangeAspect="1"/>
          </p:cNvPicPr>
          <p:nvPr/>
        </p:nvPicPr>
        <p:blipFill>
          <a:blip r:embed="rId3"/>
          <a:stretch>
            <a:fillRect/>
          </a:stretch>
        </p:blipFill>
        <p:spPr>
          <a:xfrm>
            <a:off x="4343400" y="2016294"/>
            <a:ext cx="2876550" cy="1828800"/>
          </a:xfrm>
          <a:prstGeom prst="rect">
            <a:avLst/>
          </a:prstGeom>
        </p:spPr>
      </p:pic>
      <p:sp>
        <p:nvSpPr>
          <p:cNvPr id="7" name="TextBox 6"/>
          <p:cNvSpPr txBox="1"/>
          <p:nvPr/>
        </p:nvSpPr>
        <p:spPr>
          <a:xfrm>
            <a:off x="4217068" y="3891925"/>
            <a:ext cx="2983832" cy="923330"/>
          </a:xfrm>
          <a:prstGeom prst="rect">
            <a:avLst/>
          </a:prstGeom>
          <a:noFill/>
        </p:spPr>
        <p:txBody>
          <a:bodyPr wrap="square" rtlCol="0">
            <a:spAutoFit/>
          </a:bodyPr>
          <a:lstStyle/>
          <a:p>
            <a:r>
              <a:rPr lang="en-NZ" dirty="0" smtClean="0"/>
              <a:t>Fig 2. Player, goals, wall and blocks placed on map</a:t>
            </a:r>
            <a:endParaRPr lang="en-NZ" dirty="0"/>
          </a:p>
        </p:txBody>
      </p:sp>
      <p:pic>
        <p:nvPicPr>
          <p:cNvPr id="8" name="Picture 7"/>
          <p:cNvPicPr>
            <a:picLocks noChangeAspect="1"/>
          </p:cNvPicPr>
          <p:nvPr/>
        </p:nvPicPr>
        <p:blipFill>
          <a:blip r:embed="rId4"/>
          <a:stretch>
            <a:fillRect/>
          </a:stretch>
        </p:blipFill>
        <p:spPr>
          <a:xfrm>
            <a:off x="7746833" y="3201506"/>
            <a:ext cx="2809875" cy="1762125"/>
          </a:xfrm>
          <a:prstGeom prst="rect">
            <a:avLst/>
          </a:prstGeom>
        </p:spPr>
      </p:pic>
      <p:sp>
        <p:nvSpPr>
          <p:cNvPr id="10" name="TextBox 9"/>
          <p:cNvSpPr txBox="1"/>
          <p:nvPr/>
        </p:nvSpPr>
        <p:spPr>
          <a:xfrm>
            <a:off x="7746833" y="5055509"/>
            <a:ext cx="2983832" cy="646331"/>
          </a:xfrm>
          <a:prstGeom prst="rect">
            <a:avLst/>
          </a:prstGeom>
          <a:noFill/>
        </p:spPr>
        <p:txBody>
          <a:bodyPr wrap="square" rtlCol="0">
            <a:spAutoFit/>
          </a:bodyPr>
          <a:lstStyle/>
          <a:p>
            <a:r>
              <a:rPr lang="en-NZ" dirty="0" smtClean="0"/>
              <a:t>Fig 3. Player on goal, block on goal and box</a:t>
            </a:r>
            <a:endParaRPr lang="en-NZ" dirty="0"/>
          </a:p>
        </p:txBody>
      </p:sp>
    </p:spTree>
    <p:extLst>
      <p:ext uri="{BB962C8B-B14F-4D97-AF65-F5344CB8AC3E}">
        <p14:creationId xmlns:p14="http://schemas.microsoft.com/office/powerpoint/2010/main" val="2061981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A dictionary gets defined and each item gets added when the start() function is run. The dictionary will correlate a character for each part with a specific image. When a position on the map is clicked, the cell image is set to the current part image.</a:t>
            </a:r>
            <a:endParaRPr lang="en-NZ" dirty="0"/>
          </a:p>
        </p:txBody>
      </p:sp>
      <p:pic>
        <p:nvPicPr>
          <p:cNvPr id="6" name="Picture 5"/>
          <p:cNvPicPr>
            <a:picLocks noChangeAspect="1"/>
          </p:cNvPicPr>
          <p:nvPr/>
        </p:nvPicPr>
        <p:blipFill>
          <a:blip r:embed="rId2"/>
          <a:stretch>
            <a:fillRect/>
          </a:stretch>
        </p:blipFill>
        <p:spPr>
          <a:xfrm>
            <a:off x="752089" y="3568786"/>
            <a:ext cx="2828925" cy="247650"/>
          </a:xfrm>
          <a:prstGeom prst="rect">
            <a:avLst/>
          </a:prstGeom>
        </p:spPr>
      </p:pic>
      <p:sp>
        <p:nvSpPr>
          <p:cNvPr id="7" name="TextBox 6"/>
          <p:cNvSpPr txBox="1"/>
          <p:nvPr/>
        </p:nvSpPr>
        <p:spPr>
          <a:xfrm>
            <a:off x="774357" y="3847070"/>
            <a:ext cx="2825578" cy="369332"/>
          </a:xfrm>
          <a:prstGeom prst="rect">
            <a:avLst/>
          </a:prstGeom>
          <a:noFill/>
        </p:spPr>
        <p:txBody>
          <a:bodyPr wrap="square" rtlCol="0">
            <a:spAutoFit/>
          </a:bodyPr>
          <a:lstStyle/>
          <a:p>
            <a:r>
              <a:rPr lang="en-NZ" dirty="0" smtClean="0"/>
              <a:t>View dictionary</a:t>
            </a:r>
            <a:endParaRPr lang="en-NZ" dirty="0"/>
          </a:p>
        </p:txBody>
      </p:sp>
      <p:pic>
        <p:nvPicPr>
          <p:cNvPr id="8" name="Picture 7"/>
          <p:cNvPicPr>
            <a:picLocks noChangeAspect="1"/>
          </p:cNvPicPr>
          <p:nvPr/>
        </p:nvPicPr>
        <p:blipFill>
          <a:blip r:embed="rId3"/>
          <a:stretch>
            <a:fillRect/>
          </a:stretch>
        </p:blipFill>
        <p:spPr>
          <a:xfrm>
            <a:off x="685799" y="4180947"/>
            <a:ext cx="4972766" cy="843496"/>
          </a:xfrm>
          <a:prstGeom prst="rect">
            <a:avLst/>
          </a:prstGeom>
        </p:spPr>
      </p:pic>
      <p:sp>
        <p:nvSpPr>
          <p:cNvPr id="9" name="TextBox 8"/>
          <p:cNvSpPr txBox="1"/>
          <p:nvPr/>
        </p:nvSpPr>
        <p:spPr>
          <a:xfrm>
            <a:off x="685800" y="5024443"/>
            <a:ext cx="4972766" cy="923330"/>
          </a:xfrm>
          <a:prstGeom prst="rect">
            <a:avLst/>
          </a:prstGeom>
          <a:noFill/>
        </p:spPr>
        <p:txBody>
          <a:bodyPr wrap="square" rtlCol="0">
            <a:spAutoFit/>
          </a:bodyPr>
          <a:lstStyle/>
          <a:p>
            <a:r>
              <a:rPr lang="en-NZ" dirty="0" smtClean="0"/>
              <a:t>Dictionary being defined and items being added to the dictionary in the start function</a:t>
            </a:r>
            <a:endParaRPr lang="en-NZ" dirty="0"/>
          </a:p>
        </p:txBody>
      </p:sp>
      <p:pic>
        <p:nvPicPr>
          <p:cNvPr id="10" name="Picture 9"/>
          <p:cNvPicPr>
            <a:picLocks noChangeAspect="1"/>
          </p:cNvPicPr>
          <p:nvPr/>
        </p:nvPicPr>
        <p:blipFill>
          <a:blip r:embed="rId4"/>
          <a:stretch>
            <a:fillRect/>
          </a:stretch>
        </p:blipFill>
        <p:spPr>
          <a:xfrm>
            <a:off x="6027172" y="3202806"/>
            <a:ext cx="2739982" cy="2190969"/>
          </a:xfrm>
          <a:prstGeom prst="rect">
            <a:avLst/>
          </a:prstGeom>
        </p:spPr>
      </p:pic>
      <p:sp>
        <p:nvSpPr>
          <p:cNvPr id="11" name="TextBox 10"/>
          <p:cNvSpPr txBox="1"/>
          <p:nvPr/>
        </p:nvSpPr>
        <p:spPr>
          <a:xfrm>
            <a:off x="5926129" y="5393775"/>
            <a:ext cx="2841025" cy="923330"/>
          </a:xfrm>
          <a:prstGeom prst="rect">
            <a:avLst/>
          </a:prstGeom>
          <a:noFill/>
        </p:spPr>
        <p:txBody>
          <a:bodyPr wrap="square" rtlCol="0">
            <a:spAutoFit/>
          </a:bodyPr>
          <a:lstStyle/>
          <a:p>
            <a:r>
              <a:rPr lang="en-NZ" dirty="0" smtClean="0"/>
              <a:t>Current picture being set when the part is selected</a:t>
            </a:r>
            <a:endParaRPr lang="en-NZ" dirty="0"/>
          </a:p>
        </p:txBody>
      </p:sp>
      <p:pic>
        <p:nvPicPr>
          <p:cNvPr id="12" name="Picture 11"/>
          <p:cNvPicPr>
            <a:picLocks noChangeAspect="1"/>
          </p:cNvPicPr>
          <p:nvPr/>
        </p:nvPicPr>
        <p:blipFill>
          <a:blip r:embed="rId5"/>
          <a:stretch>
            <a:fillRect/>
          </a:stretch>
        </p:blipFill>
        <p:spPr>
          <a:xfrm>
            <a:off x="8868197" y="3260817"/>
            <a:ext cx="3075803" cy="1037473"/>
          </a:xfrm>
          <a:prstGeom prst="rect">
            <a:avLst/>
          </a:prstGeom>
        </p:spPr>
      </p:pic>
      <p:sp>
        <p:nvSpPr>
          <p:cNvPr id="13" name="TextBox 12"/>
          <p:cNvSpPr txBox="1"/>
          <p:nvPr/>
        </p:nvSpPr>
        <p:spPr>
          <a:xfrm>
            <a:off x="8847767" y="4298290"/>
            <a:ext cx="2841025" cy="1200329"/>
          </a:xfrm>
          <a:prstGeom prst="rect">
            <a:avLst/>
          </a:prstGeom>
          <a:noFill/>
        </p:spPr>
        <p:txBody>
          <a:bodyPr wrap="square" rtlCol="0">
            <a:spAutoFit/>
          </a:bodyPr>
          <a:lstStyle/>
          <a:p>
            <a:r>
              <a:rPr lang="en-NZ" dirty="0" smtClean="0"/>
              <a:t>When the cell is clicked the image is set and details sent to the model</a:t>
            </a:r>
            <a:endParaRPr lang="en-NZ" dirty="0"/>
          </a:p>
        </p:txBody>
      </p:sp>
    </p:spTree>
    <p:extLst>
      <p:ext uri="{BB962C8B-B14F-4D97-AF65-F5344CB8AC3E}">
        <p14:creationId xmlns:p14="http://schemas.microsoft.com/office/powerpoint/2010/main" val="3254342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Should </a:t>
            </a:r>
            <a:r>
              <a:rPr lang="en-NZ" dirty="0"/>
              <a:t>feature</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Buttons are disabled when can’t be used</a:t>
            </a:r>
          </a:p>
          <a:p>
            <a:pPr marL="0" indent="0">
              <a:buNone/>
            </a:pPr>
            <a:r>
              <a:rPr lang="en-NZ" dirty="0" smtClean="0"/>
              <a:t>When the application starts, the generate and load buttons are the only available options. When the map has been generated the user can then click the “check” button to check for errors. When no errors are displayed, the save button will be enabled.</a:t>
            </a:r>
          </a:p>
        </p:txBody>
      </p:sp>
    </p:spTree>
    <p:extLst>
      <p:ext uri="{BB962C8B-B14F-4D97-AF65-F5344CB8AC3E}">
        <p14:creationId xmlns:p14="http://schemas.microsoft.com/office/powerpoint/2010/main" val="2314258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Images</a:t>
            </a:r>
            <a:r>
              <a:rPr lang="en-NZ" dirty="0"/>
              <a:t/>
            </a:r>
            <a:br>
              <a:rPr lang="en-NZ" dirty="0"/>
            </a:br>
            <a:r>
              <a:rPr lang="en-NZ" dirty="0" smtClean="0"/>
              <a:t>Static</a:t>
            </a:r>
            <a:endParaRPr lang="en-NZ" dirty="0"/>
          </a:p>
        </p:txBody>
      </p:sp>
      <p:sp>
        <p:nvSpPr>
          <p:cNvPr id="5" name="TextBox 4"/>
          <p:cNvSpPr txBox="1"/>
          <p:nvPr/>
        </p:nvSpPr>
        <p:spPr>
          <a:xfrm>
            <a:off x="687303" y="5701840"/>
            <a:ext cx="2978535" cy="369332"/>
          </a:xfrm>
          <a:prstGeom prst="rect">
            <a:avLst/>
          </a:prstGeom>
          <a:noFill/>
        </p:spPr>
        <p:txBody>
          <a:bodyPr wrap="square" rtlCol="0">
            <a:spAutoFit/>
          </a:bodyPr>
          <a:lstStyle/>
          <a:p>
            <a:r>
              <a:rPr lang="en-NZ" dirty="0" smtClean="0"/>
              <a:t>Starting the application</a:t>
            </a:r>
            <a:endParaRPr lang="en-NZ" dirty="0"/>
          </a:p>
        </p:txBody>
      </p:sp>
      <p:sp>
        <p:nvSpPr>
          <p:cNvPr id="7" name="TextBox 6"/>
          <p:cNvSpPr txBox="1"/>
          <p:nvPr/>
        </p:nvSpPr>
        <p:spPr>
          <a:xfrm>
            <a:off x="3468447" y="6046344"/>
            <a:ext cx="2983832" cy="369332"/>
          </a:xfrm>
          <a:prstGeom prst="rect">
            <a:avLst/>
          </a:prstGeom>
          <a:noFill/>
        </p:spPr>
        <p:txBody>
          <a:bodyPr wrap="square" rtlCol="0">
            <a:spAutoFit/>
          </a:bodyPr>
          <a:lstStyle/>
          <a:p>
            <a:r>
              <a:rPr lang="en-NZ" dirty="0" smtClean="0"/>
              <a:t>After clicking Generate</a:t>
            </a:r>
            <a:endParaRPr lang="en-NZ" dirty="0"/>
          </a:p>
        </p:txBody>
      </p:sp>
      <p:sp>
        <p:nvSpPr>
          <p:cNvPr id="10" name="TextBox 9"/>
          <p:cNvSpPr txBox="1"/>
          <p:nvPr/>
        </p:nvSpPr>
        <p:spPr>
          <a:xfrm>
            <a:off x="6446982" y="5701840"/>
            <a:ext cx="2983832" cy="646331"/>
          </a:xfrm>
          <a:prstGeom prst="rect">
            <a:avLst/>
          </a:prstGeom>
          <a:noFill/>
        </p:spPr>
        <p:txBody>
          <a:bodyPr wrap="square" rtlCol="0">
            <a:spAutoFit/>
          </a:bodyPr>
          <a:lstStyle/>
          <a:p>
            <a:r>
              <a:rPr lang="en-NZ" dirty="0" smtClean="0"/>
              <a:t>Clicking check, with errors</a:t>
            </a:r>
            <a:endParaRPr lang="en-NZ" dirty="0"/>
          </a:p>
        </p:txBody>
      </p:sp>
      <p:pic>
        <p:nvPicPr>
          <p:cNvPr id="12" name="Picture 11"/>
          <p:cNvPicPr>
            <a:picLocks noChangeAspect="1"/>
          </p:cNvPicPr>
          <p:nvPr/>
        </p:nvPicPr>
        <p:blipFill>
          <a:blip r:embed="rId2"/>
          <a:stretch>
            <a:fillRect/>
          </a:stretch>
        </p:blipFill>
        <p:spPr>
          <a:xfrm>
            <a:off x="773325" y="2751438"/>
            <a:ext cx="2387349" cy="2950402"/>
          </a:xfrm>
          <a:prstGeom prst="rect">
            <a:avLst/>
          </a:prstGeom>
        </p:spPr>
      </p:pic>
      <p:pic>
        <p:nvPicPr>
          <p:cNvPr id="14" name="Picture 13"/>
          <p:cNvPicPr>
            <a:picLocks noChangeAspect="1"/>
          </p:cNvPicPr>
          <p:nvPr/>
        </p:nvPicPr>
        <p:blipFill>
          <a:blip r:embed="rId3"/>
          <a:stretch>
            <a:fillRect/>
          </a:stretch>
        </p:blipFill>
        <p:spPr>
          <a:xfrm>
            <a:off x="3468447" y="2898234"/>
            <a:ext cx="2567391" cy="3148110"/>
          </a:xfrm>
          <a:prstGeom prst="rect">
            <a:avLst/>
          </a:prstGeom>
        </p:spPr>
      </p:pic>
      <p:pic>
        <p:nvPicPr>
          <p:cNvPr id="15" name="Picture 14"/>
          <p:cNvPicPr>
            <a:picLocks noChangeAspect="1"/>
          </p:cNvPicPr>
          <p:nvPr/>
        </p:nvPicPr>
        <p:blipFill>
          <a:blip r:embed="rId4"/>
          <a:stretch>
            <a:fillRect/>
          </a:stretch>
        </p:blipFill>
        <p:spPr>
          <a:xfrm>
            <a:off x="6343611" y="2485649"/>
            <a:ext cx="2562911" cy="3132447"/>
          </a:xfrm>
          <a:prstGeom prst="rect">
            <a:avLst/>
          </a:prstGeom>
        </p:spPr>
      </p:pic>
      <p:pic>
        <p:nvPicPr>
          <p:cNvPr id="16" name="Picture 15"/>
          <p:cNvPicPr>
            <a:picLocks noChangeAspect="1"/>
          </p:cNvPicPr>
          <p:nvPr/>
        </p:nvPicPr>
        <p:blipFill>
          <a:blip r:embed="rId5"/>
          <a:stretch>
            <a:fillRect/>
          </a:stretch>
        </p:blipFill>
        <p:spPr>
          <a:xfrm>
            <a:off x="9234526" y="2284892"/>
            <a:ext cx="2537344" cy="3050783"/>
          </a:xfrm>
          <a:prstGeom prst="rect">
            <a:avLst/>
          </a:prstGeom>
        </p:spPr>
      </p:pic>
      <p:sp>
        <p:nvSpPr>
          <p:cNvPr id="17" name="TextBox 16"/>
          <p:cNvSpPr txBox="1"/>
          <p:nvPr/>
        </p:nvSpPr>
        <p:spPr>
          <a:xfrm>
            <a:off x="9234526" y="5335675"/>
            <a:ext cx="2983832" cy="369332"/>
          </a:xfrm>
          <a:prstGeom prst="rect">
            <a:avLst/>
          </a:prstGeom>
          <a:noFill/>
        </p:spPr>
        <p:txBody>
          <a:bodyPr wrap="square" rtlCol="0">
            <a:spAutoFit/>
          </a:bodyPr>
          <a:lstStyle/>
          <a:p>
            <a:r>
              <a:rPr lang="en-NZ" dirty="0" smtClean="0"/>
              <a:t>Clicking check, no errors</a:t>
            </a:r>
            <a:endParaRPr lang="en-NZ" dirty="0"/>
          </a:p>
        </p:txBody>
      </p:sp>
    </p:spTree>
    <p:extLst>
      <p:ext uri="{BB962C8B-B14F-4D97-AF65-F5344CB8AC3E}">
        <p14:creationId xmlns:p14="http://schemas.microsoft.com/office/powerpoint/2010/main" val="1993430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default settings for the save and check buttons are set so that they are not enabled. When the generate button is clicked, the check button is enabled, the save button will always be disabled when generate is clicked as it creates an empty map, which should not be saved. The check button will be enabled, when there are no errors, save will be enabled. </a:t>
            </a:r>
            <a:endParaRPr lang="en-NZ" dirty="0"/>
          </a:p>
        </p:txBody>
      </p:sp>
      <p:pic>
        <p:nvPicPr>
          <p:cNvPr id="4" name="Picture 3"/>
          <p:cNvPicPr>
            <a:picLocks noChangeAspect="1"/>
          </p:cNvPicPr>
          <p:nvPr/>
        </p:nvPicPr>
        <p:blipFill>
          <a:blip r:embed="rId2"/>
          <a:stretch>
            <a:fillRect/>
          </a:stretch>
        </p:blipFill>
        <p:spPr>
          <a:xfrm>
            <a:off x="5802786" y="3865476"/>
            <a:ext cx="4095750" cy="1762125"/>
          </a:xfrm>
          <a:prstGeom prst="rect">
            <a:avLst/>
          </a:prstGeom>
        </p:spPr>
      </p:pic>
      <p:pic>
        <p:nvPicPr>
          <p:cNvPr id="7" name="Picture 6"/>
          <p:cNvPicPr>
            <a:picLocks noChangeAspect="1"/>
          </p:cNvPicPr>
          <p:nvPr/>
        </p:nvPicPr>
        <p:blipFill>
          <a:blip r:embed="rId3"/>
          <a:stretch>
            <a:fillRect/>
          </a:stretch>
        </p:blipFill>
        <p:spPr>
          <a:xfrm>
            <a:off x="685800" y="3865476"/>
            <a:ext cx="3986597" cy="1637061"/>
          </a:xfrm>
          <a:prstGeom prst="rect">
            <a:avLst/>
          </a:prstGeom>
        </p:spPr>
      </p:pic>
      <p:sp>
        <p:nvSpPr>
          <p:cNvPr id="8" name="TextBox 7"/>
          <p:cNvSpPr txBox="1"/>
          <p:nvPr/>
        </p:nvSpPr>
        <p:spPr>
          <a:xfrm>
            <a:off x="685800" y="5502537"/>
            <a:ext cx="3986597" cy="646331"/>
          </a:xfrm>
          <a:prstGeom prst="rect">
            <a:avLst/>
          </a:prstGeom>
          <a:noFill/>
        </p:spPr>
        <p:txBody>
          <a:bodyPr wrap="square" rtlCol="0">
            <a:spAutoFit/>
          </a:bodyPr>
          <a:lstStyle/>
          <a:p>
            <a:r>
              <a:rPr lang="en-NZ" dirty="0" smtClean="0"/>
              <a:t>The Generate click function, sets check and save</a:t>
            </a:r>
            <a:endParaRPr lang="en-NZ" dirty="0"/>
          </a:p>
        </p:txBody>
      </p:sp>
      <p:sp>
        <p:nvSpPr>
          <p:cNvPr id="9" name="TextBox 8"/>
          <p:cNvSpPr txBox="1"/>
          <p:nvPr/>
        </p:nvSpPr>
        <p:spPr>
          <a:xfrm>
            <a:off x="5802786" y="5598629"/>
            <a:ext cx="3986597" cy="646331"/>
          </a:xfrm>
          <a:prstGeom prst="rect">
            <a:avLst/>
          </a:prstGeom>
          <a:noFill/>
        </p:spPr>
        <p:txBody>
          <a:bodyPr wrap="square" rtlCol="0">
            <a:spAutoFit/>
          </a:bodyPr>
          <a:lstStyle/>
          <a:p>
            <a:r>
              <a:rPr lang="en-NZ" dirty="0" smtClean="0"/>
              <a:t>The Check click function, if no errors, show save button</a:t>
            </a:r>
            <a:endParaRPr lang="en-NZ" dirty="0"/>
          </a:p>
        </p:txBody>
      </p:sp>
    </p:spTree>
    <p:extLst>
      <p:ext uri="{BB962C8B-B14F-4D97-AF65-F5344CB8AC3E}">
        <p14:creationId xmlns:p14="http://schemas.microsoft.com/office/powerpoint/2010/main" val="6154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a:t>Can set selection as </a:t>
            </a:r>
            <a:r>
              <a:rPr lang="en-NZ" b="1" dirty="0" smtClean="0"/>
              <a:t>empty space</a:t>
            </a:r>
          </a:p>
          <a:p>
            <a:pPr marL="0" indent="0">
              <a:buNone/>
            </a:pPr>
            <a:r>
              <a:rPr lang="en-NZ" dirty="0"/>
              <a:t>An enumerator exists with each part defined as the correct character, when the function “</a:t>
            </a:r>
            <a:r>
              <a:rPr lang="en-NZ" b="1" dirty="0" err="1"/>
              <a:t>seItem</a:t>
            </a:r>
            <a:r>
              <a:rPr lang="en-NZ" dirty="0"/>
              <a:t>” is used it set the property to the correct part e.g. </a:t>
            </a:r>
            <a:r>
              <a:rPr lang="en-NZ" dirty="0" smtClean="0"/>
              <a:t>empty space. </a:t>
            </a:r>
            <a:endParaRPr lang="en-NZ" b="1" dirty="0"/>
          </a:p>
        </p:txBody>
      </p:sp>
      <p:pic>
        <p:nvPicPr>
          <p:cNvPr id="4" name="Picture 3"/>
          <p:cNvPicPr>
            <a:picLocks noChangeAspect="1"/>
          </p:cNvPicPr>
          <p:nvPr/>
        </p:nvPicPr>
        <p:blipFill>
          <a:blip r:embed="rId2"/>
          <a:stretch>
            <a:fillRect/>
          </a:stretch>
        </p:blipFill>
        <p:spPr>
          <a:xfrm>
            <a:off x="5512301" y="3731753"/>
            <a:ext cx="2219325" cy="247650"/>
          </a:xfrm>
          <a:prstGeom prst="rect">
            <a:avLst/>
          </a:prstGeom>
        </p:spPr>
      </p:pic>
      <p:pic>
        <p:nvPicPr>
          <p:cNvPr id="6" name="Picture 5"/>
          <p:cNvPicPr>
            <a:picLocks noChangeAspect="1"/>
          </p:cNvPicPr>
          <p:nvPr/>
        </p:nvPicPr>
        <p:blipFill>
          <a:blip r:embed="rId3"/>
          <a:stretch>
            <a:fillRect/>
          </a:stretch>
        </p:blipFill>
        <p:spPr>
          <a:xfrm>
            <a:off x="7601337" y="4419993"/>
            <a:ext cx="2181225" cy="685800"/>
          </a:xfrm>
          <a:prstGeom prst="rect">
            <a:avLst/>
          </a:prstGeom>
        </p:spPr>
      </p:pic>
      <p:sp>
        <p:nvSpPr>
          <p:cNvPr id="9" name="TextBox 8"/>
          <p:cNvSpPr txBox="1"/>
          <p:nvPr/>
        </p:nvSpPr>
        <p:spPr>
          <a:xfrm>
            <a:off x="5512301" y="3979403"/>
            <a:ext cx="2316083" cy="923330"/>
          </a:xfrm>
          <a:prstGeom prst="rect">
            <a:avLst/>
          </a:prstGeom>
          <a:noFill/>
        </p:spPr>
        <p:txBody>
          <a:bodyPr wrap="square" rtlCol="0">
            <a:spAutoFit/>
          </a:bodyPr>
          <a:lstStyle/>
          <a:p>
            <a:r>
              <a:rPr lang="en-NZ" dirty="0" smtClean="0"/>
              <a:t>Selected item property, </a:t>
            </a:r>
            <a:r>
              <a:rPr lang="en-NZ" dirty="0" err="1" smtClean="0"/>
              <a:t>levelEditor.cs</a:t>
            </a:r>
            <a:endParaRPr lang="en-NZ" dirty="0"/>
          </a:p>
        </p:txBody>
      </p:sp>
      <p:sp>
        <p:nvSpPr>
          <p:cNvPr id="10" name="TextBox 9"/>
          <p:cNvSpPr txBox="1"/>
          <p:nvPr/>
        </p:nvSpPr>
        <p:spPr>
          <a:xfrm>
            <a:off x="7596475" y="5119603"/>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1" name="TextBox 10"/>
          <p:cNvSpPr txBox="1"/>
          <p:nvPr/>
        </p:nvSpPr>
        <p:spPr>
          <a:xfrm>
            <a:off x="3250794" y="5548859"/>
            <a:ext cx="2316083" cy="646331"/>
          </a:xfrm>
          <a:prstGeom prst="rect">
            <a:avLst/>
          </a:prstGeom>
          <a:noFill/>
        </p:spPr>
        <p:txBody>
          <a:bodyPr wrap="square" rtlCol="0">
            <a:spAutoFit/>
          </a:bodyPr>
          <a:lstStyle/>
          <a:p>
            <a:r>
              <a:rPr lang="en-NZ" dirty="0" smtClean="0"/>
              <a:t>Enumerator with each part, </a:t>
            </a:r>
            <a:r>
              <a:rPr lang="en-NZ" dirty="0" err="1" smtClean="0"/>
              <a:t>parts.cs</a:t>
            </a:r>
            <a:endParaRPr lang="en-NZ" dirty="0"/>
          </a:p>
        </p:txBody>
      </p:sp>
      <p:pic>
        <p:nvPicPr>
          <p:cNvPr id="3" name="Picture 2"/>
          <p:cNvPicPr>
            <a:picLocks noChangeAspect="1"/>
          </p:cNvPicPr>
          <p:nvPr/>
        </p:nvPicPr>
        <p:blipFill>
          <a:blip r:embed="rId4"/>
          <a:stretch>
            <a:fillRect/>
          </a:stretch>
        </p:blipFill>
        <p:spPr>
          <a:xfrm>
            <a:off x="3282918" y="3967709"/>
            <a:ext cx="1952625" cy="1581150"/>
          </a:xfrm>
          <a:prstGeom prst="rect">
            <a:avLst/>
          </a:prstGeom>
        </p:spPr>
      </p:pic>
    </p:spTree>
    <p:extLst>
      <p:ext uri="{BB962C8B-B14F-4D97-AF65-F5344CB8AC3E}">
        <p14:creationId xmlns:p14="http://schemas.microsoft.com/office/powerpoint/2010/main" val="785165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Designer </a:t>
            </a:r>
            <a:br>
              <a:rPr lang="en-NZ" dirty="0"/>
            </a:br>
            <a:r>
              <a:rPr lang="en-NZ" dirty="0" smtClean="0"/>
              <a:t>Must features</a:t>
            </a:r>
            <a:br>
              <a:rPr lang="en-NZ" dirty="0" smtClean="0"/>
            </a:br>
            <a:r>
              <a:rPr lang="en-NZ" dirty="0" smtClean="0"/>
              <a:t>Dynamic</a:t>
            </a:r>
            <a:endParaRPr lang="en-NZ" dirty="0"/>
          </a:p>
        </p:txBody>
      </p:sp>
      <p:sp>
        <p:nvSpPr>
          <p:cNvPr id="3" name="Content Placeholder 2"/>
          <p:cNvSpPr>
            <a:spLocks noGrp="1"/>
          </p:cNvSpPr>
          <p:nvPr>
            <p:ph idx="1"/>
          </p:nvPr>
        </p:nvSpPr>
        <p:spPr/>
        <p:txBody>
          <a:bodyPr/>
          <a:lstStyle/>
          <a:p>
            <a:pPr marL="457200" indent="-457200">
              <a:buAutoNum type="arabicPeriod"/>
            </a:pPr>
            <a:r>
              <a:rPr lang="en-NZ" dirty="0" smtClean="0"/>
              <a:t>Display a grid of variable size</a:t>
            </a:r>
          </a:p>
          <a:p>
            <a:pPr marL="457200" indent="-457200">
              <a:buAutoNum type="arabicPeriod"/>
            </a:pPr>
            <a:r>
              <a:rPr lang="en-NZ" dirty="0" smtClean="0"/>
              <a:t>Allow selection and placement of an item</a:t>
            </a:r>
          </a:p>
          <a:p>
            <a:pPr marL="457200" indent="-457200">
              <a:buAutoNum type="arabicPeriod"/>
            </a:pPr>
            <a:r>
              <a:rPr lang="en-NZ" dirty="0" smtClean="0"/>
              <a:t>Overlays old piece with new one</a:t>
            </a:r>
          </a:p>
          <a:p>
            <a:pPr marL="457200" indent="-457200">
              <a:buAutoNum type="arabicPeriod"/>
            </a:pPr>
            <a:r>
              <a:rPr lang="en-NZ" dirty="0" smtClean="0"/>
              <a:t>Save and load words</a:t>
            </a:r>
          </a:p>
          <a:p>
            <a:pPr marL="457200" indent="-457200">
              <a:buAutoNum type="arabicPeriod"/>
            </a:pPr>
            <a:r>
              <a:rPr lang="en-NZ" dirty="0" smtClean="0"/>
              <a:t>Useful warnings</a:t>
            </a:r>
          </a:p>
          <a:p>
            <a:pPr marL="914400" lvl="1" indent="-457200">
              <a:buAutoNum type="arabicPeriod"/>
            </a:pPr>
            <a:r>
              <a:rPr lang="en-NZ" dirty="0" smtClean="0"/>
              <a:t>No goals</a:t>
            </a:r>
          </a:p>
          <a:p>
            <a:pPr marL="914400" lvl="1" indent="-457200">
              <a:buAutoNum type="arabicPeriod"/>
            </a:pPr>
            <a:r>
              <a:rPr lang="en-NZ" dirty="0" smtClean="0"/>
              <a:t>No player</a:t>
            </a:r>
          </a:p>
          <a:p>
            <a:pPr marL="914400" lvl="1" indent="-457200">
              <a:buAutoNum type="arabicPeriod"/>
            </a:pPr>
            <a:r>
              <a:rPr lang="en-NZ" dirty="0" smtClean="0"/>
              <a:t>Too many players</a:t>
            </a:r>
          </a:p>
          <a:p>
            <a:pPr marL="914400" lvl="1" indent="-457200">
              <a:buAutoNum type="arabicPeriod"/>
            </a:pPr>
            <a:r>
              <a:rPr lang="en-NZ" dirty="0" smtClean="0"/>
              <a:t>Not enough blocks</a:t>
            </a:r>
            <a:endParaRPr lang="en-NZ" dirty="0"/>
          </a:p>
        </p:txBody>
      </p:sp>
    </p:spTree>
    <p:extLst>
      <p:ext uri="{BB962C8B-B14F-4D97-AF65-F5344CB8AC3E}">
        <p14:creationId xmlns:p14="http://schemas.microsoft.com/office/powerpoint/2010/main" val="3653543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Should</a:t>
            </a:r>
            <a:br>
              <a:rPr lang="en-NZ" dirty="0" smtClean="0"/>
            </a:br>
            <a:r>
              <a:rPr lang="en-NZ" dirty="0" smtClean="0"/>
              <a:t>Dynamic</a:t>
            </a:r>
            <a:endParaRPr lang="en-NZ" dirty="0"/>
          </a:p>
        </p:txBody>
      </p:sp>
      <p:sp>
        <p:nvSpPr>
          <p:cNvPr id="3" name="Content Placeholder 2"/>
          <p:cNvSpPr>
            <a:spLocks noGrp="1"/>
          </p:cNvSpPr>
          <p:nvPr>
            <p:ph idx="1"/>
          </p:nvPr>
        </p:nvSpPr>
        <p:spPr/>
        <p:txBody>
          <a:bodyPr/>
          <a:lstStyle/>
          <a:p>
            <a:pPr marL="457200" indent="-457200">
              <a:buAutoNum type="arabicPeriod"/>
            </a:pPr>
            <a:r>
              <a:rPr lang="en-NZ" dirty="0" smtClean="0"/>
              <a:t>Each item placed displays an image</a:t>
            </a:r>
          </a:p>
          <a:p>
            <a:pPr marL="457200" indent="-457200">
              <a:buAutoNum type="arabicPeriod"/>
            </a:pPr>
            <a:r>
              <a:rPr lang="en-NZ" dirty="0" smtClean="0"/>
              <a:t>Buttons can only be clicked when valid</a:t>
            </a:r>
          </a:p>
          <a:p>
            <a:pPr marL="914400" lvl="1" indent="-457200">
              <a:buAutoNum type="arabicPeriod"/>
            </a:pPr>
            <a:r>
              <a:rPr lang="en-NZ" dirty="0" smtClean="0"/>
              <a:t>When map has been generated ‘check’ can be clicked</a:t>
            </a:r>
          </a:p>
          <a:p>
            <a:pPr marL="914400" lvl="1" indent="-457200">
              <a:buAutoNum type="arabicPeriod"/>
            </a:pPr>
            <a:r>
              <a:rPr lang="en-NZ" dirty="0" smtClean="0"/>
              <a:t>When there are no errors, save can be clicked</a:t>
            </a:r>
          </a:p>
        </p:txBody>
      </p:sp>
    </p:spTree>
    <p:extLst>
      <p:ext uri="{BB962C8B-B14F-4D97-AF65-F5344CB8AC3E}">
        <p14:creationId xmlns:p14="http://schemas.microsoft.com/office/powerpoint/2010/main" val="18415684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Dynamic</a:t>
            </a:r>
            <a:endParaRPr lang="en-NZ" dirty="0"/>
          </a:p>
        </p:txBody>
      </p:sp>
      <p:sp>
        <p:nvSpPr>
          <p:cNvPr id="3" name="Content Placeholder 2"/>
          <p:cNvSpPr>
            <a:spLocks noGrp="1"/>
          </p:cNvSpPr>
          <p:nvPr>
            <p:ph idx="1"/>
          </p:nvPr>
        </p:nvSpPr>
        <p:spPr/>
        <p:txBody>
          <a:bodyPr/>
          <a:lstStyle/>
          <a:p>
            <a:pPr marL="0" indent="0">
              <a:buNone/>
            </a:pPr>
            <a:r>
              <a:rPr lang="en-NZ" b="1" dirty="0"/>
              <a:t>Display grid of variable size</a:t>
            </a:r>
          </a:p>
          <a:p>
            <a:pPr marL="0" indent="0">
              <a:buNone/>
            </a:pPr>
            <a:r>
              <a:rPr lang="en-NZ" dirty="0"/>
              <a:t>The map grid is generated after setting a size for the width and height of the level then clicking the ‘generate’ button. </a:t>
            </a:r>
            <a:r>
              <a:rPr lang="en-NZ" dirty="0" smtClean="0"/>
              <a:t>For the dynamic view, nothing is pre-existing on the form, each item is generated as a form panel type and placed at a specific point on the Map display area.</a:t>
            </a:r>
            <a:endParaRPr lang="en-NZ" dirty="0"/>
          </a:p>
          <a:p>
            <a:pPr marL="0" indent="0">
              <a:buNone/>
            </a:pPr>
            <a:endParaRPr lang="en-NZ" dirty="0"/>
          </a:p>
        </p:txBody>
      </p:sp>
    </p:spTree>
    <p:extLst>
      <p:ext uri="{BB962C8B-B14F-4D97-AF65-F5344CB8AC3E}">
        <p14:creationId xmlns:p14="http://schemas.microsoft.com/office/powerpoint/2010/main" val="3278801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Pictures</a:t>
            </a:r>
            <a:br>
              <a:rPr lang="en-NZ" dirty="0" smtClean="0"/>
            </a:br>
            <a:r>
              <a:rPr lang="en-NZ" dirty="0" smtClean="0"/>
              <a:t>Dynamic</a:t>
            </a:r>
            <a:endParaRPr lang="en-NZ" dirty="0"/>
          </a:p>
        </p:txBody>
      </p:sp>
      <p:pic>
        <p:nvPicPr>
          <p:cNvPr id="4" name="Content Placeholder 3"/>
          <p:cNvPicPr>
            <a:picLocks noGrp="1" noChangeAspect="1"/>
          </p:cNvPicPr>
          <p:nvPr>
            <p:ph idx="1"/>
          </p:nvPr>
        </p:nvPicPr>
        <p:blipFill>
          <a:blip r:embed="rId2"/>
          <a:stretch>
            <a:fillRect/>
          </a:stretch>
        </p:blipFill>
        <p:spPr>
          <a:xfrm>
            <a:off x="1090667" y="3155092"/>
            <a:ext cx="2746852" cy="2395478"/>
          </a:xfrm>
          <a:prstGeom prst="rect">
            <a:avLst/>
          </a:prstGeom>
        </p:spPr>
      </p:pic>
      <p:sp>
        <p:nvSpPr>
          <p:cNvPr id="5" name="TextBox 4"/>
          <p:cNvSpPr txBox="1"/>
          <p:nvPr/>
        </p:nvSpPr>
        <p:spPr>
          <a:xfrm>
            <a:off x="1090667" y="5572477"/>
            <a:ext cx="2778794" cy="646331"/>
          </a:xfrm>
          <a:prstGeom prst="rect">
            <a:avLst/>
          </a:prstGeom>
          <a:noFill/>
        </p:spPr>
        <p:txBody>
          <a:bodyPr wrap="square" rtlCol="0">
            <a:spAutoFit/>
          </a:bodyPr>
          <a:lstStyle/>
          <a:p>
            <a:r>
              <a:rPr lang="en-NZ" dirty="0" smtClean="0"/>
              <a:t>Fig 1. When starting the designer</a:t>
            </a:r>
            <a:endParaRPr lang="en-NZ" dirty="0"/>
          </a:p>
        </p:txBody>
      </p:sp>
      <p:sp>
        <p:nvSpPr>
          <p:cNvPr id="6" name="TextBox 5"/>
          <p:cNvSpPr txBox="1"/>
          <p:nvPr/>
        </p:nvSpPr>
        <p:spPr>
          <a:xfrm>
            <a:off x="5044141" y="5620778"/>
            <a:ext cx="2915403" cy="646331"/>
          </a:xfrm>
          <a:prstGeom prst="rect">
            <a:avLst/>
          </a:prstGeom>
          <a:noFill/>
        </p:spPr>
        <p:txBody>
          <a:bodyPr wrap="square" rtlCol="0">
            <a:spAutoFit/>
          </a:bodyPr>
          <a:lstStyle/>
          <a:p>
            <a:r>
              <a:rPr lang="en-NZ" dirty="0" smtClean="0"/>
              <a:t>Fig 2. After clicking generate</a:t>
            </a:r>
            <a:endParaRPr lang="en-NZ" dirty="0"/>
          </a:p>
        </p:txBody>
      </p:sp>
      <p:sp>
        <p:nvSpPr>
          <p:cNvPr id="8" name="TextBox 7"/>
          <p:cNvSpPr txBox="1"/>
          <p:nvPr/>
        </p:nvSpPr>
        <p:spPr>
          <a:xfrm>
            <a:off x="8183155" y="5620777"/>
            <a:ext cx="2915403" cy="646331"/>
          </a:xfrm>
          <a:prstGeom prst="rect">
            <a:avLst/>
          </a:prstGeom>
          <a:noFill/>
        </p:spPr>
        <p:txBody>
          <a:bodyPr wrap="square" rtlCol="0">
            <a:spAutoFit/>
          </a:bodyPr>
          <a:lstStyle/>
          <a:p>
            <a:r>
              <a:rPr lang="en-NZ" dirty="0" smtClean="0"/>
              <a:t>Fig 3. Changing width and clicking generate</a:t>
            </a:r>
            <a:endParaRPr lang="en-NZ" dirty="0"/>
          </a:p>
        </p:txBody>
      </p:sp>
      <p:pic>
        <p:nvPicPr>
          <p:cNvPr id="3" name="Picture 2"/>
          <p:cNvPicPr>
            <a:picLocks noChangeAspect="1"/>
          </p:cNvPicPr>
          <p:nvPr/>
        </p:nvPicPr>
        <p:blipFill>
          <a:blip r:embed="rId3"/>
          <a:stretch>
            <a:fillRect/>
          </a:stretch>
        </p:blipFill>
        <p:spPr>
          <a:xfrm>
            <a:off x="4117684" y="2723857"/>
            <a:ext cx="3841860" cy="2230464"/>
          </a:xfrm>
          <a:prstGeom prst="rect">
            <a:avLst/>
          </a:prstGeom>
        </p:spPr>
      </p:pic>
      <p:pic>
        <p:nvPicPr>
          <p:cNvPr id="10" name="Picture 9"/>
          <p:cNvPicPr>
            <a:picLocks noChangeAspect="1"/>
          </p:cNvPicPr>
          <p:nvPr/>
        </p:nvPicPr>
        <p:blipFill>
          <a:blip r:embed="rId4"/>
          <a:stretch>
            <a:fillRect/>
          </a:stretch>
        </p:blipFill>
        <p:spPr>
          <a:xfrm>
            <a:off x="8183155" y="3765744"/>
            <a:ext cx="3820532" cy="1784826"/>
          </a:xfrm>
          <a:prstGeom prst="rect">
            <a:avLst/>
          </a:prstGeom>
        </p:spPr>
      </p:pic>
    </p:spTree>
    <p:extLst>
      <p:ext uri="{BB962C8B-B14F-4D97-AF65-F5344CB8AC3E}">
        <p14:creationId xmlns:p14="http://schemas.microsoft.com/office/powerpoint/2010/main" val="1414143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Dynamic</a:t>
            </a:r>
            <a:endParaRPr lang="en-NZ" dirty="0"/>
          </a:p>
        </p:txBody>
      </p:sp>
      <p:sp>
        <p:nvSpPr>
          <p:cNvPr id="3" name="Content Placeholder 2"/>
          <p:cNvSpPr>
            <a:spLocks noGrp="1"/>
          </p:cNvSpPr>
          <p:nvPr>
            <p:ph idx="1"/>
          </p:nvPr>
        </p:nvSpPr>
        <p:spPr/>
        <p:txBody>
          <a:bodyPr/>
          <a:lstStyle/>
          <a:p>
            <a:pPr marL="0" indent="0">
              <a:buNone/>
            </a:pPr>
            <a:r>
              <a:rPr lang="en-NZ" dirty="0" smtClean="0"/>
              <a:t>A container is first defined, when the application starts this is empty. When the user enters a width and height, this gets passed to a set panels function. The set panels function will use a function that creates each panel matching the width and height.</a:t>
            </a:r>
            <a:endParaRPr lang="en-NZ" dirty="0"/>
          </a:p>
        </p:txBody>
      </p:sp>
      <p:pic>
        <p:nvPicPr>
          <p:cNvPr id="4" name="Picture 3"/>
          <p:cNvPicPr>
            <a:picLocks noChangeAspect="1"/>
          </p:cNvPicPr>
          <p:nvPr/>
        </p:nvPicPr>
        <p:blipFill>
          <a:blip r:embed="rId2"/>
          <a:stretch>
            <a:fillRect/>
          </a:stretch>
        </p:blipFill>
        <p:spPr>
          <a:xfrm>
            <a:off x="685800" y="3681331"/>
            <a:ext cx="3269164" cy="1050582"/>
          </a:xfrm>
          <a:prstGeom prst="rect">
            <a:avLst/>
          </a:prstGeom>
        </p:spPr>
      </p:pic>
      <p:sp>
        <p:nvSpPr>
          <p:cNvPr id="5" name="TextBox 4"/>
          <p:cNvSpPr txBox="1"/>
          <p:nvPr/>
        </p:nvSpPr>
        <p:spPr>
          <a:xfrm>
            <a:off x="587748" y="4700892"/>
            <a:ext cx="3367216" cy="646331"/>
          </a:xfrm>
          <a:prstGeom prst="rect">
            <a:avLst/>
          </a:prstGeom>
          <a:noFill/>
        </p:spPr>
        <p:txBody>
          <a:bodyPr wrap="square" rtlCol="0">
            <a:spAutoFit/>
          </a:bodyPr>
          <a:lstStyle/>
          <a:p>
            <a:r>
              <a:rPr lang="en-NZ" dirty="0" smtClean="0"/>
              <a:t>The container for each map position</a:t>
            </a:r>
            <a:endParaRPr lang="en-NZ" dirty="0"/>
          </a:p>
        </p:txBody>
      </p:sp>
      <p:pic>
        <p:nvPicPr>
          <p:cNvPr id="6" name="Picture 5"/>
          <p:cNvPicPr>
            <a:picLocks noChangeAspect="1"/>
          </p:cNvPicPr>
          <p:nvPr/>
        </p:nvPicPr>
        <p:blipFill>
          <a:blip r:embed="rId3"/>
          <a:stretch>
            <a:fillRect/>
          </a:stretch>
        </p:blipFill>
        <p:spPr>
          <a:xfrm>
            <a:off x="4283675" y="4309033"/>
            <a:ext cx="1809235" cy="1199304"/>
          </a:xfrm>
          <a:prstGeom prst="rect">
            <a:avLst/>
          </a:prstGeom>
        </p:spPr>
      </p:pic>
      <p:sp>
        <p:nvSpPr>
          <p:cNvPr id="7" name="TextBox 6"/>
          <p:cNvSpPr txBox="1"/>
          <p:nvPr/>
        </p:nvSpPr>
        <p:spPr>
          <a:xfrm>
            <a:off x="4158851" y="5706736"/>
            <a:ext cx="1934059" cy="646331"/>
          </a:xfrm>
          <a:prstGeom prst="rect">
            <a:avLst/>
          </a:prstGeom>
          <a:noFill/>
        </p:spPr>
        <p:txBody>
          <a:bodyPr wrap="square" rtlCol="0">
            <a:spAutoFit/>
          </a:bodyPr>
          <a:lstStyle/>
          <a:p>
            <a:r>
              <a:rPr lang="en-NZ" dirty="0" smtClean="0"/>
              <a:t>The set panel function</a:t>
            </a:r>
            <a:endParaRPr lang="en-NZ" dirty="0"/>
          </a:p>
        </p:txBody>
      </p:sp>
      <p:pic>
        <p:nvPicPr>
          <p:cNvPr id="8" name="Picture 7"/>
          <p:cNvPicPr>
            <a:picLocks noChangeAspect="1"/>
          </p:cNvPicPr>
          <p:nvPr/>
        </p:nvPicPr>
        <p:blipFill>
          <a:blip r:embed="rId4"/>
          <a:stretch>
            <a:fillRect/>
          </a:stretch>
        </p:blipFill>
        <p:spPr>
          <a:xfrm>
            <a:off x="6421621" y="3437495"/>
            <a:ext cx="4838700" cy="1743075"/>
          </a:xfrm>
          <a:prstGeom prst="rect">
            <a:avLst/>
          </a:prstGeom>
        </p:spPr>
      </p:pic>
      <p:sp>
        <p:nvSpPr>
          <p:cNvPr id="9" name="TextBox 8"/>
          <p:cNvSpPr txBox="1"/>
          <p:nvPr/>
        </p:nvSpPr>
        <p:spPr>
          <a:xfrm>
            <a:off x="6421621" y="5238205"/>
            <a:ext cx="5182631" cy="646331"/>
          </a:xfrm>
          <a:prstGeom prst="rect">
            <a:avLst/>
          </a:prstGeom>
          <a:noFill/>
        </p:spPr>
        <p:txBody>
          <a:bodyPr wrap="square" rtlCol="0">
            <a:spAutoFit/>
          </a:bodyPr>
          <a:lstStyle/>
          <a:p>
            <a:r>
              <a:rPr lang="en-NZ" dirty="0" smtClean="0"/>
              <a:t>The create panel function, sets position and attaches event</a:t>
            </a:r>
            <a:endParaRPr lang="en-NZ" dirty="0"/>
          </a:p>
        </p:txBody>
      </p:sp>
    </p:spTree>
    <p:extLst>
      <p:ext uri="{BB962C8B-B14F-4D97-AF65-F5344CB8AC3E}">
        <p14:creationId xmlns:p14="http://schemas.microsoft.com/office/powerpoint/2010/main" val="3015467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Dynamic</a:t>
            </a:r>
            <a:endParaRPr lang="en-NZ" dirty="0"/>
          </a:p>
        </p:txBody>
      </p:sp>
      <p:sp>
        <p:nvSpPr>
          <p:cNvPr id="3" name="Content Placeholder 2"/>
          <p:cNvSpPr>
            <a:spLocks noGrp="1"/>
          </p:cNvSpPr>
          <p:nvPr>
            <p:ph idx="1"/>
          </p:nvPr>
        </p:nvSpPr>
        <p:spPr/>
        <p:txBody>
          <a:bodyPr/>
          <a:lstStyle/>
          <a:p>
            <a:pPr marL="0" indent="0">
              <a:buNone/>
            </a:pPr>
            <a:r>
              <a:rPr lang="en-NZ" b="1" dirty="0" smtClean="0"/>
              <a:t>Allow selection and placement of a piece</a:t>
            </a:r>
          </a:p>
          <a:p>
            <a:pPr marL="0" indent="0">
              <a:buNone/>
            </a:pPr>
            <a:r>
              <a:rPr lang="en-NZ" b="1" dirty="0" smtClean="0"/>
              <a:t>Overlays old piece with a new one</a:t>
            </a:r>
            <a:endParaRPr lang="en-NZ" b="1" dirty="0"/>
          </a:p>
          <a:p>
            <a:pPr marL="0" indent="0">
              <a:buNone/>
            </a:pPr>
            <a:r>
              <a:rPr lang="en-NZ" dirty="0" smtClean="0"/>
              <a:t>There is a selection panel that will only allow a single item to be selected at a time, when something is selected and a position on the map is clicked, </a:t>
            </a:r>
            <a:r>
              <a:rPr lang="en-NZ" dirty="0"/>
              <a:t>t</a:t>
            </a:r>
            <a:r>
              <a:rPr lang="en-NZ" dirty="0" smtClean="0"/>
              <a:t>he background will change to suit the selected item. As each item is placed, it will overwrite the previous value whether it is empty or contains another piece.</a:t>
            </a:r>
            <a:endParaRPr lang="en-NZ" dirty="0"/>
          </a:p>
          <a:p>
            <a:pPr marL="0" indent="0">
              <a:buNone/>
            </a:pPr>
            <a:endParaRPr lang="en-NZ" dirty="0"/>
          </a:p>
        </p:txBody>
      </p:sp>
    </p:spTree>
    <p:extLst>
      <p:ext uri="{BB962C8B-B14F-4D97-AF65-F5344CB8AC3E}">
        <p14:creationId xmlns:p14="http://schemas.microsoft.com/office/powerpoint/2010/main" val="3111267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r>
              <a:rPr lang="en-NZ" dirty="0"/>
              <a:t/>
            </a:r>
            <a:br>
              <a:rPr lang="en-NZ" dirty="0"/>
            </a:br>
            <a:r>
              <a:rPr lang="en-NZ" dirty="0"/>
              <a:t>Dynamic</a:t>
            </a:r>
          </a:p>
        </p:txBody>
      </p:sp>
      <p:pic>
        <p:nvPicPr>
          <p:cNvPr id="4" name="Content Placeholder 3"/>
          <p:cNvPicPr>
            <a:picLocks noGrp="1" noChangeAspect="1"/>
          </p:cNvPicPr>
          <p:nvPr>
            <p:ph idx="1"/>
          </p:nvPr>
        </p:nvPicPr>
        <p:blipFill>
          <a:blip r:embed="rId2"/>
          <a:stretch>
            <a:fillRect/>
          </a:stretch>
        </p:blipFill>
        <p:spPr>
          <a:xfrm>
            <a:off x="346284" y="2057400"/>
            <a:ext cx="2460207" cy="2630857"/>
          </a:xfrm>
          <a:prstGeom prst="rect">
            <a:avLst/>
          </a:prstGeom>
        </p:spPr>
      </p:pic>
      <p:sp>
        <p:nvSpPr>
          <p:cNvPr id="5" name="TextBox 4"/>
          <p:cNvSpPr txBox="1"/>
          <p:nvPr/>
        </p:nvSpPr>
        <p:spPr>
          <a:xfrm>
            <a:off x="239755" y="4678500"/>
            <a:ext cx="2566736" cy="369332"/>
          </a:xfrm>
          <a:prstGeom prst="rect">
            <a:avLst/>
          </a:prstGeom>
          <a:noFill/>
        </p:spPr>
        <p:txBody>
          <a:bodyPr wrap="square" rtlCol="0">
            <a:spAutoFit/>
          </a:bodyPr>
          <a:lstStyle/>
          <a:p>
            <a:r>
              <a:rPr lang="en-NZ" dirty="0" smtClean="0"/>
              <a:t>Selection panel</a:t>
            </a:r>
            <a:endParaRPr lang="en-NZ" dirty="0"/>
          </a:p>
        </p:txBody>
      </p:sp>
      <p:sp>
        <p:nvSpPr>
          <p:cNvPr id="7" name="TextBox 6"/>
          <p:cNvSpPr txBox="1"/>
          <p:nvPr/>
        </p:nvSpPr>
        <p:spPr>
          <a:xfrm>
            <a:off x="3019549" y="4678500"/>
            <a:ext cx="4299895" cy="646331"/>
          </a:xfrm>
          <a:prstGeom prst="rect">
            <a:avLst/>
          </a:prstGeom>
          <a:noFill/>
        </p:spPr>
        <p:txBody>
          <a:bodyPr wrap="square" rtlCol="0">
            <a:spAutoFit/>
          </a:bodyPr>
          <a:lstStyle/>
          <a:p>
            <a:r>
              <a:rPr lang="en-NZ" dirty="0" smtClean="0"/>
              <a:t>Item has been clicked and placed in the map</a:t>
            </a:r>
            <a:endParaRPr lang="en-NZ" dirty="0"/>
          </a:p>
        </p:txBody>
      </p:sp>
      <p:sp>
        <p:nvSpPr>
          <p:cNvPr id="9" name="TextBox 8"/>
          <p:cNvSpPr txBox="1"/>
          <p:nvPr/>
        </p:nvSpPr>
        <p:spPr>
          <a:xfrm>
            <a:off x="7319444" y="4724666"/>
            <a:ext cx="4299895" cy="646331"/>
          </a:xfrm>
          <a:prstGeom prst="rect">
            <a:avLst/>
          </a:prstGeom>
          <a:noFill/>
        </p:spPr>
        <p:txBody>
          <a:bodyPr wrap="square" rtlCol="0">
            <a:spAutoFit/>
          </a:bodyPr>
          <a:lstStyle/>
          <a:p>
            <a:r>
              <a:rPr lang="en-NZ" dirty="0" smtClean="0"/>
              <a:t>Wall item has been overwritten with a player selection</a:t>
            </a:r>
            <a:endParaRPr lang="en-NZ" dirty="0"/>
          </a:p>
        </p:txBody>
      </p:sp>
      <p:pic>
        <p:nvPicPr>
          <p:cNvPr id="6" name="Picture 5"/>
          <p:cNvPicPr>
            <a:picLocks noChangeAspect="1"/>
          </p:cNvPicPr>
          <p:nvPr/>
        </p:nvPicPr>
        <p:blipFill>
          <a:blip r:embed="rId3"/>
          <a:stretch>
            <a:fillRect/>
          </a:stretch>
        </p:blipFill>
        <p:spPr>
          <a:xfrm>
            <a:off x="3125744" y="1847477"/>
            <a:ext cx="3609489" cy="2600955"/>
          </a:xfrm>
          <a:prstGeom prst="rect">
            <a:avLst/>
          </a:prstGeom>
        </p:spPr>
      </p:pic>
      <p:pic>
        <p:nvPicPr>
          <p:cNvPr id="8" name="Picture 7"/>
          <p:cNvPicPr>
            <a:picLocks noChangeAspect="1"/>
          </p:cNvPicPr>
          <p:nvPr/>
        </p:nvPicPr>
        <p:blipFill>
          <a:blip r:embed="rId4"/>
          <a:stretch>
            <a:fillRect/>
          </a:stretch>
        </p:blipFill>
        <p:spPr>
          <a:xfrm>
            <a:off x="7319444" y="2352941"/>
            <a:ext cx="3228975" cy="2371725"/>
          </a:xfrm>
          <a:prstGeom prst="rect">
            <a:avLst/>
          </a:prstGeom>
        </p:spPr>
      </p:pic>
    </p:spTree>
    <p:extLst>
      <p:ext uri="{BB962C8B-B14F-4D97-AF65-F5344CB8AC3E}">
        <p14:creationId xmlns:p14="http://schemas.microsoft.com/office/powerpoint/2010/main" val="108460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a:t>Dynamic</a:t>
            </a:r>
          </a:p>
        </p:txBody>
      </p:sp>
      <p:sp>
        <p:nvSpPr>
          <p:cNvPr id="3" name="Content Placeholder 2"/>
          <p:cNvSpPr>
            <a:spLocks noGrp="1"/>
          </p:cNvSpPr>
          <p:nvPr>
            <p:ph idx="1"/>
          </p:nvPr>
        </p:nvSpPr>
        <p:spPr/>
        <p:txBody>
          <a:bodyPr/>
          <a:lstStyle/>
          <a:p>
            <a:pPr marL="0" indent="0">
              <a:buNone/>
            </a:pPr>
            <a:r>
              <a:rPr lang="en-NZ" dirty="0"/>
              <a:t>W</a:t>
            </a:r>
            <a:r>
              <a:rPr lang="en-NZ" dirty="0" smtClean="0"/>
              <a:t>hen the “generate” button has been clicked, the set panels</a:t>
            </a:r>
            <a:r>
              <a:rPr lang="en-NZ" b="1" dirty="0" smtClean="0"/>
              <a:t> </a:t>
            </a:r>
            <a:r>
              <a:rPr lang="en-NZ" dirty="0" smtClean="0"/>
              <a:t>function is used, this will use a function to create the panel and attach an event</a:t>
            </a:r>
            <a:r>
              <a:rPr lang="en-NZ" b="1" dirty="0" smtClean="0"/>
              <a:t>.</a:t>
            </a:r>
            <a:r>
              <a:rPr lang="en-NZ" dirty="0" smtClean="0"/>
              <a:t> When an item is selected, there is a property that will change, when the click event is fired on a panel position, the width and height positions are passed and the current panel will be set as the selected item image.</a:t>
            </a:r>
            <a:endParaRPr lang="en-NZ" dirty="0"/>
          </a:p>
        </p:txBody>
      </p:sp>
      <p:pic>
        <p:nvPicPr>
          <p:cNvPr id="8" name="Picture 7"/>
          <p:cNvPicPr>
            <a:picLocks noChangeAspect="1"/>
          </p:cNvPicPr>
          <p:nvPr/>
        </p:nvPicPr>
        <p:blipFill>
          <a:blip r:embed="rId2"/>
          <a:stretch>
            <a:fillRect/>
          </a:stretch>
        </p:blipFill>
        <p:spPr>
          <a:xfrm>
            <a:off x="836158" y="3899473"/>
            <a:ext cx="2594919" cy="1726085"/>
          </a:xfrm>
          <a:prstGeom prst="rect">
            <a:avLst/>
          </a:prstGeom>
        </p:spPr>
      </p:pic>
      <p:pic>
        <p:nvPicPr>
          <p:cNvPr id="9" name="Picture 8"/>
          <p:cNvPicPr>
            <a:picLocks noChangeAspect="1"/>
          </p:cNvPicPr>
          <p:nvPr/>
        </p:nvPicPr>
        <p:blipFill>
          <a:blip r:embed="rId3"/>
          <a:stretch>
            <a:fillRect/>
          </a:stretch>
        </p:blipFill>
        <p:spPr>
          <a:xfrm>
            <a:off x="3631636" y="3751651"/>
            <a:ext cx="3391341" cy="2467034"/>
          </a:xfrm>
          <a:prstGeom prst="rect">
            <a:avLst/>
          </a:prstGeom>
        </p:spPr>
      </p:pic>
      <p:pic>
        <p:nvPicPr>
          <p:cNvPr id="10" name="Picture 9"/>
          <p:cNvPicPr>
            <a:picLocks noChangeAspect="1"/>
          </p:cNvPicPr>
          <p:nvPr/>
        </p:nvPicPr>
        <p:blipFill>
          <a:blip r:embed="rId4"/>
          <a:stretch>
            <a:fillRect/>
          </a:stretch>
        </p:blipFill>
        <p:spPr>
          <a:xfrm>
            <a:off x="7424094" y="3886216"/>
            <a:ext cx="4362450" cy="876300"/>
          </a:xfrm>
          <a:prstGeom prst="rect">
            <a:avLst/>
          </a:prstGeom>
        </p:spPr>
      </p:pic>
      <p:sp>
        <p:nvSpPr>
          <p:cNvPr id="11" name="TextBox 10"/>
          <p:cNvSpPr txBox="1"/>
          <p:nvPr/>
        </p:nvSpPr>
        <p:spPr>
          <a:xfrm>
            <a:off x="836158" y="5625558"/>
            <a:ext cx="2594919" cy="923330"/>
          </a:xfrm>
          <a:prstGeom prst="rect">
            <a:avLst/>
          </a:prstGeom>
          <a:noFill/>
        </p:spPr>
        <p:txBody>
          <a:bodyPr wrap="square" rtlCol="0">
            <a:spAutoFit/>
          </a:bodyPr>
          <a:lstStyle/>
          <a:p>
            <a:r>
              <a:rPr lang="en-NZ" dirty="0" smtClean="0"/>
              <a:t>When generate is clicked each panel is made</a:t>
            </a:r>
            <a:endParaRPr lang="en-NZ" dirty="0"/>
          </a:p>
        </p:txBody>
      </p:sp>
      <p:sp>
        <p:nvSpPr>
          <p:cNvPr id="12" name="TextBox 11"/>
          <p:cNvSpPr txBox="1"/>
          <p:nvPr/>
        </p:nvSpPr>
        <p:spPr>
          <a:xfrm>
            <a:off x="3631636" y="6218685"/>
            <a:ext cx="3391341" cy="646331"/>
          </a:xfrm>
          <a:prstGeom prst="rect">
            <a:avLst/>
          </a:prstGeom>
          <a:noFill/>
        </p:spPr>
        <p:txBody>
          <a:bodyPr wrap="square" rtlCol="0">
            <a:spAutoFit/>
          </a:bodyPr>
          <a:lstStyle/>
          <a:p>
            <a:r>
              <a:rPr lang="en-NZ" dirty="0" smtClean="0"/>
              <a:t>Each panel is attached to a set back event</a:t>
            </a:r>
            <a:endParaRPr lang="en-NZ" dirty="0"/>
          </a:p>
        </p:txBody>
      </p:sp>
      <p:sp>
        <p:nvSpPr>
          <p:cNvPr id="13" name="TextBox 12"/>
          <p:cNvSpPr txBox="1"/>
          <p:nvPr/>
        </p:nvSpPr>
        <p:spPr>
          <a:xfrm>
            <a:off x="7424094" y="4762515"/>
            <a:ext cx="4362450" cy="646331"/>
          </a:xfrm>
          <a:prstGeom prst="rect">
            <a:avLst/>
          </a:prstGeom>
          <a:noFill/>
        </p:spPr>
        <p:txBody>
          <a:bodyPr wrap="square" rtlCol="0">
            <a:spAutoFit/>
          </a:bodyPr>
          <a:lstStyle/>
          <a:p>
            <a:r>
              <a:rPr lang="en-NZ" dirty="0" smtClean="0"/>
              <a:t>When a panel is clicked the selected part will be set as the background</a:t>
            </a:r>
            <a:endParaRPr lang="en-NZ" dirty="0"/>
          </a:p>
        </p:txBody>
      </p:sp>
    </p:spTree>
    <p:extLst>
      <p:ext uri="{BB962C8B-B14F-4D97-AF65-F5344CB8AC3E}">
        <p14:creationId xmlns:p14="http://schemas.microsoft.com/office/powerpoint/2010/main" val="209799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Dynamic</a:t>
            </a:r>
            <a:endParaRPr lang="en-NZ" dirty="0"/>
          </a:p>
        </p:txBody>
      </p:sp>
      <p:sp>
        <p:nvSpPr>
          <p:cNvPr id="3" name="Content Placeholder 2"/>
          <p:cNvSpPr>
            <a:spLocks noGrp="1"/>
          </p:cNvSpPr>
          <p:nvPr>
            <p:ph idx="1"/>
          </p:nvPr>
        </p:nvSpPr>
        <p:spPr/>
        <p:txBody>
          <a:bodyPr/>
          <a:lstStyle/>
          <a:p>
            <a:pPr marL="0" indent="0">
              <a:buNone/>
            </a:pPr>
            <a:r>
              <a:rPr lang="en-NZ" b="1" dirty="0" smtClean="0"/>
              <a:t>Save and load “Works”</a:t>
            </a:r>
          </a:p>
          <a:p>
            <a:pPr marL="0" indent="0">
              <a:buNone/>
            </a:pPr>
            <a:r>
              <a:rPr lang="en-NZ" dirty="0" smtClean="0"/>
              <a:t>The save and load buttons are placed at the top and bottom. The save and load buttons use the File Handler provided by James Darley which will save the files as a text file and is able to load from a text file.</a:t>
            </a:r>
            <a:endParaRPr lang="en-NZ" dirty="0"/>
          </a:p>
          <a:p>
            <a:pPr marL="0" indent="0">
              <a:buNone/>
            </a:pPr>
            <a:endParaRPr lang="en-NZ" dirty="0"/>
          </a:p>
        </p:txBody>
      </p:sp>
    </p:spTree>
    <p:extLst>
      <p:ext uri="{BB962C8B-B14F-4D97-AF65-F5344CB8AC3E}">
        <p14:creationId xmlns:p14="http://schemas.microsoft.com/office/powerpoint/2010/main" val="3550663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r>
              <a:rPr lang="en-NZ" dirty="0"/>
              <a:t/>
            </a:r>
            <a:br>
              <a:rPr lang="en-NZ" dirty="0"/>
            </a:br>
            <a:r>
              <a:rPr lang="en-NZ" dirty="0" smtClean="0"/>
              <a:t>Dynamic</a:t>
            </a:r>
            <a:endParaRPr lang="en-NZ" dirty="0"/>
          </a:p>
        </p:txBody>
      </p:sp>
      <p:sp>
        <p:nvSpPr>
          <p:cNvPr id="5" name="TextBox 4"/>
          <p:cNvSpPr txBox="1"/>
          <p:nvPr/>
        </p:nvSpPr>
        <p:spPr>
          <a:xfrm>
            <a:off x="328864" y="5988316"/>
            <a:ext cx="2566736" cy="646331"/>
          </a:xfrm>
          <a:prstGeom prst="rect">
            <a:avLst/>
          </a:prstGeom>
          <a:noFill/>
        </p:spPr>
        <p:txBody>
          <a:bodyPr wrap="square" rtlCol="0">
            <a:spAutoFit/>
          </a:bodyPr>
          <a:lstStyle/>
          <a:p>
            <a:r>
              <a:rPr lang="en-NZ" dirty="0" smtClean="0"/>
              <a:t>Fig 1. Save and load buttons</a:t>
            </a:r>
            <a:endParaRPr lang="en-NZ" dirty="0"/>
          </a:p>
        </p:txBody>
      </p:sp>
      <p:sp>
        <p:nvSpPr>
          <p:cNvPr id="7" name="TextBox 6"/>
          <p:cNvSpPr txBox="1"/>
          <p:nvPr/>
        </p:nvSpPr>
        <p:spPr>
          <a:xfrm>
            <a:off x="3701917" y="5730321"/>
            <a:ext cx="2260905" cy="369332"/>
          </a:xfrm>
          <a:prstGeom prst="rect">
            <a:avLst/>
          </a:prstGeom>
          <a:noFill/>
        </p:spPr>
        <p:txBody>
          <a:bodyPr wrap="square" rtlCol="0">
            <a:spAutoFit/>
          </a:bodyPr>
          <a:lstStyle/>
          <a:p>
            <a:r>
              <a:rPr lang="en-NZ" dirty="0" smtClean="0"/>
              <a:t>Fig 2. Save dialogs</a:t>
            </a:r>
            <a:endParaRPr lang="en-NZ" dirty="0"/>
          </a:p>
        </p:txBody>
      </p:sp>
      <p:sp>
        <p:nvSpPr>
          <p:cNvPr id="9" name="TextBox 8"/>
          <p:cNvSpPr txBox="1"/>
          <p:nvPr/>
        </p:nvSpPr>
        <p:spPr>
          <a:xfrm>
            <a:off x="7200900" y="5665150"/>
            <a:ext cx="4299895" cy="369332"/>
          </a:xfrm>
          <a:prstGeom prst="rect">
            <a:avLst/>
          </a:prstGeom>
          <a:noFill/>
        </p:spPr>
        <p:txBody>
          <a:bodyPr wrap="square" rtlCol="0">
            <a:spAutoFit/>
          </a:bodyPr>
          <a:lstStyle/>
          <a:p>
            <a:r>
              <a:rPr lang="en-NZ" dirty="0" smtClean="0"/>
              <a:t>Fig 3. Load dialogs</a:t>
            </a:r>
            <a:endParaRPr lang="en-NZ" dirty="0"/>
          </a:p>
        </p:txBody>
      </p:sp>
      <p:pic>
        <p:nvPicPr>
          <p:cNvPr id="8" name="Picture 7"/>
          <p:cNvPicPr>
            <a:picLocks noChangeAspect="1"/>
          </p:cNvPicPr>
          <p:nvPr/>
        </p:nvPicPr>
        <p:blipFill>
          <a:blip r:embed="rId2"/>
          <a:stretch>
            <a:fillRect/>
          </a:stretch>
        </p:blipFill>
        <p:spPr>
          <a:xfrm>
            <a:off x="728402" y="1411136"/>
            <a:ext cx="1578193" cy="4503851"/>
          </a:xfrm>
          <a:prstGeom prst="rect">
            <a:avLst/>
          </a:prstGeom>
        </p:spPr>
      </p:pic>
      <p:pic>
        <p:nvPicPr>
          <p:cNvPr id="12" name="Picture 11"/>
          <p:cNvPicPr>
            <a:picLocks noChangeAspect="1"/>
          </p:cNvPicPr>
          <p:nvPr/>
        </p:nvPicPr>
        <p:blipFill>
          <a:blip r:embed="rId3"/>
          <a:stretch>
            <a:fillRect/>
          </a:stretch>
        </p:blipFill>
        <p:spPr>
          <a:xfrm>
            <a:off x="3701917" y="2288287"/>
            <a:ext cx="3127138" cy="2759544"/>
          </a:xfrm>
          <a:prstGeom prst="rect">
            <a:avLst/>
          </a:prstGeom>
        </p:spPr>
      </p:pic>
      <p:pic>
        <p:nvPicPr>
          <p:cNvPr id="11" name="Picture 10"/>
          <p:cNvPicPr>
            <a:picLocks noChangeAspect="1"/>
          </p:cNvPicPr>
          <p:nvPr/>
        </p:nvPicPr>
        <p:blipFill>
          <a:blip r:embed="rId4"/>
          <a:stretch>
            <a:fillRect/>
          </a:stretch>
        </p:blipFill>
        <p:spPr>
          <a:xfrm>
            <a:off x="2574016" y="3202579"/>
            <a:ext cx="1896226" cy="2279436"/>
          </a:xfrm>
          <a:prstGeom prst="rect">
            <a:avLst/>
          </a:prstGeom>
        </p:spPr>
      </p:pic>
      <p:pic>
        <p:nvPicPr>
          <p:cNvPr id="14" name="Picture 13"/>
          <p:cNvPicPr>
            <a:picLocks noChangeAspect="1"/>
          </p:cNvPicPr>
          <p:nvPr/>
        </p:nvPicPr>
        <p:blipFill>
          <a:blip r:embed="rId5"/>
          <a:stretch>
            <a:fillRect/>
          </a:stretch>
        </p:blipFill>
        <p:spPr>
          <a:xfrm>
            <a:off x="8204582" y="2288287"/>
            <a:ext cx="3179247" cy="2759544"/>
          </a:xfrm>
          <a:prstGeom prst="rect">
            <a:avLst/>
          </a:prstGeom>
        </p:spPr>
      </p:pic>
      <p:pic>
        <p:nvPicPr>
          <p:cNvPr id="13" name="Picture 12"/>
          <p:cNvPicPr>
            <a:picLocks noChangeAspect="1"/>
          </p:cNvPicPr>
          <p:nvPr/>
        </p:nvPicPr>
        <p:blipFill>
          <a:blip r:embed="rId6"/>
          <a:stretch>
            <a:fillRect/>
          </a:stretch>
        </p:blipFill>
        <p:spPr>
          <a:xfrm>
            <a:off x="6829055" y="3477618"/>
            <a:ext cx="1817629" cy="2187532"/>
          </a:xfrm>
          <a:prstGeom prst="rect">
            <a:avLst/>
          </a:prstGeom>
        </p:spPr>
      </p:pic>
    </p:spTree>
    <p:extLst>
      <p:ext uri="{BB962C8B-B14F-4D97-AF65-F5344CB8AC3E}">
        <p14:creationId xmlns:p14="http://schemas.microsoft.com/office/powerpoint/2010/main" val="223802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Can </a:t>
            </a:r>
            <a:r>
              <a:rPr lang="en-NZ" b="1" dirty="0"/>
              <a:t>set selection as </a:t>
            </a:r>
            <a:r>
              <a:rPr lang="en-NZ" b="1" dirty="0" smtClean="0"/>
              <a:t>player</a:t>
            </a:r>
          </a:p>
          <a:p>
            <a:pPr marL="0" indent="0">
              <a:buNone/>
            </a:pPr>
            <a:r>
              <a:rPr lang="en-NZ" dirty="0"/>
              <a:t>An enumerator exists with each part defined as the correct character, when the function </a:t>
            </a:r>
            <a:r>
              <a:rPr lang="en-NZ" b="1" dirty="0"/>
              <a:t>“</a:t>
            </a:r>
            <a:r>
              <a:rPr lang="en-NZ" b="1" dirty="0" err="1"/>
              <a:t>seItem</a:t>
            </a:r>
            <a:r>
              <a:rPr lang="en-NZ" b="1" dirty="0"/>
              <a:t>” </a:t>
            </a:r>
            <a:r>
              <a:rPr lang="en-NZ" dirty="0"/>
              <a:t>is used it set the property to the correct part e.g. </a:t>
            </a:r>
            <a:r>
              <a:rPr lang="en-NZ" dirty="0" smtClean="0"/>
              <a:t>player. </a:t>
            </a:r>
            <a:endParaRPr lang="en-NZ" dirty="0"/>
          </a:p>
        </p:txBody>
      </p:sp>
      <p:pic>
        <p:nvPicPr>
          <p:cNvPr id="4" name="Picture 3"/>
          <p:cNvPicPr>
            <a:picLocks noChangeAspect="1"/>
          </p:cNvPicPr>
          <p:nvPr/>
        </p:nvPicPr>
        <p:blipFill>
          <a:blip r:embed="rId2"/>
          <a:stretch>
            <a:fillRect/>
          </a:stretch>
        </p:blipFill>
        <p:spPr>
          <a:xfrm>
            <a:off x="5157107" y="3755248"/>
            <a:ext cx="2219325" cy="247650"/>
          </a:xfrm>
          <a:prstGeom prst="rect">
            <a:avLst/>
          </a:prstGeom>
        </p:spPr>
      </p:pic>
      <p:pic>
        <p:nvPicPr>
          <p:cNvPr id="6" name="Picture 5"/>
          <p:cNvPicPr>
            <a:picLocks noChangeAspect="1"/>
          </p:cNvPicPr>
          <p:nvPr/>
        </p:nvPicPr>
        <p:blipFill>
          <a:blip r:embed="rId3"/>
          <a:stretch>
            <a:fillRect/>
          </a:stretch>
        </p:blipFill>
        <p:spPr>
          <a:xfrm>
            <a:off x="7246143" y="4443488"/>
            <a:ext cx="2181225" cy="685800"/>
          </a:xfrm>
          <a:prstGeom prst="rect">
            <a:avLst/>
          </a:prstGeom>
        </p:spPr>
      </p:pic>
      <p:sp>
        <p:nvSpPr>
          <p:cNvPr id="9" name="TextBox 8"/>
          <p:cNvSpPr txBox="1"/>
          <p:nvPr/>
        </p:nvSpPr>
        <p:spPr>
          <a:xfrm>
            <a:off x="5157107" y="4002898"/>
            <a:ext cx="2316083" cy="646331"/>
          </a:xfrm>
          <a:prstGeom prst="rect">
            <a:avLst/>
          </a:prstGeom>
          <a:noFill/>
        </p:spPr>
        <p:txBody>
          <a:bodyPr wrap="square" rtlCol="0">
            <a:spAutoFit/>
          </a:bodyPr>
          <a:lstStyle/>
          <a:p>
            <a:r>
              <a:rPr lang="en-NZ" dirty="0" smtClean="0"/>
              <a:t>Selected item property</a:t>
            </a:r>
            <a:endParaRPr lang="en-NZ" dirty="0"/>
          </a:p>
        </p:txBody>
      </p:sp>
      <p:sp>
        <p:nvSpPr>
          <p:cNvPr id="10" name="TextBox 9"/>
          <p:cNvSpPr txBox="1"/>
          <p:nvPr/>
        </p:nvSpPr>
        <p:spPr>
          <a:xfrm>
            <a:off x="7241281" y="5143098"/>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1" name="TextBox 10"/>
          <p:cNvSpPr txBox="1"/>
          <p:nvPr/>
        </p:nvSpPr>
        <p:spPr>
          <a:xfrm>
            <a:off x="2895600" y="5572354"/>
            <a:ext cx="2316083" cy="646331"/>
          </a:xfrm>
          <a:prstGeom prst="rect">
            <a:avLst/>
          </a:prstGeom>
          <a:noFill/>
        </p:spPr>
        <p:txBody>
          <a:bodyPr wrap="square" rtlCol="0">
            <a:spAutoFit/>
          </a:bodyPr>
          <a:lstStyle/>
          <a:p>
            <a:r>
              <a:rPr lang="en-NZ" dirty="0" smtClean="0"/>
              <a:t>Enumerator with each part</a:t>
            </a:r>
            <a:endParaRPr lang="en-NZ" dirty="0"/>
          </a:p>
        </p:txBody>
      </p:sp>
      <p:pic>
        <p:nvPicPr>
          <p:cNvPr id="3" name="Picture 2"/>
          <p:cNvPicPr>
            <a:picLocks noChangeAspect="1"/>
          </p:cNvPicPr>
          <p:nvPr/>
        </p:nvPicPr>
        <p:blipFill>
          <a:blip r:embed="rId4"/>
          <a:stretch>
            <a:fillRect/>
          </a:stretch>
        </p:blipFill>
        <p:spPr>
          <a:xfrm>
            <a:off x="2916786" y="4002898"/>
            <a:ext cx="1914525" cy="1562100"/>
          </a:xfrm>
          <a:prstGeom prst="rect">
            <a:avLst/>
          </a:prstGeom>
        </p:spPr>
      </p:pic>
    </p:spTree>
    <p:extLst>
      <p:ext uri="{BB962C8B-B14F-4D97-AF65-F5344CB8AC3E}">
        <p14:creationId xmlns:p14="http://schemas.microsoft.com/office/powerpoint/2010/main" val="2381491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a:t>Dynamic</a:t>
            </a:r>
          </a:p>
        </p:txBody>
      </p:sp>
      <p:sp>
        <p:nvSpPr>
          <p:cNvPr id="3" name="Content Placeholder 2"/>
          <p:cNvSpPr>
            <a:spLocks noGrp="1"/>
          </p:cNvSpPr>
          <p:nvPr>
            <p:ph idx="1"/>
          </p:nvPr>
        </p:nvSpPr>
        <p:spPr/>
        <p:txBody>
          <a:bodyPr/>
          <a:lstStyle/>
          <a:p>
            <a:pPr marL="0" indent="0">
              <a:buNone/>
            </a:pPr>
            <a:r>
              <a:rPr lang="en-NZ" dirty="0" smtClean="0"/>
              <a:t>The file handler was injected into the main form, along with my level designer. This was done using a reference from one project to another, then created in the program class then injected into the main form.</a:t>
            </a:r>
          </a:p>
        </p:txBody>
      </p:sp>
      <p:pic>
        <p:nvPicPr>
          <p:cNvPr id="7" name="Picture 6"/>
          <p:cNvPicPr>
            <a:picLocks noChangeAspect="1"/>
          </p:cNvPicPr>
          <p:nvPr/>
        </p:nvPicPr>
        <p:blipFill>
          <a:blip r:embed="rId2"/>
          <a:stretch>
            <a:fillRect/>
          </a:stretch>
        </p:blipFill>
        <p:spPr>
          <a:xfrm>
            <a:off x="1068666" y="3169246"/>
            <a:ext cx="3653867" cy="2637914"/>
          </a:xfrm>
          <a:prstGeom prst="rect">
            <a:avLst/>
          </a:prstGeom>
        </p:spPr>
      </p:pic>
      <p:pic>
        <p:nvPicPr>
          <p:cNvPr id="8" name="Picture 7"/>
          <p:cNvPicPr>
            <a:picLocks noChangeAspect="1"/>
          </p:cNvPicPr>
          <p:nvPr/>
        </p:nvPicPr>
        <p:blipFill>
          <a:blip r:embed="rId3"/>
          <a:stretch>
            <a:fillRect/>
          </a:stretch>
        </p:blipFill>
        <p:spPr>
          <a:xfrm>
            <a:off x="5987234" y="3369775"/>
            <a:ext cx="4638418" cy="2437385"/>
          </a:xfrm>
          <a:prstGeom prst="rect">
            <a:avLst/>
          </a:prstGeom>
        </p:spPr>
      </p:pic>
    </p:spTree>
    <p:extLst>
      <p:ext uri="{BB962C8B-B14F-4D97-AF65-F5344CB8AC3E}">
        <p14:creationId xmlns:p14="http://schemas.microsoft.com/office/powerpoint/2010/main" val="1567122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a:t>Dynamic</a:t>
            </a:r>
          </a:p>
        </p:txBody>
      </p:sp>
      <p:sp>
        <p:nvSpPr>
          <p:cNvPr id="3" name="Content Placeholder 2"/>
          <p:cNvSpPr>
            <a:spLocks noGrp="1"/>
          </p:cNvSpPr>
          <p:nvPr>
            <p:ph idx="1"/>
          </p:nvPr>
        </p:nvSpPr>
        <p:spPr/>
        <p:txBody>
          <a:bodyPr/>
          <a:lstStyle/>
          <a:p>
            <a:pPr marL="0" indent="0">
              <a:buNone/>
            </a:pPr>
            <a:r>
              <a:rPr lang="en-NZ" dirty="0" smtClean="0"/>
              <a:t>When save is clicked from the view, this will call a static function from the parent form, Main Form, when the function is called, the event is triggered. The triggered event is attached to a delegate, the delegate defines the function that will run when the event is triggered, which is set to the Save() function. After this the file handler takes over.</a:t>
            </a:r>
            <a:endParaRPr lang="en-NZ" dirty="0"/>
          </a:p>
        </p:txBody>
      </p:sp>
      <p:pic>
        <p:nvPicPr>
          <p:cNvPr id="7" name="Picture 6"/>
          <p:cNvPicPr>
            <a:picLocks noChangeAspect="1"/>
          </p:cNvPicPr>
          <p:nvPr/>
        </p:nvPicPr>
        <p:blipFill>
          <a:blip r:embed="rId2"/>
          <a:stretch>
            <a:fillRect/>
          </a:stretch>
        </p:blipFill>
        <p:spPr>
          <a:xfrm>
            <a:off x="1444005" y="3940863"/>
            <a:ext cx="3552825" cy="866775"/>
          </a:xfrm>
          <a:prstGeom prst="rect">
            <a:avLst/>
          </a:prstGeom>
        </p:spPr>
      </p:pic>
      <p:pic>
        <p:nvPicPr>
          <p:cNvPr id="8" name="Picture 7"/>
          <p:cNvPicPr>
            <a:picLocks noChangeAspect="1"/>
          </p:cNvPicPr>
          <p:nvPr/>
        </p:nvPicPr>
        <p:blipFill>
          <a:blip r:embed="rId3"/>
          <a:stretch>
            <a:fillRect/>
          </a:stretch>
        </p:blipFill>
        <p:spPr>
          <a:xfrm>
            <a:off x="1444005" y="5349607"/>
            <a:ext cx="2533650" cy="695325"/>
          </a:xfrm>
          <a:prstGeom prst="rect">
            <a:avLst/>
          </a:prstGeom>
        </p:spPr>
      </p:pic>
      <p:pic>
        <p:nvPicPr>
          <p:cNvPr id="9" name="Picture 8"/>
          <p:cNvPicPr>
            <a:picLocks noChangeAspect="1"/>
          </p:cNvPicPr>
          <p:nvPr/>
        </p:nvPicPr>
        <p:blipFill>
          <a:blip r:embed="rId4"/>
          <a:stretch>
            <a:fillRect/>
          </a:stretch>
        </p:blipFill>
        <p:spPr>
          <a:xfrm>
            <a:off x="6223623" y="4683047"/>
            <a:ext cx="2371918" cy="239105"/>
          </a:xfrm>
          <a:prstGeom prst="rect">
            <a:avLst/>
          </a:prstGeom>
        </p:spPr>
      </p:pic>
      <p:pic>
        <p:nvPicPr>
          <p:cNvPr id="10" name="Picture 9"/>
          <p:cNvPicPr>
            <a:picLocks noChangeAspect="1"/>
          </p:cNvPicPr>
          <p:nvPr/>
        </p:nvPicPr>
        <p:blipFill>
          <a:blip r:embed="rId5"/>
          <a:stretch>
            <a:fillRect/>
          </a:stretch>
        </p:blipFill>
        <p:spPr>
          <a:xfrm>
            <a:off x="6223623" y="4160561"/>
            <a:ext cx="3683427" cy="220079"/>
          </a:xfrm>
          <a:prstGeom prst="rect">
            <a:avLst/>
          </a:prstGeom>
        </p:spPr>
      </p:pic>
      <p:pic>
        <p:nvPicPr>
          <p:cNvPr id="11" name="Picture 10"/>
          <p:cNvPicPr>
            <a:picLocks noChangeAspect="1"/>
          </p:cNvPicPr>
          <p:nvPr/>
        </p:nvPicPr>
        <p:blipFill>
          <a:blip r:embed="rId6"/>
          <a:stretch>
            <a:fillRect/>
          </a:stretch>
        </p:blipFill>
        <p:spPr>
          <a:xfrm>
            <a:off x="6223623" y="3606529"/>
            <a:ext cx="4480804" cy="206014"/>
          </a:xfrm>
          <a:prstGeom prst="rect">
            <a:avLst/>
          </a:prstGeom>
        </p:spPr>
      </p:pic>
      <p:sp>
        <p:nvSpPr>
          <p:cNvPr id="13" name="TextBox 12"/>
          <p:cNvSpPr txBox="1"/>
          <p:nvPr/>
        </p:nvSpPr>
        <p:spPr>
          <a:xfrm>
            <a:off x="1378102" y="4727783"/>
            <a:ext cx="3869724" cy="369332"/>
          </a:xfrm>
          <a:prstGeom prst="rect">
            <a:avLst/>
          </a:prstGeom>
          <a:noFill/>
        </p:spPr>
        <p:txBody>
          <a:bodyPr wrap="square" rtlCol="0">
            <a:spAutoFit/>
          </a:bodyPr>
          <a:lstStyle/>
          <a:p>
            <a:r>
              <a:rPr lang="en-NZ" dirty="0" smtClean="0"/>
              <a:t>View save button click function</a:t>
            </a:r>
            <a:endParaRPr lang="en-NZ" dirty="0"/>
          </a:p>
        </p:txBody>
      </p:sp>
      <p:sp>
        <p:nvSpPr>
          <p:cNvPr id="14" name="TextBox 13"/>
          <p:cNvSpPr txBox="1"/>
          <p:nvPr/>
        </p:nvSpPr>
        <p:spPr>
          <a:xfrm>
            <a:off x="1378102" y="5986512"/>
            <a:ext cx="3869724" cy="369332"/>
          </a:xfrm>
          <a:prstGeom prst="rect">
            <a:avLst/>
          </a:prstGeom>
          <a:noFill/>
        </p:spPr>
        <p:txBody>
          <a:bodyPr wrap="square" rtlCol="0">
            <a:spAutoFit/>
          </a:bodyPr>
          <a:lstStyle/>
          <a:p>
            <a:r>
              <a:rPr lang="en-NZ" dirty="0" smtClean="0"/>
              <a:t>The static method being called</a:t>
            </a:r>
            <a:endParaRPr lang="en-NZ" dirty="0"/>
          </a:p>
        </p:txBody>
      </p:sp>
      <p:sp>
        <p:nvSpPr>
          <p:cNvPr id="15" name="TextBox 14"/>
          <p:cNvSpPr txBox="1"/>
          <p:nvPr/>
        </p:nvSpPr>
        <p:spPr>
          <a:xfrm>
            <a:off x="6125477" y="3765088"/>
            <a:ext cx="3869724" cy="369332"/>
          </a:xfrm>
          <a:prstGeom prst="rect">
            <a:avLst/>
          </a:prstGeom>
          <a:noFill/>
        </p:spPr>
        <p:txBody>
          <a:bodyPr wrap="square" rtlCol="0">
            <a:spAutoFit/>
          </a:bodyPr>
          <a:lstStyle/>
          <a:p>
            <a:r>
              <a:rPr lang="en-NZ" dirty="0" smtClean="0"/>
              <a:t>The delegate being used</a:t>
            </a:r>
            <a:endParaRPr lang="en-NZ" dirty="0"/>
          </a:p>
        </p:txBody>
      </p:sp>
      <p:sp>
        <p:nvSpPr>
          <p:cNvPr id="16" name="TextBox 15"/>
          <p:cNvSpPr txBox="1"/>
          <p:nvPr/>
        </p:nvSpPr>
        <p:spPr>
          <a:xfrm>
            <a:off x="6125476" y="4313715"/>
            <a:ext cx="3869724" cy="369332"/>
          </a:xfrm>
          <a:prstGeom prst="rect">
            <a:avLst/>
          </a:prstGeom>
          <a:noFill/>
        </p:spPr>
        <p:txBody>
          <a:bodyPr wrap="square" rtlCol="0">
            <a:spAutoFit/>
          </a:bodyPr>
          <a:lstStyle/>
          <a:p>
            <a:r>
              <a:rPr lang="en-NZ" dirty="0" smtClean="0"/>
              <a:t>The property for the event</a:t>
            </a:r>
            <a:endParaRPr lang="en-NZ" dirty="0"/>
          </a:p>
        </p:txBody>
      </p:sp>
      <p:sp>
        <p:nvSpPr>
          <p:cNvPr id="17" name="TextBox 16"/>
          <p:cNvSpPr txBox="1"/>
          <p:nvPr/>
        </p:nvSpPr>
        <p:spPr>
          <a:xfrm>
            <a:off x="6125476" y="4898926"/>
            <a:ext cx="4051729" cy="369332"/>
          </a:xfrm>
          <a:prstGeom prst="rect">
            <a:avLst/>
          </a:prstGeom>
          <a:noFill/>
        </p:spPr>
        <p:txBody>
          <a:bodyPr wrap="square" rtlCol="0">
            <a:spAutoFit/>
          </a:bodyPr>
          <a:lstStyle/>
          <a:p>
            <a:r>
              <a:rPr lang="en-NZ" dirty="0" smtClean="0"/>
              <a:t>Delegate function being assigned</a:t>
            </a:r>
            <a:endParaRPr lang="en-NZ" dirty="0"/>
          </a:p>
        </p:txBody>
      </p:sp>
      <p:sp>
        <p:nvSpPr>
          <p:cNvPr id="18" name="TextBox 17"/>
          <p:cNvSpPr txBox="1"/>
          <p:nvPr/>
        </p:nvSpPr>
        <p:spPr>
          <a:xfrm>
            <a:off x="6132620" y="6044932"/>
            <a:ext cx="4922558" cy="646331"/>
          </a:xfrm>
          <a:prstGeom prst="rect">
            <a:avLst/>
          </a:prstGeom>
          <a:noFill/>
        </p:spPr>
        <p:txBody>
          <a:bodyPr wrap="square" rtlCol="0">
            <a:spAutoFit/>
          </a:bodyPr>
          <a:lstStyle/>
          <a:p>
            <a:r>
              <a:rPr lang="en-NZ" dirty="0" smtClean="0"/>
              <a:t>Function being called from the delegate which will pass the map to be saved</a:t>
            </a:r>
            <a:endParaRPr lang="en-NZ" dirty="0"/>
          </a:p>
        </p:txBody>
      </p:sp>
      <p:pic>
        <p:nvPicPr>
          <p:cNvPr id="4" name="Picture 3"/>
          <p:cNvPicPr>
            <a:picLocks noChangeAspect="1"/>
          </p:cNvPicPr>
          <p:nvPr/>
        </p:nvPicPr>
        <p:blipFill>
          <a:blip r:embed="rId7"/>
          <a:stretch>
            <a:fillRect/>
          </a:stretch>
        </p:blipFill>
        <p:spPr>
          <a:xfrm>
            <a:off x="6223623" y="5232506"/>
            <a:ext cx="3581400" cy="895350"/>
          </a:xfrm>
          <a:prstGeom prst="rect">
            <a:avLst/>
          </a:prstGeom>
        </p:spPr>
      </p:pic>
    </p:spTree>
    <p:extLst>
      <p:ext uri="{BB962C8B-B14F-4D97-AF65-F5344CB8AC3E}">
        <p14:creationId xmlns:p14="http://schemas.microsoft.com/office/powerpoint/2010/main" val="275261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a:t>Dynamic</a:t>
            </a:r>
          </a:p>
        </p:txBody>
      </p:sp>
      <p:sp>
        <p:nvSpPr>
          <p:cNvPr id="3" name="Content Placeholder 2"/>
          <p:cNvSpPr>
            <a:spLocks noGrp="1"/>
          </p:cNvSpPr>
          <p:nvPr>
            <p:ph idx="1"/>
          </p:nvPr>
        </p:nvSpPr>
        <p:spPr/>
        <p:txBody>
          <a:bodyPr/>
          <a:lstStyle/>
          <a:p>
            <a:pPr marL="0" indent="0">
              <a:buNone/>
            </a:pPr>
            <a:r>
              <a:rPr lang="en-NZ" dirty="0" smtClean="0"/>
              <a:t>When load is clicked from the view, this will call a static function from the parent form, Main Form, when the function is called, the event is triggered. The triggered event is attached to a delegate, the delegate defines the function that will run when the event is triggered, which is set to the Load() function. After this the file handler takes over.</a:t>
            </a:r>
            <a:endParaRPr lang="en-NZ" dirty="0"/>
          </a:p>
        </p:txBody>
      </p:sp>
      <p:pic>
        <p:nvPicPr>
          <p:cNvPr id="11" name="Picture 10"/>
          <p:cNvPicPr>
            <a:picLocks noChangeAspect="1"/>
          </p:cNvPicPr>
          <p:nvPr/>
        </p:nvPicPr>
        <p:blipFill>
          <a:blip r:embed="rId2"/>
          <a:stretch>
            <a:fillRect/>
          </a:stretch>
        </p:blipFill>
        <p:spPr>
          <a:xfrm>
            <a:off x="6223623" y="3606529"/>
            <a:ext cx="4480804" cy="206014"/>
          </a:xfrm>
          <a:prstGeom prst="rect">
            <a:avLst/>
          </a:prstGeom>
        </p:spPr>
      </p:pic>
      <p:sp>
        <p:nvSpPr>
          <p:cNvPr id="13" name="TextBox 12"/>
          <p:cNvSpPr txBox="1"/>
          <p:nvPr/>
        </p:nvSpPr>
        <p:spPr>
          <a:xfrm>
            <a:off x="1378102" y="4727783"/>
            <a:ext cx="3869724" cy="369332"/>
          </a:xfrm>
          <a:prstGeom prst="rect">
            <a:avLst/>
          </a:prstGeom>
          <a:noFill/>
        </p:spPr>
        <p:txBody>
          <a:bodyPr wrap="square" rtlCol="0">
            <a:spAutoFit/>
          </a:bodyPr>
          <a:lstStyle/>
          <a:p>
            <a:r>
              <a:rPr lang="en-NZ" dirty="0" smtClean="0"/>
              <a:t>View load button click function</a:t>
            </a:r>
            <a:endParaRPr lang="en-NZ" dirty="0"/>
          </a:p>
        </p:txBody>
      </p:sp>
      <p:sp>
        <p:nvSpPr>
          <p:cNvPr id="14" name="TextBox 13"/>
          <p:cNvSpPr txBox="1"/>
          <p:nvPr/>
        </p:nvSpPr>
        <p:spPr>
          <a:xfrm>
            <a:off x="1378102" y="5986512"/>
            <a:ext cx="3869724" cy="369332"/>
          </a:xfrm>
          <a:prstGeom prst="rect">
            <a:avLst/>
          </a:prstGeom>
          <a:noFill/>
        </p:spPr>
        <p:txBody>
          <a:bodyPr wrap="square" rtlCol="0">
            <a:spAutoFit/>
          </a:bodyPr>
          <a:lstStyle/>
          <a:p>
            <a:r>
              <a:rPr lang="en-NZ" dirty="0" smtClean="0"/>
              <a:t>The static method being called</a:t>
            </a:r>
            <a:endParaRPr lang="en-NZ" dirty="0"/>
          </a:p>
        </p:txBody>
      </p:sp>
      <p:sp>
        <p:nvSpPr>
          <p:cNvPr id="15" name="TextBox 14"/>
          <p:cNvSpPr txBox="1"/>
          <p:nvPr/>
        </p:nvSpPr>
        <p:spPr>
          <a:xfrm>
            <a:off x="6125477" y="3765088"/>
            <a:ext cx="3869724" cy="369332"/>
          </a:xfrm>
          <a:prstGeom prst="rect">
            <a:avLst/>
          </a:prstGeom>
          <a:noFill/>
        </p:spPr>
        <p:txBody>
          <a:bodyPr wrap="square" rtlCol="0">
            <a:spAutoFit/>
          </a:bodyPr>
          <a:lstStyle/>
          <a:p>
            <a:r>
              <a:rPr lang="en-NZ" dirty="0" smtClean="0"/>
              <a:t>The delegate being used</a:t>
            </a:r>
            <a:endParaRPr lang="en-NZ" dirty="0"/>
          </a:p>
        </p:txBody>
      </p:sp>
      <p:sp>
        <p:nvSpPr>
          <p:cNvPr id="16" name="TextBox 15"/>
          <p:cNvSpPr txBox="1"/>
          <p:nvPr/>
        </p:nvSpPr>
        <p:spPr>
          <a:xfrm>
            <a:off x="6125476" y="4313715"/>
            <a:ext cx="3869724" cy="369332"/>
          </a:xfrm>
          <a:prstGeom prst="rect">
            <a:avLst/>
          </a:prstGeom>
          <a:noFill/>
        </p:spPr>
        <p:txBody>
          <a:bodyPr wrap="square" rtlCol="0">
            <a:spAutoFit/>
          </a:bodyPr>
          <a:lstStyle/>
          <a:p>
            <a:r>
              <a:rPr lang="en-NZ" dirty="0" smtClean="0"/>
              <a:t>The property for the event</a:t>
            </a:r>
            <a:endParaRPr lang="en-NZ" dirty="0"/>
          </a:p>
        </p:txBody>
      </p:sp>
      <p:sp>
        <p:nvSpPr>
          <p:cNvPr id="17" name="TextBox 16"/>
          <p:cNvSpPr txBox="1"/>
          <p:nvPr/>
        </p:nvSpPr>
        <p:spPr>
          <a:xfrm>
            <a:off x="6125476" y="4898926"/>
            <a:ext cx="4051729" cy="369332"/>
          </a:xfrm>
          <a:prstGeom prst="rect">
            <a:avLst/>
          </a:prstGeom>
          <a:noFill/>
        </p:spPr>
        <p:txBody>
          <a:bodyPr wrap="square" rtlCol="0">
            <a:spAutoFit/>
          </a:bodyPr>
          <a:lstStyle/>
          <a:p>
            <a:r>
              <a:rPr lang="en-NZ" dirty="0" smtClean="0"/>
              <a:t>Delegate function being assigned</a:t>
            </a:r>
            <a:endParaRPr lang="en-NZ" dirty="0"/>
          </a:p>
        </p:txBody>
      </p:sp>
      <p:sp>
        <p:nvSpPr>
          <p:cNvPr id="18" name="TextBox 17"/>
          <p:cNvSpPr txBox="1"/>
          <p:nvPr/>
        </p:nvSpPr>
        <p:spPr>
          <a:xfrm>
            <a:off x="6132620" y="6044932"/>
            <a:ext cx="4922558" cy="646331"/>
          </a:xfrm>
          <a:prstGeom prst="rect">
            <a:avLst/>
          </a:prstGeom>
          <a:noFill/>
        </p:spPr>
        <p:txBody>
          <a:bodyPr wrap="square" rtlCol="0">
            <a:spAutoFit/>
          </a:bodyPr>
          <a:lstStyle/>
          <a:p>
            <a:r>
              <a:rPr lang="en-NZ" dirty="0" smtClean="0"/>
              <a:t>Function being called from the delegate which will pass the map to be saved</a:t>
            </a:r>
            <a:endParaRPr lang="en-NZ" dirty="0"/>
          </a:p>
        </p:txBody>
      </p:sp>
      <p:pic>
        <p:nvPicPr>
          <p:cNvPr id="5" name="Picture 4"/>
          <p:cNvPicPr>
            <a:picLocks noChangeAspect="1"/>
          </p:cNvPicPr>
          <p:nvPr/>
        </p:nvPicPr>
        <p:blipFill>
          <a:blip r:embed="rId3"/>
          <a:stretch>
            <a:fillRect/>
          </a:stretch>
        </p:blipFill>
        <p:spPr>
          <a:xfrm>
            <a:off x="1452692" y="4126324"/>
            <a:ext cx="3524250" cy="676275"/>
          </a:xfrm>
          <a:prstGeom prst="rect">
            <a:avLst/>
          </a:prstGeom>
        </p:spPr>
      </p:pic>
      <p:pic>
        <p:nvPicPr>
          <p:cNvPr id="6" name="Picture 5"/>
          <p:cNvPicPr>
            <a:picLocks noChangeAspect="1"/>
          </p:cNvPicPr>
          <p:nvPr/>
        </p:nvPicPr>
        <p:blipFill>
          <a:blip r:embed="rId4"/>
          <a:stretch>
            <a:fillRect/>
          </a:stretch>
        </p:blipFill>
        <p:spPr>
          <a:xfrm>
            <a:off x="1452692" y="5318231"/>
            <a:ext cx="2505075" cy="723900"/>
          </a:xfrm>
          <a:prstGeom prst="rect">
            <a:avLst/>
          </a:prstGeom>
        </p:spPr>
      </p:pic>
      <p:pic>
        <p:nvPicPr>
          <p:cNvPr id="12" name="Picture 11"/>
          <p:cNvPicPr>
            <a:picLocks noChangeAspect="1"/>
          </p:cNvPicPr>
          <p:nvPr/>
        </p:nvPicPr>
        <p:blipFill>
          <a:blip r:embed="rId5"/>
          <a:stretch>
            <a:fillRect/>
          </a:stretch>
        </p:blipFill>
        <p:spPr>
          <a:xfrm>
            <a:off x="6223623" y="4113690"/>
            <a:ext cx="3605470" cy="236609"/>
          </a:xfrm>
          <a:prstGeom prst="rect">
            <a:avLst/>
          </a:prstGeom>
        </p:spPr>
      </p:pic>
      <p:pic>
        <p:nvPicPr>
          <p:cNvPr id="19" name="Picture 18"/>
          <p:cNvPicPr>
            <a:picLocks noChangeAspect="1"/>
          </p:cNvPicPr>
          <p:nvPr/>
        </p:nvPicPr>
        <p:blipFill>
          <a:blip r:embed="rId6"/>
          <a:stretch>
            <a:fillRect/>
          </a:stretch>
        </p:blipFill>
        <p:spPr>
          <a:xfrm>
            <a:off x="6223623" y="4701295"/>
            <a:ext cx="2508485" cy="202608"/>
          </a:xfrm>
          <a:prstGeom prst="rect">
            <a:avLst/>
          </a:prstGeom>
        </p:spPr>
      </p:pic>
      <p:pic>
        <p:nvPicPr>
          <p:cNvPr id="20" name="Picture 19"/>
          <p:cNvPicPr>
            <a:picLocks noChangeAspect="1"/>
          </p:cNvPicPr>
          <p:nvPr/>
        </p:nvPicPr>
        <p:blipFill>
          <a:blip r:embed="rId7"/>
          <a:stretch>
            <a:fillRect/>
          </a:stretch>
        </p:blipFill>
        <p:spPr>
          <a:xfrm>
            <a:off x="6244668" y="5257398"/>
            <a:ext cx="3152775" cy="838200"/>
          </a:xfrm>
          <a:prstGeom prst="rect">
            <a:avLst/>
          </a:prstGeom>
        </p:spPr>
      </p:pic>
    </p:spTree>
    <p:extLst>
      <p:ext uri="{BB962C8B-B14F-4D97-AF65-F5344CB8AC3E}">
        <p14:creationId xmlns:p14="http://schemas.microsoft.com/office/powerpoint/2010/main" val="22832948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a:t>Dynamic</a:t>
            </a:r>
          </a:p>
        </p:txBody>
      </p:sp>
      <p:sp>
        <p:nvSpPr>
          <p:cNvPr id="3" name="Content Placeholder 2"/>
          <p:cNvSpPr>
            <a:spLocks noGrp="1"/>
          </p:cNvSpPr>
          <p:nvPr>
            <p:ph idx="1"/>
          </p:nvPr>
        </p:nvSpPr>
        <p:spPr/>
        <p:txBody>
          <a:bodyPr/>
          <a:lstStyle/>
          <a:p>
            <a:pPr marL="0" indent="0">
              <a:buNone/>
            </a:pPr>
            <a:r>
              <a:rPr lang="en-NZ" dirty="0" smtClean="0"/>
              <a:t>Within the file handler controller, it will call a static function in the main form that will trigger the event, the event is attached to a delegate that is assigned the function that will then get the loaded array and load it into the level designer</a:t>
            </a:r>
            <a:endParaRPr lang="en-NZ" dirty="0"/>
          </a:p>
        </p:txBody>
      </p:sp>
      <p:sp>
        <p:nvSpPr>
          <p:cNvPr id="18" name="TextBox 17"/>
          <p:cNvSpPr txBox="1"/>
          <p:nvPr/>
        </p:nvSpPr>
        <p:spPr>
          <a:xfrm>
            <a:off x="5301177" y="4269327"/>
            <a:ext cx="4922558" cy="923330"/>
          </a:xfrm>
          <a:prstGeom prst="rect">
            <a:avLst/>
          </a:prstGeom>
          <a:noFill/>
        </p:spPr>
        <p:txBody>
          <a:bodyPr wrap="square" rtlCol="0">
            <a:spAutoFit/>
          </a:bodyPr>
          <a:lstStyle/>
          <a:p>
            <a:r>
              <a:rPr lang="en-NZ" dirty="0" smtClean="0"/>
              <a:t>Function being called from the delegate that will load the map from the file handler to the level designer</a:t>
            </a:r>
            <a:endParaRPr lang="en-NZ" dirty="0"/>
          </a:p>
        </p:txBody>
      </p:sp>
      <p:pic>
        <p:nvPicPr>
          <p:cNvPr id="4" name="Picture 3"/>
          <p:cNvPicPr>
            <a:picLocks noChangeAspect="1"/>
          </p:cNvPicPr>
          <p:nvPr/>
        </p:nvPicPr>
        <p:blipFill>
          <a:blip r:embed="rId2"/>
          <a:stretch>
            <a:fillRect/>
          </a:stretch>
        </p:blipFill>
        <p:spPr>
          <a:xfrm>
            <a:off x="847209" y="3539146"/>
            <a:ext cx="2952175" cy="892518"/>
          </a:xfrm>
          <a:prstGeom prst="rect">
            <a:avLst/>
          </a:prstGeom>
        </p:spPr>
      </p:pic>
      <p:sp>
        <p:nvSpPr>
          <p:cNvPr id="21" name="TextBox 20"/>
          <p:cNvSpPr txBox="1"/>
          <p:nvPr/>
        </p:nvSpPr>
        <p:spPr>
          <a:xfrm>
            <a:off x="685800" y="4355678"/>
            <a:ext cx="3416643" cy="646331"/>
          </a:xfrm>
          <a:prstGeom prst="rect">
            <a:avLst/>
          </a:prstGeom>
          <a:noFill/>
        </p:spPr>
        <p:txBody>
          <a:bodyPr wrap="square" rtlCol="0">
            <a:spAutoFit/>
          </a:bodyPr>
          <a:lstStyle/>
          <a:p>
            <a:r>
              <a:rPr lang="en-NZ" dirty="0" smtClean="0"/>
              <a:t>The static function being called from the file handler</a:t>
            </a:r>
            <a:endParaRPr lang="en-NZ" dirty="0"/>
          </a:p>
        </p:txBody>
      </p:sp>
      <p:pic>
        <p:nvPicPr>
          <p:cNvPr id="7" name="Picture 6"/>
          <p:cNvPicPr>
            <a:picLocks noChangeAspect="1"/>
          </p:cNvPicPr>
          <p:nvPr/>
        </p:nvPicPr>
        <p:blipFill>
          <a:blip r:embed="rId3"/>
          <a:stretch>
            <a:fillRect/>
          </a:stretch>
        </p:blipFill>
        <p:spPr>
          <a:xfrm>
            <a:off x="847209" y="5099636"/>
            <a:ext cx="3439707" cy="272207"/>
          </a:xfrm>
          <a:prstGeom prst="rect">
            <a:avLst/>
          </a:prstGeom>
        </p:spPr>
      </p:pic>
      <p:sp>
        <p:nvSpPr>
          <p:cNvPr id="22" name="TextBox 21"/>
          <p:cNvSpPr txBox="1"/>
          <p:nvPr/>
        </p:nvSpPr>
        <p:spPr>
          <a:xfrm>
            <a:off x="847209" y="5298002"/>
            <a:ext cx="3416643" cy="646331"/>
          </a:xfrm>
          <a:prstGeom prst="rect">
            <a:avLst/>
          </a:prstGeom>
          <a:noFill/>
        </p:spPr>
        <p:txBody>
          <a:bodyPr wrap="square" rtlCol="0">
            <a:spAutoFit/>
          </a:bodyPr>
          <a:lstStyle/>
          <a:p>
            <a:r>
              <a:rPr lang="en-NZ" dirty="0" smtClean="0"/>
              <a:t>Event that is attached to the delegate</a:t>
            </a:r>
            <a:endParaRPr lang="en-NZ" dirty="0"/>
          </a:p>
        </p:txBody>
      </p:sp>
      <p:pic>
        <p:nvPicPr>
          <p:cNvPr id="8" name="Picture 7"/>
          <p:cNvPicPr>
            <a:picLocks noChangeAspect="1"/>
          </p:cNvPicPr>
          <p:nvPr/>
        </p:nvPicPr>
        <p:blipFill>
          <a:blip r:embed="rId4"/>
          <a:stretch>
            <a:fillRect/>
          </a:stretch>
        </p:blipFill>
        <p:spPr>
          <a:xfrm>
            <a:off x="5301177" y="3433946"/>
            <a:ext cx="4251124" cy="825016"/>
          </a:xfrm>
          <a:prstGeom prst="rect">
            <a:avLst/>
          </a:prstGeom>
        </p:spPr>
      </p:pic>
    </p:spTree>
    <p:extLst>
      <p:ext uri="{BB962C8B-B14F-4D97-AF65-F5344CB8AC3E}">
        <p14:creationId xmlns:p14="http://schemas.microsoft.com/office/powerpoint/2010/main" val="2021866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Level Designer</a:t>
            </a:r>
            <a:br>
              <a:rPr lang="en-NZ" dirty="0" smtClean="0"/>
            </a:br>
            <a:r>
              <a:rPr lang="en-NZ" dirty="0" smtClean="0"/>
              <a:t>Must feature</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“Useful” warnings</a:t>
            </a:r>
            <a:endParaRPr lang="en-NZ" b="1" dirty="0"/>
          </a:p>
          <a:p>
            <a:pPr marL="0" indent="0">
              <a:buNone/>
            </a:pPr>
            <a:r>
              <a:rPr lang="en-NZ" dirty="0" smtClean="0"/>
              <a:t>An error handler has been included with the model, this will run various tests. Each error will be added to the error list. The errors are as follows:</a:t>
            </a:r>
          </a:p>
          <a:p>
            <a:r>
              <a:rPr lang="en-NZ" dirty="0" smtClean="0"/>
              <a:t>No player present</a:t>
            </a:r>
          </a:p>
          <a:p>
            <a:r>
              <a:rPr lang="en-NZ" dirty="0" smtClean="0"/>
              <a:t>Not enough blocks</a:t>
            </a:r>
          </a:p>
          <a:p>
            <a:r>
              <a:rPr lang="en-NZ" dirty="0" smtClean="0"/>
              <a:t>Too many players exist</a:t>
            </a:r>
          </a:p>
          <a:p>
            <a:r>
              <a:rPr lang="en-NZ" dirty="0" smtClean="0"/>
              <a:t>There are no goals</a:t>
            </a:r>
            <a:endParaRPr lang="en-NZ" dirty="0"/>
          </a:p>
        </p:txBody>
      </p:sp>
    </p:spTree>
    <p:extLst>
      <p:ext uri="{BB962C8B-B14F-4D97-AF65-F5344CB8AC3E}">
        <p14:creationId xmlns:p14="http://schemas.microsoft.com/office/powerpoint/2010/main" val="3758936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Pictures</a:t>
            </a:r>
            <a:r>
              <a:rPr lang="en-NZ" dirty="0"/>
              <a:t/>
            </a:r>
            <a:br>
              <a:rPr lang="en-NZ" dirty="0"/>
            </a:br>
            <a:r>
              <a:rPr lang="en-NZ" dirty="0" smtClean="0"/>
              <a:t>Static</a:t>
            </a:r>
            <a:endParaRPr lang="en-NZ" dirty="0"/>
          </a:p>
        </p:txBody>
      </p:sp>
      <p:sp>
        <p:nvSpPr>
          <p:cNvPr id="5" name="TextBox 4"/>
          <p:cNvSpPr txBox="1"/>
          <p:nvPr/>
        </p:nvSpPr>
        <p:spPr>
          <a:xfrm>
            <a:off x="1302387" y="4610447"/>
            <a:ext cx="2129005" cy="369332"/>
          </a:xfrm>
          <a:prstGeom prst="rect">
            <a:avLst/>
          </a:prstGeom>
          <a:noFill/>
        </p:spPr>
        <p:txBody>
          <a:bodyPr wrap="square" rtlCol="0">
            <a:spAutoFit/>
          </a:bodyPr>
          <a:lstStyle/>
          <a:p>
            <a:r>
              <a:rPr lang="en-NZ" dirty="0" smtClean="0"/>
              <a:t>Error display</a:t>
            </a:r>
          </a:p>
        </p:txBody>
      </p:sp>
      <p:sp>
        <p:nvSpPr>
          <p:cNvPr id="7" name="TextBox 6"/>
          <p:cNvSpPr txBox="1"/>
          <p:nvPr/>
        </p:nvSpPr>
        <p:spPr>
          <a:xfrm>
            <a:off x="4209582" y="5885582"/>
            <a:ext cx="2875655" cy="923330"/>
          </a:xfrm>
          <a:prstGeom prst="rect">
            <a:avLst/>
          </a:prstGeom>
          <a:noFill/>
        </p:spPr>
        <p:txBody>
          <a:bodyPr wrap="square" rtlCol="0">
            <a:spAutoFit/>
          </a:bodyPr>
          <a:lstStyle/>
          <a:p>
            <a:r>
              <a:rPr lang="en-NZ" dirty="0" smtClean="0"/>
              <a:t>Errors, “No player present” and “There are no goals”</a:t>
            </a:r>
            <a:endParaRPr lang="en-NZ" dirty="0"/>
          </a:p>
        </p:txBody>
      </p:sp>
      <p:sp>
        <p:nvSpPr>
          <p:cNvPr id="9" name="TextBox 8"/>
          <p:cNvSpPr txBox="1"/>
          <p:nvPr/>
        </p:nvSpPr>
        <p:spPr>
          <a:xfrm>
            <a:off x="8586011" y="5228967"/>
            <a:ext cx="2920189" cy="923330"/>
          </a:xfrm>
          <a:prstGeom prst="rect">
            <a:avLst/>
          </a:prstGeom>
          <a:noFill/>
        </p:spPr>
        <p:txBody>
          <a:bodyPr wrap="square" rtlCol="0">
            <a:spAutoFit/>
          </a:bodyPr>
          <a:lstStyle/>
          <a:p>
            <a:r>
              <a:rPr lang="en-NZ" dirty="0" smtClean="0"/>
              <a:t>Errors, “Too many players exist” and “Not enough blocks”</a:t>
            </a:r>
            <a:endParaRPr lang="en-NZ" dirty="0"/>
          </a:p>
        </p:txBody>
      </p:sp>
      <p:pic>
        <p:nvPicPr>
          <p:cNvPr id="8" name="Picture 7"/>
          <p:cNvPicPr>
            <a:picLocks noChangeAspect="1"/>
          </p:cNvPicPr>
          <p:nvPr/>
        </p:nvPicPr>
        <p:blipFill>
          <a:blip r:embed="rId2"/>
          <a:stretch>
            <a:fillRect/>
          </a:stretch>
        </p:blipFill>
        <p:spPr>
          <a:xfrm>
            <a:off x="1304257" y="2194392"/>
            <a:ext cx="1770277" cy="2414944"/>
          </a:xfrm>
          <a:prstGeom prst="rect">
            <a:avLst/>
          </a:prstGeom>
        </p:spPr>
      </p:pic>
      <p:pic>
        <p:nvPicPr>
          <p:cNvPr id="3" name="Picture 2"/>
          <p:cNvPicPr>
            <a:picLocks noChangeAspect="1"/>
          </p:cNvPicPr>
          <p:nvPr/>
        </p:nvPicPr>
        <p:blipFill>
          <a:blip r:embed="rId3"/>
          <a:stretch>
            <a:fillRect/>
          </a:stretch>
        </p:blipFill>
        <p:spPr>
          <a:xfrm>
            <a:off x="4247234" y="1599332"/>
            <a:ext cx="2800350" cy="4286250"/>
          </a:xfrm>
          <a:prstGeom prst="rect">
            <a:avLst/>
          </a:prstGeom>
        </p:spPr>
      </p:pic>
      <p:pic>
        <p:nvPicPr>
          <p:cNvPr id="4" name="Picture 3"/>
          <p:cNvPicPr>
            <a:picLocks noChangeAspect="1"/>
          </p:cNvPicPr>
          <p:nvPr/>
        </p:nvPicPr>
        <p:blipFill>
          <a:blip r:embed="rId4"/>
          <a:stretch>
            <a:fillRect/>
          </a:stretch>
        </p:blipFill>
        <p:spPr>
          <a:xfrm>
            <a:off x="8734292" y="1993557"/>
            <a:ext cx="2135513" cy="3235410"/>
          </a:xfrm>
          <a:prstGeom prst="rect">
            <a:avLst/>
          </a:prstGeom>
        </p:spPr>
      </p:pic>
    </p:spTree>
    <p:extLst>
      <p:ext uri="{BB962C8B-B14F-4D97-AF65-F5344CB8AC3E}">
        <p14:creationId xmlns:p14="http://schemas.microsoft.com/office/powerpoint/2010/main" val="30911081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Dynamic</a:t>
            </a:r>
            <a:endParaRPr lang="en-NZ" dirty="0"/>
          </a:p>
        </p:txBody>
      </p:sp>
      <p:sp>
        <p:nvSpPr>
          <p:cNvPr id="3" name="Content Placeholder 2"/>
          <p:cNvSpPr>
            <a:spLocks noGrp="1"/>
          </p:cNvSpPr>
          <p:nvPr>
            <p:ph idx="1"/>
          </p:nvPr>
        </p:nvSpPr>
        <p:spPr/>
        <p:txBody>
          <a:bodyPr/>
          <a:lstStyle/>
          <a:p>
            <a:pPr marL="0" indent="0">
              <a:buNone/>
            </a:pPr>
            <a:r>
              <a:rPr lang="en-NZ" dirty="0" smtClean="0"/>
              <a:t>The view contains an event, that when triggered, will send specific data to the controller, if the check option equates to true, then it will get the errors from the model and send it to the view. The view will add that information into the error list.</a:t>
            </a:r>
            <a:endParaRPr lang="en-NZ" dirty="0"/>
          </a:p>
        </p:txBody>
      </p:sp>
      <p:pic>
        <p:nvPicPr>
          <p:cNvPr id="7" name="Picture 6"/>
          <p:cNvPicPr>
            <a:picLocks noChangeAspect="1"/>
          </p:cNvPicPr>
          <p:nvPr/>
        </p:nvPicPr>
        <p:blipFill>
          <a:blip r:embed="rId2"/>
          <a:stretch>
            <a:fillRect/>
          </a:stretch>
        </p:blipFill>
        <p:spPr>
          <a:xfrm>
            <a:off x="5715000" y="3947111"/>
            <a:ext cx="2971800" cy="1971675"/>
          </a:xfrm>
          <a:prstGeom prst="rect">
            <a:avLst/>
          </a:prstGeom>
        </p:spPr>
      </p:pic>
      <p:pic>
        <p:nvPicPr>
          <p:cNvPr id="8" name="Picture 7"/>
          <p:cNvPicPr>
            <a:picLocks noChangeAspect="1"/>
          </p:cNvPicPr>
          <p:nvPr/>
        </p:nvPicPr>
        <p:blipFill>
          <a:blip r:embed="rId3"/>
          <a:stretch>
            <a:fillRect/>
          </a:stretch>
        </p:blipFill>
        <p:spPr>
          <a:xfrm>
            <a:off x="838200" y="3947111"/>
            <a:ext cx="4114800" cy="2581275"/>
          </a:xfrm>
          <a:prstGeom prst="rect">
            <a:avLst/>
          </a:prstGeom>
        </p:spPr>
      </p:pic>
    </p:spTree>
    <p:extLst>
      <p:ext uri="{BB962C8B-B14F-4D97-AF65-F5344CB8AC3E}">
        <p14:creationId xmlns:p14="http://schemas.microsoft.com/office/powerpoint/2010/main" val="1203248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Should </a:t>
            </a:r>
            <a:r>
              <a:rPr lang="en-NZ" dirty="0"/>
              <a:t>feature</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b="1" dirty="0" smtClean="0"/>
              <a:t>Image replaces each item on view</a:t>
            </a:r>
          </a:p>
          <a:p>
            <a:pPr marL="0" indent="0">
              <a:buNone/>
            </a:pPr>
            <a:r>
              <a:rPr lang="en-NZ" dirty="0" smtClean="0"/>
              <a:t>When an item has been placed at a new position, that position will display the item image. There are different images set to the different items that can be selected.</a:t>
            </a:r>
            <a:endParaRPr lang="en-NZ" dirty="0"/>
          </a:p>
        </p:txBody>
      </p:sp>
    </p:spTree>
    <p:extLst>
      <p:ext uri="{BB962C8B-B14F-4D97-AF65-F5344CB8AC3E}">
        <p14:creationId xmlns:p14="http://schemas.microsoft.com/office/powerpoint/2010/main" val="278070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Images</a:t>
            </a:r>
            <a:r>
              <a:rPr lang="en-NZ" dirty="0"/>
              <a:t/>
            </a:r>
            <a:br>
              <a:rPr lang="en-NZ" dirty="0"/>
            </a:br>
            <a:r>
              <a:rPr lang="en-NZ" dirty="0" smtClean="0"/>
              <a:t>Dynamic</a:t>
            </a:r>
            <a:endParaRPr lang="en-NZ" dirty="0"/>
          </a:p>
        </p:txBody>
      </p:sp>
      <p:sp>
        <p:nvSpPr>
          <p:cNvPr id="5" name="TextBox 4"/>
          <p:cNvSpPr txBox="1"/>
          <p:nvPr/>
        </p:nvSpPr>
        <p:spPr>
          <a:xfrm>
            <a:off x="768266" y="5701840"/>
            <a:ext cx="2983832" cy="369332"/>
          </a:xfrm>
          <a:prstGeom prst="rect">
            <a:avLst/>
          </a:prstGeom>
          <a:noFill/>
        </p:spPr>
        <p:txBody>
          <a:bodyPr wrap="square" rtlCol="0">
            <a:spAutoFit/>
          </a:bodyPr>
          <a:lstStyle/>
          <a:p>
            <a:r>
              <a:rPr lang="en-NZ" dirty="0" smtClean="0"/>
              <a:t>Fig 1. No items placed</a:t>
            </a:r>
            <a:endParaRPr lang="en-NZ" dirty="0"/>
          </a:p>
        </p:txBody>
      </p:sp>
      <p:sp>
        <p:nvSpPr>
          <p:cNvPr id="7" name="TextBox 6"/>
          <p:cNvSpPr txBox="1"/>
          <p:nvPr/>
        </p:nvSpPr>
        <p:spPr>
          <a:xfrm>
            <a:off x="4217068" y="3891925"/>
            <a:ext cx="2983832" cy="923330"/>
          </a:xfrm>
          <a:prstGeom prst="rect">
            <a:avLst/>
          </a:prstGeom>
          <a:noFill/>
        </p:spPr>
        <p:txBody>
          <a:bodyPr wrap="square" rtlCol="0">
            <a:spAutoFit/>
          </a:bodyPr>
          <a:lstStyle/>
          <a:p>
            <a:r>
              <a:rPr lang="en-NZ" dirty="0" smtClean="0"/>
              <a:t>Fig 2. Player, goals, wall and blocks placed on map</a:t>
            </a:r>
            <a:endParaRPr lang="en-NZ" dirty="0"/>
          </a:p>
        </p:txBody>
      </p:sp>
      <p:sp>
        <p:nvSpPr>
          <p:cNvPr id="10" name="TextBox 9"/>
          <p:cNvSpPr txBox="1"/>
          <p:nvPr/>
        </p:nvSpPr>
        <p:spPr>
          <a:xfrm>
            <a:off x="7746833" y="5055509"/>
            <a:ext cx="2983832" cy="646331"/>
          </a:xfrm>
          <a:prstGeom prst="rect">
            <a:avLst/>
          </a:prstGeom>
          <a:noFill/>
        </p:spPr>
        <p:txBody>
          <a:bodyPr wrap="square" rtlCol="0">
            <a:spAutoFit/>
          </a:bodyPr>
          <a:lstStyle/>
          <a:p>
            <a:r>
              <a:rPr lang="en-NZ" dirty="0" smtClean="0"/>
              <a:t>Fig 3. Player on goal, block on goal and block</a:t>
            </a:r>
            <a:endParaRPr lang="en-NZ" dirty="0"/>
          </a:p>
        </p:txBody>
      </p:sp>
      <p:pic>
        <p:nvPicPr>
          <p:cNvPr id="9" name="Content Placeholder 8"/>
          <p:cNvPicPr>
            <a:picLocks noGrp="1" noChangeAspect="1"/>
          </p:cNvPicPr>
          <p:nvPr>
            <p:ph idx="1"/>
          </p:nvPr>
        </p:nvPicPr>
        <p:blipFill>
          <a:blip r:embed="rId2"/>
          <a:stretch>
            <a:fillRect/>
          </a:stretch>
        </p:blipFill>
        <p:spPr>
          <a:xfrm>
            <a:off x="818398" y="3882565"/>
            <a:ext cx="2933700" cy="1819275"/>
          </a:xfrm>
          <a:prstGeom prst="rect">
            <a:avLst/>
          </a:prstGeom>
        </p:spPr>
      </p:pic>
      <p:pic>
        <p:nvPicPr>
          <p:cNvPr id="11" name="Picture 10"/>
          <p:cNvPicPr>
            <a:picLocks noChangeAspect="1"/>
          </p:cNvPicPr>
          <p:nvPr/>
        </p:nvPicPr>
        <p:blipFill>
          <a:blip r:embed="rId3"/>
          <a:stretch>
            <a:fillRect/>
          </a:stretch>
        </p:blipFill>
        <p:spPr>
          <a:xfrm>
            <a:off x="4217068" y="2057401"/>
            <a:ext cx="2838450" cy="1762125"/>
          </a:xfrm>
          <a:prstGeom prst="rect">
            <a:avLst/>
          </a:prstGeom>
        </p:spPr>
      </p:pic>
      <p:pic>
        <p:nvPicPr>
          <p:cNvPr id="12" name="Picture 11"/>
          <p:cNvPicPr>
            <a:picLocks noChangeAspect="1"/>
          </p:cNvPicPr>
          <p:nvPr/>
        </p:nvPicPr>
        <p:blipFill>
          <a:blip r:embed="rId4"/>
          <a:stretch>
            <a:fillRect/>
          </a:stretch>
        </p:blipFill>
        <p:spPr>
          <a:xfrm>
            <a:off x="7665870" y="3255284"/>
            <a:ext cx="2867025" cy="1800225"/>
          </a:xfrm>
          <a:prstGeom prst="rect">
            <a:avLst/>
          </a:prstGeom>
        </p:spPr>
      </p:pic>
    </p:spTree>
    <p:extLst>
      <p:ext uri="{BB962C8B-B14F-4D97-AF65-F5344CB8AC3E}">
        <p14:creationId xmlns:p14="http://schemas.microsoft.com/office/powerpoint/2010/main" val="3230599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A dictionary gets defined and each item gets added when the start() function is run. The dictionary will correlate a character for each part with a specific image. When a position on the map is clicked, the cell image is set to the current part image.</a:t>
            </a:r>
            <a:endParaRPr lang="en-NZ" dirty="0"/>
          </a:p>
        </p:txBody>
      </p:sp>
      <p:pic>
        <p:nvPicPr>
          <p:cNvPr id="6" name="Picture 5"/>
          <p:cNvPicPr>
            <a:picLocks noChangeAspect="1"/>
          </p:cNvPicPr>
          <p:nvPr/>
        </p:nvPicPr>
        <p:blipFill>
          <a:blip r:embed="rId2"/>
          <a:stretch>
            <a:fillRect/>
          </a:stretch>
        </p:blipFill>
        <p:spPr>
          <a:xfrm>
            <a:off x="752089" y="3568786"/>
            <a:ext cx="2828925" cy="247650"/>
          </a:xfrm>
          <a:prstGeom prst="rect">
            <a:avLst/>
          </a:prstGeom>
        </p:spPr>
      </p:pic>
      <p:sp>
        <p:nvSpPr>
          <p:cNvPr id="7" name="TextBox 6"/>
          <p:cNvSpPr txBox="1"/>
          <p:nvPr/>
        </p:nvSpPr>
        <p:spPr>
          <a:xfrm>
            <a:off x="774357" y="3847070"/>
            <a:ext cx="2825578" cy="369332"/>
          </a:xfrm>
          <a:prstGeom prst="rect">
            <a:avLst/>
          </a:prstGeom>
          <a:noFill/>
        </p:spPr>
        <p:txBody>
          <a:bodyPr wrap="square" rtlCol="0">
            <a:spAutoFit/>
          </a:bodyPr>
          <a:lstStyle/>
          <a:p>
            <a:r>
              <a:rPr lang="en-NZ" dirty="0" smtClean="0"/>
              <a:t>View dictionary</a:t>
            </a:r>
            <a:endParaRPr lang="en-NZ" dirty="0"/>
          </a:p>
        </p:txBody>
      </p:sp>
      <p:pic>
        <p:nvPicPr>
          <p:cNvPr id="8" name="Picture 7"/>
          <p:cNvPicPr>
            <a:picLocks noChangeAspect="1"/>
          </p:cNvPicPr>
          <p:nvPr/>
        </p:nvPicPr>
        <p:blipFill>
          <a:blip r:embed="rId3"/>
          <a:stretch>
            <a:fillRect/>
          </a:stretch>
        </p:blipFill>
        <p:spPr>
          <a:xfrm>
            <a:off x="685799" y="4180947"/>
            <a:ext cx="4972766" cy="843496"/>
          </a:xfrm>
          <a:prstGeom prst="rect">
            <a:avLst/>
          </a:prstGeom>
        </p:spPr>
      </p:pic>
      <p:sp>
        <p:nvSpPr>
          <p:cNvPr id="9" name="TextBox 8"/>
          <p:cNvSpPr txBox="1"/>
          <p:nvPr/>
        </p:nvSpPr>
        <p:spPr>
          <a:xfrm>
            <a:off x="685800" y="5024443"/>
            <a:ext cx="4972766" cy="923330"/>
          </a:xfrm>
          <a:prstGeom prst="rect">
            <a:avLst/>
          </a:prstGeom>
          <a:noFill/>
        </p:spPr>
        <p:txBody>
          <a:bodyPr wrap="square" rtlCol="0">
            <a:spAutoFit/>
          </a:bodyPr>
          <a:lstStyle/>
          <a:p>
            <a:r>
              <a:rPr lang="en-NZ" dirty="0" smtClean="0"/>
              <a:t>Dictionary being defined and items being added to the dictionary in the start function</a:t>
            </a:r>
            <a:endParaRPr lang="en-NZ" dirty="0"/>
          </a:p>
        </p:txBody>
      </p:sp>
      <p:pic>
        <p:nvPicPr>
          <p:cNvPr id="10" name="Picture 9"/>
          <p:cNvPicPr>
            <a:picLocks noChangeAspect="1"/>
          </p:cNvPicPr>
          <p:nvPr/>
        </p:nvPicPr>
        <p:blipFill>
          <a:blip r:embed="rId4"/>
          <a:stretch>
            <a:fillRect/>
          </a:stretch>
        </p:blipFill>
        <p:spPr>
          <a:xfrm>
            <a:off x="6027172" y="3202806"/>
            <a:ext cx="2739982" cy="2190969"/>
          </a:xfrm>
          <a:prstGeom prst="rect">
            <a:avLst/>
          </a:prstGeom>
        </p:spPr>
      </p:pic>
      <p:sp>
        <p:nvSpPr>
          <p:cNvPr id="11" name="TextBox 10"/>
          <p:cNvSpPr txBox="1"/>
          <p:nvPr/>
        </p:nvSpPr>
        <p:spPr>
          <a:xfrm>
            <a:off x="5926129" y="5393775"/>
            <a:ext cx="2841025" cy="923330"/>
          </a:xfrm>
          <a:prstGeom prst="rect">
            <a:avLst/>
          </a:prstGeom>
          <a:noFill/>
        </p:spPr>
        <p:txBody>
          <a:bodyPr wrap="square" rtlCol="0">
            <a:spAutoFit/>
          </a:bodyPr>
          <a:lstStyle/>
          <a:p>
            <a:r>
              <a:rPr lang="en-NZ" dirty="0" smtClean="0"/>
              <a:t>Current picture being set when the part is selected</a:t>
            </a:r>
            <a:endParaRPr lang="en-NZ" dirty="0"/>
          </a:p>
        </p:txBody>
      </p:sp>
      <p:sp>
        <p:nvSpPr>
          <p:cNvPr id="13" name="TextBox 12"/>
          <p:cNvSpPr txBox="1"/>
          <p:nvPr/>
        </p:nvSpPr>
        <p:spPr>
          <a:xfrm>
            <a:off x="8847767" y="4298290"/>
            <a:ext cx="2841025" cy="1200329"/>
          </a:xfrm>
          <a:prstGeom prst="rect">
            <a:avLst/>
          </a:prstGeom>
          <a:noFill/>
        </p:spPr>
        <p:txBody>
          <a:bodyPr wrap="square" rtlCol="0">
            <a:spAutoFit/>
          </a:bodyPr>
          <a:lstStyle/>
          <a:p>
            <a:r>
              <a:rPr lang="en-NZ" dirty="0" smtClean="0"/>
              <a:t>When the panel is clicked the image is set and details sent to the model</a:t>
            </a:r>
            <a:endParaRPr lang="en-NZ" dirty="0"/>
          </a:p>
        </p:txBody>
      </p:sp>
      <p:pic>
        <p:nvPicPr>
          <p:cNvPr id="4" name="Picture 3"/>
          <p:cNvPicPr>
            <a:picLocks noChangeAspect="1"/>
          </p:cNvPicPr>
          <p:nvPr/>
        </p:nvPicPr>
        <p:blipFill>
          <a:blip r:embed="rId5"/>
          <a:stretch>
            <a:fillRect/>
          </a:stretch>
        </p:blipFill>
        <p:spPr>
          <a:xfrm>
            <a:off x="8902417" y="3690551"/>
            <a:ext cx="3061483" cy="593621"/>
          </a:xfrm>
          <a:prstGeom prst="rect">
            <a:avLst/>
          </a:prstGeom>
        </p:spPr>
      </p:pic>
    </p:spTree>
    <p:extLst>
      <p:ext uri="{BB962C8B-B14F-4D97-AF65-F5344CB8AC3E}">
        <p14:creationId xmlns:p14="http://schemas.microsoft.com/office/powerpoint/2010/main" val="342166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smtClean="0"/>
              <a:t>Can </a:t>
            </a:r>
            <a:r>
              <a:rPr lang="en-NZ" b="1" dirty="0"/>
              <a:t>set selection as </a:t>
            </a:r>
            <a:r>
              <a:rPr lang="en-NZ" b="1" dirty="0" smtClean="0"/>
              <a:t>goal</a:t>
            </a:r>
          </a:p>
          <a:p>
            <a:pPr marL="0" indent="0">
              <a:buNone/>
            </a:pPr>
            <a:r>
              <a:rPr lang="en-NZ" dirty="0"/>
              <a:t>An enumerator exists with each part defined as the correct character, when the function </a:t>
            </a:r>
            <a:r>
              <a:rPr lang="en-NZ" b="1" dirty="0"/>
              <a:t>“</a:t>
            </a:r>
            <a:r>
              <a:rPr lang="en-NZ" b="1" dirty="0" err="1"/>
              <a:t>seItem</a:t>
            </a:r>
            <a:r>
              <a:rPr lang="en-NZ" b="1" dirty="0"/>
              <a:t>” </a:t>
            </a:r>
            <a:r>
              <a:rPr lang="en-NZ" dirty="0"/>
              <a:t>is used it set the property to the correct part e.g. </a:t>
            </a:r>
            <a:r>
              <a:rPr lang="en-NZ" dirty="0" smtClean="0"/>
              <a:t>goal. </a:t>
            </a:r>
            <a:endParaRPr lang="en-NZ" dirty="0"/>
          </a:p>
        </p:txBody>
      </p:sp>
      <p:pic>
        <p:nvPicPr>
          <p:cNvPr id="4" name="Picture 3"/>
          <p:cNvPicPr>
            <a:picLocks noChangeAspect="1"/>
          </p:cNvPicPr>
          <p:nvPr/>
        </p:nvPicPr>
        <p:blipFill>
          <a:blip r:embed="rId2"/>
          <a:stretch>
            <a:fillRect/>
          </a:stretch>
        </p:blipFill>
        <p:spPr>
          <a:xfrm>
            <a:off x="5036440" y="3755248"/>
            <a:ext cx="2219325" cy="247650"/>
          </a:xfrm>
          <a:prstGeom prst="rect">
            <a:avLst/>
          </a:prstGeom>
        </p:spPr>
      </p:pic>
      <p:pic>
        <p:nvPicPr>
          <p:cNvPr id="6" name="Picture 5"/>
          <p:cNvPicPr>
            <a:picLocks noChangeAspect="1"/>
          </p:cNvPicPr>
          <p:nvPr/>
        </p:nvPicPr>
        <p:blipFill>
          <a:blip r:embed="rId3"/>
          <a:stretch>
            <a:fillRect/>
          </a:stretch>
        </p:blipFill>
        <p:spPr>
          <a:xfrm>
            <a:off x="7125476" y="4443488"/>
            <a:ext cx="2181225" cy="685800"/>
          </a:xfrm>
          <a:prstGeom prst="rect">
            <a:avLst/>
          </a:prstGeom>
        </p:spPr>
      </p:pic>
      <p:sp>
        <p:nvSpPr>
          <p:cNvPr id="9" name="TextBox 8"/>
          <p:cNvSpPr txBox="1"/>
          <p:nvPr/>
        </p:nvSpPr>
        <p:spPr>
          <a:xfrm>
            <a:off x="5036440" y="4002898"/>
            <a:ext cx="2316083" cy="646331"/>
          </a:xfrm>
          <a:prstGeom prst="rect">
            <a:avLst/>
          </a:prstGeom>
          <a:noFill/>
        </p:spPr>
        <p:txBody>
          <a:bodyPr wrap="square" rtlCol="0">
            <a:spAutoFit/>
          </a:bodyPr>
          <a:lstStyle/>
          <a:p>
            <a:r>
              <a:rPr lang="en-NZ" dirty="0" smtClean="0"/>
              <a:t>Selected item property</a:t>
            </a:r>
            <a:endParaRPr lang="en-NZ" dirty="0"/>
          </a:p>
        </p:txBody>
      </p:sp>
      <p:sp>
        <p:nvSpPr>
          <p:cNvPr id="10" name="TextBox 9"/>
          <p:cNvSpPr txBox="1"/>
          <p:nvPr/>
        </p:nvSpPr>
        <p:spPr>
          <a:xfrm>
            <a:off x="7120614" y="5143098"/>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1" name="TextBox 10"/>
          <p:cNvSpPr txBox="1"/>
          <p:nvPr/>
        </p:nvSpPr>
        <p:spPr>
          <a:xfrm>
            <a:off x="2774933" y="5572354"/>
            <a:ext cx="2316083" cy="646331"/>
          </a:xfrm>
          <a:prstGeom prst="rect">
            <a:avLst/>
          </a:prstGeom>
          <a:noFill/>
        </p:spPr>
        <p:txBody>
          <a:bodyPr wrap="square" rtlCol="0">
            <a:spAutoFit/>
          </a:bodyPr>
          <a:lstStyle/>
          <a:p>
            <a:r>
              <a:rPr lang="en-NZ" dirty="0" smtClean="0"/>
              <a:t>Enumerator with each part</a:t>
            </a:r>
            <a:endParaRPr lang="en-NZ" dirty="0"/>
          </a:p>
        </p:txBody>
      </p:sp>
      <p:pic>
        <p:nvPicPr>
          <p:cNvPr id="3" name="Picture 2"/>
          <p:cNvPicPr>
            <a:picLocks noChangeAspect="1"/>
          </p:cNvPicPr>
          <p:nvPr/>
        </p:nvPicPr>
        <p:blipFill>
          <a:blip r:embed="rId4"/>
          <a:stretch>
            <a:fillRect/>
          </a:stretch>
        </p:blipFill>
        <p:spPr>
          <a:xfrm>
            <a:off x="2815169" y="3981679"/>
            <a:ext cx="1895475" cy="1590675"/>
          </a:xfrm>
          <a:prstGeom prst="rect">
            <a:avLst/>
          </a:prstGeom>
        </p:spPr>
      </p:pic>
    </p:spTree>
    <p:extLst>
      <p:ext uri="{BB962C8B-B14F-4D97-AF65-F5344CB8AC3E}">
        <p14:creationId xmlns:p14="http://schemas.microsoft.com/office/powerpoint/2010/main" val="465703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Should </a:t>
            </a:r>
            <a:r>
              <a:rPr lang="en-NZ" dirty="0"/>
              <a:t>feature</a:t>
            </a:r>
            <a:br>
              <a:rPr lang="en-NZ" dirty="0"/>
            </a:br>
            <a:r>
              <a:rPr lang="en-NZ" dirty="0" smtClean="0"/>
              <a:t>Dynamic</a:t>
            </a:r>
            <a:endParaRPr lang="en-NZ" dirty="0"/>
          </a:p>
        </p:txBody>
      </p:sp>
      <p:sp>
        <p:nvSpPr>
          <p:cNvPr id="3" name="Content Placeholder 2"/>
          <p:cNvSpPr>
            <a:spLocks noGrp="1"/>
          </p:cNvSpPr>
          <p:nvPr>
            <p:ph idx="1"/>
          </p:nvPr>
        </p:nvSpPr>
        <p:spPr/>
        <p:txBody>
          <a:bodyPr/>
          <a:lstStyle/>
          <a:p>
            <a:pPr marL="0" indent="0">
              <a:buNone/>
            </a:pPr>
            <a:r>
              <a:rPr lang="en-NZ" b="1" dirty="0" smtClean="0"/>
              <a:t>Buttons are disabled when can’t be used</a:t>
            </a:r>
          </a:p>
          <a:p>
            <a:pPr marL="0" indent="0">
              <a:buNone/>
            </a:pPr>
            <a:r>
              <a:rPr lang="en-NZ" dirty="0" smtClean="0"/>
              <a:t>When the application starts, the generate and load buttons are the only available options. When the map has been generated the user can then click the “check” button to check for errors. When no errors are displayed, the save button will be enabled.</a:t>
            </a:r>
          </a:p>
        </p:txBody>
      </p:sp>
    </p:spTree>
    <p:extLst>
      <p:ext uri="{BB962C8B-B14F-4D97-AF65-F5344CB8AC3E}">
        <p14:creationId xmlns:p14="http://schemas.microsoft.com/office/powerpoint/2010/main" val="375037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Images</a:t>
            </a:r>
            <a:r>
              <a:rPr lang="en-NZ" dirty="0"/>
              <a:t/>
            </a:r>
            <a:br>
              <a:rPr lang="en-NZ" dirty="0"/>
            </a:br>
            <a:r>
              <a:rPr lang="en-NZ" dirty="0" smtClean="0"/>
              <a:t>Static</a:t>
            </a:r>
            <a:endParaRPr lang="en-NZ" dirty="0"/>
          </a:p>
        </p:txBody>
      </p:sp>
      <p:sp>
        <p:nvSpPr>
          <p:cNvPr id="5" name="TextBox 4"/>
          <p:cNvSpPr txBox="1"/>
          <p:nvPr/>
        </p:nvSpPr>
        <p:spPr>
          <a:xfrm>
            <a:off x="687303" y="5701840"/>
            <a:ext cx="2978535" cy="369332"/>
          </a:xfrm>
          <a:prstGeom prst="rect">
            <a:avLst/>
          </a:prstGeom>
          <a:noFill/>
        </p:spPr>
        <p:txBody>
          <a:bodyPr wrap="square" rtlCol="0">
            <a:spAutoFit/>
          </a:bodyPr>
          <a:lstStyle/>
          <a:p>
            <a:r>
              <a:rPr lang="en-NZ" dirty="0" smtClean="0"/>
              <a:t>Starting the application</a:t>
            </a:r>
            <a:endParaRPr lang="en-NZ" dirty="0"/>
          </a:p>
        </p:txBody>
      </p:sp>
      <p:sp>
        <p:nvSpPr>
          <p:cNvPr id="7" name="TextBox 6"/>
          <p:cNvSpPr txBox="1"/>
          <p:nvPr/>
        </p:nvSpPr>
        <p:spPr>
          <a:xfrm>
            <a:off x="3468447" y="6046344"/>
            <a:ext cx="2983832" cy="369332"/>
          </a:xfrm>
          <a:prstGeom prst="rect">
            <a:avLst/>
          </a:prstGeom>
          <a:noFill/>
        </p:spPr>
        <p:txBody>
          <a:bodyPr wrap="square" rtlCol="0">
            <a:spAutoFit/>
          </a:bodyPr>
          <a:lstStyle/>
          <a:p>
            <a:r>
              <a:rPr lang="en-NZ" dirty="0" smtClean="0"/>
              <a:t>After clicking Generate</a:t>
            </a:r>
            <a:endParaRPr lang="en-NZ" dirty="0"/>
          </a:p>
        </p:txBody>
      </p:sp>
      <p:sp>
        <p:nvSpPr>
          <p:cNvPr id="10" name="TextBox 9"/>
          <p:cNvSpPr txBox="1"/>
          <p:nvPr/>
        </p:nvSpPr>
        <p:spPr>
          <a:xfrm>
            <a:off x="6446982" y="5701840"/>
            <a:ext cx="2983832" cy="646331"/>
          </a:xfrm>
          <a:prstGeom prst="rect">
            <a:avLst/>
          </a:prstGeom>
          <a:noFill/>
        </p:spPr>
        <p:txBody>
          <a:bodyPr wrap="square" rtlCol="0">
            <a:spAutoFit/>
          </a:bodyPr>
          <a:lstStyle/>
          <a:p>
            <a:r>
              <a:rPr lang="en-NZ" dirty="0" smtClean="0"/>
              <a:t>Clicking check, with errors</a:t>
            </a:r>
            <a:endParaRPr lang="en-NZ" dirty="0"/>
          </a:p>
        </p:txBody>
      </p:sp>
      <p:sp>
        <p:nvSpPr>
          <p:cNvPr id="17" name="TextBox 16"/>
          <p:cNvSpPr txBox="1"/>
          <p:nvPr/>
        </p:nvSpPr>
        <p:spPr>
          <a:xfrm>
            <a:off x="9234526" y="5335675"/>
            <a:ext cx="2983832" cy="369332"/>
          </a:xfrm>
          <a:prstGeom prst="rect">
            <a:avLst/>
          </a:prstGeom>
          <a:noFill/>
        </p:spPr>
        <p:txBody>
          <a:bodyPr wrap="square" rtlCol="0">
            <a:spAutoFit/>
          </a:bodyPr>
          <a:lstStyle/>
          <a:p>
            <a:r>
              <a:rPr lang="en-NZ" dirty="0" smtClean="0"/>
              <a:t>Clicking check, no errors</a:t>
            </a:r>
            <a:endParaRPr lang="en-NZ" dirty="0"/>
          </a:p>
        </p:txBody>
      </p:sp>
      <p:pic>
        <p:nvPicPr>
          <p:cNvPr id="3" name="Picture 2"/>
          <p:cNvPicPr>
            <a:picLocks noChangeAspect="1"/>
          </p:cNvPicPr>
          <p:nvPr/>
        </p:nvPicPr>
        <p:blipFill>
          <a:blip r:embed="rId2"/>
          <a:stretch>
            <a:fillRect/>
          </a:stretch>
        </p:blipFill>
        <p:spPr>
          <a:xfrm>
            <a:off x="793047" y="2578443"/>
            <a:ext cx="2563256" cy="3123397"/>
          </a:xfrm>
          <a:prstGeom prst="rect">
            <a:avLst/>
          </a:prstGeom>
        </p:spPr>
      </p:pic>
      <p:pic>
        <p:nvPicPr>
          <p:cNvPr id="4" name="Picture 3"/>
          <p:cNvPicPr>
            <a:picLocks noChangeAspect="1"/>
          </p:cNvPicPr>
          <p:nvPr/>
        </p:nvPicPr>
        <p:blipFill>
          <a:blip r:embed="rId3"/>
          <a:stretch>
            <a:fillRect/>
          </a:stretch>
        </p:blipFill>
        <p:spPr>
          <a:xfrm>
            <a:off x="3557768" y="2882615"/>
            <a:ext cx="2621841" cy="3188557"/>
          </a:xfrm>
          <a:prstGeom prst="rect">
            <a:avLst/>
          </a:prstGeom>
        </p:spPr>
      </p:pic>
      <p:pic>
        <p:nvPicPr>
          <p:cNvPr id="6" name="Picture 5"/>
          <p:cNvPicPr>
            <a:picLocks noChangeAspect="1"/>
          </p:cNvPicPr>
          <p:nvPr/>
        </p:nvPicPr>
        <p:blipFill>
          <a:blip r:embed="rId4"/>
          <a:stretch>
            <a:fillRect/>
          </a:stretch>
        </p:blipFill>
        <p:spPr>
          <a:xfrm>
            <a:off x="6439899" y="2608370"/>
            <a:ext cx="2534336" cy="3093470"/>
          </a:xfrm>
          <a:prstGeom prst="rect">
            <a:avLst/>
          </a:prstGeom>
        </p:spPr>
      </p:pic>
      <p:pic>
        <p:nvPicPr>
          <p:cNvPr id="8" name="Picture 7"/>
          <p:cNvPicPr>
            <a:picLocks noChangeAspect="1"/>
          </p:cNvPicPr>
          <p:nvPr/>
        </p:nvPicPr>
        <p:blipFill>
          <a:blip r:embed="rId5"/>
          <a:stretch>
            <a:fillRect/>
          </a:stretch>
        </p:blipFill>
        <p:spPr>
          <a:xfrm>
            <a:off x="9234525" y="1948703"/>
            <a:ext cx="2803697" cy="3386972"/>
          </a:xfrm>
          <a:prstGeom prst="rect">
            <a:avLst/>
          </a:prstGeom>
        </p:spPr>
      </p:pic>
    </p:spTree>
    <p:extLst>
      <p:ext uri="{BB962C8B-B14F-4D97-AF65-F5344CB8AC3E}">
        <p14:creationId xmlns:p14="http://schemas.microsoft.com/office/powerpoint/2010/main" val="3718501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Code</a:t>
            </a:r>
            <a:r>
              <a:rPr lang="en-NZ" dirty="0"/>
              <a:t/>
            </a:r>
            <a:br>
              <a:rPr lang="en-NZ" dirty="0"/>
            </a:br>
            <a:r>
              <a:rPr lang="en-NZ" dirty="0" smtClean="0"/>
              <a:t>Static</a:t>
            </a:r>
            <a:endParaRPr lang="en-NZ" dirty="0"/>
          </a:p>
        </p:txBody>
      </p:sp>
      <p:sp>
        <p:nvSpPr>
          <p:cNvPr id="3" name="Content Placeholder 2"/>
          <p:cNvSpPr>
            <a:spLocks noGrp="1"/>
          </p:cNvSpPr>
          <p:nvPr>
            <p:ph idx="1"/>
          </p:nvPr>
        </p:nvSpPr>
        <p:spPr/>
        <p:txBody>
          <a:bodyPr/>
          <a:lstStyle/>
          <a:p>
            <a:pPr marL="0" indent="0">
              <a:buNone/>
            </a:pPr>
            <a:r>
              <a:rPr lang="en-NZ" dirty="0" smtClean="0"/>
              <a:t>The default settings for the save and check buttons are set so that they are not enabled. When the generate button is clicked, the check button is enabled, the save button will always be disabled when generate is clicked as it creates an empty map, which should not be saved. The check button will be enabled, when there are no errors, save will be enabled. </a:t>
            </a:r>
            <a:endParaRPr lang="en-NZ" dirty="0"/>
          </a:p>
        </p:txBody>
      </p:sp>
      <p:pic>
        <p:nvPicPr>
          <p:cNvPr id="4" name="Picture 3"/>
          <p:cNvPicPr>
            <a:picLocks noChangeAspect="1"/>
          </p:cNvPicPr>
          <p:nvPr/>
        </p:nvPicPr>
        <p:blipFill>
          <a:blip r:embed="rId2"/>
          <a:stretch>
            <a:fillRect/>
          </a:stretch>
        </p:blipFill>
        <p:spPr>
          <a:xfrm>
            <a:off x="5802786" y="3865476"/>
            <a:ext cx="4095750" cy="1762125"/>
          </a:xfrm>
          <a:prstGeom prst="rect">
            <a:avLst/>
          </a:prstGeom>
        </p:spPr>
      </p:pic>
      <p:sp>
        <p:nvSpPr>
          <p:cNvPr id="8" name="TextBox 7"/>
          <p:cNvSpPr txBox="1"/>
          <p:nvPr/>
        </p:nvSpPr>
        <p:spPr>
          <a:xfrm>
            <a:off x="685800" y="5502537"/>
            <a:ext cx="3986597" cy="646331"/>
          </a:xfrm>
          <a:prstGeom prst="rect">
            <a:avLst/>
          </a:prstGeom>
          <a:noFill/>
        </p:spPr>
        <p:txBody>
          <a:bodyPr wrap="square" rtlCol="0">
            <a:spAutoFit/>
          </a:bodyPr>
          <a:lstStyle/>
          <a:p>
            <a:r>
              <a:rPr lang="en-NZ" dirty="0" smtClean="0"/>
              <a:t>The Generate click function, sets check and save</a:t>
            </a:r>
            <a:endParaRPr lang="en-NZ" dirty="0"/>
          </a:p>
        </p:txBody>
      </p:sp>
      <p:sp>
        <p:nvSpPr>
          <p:cNvPr id="9" name="TextBox 8"/>
          <p:cNvSpPr txBox="1"/>
          <p:nvPr/>
        </p:nvSpPr>
        <p:spPr>
          <a:xfrm>
            <a:off x="5802786" y="5598629"/>
            <a:ext cx="3986597" cy="646331"/>
          </a:xfrm>
          <a:prstGeom prst="rect">
            <a:avLst/>
          </a:prstGeom>
          <a:noFill/>
        </p:spPr>
        <p:txBody>
          <a:bodyPr wrap="square" rtlCol="0">
            <a:spAutoFit/>
          </a:bodyPr>
          <a:lstStyle/>
          <a:p>
            <a:r>
              <a:rPr lang="en-NZ" dirty="0" smtClean="0"/>
              <a:t>The Check click function, if no errors, show save button</a:t>
            </a:r>
            <a:endParaRPr lang="en-NZ" dirty="0"/>
          </a:p>
        </p:txBody>
      </p:sp>
      <p:pic>
        <p:nvPicPr>
          <p:cNvPr id="6" name="Picture 5"/>
          <p:cNvPicPr>
            <a:picLocks noChangeAspect="1"/>
          </p:cNvPicPr>
          <p:nvPr/>
        </p:nvPicPr>
        <p:blipFill>
          <a:blip r:embed="rId3"/>
          <a:stretch>
            <a:fillRect/>
          </a:stretch>
        </p:blipFill>
        <p:spPr>
          <a:xfrm>
            <a:off x="1331440" y="3926384"/>
            <a:ext cx="2350873" cy="1576153"/>
          </a:xfrm>
          <a:prstGeom prst="rect">
            <a:avLst/>
          </a:prstGeom>
        </p:spPr>
      </p:pic>
    </p:spTree>
    <p:extLst>
      <p:ext uri="{BB962C8B-B14F-4D97-AF65-F5344CB8AC3E}">
        <p14:creationId xmlns:p14="http://schemas.microsoft.com/office/powerpoint/2010/main" val="1336656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File Handler</a:t>
            </a:r>
            <a:r>
              <a:rPr lang="en-NZ" dirty="0"/>
              <a:t/>
            </a:r>
            <a:br>
              <a:rPr lang="en-NZ" dirty="0"/>
            </a:br>
            <a:r>
              <a:rPr lang="en-NZ" dirty="0" smtClean="0"/>
              <a:t>Must features</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457200" indent="-457200">
              <a:buAutoNum type="arabicPeriod"/>
            </a:pPr>
            <a:r>
              <a:rPr lang="en-NZ" dirty="0" smtClean="0"/>
              <a:t>Displays a file load dialog</a:t>
            </a:r>
          </a:p>
          <a:p>
            <a:pPr marL="457200" indent="-457200">
              <a:buAutoNum type="arabicPeriod"/>
            </a:pPr>
            <a:r>
              <a:rPr lang="en-NZ" dirty="0" smtClean="0"/>
              <a:t>Displays a file save dialog</a:t>
            </a:r>
          </a:p>
          <a:p>
            <a:pPr marL="457200" indent="-457200">
              <a:buAutoNum type="arabicPeriod"/>
            </a:pPr>
            <a:r>
              <a:rPr lang="en-NZ" dirty="0" smtClean="0"/>
              <a:t>Displays a list of files</a:t>
            </a:r>
          </a:p>
          <a:p>
            <a:pPr marL="457200" indent="-457200">
              <a:buAutoNum type="arabicPeriod"/>
            </a:pPr>
            <a:r>
              <a:rPr lang="en-NZ" dirty="0" smtClean="0"/>
              <a:t>Allows cancel</a:t>
            </a:r>
          </a:p>
          <a:p>
            <a:pPr marL="457200" indent="-457200">
              <a:buAutoNum type="arabicPeriod"/>
            </a:pPr>
            <a:r>
              <a:rPr lang="en-NZ" dirty="0" smtClean="0"/>
              <a:t>Provides path to most recent file</a:t>
            </a:r>
          </a:p>
        </p:txBody>
      </p:sp>
    </p:spTree>
    <p:extLst>
      <p:ext uri="{BB962C8B-B14F-4D97-AF65-F5344CB8AC3E}">
        <p14:creationId xmlns:p14="http://schemas.microsoft.com/office/powerpoint/2010/main" val="6554641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File Handler</a:t>
            </a:r>
            <a:br>
              <a:rPr lang="en-NZ" dirty="0" smtClean="0"/>
            </a:br>
            <a:r>
              <a:rPr lang="en-NZ" dirty="0" smtClean="0"/>
              <a:t>Should</a:t>
            </a:r>
            <a:br>
              <a:rPr lang="en-NZ" dirty="0" smtClean="0"/>
            </a:br>
            <a:r>
              <a:rPr lang="en-NZ" dirty="0" smtClean="0"/>
              <a:t>Static </a:t>
            </a:r>
            <a:endParaRPr lang="en-NZ" dirty="0"/>
          </a:p>
        </p:txBody>
      </p:sp>
      <p:sp>
        <p:nvSpPr>
          <p:cNvPr id="3" name="Content Placeholder 2"/>
          <p:cNvSpPr>
            <a:spLocks noGrp="1"/>
          </p:cNvSpPr>
          <p:nvPr>
            <p:ph idx="1"/>
          </p:nvPr>
        </p:nvSpPr>
        <p:spPr/>
        <p:txBody>
          <a:bodyPr/>
          <a:lstStyle/>
          <a:p>
            <a:pPr marL="457200" indent="-457200">
              <a:buAutoNum type="arabicPeriod"/>
            </a:pPr>
            <a:r>
              <a:rPr lang="en-NZ" dirty="0" smtClean="0"/>
              <a:t>Can click most recent link to load it</a:t>
            </a:r>
          </a:p>
          <a:p>
            <a:pPr marL="457200" indent="-457200">
              <a:buAutoNum type="arabicPeriod"/>
            </a:pPr>
            <a:r>
              <a:rPr lang="en-NZ" dirty="0" smtClean="0"/>
              <a:t>Error messages for whether file saved</a:t>
            </a:r>
          </a:p>
        </p:txBody>
      </p:sp>
    </p:spTree>
    <p:extLst>
      <p:ext uri="{BB962C8B-B14F-4D97-AF65-F5344CB8AC3E}">
        <p14:creationId xmlns:p14="http://schemas.microsoft.com/office/powerpoint/2010/main" val="304854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Must 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Display file load dialog</a:t>
            </a:r>
          </a:p>
          <a:p>
            <a:pPr marL="0" indent="0">
              <a:buNone/>
            </a:pPr>
            <a:r>
              <a:rPr lang="en-NZ" dirty="0" smtClean="0"/>
              <a:t>The file load dialog is shown when the user needs to load a file. The user will have to click the load button before it is created then shown to the user</a:t>
            </a:r>
            <a:endParaRPr lang="en-NZ" dirty="0"/>
          </a:p>
        </p:txBody>
      </p:sp>
    </p:spTree>
    <p:extLst>
      <p:ext uri="{BB962C8B-B14F-4D97-AF65-F5344CB8AC3E}">
        <p14:creationId xmlns:p14="http://schemas.microsoft.com/office/powerpoint/2010/main" val="2443592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sp>
        <p:nvSpPr>
          <p:cNvPr id="6" name="TextBox 5"/>
          <p:cNvSpPr txBox="1"/>
          <p:nvPr/>
        </p:nvSpPr>
        <p:spPr>
          <a:xfrm>
            <a:off x="3894994" y="5414490"/>
            <a:ext cx="4349037" cy="369332"/>
          </a:xfrm>
          <a:prstGeom prst="rect">
            <a:avLst/>
          </a:prstGeom>
          <a:noFill/>
        </p:spPr>
        <p:txBody>
          <a:bodyPr wrap="square" rtlCol="0">
            <a:spAutoFit/>
          </a:bodyPr>
          <a:lstStyle/>
          <a:p>
            <a:r>
              <a:rPr lang="en-NZ" dirty="0" smtClean="0"/>
              <a:t>The load dialog display</a:t>
            </a:r>
            <a:endParaRPr lang="en-NZ" dirty="0"/>
          </a:p>
        </p:txBody>
      </p:sp>
      <p:sp>
        <p:nvSpPr>
          <p:cNvPr id="7" name="TextBox 6"/>
          <p:cNvSpPr txBox="1"/>
          <p:nvPr/>
        </p:nvSpPr>
        <p:spPr>
          <a:xfrm>
            <a:off x="363095" y="5615434"/>
            <a:ext cx="2532505" cy="646331"/>
          </a:xfrm>
          <a:prstGeom prst="rect">
            <a:avLst/>
          </a:prstGeom>
          <a:noFill/>
        </p:spPr>
        <p:txBody>
          <a:bodyPr wrap="square" rtlCol="0">
            <a:spAutoFit/>
          </a:bodyPr>
          <a:lstStyle/>
          <a:p>
            <a:r>
              <a:rPr lang="en-NZ" dirty="0" smtClean="0"/>
              <a:t>The file handler dialog box</a:t>
            </a:r>
            <a:endParaRPr lang="en-NZ" dirty="0"/>
          </a:p>
        </p:txBody>
      </p:sp>
      <p:sp>
        <p:nvSpPr>
          <p:cNvPr id="10" name="TextBox 9"/>
          <p:cNvSpPr txBox="1"/>
          <p:nvPr/>
        </p:nvSpPr>
        <p:spPr>
          <a:xfrm>
            <a:off x="8244032" y="6015092"/>
            <a:ext cx="2915403" cy="646331"/>
          </a:xfrm>
          <a:prstGeom prst="rect">
            <a:avLst/>
          </a:prstGeom>
          <a:noFill/>
        </p:spPr>
        <p:txBody>
          <a:bodyPr wrap="square" rtlCol="0">
            <a:spAutoFit/>
          </a:bodyPr>
          <a:lstStyle/>
          <a:p>
            <a:r>
              <a:rPr lang="en-NZ" dirty="0" smtClean="0"/>
              <a:t>File handler dialog after loading file</a:t>
            </a:r>
            <a:endParaRPr lang="en-NZ" dirty="0"/>
          </a:p>
        </p:txBody>
      </p:sp>
      <p:pic>
        <p:nvPicPr>
          <p:cNvPr id="11" name="Picture 10"/>
          <p:cNvPicPr>
            <a:picLocks noChangeAspect="1"/>
          </p:cNvPicPr>
          <p:nvPr/>
        </p:nvPicPr>
        <p:blipFill>
          <a:blip r:embed="rId2"/>
          <a:stretch>
            <a:fillRect/>
          </a:stretch>
        </p:blipFill>
        <p:spPr>
          <a:xfrm>
            <a:off x="3894995" y="1421769"/>
            <a:ext cx="4349037" cy="3800129"/>
          </a:xfrm>
          <a:prstGeom prst="rect">
            <a:avLst/>
          </a:prstGeom>
        </p:spPr>
      </p:pic>
      <p:pic>
        <p:nvPicPr>
          <p:cNvPr id="13" name="Picture 12"/>
          <p:cNvPicPr>
            <a:picLocks noChangeAspect="1"/>
          </p:cNvPicPr>
          <p:nvPr/>
        </p:nvPicPr>
        <p:blipFill>
          <a:blip r:embed="rId3"/>
          <a:stretch>
            <a:fillRect/>
          </a:stretch>
        </p:blipFill>
        <p:spPr>
          <a:xfrm>
            <a:off x="363095" y="831813"/>
            <a:ext cx="2532505" cy="4783621"/>
          </a:xfrm>
          <a:prstGeom prst="rect">
            <a:avLst/>
          </a:prstGeom>
        </p:spPr>
      </p:pic>
      <p:pic>
        <p:nvPicPr>
          <p:cNvPr id="14" name="Picture 13"/>
          <p:cNvPicPr>
            <a:picLocks noChangeAspect="1"/>
          </p:cNvPicPr>
          <p:nvPr/>
        </p:nvPicPr>
        <p:blipFill>
          <a:blip r:embed="rId4"/>
          <a:stretch>
            <a:fillRect/>
          </a:stretch>
        </p:blipFill>
        <p:spPr>
          <a:xfrm>
            <a:off x="8555903" y="2156458"/>
            <a:ext cx="2043674" cy="3858634"/>
          </a:xfrm>
          <a:prstGeom prst="rect">
            <a:avLst/>
          </a:prstGeom>
        </p:spPr>
      </p:pic>
    </p:spTree>
    <p:extLst>
      <p:ext uri="{BB962C8B-B14F-4D97-AF65-F5344CB8AC3E}">
        <p14:creationId xmlns:p14="http://schemas.microsoft.com/office/powerpoint/2010/main" val="24173116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When the Load button is pressed the load dialog box is generated, once a file is clicked and the user presses open it will pass the file location to the file handler</a:t>
            </a:r>
            <a:endParaRPr lang="en-NZ" dirty="0"/>
          </a:p>
        </p:txBody>
      </p:sp>
      <p:sp>
        <p:nvSpPr>
          <p:cNvPr id="10" name="TextBox 9"/>
          <p:cNvSpPr txBox="1"/>
          <p:nvPr/>
        </p:nvSpPr>
        <p:spPr>
          <a:xfrm>
            <a:off x="6096000" y="5247848"/>
            <a:ext cx="4427912" cy="1477328"/>
          </a:xfrm>
          <a:prstGeom prst="rect">
            <a:avLst/>
          </a:prstGeom>
          <a:noFill/>
        </p:spPr>
        <p:txBody>
          <a:bodyPr wrap="square" rtlCol="0">
            <a:spAutoFit/>
          </a:bodyPr>
          <a:lstStyle/>
          <a:p>
            <a:r>
              <a:rPr lang="en-NZ" dirty="0" smtClean="0"/>
              <a:t>The load dialog display is created then properties are set to define the file types and filter index. When a user has selected a valid file it will return the file location</a:t>
            </a:r>
            <a:endParaRPr lang="en-NZ" dirty="0"/>
          </a:p>
        </p:txBody>
      </p:sp>
      <p:pic>
        <p:nvPicPr>
          <p:cNvPr id="8" name="Picture 7"/>
          <p:cNvPicPr>
            <a:picLocks noChangeAspect="1"/>
          </p:cNvPicPr>
          <p:nvPr/>
        </p:nvPicPr>
        <p:blipFill>
          <a:blip r:embed="rId2"/>
          <a:stretch>
            <a:fillRect/>
          </a:stretch>
        </p:blipFill>
        <p:spPr>
          <a:xfrm>
            <a:off x="2210795" y="3034498"/>
            <a:ext cx="3795810" cy="3690678"/>
          </a:xfrm>
          <a:prstGeom prst="rect">
            <a:avLst/>
          </a:prstGeom>
        </p:spPr>
      </p:pic>
    </p:spTree>
    <p:extLst>
      <p:ext uri="{BB962C8B-B14F-4D97-AF65-F5344CB8AC3E}">
        <p14:creationId xmlns:p14="http://schemas.microsoft.com/office/powerpoint/2010/main" val="14240950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Must 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Display file save dialog</a:t>
            </a:r>
          </a:p>
          <a:p>
            <a:pPr marL="0" indent="0">
              <a:buNone/>
            </a:pPr>
            <a:r>
              <a:rPr lang="en-NZ" dirty="0" smtClean="0"/>
              <a:t>The save load dialog is shown when the user needs to save a file. The user will have to click the save button before it is created then shown to the user</a:t>
            </a:r>
            <a:endParaRPr lang="en-NZ" dirty="0"/>
          </a:p>
        </p:txBody>
      </p:sp>
    </p:spTree>
    <p:extLst>
      <p:ext uri="{BB962C8B-B14F-4D97-AF65-F5344CB8AC3E}">
        <p14:creationId xmlns:p14="http://schemas.microsoft.com/office/powerpoint/2010/main" val="8728492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sp>
        <p:nvSpPr>
          <p:cNvPr id="6" name="TextBox 5"/>
          <p:cNvSpPr txBox="1"/>
          <p:nvPr/>
        </p:nvSpPr>
        <p:spPr>
          <a:xfrm>
            <a:off x="3894994" y="5414490"/>
            <a:ext cx="4349037" cy="369332"/>
          </a:xfrm>
          <a:prstGeom prst="rect">
            <a:avLst/>
          </a:prstGeom>
          <a:noFill/>
        </p:spPr>
        <p:txBody>
          <a:bodyPr wrap="square" rtlCol="0">
            <a:spAutoFit/>
          </a:bodyPr>
          <a:lstStyle/>
          <a:p>
            <a:r>
              <a:rPr lang="en-NZ" dirty="0" smtClean="0"/>
              <a:t>The save dialog display</a:t>
            </a:r>
            <a:endParaRPr lang="en-NZ" dirty="0"/>
          </a:p>
        </p:txBody>
      </p:sp>
      <p:sp>
        <p:nvSpPr>
          <p:cNvPr id="7" name="TextBox 6"/>
          <p:cNvSpPr txBox="1"/>
          <p:nvPr/>
        </p:nvSpPr>
        <p:spPr>
          <a:xfrm>
            <a:off x="363095" y="5615434"/>
            <a:ext cx="2532505" cy="646331"/>
          </a:xfrm>
          <a:prstGeom prst="rect">
            <a:avLst/>
          </a:prstGeom>
          <a:noFill/>
        </p:spPr>
        <p:txBody>
          <a:bodyPr wrap="square" rtlCol="0">
            <a:spAutoFit/>
          </a:bodyPr>
          <a:lstStyle/>
          <a:p>
            <a:r>
              <a:rPr lang="en-NZ" dirty="0" smtClean="0"/>
              <a:t>The file handler dialog box</a:t>
            </a:r>
            <a:endParaRPr lang="en-NZ" dirty="0"/>
          </a:p>
        </p:txBody>
      </p:sp>
      <p:sp>
        <p:nvSpPr>
          <p:cNvPr id="10" name="TextBox 9"/>
          <p:cNvSpPr txBox="1"/>
          <p:nvPr/>
        </p:nvSpPr>
        <p:spPr>
          <a:xfrm>
            <a:off x="8244032" y="6015092"/>
            <a:ext cx="2915403" cy="646331"/>
          </a:xfrm>
          <a:prstGeom prst="rect">
            <a:avLst/>
          </a:prstGeom>
          <a:noFill/>
        </p:spPr>
        <p:txBody>
          <a:bodyPr wrap="square" rtlCol="0">
            <a:spAutoFit/>
          </a:bodyPr>
          <a:lstStyle/>
          <a:p>
            <a:r>
              <a:rPr lang="en-NZ" dirty="0" smtClean="0"/>
              <a:t>File handler dialog after saving file</a:t>
            </a:r>
            <a:endParaRPr lang="en-NZ" dirty="0"/>
          </a:p>
        </p:txBody>
      </p:sp>
      <p:pic>
        <p:nvPicPr>
          <p:cNvPr id="3" name="Picture 2"/>
          <p:cNvPicPr>
            <a:picLocks noChangeAspect="1"/>
          </p:cNvPicPr>
          <p:nvPr/>
        </p:nvPicPr>
        <p:blipFill>
          <a:blip r:embed="rId2"/>
          <a:stretch>
            <a:fillRect/>
          </a:stretch>
        </p:blipFill>
        <p:spPr>
          <a:xfrm>
            <a:off x="363095" y="809220"/>
            <a:ext cx="2532505" cy="4806214"/>
          </a:xfrm>
          <a:prstGeom prst="rect">
            <a:avLst/>
          </a:prstGeom>
        </p:spPr>
      </p:pic>
      <p:pic>
        <p:nvPicPr>
          <p:cNvPr id="4" name="Picture 3"/>
          <p:cNvPicPr>
            <a:picLocks noChangeAspect="1"/>
          </p:cNvPicPr>
          <p:nvPr/>
        </p:nvPicPr>
        <p:blipFill>
          <a:blip r:embed="rId3"/>
          <a:stretch>
            <a:fillRect/>
          </a:stretch>
        </p:blipFill>
        <p:spPr>
          <a:xfrm>
            <a:off x="3372057" y="1327099"/>
            <a:ext cx="4707389" cy="4087391"/>
          </a:xfrm>
          <a:prstGeom prst="rect">
            <a:avLst/>
          </a:prstGeom>
        </p:spPr>
      </p:pic>
      <p:pic>
        <p:nvPicPr>
          <p:cNvPr id="5" name="Picture 4"/>
          <p:cNvPicPr>
            <a:picLocks noChangeAspect="1"/>
          </p:cNvPicPr>
          <p:nvPr/>
        </p:nvPicPr>
        <p:blipFill>
          <a:blip r:embed="rId4"/>
          <a:stretch>
            <a:fillRect/>
          </a:stretch>
        </p:blipFill>
        <p:spPr>
          <a:xfrm>
            <a:off x="8387283" y="2113324"/>
            <a:ext cx="2063003" cy="3901767"/>
          </a:xfrm>
          <a:prstGeom prst="rect">
            <a:avLst/>
          </a:prstGeom>
        </p:spPr>
      </p:pic>
    </p:spTree>
    <p:extLst>
      <p:ext uri="{BB962C8B-B14F-4D97-AF65-F5344CB8AC3E}">
        <p14:creationId xmlns:p14="http://schemas.microsoft.com/office/powerpoint/2010/main" val="2887131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lvl="0" indent="0">
              <a:buNone/>
            </a:pPr>
            <a:r>
              <a:rPr lang="en-NZ" b="1" dirty="0"/>
              <a:t>Can set selection as </a:t>
            </a:r>
            <a:r>
              <a:rPr lang="en-NZ" b="1" dirty="0" smtClean="0"/>
              <a:t>block</a:t>
            </a:r>
          </a:p>
          <a:p>
            <a:pPr marL="0" indent="0">
              <a:buNone/>
            </a:pPr>
            <a:r>
              <a:rPr lang="en-NZ" dirty="0"/>
              <a:t>An enumerator exists with each part defined as the correct character, when the function </a:t>
            </a:r>
            <a:r>
              <a:rPr lang="en-NZ" b="1" dirty="0"/>
              <a:t>“</a:t>
            </a:r>
            <a:r>
              <a:rPr lang="en-NZ" b="1" dirty="0" err="1"/>
              <a:t>seItem</a:t>
            </a:r>
            <a:r>
              <a:rPr lang="en-NZ" b="1" dirty="0"/>
              <a:t>” </a:t>
            </a:r>
            <a:r>
              <a:rPr lang="en-NZ" dirty="0"/>
              <a:t>is used it set the property to the correct part e.g. </a:t>
            </a:r>
            <a:r>
              <a:rPr lang="en-NZ" dirty="0" smtClean="0"/>
              <a:t>block. </a:t>
            </a:r>
            <a:endParaRPr lang="en-NZ" b="1" dirty="0"/>
          </a:p>
        </p:txBody>
      </p:sp>
      <p:pic>
        <p:nvPicPr>
          <p:cNvPr id="4" name="Picture 3"/>
          <p:cNvPicPr>
            <a:picLocks noChangeAspect="1"/>
          </p:cNvPicPr>
          <p:nvPr/>
        </p:nvPicPr>
        <p:blipFill>
          <a:blip r:embed="rId2"/>
          <a:stretch>
            <a:fillRect/>
          </a:stretch>
        </p:blipFill>
        <p:spPr>
          <a:xfrm>
            <a:off x="5157107" y="3755248"/>
            <a:ext cx="2219325" cy="247650"/>
          </a:xfrm>
          <a:prstGeom prst="rect">
            <a:avLst/>
          </a:prstGeom>
        </p:spPr>
      </p:pic>
      <p:pic>
        <p:nvPicPr>
          <p:cNvPr id="6" name="Picture 5"/>
          <p:cNvPicPr>
            <a:picLocks noChangeAspect="1"/>
          </p:cNvPicPr>
          <p:nvPr/>
        </p:nvPicPr>
        <p:blipFill>
          <a:blip r:embed="rId3"/>
          <a:stretch>
            <a:fillRect/>
          </a:stretch>
        </p:blipFill>
        <p:spPr>
          <a:xfrm>
            <a:off x="7246143" y="4443488"/>
            <a:ext cx="2181225" cy="685800"/>
          </a:xfrm>
          <a:prstGeom prst="rect">
            <a:avLst/>
          </a:prstGeom>
        </p:spPr>
      </p:pic>
      <p:sp>
        <p:nvSpPr>
          <p:cNvPr id="9" name="TextBox 8"/>
          <p:cNvSpPr txBox="1"/>
          <p:nvPr/>
        </p:nvSpPr>
        <p:spPr>
          <a:xfrm>
            <a:off x="5157107" y="4002898"/>
            <a:ext cx="2316083" cy="646331"/>
          </a:xfrm>
          <a:prstGeom prst="rect">
            <a:avLst/>
          </a:prstGeom>
          <a:noFill/>
        </p:spPr>
        <p:txBody>
          <a:bodyPr wrap="square" rtlCol="0">
            <a:spAutoFit/>
          </a:bodyPr>
          <a:lstStyle/>
          <a:p>
            <a:r>
              <a:rPr lang="en-NZ" dirty="0" smtClean="0"/>
              <a:t>Selected item property</a:t>
            </a:r>
            <a:endParaRPr lang="en-NZ" dirty="0"/>
          </a:p>
        </p:txBody>
      </p:sp>
      <p:sp>
        <p:nvSpPr>
          <p:cNvPr id="10" name="TextBox 9"/>
          <p:cNvSpPr txBox="1"/>
          <p:nvPr/>
        </p:nvSpPr>
        <p:spPr>
          <a:xfrm>
            <a:off x="7241281" y="5143098"/>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1" name="TextBox 10"/>
          <p:cNvSpPr txBox="1"/>
          <p:nvPr/>
        </p:nvSpPr>
        <p:spPr>
          <a:xfrm>
            <a:off x="2895600" y="5572354"/>
            <a:ext cx="2316083" cy="646331"/>
          </a:xfrm>
          <a:prstGeom prst="rect">
            <a:avLst/>
          </a:prstGeom>
          <a:noFill/>
        </p:spPr>
        <p:txBody>
          <a:bodyPr wrap="square" rtlCol="0">
            <a:spAutoFit/>
          </a:bodyPr>
          <a:lstStyle/>
          <a:p>
            <a:r>
              <a:rPr lang="en-NZ" dirty="0" smtClean="0"/>
              <a:t>Enumerator with each part</a:t>
            </a:r>
            <a:endParaRPr lang="en-NZ" dirty="0"/>
          </a:p>
        </p:txBody>
      </p:sp>
      <p:pic>
        <p:nvPicPr>
          <p:cNvPr id="13" name="Picture 12"/>
          <p:cNvPicPr>
            <a:picLocks noChangeAspect="1"/>
          </p:cNvPicPr>
          <p:nvPr/>
        </p:nvPicPr>
        <p:blipFill>
          <a:blip r:embed="rId4"/>
          <a:stretch>
            <a:fillRect/>
          </a:stretch>
        </p:blipFill>
        <p:spPr>
          <a:xfrm>
            <a:off x="2935836" y="4051478"/>
            <a:ext cx="1895475" cy="1552575"/>
          </a:xfrm>
          <a:prstGeom prst="rect">
            <a:avLst/>
          </a:prstGeom>
        </p:spPr>
      </p:pic>
    </p:spTree>
    <p:extLst>
      <p:ext uri="{BB962C8B-B14F-4D97-AF65-F5344CB8AC3E}">
        <p14:creationId xmlns:p14="http://schemas.microsoft.com/office/powerpoint/2010/main" val="24571191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When the save button is pressed the save dialog box is generated, once a name has been entered and the user presses save, it will pass the file location to the file handler</a:t>
            </a:r>
            <a:endParaRPr lang="en-NZ" dirty="0"/>
          </a:p>
        </p:txBody>
      </p:sp>
      <p:sp>
        <p:nvSpPr>
          <p:cNvPr id="10" name="TextBox 9"/>
          <p:cNvSpPr txBox="1"/>
          <p:nvPr/>
        </p:nvSpPr>
        <p:spPr>
          <a:xfrm>
            <a:off x="7764088" y="5380672"/>
            <a:ext cx="4427912" cy="1477328"/>
          </a:xfrm>
          <a:prstGeom prst="rect">
            <a:avLst/>
          </a:prstGeom>
          <a:noFill/>
        </p:spPr>
        <p:txBody>
          <a:bodyPr wrap="square" rtlCol="0">
            <a:spAutoFit/>
          </a:bodyPr>
          <a:lstStyle/>
          <a:p>
            <a:r>
              <a:rPr lang="en-NZ" dirty="0" smtClean="0"/>
              <a:t>The save dialog display is created, then properties are set to define the file types and filter index. When a user has selected a valid file it will return the file location</a:t>
            </a:r>
            <a:endParaRPr lang="en-NZ" dirty="0"/>
          </a:p>
        </p:txBody>
      </p:sp>
      <p:pic>
        <p:nvPicPr>
          <p:cNvPr id="3" name="Picture 2"/>
          <p:cNvPicPr>
            <a:picLocks noChangeAspect="1"/>
          </p:cNvPicPr>
          <p:nvPr/>
        </p:nvPicPr>
        <p:blipFill>
          <a:blip r:embed="rId2"/>
          <a:stretch>
            <a:fillRect/>
          </a:stretch>
        </p:blipFill>
        <p:spPr>
          <a:xfrm>
            <a:off x="3581400" y="3013717"/>
            <a:ext cx="4182688" cy="3844283"/>
          </a:xfrm>
          <a:prstGeom prst="rect">
            <a:avLst/>
          </a:prstGeom>
        </p:spPr>
      </p:pic>
    </p:spTree>
    <p:extLst>
      <p:ext uri="{BB962C8B-B14F-4D97-AF65-F5344CB8AC3E}">
        <p14:creationId xmlns:p14="http://schemas.microsoft.com/office/powerpoint/2010/main" val="35563684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Must 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Displays list of files</a:t>
            </a:r>
          </a:p>
          <a:p>
            <a:pPr marL="0" indent="0">
              <a:buNone/>
            </a:pPr>
            <a:r>
              <a:rPr lang="en-NZ" dirty="0" smtClean="0"/>
              <a:t>When the File Handler dialog is open, it will display a list of files in a defined folder. It will be generated onto a list box with just the file name, not the entire directory</a:t>
            </a:r>
            <a:endParaRPr lang="en-NZ" dirty="0"/>
          </a:p>
        </p:txBody>
      </p:sp>
    </p:spTree>
    <p:extLst>
      <p:ext uri="{BB962C8B-B14F-4D97-AF65-F5344CB8AC3E}">
        <p14:creationId xmlns:p14="http://schemas.microsoft.com/office/powerpoint/2010/main" val="14162156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pic>
        <p:nvPicPr>
          <p:cNvPr id="8" name="Picture 7"/>
          <p:cNvPicPr>
            <a:picLocks noChangeAspect="1"/>
          </p:cNvPicPr>
          <p:nvPr/>
        </p:nvPicPr>
        <p:blipFill>
          <a:blip r:embed="rId2"/>
          <a:stretch>
            <a:fillRect/>
          </a:stretch>
        </p:blipFill>
        <p:spPr>
          <a:xfrm>
            <a:off x="489469" y="764373"/>
            <a:ext cx="2628900" cy="4953000"/>
          </a:xfrm>
          <a:prstGeom prst="rect">
            <a:avLst/>
          </a:prstGeom>
        </p:spPr>
      </p:pic>
      <p:sp>
        <p:nvSpPr>
          <p:cNvPr id="9" name="TextBox 8"/>
          <p:cNvSpPr txBox="1"/>
          <p:nvPr/>
        </p:nvSpPr>
        <p:spPr>
          <a:xfrm>
            <a:off x="447869" y="5803641"/>
            <a:ext cx="2670500" cy="646331"/>
          </a:xfrm>
          <a:prstGeom prst="rect">
            <a:avLst/>
          </a:prstGeom>
          <a:noFill/>
        </p:spPr>
        <p:txBody>
          <a:bodyPr wrap="square" rtlCol="0">
            <a:spAutoFit/>
          </a:bodyPr>
          <a:lstStyle/>
          <a:p>
            <a:r>
              <a:rPr lang="en-NZ" dirty="0" smtClean="0"/>
              <a:t>File Handler dialog with empty list of files</a:t>
            </a:r>
            <a:endParaRPr lang="en-NZ" dirty="0"/>
          </a:p>
        </p:txBody>
      </p:sp>
      <p:pic>
        <p:nvPicPr>
          <p:cNvPr id="11" name="Picture 10"/>
          <p:cNvPicPr>
            <a:picLocks noChangeAspect="1"/>
          </p:cNvPicPr>
          <p:nvPr/>
        </p:nvPicPr>
        <p:blipFill>
          <a:blip r:embed="rId3"/>
          <a:stretch>
            <a:fillRect/>
          </a:stretch>
        </p:blipFill>
        <p:spPr>
          <a:xfrm>
            <a:off x="4503867" y="1399592"/>
            <a:ext cx="2341500" cy="4404049"/>
          </a:xfrm>
          <a:prstGeom prst="rect">
            <a:avLst/>
          </a:prstGeom>
        </p:spPr>
      </p:pic>
      <p:sp>
        <p:nvSpPr>
          <p:cNvPr id="12" name="TextBox 11"/>
          <p:cNvSpPr txBox="1"/>
          <p:nvPr/>
        </p:nvSpPr>
        <p:spPr>
          <a:xfrm>
            <a:off x="4450994" y="5803641"/>
            <a:ext cx="2546965" cy="373224"/>
          </a:xfrm>
          <a:prstGeom prst="rect">
            <a:avLst/>
          </a:prstGeom>
          <a:noFill/>
        </p:spPr>
        <p:txBody>
          <a:bodyPr wrap="square" rtlCol="0">
            <a:spAutoFit/>
          </a:bodyPr>
          <a:lstStyle/>
          <a:p>
            <a:r>
              <a:rPr lang="en-NZ" dirty="0" smtClean="0"/>
              <a:t>After saving a file</a:t>
            </a:r>
            <a:endParaRPr lang="en-NZ" dirty="0"/>
          </a:p>
        </p:txBody>
      </p:sp>
      <p:pic>
        <p:nvPicPr>
          <p:cNvPr id="13" name="Picture 12"/>
          <p:cNvPicPr>
            <a:picLocks noChangeAspect="1"/>
          </p:cNvPicPr>
          <p:nvPr/>
        </p:nvPicPr>
        <p:blipFill>
          <a:blip r:embed="rId4"/>
          <a:stretch>
            <a:fillRect/>
          </a:stretch>
        </p:blipFill>
        <p:spPr>
          <a:xfrm>
            <a:off x="7814875" y="1706183"/>
            <a:ext cx="2121749" cy="4011190"/>
          </a:xfrm>
          <a:prstGeom prst="rect">
            <a:avLst/>
          </a:prstGeom>
        </p:spPr>
      </p:pic>
      <p:sp>
        <p:nvSpPr>
          <p:cNvPr id="14" name="TextBox 13"/>
          <p:cNvSpPr txBox="1"/>
          <p:nvPr/>
        </p:nvSpPr>
        <p:spPr>
          <a:xfrm>
            <a:off x="7814875" y="5803641"/>
            <a:ext cx="2546965" cy="646331"/>
          </a:xfrm>
          <a:prstGeom prst="rect">
            <a:avLst/>
          </a:prstGeom>
          <a:noFill/>
        </p:spPr>
        <p:txBody>
          <a:bodyPr wrap="square" rtlCol="0">
            <a:spAutoFit/>
          </a:bodyPr>
          <a:lstStyle/>
          <a:p>
            <a:r>
              <a:rPr lang="en-NZ" dirty="0" smtClean="0"/>
              <a:t>After saving multiple files</a:t>
            </a:r>
            <a:endParaRPr lang="en-NZ" dirty="0"/>
          </a:p>
        </p:txBody>
      </p:sp>
    </p:spTree>
    <p:extLst>
      <p:ext uri="{BB962C8B-B14F-4D97-AF65-F5344CB8AC3E}">
        <p14:creationId xmlns:p14="http://schemas.microsoft.com/office/powerpoint/2010/main" val="34140300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When the file handler is loaded the list is populated, when the user loads or saves a file the list will be repopulated</a:t>
            </a:r>
            <a:endParaRPr lang="en-NZ" dirty="0"/>
          </a:p>
        </p:txBody>
      </p:sp>
      <p:sp>
        <p:nvSpPr>
          <p:cNvPr id="10" name="TextBox 9"/>
          <p:cNvSpPr txBox="1"/>
          <p:nvPr/>
        </p:nvSpPr>
        <p:spPr>
          <a:xfrm>
            <a:off x="685799" y="5853850"/>
            <a:ext cx="6562725" cy="646331"/>
          </a:xfrm>
          <a:prstGeom prst="rect">
            <a:avLst/>
          </a:prstGeom>
          <a:noFill/>
        </p:spPr>
        <p:txBody>
          <a:bodyPr wrap="square" rtlCol="0">
            <a:spAutoFit/>
          </a:bodyPr>
          <a:lstStyle/>
          <a:p>
            <a:r>
              <a:rPr lang="en-NZ" dirty="0" smtClean="0"/>
              <a:t>The file list is first cleared, the location is set and each file in the location is returned before adding them into the list</a:t>
            </a:r>
            <a:endParaRPr lang="en-NZ" dirty="0"/>
          </a:p>
        </p:txBody>
      </p:sp>
      <p:pic>
        <p:nvPicPr>
          <p:cNvPr id="6" name="Picture 5"/>
          <p:cNvPicPr>
            <a:picLocks noChangeAspect="1"/>
          </p:cNvPicPr>
          <p:nvPr/>
        </p:nvPicPr>
        <p:blipFill>
          <a:blip r:embed="rId2"/>
          <a:stretch>
            <a:fillRect/>
          </a:stretch>
        </p:blipFill>
        <p:spPr>
          <a:xfrm>
            <a:off x="685800" y="3306178"/>
            <a:ext cx="6562725" cy="2543175"/>
          </a:xfrm>
          <a:prstGeom prst="rect">
            <a:avLst/>
          </a:prstGeom>
        </p:spPr>
      </p:pic>
      <p:pic>
        <p:nvPicPr>
          <p:cNvPr id="7" name="Picture 6"/>
          <p:cNvPicPr>
            <a:picLocks noChangeAspect="1"/>
          </p:cNvPicPr>
          <p:nvPr/>
        </p:nvPicPr>
        <p:blipFill>
          <a:blip r:embed="rId3"/>
          <a:stretch>
            <a:fillRect/>
          </a:stretch>
        </p:blipFill>
        <p:spPr>
          <a:xfrm>
            <a:off x="7596187" y="2584809"/>
            <a:ext cx="3562350" cy="1743075"/>
          </a:xfrm>
          <a:prstGeom prst="rect">
            <a:avLst/>
          </a:prstGeom>
        </p:spPr>
      </p:pic>
      <p:sp>
        <p:nvSpPr>
          <p:cNvPr id="9" name="TextBox 8"/>
          <p:cNvSpPr txBox="1"/>
          <p:nvPr/>
        </p:nvSpPr>
        <p:spPr>
          <a:xfrm>
            <a:off x="7596187" y="4290892"/>
            <a:ext cx="3458741" cy="646331"/>
          </a:xfrm>
          <a:prstGeom prst="rect">
            <a:avLst/>
          </a:prstGeom>
          <a:noFill/>
        </p:spPr>
        <p:txBody>
          <a:bodyPr wrap="square" rtlCol="0">
            <a:spAutoFit/>
          </a:bodyPr>
          <a:lstStyle/>
          <a:p>
            <a:r>
              <a:rPr lang="en-NZ" dirty="0" smtClean="0"/>
              <a:t>Function is called when the form is created</a:t>
            </a:r>
            <a:endParaRPr lang="en-NZ" dirty="0"/>
          </a:p>
        </p:txBody>
      </p:sp>
      <p:pic>
        <p:nvPicPr>
          <p:cNvPr id="8" name="Picture 7"/>
          <p:cNvPicPr>
            <a:picLocks noChangeAspect="1"/>
          </p:cNvPicPr>
          <p:nvPr/>
        </p:nvPicPr>
        <p:blipFill>
          <a:blip r:embed="rId4"/>
          <a:stretch>
            <a:fillRect/>
          </a:stretch>
        </p:blipFill>
        <p:spPr>
          <a:xfrm>
            <a:off x="7596187" y="4937223"/>
            <a:ext cx="3057525" cy="762000"/>
          </a:xfrm>
          <a:prstGeom prst="rect">
            <a:avLst/>
          </a:prstGeom>
        </p:spPr>
      </p:pic>
      <p:sp>
        <p:nvSpPr>
          <p:cNvPr id="12" name="TextBox 11"/>
          <p:cNvSpPr txBox="1"/>
          <p:nvPr/>
        </p:nvSpPr>
        <p:spPr>
          <a:xfrm>
            <a:off x="7596187" y="5674411"/>
            <a:ext cx="3458741" cy="923330"/>
          </a:xfrm>
          <a:prstGeom prst="rect">
            <a:avLst/>
          </a:prstGeom>
          <a:noFill/>
        </p:spPr>
        <p:txBody>
          <a:bodyPr wrap="square" rtlCol="0">
            <a:spAutoFit/>
          </a:bodyPr>
          <a:lstStyle/>
          <a:p>
            <a:r>
              <a:rPr lang="en-NZ" dirty="0" smtClean="0"/>
              <a:t>Function runs when the save button is clicked, so newly saved items are also added</a:t>
            </a:r>
            <a:endParaRPr lang="en-NZ" dirty="0"/>
          </a:p>
        </p:txBody>
      </p:sp>
    </p:spTree>
    <p:extLst>
      <p:ext uri="{BB962C8B-B14F-4D97-AF65-F5344CB8AC3E}">
        <p14:creationId xmlns:p14="http://schemas.microsoft.com/office/powerpoint/2010/main" val="19503013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Must 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Allows cancel</a:t>
            </a:r>
          </a:p>
          <a:p>
            <a:pPr marL="0" indent="0">
              <a:buNone/>
            </a:pPr>
            <a:r>
              <a:rPr lang="en-NZ" dirty="0" smtClean="0"/>
              <a:t>When the File Handler dialog is open, it will display a cancel button, this will hide the file dialog display. This is because only one instance is injected and another will not be generated when it is closed. The exit button for the window has been disabled to the form does not get disposed.</a:t>
            </a:r>
            <a:endParaRPr lang="en-NZ" dirty="0"/>
          </a:p>
        </p:txBody>
      </p:sp>
    </p:spTree>
    <p:extLst>
      <p:ext uri="{BB962C8B-B14F-4D97-AF65-F5344CB8AC3E}">
        <p14:creationId xmlns:p14="http://schemas.microsoft.com/office/powerpoint/2010/main" val="2013743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pic>
        <p:nvPicPr>
          <p:cNvPr id="8" name="Picture 7"/>
          <p:cNvPicPr>
            <a:picLocks noChangeAspect="1"/>
          </p:cNvPicPr>
          <p:nvPr/>
        </p:nvPicPr>
        <p:blipFill>
          <a:blip r:embed="rId2"/>
          <a:stretch>
            <a:fillRect/>
          </a:stretch>
        </p:blipFill>
        <p:spPr>
          <a:xfrm>
            <a:off x="4572000" y="764373"/>
            <a:ext cx="2628900" cy="4953000"/>
          </a:xfrm>
          <a:prstGeom prst="rect">
            <a:avLst/>
          </a:prstGeom>
        </p:spPr>
      </p:pic>
      <p:sp>
        <p:nvSpPr>
          <p:cNvPr id="9" name="TextBox 8"/>
          <p:cNvSpPr txBox="1"/>
          <p:nvPr/>
        </p:nvSpPr>
        <p:spPr>
          <a:xfrm>
            <a:off x="3738270" y="5717373"/>
            <a:ext cx="4296359" cy="646331"/>
          </a:xfrm>
          <a:prstGeom prst="rect">
            <a:avLst/>
          </a:prstGeom>
          <a:noFill/>
        </p:spPr>
        <p:txBody>
          <a:bodyPr wrap="square" rtlCol="0">
            <a:spAutoFit/>
          </a:bodyPr>
          <a:lstStyle/>
          <a:p>
            <a:r>
              <a:rPr lang="en-NZ" dirty="0" smtClean="0"/>
              <a:t>File Handler dialog with cancel button and no exit for the window</a:t>
            </a:r>
            <a:endParaRPr lang="en-NZ" dirty="0"/>
          </a:p>
        </p:txBody>
      </p:sp>
    </p:spTree>
    <p:extLst>
      <p:ext uri="{BB962C8B-B14F-4D97-AF65-F5344CB8AC3E}">
        <p14:creationId xmlns:p14="http://schemas.microsoft.com/office/powerpoint/2010/main" val="20134858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The cancel button is a drag and drop element with a changed id and cancel placed as the text. When the button is clicked it will use the forms built in hide() function.</a:t>
            </a:r>
            <a:endParaRPr lang="en-NZ" dirty="0"/>
          </a:p>
        </p:txBody>
      </p:sp>
      <p:sp>
        <p:nvSpPr>
          <p:cNvPr id="10" name="TextBox 9"/>
          <p:cNvSpPr txBox="1"/>
          <p:nvPr/>
        </p:nvSpPr>
        <p:spPr>
          <a:xfrm>
            <a:off x="603964" y="4024205"/>
            <a:ext cx="4901098" cy="369332"/>
          </a:xfrm>
          <a:prstGeom prst="rect">
            <a:avLst/>
          </a:prstGeom>
          <a:noFill/>
        </p:spPr>
        <p:txBody>
          <a:bodyPr wrap="square" rtlCol="0">
            <a:spAutoFit/>
          </a:bodyPr>
          <a:lstStyle/>
          <a:p>
            <a:r>
              <a:rPr lang="en-NZ" dirty="0" smtClean="0"/>
              <a:t>Element being created</a:t>
            </a:r>
            <a:endParaRPr lang="en-NZ" dirty="0"/>
          </a:p>
        </p:txBody>
      </p:sp>
      <p:pic>
        <p:nvPicPr>
          <p:cNvPr id="3" name="Picture 2"/>
          <p:cNvPicPr>
            <a:picLocks noChangeAspect="1"/>
          </p:cNvPicPr>
          <p:nvPr/>
        </p:nvPicPr>
        <p:blipFill>
          <a:blip r:embed="rId2"/>
          <a:stretch>
            <a:fillRect/>
          </a:stretch>
        </p:blipFill>
        <p:spPr>
          <a:xfrm>
            <a:off x="685799" y="3233630"/>
            <a:ext cx="4962525" cy="790575"/>
          </a:xfrm>
          <a:prstGeom prst="rect">
            <a:avLst/>
          </a:prstGeom>
        </p:spPr>
      </p:pic>
      <p:pic>
        <p:nvPicPr>
          <p:cNvPr id="4" name="Picture 3"/>
          <p:cNvPicPr>
            <a:picLocks noChangeAspect="1"/>
          </p:cNvPicPr>
          <p:nvPr/>
        </p:nvPicPr>
        <p:blipFill>
          <a:blip r:embed="rId3"/>
          <a:stretch>
            <a:fillRect/>
          </a:stretch>
        </p:blipFill>
        <p:spPr>
          <a:xfrm>
            <a:off x="5730161" y="3177922"/>
            <a:ext cx="6200775" cy="2057400"/>
          </a:xfrm>
          <a:prstGeom prst="rect">
            <a:avLst/>
          </a:prstGeom>
        </p:spPr>
      </p:pic>
      <p:sp>
        <p:nvSpPr>
          <p:cNvPr id="13" name="TextBox 12"/>
          <p:cNvSpPr txBox="1"/>
          <p:nvPr/>
        </p:nvSpPr>
        <p:spPr>
          <a:xfrm>
            <a:off x="5676898" y="5235322"/>
            <a:ext cx="6562725" cy="369332"/>
          </a:xfrm>
          <a:prstGeom prst="rect">
            <a:avLst/>
          </a:prstGeom>
          <a:noFill/>
        </p:spPr>
        <p:txBody>
          <a:bodyPr wrap="square" rtlCol="0">
            <a:spAutoFit/>
          </a:bodyPr>
          <a:lstStyle/>
          <a:p>
            <a:r>
              <a:rPr lang="en-NZ" dirty="0" smtClean="0"/>
              <a:t>Element defined settings</a:t>
            </a:r>
            <a:endParaRPr lang="en-NZ" dirty="0"/>
          </a:p>
        </p:txBody>
      </p:sp>
      <p:pic>
        <p:nvPicPr>
          <p:cNvPr id="11" name="Picture 10"/>
          <p:cNvPicPr>
            <a:picLocks noChangeAspect="1"/>
          </p:cNvPicPr>
          <p:nvPr/>
        </p:nvPicPr>
        <p:blipFill>
          <a:blip r:embed="rId4"/>
          <a:stretch>
            <a:fillRect/>
          </a:stretch>
        </p:blipFill>
        <p:spPr>
          <a:xfrm>
            <a:off x="657223" y="4500026"/>
            <a:ext cx="5019675" cy="1381125"/>
          </a:xfrm>
          <a:prstGeom prst="rect">
            <a:avLst/>
          </a:prstGeom>
        </p:spPr>
      </p:pic>
      <p:sp>
        <p:nvSpPr>
          <p:cNvPr id="14" name="TextBox 13"/>
          <p:cNvSpPr txBox="1"/>
          <p:nvPr/>
        </p:nvSpPr>
        <p:spPr>
          <a:xfrm>
            <a:off x="657223" y="5955842"/>
            <a:ext cx="5072938" cy="369332"/>
          </a:xfrm>
          <a:prstGeom prst="rect">
            <a:avLst/>
          </a:prstGeom>
          <a:noFill/>
        </p:spPr>
        <p:txBody>
          <a:bodyPr wrap="square" rtlCol="0">
            <a:spAutoFit/>
          </a:bodyPr>
          <a:lstStyle/>
          <a:p>
            <a:r>
              <a:rPr lang="en-NZ" dirty="0" smtClean="0"/>
              <a:t>Element attached event</a:t>
            </a:r>
            <a:endParaRPr lang="en-NZ" dirty="0"/>
          </a:p>
        </p:txBody>
      </p:sp>
    </p:spTree>
    <p:extLst>
      <p:ext uri="{BB962C8B-B14F-4D97-AF65-F5344CB8AC3E}">
        <p14:creationId xmlns:p14="http://schemas.microsoft.com/office/powerpoint/2010/main" val="34923728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Must 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Provides path to most recent file</a:t>
            </a:r>
          </a:p>
          <a:p>
            <a:pPr marL="0" indent="0">
              <a:buNone/>
            </a:pPr>
            <a:r>
              <a:rPr lang="en-NZ" dirty="0" smtClean="0"/>
              <a:t>When the File Handler dialog is open, it will display a label with the most recent file location. If it is the first time it will display “recent file”, after an item is saved it will change to the most recent file directory</a:t>
            </a:r>
            <a:endParaRPr lang="en-NZ" dirty="0"/>
          </a:p>
        </p:txBody>
      </p:sp>
    </p:spTree>
    <p:extLst>
      <p:ext uri="{BB962C8B-B14F-4D97-AF65-F5344CB8AC3E}">
        <p14:creationId xmlns:p14="http://schemas.microsoft.com/office/powerpoint/2010/main" val="37897954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sp>
        <p:nvSpPr>
          <p:cNvPr id="9" name="TextBox 8"/>
          <p:cNvSpPr txBox="1"/>
          <p:nvPr/>
        </p:nvSpPr>
        <p:spPr>
          <a:xfrm>
            <a:off x="1477832" y="5903985"/>
            <a:ext cx="2835535" cy="646331"/>
          </a:xfrm>
          <a:prstGeom prst="rect">
            <a:avLst/>
          </a:prstGeom>
          <a:noFill/>
        </p:spPr>
        <p:txBody>
          <a:bodyPr wrap="square" rtlCol="0">
            <a:spAutoFit/>
          </a:bodyPr>
          <a:lstStyle/>
          <a:p>
            <a:r>
              <a:rPr lang="en-NZ" dirty="0" smtClean="0"/>
              <a:t>First time the File Handler is opened</a:t>
            </a:r>
            <a:endParaRPr lang="en-NZ" dirty="0"/>
          </a:p>
        </p:txBody>
      </p:sp>
      <p:pic>
        <p:nvPicPr>
          <p:cNvPr id="3" name="Picture 2"/>
          <p:cNvPicPr>
            <a:picLocks noChangeAspect="1"/>
          </p:cNvPicPr>
          <p:nvPr/>
        </p:nvPicPr>
        <p:blipFill>
          <a:blip r:embed="rId2"/>
          <a:stretch>
            <a:fillRect/>
          </a:stretch>
        </p:blipFill>
        <p:spPr>
          <a:xfrm>
            <a:off x="1585911" y="857679"/>
            <a:ext cx="2619375" cy="4953000"/>
          </a:xfrm>
          <a:prstGeom prst="rect">
            <a:avLst/>
          </a:prstGeom>
        </p:spPr>
      </p:pic>
      <p:pic>
        <p:nvPicPr>
          <p:cNvPr id="4" name="Picture 3"/>
          <p:cNvPicPr>
            <a:picLocks noChangeAspect="1"/>
          </p:cNvPicPr>
          <p:nvPr/>
        </p:nvPicPr>
        <p:blipFill>
          <a:blip r:embed="rId3"/>
          <a:stretch>
            <a:fillRect/>
          </a:stretch>
        </p:blipFill>
        <p:spPr>
          <a:xfrm>
            <a:off x="5962650" y="895779"/>
            <a:ext cx="2476500" cy="4914900"/>
          </a:xfrm>
          <a:prstGeom prst="rect">
            <a:avLst/>
          </a:prstGeom>
        </p:spPr>
      </p:pic>
      <p:sp>
        <p:nvSpPr>
          <p:cNvPr id="7" name="TextBox 6"/>
          <p:cNvSpPr txBox="1"/>
          <p:nvPr/>
        </p:nvSpPr>
        <p:spPr>
          <a:xfrm>
            <a:off x="5962650" y="5730335"/>
            <a:ext cx="2547939" cy="369332"/>
          </a:xfrm>
          <a:prstGeom prst="rect">
            <a:avLst/>
          </a:prstGeom>
          <a:noFill/>
        </p:spPr>
        <p:txBody>
          <a:bodyPr wrap="square" rtlCol="0">
            <a:spAutoFit/>
          </a:bodyPr>
          <a:lstStyle/>
          <a:p>
            <a:r>
              <a:rPr lang="en-NZ" dirty="0" smtClean="0"/>
              <a:t>When a file is saved</a:t>
            </a:r>
            <a:endParaRPr lang="en-NZ" dirty="0"/>
          </a:p>
        </p:txBody>
      </p:sp>
    </p:spTree>
    <p:extLst>
      <p:ext uri="{BB962C8B-B14F-4D97-AF65-F5344CB8AC3E}">
        <p14:creationId xmlns:p14="http://schemas.microsoft.com/office/powerpoint/2010/main" val="20419560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The label is updated when a function is used, it will get the path and change the label text to match the file pathway.</a:t>
            </a:r>
            <a:endParaRPr lang="en-NZ" dirty="0"/>
          </a:p>
        </p:txBody>
      </p:sp>
      <p:sp>
        <p:nvSpPr>
          <p:cNvPr id="10" name="TextBox 9"/>
          <p:cNvSpPr txBox="1"/>
          <p:nvPr/>
        </p:nvSpPr>
        <p:spPr>
          <a:xfrm>
            <a:off x="603964" y="4024205"/>
            <a:ext cx="4901098" cy="369332"/>
          </a:xfrm>
          <a:prstGeom prst="rect">
            <a:avLst/>
          </a:prstGeom>
          <a:noFill/>
        </p:spPr>
        <p:txBody>
          <a:bodyPr wrap="square" rtlCol="0">
            <a:spAutoFit/>
          </a:bodyPr>
          <a:lstStyle/>
          <a:p>
            <a:r>
              <a:rPr lang="en-NZ" dirty="0" smtClean="0"/>
              <a:t>Element being created</a:t>
            </a:r>
            <a:endParaRPr lang="en-NZ" dirty="0"/>
          </a:p>
        </p:txBody>
      </p:sp>
      <p:sp>
        <p:nvSpPr>
          <p:cNvPr id="13" name="TextBox 12"/>
          <p:cNvSpPr txBox="1"/>
          <p:nvPr/>
        </p:nvSpPr>
        <p:spPr>
          <a:xfrm>
            <a:off x="5796836" y="4743499"/>
            <a:ext cx="6562725" cy="369332"/>
          </a:xfrm>
          <a:prstGeom prst="rect">
            <a:avLst/>
          </a:prstGeom>
          <a:noFill/>
        </p:spPr>
        <p:txBody>
          <a:bodyPr wrap="square" rtlCol="0">
            <a:spAutoFit/>
          </a:bodyPr>
          <a:lstStyle/>
          <a:p>
            <a:r>
              <a:rPr lang="en-NZ" dirty="0" smtClean="0"/>
              <a:t>Element defined settings</a:t>
            </a:r>
            <a:endParaRPr lang="en-NZ" dirty="0"/>
          </a:p>
        </p:txBody>
      </p:sp>
      <p:pic>
        <p:nvPicPr>
          <p:cNvPr id="11" name="Picture 10"/>
          <p:cNvPicPr>
            <a:picLocks noChangeAspect="1"/>
          </p:cNvPicPr>
          <p:nvPr/>
        </p:nvPicPr>
        <p:blipFill>
          <a:blip r:embed="rId2"/>
          <a:stretch>
            <a:fillRect/>
          </a:stretch>
        </p:blipFill>
        <p:spPr>
          <a:xfrm>
            <a:off x="657223" y="4500026"/>
            <a:ext cx="5019675" cy="1381125"/>
          </a:xfrm>
          <a:prstGeom prst="rect">
            <a:avLst/>
          </a:prstGeom>
        </p:spPr>
      </p:pic>
      <p:sp>
        <p:nvSpPr>
          <p:cNvPr id="14" name="TextBox 13"/>
          <p:cNvSpPr txBox="1"/>
          <p:nvPr/>
        </p:nvSpPr>
        <p:spPr>
          <a:xfrm>
            <a:off x="657223" y="5955842"/>
            <a:ext cx="5072938" cy="369332"/>
          </a:xfrm>
          <a:prstGeom prst="rect">
            <a:avLst/>
          </a:prstGeom>
          <a:noFill/>
        </p:spPr>
        <p:txBody>
          <a:bodyPr wrap="square" rtlCol="0">
            <a:spAutoFit/>
          </a:bodyPr>
          <a:lstStyle/>
          <a:p>
            <a:r>
              <a:rPr lang="en-NZ" dirty="0" smtClean="0"/>
              <a:t>Element attached event</a:t>
            </a:r>
            <a:endParaRPr lang="en-NZ" dirty="0"/>
          </a:p>
        </p:txBody>
      </p:sp>
      <p:pic>
        <p:nvPicPr>
          <p:cNvPr id="6" name="Picture 5"/>
          <p:cNvPicPr>
            <a:picLocks noChangeAspect="1"/>
          </p:cNvPicPr>
          <p:nvPr/>
        </p:nvPicPr>
        <p:blipFill>
          <a:blip r:embed="rId3"/>
          <a:stretch>
            <a:fillRect/>
          </a:stretch>
        </p:blipFill>
        <p:spPr>
          <a:xfrm>
            <a:off x="676272" y="3300305"/>
            <a:ext cx="4981575" cy="723900"/>
          </a:xfrm>
          <a:prstGeom prst="rect">
            <a:avLst/>
          </a:prstGeom>
        </p:spPr>
      </p:pic>
      <p:pic>
        <p:nvPicPr>
          <p:cNvPr id="7" name="Picture 6"/>
          <p:cNvPicPr>
            <a:picLocks noChangeAspect="1"/>
          </p:cNvPicPr>
          <p:nvPr/>
        </p:nvPicPr>
        <p:blipFill>
          <a:blip r:embed="rId4"/>
          <a:stretch>
            <a:fillRect/>
          </a:stretch>
        </p:blipFill>
        <p:spPr>
          <a:xfrm>
            <a:off x="5796836" y="2914699"/>
            <a:ext cx="5791200" cy="1828800"/>
          </a:xfrm>
          <a:prstGeom prst="rect">
            <a:avLst/>
          </a:prstGeom>
        </p:spPr>
      </p:pic>
    </p:spTree>
    <p:extLst>
      <p:ext uri="{BB962C8B-B14F-4D97-AF65-F5344CB8AC3E}">
        <p14:creationId xmlns:p14="http://schemas.microsoft.com/office/powerpoint/2010/main" val="1778955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Level </a:t>
            </a:r>
            <a:r>
              <a:rPr lang="en-NZ" dirty="0" smtClean="0"/>
              <a:t>Designer</a:t>
            </a:r>
            <a:br>
              <a:rPr lang="en-NZ" dirty="0" smtClean="0"/>
            </a:br>
            <a:r>
              <a:rPr lang="en-NZ" dirty="0" smtClean="0"/>
              <a:t>Must </a:t>
            </a:r>
            <a:r>
              <a:rPr lang="en-NZ" dirty="0"/>
              <a:t>feature</a:t>
            </a:r>
            <a:br>
              <a:rPr lang="en-NZ" dirty="0"/>
            </a:br>
            <a:r>
              <a:rPr lang="en-NZ" dirty="0" smtClean="0"/>
              <a:t>Model</a:t>
            </a:r>
            <a:endParaRPr lang="en-NZ" dirty="0"/>
          </a:p>
        </p:txBody>
      </p:sp>
      <p:sp>
        <p:nvSpPr>
          <p:cNvPr id="5" name="Content Placeholder 4"/>
          <p:cNvSpPr>
            <a:spLocks noGrp="1"/>
          </p:cNvSpPr>
          <p:nvPr>
            <p:ph idx="1"/>
          </p:nvPr>
        </p:nvSpPr>
        <p:spPr/>
        <p:txBody>
          <a:bodyPr/>
          <a:lstStyle/>
          <a:p>
            <a:pPr marL="0" indent="0">
              <a:buNone/>
            </a:pPr>
            <a:r>
              <a:rPr lang="en-NZ" b="1" dirty="0"/>
              <a:t>Can set selection as </a:t>
            </a:r>
            <a:r>
              <a:rPr lang="en-NZ" b="1" dirty="0" smtClean="0"/>
              <a:t>block on goal</a:t>
            </a:r>
          </a:p>
          <a:p>
            <a:pPr marL="0" indent="0">
              <a:buNone/>
            </a:pPr>
            <a:r>
              <a:rPr lang="en-NZ" dirty="0"/>
              <a:t>An enumerator exists with each part defined as the correct character, when the function </a:t>
            </a:r>
            <a:r>
              <a:rPr lang="en-NZ" b="1" dirty="0"/>
              <a:t>“</a:t>
            </a:r>
            <a:r>
              <a:rPr lang="en-NZ" b="1" dirty="0" err="1"/>
              <a:t>seItem</a:t>
            </a:r>
            <a:r>
              <a:rPr lang="en-NZ" b="1" dirty="0"/>
              <a:t>” </a:t>
            </a:r>
            <a:r>
              <a:rPr lang="en-NZ" dirty="0"/>
              <a:t>is used it set the property to the correct part e.g. </a:t>
            </a:r>
            <a:r>
              <a:rPr lang="en-NZ" dirty="0" smtClean="0"/>
              <a:t>block on goal. </a:t>
            </a:r>
            <a:endParaRPr lang="en-NZ" b="1" dirty="0"/>
          </a:p>
          <a:p>
            <a:pPr marL="0" indent="0">
              <a:buNone/>
            </a:pPr>
            <a:endParaRPr lang="en-NZ" dirty="0"/>
          </a:p>
        </p:txBody>
      </p:sp>
      <p:pic>
        <p:nvPicPr>
          <p:cNvPr id="4" name="Picture 3"/>
          <p:cNvPicPr>
            <a:picLocks noChangeAspect="1"/>
          </p:cNvPicPr>
          <p:nvPr/>
        </p:nvPicPr>
        <p:blipFill>
          <a:blip r:embed="rId2"/>
          <a:stretch>
            <a:fillRect/>
          </a:stretch>
        </p:blipFill>
        <p:spPr>
          <a:xfrm>
            <a:off x="5157107" y="3755248"/>
            <a:ext cx="2219325" cy="247650"/>
          </a:xfrm>
          <a:prstGeom prst="rect">
            <a:avLst/>
          </a:prstGeom>
        </p:spPr>
      </p:pic>
      <p:pic>
        <p:nvPicPr>
          <p:cNvPr id="6" name="Picture 5"/>
          <p:cNvPicPr>
            <a:picLocks noChangeAspect="1"/>
          </p:cNvPicPr>
          <p:nvPr/>
        </p:nvPicPr>
        <p:blipFill>
          <a:blip r:embed="rId3"/>
          <a:stretch>
            <a:fillRect/>
          </a:stretch>
        </p:blipFill>
        <p:spPr>
          <a:xfrm>
            <a:off x="7246143" y="4443488"/>
            <a:ext cx="2181225" cy="685800"/>
          </a:xfrm>
          <a:prstGeom prst="rect">
            <a:avLst/>
          </a:prstGeom>
        </p:spPr>
      </p:pic>
      <p:sp>
        <p:nvSpPr>
          <p:cNvPr id="9" name="TextBox 8"/>
          <p:cNvSpPr txBox="1"/>
          <p:nvPr/>
        </p:nvSpPr>
        <p:spPr>
          <a:xfrm>
            <a:off x="5157107" y="4002898"/>
            <a:ext cx="2316083" cy="646331"/>
          </a:xfrm>
          <a:prstGeom prst="rect">
            <a:avLst/>
          </a:prstGeom>
          <a:noFill/>
        </p:spPr>
        <p:txBody>
          <a:bodyPr wrap="square" rtlCol="0">
            <a:spAutoFit/>
          </a:bodyPr>
          <a:lstStyle/>
          <a:p>
            <a:r>
              <a:rPr lang="en-NZ" dirty="0" smtClean="0"/>
              <a:t>Selected item property</a:t>
            </a:r>
            <a:endParaRPr lang="en-NZ" dirty="0"/>
          </a:p>
        </p:txBody>
      </p:sp>
      <p:sp>
        <p:nvSpPr>
          <p:cNvPr id="10" name="TextBox 9"/>
          <p:cNvSpPr txBox="1"/>
          <p:nvPr/>
        </p:nvSpPr>
        <p:spPr>
          <a:xfrm>
            <a:off x="7241281" y="5143098"/>
            <a:ext cx="2316083" cy="646331"/>
          </a:xfrm>
          <a:prstGeom prst="rect">
            <a:avLst/>
          </a:prstGeom>
          <a:noFill/>
        </p:spPr>
        <p:txBody>
          <a:bodyPr wrap="square" rtlCol="0">
            <a:spAutoFit/>
          </a:bodyPr>
          <a:lstStyle/>
          <a:p>
            <a:r>
              <a:rPr lang="en-NZ" dirty="0" smtClean="0"/>
              <a:t>Function to set the selected item</a:t>
            </a:r>
            <a:endParaRPr lang="en-NZ" dirty="0"/>
          </a:p>
        </p:txBody>
      </p:sp>
      <p:sp>
        <p:nvSpPr>
          <p:cNvPr id="11" name="TextBox 10"/>
          <p:cNvSpPr txBox="1"/>
          <p:nvPr/>
        </p:nvSpPr>
        <p:spPr>
          <a:xfrm>
            <a:off x="2895600" y="5572354"/>
            <a:ext cx="2316083" cy="646331"/>
          </a:xfrm>
          <a:prstGeom prst="rect">
            <a:avLst/>
          </a:prstGeom>
          <a:noFill/>
        </p:spPr>
        <p:txBody>
          <a:bodyPr wrap="square" rtlCol="0">
            <a:spAutoFit/>
          </a:bodyPr>
          <a:lstStyle/>
          <a:p>
            <a:r>
              <a:rPr lang="en-NZ" dirty="0" smtClean="0"/>
              <a:t>Enumerator with each part</a:t>
            </a:r>
            <a:endParaRPr lang="en-NZ" dirty="0"/>
          </a:p>
        </p:txBody>
      </p:sp>
      <p:pic>
        <p:nvPicPr>
          <p:cNvPr id="13" name="Picture 12"/>
          <p:cNvPicPr>
            <a:picLocks noChangeAspect="1"/>
          </p:cNvPicPr>
          <p:nvPr/>
        </p:nvPicPr>
        <p:blipFill>
          <a:blip r:embed="rId4"/>
          <a:stretch>
            <a:fillRect/>
          </a:stretch>
        </p:blipFill>
        <p:spPr>
          <a:xfrm>
            <a:off x="3018527" y="3941675"/>
            <a:ext cx="1885950" cy="1562100"/>
          </a:xfrm>
          <a:prstGeom prst="rect">
            <a:avLst/>
          </a:prstGeom>
        </p:spPr>
      </p:pic>
    </p:spTree>
    <p:extLst>
      <p:ext uri="{BB962C8B-B14F-4D97-AF65-F5344CB8AC3E}">
        <p14:creationId xmlns:p14="http://schemas.microsoft.com/office/powerpoint/2010/main" val="11000723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14" name="TextBox 13"/>
          <p:cNvSpPr txBox="1"/>
          <p:nvPr/>
        </p:nvSpPr>
        <p:spPr>
          <a:xfrm>
            <a:off x="1960886" y="5209226"/>
            <a:ext cx="5072938" cy="1200329"/>
          </a:xfrm>
          <a:prstGeom prst="rect">
            <a:avLst/>
          </a:prstGeom>
          <a:noFill/>
        </p:spPr>
        <p:txBody>
          <a:bodyPr wrap="square" rtlCol="0">
            <a:spAutoFit/>
          </a:bodyPr>
          <a:lstStyle/>
          <a:p>
            <a:r>
              <a:rPr lang="en-NZ" dirty="0" smtClean="0"/>
              <a:t>The function will get the file in the parent directory that stores the recent saves, then get the last line of text and update the text property to that value</a:t>
            </a:r>
            <a:endParaRPr lang="en-NZ" dirty="0"/>
          </a:p>
        </p:txBody>
      </p:sp>
      <p:pic>
        <p:nvPicPr>
          <p:cNvPr id="4" name="Picture 3"/>
          <p:cNvPicPr>
            <a:picLocks noChangeAspect="1"/>
          </p:cNvPicPr>
          <p:nvPr/>
        </p:nvPicPr>
        <p:blipFill>
          <a:blip r:embed="rId2"/>
          <a:stretch>
            <a:fillRect/>
          </a:stretch>
        </p:blipFill>
        <p:spPr>
          <a:xfrm>
            <a:off x="1960886" y="1802773"/>
            <a:ext cx="6105525" cy="3333750"/>
          </a:xfrm>
          <a:prstGeom prst="rect">
            <a:avLst/>
          </a:prstGeom>
        </p:spPr>
      </p:pic>
    </p:spTree>
    <p:extLst>
      <p:ext uri="{BB962C8B-B14F-4D97-AF65-F5344CB8AC3E}">
        <p14:creationId xmlns:p14="http://schemas.microsoft.com/office/powerpoint/2010/main" val="31593303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Should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a:t>Can click most recent link to load it</a:t>
            </a:r>
          </a:p>
          <a:p>
            <a:pPr marL="0" indent="0">
              <a:buNone/>
            </a:pPr>
            <a:r>
              <a:rPr lang="en-NZ" dirty="0" smtClean="0"/>
              <a:t>When the File Handler dialog is open, it will display a label link, when clicked, it will instantly load the designated file. The file will be the latest saved or loaded file</a:t>
            </a:r>
            <a:endParaRPr lang="en-NZ" dirty="0"/>
          </a:p>
        </p:txBody>
      </p:sp>
    </p:spTree>
    <p:extLst>
      <p:ext uri="{BB962C8B-B14F-4D97-AF65-F5344CB8AC3E}">
        <p14:creationId xmlns:p14="http://schemas.microsoft.com/office/powerpoint/2010/main" val="35182466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sp>
        <p:nvSpPr>
          <p:cNvPr id="9" name="TextBox 8"/>
          <p:cNvSpPr txBox="1"/>
          <p:nvPr/>
        </p:nvSpPr>
        <p:spPr>
          <a:xfrm>
            <a:off x="347661" y="5820010"/>
            <a:ext cx="2835535" cy="923330"/>
          </a:xfrm>
          <a:prstGeom prst="rect">
            <a:avLst/>
          </a:prstGeom>
          <a:noFill/>
        </p:spPr>
        <p:txBody>
          <a:bodyPr wrap="square" rtlCol="0">
            <a:spAutoFit/>
          </a:bodyPr>
          <a:lstStyle/>
          <a:p>
            <a:r>
              <a:rPr lang="en-NZ" dirty="0" smtClean="0"/>
              <a:t>First time the File Handler is opened it displays ‘no file’</a:t>
            </a:r>
            <a:endParaRPr lang="en-NZ" dirty="0"/>
          </a:p>
        </p:txBody>
      </p:sp>
      <p:pic>
        <p:nvPicPr>
          <p:cNvPr id="3" name="Picture 2"/>
          <p:cNvPicPr>
            <a:picLocks noChangeAspect="1"/>
          </p:cNvPicPr>
          <p:nvPr/>
        </p:nvPicPr>
        <p:blipFill>
          <a:blip r:embed="rId2"/>
          <a:stretch>
            <a:fillRect/>
          </a:stretch>
        </p:blipFill>
        <p:spPr>
          <a:xfrm>
            <a:off x="347661" y="857679"/>
            <a:ext cx="2619375" cy="4953000"/>
          </a:xfrm>
          <a:prstGeom prst="rect">
            <a:avLst/>
          </a:prstGeom>
        </p:spPr>
      </p:pic>
      <p:pic>
        <p:nvPicPr>
          <p:cNvPr id="4" name="Picture 3"/>
          <p:cNvPicPr>
            <a:picLocks noChangeAspect="1"/>
          </p:cNvPicPr>
          <p:nvPr/>
        </p:nvPicPr>
        <p:blipFill>
          <a:blip r:embed="rId3"/>
          <a:stretch>
            <a:fillRect/>
          </a:stretch>
        </p:blipFill>
        <p:spPr>
          <a:xfrm>
            <a:off x="3630871" y="905110"/>
            <a:ext cx="2476500" cy="4914900"/>
          </a:xfrm>
          <a:prstGeom prst="rect">
            <a:avLst/>
          </a:prstGeom>
        </p:spPr>
      </p:pic>
      <p:sp>
        <p:nvSpPr>
          <p:cNvPr id="7" name="TextBox 6"/>
          <p:cNvSpPr txBox="1"/>
          <p:nvPr/>
        </p:nvSpPr>
        <p:spPr>
          <a:xfrm>
            <a:off x="3818599" y="5826648"/>
            <a:ext cx="2547939" cy="923330"/>
          </a:xfrm>
          <a:prstGeom prst="rect">
            <a:avLst/>
          </a:prstGeom>
          <a:noFill/>
        </p:spPr>
        <p:txBody>
          <a:bodyPr wrap="square" rtlCol="0">
            <a:spAutoFit/>
          </a:bodyPr>
          <a:lstStyle/>
          <a:p>
            <a:r>
              <a:rPr lang="en-NZ" dirty="0" smtClean="0"/>
              <a:t>When a file is saved it will change to the file name</a:t>
            </a:r>
            <a:endParaRPr lang="en-NZ" dirty="0"/>
          </a:p>
        </p:txBody>
      </p:sp>
      <p:pic>
        <p:nvPicPr>
          <p:cNvPr id="5" name="Picture 4"/>
          <p:cNvPicPr>
            <a:picLocks noChangeAspect="1"/>
          </p:cNvPicPr>
          <p:nvPr/>
        </p:nvPicPr>
        <p:blipFill>
          <a:blip r:embed="rId4"/>
          <a:stretch>
            <a:fillRect/>
          </a:stretch>
        </p:blipFill>
        <p:spPr>
          <a:xfrm>
            <a:off x="6990377" y="1601621"/>
            <a:ext cx="2881411" cy="3791708"/>
          </a:xfrm>
          <a:prstGeom prst="rect">
            <a:avLst/>
          </a:prstGeom>
        </p:spPr>
      </p:pic>
      <p:sp>
        <p:nvSpPr>
          <p:cNvPr id="8" name="TextBox 7"/>
          <p:cNvSpPr txBox="1"/>
          <p:nvPr/>
        </p:nvSpPr>
        <p:spPr>
          <a:xfrm>
            <a:off x="6990377" y="5402660"/>
            <a:ext cx="2547939" cy="646331"/>
          </a:xfrm>
          <a:prstGeom prst="rect">
            <a:avLst/>
          </a:prstGeom>
          <a:noFill/>
        </p:spPr>
        <p:txBody>
          <a:bodyPr wrap="square" rtlCol="0">
            <a:spAutoFit/>
          </a:bodyPr>
          <a:lstStyle/>
          <a:p>
            <a:r>
              <a:rPr lang="en-NZ" dirty="0" smtClean="0"/>
              <a:t>After clicking the link, the file is loaded</a:t>
            </a:r>
            <a:endParaRPr lang="en-NZ" dirty="0"/>
          </a:p>
        </p:txBody>
      </p:sp>
    </p:spTree>
    <p:extLst>
      <p:ext uri="{BB962C8B-B14F-4D97-AF65-F5344CB8AC3E}">
        <p14:creationId xmlns:p14="http://schemas.microsoft.com/office/powerpoint/2010/main" val="23750743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The link label is disabled when the form is created. When the recent file function is run, it will trigger the set recent link function. This will change the text to the file name.</a:t>
            </a:r>
            <a:endParaRPr lang="en-NZ" dirty="0"/>
          </a:p>
        </p:txBody>
      </p:sp>
      <p:sp>
        <p:nvSpPr>
          <p:cNvPr id="13" name="TextBox 12"/>
          <p:cNvSpPr txBox="1"/>
          <p:nvPr/>
        </p:nvSpPr>
        <p:spPr>
          <a:xfrm>
            <a:off x="685801" y="5189422"/>
            <a:ext cx="4591050" cy="369332"/>
          </a:xfrm>
          <a:prstGeom prst="rect">
            <a:avLst/>
          </a:prstGeom>
          <a:noFill/>
        </p:spPr>
        <p:txBody>
          <a:bodyPr wrap="square" rtlCol="0">
            <a:spAutoFit/>
          </a:bodyPr>
          <a:lstStyle/>
          <a:p>
            <a:r>
              <a:rPr lang="en-NZ" dirty="0" smtClean="0"/>
              <a:t>The link is disabled when it is initialized</a:t>
            </a:r>
            <a:endParaRPr lang="en-NZ" dirty="0"/>
          </a:p>
        </p:txBody>
      </p:sp>
      <p:pic>
        <p:nvPicPr>
          <p:cNvPr id="3" name="Picture 2"/>
          <p:cNvPicPr>
            <a:picLocks noChangeAspect="1"/>
          </p:cNvPicPr>
          <p:nvPr/>
        </p:nvPicPr>
        <p:blipFill>
          <a:blip r:embed="rId2"/>
          <a:stretch>
            <a:fillRect/>
          </a:stretch>
        </p:blipFill>
        <p:spPr>
          <a:xfrm>
            <a:off x="685800" y="3417772"/>
            <a:ext cx="4591050" cy="1771650"/>
          </a:xfrm>
          <a:prstGeom prst="rect">
            <a:avLst/>
          </a:prstGeom>
        </p:spPr>
      </p:pic>
      <p:pic>
        <p:nvPicPr>
          <p:cNvPr id="4" name="Picture 3"/>
          <p:cNvPicPr>
            <a:picLocks noChangeAspect="1"/>
          </p:cNvPicPr>
          <p:nvPr/>
        </p:nvPicPr>
        <p:blipFill>
          <a:blip r:embed="rId3"/>
          <a:stretch>
            <a:fillRect/>
          </a:stretch>
        </p:blipFill>
        <p:spPr>
          <a:xfrm>
            <a:off x="6348023" y="3044548"/>
            <a:ext cx="4915582" cy="3023198"/>
          </a:xfrm>
          <a:prstGeom prst="rect">
            <a:avLst/>
          </a:prstGeom>
        </p:spPr>
      </p:pic>
      <p:sp>
        <p:nvSpPr>
          <p:cNvPr id="12" name="TextBox 11"/>
          <p:cNvSpPr txBox="1"/>
          <p:nvPr/>
        </p:nvSpPr>
        <p:spPr>
          <a:xfrm>
            <a:off x="6348023" y="6109489"/>
            <a:ext cx="4591050" cy="646331"/>
          </a:xfrm>
          <a:prstGeom prst="rect">
            <a:avLst/>
          </a:prstGeom>
          <a:noFill/>
        </p:spPr>
        <p:txBody>
          <a:bodyPr wrap="square" rtlCol="0">
            <a:spAutoFit/>
          </a:bodyPr>
          <a:lstStyle/>
          <a:p>
            <a:r>
              <a:rPr lang="en-NZ" dirty="0" smtClean="0"/>
              <a:t>Recent file function containing the set recent link function</a:t>
            </a:r>
            <a:endParaRPr lang="en-NZ" dirty="0"/>
          </a:p>
        </p:txBody>
      </p:sp>
    </p:spTree>
    <p:extLst>
      <p:ext uri="{BB962C8B-B14F-4D97-AF65-F5344CB8AC3E}">
        <p14:creationId xmlns:p14="http://schemas.microsoft.com/office/powerpoint/2010/main" val="9808278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br>
              <a:rPr lang="en-NZ" dirty="0"/>
            </a:br>
            <a:r>
              <a:rPr lang="en-NZ" dirty="0"/>
              <a:t>Static</a:t>
            </a:r>
          </a:p>
        </p:txBody>
      </p:sp>
      <p:pic>
        <p:nvPicPr>
          <p:cNvPr id="4" name="Picture 3"/>
          <p:cNvPicPr>
            <a:picLocks noChangeAspect="1"/>
          </p:cNvPicPr>
          <p:nvPr/>
        </p:nvPicPr>
        <p:blipFill>
          <a:blip r:embed="rId2"/>
          <a:stretch>
            <a:fillRect/>
          </a:stretch>
        </p:blipFill>
        <p:spPr>
          <a:xfrm>
            <a:off x="2643673" y="2589633"/>
            <a:ext cx="6771211" cy="2150317"/>
          </a:xfrm>
          <a:prstGeom prst="rect">
            <a:avLst/>
          </a:prstGeom>
        </p:spPr>
      </p:pic>
      <p:sp>
        <p:nvSpPr>
          <p:cNvPr id="5" name="TextBox 4"/>
          <p:cNvSpPr txBox="1"/>
          <p:nvPr/>
        </p:nvSpPr>
        <p:spPr>
          <a:xfrm>
            <a:off x="2649894" y="4851918"/>
            <a:ext cx="6774024" cy="369332"/>
          </a:xfrm>
          <a:prstGeom prst="rect">
            <a:avLst/>
          </a:prstGeom>
          <a:noFill/>
        </p:spPr>
        <p:txBody>
          <a:bodyPr wrap="square" rtlCol="0">
            <a:spAutoFit/>
          </a:bodyPr>
          <a:lstStyle/>
          <a:p>
            <a:r>
              <a:rPr lang="en-NZ" dirty="0" smtClean="0"/>
              <a:t>Change the link text to the last item in the recent saves</a:t>
            </a:r>
            <a:endParaRPr lang="en-NZ" dirty="0"/>
          </a:p>
        </p:txBody>
      </p:sp>
    </p:spTree>
    <p:extLst>
      <p:ext uri="{BB962C8B-B14F-4D97-AF65-F5344CB8AC3E}">
        <p14:creationId xmlns:p14="http://schemas.microsoft.com/office/powerpoint/2010/main" val="9142476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When the link is clicked it will run an event, the event will set the filename property to the most recent file before triggering another event. This event will load the file from the controller</a:t>
            </a:r>
            <a:endParaRPr lang="en-NZ" dirty="0"/>
          </a:p>
        </p:txBody>
      </p:sp>
      <p:pic>
        <p:nvPicPr>
          <p:cNvPr id="6" name="Picture 5"/>
          <p:cNvPicPr>
            <a:picLocks noChangeAspect="1"/>
          </p:cNvPicPr>
          <p:nvPr/>
        </p:nvPicPr>
        <p:blipFill>
          <a:blip r:embed="rId2"/>
          <a:stretch>
            <a:fillRect/>
          </a:stretch>
        </p:blipFill>
        <p:spPr>
          <a:xfrm>
            <a:off x="685800" y="3303620"/>
            <a:ext cx="5459601" cy="1809556"/>
          </a:xfrm>
          <a:prstGeom prst="rect">
            <a:avLst/>
          </a:prstGeom>
        </p:spPr>
      </p:pic>
      <p:sp>
        <p:nvSpPr>
          <p:cNvPr id="7" name="TextBox 6"/>
          <p:cNvSpPr txBox="1"/>
          <p:nvPr/>
        </p:nvSpPr>
        <p:spPr>
          <a:xfrm>
            <a:off x="685800" y="5113176"/>
            <a:ext cx="5323114" cy="1477328"/>
          </a:xfrm>
          <a:prstGeom prst="rect">
            <a:avLst/>
          </a:prstGeom>
          <a:noFill/>
        </p:spPr>
        <p:txBody>
          <a:bodyPr wrap="square" rtlCol="0">
            <a:spAutoFit/>
          </a:bodyPr>
          <a:lstStyle/>
          <a:p>
            <a:r>
              <a:rPr lang="en-NZ" dirty="0" smtClean="0"/>
              <a:t>Link click event setting the filename, creating event and triggering the event property. Once the second event is complete, it will check the file location to see if it exists then output the correct error.</a:t>
            </a:r>
            <a:endParaRPr lang="en-NZ" dirty="0"/>
          </a:p>
        </p:txBody>
      </p:sp>
      <p:pic>
        <p:nvPicPr>
          <p:cNvPr id="8" name="Picture 7"/>
          <p:cNvPicPr>
            <a:picLocks noChangeAspect="1"/>
          </p:cNvPicPr>
          <p:nvPr/>
        </p:nvPicPr>
        <p:blipFill>
          <a:blip r:embed="rId3"/>
          <a:stretch>
            <a:fillRect/>
          </a:stretch>
        </p:blipFill>
        <p:spPr>
          <a:xfrm>
            <a:off x="6406450" y="2987732"/>
            <a:ext cx="4838700" cy="2771775"/>
          </a:xfrm>
          <a:prstGeom prst="rect">
            <a:avLst/>
          </a:prstGeom>
        </p:spPr>
      </p:pic>
      <p:sp>
        <p:nvSpPr>
          <p:cNvPr id="11" name="TextBox 10"/>
          <p:cNvSpPr txBox="1"/>
          <p:nvPr/>
        </p:nvSpPr>
        <p:spPr>
          <a:xfrm>
            <a:off x="6406450" y="5740565"/>
            <a:ext cx="5323114" cy="369332"/>
          </a:xfrm>
          <a:prstGeom prst="rect">
            <a:avLst/>
          </a:prstGeom>
          <a:noFill/>
        </p:spPr>
        <p:txBody>
          <a:bodyPr wrap="square" rtlCol="0">
            <a:spAutoFit/>
          </a:bodyPr>
          <a:lstStyle/>
          <a:p>
            <a:r>
              <a:rPr lang="en-NZ" dirty="0" smtClean="0"/>
              <a:t>The second event, loading in the file</a:t>
            </a:r>
            <a:endParaRPr lang="en-NZ" dirty="0"/>
          </a:p>
        </p:txBody>
      </p:sp>
    </p:spTree>
    <p:extLst>
      <p:ext uri="{BB962C8B-B14F-4D97-AF65-F5344CB8AC3E}">
        <p14:creationId xmlns:p14="http://schemas.microsoft.com/office/powerpoint/2010/main" val="24436945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Should </a:t>
            </a:r>
            <a:r>
              <a:rPr lang="en-NZ" dirty="0"/>
              <a:t>feature</a:t>
            </a:r>
            <a:br>
              <a:rPr lang="en-NZ" dirty="0"/>
            </a:br>
            <a:r>
              <a:rPr lang="en-NZ" dirty="0"/>
              <a:t>Static</a:t>
            </a:r>
          </a:p>
        </p:txBody>
      </p:sp>
      <p:sp>
        <p:nvSpPr>
          <p:cNvPr id="3" name="Content Placeholder 2"/>
          <p:cNvSpPr>
            <a:spLocks noGrp="1"/>
          </p:cNvSpPr>
          <p:nvPr>
            <p:ph idx="1"/>
          </p:nvPr>
        </p:nvSpPr>
        <p:spPr/>
        <p:txBody>
          <a:bodyPr/>
          <a:lstStyle/>
          <a:p>
            <a:pPr marL="0" indent="0">
              <a:buNone/>
            </a:pPr>
            <a:r>
              <a:rPr lang="en-NZ" b="1" dirty="0" smtClean="0"/>
              <a:t>Error messages for whether file was saved</a:t>
            </a:r>
          </a:p>
          <a:p>
            <a:pPr marL="0" indent="0">
              <a:buNone/>
            </a:pPr>
            <a:r>
              <a:rPr lang="en-NZ" dirty="0" smtClean="0"/>
              <a:t>When a file is saved, a function will check whether or not the file exists before outputting the correct error message</a:t>
            </a:r>
            <a:endParaRPr lang="en-NZ" dirty="0"/>
          </a:p>
        </p:txBody>
      </p:sp>
    </p:spTree>
    <p:extLst>
      <p:ext uri="{BB962C8B-B14F-4D97-AF65-F5344CB8AC3E}">
        <p14:creationId xmlns:p14="http://schemas.microsoft.com/office/powerpoint/2010/main" val="25839129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smtClean="0"/>
              <a:t>Pictures</a:t>
            </a:r>
            <a:br>
              <a:rPr lang="en-NZ" dirty="0" smtClean="0"/>
            </a:br>
            <a:r>
              <a:rPr lang="en-NZ" dirty="0" smtClean="0"/>
              <a:t>Static</a:t>
            </a:r>
            <a:endParaRPr lang="en-NZ" dirty="0"/>
          </a:p>
        </p:txBody>
      </p:sp>
      <p:sp>
        <p:nvSpPr>
          <p:cNvPr id="9" name="TextBox 8"/>
          <p:cNvSpPr txBox="1"/>
          <p:nvPr/>
        </p:nvSpPr>
        <p:spPr>
          <a:xfrm>
            <a:off x="347661" y="5820010"/>
            <a:ext cx="2835535" cy="646331"/>
          </a:xfrm>
          <a:prstGeom prst="rect">
            <a:avLst/>
          </a:prstGeom>
          <a:noFill/>
        </p:spPr>
        <p:txBody>
          <a:bodyPr wrap="square" rtlCol="0">
            <a:spAutoFit/>
          </a:bodyPr>
          <a:lstStyle/>
          <a:p>
            <a:r>
              <a:rPr lang="en-NZ" dirty="0" smtClean="0"/>
              <a:t>First time the File Handler is opened</a:t>
            </a:r>
            <a:endParaRPr lang="en-NZ" dirty="0"/>
          </a:p>
        </p:txBody>
      </p:sp>
      <p:sp>
        <p:nvSpPr>
          <p:cNvPr id="7" name="TextBox 6"/>
          <p:cNvSpPr txBox="1"/>
          <p:nvPr/>
        </p:nvSpPr>
        <p:spPr>
          <a:xfrm>
            <a:off x="3818599" y="5826648"/>
            <a:ext cx="2547939" cy="369332"/>
          </a:xfrm>
          <a:prstGeom prst="rect">
            <a:avLst/>
          </a:prstGeom>
          <a:noFill/>
        </p:spPr>
        <p:txBody>
          <a:bodyPr wrap="square" rtlCol="0">
            <a:spAutoFit/>
          </a:bodyPr>
          <a:lstStyle/>
          <a:p>
            <a:r>
              <a:rPr lang="en-NZ" dirty="0" smtClean="0"/>
              <a:t>File saved, success</a:t>
            </a:r>
            <a:endParaRPr lang="en-NZ" dirty="0"/>
          </a:p>
        </p:txBody>
      </p:sp>
      <p:pic>
        <p:nvPicPr>
          <p:cNvPr id="10" name="Picture 9"/>
          <p:cNvPicPr>
            <a:picLocks noChangeAspect="1"/>
          </p:cNvPicPr>
          <p:nvPr/>
        </p:nvPicPr>
        <p:blipFill>
          <a:blip r:embed="rId2"/>
          <a:stretch>
            <a:fillRect/>
          </a:stretch>
        </p:blipFill>
        <p:spPr>
          <a:xfrm>
            <a:off x="374682" y="857485"/>
            <a:ext cx="2619375" cy="4962525"/>
          </a:xfrm>
          <a:prstGeom prst="rect">
            <a:avLst/>
          </a:prstGeom>
        </p:spPr>
      </p:pic>
      <p:pic>
        <p:nvPicPr>
          <p:cNvPr id="11" name="Picture 10"/>
          <p:cNvPicPr>
            <a:picLocks noChangeAspect="1"/>
          </p:cNvPicPr>
          <p:nvPr/>
        </p:nvPicPr>
        <p:blipFill>
          <a:blip r:embed="rId3"/>
          <a:stretch>
            <a:fillRect/>
          </a:stretch>
        </p:blipFill>
        <p:spPr>
          <a:xfrm>
            <a:off x="3818599" y="857485"/>
            <a:ext cx="2562225" cy="4914900"/>
          </a:xfrm>
          <a:prstGeom prst="rect">
            <a:avLst/>
          </a:prstGeom>
        </p:spPr>
      </p:pic>
      <p:pic>
        <p:nvPicPr>
          <p:cNvPr id="12" name="Picture 11"/>
          <p:cNvPicPr>
            <a:picLocks noChangeAspect="1"/>
          </p:cNvPicPr>
          <p:nvPr/>
        </p:nvPicPr>
        <p:blipFill>
          <a:blip r:embed="rId4"/>
          <a:stretch>
            <a:fillRect/>
          </a:stretch>
        </p:blipFill>
        <p:spPr>
          <a:xfrm>
            <a:off x="7200900" y="1163514"/>
            <a:ext cx="2247036" cy="4350465"/>
          </a:xfrm>
          <a:prstGeom prst="rect">
            <a:avLst/>
          </a:prstGeom>
        </p:spPr>
      </p:pic>
      <p:sp>
        <p:nvSpPr>
          <p:cNvPr id="13" name="TextBox 12"/>
          <p:cNvSpPr txBox="1"/>
          <p:nvPr/>
        </p:nvSpPr>
        <p:spPr>
          <a:xfrm>
            <a:off x="7191080" y="5587719"/>
            <a:ext cx="2547939" cy="369332"/>
          </a:xfrm>
          <a:prstGeom prst="rect">
            <a:avLst/>
          </a:prstGeom>
          <a:noFill/>
        </p:spPr>
        <p:txBody>
          <a:bodyPr wrap="square" rtlCol="0">
            <a:spAutoFit/>
          </a:bodyPr>
          <a:lstStyle/>
          <a:p>
            <a:r>
              <a:rPr lang="en-NZ" dirty="0" smtClean="0"/>
              <a:t>File not saved error</a:t>
            </a:r>
            <a:endParaRPr lang="en-NZ" dirty="0"/>
          </a:p>
        </p:txBody>
      </p:sp>
    </p:spTree>
    <p:extLst>
      <p:ext uri="{BB962C8B-B14F-4D97-AF65-F5344CB8AC3E}">
        <p14:creationId xmlns:p14="http://schemas.microsoft.com/office/powerpoint/2010/main" val="42918876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File Handler</a:t>
            </a:r>
            <a:br>
              <a:rPr lang="en-NZ" dirty="0"/>
            </a:br>
            <a:r>
              <a:rPr lang="en-NZ" dirty="0"/>
              <a:t>Code</a:t>
            </a:r>
            <a:r>
              <a:rPr lang="en-NZ" dirty="0" smtClean="0"/>
              <a:t/>
            </a:r>
            <a:br>
              <a:rPr lang="en-NZ" dirty="0" smtClean="0"/>
            </a:br>
            <a:r>
              <a:rPr lang="en-NZ" dirty="0" smtClean="0"/>
              <a:t>Static</a:t>
            </a:r>
            <a:endParaRPr lang="en-NZ" dirty="0"/>
          </a:p>
        </p:txBody>
      </p:sp>
      <p:sp>
        <p:nvSpPr>
          <p:cNvPr id="5" name="Content Placeholder 4"/>
          <p:cNvSpPr>
            <a:spLocks noGrp="1"/>
          </p:cNvSpPr>
          <p:nvPr>
            <p:ph idx="1"/>
          </p:nvPr>
        </p:nvSpPr>
        <p:spPr/>
        <p:txBody>
          <a:bodyPr/>
          <a:lstStyle/>
          <a:p>
            <a:pPr marL="0" indent="0">
              <a:buNone/>
            </a:pPr>
            <a:r>
              <a:rPr lang="en-NZ" dirty="0" smtClean="0"/>
              <a:t>When the save button is clicked and the file should have been saved, it will run a check called file exists saved, this will check the file path and if it exists, will output the appropriate message to the list box, if it does not exist, then it will output the error.</a:t>
            </a:r>
            <a:endParaRPr lang="en-NZ" dirty="0"/>
          </a:p>
        </p:txBody>
      </p:sp>
      <p:sp>
        <p:nvSpPr>
          <p:cNvPr id="12" name="TextBox 11"/>
          <p:cNvSpPr txBox="1"/>
          <p:nvPr/>
        </p:nvSpPr>
        <p:spPr>
          <a:xfrm>
            <a:off x="812540" y="3744957"/>
            <a:ext cx="2637454" cy="1200329"/>
          </a:xfrm>
          <a:prstGeom prst="rect">
            <a:avLst/>
          </a:prstGeom>
          <a:noFill/>
        </p:spPr>
        <p:txBody>
          <a:bodyPr wrap="square" rtlCol="0">
            <a:spAutoFit/>
          </a:bodyPr>
          <a:lstStyle/>
          <a:p>
            <a:r>
              <a:rPr lang="en-NZ" dirty="0" smtClean="0"/>
              <a:t>Save button click function, when file should have been saved run check</a:t>
            </a:r>
            <a:endParaRPr lang="en-NZ" dirty="0"/>
          </a:p>
        </p:txBody>
      </p:sp>
      <p:pic>
        <p:nvPicPr>
          <p:cNvPr id="6" name="Picture 5"/>
          <p:cNvPicPr>
            <a:picLocks noChangeAspect="1"/>
          </p:cNvPicPr>
          <p:nvPr/>
        </p:nvPicPr>
        <p:blipFill>
          <a:blip r:embed="rId2"/>
          <a:stretch>
            <a:fillRect/>
          </a:stretch>
        </p:blipFill>
        <p:spPr>
          <a:xfrm>
            <a:off x="3576734" y="3175417"/>
            <a:ext cx="3659366" cy="3430656"/>
          </a:xfrm>
          <a:prstGeom prst="rect">
            <a:avLst/>
          </a:prstGeom>
        </p:spPr>
      </p:pic>
      <p:pic>
        <p:nvPicPr>
          <p:cNvPr id="7" name="Picture 6"/>
          <p:cNvPicPr>
            <a:picLocks noChangeAspect="1"/>
          </p:cNvPicPr>
          <p:nvPr/>
        </p:nvPicPr>
        <p:blipFill>
          <a:blip r:embed="rId3"/>
          <a:stretch>
            <a:fillRect/>
          </a:stretch>
        </p:blipFill>
        <p:spPr>
          <a:xfrm>
            <a:off x="7711167" y="3417516"/>
            <a:ext cx="4183925" cy="1855210"/>
          </a:xfrm>
          <a:prstGeom prst="rect">
            <a:avLst/>
          </a:prstGeom>
        </p:spPr>
      </p:pic>
      <p:sp>
        <p:nvSpPr>
          <p:cNvPr id="10" name="TextBox 9"/>
          <p:cNvSpPr txBox="1"/>
          <p:nvPr/>
        </p:nvSpPr>
        <p:spPr>
          <a:xfrm>
            <a:off x="7711166" y="5393675"/>
            <a:ext cx="4183925" cy="646331"/>
          </a:xfrm>
          <a:prstGeom prst="rect">
            <a:avLst/>
          </a:prstGeom>
          <a:noFill/>
        </p:spPr>
        <p:txBody>
          <a:bodyPr wrap="square" rtlCol="0">
            <a:spAutoFit/>
          </a:bodyPr>
          <a:lstStyle/>
          <a:p>
            <a:r>
              <a:rPr lang="en-NZ" dirty="0" smtClean="0"/>
              <a:t>The check that will update the list box with the appropriate message</a:t>
            </a:r>
            <a:endParaRPr lang="en-NZ" dirty="0"/>
          </a:p>
        </p:txBody>
      </p:sp>
    </p:spTree>
    <p:extLst>
      <p:ext uri="{BB962C8B-B14F-4D97-AF65-F5344CB8AC3E}">
        <p14:creationId xmlns:p14="http://schemas.microsoft.com/office/powerpoint/2010/main" val="2734702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Combined Application</a:t>
            </a:r>
            <a:r>
              <a:rPr lang="en-NZ" dirty="0"/>
              <a:t/>
            </a:r>
            <a:br>
              <a:rPr lang="en-NZ" dirty="0"/>
            </a:br>
            <a:r>
              <a:rPr lang="en-NZ" dirty="0" smtClean="0"/>
              <a:t>Must </a:t>
            </a:r>
            <a:r>
              <a:rPr lang="en-NZ" dirty="0" smtClean="0"/>
              <a:t>features</a:t>
            </a:r>
            <a:br>
              <a:rPr lang="en-NZ" dirty="0" smtClean="0"/>
            </a:br>
            <a:r>
              <a:rPr lang="en-NZ" dirty="0" smtClean="0"/>
              <a:t>Static</a:t>
            </a:r>
            <a:endParaRPr lang="en-NZ" dirty="0"/>
          </a:p>
        </p:txBody>
      </p:sp>
      <p:sp>
        <p:nvSpPr>
          <p:cNvPr id="3" name="Content Placeholder 2"/>
          <p:cNvSpPr>
            <a:spLocks noGrp="1"/>
          </p:cNvSpPr>
          <p:nvPr>
            <p:ph idx="1"/>
          </p:nvPr>
        </p:nvSpPr>
        <p:spPr/>
        <p:txBody>
          <a:bodyPr/>
          <a:lstStyle/>
          <a:p>
            <a:pPr marL="457200" indent="-457200">
              <a:buAutoNum type="arabicPeriod"/>
            </a:pPr>
            <a:endParaRPr lang="en-NZ" dirty="0" smtClean="0"/>
          </a:p>
          <a:p>
            <a:pPr marL="457200" indent="-457200">
              <a:buFont typeface="Arial" panose="020B0604020202020204" pitchFamily="34" charset="0"/>
              <a:buAutoNum type="arabicPeriod"/>
            </a:pPr>
            <a:r>
              <a:rPr lang="en-NZ" dirty="0" smtClean="0"/>
              <a:t>Must </a:t>
            </a:r>
            <a:r>
              <a:rPr lang="en-NZ" dirty="0"/>
              <a:t>be able to access all three components</a:t>
            </a:r>
          </a:p>
          <a:p>
            <a:pPr marL="457200" indent="-457200">
              <a:buAutoNum type="arabicPeriod"/>
            </a:pPr>
            <a:r>
              <a:rPr lang="en-NZ" dirty="0" smtClean="0"/>
              <a:t>Level editor must load map</a:t>
            </a:r>
          </a:p>
          <a:p>
            <a:pPr marL="457200" indent="-457200">
              <a:buAutoNum type="arabicPeriod"/>
            </a:pPr>
            <a:r>
              <a:rPr lang="en-NZ" dirty="0" smtClean="0"/>
              <a:t>Level editor must save map</a:t>
            </a:r>
          </a:p>
          <a:p>
            <a:pPr marL="457200" indent="-457200">
              <a:buAutoNum type="arabicPeriod"/>
            </a:pPr>
            <a:r>
              <a:rPr lang="en-NZ" dirty="0" smtClean="0"/>
              <a:t>Game must load map</a:t>
            </a:r>
          </a:p>
          <a:p>
            <a:pPr marL="457200" indent="-457200">
              <a:buAutoNum type="arabicPeriod"/>
            </a:pPr>
            <a:r>
              <a:rPr lang="en-NZ" dirty="0" smtClean="0"/>
              <a:t>Game must save current map state</a:t>
            </a:r>
          </a:p>
        </p:txBody>
      </p:sp>
    </p:spTree>
    <p:extLst>
      <p:ext uri="{BB962C8B-B14F-4D97-AF65-F5344CB8AC3E}">
        <p14:creationId xmlns:p14="http://schemas.microsoft.com/office/powerpoint/2010/main" val="1277773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1913</TotalTime>
  <Words>7186</Words>
  <Application>Microsoft Office PowerPoint</Application>
  <PresentationFormat>Widescreen</PresentationFormat>
  <Paragraphs>617</Paragraphs>
  <Slides>135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135</vt:i4>
      </vt:variant>
    </vt:vector>
  </HeadingPairs>
  <TitlesOfParts>
    <vt:vector size="138" baseType="lpstr">
      <vt:lpstr>Arial</vt:lpstr>
      <vt:lpstr>Century Gothic</vt:lpstr>
      <vt:lpstr>Vapor Trail</vt:lpstr>
      <vt:lpstr>Final Project Presentation</vt:lpstr>
      <vt:lpstr>Table of Contents</vt:lpstr>
      <vt:lpstr>Level Designer  Must features Model – Level Designer</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 Model</vt:lpstr>
      <vt:lpstr>Level Designer  Must features Static</vt:lpstr>
      <vt:lpstr>Level Designer Should Static</vt:lpstr>
      <vt:lpstr>Level Designer Must feature Static</vt:lpstr>
      <vt:lpstr>Level Designer Pictures Static</vt:lpstr>
      <vt:lpstr>Level Designer Code Static</vt:lpstr>
      <vt:lpstr>Level Designer Code Static</vt:lpstr>
      <vt:lpstr>Level Designer Must feature Static</vt:lpstr>
      <vt:lpstr>Level Designer Pictures Static</vt:lpstr>
      <vt:lpstr>Level Designer Code Static</vt:lpstr>
      <vt:lpstr>Level Designer Must feature Static</vt:lpstr>
      <vt:lpstr>Level Designer Pictures Static</vt:lpstr>
      <vt:lpstr>Level Designer Code Static</vt:lpstr>
      <vt:lpstr>Level Designer Code Static</vt:lpstr>
      <vt:lpstr>Level Designer Code Static</vt:lpstr>
      <vt:lpstr>Level Designer Code Static</vt:lpstr>
      <vt:lpstr>Level Designer Must feature Static</vt:lpstr>
      <vt:lpstr>Level Designer Pictures Static</vt:lpstr>
      <vt:lpstr>Level Designer Code Static</vt:lpstr>
      <vt:lpstr>Level Designer Should feature Static</vt:lpstr>
      <vt:lpstr>Level Designer Images Static</vt:lpstr>
      <vt:lpstr>Level Designer Code Static</vt:lpstr>
      <vt:lpstr>Level Designer Should feature Static</vt:lpstr>
      <vt:lpstr>Level Designer Images Static</vt:lpstr>
      <vt:lpstr>Level Designer Code Static</vt:lpstr>
      <vt:lpstr>Level Designer  Must features Dynamic</vt:lpstr>
      <vt:lpstr>Level Designer Should Dynamic</vt:lpstr>
      <vt:lpstr>Level Designer Must feature Dynamic</vt:lpstr>
      <vt:lpstr>Level Designer Pictures Dynamic</vt:lpstr>
      <vt:lpstr>Level Designer Code Dynamic</vt:lpstr>
      <vt:lpstr>Level Designer Must feature Dynamic</vt:lpstr>
      <vt:lpstr>Level Designer Pictures Dynamic</vt:lpstr>
      <vt:lpstr>Level Designer Code Dynamic</vt:lpstr>
      <vt:lpstr>Level Designer Must feature Dynamic</vt:lpstr>
      <vt:lpstr>Level Designer Pictures Dynamic</vt:lpstr>
      <vt:lpstr>Level Designer Code Dynamic</vt:lpstr>
      <vt:lpstr>Level Designer Code Dynamic</vt:lpstr>
      <vt:lpstr>Level Designer Code Dynamic</vt:lpstr>
      <vt:lpstr>Level Designer Code Dynamic</vt:lpstr>
      <vt:lpstr>Level Designer Must feature Static</vt:lpstr>
      <vt:lpstr>Level Designer Pictures Static</vt:lpstr>
      <vt:lpstr>Level Designer Code Dynamic</vt:lpstr>
      <vt:lpstr>Level Designer Should feature Static</vt:lpstr>
      <vt:lpstr>Level Designer Images Dynamic</vt:lpstr>
      <vt:lpstr>Level Designer Code Static</vt:lpstr>
      <vt:lpstr>Level Designer Should feature Dynamic</vt:lpstr>
      <vt:lpstr>Level Designer Images Static</vt:lpstr>
      <vt:lpstr>Level Designer Code Static</vt:lpstr>
      <vt:lpstr>File Handler Must features Static</vt:lpstr>
      <vt:lpstr>File Handler Should Static </vt:lpstr>
      <vt:lpstr>File Handler Must feature Static</vt:lpstr>
      <vt:lpstr>File Handler Pictures Static</vt:lpstr>
      <vt:lpstr>File Handler Code Static</vt:lpstr>
      <vt:lpstr>File Handler Must feature Static</vt:lpstr>
      <vt:lpstr>File Handler Pictures Static</vt:lpstr>
      <vt:lpstr>File Handler Code Static</vt:lpstr>
      <vt:lpstr>File Handler Must feature Static</vt:lpstr>
      <vt:lpstr>File Handler Pictures Static</vt:lpstr>
      <vt:lpstr>File Handler Code Static</vt:lpstr>
      <vt:lpstr>File Handler Must feature Static</vt:lpstr>
      <vt:lpstr>File Handler Pictures Static</vt:lpstr>
      <vt:lpstr>File Handler Code Static</vt:lpstr>
      <vt:lpstr>File Handler Must feature Static</vt:lpstr>
      <vt:lpstr>File Handler Pictures Static</vt:lpstr>
      <vt:lpstr>File Handler Code Static</vt:lpstr>
      <vt:lpstr>File Handler Code Static</vt:lpstr>
      <vt:lpstr>File Handler Should feature Static</vt:lpstr>
      <vt:lpstr>File Handler Pictures Static</vt:lpstr>
      <vt:lpstr>File Handler Code Static</vt:lpstr>
      <vt:lpstr>File Handler Code Static</vt:lpstr>
      <vt:lpstr>File Handler Code Static</vt:lpstr>
      <vt:lpstr>File Handler Should feature Static</vt:lpstr>
      <vt:lpstr>File Handler Pictures Static</vt:lpstr>
      <vt:lpstr>File Handler Code Static</vt:lpstr>
      <vt:lpstr>Combined Application Must features Static</vt:lpstr>
      <vt:lpstr>Combined Application Should features Static</vt:lpstr>
      <vt:lpstr>Combined Application Must feature Static</vt:lpstr>
      <vt:lpstr>Combined Application Pictures Static</vt:lpstr>
      <vt:lpstr>Combined Application Pictures Static</vt:lpstr>
      <vt:lpstr>Combined Application Code Static</vt:lpstr>
      <vt:lpstr>Combined Application Code Static</vt:lpstr>
      <vt:lpstr>Combined Application Code Static</vt:lpstr>
      <vt:lpstr>Combined Application Must feature Static</vt:lpstr>
      <vt:lpstr>Combined Application Pictures Static</vt:lpstr>
      <vt:lpstr>Combined Application Code Static</vt:lpstr>
      <vt:lpstr>Combined Application Code Static</vt:lpstr>
      <vt:lpstr>Combined Application Code Static</vt:lpstr>
      <vt:lpstr>Combined Application Code Static</vt:lpstr>
      <vt:lpstr>Combined Application Code Static</vt:lpstr>
      <vt:lpstr>Combined Application Must feature Static</vt:lpstr>
      <vt:lpstr>Combined Application Pictures Static</vt:lpstr>
      <vt:lpstr>Combined Application Code Static</vt:lpstr>
      <vt:lpstr>Combined Application Code Static</vt:lpstr>
      <vt:lpstr>Combined Application Code Static</vt:lpstr>
      <vt:lpstr>Combined Application Code Static</vt:lpstr>
      <vt:lpstr>Combined Application Must feature Static</vt:lpstr>
      <vt:lpstr>Combined Application Pictures Static</vt:lpstr>
      <vt:lpstr>Combined Application Code Static</vt:lpstr>
      <vt:lpstr>Combined Application Code Static</vt:lpstr>
      <vt:lpstr>Combined Application Code Static</vt:lpstr>
      <vt:lpstr>Combined Application Code Static</vt:lpstr>
      <vt:lpstr>Theory Compare/Contrast Languages </vt:lpstr>
      <vt:lpstr>Theory Compare/Contrast Languages C#</vt:lpstr>
      <vt:lpstr>Theory Compare/Contrast Languages PHP</vt:lpstr>
      <vt:lpstr>Theory Compare/Contrast Languages Javascript</vt:lpstr>
      <vt:lpstr>Theory Compare/Contrast Languages Python</vt:lpstr>
      <vt:lpstr>Theory Compare/Contrast Languages Implemented</vt:lpstr>
      <vt:lpstr>Theory Compare/Contrast Languages Code</vt:lpstr>
      <vt:lpstr>Theory Compare/Contrast Languages Alternative</vt:lpstr>
      <vt:lpstr>Theory Compare/Contrast Languages Improvement</vt:lpstr>
      <vt:lpstr>Self Marking</vt:lpstr>
    </vt:vector>
  </TitlesOfParts>
  <Company>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Wesley Wichman</dc:creator>
  <cp:lastModifiedBy>Wesley Wichman</cp:lastModifiedBy>
  <cp:revision>116</cp:revision>
  <dcterms:created xsi:type="dcterms:W3CDTF">2017-10-15T20:50:24Z</dcterms:created>
  <dcterms:modified xsi:type="dcterms:W3CDTF">2017-11-28T18:01:02Z</dcterms:modified>
</cp:coreProperties>
</file>