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1" r:id="rId7"/>
    <p:sldId id="402" r:id="rId8"/>
    <p:sldId id="403" r:id="rId9"/>
    <p:sldId id="408" r:id="rId10"/>
    <p:sldId id="404" r:id="rId11"/>
    <p:sldId id="410" r:id="rId12"/>
    <p:sldId id="409" r:id="rId13"/>
    <p:sldId id="412" r:id="rId14"/>
    <p:sldId id="411" r:id="rId15"/>
    <p:sldId id="405" r:id="rId16"/>
    <p:sldId id="406" r:id="rId17"/>
    <p:sldId id="4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3" d="100"/>
          <a:sy n="83" d="100"/>
        </p:scale>
        <p:origin x="48"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outlooktraveller.com/explore/ravel-style/a-handy-guide-to-avoiding-travel-scams" TargetMode="External"/><Relationship Id="rId3" Type="http://schemas.openxmlformats.org/officeDocument/2006/relationships/hyperlink" Target="https://vietnamtour.in/scams-in-vietnam-and-how-to-avoid/" TargetMode="External"/><Relationship Id="rId7" Type="http://schemas.openxmlformats.org/officeDocument/2006/relationships/hyperlink" Target="https://www.outlooktraveller.com/destinations/international/heres-your-guide-to-avoid-getting-scammed-on-your-travels-abroad" TargetMode="External"/><Relationship Id="rId2" Type="http://schemas.openxmlformats.org/officeDocument/2006/relationships/hyperlink" Target="https://tourism.gov.in/sites/default/files/2020-08/Safe%20and%20Honble%20Tourism%20Guidelines.pdf" TargetMode="External"/><Relationship Id="rId1" Type="http://schemas.openxmlformats.org/officeDocument/2006/relationships/slideLayout" Target="../slideLayouts/slideLayout2.xml"/><Relationship Id="rId6" Type="http://schemas.openxmlformats.org/officeDocument/2006/relationships/hyperlink" Target="https://consumer.ftc.gov/articles/how-avoid-scam" TargetMode="External"/><Relationship Id="rId11" Type="http://schemas.openxmlformats.org/officeDocument/2006/relationships/hyperlink" Target="https://www.researchgate.net/publication/287940508_Tourist_scams_Exploring_the_dimensions_of_an_international_tourism_phenomenon" TargetMode="External"/><Relationship Id="rId5" Type="http://schemas.openxmlformats.org/officeDocument/2006/relationships/hyperlink" Target="https://www.oecd.org/cfe/tourism/Safe-and-seamless-travel-and-improved-traveller-experience-OECDReport-for-the-G20-TWG_merged.pdf" TargetMode="External"/><Relationship Id="rId10" Type="http://schemas.openxmlformats.org/officeDocument/2006/relationships/hyperlink" Target="https://www.insuremytrip.com/travel-advice/travel-safety/common-travel-scams-to-avoid/" TargetMode="External"/><Relationship Id="rId4" Type="http://schemas.openxmlformats.org/officeDocument/2006/relationships/hyperlink" Target="https://www.aeaweb.org/articles?id=10.1257/002205106776162717" TargetMode="External"/><Relationship Id="rId9" Type="http://schemas.openxmlformats.org/officeDocument/2006/relationships/hyperlink" Target="file:///C:\Users\yoges\Downloads\RIPPING_OFF'_Tourists_An_empirical_evaluation_of_touris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1" dirty="0">
                <a:solidFill>
                  <a:srgbClr val="000000"/>
                </a:solidFill>
                <a:effectLst/>
                <a:latin typeface="Times New Roman" panose="02020603050405020304" pitchFamily="18" charset="0"/>
                <a:ea typeface="Times New Roman" panose="02020603050405020304" pitchFamily="18" charset="0"/>
              </a:rPr>
              <a:t>Innovative Tourism Service Provider and Evaluator</a:t>
            </a:r>
            <a:endParaRPr lang="en-US" sz="6000" b="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697647" y="3937766"/>
            <a:ext cx="4271869" cy="2185214"/>
          </a:xfrm>
          <a:prstGeom prst="rect">
            <a:avLst/>
          </a:prstGeom>
          <a:noFill/>
        </p:spPr>
        <p:txBody>
          <a:bodyPr wrap="square" rtlCol="0">
            <a:spAutoFit/>
          </a:bodyPr>
          <a:lstStyle/>
          <a:p>
            <a:r>
              <a:rPr lang="en-US" sz="2000" b="1" dirty="0"/>
              <a:t>Submitted by: </a:t>
            </a:r>
          </a:p>
          <a:p>
            <a:r>
              <a:rPr lang="en-US" sz="1600" dirty="0"/>
              <a:t>Tanshi Verma</a:t>
            </a:r>
          </a:p>
          <a:p>
            <a:r>
              <a:rPr lang="en-US" sz="1600" dirty="0"/>
              <a:t>20BCS6812</a:t>
            </a:r>
          </a:p>
          <a:p>
            <a:r>
              <a:rPr lang="en-US" sz="1600" dirty="0"/>
              <a:t>Yash Raj Gupta</a:t>
            </a:r>
          </a:p>
          <a:p>
            <a:r>
              <a:rPr lang="en-US" sz="1600" dirty="0"/>
              <a:t>20BCS6812</a:t>
            </a:r>
          </a:p>
          <a:p>
            <a:r>
              <a:rPr lang="en-US" sz="1600" dirty="0"/>
              <a:t>Pranjal Mohana</a:t>
            </a:r>
          </a:p>
          <a:p>
            <a:r>
              <a:rPr lang="en-US" sz="1600" dirty="0"/>
              <a:t>20BCS6756</a:t>
            </a:r>
          </a:p>
          <a:p>
            <a:endParaRPr lang="en-US" sz="2000" dirty="0"/>
          </a:p>
        </p:txBody>
      </p:sp>
      <p:sp>
        <p:nvSpPr>
          <p:cNvPr id="6" name="TextBox 5"/>
          <p:cNvSpPr txBox="1"/>
          <p:nvPr/>
        </p:nvSpPr>
        <p:spPr>
          <a:xfrm>
            <a:off x="7625897" y="4353011"/>
            <a:ext cx="2971326" cy="1015663"/>
          </a:xfrm>
          <a:prstGeom prst="rect">
            <a:avLst/>
          </a:prstGeom>
          <a:noFill/>
        </p:spPr>
        <p:txBody>
          <a:bodyPr wrap="none" rtlCol="0">
            <a:spAutoFit/>
          </a:bodyPr>
          <a:lstStyle/>
          <a:p>
            <a:r>
              <a:rPr lang="en-US" sz="2000" b="1" dirty="0"/>
              <a:t>Under the Supervision of: </a:t>
            </a:r>
          </a:p>
          <a:p>
            <a:r>
              <a:rPr lang="en-US" sz="2000" dirty="0"/>
              <a:t> Lata Gupta(E13365)</a:t>
            </a:r>
          </a:p>
          <a:p>
            <a:endParaRPr lang="en-US" sz="2000" dirty="0"/>
          </a:p>
        </p:txBody>
      </p:sp>
      <p:sp>
        <p:nvSpPr>
          <p:cNvPr id="2" name="TextBox 1">
            <a:extLst>
              <a:ext uri="{FF2B5EF4-FFF2-40B4-BE49-F238E27FC236}">
                <a16:creationId xmlns:a16="http://schemas.microsoft.com/office/drawing/2014/main" id="{87757124-E5D4-2D13-CA6E-75EFD298C601}"/>
              </a:ext>
            </a:extLst>
          </p:cNvPr>
          <p:cNvSpPr txBox="1"/>
          <p:nvPr/>
        </p:nvSpPr>
        <p:spPr>
          <a:xfrm>
            <a:off x="2237493" y="4426011"/>
            <a:ext cx="1486689" cy="1323439"/>
          </a:xfrm>
          <a:prstGeom prst="rect">
            <a:avLst/>
          </a:prstGeom>
          <a:noFill/>
        </p:spPr>
        <p:txBody>
          <a:bodyPr wrap="none" rtlCol="0">
            <a:spAutoFit/>
          </a:bodyPr>
          <a:lstStyle/>
          <a:p>
            <a:r>
              <a:rPr lang="en-US" sz="1600" dirty="0"/>
              <a:t>Yogesh Kamboj </a:t>
            </a:r>
          </a:p>
          <a:p>
            <a:r>
              <a:rPr lang="en-US" sz="1600" dirty="0"/>
              <a:t>20BCS6811</a:t>
            </a:r>
          </a:p>
          <a:p>
            <a:r>
              <a:rPr lang="en-US" sz="1600" dirty="0"/>
              <a:t>Aahish Aahan</a:t>
            </a:r>
          </a:p>
          <a:p>
            <a:r>
              <a:rPr lang="en-US" sz="1600" dirty="0"/>
              <a:t>20BCS6731</a:t>
            </a:r>
          </a:p>
          <a:p>
            <a:endParaRPr lang="en-IN" sz="1600" dirty="0"/>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61BADD-B3E4-4A5B-85B1-CD548AA5F460}"/>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3" name="Picture 2">
            <a:extLst>
              <a:ext uri="{FF2B5EF4-FFF2-40B4-BE49-F238E27FC236}">
                <a16:creationId xmlns:a16="http://schemas.microsoft.com/office/drawing/2014/main" id="{6E2659C1-3CD3-3B4C-5538-E7B5000E2AF7}"/>
              </a:ext>
            </a:extLst>
          </p:cNvPr>
          <p:cNvPicPr>
            <a:picLocks noChangeAspect="1"/>
          </p:cNvPicPr>
          <p:nvPr/>
        </p:nvPicPr>
        <p:blipFill rotWithShape="1">
          <a:blip r:embed="rId2">
            <a:extLst>
              <a:ext uri="{28A0092B-C50C-407E-A947-70E740481C1C}">
                <a14:useLocalDpi xmlns:a14="http://schemas.microsoft.com/office/drawing/2010/main" val="0"/>
              </a:ext>
            </a:extLst>
          </a:blip>
          <a:srcRect r="2145"/>
          <a:stretch/>
        </p:blipFill>
        <p:spPr>
          <a:xfrm>
            <a:off x="1262184" y="1312695"/>
            <a:ext cx="9460245" cy="456487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7D6FF5F4-972D-9109-4748-1AA75242E271}"/>
              </a:ext>
            </a:extLst>
          </p:cNvPr>
          <p:cNvPicPr>
            <a:picLocks noChangeAspect="1"/>
          </p:cNvPicPr>
          <p:nvPr/>
        </p:nvPicPr>
        <p:blipFill rotWithShape="1">
          <a:blip r:embed="rId3">
            <a:extLst>
              <a:ext uri="{28A0092B-C50C-407E-A947-70E740481C1C}">
                <a14:useLocalDpi xmlns:a14="http://schemas.microsoft.com/office/drawing/2010/main" val="0"/>
              </a:ext>
            </a:extLst>
          </a:blip>
          <a:srcRect r="2540"/>
          <a:stretch/>
        </p:blipFill>
        <p:spPr>
          <a:xfrm>
            <a:off x="-7797800" y="1865848"/>
            <a:ext cx="7958713" cy="383197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3A0683D-72E4-03D9-5C92-17E097FB4B46}"/>
              </a:ext>
            </a:extLst>
          </p:cNvPr>
          <p:cNvPicPr>
            <a:picLocks noChangeAspect="1"/>
          </p:cNvPicPr>
          <p:nvPr/>
        </p:nvPicPr>
        <p:blipFill rotWithShape="1">
          <a:blip r:embed="rId4">
            <a:extLst>
              <a:ext uri="{28A0092B-C50C-407E-A947-70E740481C1C}">
                <a14:useLocalDpi xmlns:a14="http://schemas.microsoft.com/office/drawing/2010/main" val="0"/>
              </a:ext>
            </a:extLst>
          </a:blip>
          <a:srcRect r="2548"/>
          <a:stretch/>
        </p:blipFill>
        <p:spPr>
          <a:xfrm>
            <a:off x="11823700" y="1514488"/>
            <a:ext cx="7890330" cy="38290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012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61BADD-B3E4-4A5B-85B1-CD548AA5F460}"/>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3" name="Picture 2">
            <a:extLst>
              <a:ext uri="{FF2B5EF4-FFF2-40B4-BE49-F238E27FC236}">
                <a16:creationId xmlns:a16="http://schemas.microsoft.com/office/drawing/2014/main" id="{465BDD0A-F9AC-87F7-BB4E-4D4743AF34EF}"/>
              </a:ext>
            </a:extLst>
          </p:cNvPr>
          <p:cNvPicPr>
            <a:picLocks noChangeAspect="1"/>
          </p:cNvPicPr>
          <p:nvPr/>
        </p:nvPicPr>
        <p:blipFill rotWithShape="1">
          <a:blip r:embed="rId2">
            <a:extLst>
              <a:ext uri="{28A0092B-C50C-407E-A947-70E740481C1C}">
                <a14:useLocalDpi xmlns:a14="http://schemas.microsoft.com/office/drawing/2010/main" val="0"/>
              </a:ext>
            </a:extLst>
          </a:blip>
          <a:srcRect r="1799"/>
          <a:stretch/>
        </p:blipFill>
        <p:spPr>
          <a:xfrm>
            <a:off x="1138775" y="1412937"/>
            <a:ext cx="9736054" cy="4688679"/>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E4F98863-DD06-FD9C-8ED0-7BE275D4D34D}"/>
              </a:ext>
            </a:extLst>
          </p:cNvPr>
          <p:cNvPicPr>
            <a:picLocks noChangeAspect="1"/>
          </p:cNvPicPr>
          <p:nvPr/>
        </p:nvPicPr>
        <p:blipFill rotWithShape="1">
          <a:blip r:embed="rId3">
            <a:extLst>
              <a:ext uri="{28A0092B-C50C-407E-A947-70E740481C1C}">
                <a14:useLocalDpi xmlns:a14="http://schemas.microsoft.com/office/drawing/2010/main" val="0"/>
              </a:ext>
            </a:extLst>
          </a:blip>
          <a:srcRect r="2623"/>
          <a:stretch/>
        </p:blipFill>
        <p:spPr>
          <a:xfrm>
            <a:off x="-7040880" y="2007992"/>
            <a:ext cx="7215052" cy="349857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19D62937-9131-4DFC-E099-496EFDEA470A}"/>
              </a:ext>
            </a:extLst>
          </p:cNvPr>
          <p:cNvPicPr>
            <a:picLocks noChangeAspect="1"/>
          </p:cNvPicPr>
          <p:nvPr/>
        </p:nvPicPr>
        <p:blipFill rotWithShape="1">
          <a:blip r:embed="rId4">
            <a:extLst>
              <a:ext uri="{28A0092B-C50C-407E-A947-70E740481C1C}">
                <a14:useLocalDpi xmlns:a14="http://schemas.microsoft.com/office/drawing/2010/main" val="0"/>
              </a:ext>
            </a:extLst>
          </a:blip>
          <a:srcRect r="2047"/>
          <a:stretch/>
        </p:blipFill>
        <p:spPr>
          <a:xfrm>
            <a:off x="11823506" y="2208848"/>
            <a:ext cx="5669837" cy="27289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0977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61BADD-B3E4-4A5B-85B1-CD548AA5F460}"/>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4" name="Picture 3">
            <a:extLst>
              <a:ext uri="{FF2B5EF4-FFF2-40B4-BE49-F238E27FC236}">
                <a16:creationId xmlns:a16="http://schemas.microsoft.com/office/drawing/2014/main" id="{F6901B94-4355-0647-E235-18198AEC40EB}"/>
              </a:ext>
            </a:extLst>
          </p:cNvPr>
          <p:cNvPicPr>
            <a:picLocks noChangeAspect="1"/>
          </p:cNvPicPr>
          <p:nvPr/>
        </p:nvPicPr>
        <p:blipFill rotWithShape="1">
          <a:blip r:embed="rId2">
            <a:extLst>
              <a:ext uri="{28A0092B-C50C-407E-A947-70E740481C1C}">
                <a14:useLocalDpi xmlns:a14="http://schemas.microsoft.com/office/drawing/2010/main" val="0"/>
              </a:ext>
            </a:extLst>
          </a:blip>
          <a:srcRect r="1431"/>
          <a:stretch/>
        </p:blipFill>
        <p:spPr>
          <a:xfrm>
            <a:off x="1727199" y="1690688"/>
            <a:ext cx="8766630" cy="419302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559BC266-2127-CB75-1509-5A5F0306CA72}"/>
              </a:ext>
            </a:extLst>
          </p:cNvPr>
          <p:cNvPicPr>
            <a:picLocks noChangeAspect="1"/>
          </p:cNvPicPr>
          <p:nvPr/>
        </p:nvPicPr>
        <p:blipFill rotWithShape="1">
          <a:blip r:embed="rId3">
            <a:extLst>
              <a:ext uri="{28A0092B-C50C-407E-A947-70E740481C1C}">
                <a14:useLocalDpi xmlns:a14="http://schemas.microsoft.com/office/drawing/2010/main" val="0"/>
              </a:ext>
            </a:extLst>
          </a:blip>
          <a:srcRect r="1922"/>
          <a:stretch/>
        </p:blipFill>
        <p:spPr>
          <a:xfrm>
            <a:off x="-7482840" y="1690688"/>
            <a:ext cx="7657012" cy="3692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6716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The </a:t>
            </a:r>
            <a:r>
              <a:rPr lang="en-US" b="1" i="0" dirty="0">
                <a:effectLst/>
                <a:latin typeface="Söhne"/>
              </a:rPr>
              <a:t>Innovative Tourism Service Provider Evaluation System</a:t>
            </a:r>
            <a:r>
              <a:rPr lang="en-US" b="0" i="0" dirty="0">
                <a:effectLst/>
                <a:latin typeface="Söhne"/>
              </a:rPr>
              <a:t> addresses challenges faced by tourists, including overcharging, fraud, and lack of transparency.</a:t>
            </a:r>
          </a:p>
          <a:p>
            <a:pPr algn="l">
              <a:buFont typeface="Arial" panose="020B0604020202020204" pitchFamily="34" charset="0"/>
              <a:buChar char="•"/>
            </a:pPr>
            <a:r>
              <a:rPr lang="en-US" b="0" i="0" dirty="0">
                <a:effectLst/>
                <a:latin typeface="Söhne"/>
              </a:rPr>
              <a:t>By promoting </a:t>
            </a:r>
            <a:r>
              <a:rPr lang="en-US" b="1" i="0" dirty="0">
                <a:effectLst/>
                <a:latin typeface="Söhne"/>
              </a:rPr>
              <a:t>transparent practices</a:t>
            </a:r>
            <a:r>
              <a:rPr lang="en-US" b="0" i="0" dirty="0">
                <a:effectLst/>
                <a:latin typeface="Söhne"/>
              </a:rPr>
              <a:t> and accurate information, the project enhances the overall tourism industry.</a:t>
            </a:r>
          </a:p>
          <a:p>
            <a:pPr algn="l">
              <a:buFont typeface="Arial" panose="020B0604020202020204" pitchFamily="34" charset="0"/>
              <a:buChar char="•"/>
            </a:pPr>
            <a:r>
              <a:rPr lang="en-US" b="0" i="0" dirty="0">
                <a:effectLst/>
                <a:latin typeface="Söhne"/>
              </a:rPr>
              <a:t>The system </a:t>
            </a:r>
            <a:r>
              <a:rPr lang="en-US" b="1" i="0" dirty="0">
                <a:effectLst/>
                <a:latin typeface="Söhne"/>
              </a:rPr>
              <a:t>empowers travelers</a:t>
            </a:r>
            <a:r>
              <a:rPr lang="en-US" b="0" i="0" dirty="0">
                <a:effectLst/>
                <a:latin typeface="Söhne"/>
              </a:rPr>
              <a:t> with reliable information, fostering trust and confidence in their choices of service providers.</a:t>
            </a:r>
          </a:p>
          <a:p>
            <a:pPr algn="l">
              <a:buFont typeface="Arial" panose="020B0604020202020204" pitchFamily="34" charset="0"/>
              <a:buChar char="•"/>
            </a:pPr>
            <a:r>
              <a:rPr lang="en-US" b="0" i="0" dirty="0">
                <a:effectLst/>
                <a:latin typeface="Söhne"/>
              </a:rPr>
              <a:t>Through </a:t>
            </a:r>
            <a:r>
              <a:rPr lang="en-US" b="1" i="0" dirty="0">
                <a:effectLst/>
                <a:latin typeface="Söhne"/>
              </a:rPr>
              <a:t>responsible tourism</a:t>
            </a:r>
            <a:r>
              <a:rPr lang="en-US" b="0" i="0" dirty="0">
                <a:effectLst/>
                <a:latin typeface="Söhne"/>
              </a:rPr>
              <a:t>, the project encourages ethical business practices, benefiting both tourists and local communities.</a:t>
            </a:r>
          </a:p>
          <a:p>
            <a:pPr algn="l">
              <a:buFont typeface="Arial" panose="020B0604020202020204" pitchFamily="34" charset="0"/>
              <a:buChar char="•"/>
            </a:pPr>
            <a:r>
              <a:rPr lang="en-US" b="0" i="0" dirty="0">
                <a:effectLst/>
                <a:latin typeface="Söhne"/>
              </a:rPr>
              <a:t>The project becomes a </a:t>
            </a:r>
            <a:r>
              <a:rPr lang="en-US" b="1" i="0" dirty="0">
                <a:effectLst/>
                <a:latin typeface="Söhne"/>
              </a:rPr>
              <a:t>catalyst for positive change</a:t>
            </a:r>
            <a:r>
              <a:rPr lang="en-US" b="0" i="0" dirty="0">
                <a:effectLst/>
                <a:latin typeface="Söhne"/>
              </a:rPr>
              <a:t>, promoting cultural exchange and global understanding.</a:t>
            </a:r>
          </a:p>
          <a:p>
            <a:pPr algn="l">
              <a:buFont typeface="Arial" panose="020B0604020202020204" pitchFamily="34" charset="0"/>
              <a:buChar char="•"/>
            </a:pPr>
            <a:r>
              <a:rPr lang="en-US" b="0" i="0" dirty="0">
                <a:effectLst/>
                <a:latin typeface="Söhne"/>
              </a:rPr>
              <a:t>By fostering an ecosystem of trust, the system ensures that travel becomes not only a source of joy but also a means of </a:t>
            </a:r>
            <a:r>
              <a:rPr lang="en-US" b="1" i="0" dirty="0">
                <a:effectLst/>
                <a:latin typeface="Söhne"/>
              </a:rPr>
              <a:t>global cooperation</a:t>
            </a:r>
            <a:r>
              <a:rPr lang="en-US" b="0" i="0" dirty="0">
                <a:effectLst/>
                <a:latin typeface="Söhne"/>
              </a:rPr>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Picture 4">
            <a:extLst>
              <a:ext uri="{FF2B5EF4-FFF2-40B4-BE49-F238E27FC236}">
                <a16:creationId xmlns:a16="http://schemas.microsoft.com/office/drawing/2014/main" id="{414420DF-DEBD-4FDE-3C81-15DA493DAC4B}"/>
              </a:ext>
            </a:extLst>
          </p:cNvPr>
          <p:cNvPicPr>
            <a:picLocks noChangeAspect="1"/>
          </p:cNvPicPr>
          <p:nvPr/>
        </p:nvPicPr>
        <p:blipFill rotWithShape="1">
          <a:blip r:embed="rId2">
            <a:extLst>
              <a:ext uri="{28A0092B-C50C-407E-A947-70E740481C1C}">
                <a14:useLocalDpi xmlns:a14="http://schemas.microsoft.com/office/drawing/2010/main" val="0"/>
              </a:ext>
            </a:extLst>
          </a:blip>
          <a:srcRect l="147" t="-935" r="1983" b="935"/>
          <a:stretch/>
        </p:blipFill>
        <p:spPr>
          <a:xfrm>
            <a:off x="-7040050" y="1980248"/>
            <a:ext cx="7246880" cy="34909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0465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pPr algn="l">
              <a:buFont typeface="+mj-lt"/>
              <a:buAutoNum type="arabicPeriod"/>
            </a:pPr>
            <a:r>
              <a:rPr lang="en-US" sz="2200" b="1" i="0" dirty="0">
                <a:effectLst/>
                <a:latin typeface="Söhne"/>
              </a:rPr>
              <a:t>Global Expansion:</a:t>
            </a:r>
            <a:r>
              <a:rPr lang="en-US" sz="2200" b="0" i="0" dirty="0">
                <a:effectLst/>
                <a:latin typeface="Söhne"/>
              </a:rPr>
              <a:t> Extend the platform's reach to international destinations, facilitating cross-border travel and cultural exchange.</a:t>
            </a:r>
          </a:p>
          <a:p>
            <a:pPr algn="l">
              <a:buFont typeface="+mj-lt"/>
              <a:buAutoNum type="arabicPeriod"/>
            </a:pPr>
            <a:r>
              <a:rPr lang="en-US" sz="2200" b="1" i="0" dirty="0">
                <a:effectLst/>
                <a:latin typeface="Söhne"/>
              </a:rPr>
              <a:t>Integration of Emerging Technologies:</a:t>
            </a:r>
            <a:r>
              <a:rPr lang="en-US" sz="2200" b="0" i="0" dirty="0">
                <a:effectLst/>
                <a:latin typeface="Söhne"/>
              </a:rPr>
              <a:t> Incorporate AR, VR, and AI-driven personalization for immersive experiences and tailored recommendations.</a:t>
            </a:r>
          </a:p>
          <a:p>
            <a:pPr algn="l">
              <a:buFont typeface="+mj-lt"/>
              <a:buAutoNum type="arabicPeriod"/>
            </a:pPr>
            <a:r>
              <a:rPr lang="en-US" sz="2200" b="1" i="0" dirty="0">
                <a:effectLst/>
                <a:latin typeface="Söhne"/>
              </a:rPr>
              <a:t>Environmental Sustainability:</a:t>
            </a:r>
            <a:r>
              <a:rPr lang="en-US" sz="2200" b="0" i="0" dirty="0">
                <a:effectLst/>
                <a:latin typeface="Söhne"/>
              </a:rPr>
              <a:t> Promote eco-friendly tourism by partnering with green-certified accommodations and encouraging responsible travel practices.</a:t>
            </a:r>
          </a:p>
          <a:p>
            <a:pPr algn="l">
              <a:buFont typeface="+mj-lt"/>
              <a:buAutoNum type="arabicPeriod"/>
            </a:pPr>
            <a:r>
              <a:rPr lang="en-US" sz="2200" b="1" i="0" dirty="0">
                <a:effectLst/>
                <a:latin typeface="Söhne"/>
              </a:rPr>
              <a:t>Blockchain Integration:</a:t>
            </a:r>
            <a:r>
              <a:rPr lang="en-US" sz="2200" b="0" i="0" dirty="0">
                <a:effectLst/>
                <a:latin typeface="Söhne"/>
              </a:rPr>
              <a:t> Implement blockchain technology for secure transactions and genuine user reviews, enhancing trust and transparency.</a:t>
            </a:r>
          </a:p>
          <a:p>
            <a:pPr algn="l">
              <a:buFont typeface="+mj-lt"/>
              <a:buAutoNum type="arabicPeriod"/>
            </a:pPr>
            <a:r>
              <a:rPr lang="en-US" sz="2200" b="1" i="0" dirty="0">
                <a:effectLst/>
                <a:latin typeface="Söhne"/>
              </a:rPr>
              <a:t>Mobile App Development:</a:t>
            </a:r>
            <a:r>
              <a:rPr lang="en-US" sz="2200" b="0" i="0" dirty="0">
                <a:effectLst/>
                <a:latin typeface="Söhne"/>
              </a:rPr>
              <a:t> Develop user-friendly mobile applications for iOS and Android platforms, offering offline access, real-time notifications, and geolocation services.</a:t>
            </a:r>
          </a:p>
          <a:p>
            <a:pPr marL="0" indent="0">
              <a:buNone/>
            </a:pPr>
            <a:endParaRPr lang="en-US" sz="22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pPr marL="342900" marR="568325" lvl="0" indent="-342900" algn="just">
              <a:lnSpc>
                <a:spcPct val="50000"/>
              </a:lnSpc>
              <a:spcAft>
                <a:spcPts val="1190"/>
              </a:spcAft>
              <a:buFont typeface="+mj-lt"/>
              <a:buAutoNum type="arabicPeriod"/>
            </a:pPr>
            <a:r>
              <a:rPr lang="en-US" sz="1600" u="sng" dirty="0">
                <a:solidFill>
                  <a:srgbClr val="0563C1"/>
                </a:solidFill>
                <a:effectLst/>
                <a:latin typeface="Times New Roman" panose="02020603050405020304" pitchFamily="18" charset="0"/>
                <a:ea typeface="SimSun" panose="02010600030101010101" pitchFamily="2" charset="-122"/>
                <a:hlinkClick r:id="rId2"/>
              </a:rPr>
              <a:t>https://tourism.gov.in/sites/default/files/2020-08/Safe%20and%20Honble%20Tourism%20Guidelines.pdf</a:t>
            </a:r>
            <a:endParaRPr lang="en-IN" sz="1600" dirty="0">
              <a:effectLst/>
              <a:latin typeface="Times New Roman" panose="02020603050405020304" pitchFamily="18" charset="0"/>
              <a:ea typeface="SimSun" panose="02010600030101010101" pitchFamily="2" charset="-122"/>
            </a:endParaRPr>
          </a:p>
          <a:p>
            <a:pPr marL="342900" marR="568325" lvl="0" indent="-342900" algn="just">
              <a:lnSpc>
                <a:spcPct val="50000"/>
              </a:lnSpc>
              <a:spcAft>
                <a:spcPts val="1190"/>
              </a:spcAft>
              <a:buFont typeface="+mj-lt"/>
              <a:buAutoNum type="arabicPeriod"/>
            </a:pPr>
            <a:r>
              <a:rPr lang="en-US" sz="1600" u="sng" dirty="0">
                <a:solidFill>
                  <a:srgbClr val="0563C1"/>
                </a:solidFill>
                <a:effectLst/>
                <a:latin typeface="Times New Roman" panose="02020603050405020304" pitchFamily="18" charset="0"/>
                <a:ea typeface="SimSun" panose="02010600030101010101" pitchFamily="2" charset="-122"/>
                <a:hlinkClick r:id="rId3"/>
              </a:rPr>
              <a:t>https://vietnamtour.in/scams-in-vietnam-and-how-to-avoid/</a:t>
            </a:r>
            <a:endParaRPr lang="en-IN" sz="1600" dirty="0">
              <a:effectLst/>
              <a:latin typeface="Times New Roman" panose="02020603050405020304" pitchFamily="18" charset="0"/>
              <a:ea typeface="SimSun" panose="02010600030101010101" pitchFamily="2" charset="-122"/>
            </a:endParaRPr>
          </a:p>
          <a:p>
            <a:pPr marL="342900" marR="568325" lvl="0" indent="-342900" algn="just">
              <a:lnSpc>
                <a:spcPct val="50000"/>
              </a:lnSpc>
              <a:spcAft>
                <a:spcPts val="1190"/>
              </a:spcAft>
              <a:buFont typeface="+mj-lt"/>
              <a:buAutoNum type="arabicPeriod"/>
            </a:pPr>
            <a:r>
              <a:rPr lang="en-US" sz="1600" u="sng" dirty="0">
                <a:solidFill>
                  <a:srgbClr val="0563C1"/>
                </a:solidFill>
                <a:effectLst/>
                <a:latin typeface="Times New Roman" panose="02020603050405020304" pitchFamily="18" charset="0"/>
                <a:ea typeface="SimSun" panose="02010600030101010101" pitchFamily="2" charset="-122"/>
                <a:hlinkClick r:id="rId4"/>
              </a:rPr>
              <a:t>https://www.aeaweb.org/articles?id=10.1257/002205106776162717</a:t>
            </a:r>
            <a:endParaRPr lang="en-IN" sz="1600" dirty="0">
              <a:effectLst/>
              <a:latin typeface="Times New Roman" panose="02020603050405020304" pitchFamily="18" charset="0"/>
              <a:ea typeface="SimSun" panose="02010600030101010101" pitchFamily="2" charset="-122"/>
            </a:endParaRPr>
          </a:p>
          <a:p>
            <a:pPr marL="342900" marR="568325" lvl="0" indent="-342900" algn="just">
              <a:lnSpc>
                <a:spcPct val="50000"/>
              </a:lnSpc>
              <a:spcAft>
                <a:spcPts val="1190"/>
              </a:spcAft>
              <a:buFont typeface="+mj-lt"/>
              <a:buAutoNum type="arabicPeriod"/>
            </a:pPr>
            <a:r>
              <a:rPr lang="en-US" sz="1600" u="sng" dirty="0">
                <a:solidFill>
                  <a:srgbClr val="0563C1"/>
                </a:solidFill>
                <a:effectLst/>
                <a:latin typeface="Times New Roman" panose="02020603050405020304" pitchFamily="18" charset="0"/>
                <a:ea typeface="SimSun" panose="02010600030101010101" pitchFamily="2" charset="-122"/>
                <a:hlinkClick r:id="rId5"/>
              </a:rPr>
              <a:t>https://www.oecd.org/cfe/tourism/Safe-and-seamless-travel-and-improved-traveller-experience-OECDReport-for-the-G20-TWG_merged.pdf</a:t>
            </a:r>
            <a:endParaRPr lang="en-IN" sz="1600" dirty="0">
              <a:effectLst/>
              <a:latin typeface="Times New Roman" panose="02020603050405020304" pitchFamily="18" charset="0"/>
              <a:ea typeface="SimSun" panose="02010600030101010101" pitchFamily="2" charset="-122"/>
            </a:endParaRPr>
          </a:p>
          <a:p>
            <a:pPr marL="342900" marR="568325" lvl="0" indent="-342900" algn="just">
              <a:lnSpc>
                <a:spcPct val="50000"/>
              </a:lnSpc>
              <a:spcAft>
                <a:spcPts val="1190"/>
              </a:spcAft>
              <a:buFont typeface="+mj-lt"/>
              <a:buAutoNum type="arabicPeriod"/>
            </a:pPr>
            <a:r>
              <a:rPr lang="en-US" sz="1600" u="sng" dirty="0">
                <a:solidFill>
                  <a:srgbClr val="0563C1"/>
                </a:solidFill>
                <a:effectLst/>
                <a:latin typeface="Times New Roman" panose="02020603050405020304" pitchFamily="18" charset="0"/>
                <a:ea typeface="SimSun" panose="02010600030101010101" pitchFamily="2" charset="-122"/>
                <a:hlinkClick r:id="rId6"/>
              </a:rPr>
              <a:t>https://consumer.ftc.gov/articles/how-avoid-scam</a:t>
            </a:r>
            <a:endParaRPr lang="en-IN" sz="1600" dirty="0">
              <a:effectLst/>
              <a:latin typeface="Times New Roman" panose="02020603050405020304" pitchFamily="18" charset="0"/>
              <a:ea typeface="SimSun" panose="02010600030101010101" pitchFamily="2" charset="-122"/>
            </a:endParaRPr>
          </a:p>
          <a:p>
            <a:pPr marL="342900" marR="568325" lvl="0" indent="-342900" algn="just">
              <a:lnSpc>
                <a:spcPct val="50000"/>
              </a:lnSpc>
              <a:spcAft>
                <a:spcPts val="1190"/>
              </a:spcAft>
              <a:buFont typeface="+mj-lt"/>
              <a:buAutoNum type="arabicPeriod"/>
            </a:pPr>
            <a:r>
              <a:rPr lang="en-US" sz="1600" u="sng" dirty="0">
                <a:solidFill>
                  <a:srgbClr val="0563C1"/>
                </a:solidFill>
                <a:effectLst/>
                <a:latin typeface="Times New Roman" panose="02020603050405020304" pitchFamily="18" charset="0"/>
                <a:ea typeface="SimSun" panose="02010600030101010101" pitchFamily="2" charset="-122"/>
                <a:hlinkClick r:id="rId7"/>
              </a:rPr>
              <a:t>https://www.outlooktraveller.com/destinations/international/heres-your-guide-to-avoid-getting-scammed-on-your-travels-abroad</a:t>
            </a:r>
            <a:endParaRPr lang="en-IN" sz="1600" dirty="0">
              <a:effectLst/>
              <a:latin typeface="Times New Roman" panose="02020603050405020304" pitchFamily="18" charset="0"/>
              <a:ea typeface="SimSun" panose="02010600030101010101" pitchFamily="2" charset="-122"/>
            </a:endParaRPr>
          </a:p>
          <a:p>
            <a:pPr marL="342900" marR="568325" lvl="0" indent="-342900" algn="just">
              <a:lnSpc>
                <a:spcPct val="50000"/>
              </a:lnSpc>
              <a:spcAft>
                <a:spcPts val="1190"/>
              </a:spcAft>
              <a:buFont typeface="+mj-lt"/>
              <a:buAutoNum type="arabicPeriod"/>
            </a:pPr>
            <a:r>
              <a:rPr lang="en-US" sz="1600" u="sng" dirty="0">
                <a:solidFill>
                  <a:srgbClr val="0563C1"/>
                </a:solidFill>
                <a:effectLst/>
                <a:latin typeface="Times New Roman" panose="02020603050405020304" pitchFamily="18" charset="0"/>
                <a:ea typeface="SimSun" panose="02010600030101010101" pitchFamily="2" charset="-122"/>
                <a:hlinkClick r:id="rId8"/>
              </a:rPr>
              <a:t>https://www.outlooktraveller.com/explore/ravel-style/a-handy-guide-to-avoiding-travel-scams</a:t>
            </a:r>
            <a:endParaRPr lang="en-IN" sz="1600" dirty="0">
              <a:effectLst/>
              <a:latin typeface="Times New Roman" panose="02020603050405020304" pitchFamily="18" charset="0"/>
              <a:ea typeface="SimSun" panose="02010600030101010101" pitchFamily="2" charset="-122"/>
            </a:endParaRPr>
          </a:p>
          <a:p>
            <a:pPr marL="342900" marR="568325" lvl="0" indent="-342900" algn="just">
              <a:lnSpc>
                <a:spcPct val="50000"/>
              </a:lnSpc>
              <a:spcAft>
                <a:spcPts val="1190"/>
              </a:spcAft>
              <a:buFont typeface="+mj-lt"/>
              <a:buAutoNum type="arabicPeriod"/>
            </a:pPr>
            <a:r>
              <a:rPr lang="en-US" sz="1600" u="sng" dirty="0">
                <a:solidFill>
                  <a:srgbClr val="0563C1"/>
                </a:solidFill>
                <a:effectLst/>
                <a:latin typeface="Times New Roman" panose="02020603050405020304" pitchFamily="18" charset="0"/>
                <a:ea typeface="SimSun" panose="02010600030101010101" pitchFamily="2" charset="-122"/>
                <a:hlinkClick r:id="rId9" action="ppaction://hlinkfile"/>
              </a:rPr>
              <a:t>https://www.researchgate.net/publication/256987272_'RIPPING_OFF'_Tourists_An_empirical_evaluation_of_tourists'_perceptions_and_service_worker_misbehavior</a:t>
            </a:r>
            <a:endParaRPr lang="en-IN" sz="1600" dirty="0">
              <a:effectLst/>
              <a:latin typeface="Times New Roman" panose="02020603050405020304" pitchFamily="18" charset="0"/>
              <a:ea typeface="SimSun" panose="02010600030101010101" pitchFamily="2" charset="-122"/>
            </a:endParaRPr>
          </a:p>
          <a:p>
            <a:pPr marL="342900" marR="568325" lvl="0" indent="-342900" algn="just">
              <a:lnSpc>
                <a:spcPct val="50000"/>
              </a:lnSpc>
              <a:spcAft>
                <a:spcPts val="1190"/>
              </a:spcAft>
              <a:buFont typeface="+mj-lt"/>
              <a:buAutoNum type="arabicPeriod"/>
            </a:pPr>
            <a:r>
              <a:rPr lang="en-US" sz="1600" u="sng" dirty="0">
                <a:solidFill>
                  <a:srgbClr val="0563C1"/>
                </a:solidFill>
                <a:effectLst/>
                <a:latin typeface="Times New Roman" panose="02020603050405020304" pitchFamily="18" charset="0"/>
                <a:ea typeface="SimSun" panose="02010600030101010101" pitchFamily="2" charset="-122"/>
                <a:hlinkClick r:id="rId10"/>
              </a:rPr>
              <a:t>https://www.insuremytrip.com/travel-advice/travel-safety/common-travel-scams-to-avoid/</a:t>
            </a:r>
            <a:endParaRPr lang="en-IN" sz="1600" dirty="0">
              <a:effectLst/>
              <a:latin typeface="Times New Roman" panose="02020603050405020304" pitchFamily="18" charset="0"/>
              <a:ea typeface="SimSun" panose="02010600030101010101" pitchFamily="2" charset="-122"/>
            </a:endParaRPr>
          </a:p>
          <a:p>
            <a:pPr marL="342900" marR="568325" lvl="0" indent="-342900" algn="just">
              <a:lnSpc>
                <a:spcPct val="50000"/>
              </a:lnSpc>
              <a:spcAft>
                <a:spcPts val="1190"/>
              </a:spcAft>
              <a:buFont typeface="+mj-lt"/>
              <a:buAutoNum type="arabicPeriod"/>
            </a:pPr>
            <a:r>
              <a:rPr lang="en-US" sz="1600" u="sng" dirty="0">
                <a:solidFill>
                  <a:srgbClr val="0563C1"/>
                </a:solidFill>
                <a:latin typeface="Times New Roman" panose="02020603050405020304" pitchFamily="18" charset="0"/>
                <a:ea typeface="SimSun" panose="02010600030101010101" pitchFamily="2" charset="-122"/>
                <a:hlinkClick r:id="rId11"/>
              </a:rPr>
              <a:t>https://www.researchgate.net/publication/287940508_Tourist_scams_Exploring_the_dimensions_of_an_international_tourism_phenomenon</a:t>
            </a:r>
            <a:endParaRPr lang="en-IN" sz="1600" dirty="0">
              <a:effectLst/>
              <a:latin typeface="Times New Roman" panose="02020603050405020304" pitchFamily="18" charset="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1225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85676" y="1341332"/>
            <a:ext cx="10515600" cy="4952253"/>
          </a:xfrm>
        </p:spPr>
        <p:txBody>
          <a:bodyPr>
            <a:normAutofit fontScale="92500" lnSpcReduction="10000"/>
          </a:bodyPr>
          <a:lstStyle/>
          <a:p>
            <a:pPr>
              <a:lnSpc>
                <a:spcPct val="200000"/>
              </a:lnSpc>
              <a:buFont typeface="Wingdings" panose="05000000000000000000" pitchFamily="2" charset="2"/>
              <a:buChar char="§"/>
            </a:pPr>
            <a:r>
              <a:rPr lang="en-US" sz="1700" dirty="0">
                <a:latin typeface="Times New Roman"/>
                <a:cs typeface="Times New Roman"/>
              </a:rPr>
              <a:t>Introduction to Project</a:t>
            </a:r>
          </a:p>
          <a:p>
            <a:pPr>
              <a:lnSpc>
                <a:spcPct val="200000"/>
              </a:lnSpc>
              <a:buFont typeface="Wingdings" panose="05000000000000000000" pitchFamily="2" charset="2"/>
              <a:buChar char="§"/>
            </a:pPr>
            <a:r>
              <a:rPr lang="en-US" sz="1700" dirty="0">
                <a:latin typeface="Times New Roman"/>
                <a:cs typeface="Times New Roman"/>
              </a:rPr>
              <a:t>Problem Formulation</a:t>
            </a:r>
          </a:p>
          <a:p>
            <a:pPr>
              <a:lnSpc>
                <a:spcPct val="200000"/>
              </a:lnSpc>
              <a:buFont typeface="Wingdings" panose="05000000000000000000" pitchFamily="2" charset="2"/>
              <a:buChar char="§"/>
            </a:pPr>
            <a:r>
              <a:rPr lang="en-US" sz="1700" dirty="0">
                <a:latin typeface="Times New Roman"/>
                <a:cs typeface="Times New Roman"/>
              </a:rPr>
              <a:t>Objectives of the work </a:t>
            </a:r>
          </a:p>
          <a:p>
            <a:pPr>
              <a:lnSpc>
                <a:spcPct val="200000"/>
              </a:lnSpc>
              <a:buFont typeface="Wingdings" panose="05000000000000000000" pitchFamily="2" charset="2"/>
              <a:buChar char="§"/>
            </a:pPr>
            <a:r>
              <a:rPr lang="en-US" sz="1700" dirty="0">
                <a:latin typeface="Times New Roman"/>
                <a:cs typeface="Times New Roman"/>
              </a:rPr>
              <a:t>Methodology used</a:t>
            </a:r>
          </a:p>
          <a:p>
            <a:pPr>
              <a:lnSpc>
                <a:spcPct val="200000"/>
              </a:lnSpc>
              <a:buFont typeface="Wingdings" panose="05000000000000000000" pitchFamily="2" charset="2"/>
              <a:buChar char="§"/>
            </a:pPr>
            <a:r>
              <a:rPr lang="en-US" sz="1900" spc="-10" dirty="0">
                <a:latin typeface="Times New Roman"/>
                <a:cs typeface="Times New Roman"/>
              </a:rPr>
              <a:t>Results and Outputs</a:t>
            </a:r>
          </a:p>
          <a:p>
            <a:pPr>
              <a:lnSpc>
                <a:spcPct val="200000"/>
              </a:lnSpc>
              <a:buFont typeface="Wingdings" panose="05000000000000000000" pitchFamily="2" charset="2"/>
              <a:buChar char="§"/>
            </a:pPr>
            <a:r>
              <a:rPr lang="en-US" sz="1900" spc="-10" dirty="0">
                <a:latin typeface="Times New Roman"/>
                <a:cs typeface="Times New Roman"/>
              </a:rPr>
              <a:t>Conclusion</a:t>
            </a:r>
          </a:p>
          <a:p>
            <a:pPr>
              <a:lnSpc>
                <a:spcPct val="200000"/>
              </a:lnSpc>
              <a:buFont typeface="Wingdings" panose="05000000000000000000" pitchFamily="2" charset="2"/>
              <a:buChar char="§"/>
            </a:pPr>
            <a:r>
              <a:rPr lang="en-US" sz="1900" dirty="0">
                <a:latin typeface="Times New Roman"/>
                <a:cs typeface="Times New Roman"/>
              </a:rPr>
              <a:t>Future Scope</a:t>
            </a:r>
          </a:p>
          <a:p>
            <a:pPr>
              <a:lnSpc>
                <a:spcPct val="200000"/>
              </a:lnSpc>
              <a:buFont typeface="Wingdings" panose="05000000000000000000" pitchFamily="2" charset="2"/>
              <a:buChar char="§"/>
            </a:pPr>
            <a:r>
              <a:rPr lang="en-US" sz="1900" dirty="0">
                <a:latin typeface="Times New Roman"/>
                <a:cs typeface="Times New Roman"/>
              </a:rPr>
              <a:t>References</a:t>
            </a:r>
            <a:endParaRPr lang="en-US" sz="1900" dirty="0"/>
          </a:p>
          <a:p>
            <a:pPr>
              <a:lnSpc>
                <a:spcPct val="200000"/>
              </a:lnSpc>
              <a:buFont typeface="Wingdings" panose="05000000000000000000" pitchFamily="2" charset="2"/>
              <a:buChar char="§"/>
            </a:pPr>
            <a:endParaRPr lang="en-US" sz="2000" dirty="0"/>
          </a:p>
          <a:p>
            <a:pPr>
              <a:lnSpc>
                <a:spcPct val="200000"/>
              </a:lnSpc>
              <a:buFont typeface="Wingdings" panose="05000000000000000000" pitchFamily="2" charset="2"/>
              <a:buChar char="§"/>
            </a:pP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a:bodyPr>
          <a:lstStyle/>
          <a:p>
            <a:pPr>
              <a:lnSpc>
                <a:spcPct val="100000"/>
              </a:lnSpc>
            </a:pPr>
            <a:r>
              <a:rPr lang="en-IN" sz="1600" dirty="0"/>
              <a:t>Tourism has long been a catalyst for cultural exchange, economic growth, and cross-border connections. </a:t>
            </a:r>
          </a:p>
          <a:p>
            <a:pPr>
              <a:lnSpc>
                <a:spcPct val="100000"/>
              </a:lnSpc>
            </a:pPr>
            <a:r>
              <a:rPr lang="en-IN" sz="1600" dirty="0"/>
              <a:t>Every year, millions of travellers embark on journeys to explore new destinations, experience diverse cultures, and create lasting memories. </a:t>
            </a:r>
          </a:p>
          <a:p>
            <a:pPr>
              <a:lnSpc>
                <a:spcPct val="100000"/>
              </a:lnSpc>
            </a:pPr>
            <a:r>
              <a:rPr lang="en-IN" sz="1600" dirty="0"/>
              <a:t>However, amidst the excitement of exploration, tourists often encounter challenges that can taint their experiences – from exorbitant overcharges to misleading information and even instances of fraud. </a:t>
            </a:r>
          </a:p>
          <a:p>
            <a:pPr>
              <a:lnSpc>
                <a:spcPct val="100000"/>
              </a:lnSpc>
            </a:pPr>
            <a:r>
              <a:rPr lang="en-IN" sz="1600" dirty="0"/>
              <a:t>These issues not only mar the reputation of the tourism industry but also discourage potential travellers from fully embracing the joys of exploration.</a:t>
            </a:r>
          </a:p>
          <a:p>
            <a:pPr>
              <a:lnSpc>
                <a:spcPct val="100000"/>
              </a:lnSpc>
            </a:pPr>
            <a:r>
              <a:rPr lang="en-IN" sz="1700" dirty="0"/>
              <a:t>In response to these challenges, our project aims to revolutionize the way tourists interact with and evaluate service providers across the nation. </a:t>
            </a:r>
          </a:p>
          <a:p>
            <a:pPr>
              <a:lnSpc>
                <a:spcPct val="100000"/>
              </a:lnSpc>
            </a:pPr>
            <a:r>
              <a:rPr lang="en-IN" sz="1700" dirty="0"/>
              <a:t>By developing a cutting-edge digital solution, we aspire to address the crucial concerns of overcharging, duping, and a lack of transparent information that plague the tourism landscape. </a:t>
            </a:r>
          </a:p>
          <a:p>
            <a:pPr>
              <a:lnSpc>
                <a:spcPct val="100000"/>
              </a:lnSpc>
            </a:pPr>
            <a:r>
              <a:rPr lang="en-IN" sz="1700" dirty="0"/>
              <a:t>This project envisions an ecosystem where tourists are empowered with accurate, real-time information and service providers are incentivized to uphold the highest standards of transparency and quality.</a:t>
            </a:r>
          </a:p>
          <a:p>
            <a:pPr>
              <a:lnSpc>
                <a:spcPct val="100000"/>
              </a:lnSpc>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a:bodyPr>
          <a:lstStyle/>
          <a:p>
            <a:pPr marL="0" indent="0">
              <a:lnSpc>
                <a:spcPct val="100000"/>
              </a:lnSpc>
              <a:buNone/>
            </a:pPr>
            <a:r>
              <a:rPr lang="en-IN" sz="1600" dirty="0"/>
              <a:t>The tourism industry is a vibrant tapestry that weaves together cultures, economies, and memories. However, within this captivating landscape, several challenges persist, tarnishing the experiences of traveller's and posing obstacles to the industry's growth. The problem at hand revolves around incidents of tourist overcharging, duping, and the overarching lack of transparent and accurate information. These issues have prompted the need for a comprehensive and innovative solution that safeguards the interests of tourists while promoting ethical practices within the tourism sector.</a:t>
            </a:r>
            <a:endParaRPr lang="en-IN" sz="2400" dirty="0"/>
          </a:p>
          <a:p>
            <a:pPr>
              <a:lnSpc>
                <a:spcPct val="100000"/>
              </a:lnSpc>
            </a:pPr>
            <a:r>
              <a:rPr lang="en-IN" sz="1600" dirty="0"/>
              <a:t>Overcharging and Exploitation</a:t>
            </a:r>
          </a:p>
          <a:p>
            <a:pPr>
              <a:lnSpc>
                <a:spcPct val="100000"/>
              </a:lnSpc>
            </a:pPr>
            <a:r>
              <a:rPr lang="en-IN" sz="1600" dirty="0"/>
              <a:t>Lack of Transparent Information</a:t>
            </a:r>
          </a:p>
          <a:p>
            <a:pPr>
              <a:lnSpc>
                <a:spcPct val="100000"/>
              </a:lnSpc>
            </a:pPr>
            <a:r>
              <a:rPr lang="en-IN" sz="1600" dirty="0"/>
              <a:t>Duping and Misrepresentation</a:t>
            </a:r>
          </a:p>
          <a:p>
            <a:pPr>
              <a:lnSpc>
                <a:spcPct val="100000"/>
              </a:lnSpc>
            </a:pPr>
            <a:r>
              <a:rPr lang="en-IN" sz="1600" dirty="0"/>
              <a:t>Inadequate Quality Assurance</a:t>
            </a:r>
          </a:p>
          <a:p>
            <a:pPr>
              <a:lnSpc>
                <a:spcPct val="100000"/>
              </a:lnSpc>
            </a:pPr>
            <a:r>
              <a:rPr lang="en-IN" sz="1600" dirty="0"/>
              <a:t>Digital Literacy and Accessibility Disparities</a:t>
            </a:r>
          </a:p>
          <a:p>
            <a:pPr>
              <a:lnSpc>
                <a:spcPct val="100000"/>
              </a:lnSpc>
            </a:pPr>
            <a:r>
              <a:rPr lang="en-IN" sz="1600" dirty="0"/>
              <a:t>The Quest for an Innovative Solution</a:t>
            </a:r>
            <a:br>
              <a:rPr lang="en-IN" dirty="0"/>
            </a:br>
            <a:endParaRPr lang="en-IN" dirty="0"/>
          </a:p>
          <a:p>
            <a:pPr>
              <a:lnSpc>
                <a:spcPct val="100000"/>
              </a:lnSpc>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IN" sz="1600" dirty="0"/>
              <a:t>The primary objective of the proposed project, the "Innovative Service Provider Evaluation System," is to address and mitigate the prevalent challenges faced by tourists, including overcharging, duping, and the lack of transparent and accurate information when engaging with various tourism service providers. </a:t>
            </a:r>
          </a:p>
          <a:p>
            <a:pPr algn="just">
              <a:lnSpc>
                <a:spcPct val="150000"/>
              </a:lnSpc>
            </a:pPr>
            <a:r>
              <a:rPr lang="en-US" sz="1600" dirty="0"/>
              <a:t>Enhancing Transparency: Develop a transparent platform that provides accurate and real-time information to tourists about various service providers, including pricing, services offered, and customer reviews.</a:t>
            </a:r>
          </a:p>
          <a:p>
            <a:pPr algn="just">
              <a:lnSpc>
                <a:spcPct val="150000"/>
              </a:lnSpc>
            </a:pPr>
            <a:r>
              <a:rPr lang="en-US" sz="1600" dirty="0"/>
              <a:t>Preventing Overcharging: Implement mechanisms to prevent overcharging by service providers, ensuring that tourists are charged fair and reasonable prices for the services they receive.</a:t>
            </a:r>
          </a:p>
          <a:p>
            <a:pPr algn="just">
              <a:lnSpc>
                <a:spcPct val="150000"/>
              </a:lnSpc>
            </a:pPr>
            <a:r>
              <a:rPr lang="en-US" sz="1600" dirty="0"/>
              <a:t>Combatting Fraud and Misleading Information: Create safeguards to identify and prevent instances of fraud and misleading information, safeguarding tourists from dishonest practices.</a:t>
            </a:r>
          </a:p>
          <a:p>
            <a:pPr algn="just">
              <a:lnSpc>
                <a:spcPct val="150000"/>
              </a:lnSpc>
            </a:pPr>
            <a:r>
              <a:rPr lang="en-US" sz="1600" dirty="0"/>
              <a:t>Empowering Tourists: Empower tourists with the ability to make informed decisions about service providers, enabling them to choose reliable and trustworthy options that align with their preferences and budgets.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838200" y="1553482"/>
            <a:ext cx="10515600" cy="4351338"/>
          </a:xfrm>
        </p:spPr>
        <p:txBody>
          <a:bodyPr>
            <a:noAutofit/>
          </a:bodyPr>
          <a:lstStyle/>
          <a:p>
            <a:pPr marL="0" indent="0" algn="l">
              <a:lnSpc>
                <a:spcPct val="120000"/>
              </a:lnSpc>
              <a:buNone/>
            </a:pPr>
            <a:r>
              <a:rPr lang="en-US" sz="1400" b="1" i="0" dirty="0">
                <a:effectLst/>
                <a:latin typeface="Söhne"/>
              </a:rPr>
              <a:t>1. Project Planning and Research:</a:t>
            </a:r>
          </a:p>
          <a:p>
            <a:pPr marL="0" indent="0" algn="l">
              <a:lnSpc>
                <a:spcPct val="120000"/>
              </a:lnSpc>
              <a:buNone/>
            </a:pPr>
            <a:r>
              <a:rPr lang="en-US" sz="1400" b="1" i="0" dirty="0">
                <a:effectLst/>
                <a:latin typeface="Söhne"/>
              </a:rPr>
              <a:t>	Define Project Scope:</a:t>
            </a:r>
            <a:r>
              <a:rPr lang="en-US" sz="1400" b="0" i="0" dirty="0">
                <a:effectLst/>
                <a:latin typeface="Söhne"/>
              </a:rPr>
              <a:t> Clearly outline the features and functionalities of the system. Determine the geographical area it will cover, 	types of service providers, and services to be included.</a:t>
            </a:r>
          </a:p>
          <a:p>
            <a:pPr marL="0" indent="0" algn="l">
              <a:lnSpc>
                <a:spcPct val="120000"/>
              </a:lnSpc>
              <a:buNone/>
            </a:pPr>
            <a:r>
              <a:rPr lang="en-US" sz="1400" b="1" i="0" dirty="0">
                <a:effectLst/>
                <a:latin typeface="Söhne"/>
              </a:rPr>
              <a:t>	Market Research:</a:t>
            </a:r>
            <a:r>
              <a:rPr lang="en-US" sz="1400" b="0" i="0" dirty="0">
                <a:effectLst/>
                <a:latin typeface="Söhne"/>
              </a:rPr>
              <a:t> Understand the existing tourism industry, identify competitors, and analyze user preferences and pain 	points.</a:t>
            </a:r>
          </a:p>
          <a:p>
            <a:pPr marL="0" indent="0" algn="l">
              <a:lnSpc>
                <a:spcPct val="120000"/>
              </a:lnSpc>
              <a:buNone/>
            </a:pPr>
            <a:r>
              <a:rPr lang="en-US" sz="1400" b="1" i="0" dirty="0">
                <a:effectLst/>
                <a:latin typeface="Söhne"/>
              </a:rPr>
              <a:t>2. Technology Selection:</a:t>
            </a:r>
          </a:p>
          <a:p>
            <a:pPr marL="0" indent="0" algn="l">
              <a:lnSpc>
                <a:spcPct val="120000"/>
              </a:lnSpc>
              <a:buNone/>
            </a:pPr>
            <a:r>
              <a:rPr lang="en-US" sz="1400" b="1" i="0" dirty="0">
                <a:effectLst/>
                <a:latin typeface="Söhne"/>
              </a:rPr>
              <a:t>	Choose Appropriate Technologies:</a:t>
            </a:r>
            <a:r>
              <a:rPr lang="en-US" sz="1400" b="0" i="0" dirty="0">
                <a:effectLst/>
                <a:latin typeface="Söhne"/>
              </a:rPr>
              <a:t> Select suitable programming languages, frameworks, and databases for building the 	digital platform. Consider factors such as scalability, security, and user experience.</a:t>
            </a:r>
          </a:p>
          <a:p>
            <a:pPr marL="0" indent="0" algn="l">
              <a:lnSpc>
                <a:spcPct val="120000"/>
              </a:lnSpc>
              <a:buNone/>
            </a:pPr>
            <a:r>
              <a:rPr lang="en-US" sz="1400" b="1" i="0" dirty="0">
                <a:effectLst/>
                <a:latin typeface="Söhne"/>
              </a:rPr>
              <a:t>3. System Design and Development:</a:t>
            </a:r>
          </a:p>
          <a:p>
            <a:pPr marL="0" indent="0" algn="l">
              <a:lnSpc>
                <a:spcPct val="120000"/>
              </a:lnSpc>
              <a:buNone/>
            </a:pPr>
            <a:r>
              <a:rPr lang="en-US" sz="1400" b="1" i="0" dirty="0">
                <a:effectLst/>
                <a:latin typeface="Söhne"/>
              </a:rPr>
              <a:t>	Database Design:</a:t>
            </a:r>
            <a:r>
              <a:rPr lang="en-US" sz="1400" b="0" i="0" dirty="0">
                <a:effectLst/>
                <a:latin typeface="Söhne"/>
              </a:rPr>
              <a:t> Create a robust database schema to store service provider information, user profiles, reviews, and 	ratings.</a:t>
            </a:r>
          </a:p>
          <a:p>
            <a:pPr marL="0" indent="0" algn="l">
              <a:lnSpc>
                <a:spcPct val="120000"/>
              </a:lnSpc>
              <a:buNone/>
            </a:pPr>
            <a:r>
              <a:rPr lang="en-US" sz="1400" b="1" i="0" dirty="0">
                <a:effectLst/>
                <a:latin typeface="Söhne"/>
              </a:rPr>
              <a:t>	Platform Development:</a:t>
            </a:r>
            <a:r>
              <a:rPr lang="en-US" sz="1400" b="0" i="0" dirty="0">
                <a:effectLst/>
                <a:latin typeface="Söhne"/>
              </a:rPr>
              <a:t> Develop the digital platform, focusing on user-friendly interfaces for both tourists and service 	providers. Implement  features like search functionality, user reviews, and secure payment gateways.</a:t>
            </a:r>
          </a:p>
          <a:p>
            <a:pPr marL="0" indent="0">
              <a:lnSpc>
                <a:spcPct val="120000"/>
              </a:lnSpc>
              <a:buNone/>
            </a:pPr>
            <a:endParaRPr lang="en-US" sz="1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marL="0" indent="0" algn="l">
              <a:buNone/>
            </a:pPr>
            <a:endParaRPr lang="en-US" sz="1200" b="1" i="0" dirty="0">
              <a:effectLst/>
              <a:latin typeface="Söhne"/>
            </a:endParaRPr>
          </a:p>
          <a:p>
            <a:pPr marL="0" indent="0" algn="l">
              <a:lnSpc>
                <a:spcPct val="100000"/>
              </a:lnSpc>
              <a:buNone/>
            </a:pPr>
            <a:r>
              <a:rPr lang="en-US" sz="1400" b="1" i="0" dirty="0">
                <a:effectLst/>
                <a:latin typeface="Söhne"/>
              </a:rPr>
              <a:t>4. Data Collection and Verification:</a:t>
            </a:r>
          </a:p>
          <a:p>
            <a:pPr marL="0" indent="0" algn="l">
              <a:lnSpc>
                <a:spcPct val="100000"/>
              </a:lnSpc>
              <a:buNone/>
            </a:pPr>
            <a:r>
              <a:rPr lang="en-US" sz="1400" b="1" i="0" dirty="0">
                <a:effectLst/>
                <a:latin typeface="Söhne"/>
              </a:rPr>
              <a:t>	Service Provider Onboarding:</a:t>
            </a:r>
            <a:r>
              <a:rPr lang="en-US" sz="1400" b="0" i="0" dirty="0">
                <a:effectLst/>
                <a:latin typeface="Söhne"/>
              </a:rPr>
              <a:t> Establish a verification process for service providers to ensure the authenticity of their 	offerings.</a:t>
            </a:r>
          </a:p>
          <a:p>
            <a:pPr marL="0" indent="0" algn="l">
              <a:lnSpc>
                <a:spcPct val="100000"/>
              </a:lnSpc>
              <a:buNone/>
            </a:pPr>
            <a:r>
              <a:rPr lang="en-US" sz="1400" b="1" i="0" dirty="0">
                <a:effectLst/>
                <a:latin typeface="Söhne"/>
              </a:rPr>
              <a:t>	User Reviews:</a:t>
            </a:r>
            <a:r>
              <a:rPr lang="en-US" sz="1400" b="0" i="0" dirty="0">
                <a:effectLst/>
                <a:latin typeface="Söhne"/>
              </a:rPr>
              <a:t> Implement a system for collecting genuine and verified user reviews to maintain credibility.</a:t>
            </a:r>
          </a:p>
          <a:p>
            <a:pPr marL="0" indent="0" algn="l">
              <a:lnSpc>
                <a:spcPct val="100000"/>
              </a:lnSpc>
              <a:buNone/>
            </a:pPr>
            <a:r>
              <a:rPr lang="en-US" sz="1400" b="1" i="0" dirty="0">
                <a:effectLst/>
                <a:latin typeface="Söhne"/>
              </a:rPr>
              <a:t>5. Implementing Transparency Measures:</a:t>
            </a:r>
          </a:p>
          <a:p>
            <a:pPr marL="0" indent="0" algn="l">
              <a:lnSpc>
                <a:spcPct val="100000"/>
              </a:lnSpc>
              <a:buNone/>
            </a:pPr>
            <a:r>
              <a:rPr lang="en-US" sz="1400" b="1" i="0" dirty="0">
                <a:effectLst/>
                <a:latin typeface="Söhne"/>
              </a:rPr>
              <a:t>	Price Transparency:</a:t>
            </a:r>
            <a:r>
              <a:rPr lang="en-US" sz="1400" b="0" i="0" dirty="0">
                <a:effectLst/>
                <a:latin typeface="Söhne"/>
              </a:rPr>
              <a:t> Develop algorithms or guidelines to display fair price ranges for different services based on market rates and 	service quality.</a:t>
            </a:r>
          </a:p>
          <a:p>
            <a:pPr marL="0" indent="0" algn="l">
              <a:lnSpc>
                <a:spcPct val="100000"/>
              </a:lnSpc>
              <a:buNone/>
            </a:pPr>
            <a:r>
              <a:rPr lang="en-US" sz="1400" b="1" i="0" dirty="0">
                <a:effectLst/>
                <a:latin typeface="Söhne"/>
              </a:rPr>
              <a:t>	Service Details:</a:t>
            </a:r>
            <a:r>
              <a:rPr lang="en-US" sz="1400" b="0" i="0" dirty="0">
                <a:effectLst/>
                <a:latin typeface="Söhne"/>
              </a:rPr>
              <a:t> Ensure accurate and comprehensive information about services, including descriptions, photos, and amenities.</a:t>
            </a:r>
          </a:p>
          <a:p>
            <a:pPr marL="0" indent="0" algn="l">
              <a:lnSpc>
                <a:spcPct val="100000"/>
              </a:lnSpc>
              <a:buNone/>
            </a:pPr>
            <a:r>
              <a:rPr lang="en-US" sz="1400" b="1" i="0" dirty="0">
                <a:effectLst/>
                <a:latin typeface="Söhne"/>
              </a:rPr>
              <a:t>6. Quality Control and Monitoring:</a:t>
            </a:r>
          </a:p>
          <a:p>
            <a:pPr marL="0" indent="0" algn="l">
              <a:lnSpc>
                <a:spcPct val="100000"/>
              </a:lnSpc>
              <a:buNone/>
            </a:pPr>
            <a:r>
              <a:rPr lang="en-US" sz="1400" b="1" i="0" dirty="0">
                <a:effectLst/>
                <a:latin typeface="Söhne"/>
              </a:rPr>
              <a:t>	Quality Assurance Testing:</a:t>
            </a:r>
            <a:r>
              <a:rPr lang="en-US" sz="1400" b="0" i="0" dirty="0">
                <a:effectLst/>
                <a:latin typeface="Söhne"/>
              </a:rPr>
              <a:t> Conduct rigorous testing to identify and fix bugs, ensuring a seamless user experience.</a:t>
            </a:r>
          </a:p>
          <a:p>
            <a:pPr marL="0" indent="0" algn="l">
              <a:lnSpc>
                <a:spcPct val="100000"/>
              </a:lnSpc>
              <a:buNone/>
            </a:pPr>
            <a:r>
              <a:rPr lang="en-US" sz="1400" b="1" i="0" dirty="0">
                <a:effectLst/>
                <a:latin typeface="Söhne"/>
              </a:rPr>
              <a:t>	Monitoring and Analytics:</a:t>
            </a:r>
            <a:r>
              <a:rPr lang="en-US" sz="1400" b="0" i="0" dirty="0">
                <a:effectLst/>
                <a:latin typeface="Söhne"/>
              </a:rPr>
              <a:t> Implement tools to monitor user interactions, track popular services, and gather user behavior data for 	     continuous improvement.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a:extLst>
              <a:ext uri="{FF2B5EF4-FFF2-40B4-BE49-F238E27FC236}">
                <a16:creationId xmlns:a16="http://schemas.microsoft.com/office/drawing/2014/main" id="{F666C738-A178-88B8-E723-988575BC7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6240" y="1084011"/>
            <a:ext cx="9932572" cy="4689977"/>
          </a:xfrm>
          <a:prstGeom prst="rect">
            <a:avLst/>
          </a:prstGeom>
        </p:spPr>
      </p:pic>
    </p:spTree>
    <p:extLst>
      <p:ext uri="{BB962C8B-B14F-4D97-AF65-F5344CB8AC3E}">
        <p14:creationId xmlns:p14="http://schemas.microsoft.com/office/powerpoint/2010/main" val="608194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31" name="Picture 30">
            <a:extLst>
              <a:ext uri="{FF2B5EF4-FFF2-40B4-BE49-F238E27FC236}">
                <a16:creationId xmlns:a16="http://schemas.microsoft.com/office/drawing/2014/main" id="{E37325EA-EED2-93D2-947C-DDD6E7ED07A9}"/>
              </a:ext>
            </a:extLst>
          </p:cNvPr>
          <p:cNvPicPr>
            <a:picLocks noChangeAspect="1"/>
          </p:cNvPicPr>
          <p:nvPr/>
        </p:nvPicPr>
        <p:blipFill rotWithShape="1">
          <a:blip r:embed="rId2">
            <a:extLst>
              <a:ext uri="{28A0092B-C50C-407E-A947-70E740481C1C}">
                <a14:useLocalDpi xmlns:a14="http://schemas.microsoft.com/office/drawing/2010/main" val="0"/>
              </a:ext>
            </a:extLst>
          </a:blip>
          <a:srcRect l="1367" r="1703"/>
          <a:stretch/>
        </p:blipFill>
        <p:spPr>
          <a:xfrm>
            <a:off x="925286" y="1529448"/>
            <a:ext cx="10189028" cy="4963427"/>
          </a:xfrm>
          <a:prstGeom prst="rect">
            <a:avLst/>
          </a:prstGeom>
          <a:ln>
            <a:noFill/>
          </a:ln>
          <a:effectLst>
            <a:outerShdw blurRad="190500" algn="tl" rotWithShape="0">
              <a:srgbClr val="000000">
                <a:alpha val="70000"/>
              </a:srgbClr>
            </a:outerShdw>
          </a:effectLst>
        </p:spPr>
      </p:pic>
      <p:pic>
        <p:nvPicPr>
          <p:cNvPr id="32" name="Picture 31">
            <a:extLst>
              <a:ext uri="{FF2B5EF4-FFF2-40B4-BE49-F238E27FC236}">
                <a16:creationId xmlns:a16="http://schemas.microsoft.com/office/drawing/2014/main" id="{ABE1F95A-40E4-3A05-F269-629D4C394583}"/>
              </a:ext>
            </a:extLst>
          </p:cNvPr>
          <p:cNvPicPr>
            <a:picLocks noChangeAspect="1"/>
          </p:cNvPicPr>
          <p:nvPr/>
        </p:nvPicPr>
        <p:blipFill rotWithShape="1">
          <a:blip r:embed="rId3">
            <a:extLst>
              <a:ext uri="{28A0092B-C50C-407E-A947-70E740481C1C}">
                <a14:useLocalDpi xmlns:a14="http://schemas.microsoft.com/office/drawing/2010/main" val="0"/>
              </a:ext>
            </a:extLst>
          </a:blip>
          <a:srcRect l="837" r="1410"/>
          <a:stretch/>
        </p:blipFill>
        <p:spPr>
          <a:xfrm>
            <a:off x="12039600" y="2229265"/>
            <a:ext cx="7424057" cy="35637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3662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61BADD-B3E4-4A5B-85B1-CD548AA5F460}"/>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3" name="Picture 2">
            <a:extLst>
              <a:ext uri="{FF2B5EF4-FFF2-40B4-BE49-F238E27FC236}">
                <a16:creationId xmlns:a16="http://schemas.microsoft.com/office/drawing/2014/main" id="{1254284D-CDD9-FEB4-75BC-D9734388B9DE}"/>
              </a:ext>
            </a:extLst>
          </p:cNvPr>
          <p:cNvPicPr>
            <a:picLocks noChangeAspect="1"/>
          </p:cNvPicPr>
          <p:nvPr/>
        </p:nvPicPr>
        <p:blipFill rotWithShape="1">
          <a:blip r:embed="rId2">
            <a:extLst>
              <a:ext uri="{28A0092B-C50C-407E-A947-70E740481C1C}">
                <a14:useLocalDpi xmlns:a14="http://schemas.microsoft.com/office/drawing/2010/main" val="0"/>
              </a:ext>
            </a:extLst>
          </a:blip>
          <a:srcRect l="1231" r="2258"/>
          <a:stretch/>
        </p:blipFill>
        <p:spPr>
          <a:xfrm>
            <a:off x="1349828" y="1406833"/>
            <a:ext cx="9775371" cy="4752944"/>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A5A96AB5-3B1A-B7AC-F5BB-C508441F1FFD}"/>
              </a:ext>
            </a:extLst>
          </p:cNvPr>
          <p:cNvPicPr>
            <a:picLocks noChangeAspect="1"/>
          </p:cNvPicPr>
          <p:nvPr/>
        </p:nvPicPr>
        <p:blipFill rotWithShape="1">
          <a:blip r:embed="rId3">
            <a:extLst>
              <a:ext uri="{28A0092B-C50C-407E-A947-70E740481C1C}">
                <a14:useLocalDpi xmlns:a14="http://schemas.microsoft.com/office/drawing/2010/main" val="0"/>
              </a:ext>
            </a:extLst>
          </a:blip>
          <a:srcRect r="1961"/>
          <a:stretch/>
        </p:blipFill>
        <p:spPr>
          <a:xfrm>
            <a:off x="-7696200" y="1858779"/>
            <a:ext cx="7946572" cy="382728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D837447F-A16A-D620-1AAE-3F86FFFC1A21}"/>
              </a:ext>
            </a:extLst>
          </p:cNvPr>
          <p:cNvPicPr>
            <a:picLocks noChangeAspect="1"/>
          </p:cNvPicPr>
          <p:nvPr/>
        </p:nvPicPr>
        <p:blipFill rotWithShape="1">
          <a:blip r:embed="rId4">
            <a:extLst>
              <a:ext uri="{28A0092B-C50C-407E-A947-70E740481C1C}">
                <a14:useLocalDpi xmlns:a14="http://schemas.microsoft.com/office/drawing/2010/main" val="0"/>
              </a:ext>
            </a:extLst>
          </a:blip>
          <a:srcRect r="1724"/>
          <a:stretch/>
        </p:blipFill>
        <p:spPr>
          <a:xfrm>
            <a:off x="11988800" y="1827642"/>
            <a:ext cx="8095343" cy="38895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2541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6297</TotalTime>
  <Words>1294</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vt:lpstr>
      <vt:lpstr>Calibri</vt:lpstr>
      <vt:lpstr>Calibri Light</vt:lpstr>
      <vt:lpstr>Casper</vt:lpstr>
      <vt:lpstr>Raleway ExtraBold</vt:lpstr>
      <vt:lpstr>Söhne</vt:lpstr>
      <vt:lpstr>Times New Roman</vt:lpstr>
      <vt:lpstr>Wingdings</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Methodology used</vt:lpstr>
      <vt:lpstr>Results and Outputs</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Yogesh Kamboj</cp:lastModifiedBy>
  <cp:revision>497</cp:revision>
  <dcterms:created xsi:type="dcterms:W3CDTF">2019-01-09T10:33:58Z</dcterms:created>
  <dcterms:modified xsi:type="dcterms:W3CDTF">2023-11-03T10:31:56Z</dcterms:modified>
</cp:coreProperties>
</file>