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4"/>
    <p:restoredTop sz="94630"/>
  </p:normalViewPr>
  <p:slideViewPr>
    <p:cSldViewPr snapToGrid="0" snapToObjects="1">
      <p:cViewPr>
        <p:scale>
          <a:sx n="120" d="100"/>
          <a:sy n="120" d="100"/>
        </p:scale>
        <p:origin x="16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BE090-B920-4747-B282-F4A38E0E9820}" type="datetimeFigureOut">
              <a:t>15/5/18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BC850-AEE2-7442-B8C0-F5C3F5BC1B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785-9B18-DE47-879C-98860989B339}" type="datetimeFigureOut">
              <a:rPr lang="es-ES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785-9B18-DE47-879C-98860989B339}" type="datetimeFigureOut">
              <a:rPr lang="es-ES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785-9B18-DE47-879C-98860989B339}" type="datetimeFigureOut">
              <a:rPr lang="es-ES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785-9B18-DE47-879C-98860989B339}" type="datetimeFigureOut">
              <a:rPr lang="es-ES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785-9B18-DE47-879C-98860989B339}" type="datetimeFigureOut">
              <a:rPr lang="es-ES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785-9B18-DE47-879C-98860989B339}" type="datetimeFigureOut">
              <a:rPr lang="es-ES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2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785-9B18-DE47-879C-98860989B339}" type="datetimeFigureOut">
              <a:rPr lang="es-ES"/>
              <a:t>15/5/18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6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785-9B18-DE47-879C-98860989B339}" type="datetimeFigureOut">
              <a:rPr lang="es-ES"/>
              <a:t>15/5/18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0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785-9B18-DE47-879C-98860989B339}" type="datetimeFigureOut">
              <a:rPr lang="es-ES"/>
              <a:t>15/5/18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3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785-9B18-DE47-879C-98860989B339}" type="datetimeFigureOut">
              <a:rPr lang="es-ES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4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785-9B18-DE47-879C-98860989B339}" type="datetimeFigureOut">
              <a:rPr lang="es-ES"/>
              <a:t>15/5/18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7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4785-9B18-DE47-879C-98860989B339}" type="datetimeFigureOut">
              <a:rPr lang="es-ES"/>
              <a:t>15/5/18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23E31-560E-1541-80B5-6D1F8BD62574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8815" y="4246090"/>
            <a:ext cx="115065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" charset="0"/>
                <a:ea typeface="Times" charset="0"/>
                <a:cs typeface="Times" charset="0"/>
              </a:rPr>
              <a:t>This document aims to collect the most important technical information regarding the implementation of agents in </a:t>
            </a:r>
            <a:r>
              <a:rPr lang="en-US" sz="3200" dirty="0" err="1">
                <a:latin typeface="Times" charset="0"/>
                <a:ea typeface="Times" charset="0"/>
                <a:cs typeface="Times" charset="0"/>
              </a:rPr>
              <a:t>Komondor</a:t>
            </a:r>
            <a:r>
              <a:rPr lang="en-US" sz="3200" dirty="0">
                <a:latin typeface="Times" charset="0"/>
                <a:ea typeface="Times" charset="0"/>
                <a:cs typeface="Times" charset="0"/>
              </a:rPr>
              <a:t>, as well as to provide a brief introduction on how agents can be used from a user’s perspective.</a:t>
            </a:r>
            <a:endParaRPr lang="en-US" sz="2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815" y="2493740"/>
            <a:ext cx="11506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latin typeface="Times" charset="0"/>
                <a:ea typeface="Times" charset="0"/>
                <a:cs typeface="Times" charset="0"/>
              </a:rPr>
              <a:t>Implementation of Intelligent Agents</a:t>
            </a:r>
            <a:endParaRPr lang="en-US" sz="4400" b="1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876" y="792684"/>
            <a:ext cx="52324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3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Some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>
                <a:latin typeface="Times" charset="0"/>
                <a:ea typeface="Times" charset="0"/>
                <a:cs typeface="Times" charset="0"/>
              </a:rPr>
              <a:t>Agents are introduced to modify the configuration of simulated WLANs in order to maximize a certain performance metric (local or globally)</a:t>
            </a:r>
          </a:p>
          <a:p>
            <a:pPr algn="just"/>
            <a:r>
              <a:rPr lang="en-US">
                <a:latin typeface="Times" charset="0"/>
                <a:ea typeface="Times" charset="0"/>
                <a:cs typeface="Times" charset="0"/>
              </a:rPr>
              <a:t>Each agent is associated to an AP, so that all the information is shared between these two type of entities (we assume that the agent is located in the AP)</a:t>
            </a:r>
          </a:p>
          <a:p>
            <a:pPr algn="just"/>
            <a:r>
              <a:rPr lang="en-US">
                <a:latin typeface="Times" charset="0"/>
                <a:ea typeface="Times" charset="0"/>
                <a:cs typeface="Times" charset="0"/>
              </a:rPr>
              <a:t>Communication between agents is not implemented yet, but future developments contemplate centralized approaches</a:t>
            </a:r>
          </a:p>
          <a:p>
            <a:pPr lvl="1" algn="just"/>
            <a:r>
              <a:rPr lang="en-US">
                <a:latin typeface="Times" charset="0"/>
                <a:ea typeface="Times" charset="0"/>
                <a:cs typeface="Times" charset="0"/>
              </a:rPr>
              <a:t>Agents share information with a central entity, which takes decisions</a:t>
            </a:r>
          </a:p>
          <a:p>
            <a:pPr lvl="1" algn="just"/>
            <a:r>
              <a:rPr lang="en-US">
                <a:latin typeface="Times" charset="0"/>
                <a:ea typeface="Times" charset="0"/>
                <a:cs typeface="Times" charset="0"/>
              </a:rPr>
              <a:t>Adaptive delay for such 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18958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AP-Agent communication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72993" y="1367663"/>
            <a:ext cx="12122116" cy="5150456"/>
            <a:chOff x="74139" y="1491231"/>
            <a:chExt cx="12122116" cy="51504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2932" y="1749346"/>
              <a:ext cx="1171294" cy="11712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246" y="1491231"/>
              <a:ext cx="1367983" cy="1367983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 flipH="1">
              <a:off x="3897484" y="3078866"/>
              <a:ext cx="1095" cy="3427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8066238" y="3078865"/>
              <a:ext cx="1095" cy="34279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14266" y="6272355"/>
              <a:ext cx="424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imes" charset="0"/>
                  <a:ea typeface="Times" charset="0"/>
                  <a:cs typeface="Times" charset="0"/>
                </a:rPr>
                <a:t>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33582" y="6272355"/>
              <a:ext cx="424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imes" charset="0"/>
                  <a:ea typeface="Times" charset="0"/>
                  <a:cs typeface="Times" charset="0"/>
                </a:rPr>
                <a:t>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6276" y="3300763"/>
              <a:ext cx="3582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ouportRequestInformationToAp()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3898579" y="3684104"/>
              <a:ext cx="41322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185190" y="3698114"/>
              <a:ext cx="3784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70C0"/>
                  </a:solidFill>
                  <a:latin typeface="Times" charset="0"/>
                  <a:ea typeface="Times" charset="0"/>
                  <a:cs typeface="Times" charset="0"/>
                </a:rPr>
                <a:t>inportReceivingRequestFromAgent()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3898579" y="4671391"/>
              <a:ext cx="41676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756069" y="4300544"/>
              <a:ext cx="251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ouportAnswerToAgent()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20016" y="4677802"/>
              <a:ext cx="3784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70C0"/>
                  </a:solidFill>
                  <a:latin typeface="Times" charset="0"/>
                  <a:ea typeface="Times" charset="0"/>
                  <a:cs typeface="Times" charset="0"/>
                </a:rPr>
                <a:t>inportReceivingInformationFromAp()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81307" y="5266159"/>
              <a:ext cx="3221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ouportSendConfigurationToAp()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3897484" y="5649501"/>
              <a:ext cx="4168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112074" y="5677521"/>
              <a:ext cx="3967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70C0"/>
                  </a:solidFill>
                  <a:latin typeface="Times" charset="0"/>
                  <a:ea typeface="Times" charset="0"/>
                  <a:cs typeface="Times" charset="0"/>
                </a:rPr>
                <a:t>inportReceiveConfigurationFromAgent()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25984" y="2114724"/>
              <a:ext cx="2896631" cy="1045756"/>
              <a:chOff x="8828114" y="3066092"/>
              <a:chExt cx="2896631" cy="1045756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8828114" y="3810106"/>
                <a:ext cx="166416" cy="15522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8828114" y="3514869"/>
                <a:ext cx="166416" cy="15522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8828114" y="3223150"/>
                <a:ext cx="166416" cy="155225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070746" y="3066092"/>
                <a:ext cx="265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chemeClr val="accent6">
                        <a:lumMod val="50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Function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070745" y="3357811"/>
                <a:ext cx="265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  <a:latin typeface="Times" charset="0"/>
                    <a:ea typeface="Times" charset="0"/>
                    <a:cs typeface="Times" charset="0"/>
                  </a:rPr>
                  <a:t>Outport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070745" y="3650183"/>
                <a:ext cx="265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rgbClr val="0070C0"/>
                    </a:solidFill>
                    <a:latin typeface="Times" charset="0"/>
                    <a:ea typeface="Times" charset="0"/>
                    <a:cs typeface="Times" charset="0"/>
                  </a:rPr>
                  <a:t>Inport</a:t>
                </a: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74139" y="3835767"/>
              <a:ext cx="3582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6">
                      <a:lumMod val="50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Node :: GenerateConfiguration()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4139" y="4178659"/>
              <a:ext cx="3910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6">
                      <a:lumMod val="50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Node :: GeneratePerformanceReport()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83391" y="3186409"/>
              <a:ext cx="3582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6">
                      <a:lumMod val="50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Agent:: RequestInformationtoAp()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285584" y="4934720"/>
              <a:ext cx="3910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6">
                      <a:lumMod val="50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Agent:: ComputeNewConfiguration()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84488" y="5236422"/>
              <a:ext cx="3910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6">
                      <a:lumMod val="50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Agent:: SendNewConfigurationToAp()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284489" y="4641588"/>
              <a:ext cx="3910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6">
                      <a:lumMod val="50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Agent:: GenerateRewardSelectedArm()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2613" y="5779622"/>
              <a:ext cx="3433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6">
                      <a:lumMod val="50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Node :: ApplyNewConfiguration()</a:t>
              </a:r>
            </a:p>
          </p:txBody>
        </p:sp>
        <p:sp>
          <p:nvSpPr>
            <p:cNvPr id="59" name="Left Brace 58"/>
            <p:cNvSpPr/>
            <p:nvPr/>
          </p:nvSpPr>
          <p:spPr>
            <a:xfrm>
              <a:off x="3742911" y="3786339"/>
              <a:ext cx="69888" cy="805821"/>
            </a:xfrm>
            <a:prstGeom prst="lef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Left Brace 60"/>
            <p:cNvSpPr/>
            <p:nvPr/>
          </p:nvSpPr>
          <p:spPr>
            <a:xfrm>
              <a:off x="3746961" y="5700040"/>
              <a:ext cx="64292" cy="519483"/>
            </a:xfrm>
            <a:prstGeom prst="lef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Left Brace 61"/>
            <p:cNvSpPr/>
            <p:nvPr/>
          </p:nvSpPr>
          <p:spPr>
            <a:xfrm flipH="1">
              <a:off x="8172134" y="3118151"/>
              <a:ext cx="92887" cy="505849"/>
            </a:xfrm>
            <a:prstGeom prst="lef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 Brace 62"/>
            <p:cNvSpPr/>
            <p:nvPr/>
          </p:nvSpPr>
          <p:spPr>
            <a:xfrm flipH="1">
              <a:off x="8172133" y="4697043"/>
              <a:ext cx="111258" cy="908711"/>
            </a:xfrm>
            <a:prstGeom prst="leftBrac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Agent-oriented functionalities at the 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9862" y="1888395"/>
            <a:ext cx="113322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Wait for agent requests → </a:t>
            </a:r>
            <a:r>
              <a:rPr lang="en-US" sz="2400" i="1">
                <a:solidFill>
                  <a:schemeClr val="accent6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inportReceivingRequestFromAgent(), </a:t>
            </a:r>
            <a:r>
              <a:rPr lang="en-US" sz="240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ouportRequestInformationToAp()</a:t>
            </a:r>
            <a:endParaRPr lang="en-US" sz="2400" i="1">
              <a:solidFill>
                <a:schemeClr val="accent6">
                  <a:lumMod val="50000"/>
                </a:schemeClr>
              </a:solidFill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Encapsulate important information regarding the current configuration (transmit power, CCA, MCS</a:t>
            </a:r>
            <a:r>
              <a:rPr lang="mr-IN" sz="2400">
                <a:latin typeface="Times" charset="0"/>
                <a:ea typeface="Times" charset="0"/>
                <a:cs typeface="Times" charset="0"/>
              </a:rPr>
              <a:t>…</a:t>
            </a:r>
            <a:r>
              <a:rPr lang="en-US" sz="2400">
                <a:latin typeface="Times" charset="0"/>
                <a:ea typeface="Times" charset="0"/>
                <a:cs typeface="Times" charset="0"/>
              </a:rPr>
              <a:t>) and the offered performance (packets sent, packets lost, collisions by hidden node</a:t>
            </a:r>
            <a:r>
              <a:rPr lang="mr-IN" sz="2400">
                <a:latin typeface="Times" charset="0"/>
                <a:ea typeface="Times" charset="0"/>
                <a:cs typeface="Times" charset="0"/>
              </a:rPr>
              <a:t>…</a:t>
            </a:r>
            <a:r>
              <a:rPr lang="en-US" sz="2400">
                <a:latin typeface="Times" charset="0"/>
                <a:ea typeface="Times" charset="0"/>
                <a:cs typeface="Times" charset="0"/>
              </a:rPr>
              <a:t>) → </a:t>
            </a:r>
            <a:r>
              <a:rPr lang="en-US" sz="2400" i="1">
                <a:solidFill>
                  <a:schemeClr val="accent6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GenerateConfiguration(), GeneratePerformanceReport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Send information to the Agent → </a:t>
            </a:r>
            <a:r>
              <a:rPr lang="en-US" sz="2400" i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ouportAnswerToAgent()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Wait for the new configuration granted by the Agent → </a:t>
            </a:r>
            <a:r>
              <a:rPr lang="en-US" sz="2400" i="1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inportReceiveConfigurationFromAgent()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Apply changes and broadcast new configuration to STAs → </a:t>
            </a:r>
            <a:r>
              <a:rPr lang="en-US" sz="2400" i="1">
                <a:solidFill>
                  <a:schemeClr val="accent6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ApplyNewConfiguration()</a:t>
            </a:r>
            <a:endParaRPr lang="en-US" sz="2400" i="1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87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Agent functionalities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9862" y="1888395"/>
            <a:ext cx="113322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Generate and send requests for APs periodically → </a:t>
            </a:r>
            <a:r>
              <a:rPr lang="en-US" sz="2400" i="1">
                <a:solidFill>
                  <a:schemeClr val="accent6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RequestInformationtoAp(), </a:t>
            </a:r>
            <a:r>
              <a:rPr lang="en-US" sz="2400" i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ouportRequestInformationToAp()</a:t>
            </a:r>
            <a:endParaRPr lang="en-US" sz="2400" i="1">
              <a:solidFill>
                <a:schemeClr val="accent6">
                  <a:lumMod val="50000"/>
                </a:schemeClr>
              </a:solidFill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400">
                <a:latin typeface="Times" charset="0"/>
                <a:ea typeface="Times" charset="0"/>
                <a:cs typeface="Times" charset="0"/>
              </a:rPr>
              <a:t>Wait for the requested information </a:t>
            </a:r>
            <a:r>
              <a:rPr lang="en-US" sz="2400">
                <a:latin typeface="Times" charset="0"/>
                <a:ea typeface="Times" charset="0"/>
                <a:cs typeface="Times" charset="0"/>
              </a:rPr>
              <a:t>→ </a:t>
            </a:r>
            <a:r>
              <a:rPr lang="en-US" sz="2400" i="1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inportReceivingInformationFromAp()</a:t>
            </a:r>
            <a:endParaRPr lang="es-ES" sz="2400" i="1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400">
                <a:latin typeface="Times" charset="0"/>
                <a:ea typeface="Times" charset="0"/>
                <a:cs typeface="Times" charset="0"/>
              </a:rPr>
              <a:t>Generate a reward according to the current configuration and performance in the AP</a:t>
            </a:r>
            <a:r>
              <a:rPr lang="en-US" sz="2400">
                <a:latin typeface="Times" charset="0"/>
                <a:ea typeface="Times" charset="0"/>
                <a:cs typeface="Times" charset="0"/>
              </a:rPr>
              <a:t> → </a:t>
            </a:r>
            <a:r>
              <a:rPr lang="en-US" sz="2400" i="1">
                <a:solidFill>
                  <a:schemeClr val="accent6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GenerateRewardSelectedArm()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Draw a new configuration according to updated rewards → </a:t>
            </a:r>
            <a:r>
              <a:rPr lang="en-US" sz="2400" i="1">
                <a:solidFill>
                  <a:schemeClr val="accent6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ComputeNewConfiguration()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Send the new configuration to the AP → </a:t>
            </a:r>
            <a:r>
              <a:rPr lang="en-US" sz="2400" i="1">
                <a:solidFill>
                  <a:schemeClr val="accent6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SendNewConfigurationToAp(), </a:t>
            </a:r>
            <a:r>
              <a:rPr lang="en-US" sz="2400" i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ouportSendConfigurationToAp()</a:t>
            </a:r>
            <a:endParaRPr lang="en-US" sz="2400" i="1">
              <a:solidFill>
                <a:schemeClr val="accent6">
                  <a:lumMod val="50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charset="0"/>
                <a:ea typeface="Times" charset="0"/>
                <a:cs typeface="Times" charset="0"/>
              </a:rPr>
              <a:t>Agent inputs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9862" y="1468261"/>
            <a:ext cx="1133227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>
                <a:latin typeface="Times" charset="0"/>
                <a:ea typeface="Times" charset="0"/>
                <a:cs typeface="Times" charset="0"/>
              </a:rPr>
              <a:t>Agents are generated through an specific input file (.csv):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>
                <a:latin typeface="Times" charset="0"/>
                <a:ea typeface="Times" charset="0"/>
                <a:cs typeface="Times" charset="0"/>
              </a:rPr>
              <a:t>The agent must include the code of the WLAN to which it is associated</a:t>
            </a:r>
            <a:endParaRPr lang="en-US" sz="2400" i="1">
              <a:solidFill>
                <a:schemeClr val="accent6">
                  <a:lumMod val="50000"/>
                </a:schemeClr>
              </a:solidFill>
              <a:latin typeface="Times" charset="0"/>
              <a:ea typeface="Times" charset="0"/>
              <a:cs typeface="Time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Agents start their operation at a random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The user must introduce a list of possible actions for each degree of freedom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By now, only channel, CCA and transmit power are possible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The type of reward is also an input, as well as the default value of the initial reward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>
                <a:latin typeface="Times" charset="0"/>
                <a:ea typeface="Times" charset="0"/>
                <a:cs typeface="Times" charset="0"/>
              </a:rPr>
              <a:t>By now, only the throughput is considered</a:t>
            </a:r>
          </a:p>
          <a:p>
            <a:endParaRPr lang="en-US" sz="2400">
              <a:latin typeface="Times" charset="0"/>
              <a:ea typeface="Times" charset="0"/>
              <a:cs typeface="Times" charset="0"/>
            </a:endParaRPr>
          </a:p>
          <a:p>
            <a:r>
              <a:rPr lang="en-US" sz="2400">
                <a:latin typeface="Times" charset="0"/>
                <a:ea typeface="Times" charset="0"/>
                <a:cs typeface="Times" charset="0"/>
              </a:rPr>
              <a:t>Furthermore, logs (output file and console) are generated if the corresponding flags in the input are set to 1. The following inputs must be informed when executing Komondor with Agents:</a:t>
            </a:r>
          </a:p>
          <a:p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$ ./komondor_main PATH_INPUT_SYSTEM PATH_INPUT_NODES </a:t>
            </a:r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PATH_INPUT_AGENTS</a:t>
            </a: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PATH_OUTPUT_LOGS SIM_NAME FLAG_WRITE_LOGS_SYSTEM </a:t>
            </a:r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FLAG_WRITE_LOGS_NODES</a:t>
            </a: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FLAG_WRITE_LOGS_AGENT FLAG_PRINT_LOGS_SYSTEM FLAG_PRINT_LOGS_NODES </a:t>
            </a:r>
            <a:r>
              <a:rPr lang="en-US" sz="2000" b="1">
                <a:latin typeface="Courier New" charset="0"/>
                <a:ea typeface="Courier New" charset="0"/>
                <a:cs typeface="Courier New" charset="0"/>
              </a:rPr>
              <a:t>FLAG_PRINT_LOGS_AGENT</a:t>
            </a: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SIM_TIME SEED</a:t>
            </a:r>
          </a:p>
        </p:txBody>
      </p:sp>
    </p:spTree>
    <p:extLst>
      <p:ext uri="{BB962C8B-B14F-4D97-AF65-F5344CB8AC3E}">
        <p14:creationId xmlns:p14="http://schemas.microsoft.com/office/powerpoint/2010/main" val="214476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459</Words>
  <Application>Microsoft Macintosh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Courier New</vt:lpstr>
      <vt:lpstr>Times</vt:lpstr>
      <vt:lpstr>Arial</vt:lpstr>
      <vt:lpstr>Office Theme</vt:lpstr>
      <vt:lpstr>PowerPoint Presentation</vt:lpstr>
      <vt:lpstr>Some remarks</vt:lpstr>
      <vt:lpstr>AP-Agent communication</vt:lpstr>
      <vt:lpstr>Agent-oriented functionalities at the AP</vt:lpstr>
      <vt:lpstr>Agent functionalities</vt:lpstr>
      <vt:lpstr>Agent inputs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 wilhelmi roca</dc:creator>
  <cp:lastModifiedBy>francesc wilhelmi roca</cp:lastModifiedBy>
  <cp:revision>80</cp:revision>
  <dcterms:created xsi:type="dcterms:W3CDTF">2018-02-16T11:31:52Z</dcterms:created>
  <dcterms:modified xsi:type="dcterms:W3CDTF">2018-05-15T09:12:42Z</dcterms:modified>
</cp:coreProperties>
</file>