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30" r:id="rId2"/>
    <p:sldId id="34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8" r:id="rId12"/>
    <p:sldId id="349" r:id="rId13"/>
    <p:sldId id="350" r:id="rId14"/>
    <p:sldId id="351" r:id="rId15"/>
    <p:sldId id="352" r:id="rId16"/>
    <p:sldId id="353" r:id="rId17"/>
    <p:sldId id="355" r:id="rId18"/>
    <p:sldId id="354" r:id="rId19"/>
    <p:sldId id="343" r:id="rId20"/>
    <p:sldId id="344" r:id="rId21"/>
    <p:sldId id="345" r:id="rId22"/>
    <p:sldId id="346" r:id="rId23"/>
    <p:sldId id="356" r:id="rId24"/>
    <p:sldId id="363" r:id="rId25"/>
    <p:sldId id="372" r:id="rId26"/>
    <p:sldId id="357" r:id="rId27"/>
    <p:sldId id="358" r:id="rId28"/>
    <p:sldId id="365" r:id="rId29"/>
    <p:sldId id="364" r:id="rId30"/>
    <p:sldId id="360" r:id="rId31"/>
    <p:sldId id="361" r:id="rId32"/>
    <p:sldId id="362" r:id="rId33"/>
    <p:sldId id="373" r:id="rId34"/>
    <p:sldId id="367" r:id="rId35"/>
    <p:sldId id="369" r:id="rId36"/>
    <p:sldId id="370" r:id="rId37"/>
    <p:sldId id="371" r:id="rId38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FFCC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6" d="100"/>
          <a:sy n="86" d="100"/>
        </p:scale>
        <p:origin x="768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23-09-2021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136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363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514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7405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36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025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1574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220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982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35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3870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0672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851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299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520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858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863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900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956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44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23-09-2021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r>
              <a:rPr lang="da-DK" sz="3600" smtClean="0"/>
              <a:t/>
            </a:r>
            <a:br>
              <a:rPr lang="da-DK" sz="360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>
                <a:solidFill>
                  <a:schemeClr val="tx1"/>
                </a:solidFill>
              </a:rPr>
              <a:t>4</a:t>
            </a:r>
            <a:r>
              <a:rPr lang="da-DK" smtClean="0">
                <a:solidFill>
                  <a:schemeClr val="tx1"/>
                </a:solidFill>
              </a:rPr>
              <a:t>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Sandsynlighedsfordelinger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4.1-4.2, 4.4, 4.6-4.7)</a:t>
            </a:r>
            <a:r>
              <a:rPr lang="da-DK" sz="1000" smtClean="0"/>
              <a:t>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Kumuleret </a:t>
            </a:r>
            <a:r>
              <a:rPr lang="da-DK" dirty="0" smtClean="0"/>
              <a:t>fordelingsfunktion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da-DK" sz="2000" i="1" dirty="0" smtClean="0">
                    <a:solidFill>
                      <a:schemeClr val="tx2"/>
                    </a:solidFill>
                  </a:rPr>
                  <a:t>Cumulative Distribution </a:t>
                </a:r>
                <a:r>
                  <a:rPr lang="da-DK" sz="2000" i="1" dirty="0" err="1" smtClean="0">
                    <a:solidFill>
                      <a:schemeClr val="tx2"/>
                    </a:solidFill>
                  </a:rPr>
                  <a:t>Function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 (</a:t>
                </a:r>
                <a:r>
                  <a:rPr lang="da-DK" sz="2000" dirty="0" err="1" smtClean="0">
                    <a:solidFill>
                      <a:schemeClr val="tx2"/>
                    </a:solidFill>
                  </a:rPr>
                  <a:t>cdf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da-DK" sz="2000" b="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da-DK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 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da-DK" sz="2000" dirty="0" smtClean="0"/>
              </a:p>
              <a:p>
                <a:r>
                  <a:rPr lang="da-DK" sz="2000" smtClean="0"/>
                  <a:t>Eksempel: PDF (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000" smtClean="0"/>
                  <a:t>) og CDF (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000" smtClean="0"/>
                  <a:t>) for antal øjne ved kast med to terninger:</a:t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endParaRPr lang="da-DK" sz="2000" smtClean="0"/>
              </a:p>
              <a:p>
                <a:r>
                  <a:rPr lang="da-DK" sz="2000" smtClean="0"/>
                  <a:t>Vi ser, at sandsynligheden for at få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a-DK" sz="2000" smtClean="0"/>
                  <a:t> øjne eller derunder er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27.8</m:t>
                    </m:r>
                  </m:oMath>
                </a14:m>
                <a:r>
                  <a:rPr lang="da-DK" sz="2000" smtClean="0"/>
                  <a:t> %: </a:t>
                </a:r>
                <a:br>
                  <a:rPr lang="da-DK" sz="2000" smtClean="0"/>
                </a:br>
                <a:r>
                  <a:rPr lang="da-DK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0.27778</m:t>
                    </m:r>
                  </m:oMath>
                </a14:m>
                <a:r>
                  <a:rPr lang="da-DK" sz="2000" smtClean="0"/>
                  <a:t>. </a:t>
                </a:r>
                <a:br>
                  <a:rPr lang="da-DK" sz="2000" smtClean="0"/>
                </a:br>
                <a:r>
                  <a:rPr lang="da-DK" sz="2000" smtClean="0">
                    <a:solidFill>
                      <a:schemeClr val="tx2"/>
                    </a:solidFill>
                  </a:rPr>
                  <a:t/>
                </a:r>
                <a:br>
                  <a:rPr lang="da-DK" sz="2000" smtClean="0">
                    <a:solidFill>
                      <a:schemeClr val="tx2"/>
                    </a:solidFill>
                  </a:rPr>
                </a:br>
                <a:endParaRPr lang="da-DK" sz="2000" smtClean="0"/>
              </a:p>
              <a:p>
                <a:pPr marL="0" indent="0">
                  <a:buNone/>
                </a:pPr>
                <a:endParaRPr lang="da-DK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651" t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88" y="2564904"/>
            <a:ext cx="4028345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5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>
                <a:solidFill>
                  <a:srgbClr val="C00000"/>
                </a:solidFill>
              </a:rPr>
              <a:t>Fra kap. 2</a:t>
            </a:r>
            <a:r>
              <a:rPr lang="da-DK" smtClean="0"/>
              <a:t>: Kumuleret </a:t>
            </a:r>
            <a:r>
              <a:rPr lang="da-DK" dirty="0" smtClean="0"/>
              <a:t>frekvensdiagram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</p:spPr>
            <p:txBody>
              <a:bodyPr>
                <a:normAutofit/>
              </a:bodyPr>
              <a:lstStyle/>
              <a:p>
                <a:r>
                  <a:rPr lang="da-DK" sz="2400" dirty="0" smtClean="0"/>
                  <a:t>Intervallernes observationer akkumuleres, så hver søjle viser frekvensen med højde op til intervalgrænsen. F.eks. </a:t>
                </a:r>
                <a:r>
                  <a:rPr lang="da-DK" sz="2400" smtClean="0"/>
                  <a:t>er </a:t>
                </a:r>
                <a14:m>
                  <m:oMath xmlns:m="http://schemas.openxmlformats.org/officeDocument/2006/math">
                    <m:r>
                      <a:rPr lang="da-DK" sz="240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da-DK" sz="2400" smtClean="0"/>
                  <a:t> %  </a:t>
                </a:r>
                <a:br>
                  <a:rPr lang="da-DK" sz="2400" smtClean="0"/>
                </a:br>
                <a14:m>
                  <m:oMath xmlns:m="http://schemas.openxmlformats.org/officeDocument/2006/math">
                    <m:r>
                      <a:rPr lang="da-DK" sz="2400" i="1" smtClean="0">
                        <a:latin typeface="Cambria Math" panose="02040503050406030204" pitchFamily="18" charset="0"/>
                      </a:rPr>
                      <m:t>155</m:t>
                    </m:r>
                  </m:oMath>
                </a14:m>
                <a:r>
                  <a:rPr lang="da-DK" sz="2400" smtClean="0"/>
                  <a:t> cm eller derunder og </a:t>
                </a:r>
                <a14:m>
                  <m:oMath xmlns:m="http://schemas.openxmlformats.org/officeDocument/2006/math">
                    <m:r>
                      <a:rPr lang="da-DK" sz="2400" i="1" smtClean="0">
                        <a:latin typeface="Cambria Math" panose="02040503050406030204" pitchFamily="18" charset="0"/>
                      </a:rPr>
                      <m:t>72</m:t>
                    </m:r>
                  </m:oMath>
                </a14:m>
                <a:r>
                  <a:rPr lang="da-DK" sz="2400" smtClean="0"/>
                  <a:t> % er </a:t>
                </a:r>
                <a14:m>
                  <m:oMath xmlns:m="http://schemas.openxmlformats.org/officeDocument/2006/math">
                    <m:r>
                      <a:rPr lang="da-DK" sz="2400" i="1" smtClean="0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da-DK" sz="2400" smtClean="0"/>
                  <a:t> cm eller derunder</a:t>
                </a:r>
                <a:endParaRPr lang="da-DK" sz="2400" dirty="0" smtClean="0"/>
              </a:p>
              <a:p>
                <a:r>
                  <a:rPr lang="da-DK" sz="2400" dirty="0" smtClean="0"/>
                  <a:t>Sidste søjle </a:t>
                </a:r>
                <a:r>
                  <a:rPr lang="da-DK" sz="2400" smtClean="0"/>
                  <a:t>er </a:t>
                </a:r>
                <a14:m>
                  <m:oMath xmlns:m="http://schemas.openxmlformats.org/officeDocument/2006/math">
                    <m:r>
                      <a:rPr lang="da-DK" sz="240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da-DK" sz="2400" smtClean="0"/>
                  <a:t> %, </a:t>
                </a:r>
                <a:r>
                  <a:rPr lang="da-DK" sz="2400" dirty="0" smtClean="0"/>
                  <a:t>så alle elever </a:t>
                </a:r>
                <a:r>
                  <a:rPr lang="da-DK" sz="2400" smtClean="0"/>
                  <a:t>er </a:t>
                </a:r>
                <a14:m>
                  <m:oMath xmlns:m="http://schemas.openxmlformats.org/officeDocument/2006/math">
                    <m:r>
                      <a:rPr lang="da-DK" sz="2400" i="1" smtClean="0">
                        <a:latin typeface="Cambria Math" panose="02040503050406030204" pitchFamily="18" charset="0"/>
                      </a:rPr>
                      <m:t>190</m:t>
                    </m:r>
                  </m:oMath>
                </a14:m>
                <a:r>
                  <a:rPr lang="da-DK" sz="2400" smtClean="0"/>
                  <a:t> cm eller derunder</a:t>
                </a:r>
                <a:endParaRPr lang="da-DK" sz="2400" dirty="0"/>
              </a:p>
              <a:p>
                <a:r>
                  <a:rPr lang="da-DK" sz="2400" smtClean="0"/>
                  <a:t>Laves i R med </a:t>
                </a:r>
                <a:r>
                  <a:rPr lang="da-DK" sz="2400" smtClean="0">
                    <a:solidFill>
                      <a:schemeClr val="accent1">
                        <a:lumMod val="75000"/>
                      </a:schemeClr>
                    </a:solidFill>
                  </a:rPr>
                  <a:t>hist()</a:t>
                </a:r>
                <a:r>
                  <a:rPr lang="da-DK" sz="2400" smtClean="0"/>
                  <a:t>, men der skal kodes lidt.</a:t>
                </a:r>
                <a:endParaRPr lang="da-DK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24936" cy="5544616"/>
              </a:xfrm>
              <a:blipFill>
                <a:blip r:embed="rId3"/>
                <a:stretch>
                  <a:fillRect l="-1013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30" y="3274235"/>
            <a:ext cx="4337042" cy="3308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2866087"/>
            <a:ext cx="2376264" cy="170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382" y="4638563"/>
            <a:ext cx="3429684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6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Binomialfordelingen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Eksempler fra bogen på statistiske problemer, hvor vi bruger binomialfordelingen. Hvad er sandsynligheden for:</a:t>
                </a:r>
              </a:p>
              <a:p>
                <a:pPr lvl="1"/>
                <a:r>
                  <a:rPr lang="en-US" smtClean="0"/>
                  <a:t>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ud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mtClean="0"/>
                  <a:t> nitter knækker i en trækstyrketest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smtClean="0"/>
                  <a:t> ud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mtClean="0"/>
                  <a:t> stoppede bilister kørte uden sikkerhedssele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66</m:t>
                    </m:r>
                  </m:oMath>
                </a14:m>
                <a:r>
                  <a:rPr lang="en-US" smtClean="0"/>
                  <a:t> ud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mtClean="0"/>
                  <a:t> TV-seere kan huske den reklame de så</a:t>
                </a:r>
              </a:p>
              <a:p>
                <a:pPr lvl="1"/>
                <a:r>
                  <a:rPr lang="en-US" smtClean="0"/>
                  <a:t>Generelt: Sandsynligheden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succeser 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forsøg </a:t>
                </a:r>
                <a:br>
                  <a:rPr lang="en-US" smtClean="0"/>
                </a:br>
                <a:r>
                  <a:rPr lang="en-US" smtClean="0"/>
                  <a:t>(og dermed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fejl)</a:t>
                </a:r>
              </a:p>
              <a:p>
                <a:r>
                  <a:rPr lang="en-US" smtClean="0"/>
                  <a:t>Vi bruger binomialfordelingen til serier af forsøg, der kaldes</a:t>
                </a:r>
                <a:r>
                  <a:rPr lang="en-US" smtClean="0">
                    <a:solidFill>
                      <a:srgbClr val="385D8A"/>
                    </a:solidFill>
                  </a:rPr>
                  <a:t> Bernoulli-forsøg</a:t>
                </a:r>
                <a:r>
                  <a:rPr lang="en-US" smtClean="0"/>
                  <a:t>:</a:t>
                </a:r>
              </a:p>
              <a:p>
                <a:pPr lvl="1"/>
                <a:r>
                  <a:rPr lang="en-US" smtClean="0"/>
                  <a:t>Hvert forsøg har to mulige udfald, typisk kaldet Succes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) og Fejl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lvl="1"/>
                <a:r>
                  <a:rPr lang="en-US" smtClean="0"/>
                  <a:t>Sandsynligheden for Succes er ens for hvert forsøg,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𝑝</m:t>
                    </m:r>
                  </m:oMath>
                </a14:m>
                <a:r>
                  <a:rPr lang="da-DK" dirty="0"/>
                  <a:t>. Dermed er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=1−</m:t>
                    </m:r>
                    <m:r>
                      <a:rPr lang="da-DK" i="1">
                        <a:latin typeface="Cambria Math"/>
                      </a:rPr>
                      <m:t>𝑝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Resultatet af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Bernoulli-forsøg er uafhængige af hinanden</a:t>
                </a:r>
              </a:p>
              <a:p>
                <a:r>
                  <a:rPr lang="en-US" smtClean="0"/>
                  <a:t>Kan en politirazzia, hvor biler stoppes og testes for om chaufføren har sikkerhedssele på opfattes som et Bernoulli-forsøg?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 r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4.3: Reparation af 3 mobilmaster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496944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smtClean="0"/>
                  <a:t>Et firma påstår at de reparerer en mobilmast indenfor en time 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000" smtClean="0"/>
                  <a:t> % af </a:t>
                </a:r>
                <a:br>
                  <a:rPr lang="en-US" sz="2000" smtClean="0"/>
                </a:br>
                <a:r>
                  <a:rPr lang="en-US" sz="2000" smtClean="0"/>
                  <a:t>tilfældene. De næste tre nedbrud af mobilmaster undersøges</a:t>
                </a:r>
              </a:p>
              <a:p>
                <a:pPr marL="814387" lvl="1" indent="-457200">
                  <a:buFont typeface="+mj-lt"/>
                  <a:buAutoNum type="alphaLcPeriod"/>
                </a:pPr>
                <a:r>
                  <a:rPr lang="en-US" sz="1800" smtClean="0"/>
                  <a:t>List alle mulige udfald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smtClean="0"/>
                  <a:t> nedbrud, hvor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smtClean="0"/>
                  <a:t> betyder, at en mast blev repareret indenfor en time, og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smtClean="0"/>
                  <a:t> betyder, at det gjorde den ikke</a:t>
                </a:r>
              </a:p>
              <a:p>
                <a:pPr marL="814387" lvl="1" indent="-457200">
                  <a:buFont typeface="+mj-lt"/>
                  <a:buAutoNum type="alphaLcPeriod"/>
                </a:pPr>
                <a:r>
                  <a:rPr lang="en-US" sz="1800" smtClean="0"/>
                  <a:t>Find sandsynlighedsfordelingen for den stokastiske variabel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smtClean="0"/>
                  <a:t>, der angiver antal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smtClean="0"/>
                  <a:t> for de tre reparationer</a:t>
                </a:r>
                <a:br>
                  <a:rPr lang="en-US" sz="1800" smtClean="0"/>
                </a:br>
                <a:endParaRPr lang="en-US" sz="1800" smtClean="0"/>
              </a:p>
              <a:p>
                <a:pPr marL="0" indent="0">
                  <a:buNone/>
                </a:pPr>
                <a:r>
                  <a:rPr lang="en-US" sz="2000" b="1" smtClean="0"/>
                  <a:t>Løsning:</a:t>
                </a:r>
              </a:p>
              <a:p>
                <a:pPr marL="450850" indent="-457200">
                  <a:buFont typeface="+mj-lt"/>
                  <a:buAutoNum type="alphaLcPeriod"/>
                </a:pPr>
                <a:r>
                  <a:rPr lang="en-US" sz="2000" smtClean="0"/>
                  <a:t>Der 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smtClean="0"/>
                  <a:t> mulige udfald for hver reparation, så disse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2000" smtClean="0"/>
                  <a:t> udfald:</a:t>
                </a:r>
                <a:br>
                  <a:rPr lang="en-GB" sz="2000" smtClean="0"/>
                </a:br>
                <a:r>
                  <a:rPr lang="en-GB" sz="2000" smtClean="0"/>
                  <a:t/>
                </a:r>
                <a:br>
                  <a:rPr lang="en-GB" sz="2000" smtClean="0"/>
                </a:br>
                <a:r>
                  <a:rPr lang="en-GB" sz="2000" smtClean="0"/>
                  <a:t/>
                </a:r>
                <a:br>
                  <a:rPr lang="en-GB" sz="2000" smtClean="0"/>
                </a:br>
                <a:endParaRPr lang="en-GB" sz="2000" smtClean="0"/>
              </a:p>
              <a:p>
                <a:pPr marL="450850" indent="-457200">
                  <a:buFont typeface="+mj-lt"/>
                  <a:buAutoNum type="alphaLcPeriod"/>
                </a:pPr>
                <a:r>
                  <a:rPr lang="en-GB" sz="2000" smtClean="0"/>
                  <a:t>Vi antager, at reparationerne er uafhængige, og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GB" sz="2000" smtClean="0"/>
                  <a:t>, </a:t>
                </a:r>
                <a:r>
                  <a:rPr lang="en-US" sz="2000" i="1" smtClean="0">
                    <a:latin typeface="Cambria Math" panose="02040503050406030204" pitchFamily="18" charset="0"/>
                  </a:rPr>
                  <a:t/>
                </a:r>
                <a:br>
                  <a:rPr lang="en-US" sz="2000" i="1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GB" sz="2000" smtClean="0"/>
                  <a:t> </a:t>
                </a:r>
                <a:br>
                  <a:rPr lang="en-GB" sz="2000" smtClean="0"/>
                </a:br>
                <a:r>
                  <a:rPr lang="en-GB" sz="2000" smtClean="0"/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𝑆𝑆𝑆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800" i="1">
                        <a:latin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𝑝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0.9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/>
                      </a:rPr>
                      <m:t>𝟕𝟐𝟗</m:t>
                    </m:r>
                  </m:oMath>
                </a14:m>
                <a:r>
                  <a:rPr lang="en-GB" sz="2000" smtClean="0"/>
                  <a:t/>
                </a:r>
                <a:br>
                  <a:rPr lang="en-GB" sz="2000" smtClean="0"/>
                </a:br>
                <a:r>
                  <a:rPr lang="en-GB" sz="2000" smtClean="0"/>
                  <a:t>Tilsvarende: </a:t>
                </a:r>
              </a:p>
              <a:p>
                <a:pPr marL="0" indent="0">
                  <a:buNone/>
                </a:pP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𝐹𝐹𝐹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0.1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𝟎𝟎𝟏</m:t>
                    </m:r>
                  </m:oMath>
                </a14:m>
                <a:r>
                  <a:rPr lang="da-DK" sz="1800" dirty="0" smtClean="0"/>
                  <a:t> </a:t>
                </a:r>
                <a:r>
                  <a:rPr lang="da-DK" sz="1800" smtClean="0"/>
                  <a:t/>
                </a:r>
                <a:br>
                  <a:rPr lang="da-DK" sz="1800" smtClean="0"/>
                </a:br>
                <a:endParaRPr lang="en-GB" sz="2000" smtClean="0"/>
              </a:p>
              <a:p>
                <a:pPr marL="450850" indent="-457200">
                  <a:buFont typeface="+mj-lt"/>
                  <a:buAutoNum type="alphaLcPeriod"/>
                </a:pP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496944" cy="5544616"/>
              </a:xfrm>
              <a:blipFill>
                <a:blip r:embed="rId2"/>
                <a:stretch>
                  <a:fillRect l="-789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22" y="4061294"/>
            <a:ext cx="2360492" cy="10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4.3: Reparation af 3 mobilmaster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lang="en-GB" sz="2000" smtClean="0"/>
                  <a:t>(fortsat)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1800" smtClean="0"/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𝐹𝑆𝑆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𝑆𝐹𝑆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𝑆𝑆𝐹</m:t>
                        </m:r>
                      </m:e>
                    </m:d>
                  </m:oMath>
                </a14:m>
                <a:r>
                  <a:rPr lang="en-GB" sz="1800" smtClean="0"/>
                  <a:t> </a:t>
                </a:r>
                <a:br>
                  <a:rPr lang="en-GB" sz="1800" smtClean="0"/>
                </a:br>
                <a:r>
                  <a:rPr lang="en-GB" sz="2000" smtClean="0"/>
                  <a:t> 		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a-DK" sz="1800" i="1">
                            <a:latin typeface="Cambria Math"/>
                          </a:rPr>
                          <m:t>𝑆𝑆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+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</a:rPr>
                          <m:t>𝑆𝐹𝑆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+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a-DK" sz="1800" i="1">
                            <a:latin typeface="Cambria Math"/>
                          </a:rPr>
                          <m:t>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1800" i="1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i="1" smtClean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</a:rPr>
                          <m:t>𝐹𝑆𝑆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800" i="1">
                        <a:latin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da-DK" sz="1800" dirty="0"/>
                  <a:t> </a:t>
                </a: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</a:rPr>
                          <m:t>𝑆𝐹𝑆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da-DK" sz="1800" i="1" dirty="0" smtClean="0">
                    <a:latin typeface="Cambria Math"/>
                  </a:rPr>
                  <a:t> </a:t>
                </a:r>
                <a:r>
                  <a:rPr lang="da-DK" sz="1800" i="1" dirty="0">
                    <a:latin typeface="Cambria Math"/>
                  </a:rPr>
                  <a:t/>
                </a:r>
                <a:br>
                  <a:rPr lang="da-DK" sz="1800" i="1" dirty="0">
                    <a:latin typeface="Cambria Math"/>
                  </a:rPr>
                </a:br>
                <a:r>
                  <a:rPr lang="da-DK" sz="1800" i="1" dirty="0" smtClean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</a:rPr>
                          <m:t>𝑆𝑆𝐹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da-DK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800" smtClean="0"/>
                  <a:t> </a:t>
                </a:r>
                <a:r>
                  <a:rPr lang="da-DK" sz="1800" dirty="0" smtClean="0"/>
                  <a:t>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=3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da-DK" sz="1800" dirty="0"/>
                  <a:t> </a:t>
                </a: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> 		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=3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0.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9</m:t>
                            </m:r>
                          </m:e>
                        </m:d>
                      </m:e>
                      <m:sup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1−0.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9</m:t>
                        </m:r>
                      </m:e>
                    </m:d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b="1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da-DK" sz="1800" b="1" i="1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800" b="1" i="1">
                        <a:latin typeface="Cambria Math"/>
                        <a:ea typeface="Cambria Math"/>
                      </a:rPr>
                      <m:t>𝟐𝟒𝟑</m:t>
                    </m:r>
                  </m:oMath>
                </a14:m>
                <a:r>
                  <a:rPr lang="en-GB" sz="2000" smtClean="0"/>
                  <a:t> </a:t>
                </a:r>
              </a:p>
              <a:p>
                <a:pPr marL="444500" indent="0">
                  <a:buNone/>
                </a:pPr>
                <a:r>
                  <a:rPr lang="en-GB" sz="2000" smtClean="0"/>
                  <a:t> Og endelig: </a:t>
                </a:r>
              </a:p>
              <a:p>
                <a:pPr marL="0" indent="0">
                  <a:buNone/>
                </a:pPr>
                <a:r>
                  <a:rPr lang="da-DK" sz="2000" smtClean="0"/>
                  <a:t> </a:t>
                </a: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  <m:r>
                          <a:rPr lang="da-DK" sz="18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+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i="1">
                            <a:latin typeface="Cambria Math"/>
                          </a:rPr>
                          <m:t>𝐹𝑆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+</m:t>
                    </m:r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𝑆𝐹𝐹</m:t>
                        </m:r>
                      </m:e>
                    </m:d>
                  </m:oMath>
                </a14:m>
                <a:endParaRPr lang="da-DK" sz="1800" dirty="0"/>
              </a:p>
              <a:p>
                <a:pPr marL="0" indent="0">
                  <a:buNone/>
                </a:pPr>
                <a:r>
                  <a:rPr lang="da-DK" sz="1800" smtClean="0"/>
                  <a:t> </a:t>
                </a:r>
                <a:r>
                  <a:rPr lang="da-DK" sz="1800" dirty="0"/>
                  <a:t>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=3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1800" dirty="0"/>
                  <a:t> </a:t>
                </a:r>
                <a:br>
                  <a:rPr lang="da-DK" sz="1800" dirty="0"/>
                </a:br>
                <a:r>
                  <a:rPr lang="da-DK" sz="1800" dirty="0"/>
                  <a:t> 	</a:t>
                </a:r>
                <a:r>
                  <a:rPr lang="da-DK" sz="1800"/>
                  <a:t>	</a:t>
                </a:r>
                <a:r>
                  <a:rPr lang="da-DK" sz="1800" smtClean="0"/>
                  <a:t>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=3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0.9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0.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9</m:t>
                            </m:r>
                          </m:e>
                        </m:d>
                      </m:e>
                      <m:sup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b="1" i="1">
                        <a:latin typeface="Cambria Math"/>
                        <a:ea typeface="Cambria Math"/>
                      </a:rPr>
                      <m:t>𝟎</m:t>
                    </m:r>
                    <m:r>
                      <a:rPr lang="da-DK" sz="1800" b="1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𝟎𝟐𝟕</m:t>
                    </m:r>
                  </m:oMath>
                </a14:m>
                <a:endParaRPr lang="da-DK" sz="1800" dirty="0"/>
              </a:p>
              <a:p>
                <a:pPr marL="444500" indent="0">
                  <a:buNone/>
                </a:pPr>
                <a:r>
                  <a:rPr lang="en-US" sz="2000"/>
                  <a:t>Ge</a:t>
                </a:r>
                <a:r>
                  <a:rPr lang="en-US" sz="2000" smtClean="0"/>
                  <a:t>nerelt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gange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 i="1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ud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af</m:t>
                    </m:r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smtClean="0"/>
                  <a:t> forsøg: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1800" i="1"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1800" i="1">
                        <a:latin typeface="Cambria Math"/>
                      </a:rPr>
                      <m:t>=(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Antal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m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å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der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at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f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å</m:t>
                    </m:r>
                    <m:r>
                      <a:rPr lang="da-DK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1800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gange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 i="1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ud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</a:rPr>
                      <m:t>af</m:t>
                    </m:r>
                    <m:r>
                      <a:rPr lang="da-DK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a-DK" sz="1800" i="1">
                        <a:latin typeface="Cambria Math"/>
                      </a:rPr>
                      <m:t>)∙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da-DK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i="1" smtClean="0">
                    <a:latin typeface="Cambria Math" panose="02040503050406030204" pitchFamily="18" charset="0"/>
                    <a:ea typeface="Cambria Math"/>
                  </a:rPr>
                  <a:t/>
                </a:r>
                <a:br>
                  <a:rPr lang="en-US" sz="1800" i="1" smtClean="0">
                    <a:latin typeface="Cambria Math" panose="02040503050406030204" pitchFamily="18" charset="0"/>
                    <a:ea typeface="Cambria Math"/>
                  </a:rPr>
                </a:br>
                <a:r>
                  <a:rPr lang="en-US" sz="1800" i="1" smtClean="0">
                    <a:latin typeface="Cambria Math" panose="02040503050406030204" pitchFamily="18" charset="0"/>
                    <a:ea typeface="Cambria Math"/>
                  </a:rPr>
                  <a:t> 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da-DK" sz="1800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da-DK" sz="1800" dirty="0">
                        <a:ea typeface="Cambria Math"/>
                      </a:rPr>
                      <m:t> 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smtClean="0"/>
                  <a:t>  </a:t>
                </a:r>
                <a:r>
                  <a:rPr lang="en-GB" sz="1800" smtClean="0"/>
                  <a:t>for</a:t>
                </a:r>
                <a:r>
                  <a:rPr lang="en-GB" sz="200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r>
                  <a:rPr lang="en-GB" sz="2000" smtClean="0"/>
                  <a:t/>
                </a:r>
                <a:br>
                  <a:rPr lang="en-GB" sz="2000" smtClean="0"/>
                </a:br>
                <a:r>
                  <a:rPr lang="en-GB" sz="2000" smtClean="0"/>
                  <a:t>hvor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smtClean="0"/>
                  <a:t> er binomialkoefficienten (kapitel 3), så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2000" smtClean="0"/>
                  <a:t> .</a:t>
                </a:r>
              </a:p>
              <a:p>
                <a:pPr marL="450850" indent="-457200">
                  <a:buFont typeface="+mj-lt"/>
                  <a:buAutoNum type="alphaLcPeriod"/>
                </a:pP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6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412776"/>
            <a:ext cx="2193032" cy="9430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480" y="3801918"/>
            <a:ext cx="2010488" cy="12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smtClean="0"/>
              <a:t>inomialfordelingen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smtClean="0"/>
                  <a:t>Sandsynlighedsfunktionen for binomialfordelingen kaldes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b="0" smtClean="0"/>
                  <a:t>:</a:t>
                </a:r>
                <a:br>
                  <a:rPr lang="en-US" sz="2000" b="0" smtClean="0"/>
                </a:br>
                <a:r>
                  <a:rPr lang="en-US" sz="2000" b="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da-DK" sz="2000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da-DK" sz="2000" dirty="0">
                        <a:ea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GB" sz="2400"/>
                      <m:t>  </m:t>
                    </m:r>
                    <m:r>
                      <m:rPr>
                        <m:nor/>
                      </m:rPr>
                      <a:rPr lang="en-GB" sz="2000"/>
                      <m:t>for</m:t>
                    </m:r>
                    <m:r>
                      <m:rPr>
                        <m:nor/>
                      </m:rPr>
                      <a:rPr lang="en-GB" sz="240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smtClean="0"/>
                  <a:t> </a:t>
                </a:r>
              </a:p>
              <a:p>
                <a:r>
                  <a:rPr lang="en-US" sz="2000" smtClean="0"/>
                  <a:t>Binomialfordelingens form afhænger af parametrene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smtClean="0"/>
                  <a:t> og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smtClean="0"/>
                  <a:t>:</a:t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US" sz="2000" smtClean="0"/>
              </a:p>
              <a:p>
                <a:pPr lvl="1"/>
                <a:r>
                  <a:rPr lang="en-US" sz="1800" smtClean="0"/>
                  <a:t>Når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smtClean="0"/>
                  <a:t> </a:t>
                </a:r>
                <a:r>
                  <a:rPr lang="en-US" sz="1800">
                    <a:solidFill>
                      <a:schemeClr val="accent1">
                        <a:lumMod val="75000"/>
                      </a:schemeClr>
                    </a:solidFill>
                  </a:rPr>
                  <a:t>(b</a:t>
                </a:r>
                <a:r>
                  <a:rPr lang="en-US" sz="180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1800" smtClean="0"/>
                  <a:t>:</a:t>
                </a:r>
                <a:r>
                  <a:rPr lang="en-GB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sz="1800" smtClean="0"/>
                  <a:t> er symmetrisk omkring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smtClean="0"/>
                  <a:t> </a:t>
                </a:r>
                <a:br>
                  <a:rPr lang="en-US" sz="1800" b="0" smtClean="0"/>
                </a:br>
                <a:r>
                  <a:rPr lang="en-US" sz="1800" b="0" smtClean="0"/>
                  <a:t>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da-DK" sz="1800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(0.5)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b="0" smtClean="0"/>
                  <a:t> </a:t>
                </a:r>
              </a:p>
              <a:p>
                <a:pPr lvl="1"/>
                <a:r>
                  <a:rPr lang="en-US" sz="1800" smtClean="0"/>
                  <a:t>Når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GB" sz="1800"/>
                  <a:t> </a:t>
                </a:r>
                <a:r>
                  <a:rPr lang="en-US" sz="1800">
                    <a:solidFill>
                      <a:schemeClr val="accent1">
                        <a:lumMod val="75000"/>
                      </a:schemeClr>
                    </a:solidFill>
                  </a:rPr>
                  <a:t>(a</a:t>
                </a:r>
                <a:r>
                  <a:rPr lang="en-US" sz="180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180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800" b="0" smtClean="0"/>
                  <a:t> </a:t>
                </a:r>
                <a:r>
                  <a:rPr lang="en-GB" sz="1800"/>
                  <a:t>har </a:t>
                </a:r>
                <a:r>
                  <a:rPr lang="en-US" sz="1800" b="0" smtClean="0"/>
                  <a:t>en hale opadtil (højre-hale), fordi lave værdier af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smtClean="0"/>
                  <a:t> er mere sandsynlige </a:t>
                </a:r>
              </a:p>
              <a:p>
                <a:pPr lvl="1"/>
                <a:r>
                  <a:rPr lang="en-US" sz="1800"/>
                  <a:t>Når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GB" sz="1800"/>
                  <a:t> </a:t>
                </a:r>
                <a:r>
                  <a:rPr lang="en-US" sz="1800">
                    <a:solidFill>
                      <a:schemeClr val="accent1">
                        <a:lumMod val="75000"/>
                      </a:schemeClr>
                    </a:solidFill>
                  </a:rPr>
                  <a:t>(c</a:t>
                </a:r>
                <a:r>
                  <a:rPr lang="en-US" sz="180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1800" smtClean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800"/>
                  <a:t> </a:t>
                </a:r>
                <a:r>
                  <a:rPr lang="en-GB" sz="1800"/>
                  <a:t>har </a:t>
                </a:r>
                <a:r>
                  <a:rPr lang="en-US" sz="1800" smtClean="0"/>
                  <a:t>en </a:t>
                </a:r>
                <a:r>
                  <a:rPr lang="en-US" sz="1800"/>
                  <a:t>hale </a:t>
                </a:r>
                <a:r>
                  <a:rPr lang="en-US" sz="1800" smtClean="0"/>
                  <a:t>nedadtil (venstre-hale) </a:t>
                </a:r>
                <a:r>
                  <a:rPr lang="en-US" sz="1800"/>
                  <a:t>fordi </a:t>
                </a:r>
                <a:r>
                  <a:rPr lang="en-US" sz="1800" smtClean="0"/>
                  <a:t>høje </a:t>
                </a:r>
                <a:r>
                  <a:rPr lang="en-US" sz="1800"/>
                  <a:t>værdier af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/>
                  <a:t> er mere </a:t>
                </a:r>
                <a:r>
                  <a:rPr lang="en-US" sz="1800" smtClean="0"/>
                  <a:t>sandsynlige.</a:t>
                </a:r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396" y="2492896"/>
            <a:ext cx="5209207" cy="188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7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Binomialfordeling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07" y="1255355"/>
            <a:ext cx="8424936" cy="547260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Afhængighed af </a:t>
            </a:r>
            <a:r>
              <a:rPr lang="da-DK" i="1" dirty="0" smtClean="0"/>
              <a:t>p</a:t>
            </a:r>
            <a:r>
              <a:rPr lang="da-DK" dirty="0" smtClean="0"/>
              <a:t> og </a:t>
            </a:r>
            <a:r>
              <a:rPr lang="da-DK" i="1" dirty="0" smtClean="0"/>
              <a:t>n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28" y="1845344"/>
            <a:ext cx="6213259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28" y="1824489"/>
            <a:ext cx="6248911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928" y="1824489"/>
            <a:ext cx="6213259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928" y="1824489"/>
            <a:ext cx="6260961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928" y="1824489"/>
            <a:ext cx="6234047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8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PDF OG CDF for binomialfordelingen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Sandsynlighedsfunktion PDF: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da-DK" sz="2000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da-DK" sz="2000" dirty="0">
                        <a:ea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GB" sz="2000"/>
                      <m:t>  </m:t>
                    </m:r>
                    <m:r>
                      <m:rPr>
                        <m:nor/>
                      </m:rPr>
                      <a:rPr lang="en-GB" sz="2000"/>
                      <m:t>for</m:t>
                    </m:r>
                    <m:r>
                      <m:rPr>
                        <m:nor/>
                      </m:rPr>
                      <a:rPr lang="en-GB" sz="200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GB" sz="2000"/>
                      <m:t> </m:t>
                    </m:r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GB" smtClean="0"/>
                  <a:t>I R: </a:t>
                </a:r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dbinom(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b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endParaRPr lang="en-GB" smtClean="0"/>
              </a:p>
              <a:p>
                <a:r>
                  <a:rPr lang="en-US" smtClean="0"/>
                  <a:t>Kumuleret fordelingsfunktion CDF: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GB"/>
                  <a:t>I R: </a:t>
                </a:r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pbinom</a:t>
                </a:r>
                <a:r>
                  <a:rPr lang="en-GB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br>
                  <a:rPr lang="en-GB">
                    <a:solidFill>
                      <a:schemeClr val="accent1">
                        <a:lumMod val="75000"/>
                      </a:schemeClr>
                    </a:solidFill>
                  </a:rPr>
                </a:br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 4.6. </a:t>
            </a:r>
            <a:r>
              <a:rPr lang="en-US" smtClean="0"/>
              <a:t>Kunstig sportsjournalist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På et sportssite bliver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smtClean="0"/>
                  <a:t> % af artiklerne lavet af en AI-robot. Ud af de næste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mtClean="0"/>
                  <a:t> artikler, hvad er sandsynligheden for:</a:t>
                </a:r>
              </a:p>
              <a:p>
                <a:pPr marL="898525" lvl="1">
                  <a:buFont typeface="+mj-lt"/>
                  <a:buAutoNum type="alphaLcPeriod"/>
                </a:pPr>
                <a:r>
                  <a:rPr lang="en-US" smtClean="0"/>
                  <a:t>Præcis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er skrevet af robotten</a:t>
                </a:r>
              </a:p>
              <a:p>
                <a:pPr marL="898525" lvl="1">
                  <a:buFont typeface="+mj-lt"/>
                  <a:buAutoNum type="alphaLcPeriod"/>
                </a:pPr>
                <a:r>
                  <a:rPr lang="en-US" smtClean="0"/>
                  <a:t>Mindst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mtClean="0"/>
                  <a:t> er skrevet af robotten</a:t>
                </a:r>
              </a:p>
              <a:p>
                <a:pPr marL="898525" lvl="1">
                  <a:buFont typeface="+mj-lt"/>
                  <a:buAutoNum type="alphaLcPeriod"/>
                </a:pPr>
                <a:r>
                  <a:rPr lang="en-US" smtClean="0"/>
                  <a:t>Mellem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(begge inclusive) er skrevet af robotten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Løsning i R: </a:t>
                </a:r>
              </a:p>
              <a:p>
                <a:pPr marL="898525" lvl="1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tx1"/>
                        </a:solidFill>
                      </a:rPr>
                      <m:t>binom</m:t>
                    </m:r>
                  </m:oMath>
                </a14:m>
                <a:r>
                  <a:rPr lang="en-GB" smtClean="0"/>
                  <a:t>(11, 15, 0.65) </a:t>
                </a:r>
                <a:br>
                  <a:rPr lang="en-GB" smtClean="0"/>
                </a:br>
                <a:r>
                  <a:rPr lang="en-GB" smtClean="0"/>
                  <a:t>= </a:t>
                </a:r>
                <a:r>
                  <a:rPr lang="en-GB" u="sng" smtClean="0"/>
                  <a:t>0.1792</a:t>
                </a:r>
              </a:p>
              <a:p>
                <a:pPr marL="898525" lvl="1">
                  <a:buFont typeface="+mj-lt"/>
                  <a:buAutoNum type="alphaLcPeriod"/>
                </a:pPr>
                <a:r>
                  <a:rPr lang="en-US" smtClean="0"/>
                  <a:t>1 </a:t>
                </a:r>
                <a:r>
                  <a:rPr lang="en-US"/>
                  <a:t>–</a:t>
                </a:r>
                <a:r>
                  <a:rPr lang="en-US" smtClean="0"/>
                  <a:t> pbinom(9, 15, 0.65)</a:t>
                </a:r>
                <a:br>
                  <a:rPr lang="en-US" smtClean="0"/>
                </a:br>
                <a:r>
                  <a:rPr lang="en-US" smtClean="0"/>
                  <a:t>= 1 – 0.4357 = </a:t>
                </a:r>
                <a:r>
                  <a:rPr lang="en-US" u="sng" smtClean="0"/>
                  <a:t>0.5643</a:t>
                </a:r>
                <a:r>
                  <a:rPr lang="en-US" smtClean="0"/>
                  <a:t> </a:t>
                </a:r>
              </a:p>
              <a:p>
                <a:pPr marL="898525" lvl="1">
                  <a:buFont typeface="+mj-lt"/>
                  <a:buAutoNum type="alphaLcPeriod"/>
                </a:pPr>
                <a:r>
                  <a:rPr lang="en-US" smtClean="0"/>
                  <a:t>pbinom(11, 15, 0.65) </a:t>
                </a:r>
                <a:br>
                  <a:rPr lang="en-US" smtClean="0"/>
                </a:br>
                <a:r>
                  <a:rPr lang="en-US"/>
                  <a:t>–</a:t>
                </a:r>
                <a:r>
                  <a:rPr lang="en-US" smtClean="0"/>
                  <a:t> pbinom(7, </a:t>
                </a:r>
                <a:r>
                  <a:rPr lang="en-US"/>
                  <a:t>15, 0.65</a:t>
                </a:r>
                <a:r>
                  <a:rPr lang="en-US" smtClean="0"/>
                  <a:t>)</a:t>
                </a:r>
                <a:br>
                  <a:rPr lang="en-US" smtClean="0"/>
                </a:br>
                <a:r>
                  <a:rPr lang="en-US" smtClean="0"/>
                  <a:t>= 0.8273 </a:t>
                </a:r>
                <a:r>
                  <a:rPr lang="en-US"/>
                  <a:t>–</a:t>
                </a:r>
                <a:r>
                  <a:rPr lang="en-US" smtClean="0"/>
                  <a:t> 0.1132 = </a:t>
                </a:r>
                <a:r>
                  <a:rPr lang="en-US" u="sng" smtClean="0"/>
                  <a:t>0.7141</a:t>
                </a:r>
                <a:r>
                  <a:rPr lang="en-US" smtClean="0"/>
                  <a:t>.</a:t>
                </a:r>
                <a:endParaRPr lang="en-GB" u="sng" smtClean="0"/>
              </a:p>
              <a:p>
                <a:pPr marL="814387" lvl="1" indent="-457200">
                  <a:buFont typeface="+mj-lt"/>
                  <a:buAutoNum type="alphaLcPeriod"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94" y="3656350"/>
            <a:ext cx="4635602" cy="24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Deskriptorer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Vi kan tale om </a:t>
                </a:r>
                <a:r>
                  <a:rPr lang="da-DK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deskriptorer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dirty="0" smtClean="0"/>
                  <a:t>for en stokastisk variabel, ligesom for et datasæt:</a:t>
                </a:r>
              </a:p>
              <a:p>
                <a:pPr lvl="1"/>
                <a:r>
                  <a:rPr lang="da-DK" dirty="0" smtClean="0"/>
                  <a:t>Middelværdi, Varians, Standardafvigelse</a:t>
                </a:r>
              </a:p>
              <a:p>
                <a:r>
                  <a:rPr lang="da-DK" dirty="0" smtClean="0"/>
                  <a:t>Vi skelner mellem om det er for en ‘stikprøve’ eller for hele ‘populationen’</a:t>
                </a:r>
              </a:p>
              <a:p>
                <a:r>
                  <a:rPr lang="da-DK" dirty="0" smtClean="0"/>
                  <a:t>Lad f.eks</a:t>
                </a:r>
                <a:r>
                  <a:rPr lang="da-DK" smtClean="0"/>
                  <a:t>.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mtClean="0"/>
                  <a:t> </a:t>
                </a:r>
                <a:r>
                  <a:rPr lang="da-DK" dirty="0" smtClean="0"/>
                  <a:t>være en stokastisk variabel, der modellerer terningkast:  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= 1/6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   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{1, 2, …, 6}</m:t>
                    </m:r>
                  </m:oMath>
                </a14:m>
                <a:endParaRPr lang="en-GB" dirty="0" smtClean="0"/>
              </a:p>
              <a:p>
                <a:r>
                  <a:rPr lang="da-DK" dirty="0" smtClean="0"/>
                  <a:t>En stikprøve </a:t>
                </a:r>
                <a:r>
                  <a:rPr lang="da-DK" smtClean="0"/>
                  <a:t>giver </a:t>
                </a:r>
                <a:r>
                  <a:rPr lang="da-DK" i="0" smtClean="0">
                    <a:latin typeface="+mj-lt"/>
                  </a:rPr>
                  <a:t>2</a:t>
                </a:r>
                <a:r>
                  <a:rPr lang="da-DK" smtClean="0"/>
                  <a:t>, </a:t>
                </a:r>
                <a:r>
                  <a:rPr lang="da-DK" dirty="0" smtClean="0"/>
                  <a:t>6, 1, 2.</a:t>
                </a:r>
                <a:br>
                  <a:rPr lang="da-DK" dirty="0" smtClean="0"/>
                </a:br>
                <a:r>
                  <a:rPr lang="da-DK" dirty="0" smtClean="0">
                    <a:solidFill>
                      <a:srgbClr val="4F81BD"/>
                    </a:solidFill>
                  </a:rPr>
                  <a:t>Stikprøve-middelværdien </a:t>
                </a:r>
                <a:r>
                  <a:rPr lang="da-DK" dirty="0" smtClean="0"/>
                  <a:t>er gennemsnit af stikprøven: 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2+6+1+2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da-DK" b="0" i="1" smtClean="0">
                        <a:latin typeface="Cambria Math"/>
                      </a:rPr>
                      <m:t>=2.25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>
                    <a:solidFill>
                      <a:srgbClr val="4F81BD"/>
                    </a:solidFill>
                  </a:rPr>
                  <a:t>Populations-middelværdien</a:t>
                </a:r>
                <a:r>
                  <a:rPr lang="da-DK" dirty="0" smtClean="0"/>
                  <a:t> er det langsigtede gennemsnit: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1+2+3+4+5+6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r>
                  <a:rPr lang="en-GB" dirty="0" smtClean="0"/>
                  <a:t> 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09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Allans terningspil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 koster 50 kr at spille</a:t>
            </a:r>
          </a:p>
          <a:p>
            <a:r>
              <a:rPr lang="en-US" smtClean="0"/>
              <a:t>Et spil består i et kast med en terning</a:t>
            </a:r>
          </a:p>
          <a:p>
            <a:r>
              <a:rPr lang="en-US" smtClean="0"/>
              <a:t>Hvis du slår 6, vinder du 200 kr. </a:t>
            </a:r>
            <a:br>
              <a:rPr lang="en-US" smtClean="0"/>
            </a:br>
            <a:r>
              <a:rPr lang="en-US" smtClean="0"/>
              <a:t>Hvis du slår 1, vinder du 50 kr. </a:t>
            </a:r>
            <a:br>
              <a:rPr lang="en-US" smtClean="0"/>
            </a:br>
            <a:r>
              <a:rPr lang="en-US" smtClean="0"/>
              <a:t>Hvis du slår 2, 3, 4 eller 5 vinder du ingenting</a:t>
            </a:r>
          </a:p>
          <a:p>
            <a:r>
              <a:rPr lang="en-US" smtClean="0"/>
              <a:t>Kan du forvente at tabe eller vinde penge i det lange løb?</a:t>
            </a:r>
          </a:p>
          <a:p>
            <a:r>
              <a:rPr lang="en-US" smtClean="0"/>
              <a:t>Det kan vi beregne med en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stokastisk variabel</a:t>
            </a:r>
            <a:r>
              <a:rPr lang="en-US" smtClean="0"/>
              <a:t>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www.kelz0r.dk/magic/images/snydeternings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68760"/>
            <a:ext cx="1011432" cy="9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a-DK" dirty="0" smtClean="0"/>
                  <a:t>Populations-middelværdi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25" b="-20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Forventet værdi</a:t>
                </a:r>
                <a:r>
                  <a:rPr lang="da-DK" dirty="0" smtClean="0"/>
                  <a:t> (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expected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value</a:t>
                </a:r>
                <a:r>
                  <a:rPr lang="da-DK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 er det langsigtede gennemsnit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/>
                  <a:t> er to alternative måder at betegne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middelværdien </a:t>
                </a:r>
                <a:r>
                  <a:rPr lang="da-DK" dirty="0"/>
                  <a:t>på: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a-DK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da-DK" dirty="0" smtClean="0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8" t="-659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84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smtClean="0"/>
                  <a:t>Populations-varians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da-DK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563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Variansen</a:t>
                </a:r>
                <a:r>
                  <a:rPr lang="da-DK" dirty="0" smtClean="0"/>
                  <a:t> (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variance</a:t>
                </a:r>
                <a:r>
                  <a:rPr lang="da-DK" dirty="0" smtClean="0"/>
                  <a:t>) er et mål for gennemsnitlig afvigelse fra middelværdien</a:t>
                </a:r>
              </a:p>
              <a:p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Afvigelse</a:t>
                </a:r>
                <a:r>
                  <a:rPr lang="da-DK" dirty="0" smtClean="0"/>
                  <a:t> (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deviation</a:t>
                </a:r>
                <a:r>
                  <a:rPr lang="da-DK" dirty="0" smtClean="0"/>
                  <a:t>) af </a:t>
                </a:r>
                <a:r>
                  <a:rPr lang="da-DK" dirty="0"/>
                  <a:t>et datapunkt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: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Gennemsnitlig afvigelse: </a:t>
                </a:r>
                <a:r>
                  <a:rPr lang="da-DK" i="1" dirty="0" smtClean="0">
                    <a:latin typeface="Cambria Math"/>
                  </a:rPr>
                  <a:t/>
                </a:r>
                <a:br>
                  <a:rPr lang="da-DK" i="1" dirty="0" smtClean="0">
                    <a:latin typeface="Cambria Math"/>
                  </a:rPr>
                </a:br>
                <a:r>
                  <a:rPr lang="da-DK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dirty="0" smtClean="0"/>
                  <a:t>Derfor er afvigelsen et dårligt mål for varians, så vi bruger kvadratet af afvigelsen: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>
                        <a:latin typeface="Cambria Math"/>
                      </a:rPr>
                      <m:t>E</m:t>
                    </m:r>
                    <m:r>
                      <a:rPr lang="da-DK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>
                        <a:latin typeface="Cambria Math"/>
                      </a:rPr>
                      <m:t>]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Populations varians: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ar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a-DK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a-DK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a-DK" dirty="0" smtClean="0"/>
              </a:p>
              <a:p>
                <a:r>
                  <a:rPr lang="da-DK" dirty="0" smtClean="0"/>
                  <a:t>Variansen kan lettere beregnes som: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da-DK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))−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 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84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smtClean="0"/>
                  <a:t>Populations-standardafvigelse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25" b="-203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Standardafvigelse</a:t>
                </a:r>
                <a:r>
                  <a:rPr lang="da-DK" dirty="0" smtClean="0"/>
                  <a:t> (eller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spredning</a:t>
                </a:r>
                <a:r>
                  <a:rPr lang="da-DK" dirty="0" smtClean="0"/>
                  <a:t>) (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standard deviation</a:t>
                </a:r>
                <a:r>
                  <a:rPr lang="da-DK" dirty="0" smtClean="0"/>
                  <a:t>) defineres som: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a-DK" dirty="0" smtClean="0"/>
              </a:p>
              <a:p>
                <a:r>
                  <a:rPr lang="da-DK" dirty="0" smtClean="0"/>
                  <a:t>Standardafvigelsen har samme enhed som dataværdierne</a:t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Den empiriske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regel</a:t>
                </a:r>
                <a:r>
                  <a:rPr lang="da-DK" dirty="0" smtClean="0"/>
                  <a:t>: </a:t>
                </a:r>
                <a:br>
                  <a:rPr lang="da-DK" dirty="0" smtClean="0"/>
                </a:br>
                <a:r>
                  <a:rPr lang="da-DK" dirty="0" smtClean="0"/>
                  <a:t>Normalt ligger næsten alle data i intervallet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±3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(empirisk betyder ‘tommelfingerregel baseret på erfaring’).</a:t>
                </a:r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13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5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Deskriptorer for terningkast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Lad igen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mtClean="0"/>
                  <a:t> </a:t>
                </a:r>
                <a:r>
                  <a:rPr lang="da-DK" dirty="0"/>
                  <a:t>være en stokastisk variabel, der modellerer terningkast:  </a:t>
                </a:r>
                <a:br>
                  <a:rPr lang="da-DK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= 1/6    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∈{1, 2, …, 6}</m:t>
                    </m:r>
                  </m:oMath>
                </a14:m>
                <a:endParaRPr lang="en-GB" dirty="0"/>
              </a:p>
              <a:p>
                <a:r>
                  <a:rPr lang="da-DK" smtClean="0"/>
                  <a:t>Populations-middelværdien: </a:t>
                </a:r>
                <a:r>
                  <a:rPr lang="da-DK" dirty="0"/>
                  <a:t/>
                </a:r>
                <a:br>
                  <a:rPr lang="da-DK" dirty="0"/>
                </a:br>
                <a:r>
                  <a:rPr lang="da-DK" dirty="0"/>
                  <a:t>	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 </m:t>
                        </m:r>
                      </m:e>
                    </m:nary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 </m:t>
                        </m:r>
                      </m:e>
                    </m:nary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i="1" smtClean="0">
                        <a:solidFill>
                          <a:srgbClr val="385D8A"/>
                        </a:solidFill>
                        <a:latin typeface="Cambria Math"/>
                        <a:ea typeface="Cambria Math"/>
                      </a:rPr>
                      <m:t>3.5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US" smtClean="0"/>
                  <a:t>Populations-varians: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a-DK" i="1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 </m:t>
                        </m:r>
                      </m:e>
                    </m:nary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a-DK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     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1+4+9+16+25+36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3.5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smtClean="0">
                    <a:latin typeface="Cambria Math" panose="02040503050406030204" pitchFamily="18" charset="0"/>
                    <a:ea typeface="Cambria Math"/>
                  </a:rPr>
                  <a:t> </a:t>
                </a:r>
                <a:br>
                  <a:rPr lang="en-US" i="1" smtClean="0">
                    <a:latin typeface="Cambria Math" panose="02040503050406030204" pitchFamily="18" charset="0"/>
                    <a:ea typeface="Cambria Math"/>
                  </a:rPr>
                </a:br>
                <a:r>
                  <a:rPr lang="en-US" i="1" smtClean="0">
                    <a:latin typeface="Cambria Math" panose="02040503050406030204" pitchFamily="18" charset="0"/>
                    <a:ea typeface="Cambria Math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=15.16667−12.25=</m:t>
                    </m:r>
                    <m:r>
                      <a:rPr lang="en-US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  <a:ea typeface="Cambria Math"/>
                      </a:rPr>
                      <m:t>2.9167</m:t>
                    </m:r>
                  </m:oMath>
                </a14:m>
                <a:r>
                  <a:rPr lang="en-GB" i="1" smtClean="0">
                    <a:latin typeface="Cambria Math" panose="02040503050406030204" pitchFamily="18" charset="0"/>
                    <a:ea typeface="Cambria Math"/>
                  </a:rPr>
                  <a:t>  </a:t>
                </a:r>
                <a:endParaRPr lang="en-GB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en-US" smtClean="0"/>
                  <a:t>Populations-standardafvigelse: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2.9167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1.7078</m:t>
                    </m:r>
                  </m:oMath>
                </a14:m>
                <a:r>
                  <a:rPr lang="en-US" smtClean="0"/>
                  <a:t> </a:t>
                </a:r>
                <a:endParaRPr lang="en-GB" i="1" dirty="0"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en-US" smtClean="0"/>
                  <a:t>Empirisk interval: </a:t>
                </a:r>
                <a:br>
                  <a:rPr lang="en-US" smtClean="0"/>
                </a:br>
                <a:r>
                  <a:rPr lang="da-DK" dirty="0"/>
                  <a:t>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±3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=3.5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±3∙1.7078=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−1.6;8.6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1;6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Deskriptorer for binomialfordelingen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Man kan vise, at deskriptorerne for binomialfordelingen med parametre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er:</a:t>
                </a:r>
                <a:br>
                  <a:rPr lang="en-US" smtClean="0"/>
                </a:br>
                <a:r>
                  <a:rPr lang="da-DK" dirty="0"/>
                  <a:t>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i="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𝑛𝑝</m:t>
                    </m:r>
                  </m:oMath>
                </a14:m>
                <a:r>
                  <a:rPr lang="da-DK" i="1" dirty="0">
                    <a:latin typeface="Cambria Math"/>
                    <a:ea typeface="Cambria Math"/>
                  </a:rPr>
                  <a:t/>
                </a:r>
                <a:br>
                  <a:rPr lang="da-DK" i="1" dirty="0">
                    <a:latin typeface="Cambria Math"/>
                    <a:ea typeface="Cambria Math"/>
                  </a:rPr>
                </a:br>
                <a:r>
                  <a:rPr lang="da-DK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i="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𝑛𝑝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1−</m:t>
                        </m:r>
                        <m:r>
                          <a:rPr lang="da-DK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da-DK" i="1" dirty="0">
                    <a:latin typeface="Cambria Math"/>
                  </a:rPr>
                  <a:t/>
                </a:r>
                <a:br>
                  <a:rPr lang="da-DK" i="1" dirty="0">
                    <a:latin typeface="Cambria Math"/>
                  </a:rPr>
                </a:br>
                <a:r>
                  <a:rPr lang="da-DK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i="1">
                            <a:latin typeface="Cambria Math"/>
                          </a:rPr>
                          <m:t>𝑛𝑝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/>
                              </a:rPr>
                              <m:t>1−</m:t>
                            </m:r>
                            <m:r>
                              <a:rPr lang="da-DK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rad>
                  </m:oMath>
                </a14:m>
                <a:r>
                  <a:rPr lang="da-DK" dirty="0"/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* Opgave: Metaltræthed i stålbjælker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420"/>
          <a:stretch/>
        </p:blipFill>
        <p:spPr>
          <a:xfrm>
            <a:off x="683568" y="1127714"/>
            <a:ext cx="8001064" cy="5544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Poisson</a:t>
            </a:r>
            <a:r>
              <a:rPr lang="da-DK" dirty="0" smtClean="0"/>
              <a:t>-fordelingen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000" dirty="0" smtClean="0"/>
                  <a:t>En fabrik producerer i </a:t>
                </a:r>
                <a:r>
                  <a:rPr lang="da-DK" sz="2000" smtClean="0"/>
                  <a:t>gennemsnit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da-DK" sz="2000" smtClean="0"/>
                  <a:t> </a:t>
                </a:r>
                <a:r>
                  <a:rPr lang="da-DK" sz="2000" dirty="0" smtClean="0"/>
                  <a:t>defekte produkter om dagen. Hvad er sandsynligheden for at den producerer præcis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da-DK" sz="2000" dirty="0" smtClean="0"/>
                  <a:t> defekte i morgen?</a:t>
                </a:r>
              </a:p>
              <a:p>
                <a:r>
                  <a:rPr lang="da-DK" sz="2000" dirty="0" err="1" smtClean="0">
                    <a:solidFill>
                      <a:schemeClr val="tx2"/>
                    </a:solidFill>
                  </a:rPr>
                  <a:t>Poisson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-fordelingen</a:t>
                </a:r>
                <a:r>
                  <a:rPr lang="da-DK" sz="2000" dirty="0" smtClean="0"/>
                  <a:t> bruges, når man tæller antal ‘</a:t>
                </a:r>
                <a:r>
                  <a:rPr lang="da-DK" sz="2000" dirty="0" err="1" smtClean="0"/>
                  <a:t>succes’er</a:t>
                </a:r>
                <a:r>
                  <a:rPr lang="da-DK" sz="2000" smtClean="0"/>
                  <a:t>’ (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000" smtClean="0"/>
                  <a:t>) </a:t>
                </a:r>
                <a:r>
                  <a:rPr lang="da-DK" sz="2000" dirty="0" smtClean="0"/>
                  <a:t>og kender det forventede antal pr. enhed eller tidsrum (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000" dirty="0" smtClean="0"/>
                  <a:t>)</a:t>
                </a:r>
              </a:p>
              <a:p>
                <a:r>
                  <a:rPr lang="da-DK" sz="2000" dirty="0" smtClean="0"/>
                  <a:t>Sandsynlighedsfunktionen for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-fordelingen </a:t>
                </a:r>
                <a:r>
                  <a:rPr lang="da-DK" sz="2000" smtClean="0"/>
                  <a:t>er:</a:t>
                </a:r>
                <a:br>
                  <a:rPr lang="da-DK" sz="2000" smtClean="0"/>
                </a:br>
                <a:r>
                  <a:rPr lang="da-DK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0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𝜆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     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for</m:t>
                    </m:r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/>
                      </a:rPr>
                      <m:t>=0,1,2,…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og</m:t>
                    </m:r>
                    <m:r>
                      <a:rPr lang="da-DK" sz="2000" i="1">
                        <a:latin typeface="Cambria Math"/>
                      </a:rPr>
                      <m:t> 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:r>
                  <a:rPr lang="en-US" sz="1200" smtClean="0"/>
                  <a:t> </a:t>
                </a:r>
              </a:p>
              <a:p>
                <a:r>
                  <a:rPr lang="en-US" sz="2000" smtClean="0"/>
                  <a:t>Bemærk,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mtClean="0"/>
                  <a:t> ikke har en øvre grænse, i modsætning til binomialfordelingen, hvor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a-DK" sz="2000" smtClean="0"/>
              </a:p>
              <a:p>
                <a:r>
                  <a:rPr lang="da-DK" sz="2000" smtClean="0"/>
                  <a:t>Eksemplet: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(4.2)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da-DK" sz="20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(4.2)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=0.0686</m:t>
                    </m:r>
                  </m:oMath>
                </a14:m>
                <a:r>
                  <a:rPr lang="da-DK" sz="2000" smtClean="0"/>
                  <a:t/>
                </a:r>
                <a:br>
                  <a:rPr lang="da-DK" sz="2000" smtClean="0"/>
                </a:br>
                <a:endParaRPr lang="da-DK" sz="2000" dirty="0" smtClean="0"/>
              </a:p>
              <a:p>
                <a:r>
                  <a:rPr lang="da-DK" sz="2000" dirty="0" smtClean="0"/>
                  <a:t>Middelværdi, varians </a:t>
                </a:r>
                <a:r>
                  <a:rPr lang="da-DK" sz="2000" smtClean="0"/>
                  <a:t>og standardafvigelse for Poisson-fordelingen: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000" i="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a-DK" sz="2000" i="1" dirty="0">
                    <a:latin typeface="Cambria Math"/>
                    <a:ea typeface="Cambria Math"/>
                  </a:rPr>
                  <a:t/>
                </a:r>
                <a:br>
                  <a:rPr lang="da-DK" sz="2000" i="1" dirty="0">
                    <a:latin typeface="Cambria Math"/>
                    <a:ea typeface="Cambria Math"/>
                  </a:rPr>
                </a:br>
                <a:r>
                  <a:rPr lang="da-DK" sz="2000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000" i="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a-DK" sz="2000" i="1" dirty="0">
                    <a:latin typeface="Cambria Math"/>
                  </a:rPr>
                  <a:t/>
                </a:r>
                <a:br>
                  <a:rPr lang="da-DK" sz="2000" i="1" dirty="0">
                    <a:latin typeface="Cambria Math"/>
                  </a:rPr>
                </a:br>
                <a:r>
                  <a:rPr lang="da-DK" sz="2000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rad>
                  </m:oMath>
                </a14:m>
                <a:r>
                  <a:rPr lang="da-DK" sz="2000" dirty="0" smtClean="0"/>
                  <a:t>.</a:t>
                </a:r>
                <a:br>
                  <a:rPr lang="da-DK" sz="2000" dirty="0" smtClean="0"/>
                </a:br>
                <a:r>
                  <a:rPr lang="da-DK" sz="2000" dirty="0"/>
                  <a:t/>
                </a:r>
                <a:br>
                  <a:rPr lang="da-DK" sz="2000" dirty="0"/>
                </a:b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1" t="-549" r="-7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09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Poisson</a:t>
            </a:r>
            <a:r>
              <a:rPr lang="da-DK" dirty="0" smtClean="0"/>
              <a:t>-fordelingen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 smtClean="0"/>
                  <a:t>Afhængighed af </a:t>
                </a:r>
                <a14:m>
                  <m:oMath xmlns:m="http://schemas.openxmlformats.org/officeDocument/2006/math">
                    <m: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dirty="0" smtClean="0"/>
                  <a:t>: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27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229" y="1916832"/>
            <a:ext cx="6225115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PDF OG CDF for Poisson-fordelingen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Sandsynlighedsfunktion PDF: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0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𝜆</m:t>
                        </m:r>
                      </m:sup>
                    </m:sSup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/>
                      </a:rPr>
                      <m:t>      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for</m:t>
                    </m:r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i="1">
                        <a:latin typeface="Cambria Math"/>
                      </a:rPr>
                      <m:t>=0,1,2,…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og</m:t>
                    </m:r>
                    <m:r>
                      <a:rPr lang="da-DK" sz="2000" i="1">
                        <a:latin typeface="Cambria Math"/>
                      </a:rPr>
                      <m:t>  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&gt;0</m:t>
                    </m:r>
                    <m:r>
                      <m:rPr>
                        <m:nor/>
                      </m:rPr>
                      <a:rPr lang="en-GB" sz="2000"/>
                      <m:t> </m:t>
                    </m:r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GB" smtClean="0"/>
                  <a:t>I R: </a:t>
                </a:r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dpois(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, lambda)</a:t>
                </a:r>
                <a:b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endParaRPr lang="en-GB" smtClean="0"/>
              </a:p>
              <a:p>
                <a:r>
                  <a:rPr lang="en-US" smtClean="0"/>
                  <a:t>Kumuleret fordelingsfunktion CDF: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GB"/>
                  <a:t>I R: </a:t>
                </a:r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ppois(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lambda</m:t>
                    </m:r>
                  </m:oMath>
                </a14:m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).</a:t>
                </a:r>
                <a:r>
                  <a:rPr lang="en-GB">
                    <a:solidFill>
                      <a:schemeClr val="accent1">
                        <a:lumMod val="75000"/>
                      </a:schemeClr>
                    </a:solidFill>
                  </a:rPr>
                  <a:t/>
                </a:r>
                <a:br>
                  <a:rPr lang="en-GB">
                    <a:solidFill>
                      <a:schemeClr val="accent1">
                        <a:lumMod val="75000"/>
                      </a:schemeClr>
                    </a:solidFill>
                  </a:rPr>
                </a:br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4.25: Nedbrud af Internet-service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En internetudbyder påstår, at en bestemt service har nedbrud i gennemsnit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smtClean="0"/>
                  <a:t> gange per uge. Hvad er sandsynligheden for </a:t>
                </a:r>
              </a:p>
              <a:p>
                <a:pPr marL="814387" lvl="1" indent="-457200">
                  <a:buFont typeface="+mj-lt"/>
                  <a:buAutoNum type="alphaLcPeriod"/>
                </a:pPr>
                <a:r>
                  <a:rPr lang="en-US" smtClean="0"/>
                  <a:t>Præcis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nedbrud i de næste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mtClean="0"/>
                  <a:t> uger</a:t>
                </a:r>
              </a:p>
              <a:p>
                <a:pPr marL="814387" lvl="1" indent="-457200">
                  <a:buFont typeface="+mj-lt"/>
                  <a:buAutoNum type="alphaLcPeriod"/>
                </a:pPr>
                <a:r>
                  <a:rPr lang="en-US" smtClean="0"/>
                  <a:t>Mindst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 nedbrud i de næste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mtClean="0"/>
                  <a:t> uger</a:t>
                </a:r>
              </a:p>
              <a:p>
                <a:pPr marL="814387" lvl="1" indent="-457200">
                  <a:buFont typeface="+mj-lt"/>
                  <a:buAutoNum type="alphaLcPeriod"/>
                </a:pPr>
                <a:r>
                  <a:rPr lang="en-US" smtClean="0"/>
                  <a:t>Højst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nedbrud i de næste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mtClean="0"/>
                  <a:t> uger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Løsning:</a:t>
                </a:r>
              </a:p>
              <a:p>
                <a:pPr marL="814387" lvl="1" indent="-457200" defTabSz="449263">
                  <a:buFont typeface="+mj-lt"/>
                  <a:buAutoNum type="alphaLcPeriod"/>
                </a:pPr>
                <a:r>
                  <a:rPr lang="en-US" smtClean="0"/>
                  <a:t>Med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smtClean="0"/>
                  <a:t> nedbrud per uge vil vi forvente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=3∙0.2=0.6</m:t>
                    </m:r>
                  </m:oMath>
                </a14:m>
                <a:r>
                  <a:rPr lang="en-GB" smtClean="0"/>
                  <a:t> nedbrud på tre uger. </a:t>
                </a:r>
                <a:br>
                  <a:rPr lang="en-GB" smtClean="0"/>
                </a:br>
                <a:r>
                  <a:rPr lang="en-GB" smtClean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dpois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1, 0.6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=0.329</m:t>
                    </m:r>
                  </m:oMath>
                </a14:m>
                <a:r>
                  <a:rPr lang="en-GB" smtClean="0"/>
                  <a:t> </a:t>
                </a:r>
              </a:p>
              <a:p>
                <a:pPr marL="814387" lvl="1" indent="-457200" defTabSz="449263">
                  <a:buFont typeface="+mj-lt"/>
                  <a:buAutoNum type="alphaLcPeriod"/>
                </a:pPr>
                <a:r>
                  <a:rPr lang="en-US" smtClean="0"/>
                  <a:t>Nu ser vi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mtClean="0"/>
                  <a:t> uger, så vi forventer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=5∙0.2=1.0</m:t>
                    </m:r>
                  </m:oMath>
                </a14:m>
                <a:r>
                  <a:rPr lang="en-GB" smtClean="0"/>
                  <a:t> nedbrud.  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pois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=1−0.736=0.264</m:t>
                    </m:r>
                  </m:oMath>
                </a14:m>
                <a:endParaRPr lang="en-GB" smtClean="0"/>
              </a:p>
              <a:p>
                <a:pPr marL="814387" lvl="1" indent="-457200" defTabSz="449263">
                  <a:buFont typeface="+mj-lt"/>
                  <a:buAutoNum type="alphaLcPeriod"/>
                </a:pPr>
                <a:r>
                  <a:rPr lang="en-US" smtClean="0"/>
                  <a:t>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mtClean="0"/>
                  <a:t> uger forventer vi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=15∙0.2=3.0</m:t>
                    </m:r>
                  </m:oMath>
                </a14:m>
                <a:r>
                  <a:rPr lang="en-GB"/>
                  <a:t> nedbrud</a:t>
                </a:r>
                <a:r>
                  <a:rPr lang="en-GB" smtClean="0"/>
                  <a:t>.</a:t>
                </a:r>
                <a:br>
                  <a:rPr lang="en-GB" smtClean="0"/>
                </a:br>
                <a:r>
                  <a:rPr lang="en-GB" smtClean="0"/>
                  <a:t>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ppois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199</m:t>
                    </m:r>
                  </m:oMath>
                </a14:m>
                <a:r>
                  <a:rPr lang="en-GB" smtClean="0"/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Stokastisk variabel (tilfældighedsvariabel)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200" dirty="0" smtClean="0"/>
                  <a:t>En 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stokastisk variabel</a:t>
                </a:r>
                <a:r>
                  <a:rPr lang="da-DK" sz="2200" dirty="0" smtClean="0"/>
                  <a:t> (</a:t>
                </a:r>
                <a:r>
                  <a:rPr lang="da-DK" sz="22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random</a:t>
                </a:r>
                <a:r>
                  <a:rPr lang="da-DK" sz="22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variable</a:t>
                </a:r>
                <a:r>
                  <a:rPr lang="da-DK" sz="2200" dirty="0" smtClean="0"/>
                  <a:t>) er </a:t>
                </a:r>
                <a:r>
                  <a:rPr lang="da-DK" sz="2200" smtClean="0"/>
                  <a:t>en variabel (funktion), </a:t>
                </a:r>
                <a:r>
                  <a:rPr lang="da-DK" sz="2200" dirty="0" smtClean="0"/>
                  <a:t>der bruges til at beskrive tilfældige eksperimenter, hvor udfaldet ikke kendes på forhånd</a:t>
                </a:r>
              </a:p>
              <a:p>
                <a:r>
                  <a:rPr lang="da-DK" sz="2200" dirty="0" smtClean="0"/>
                  <a:t>En stokastisk </a:t>
                </a:r>
                <a:r>
                  <a:rPr lang="da-DK" sz="2200" smtClean="0"/>
                  <a:t>variabel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200" smtClean="0"/>
                  <a:t> </a:t>
                </a:r>
                <a:r>
                  <a:rPr lang="da-DK" sz="2200" dirty="0" smtClean="0"/>
                  <a:t>er en funktion fra udfaldsrummet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a-DK" sz="2200" dirty="0" smtClean="0"/>
                  <a:t> til de reelle tal </a:t>
                </a:r>
              </a:p>
              <a:p>
                <a:r>
                  <a:rPr lang="da-DK" sz="2200" dirty="0" smtClean="0"/>
                  <a:t>F.eks. kan vi beskrive eksperimentet at slå plat og krone med en stokastisk </a:t>
                </a:r>
                <a:r>
                  <a:rPr lang="da-DK" sz="2200" smtClean="0"/>
                  <a:t>variabel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200" i="1" smtClean="0"/>
                  <a:t>,</a:t>
                </a:r>
                <a:r>
                  <a:rPr lang="da-DK" sz="2200" smtClean="0"/>
                  <a:t> </a:t>
                </a:r>
                <a:r>
                  <a:rPr lang="da-DK" sz="2200" dirty="0" smtClean="0"/>
                  <a:t>hvor vi tilknytter værdierne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a-DK" sz="22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a-DK" sz="2200" dirty="0" smtClean="0"/>
                  <a:t> til hhv. plat og krone</a:t>
                </a:r>
              </a:p>
              <a:p>
                <a:r>
                  <a:rPr lang="da-DK" sz="2200" dirty="0" smtClean="0"/>
                  <a:t>Vi ved </a:t>
                </a:r>
                <a:r>
                  <a:rPr lang="da-DK" sz="2200" smtClean="0"/>
                  <a:t>at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200" smtClean="0"/>
                  <a:t> giver enten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a-DK" sz="2200" smtClean="0"/>
                  <a:t> </a:t>
                </a:r>
                <a:r>
                  <a:rPr lang="da-DK" sz="2200" dirty="0" smtClean="0"/>
                  <a:t>eller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a-DK" sz="2200" dirty="0" smtClean="0"/>
                  <a:t> hver gang, men vi ved ikke </a:t>
                </a:r>
                <a:r>
                  <a:rPr lang="da-DK" sz="2200" smtClean="0"/>
                  <a:t>hvilken </a:t>
                </a:r>
                <a:endParaRPr lang="da-DK" sz="2200" dirty="0" smtClean="0"/>
              </a:p>
              <a:p>
                <a:r>
                  <a:rPr lang="da-DK" sz="2200" dirty="0" smtClean="0"/>
                  <a:t>I eksperimentet med to terninger </a:t>
                </a:r>
                <a:r>
                  <a:rPr lang="da-DK" sz="2200" smtClean="0"/>
                  <a:t>er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200" smtClean="0"/>
                  <a:t> </a:t>
                </a:r>
                <a:r>
                  <a:rPr lang="da-DK" sz="2200" dirty="0" smtClean="0"/>
                  <a:t>en stokastisk variabel, der beskriver samlet antal øjne, f.eks. tilknyttes værdien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da-DK" sz="2200" dirty="0" smtClean="0"/>
                  <a:t> til udfaldet, at der slås en </a:t>
                </a:r>
                <a:r>
                  <a:rPr lang="da-DK" sz="2200" dirty="0" err="1" smtClean="0"/>
                  <a:t>to’er</a:t>
                </a:r>
                <a:r>
                  <a:rPr lang="da-DK" sz="2200" dirty="0" smtClean="0"/>
                  <a:t> og en </a:t>
                </a:r>
                <a:r>
                  <a:rPr lang="da-DK" sz="2200" dirty="0" err="1" smtClean="0"/>
                  <a:t>tre’er</a:t>
                </a:r>
                <a:r>
                  <a:rPr lang="da-DK" sz="2200" dirty="0" smtClean="0"/>
                  <a:t> eller en </a:t>
                </a:r>
                <a:r>
                  <a:rPr lang="da-DK" sz="2200" dirty="0" err="1" smtClean="0"/>
                  <a:t>en’er</a:t>
                </a:r>
                <a:r>
                  <a:rPr lang="da-DK" sz="2200" dirty="0" smtClean="0"/>
                  <a:t> og en </a:t>
                </a:r>
                <a:r>
                  <a:rPr lang="da-DK" sz="2200" dirty="0" err="1" smtClean="0"/>
                  <a:t>fir’er</a:t>
                </a:r>
                <a:endParaRPr lang="da-DK" sz="2200" dirty="0" smtClean="0"/>
              </a:p>
              <a:p>
                <a:r>
                  <a:rPr lang="da-DK" sz="2200" dirty="0" smtClean="0"/>
                  <a:t>Det er normalt at bruge store bogstaver (f.eks</a:t>
                </a:r>
                <a:r>
                  <a:rPr lang="da-DK" sz="2200" smtClean="0"/>
                  <a:t>.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200" smtClean="0"/>
                  <a:t> og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a-DK" sz="2200" dirty="0" smtClean="0"/>
                  <a:t>) til at betegne en stokastisk variabel og små bogstaver (f.eks</a:t>
                </a:r>
                <a:r>
                  <a:rPr lang="da-DK" sz="2200" smtClean="0"/>
                  <a:t>.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200" i="1" smtClean="0"/>
                  <a:t> </a:t>
                </a:r>
                <a:r>
                  <a:rPr lang="da-DK" sz="2200" smtClean="0"/>
                  <a:t>og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a-DK" sz="2200" dirty="0" smtClean="0"/>
                  <a:t>) til at betegne variablens værdier.</a:t>
                </a: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868" b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81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2630"/>
            <a:ext cx="8424936" cy="778098"/>
          </a:xfrm>
        </p:spPr>
        <p:txBody>
          <a:bodyPr/>
          <a:lstStyle/>
          <a:p>
            <a:r>
              <a:rPr lang="da-DK" smtClean="0"/>
              <a:t>Generelle R funktioner til fordelinger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8496944" cy="5949280"/>
              </a:xfrm>
            </p:spPr>
            <p:txBody>
              <a:bodyPr/>
              <a:lstStyle/>
              <a:p>
                <a:r>
                  <a:rPr lang="da-DK" sz="2000" b="1" dirty="0" smtClean="0">
                    <a:solidFill>
                      <a:schemeClr val="tx2"/>
                    </a:solidFill>
                  </a:rPr>
                  <a:t>Tæthedsfunktion</a:t>
                </a:r>
                <a:r>
                  <a:rPr lang="da-DK" sz="2000" dirty="0" smtClean="0"/>
                  <a:t> (</a:t>
                </a:r>
                <a:r>
                  <a:rPr lang="da-DK" sz="2000" dirty="0" err="1" smtClean="0"/>
                  <a:t>Probability</a:t>
                </a:r>
                <a:r>
                  <a:rPr lang="da-DK" sz="2000" dirty="0" smtClean="0"/>
                  <a:t> </a:t>
                </a:r>
                <a:r>
                  <a:rPr lang="da-DK" sz="2000" dirty="0" err="1" smtClean="0"/>
                  <a:t>Density</a:t>
                </a:r>
                <a:r>
                  <a:rPr lang="da-DK" sz="2000" dirty="0" smtClean="0"/>
                  <a:t> </a:t>
                </a:r>
                <a:r>
                  <a:rPr lang="da-DK" sz="2000" dirty="0" err="1" smtClean="0"/>
                  <a:t>Function</a:t>
                </a:r>
                <a:r>
                  <a:rPr lang="da-DK" sz="2000" dirty="0" smtClean="0"/>
                  <a:t>,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PDF</a:t>
                </a:r>
                <a:r>
                  <a:rPr lang="da-DK" sz="2000" dirty="0" smtClean="0"/>
                  <a:t>)</a:t>
                </a:r>
                <a:br>
                  <a:rPr lang="da-DK" sz="2000" dirty="0" smtClean="0"/>
                </a:br>
                <a:r>
                  <a:rPr lang="da-DK" sz="2000" dirty="0" smtClean="0"/>
                  <a:t>Den funktion, der </a:t>
                </a:r>
                <a:r>
                  <a:rPr lang="da-DK" sz="2000" smtClean="0"/>
                  <a:t>beskriver sandsynlighedsfordelingen. Tæthedsfunktionen </a:t>
                </a:r>
                <a:r>
                  <a:rPr lang="da-DK" sz="2000" dirty="0" smtClean="0"/>
                  <a:t>giver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𝑃</m:t>
                    </m:r>
                    <m:r>
                      <a:rPr lang="da-DK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000" dirty="0" smtClean="0"/>
                  <a:t> for </a:t>
                </a:r>
                <a:r>
                  <a:rPr lang="da-DK" sz="2000" smtClean="0"/>
                  <a:t>hvert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000" smtClean="0"/>
                  <a:t>, </a:t>
                </a:r>
                <a:r>
                  <a:rPr lang="da-DK" sz="2000" dirty="0" smtClean="0"/>
                  <a:t>som den stokastiske </a:t>
                </a:r>
                <a:r>
                  <a:rPr lang="da-DK" sz="2000" smtClean="0"/>
                  <a:t>variabel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000" smtClean="0"/>
                  <a:t> </a:t>
                </a:r>
                <a:r>
                  <a:rPr lang="da-DK" sz="2000" dirty="0" smtClean="0"/>
                  <a:t>kan antage</a:t>
                </a:r>
                <a:endParaRPr lang="da-DK" sz="1800" dirty="0" smtClean="0"/>
              </a:p>
              <a:p>
                <a:pPr marL="357188" lvl="1" indent="0">
                  <a:buNone/>
                </a:pPr>
                <a:r>
                  <a:rPr lang="da-DK" smtClean="0"/>
                  <a:t>R:</a:t>
                </a:r>
                <a:r>
                  <a:rPr lang="da-DK" sz="1800" smtClean="0"/>
                  <a:t> 	</a:t>
                </a:r>
                <a:r>
                  <a:rPr lang="da-DK" smtClean="0">
                    <a:solidFill>
                      <a:schemeClr val="tx2"/>
                    </a:solidFill>
                  </a:rPr>
                  <a:t>dxxx(), </a:t>
                </a:r>
                <a:r>
                  <a:rPr lang="da-DK" dirty="0" smtClean="0"/>
                  <a:t>hvor ‘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xxx</a:t>
                </a:r>
                <a:r>
                  <a:rPr lang="da-DK" dirty="0" smtClean="0"/>
                  <a:t>’ erstattes af en forkortelse for fordelingen</a:t>
                </a:r>
                <a:br>
                  <a:rPr lang="da-DK" dirty="0" smtClean="0"/>
                </a:br>
                <a:r>
                  <a:rPr lang="da-DK" sz="1200" dirty="0" smtClean="0"/>
                  <a:t> </a:t>
                </a:r>
              </a:p>
              <a:p>
                <a:r>
                  <a:rPr lang="da-DK" sz="2000" b="1" dirty="0" smtClean="0">
                    <a:solidFill>
                      <a:schemeClr val="tx2"/>
                    </a:solidFill>
                  </a:rPr>
                  <a:t>Kumuleret fordelingsfunktion</a:t>
                </a:r>
                <a:r>
                  <a:rPr lang="da-DK" sz="2000" dirty="0" smtClean="0"/>
                  <a:t> (</a:t>
                </a:r>
                <a:r>
                  <a:rPr lang="da-DK" sz="2000" dirty="0" err="1" smtClean="0"/>
                  <a:t>Cumulated</a:t>
                </a:r>
                <a:r>
                  <a:rPr lang="da-DK" sz="2000" dirty="0" smtClean="0"/>
                  <a:t> Distribution </a:t>
                </a:r>
                <a:r>
                  <a:rPr lang="da-DK" sz="2000" dirty="0" err="1"/>
                  <a:t>F</a:t>
                </a:r>
                <a:r>
                  <a:rPr lang="da-DK" sz="2000" dirty="0" err="1" smtClean="0"/>
                  <a:t>unction</a:t>
                </a:r>
                <a:r>
                  <a:rPr lang="da-DK" sz="2000" dirty="0" smtClean="0"/>
                  <a:t>,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CDF</a:t>
                </a:r>
                <a:r>
                  <a:rPr lang="da-DK" sz="2000" dirty="0" smtClean="0"/>
                  <a:t>)</a:t>
                </a:r>
                <a:br>
                  <a:rPr lang="da-DK" sz="2000" dirty="0" smtClean="0"/>
                </a:br>
                <a:r>
                  <a:rPr lang="da-DK" sz="2000" dirty="0" smtClean="0"/>
                  <a:t>En funktion, der beregner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𝑝</m:t>
                    </m:r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da-DK" sz="2000" i="1">
                        <a:latin typeface="Cambria Math"/>
                      </a:rPr>
                      <m:t>)</m:t>
                    </m:r>
                  </m:oMath>
                </a14:m>
                <a:r>
                  <a:rPr lang="da-DK" sz="2000" dirty="0" smtClean="0"/>
                  <a:t> for </a:t>
                </a:r>
                <a:r>
                  <a:rPr lang="da-DK" sz="2000" smtClean="0"/>
                  <a:t>hvert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000" smtClean="0"/>
                  <a:t>, </a:t>
                </a:r>
                <a:r>
                  <a:rPr lang="da-DK" sz="2000" dirty="0"/>
                  <a:t>som den stokastiske variabel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000" dirty="0"/>
                  <a:t> kan </a:t>
                </a:r>
                <a:r>
                  <a:rPr lang="da-DK" sz="2000" dirty="0" smtClean="0"/>
                  <a:t>antage</a:t>
                </a: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>R: 	</a:t>
                </a:r>
                <a:r>
                  <a:rPr lang="da-DK" sz="2000" smtClean="0">
                    <a:solidFill>
                      <a:schemeClr val="tx2"/>
                    </a:solidFill>
                  </a:rPr>
                  <a:t>pxxx()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dirty="0" smtClean="0">
                    <a:solidFill>
                      <a:schemeClr val="tx2"/>
                    </a:solidFill>
                  </a:rPr>
                </a:br>
                <a:r>
                  <a:rPr lang="da-DK" sz="1200" dirty="0" smtClean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da-DK" sz="2000" b="1" dirty="0" smtClean="0">
                    <a:solidFill>
                      <a:schemeClr val="tx2"/>
                    </a:solidFill>
                  </a:rPr>
                  <a:t>Invers kumuleret fordelingsfunktion</a:t>
                </a:r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Den inverse funktion til CDF, så for en given sandsynlighed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da-DK" sz="2000" dirty="0" smtClean="0"/>
                  <a:t> beregner funktionen den værdi </a:t>
                </a:r>
                <a:r>
                  <a:rPr lang="da-DK" sz="2000" smtClean="0"/>
                  <a:t>af x, </a:t>
                </a:r>
                <a:r>
                  <a:rPr lang="da-DK" sz="2000" dirty="0" smtClean="0"/>
                  <a:t>så der gælder at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a-DK" sz="2000" dirty="0" smtClean="0"/>
                  <a:t> </a:t>
                </a: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>R: 	</a:t>
                </a:r>
                <a:r>
                  <a:rPr lang="da-DK" sz="2000" smtClean="0">
                    <a:solidFill>
                      <a:schemeClr val="tx2"/>
                    </a:solidFill>
                  </a:rPr>
                  <a:t>qxxx()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dirty="0" smtClean="0">
                    <a:solidFill>
                      <a:schemeClr val="tx2"/>
                    </a:solidFill>
                  </a:rPr>
                </a:br>
                <a:r>
                  <a:rPr lang="da-DK" sz="1200" dirty="0" smtClean="0">
                    <a:solidFill>
                      <a:schemeClr val="tx2"/>
                    </a:solidFill>
                  </a:rPr>
                  <a:t> </a:t>
                </a:r>
                <a:endParaRPr lang="da-DK" sz="2000" dirty="0" smtClean="0">
                  <a:solidFill>
                    <a:schemeClr val="tx2"/>
                  </a:solidFill>
                </a:endParaRPr>
              </a:p>
              <a:p>
                <a:r>
                  <a:rPr lang="da-DK" sz="2000" b="1" dirty="0" smtClean="0">
                    <a:solidFill>
                      <a:schemeClr val="tx2"/>
                    </a:solidFill>
                  </a:rPr>
                  <a:t>Tilfældighedsgenerator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En funktion, der kan generere tilfældige tal af fordelingen </a:t>
                </a: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>R: 	</a:t>
                </a:r>
                <a:r>
                  <a:rPr lang="da-DK" sz="2000" smtClean="0">
                    <a:solidFill>
                      <a:schemeClr val="tx2"/>
                    </a:solidFill>
                  </a:rPr>
                  <a:t>rxxx().</a:t>
                </a:r>
                <a:endParaRPr lang="da-DK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8496944" cy="5949280"/>
              </a:xfrm>
              <a:blipFill>
                <a:blip r:embed="rId3"/>
                <a:stretch>
                  <a:fillRect l="-646" t="-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57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 funktioner til fordelinger, eksempel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200" dirty="0" smtClean="0"/>
                  <a:t>En fabrik producerer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da-DK" sz="2200" dirty="0" smtClean="0"/>
                  <a:t> enheder dagligt</a:t>
                </a:r>
                <a:r>
                  <a:rPr lang="da-DK" sz="2200" smtClean="0"/>
                  <a:t>.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a-DK" sz="2200" smtClean="0"/>
                  <a:t> % </a:t>
                </a:r>
                <a:r>
                  <a:rPr lang="da-DK" sz="2200" dirty="0" smtClean="0"/>
                  <a:t>enheder har fejl. Hvad er sandsynligheden for </a:t>
                </a:r>
                <a14:m>
                  <m:oMath xmlns:m="http://schemas.openxmlformats.org/officeDocument/2006/math"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a-DK" sz="2200" dirty="0" smtClean="0"/>
                  <a:t> enheder med fejl i produktionen i morgen?</a:t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r>
                  <a:rPr lang="da-DK" sz="220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2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dbinom</m:t>
                    </m:r>
                    <m:r>
                      <a:rPr lang="da-DK" sz="2200" i="1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, 200, 0.01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) = 0.134</m:t>
                    </m:r>
                  </m:oMath>
                </a14:m>
                <a:endParaRPr lang="da-DK" sz="2200" dirty="0"/>
              </a:p>
              <a:p>
                <a:r>
                  <a:rPr lang="da-DK" sz="2200" dirty="0" smtClean="0"/>
                  <a:t>Hvad er sandsynligheden for 5 fejl eller færre?</a:t>
                </a:r>
                <a:br>
                  <a:rPr lang="da-DK" sz="2200" dirty="0" smtClean="0"/>
                </a:br>
                <a:r>
                  <a:rPr lang="da-DK" sz="2200" dirty="0" smtClean="0"/>
                  <a:t> </a:t>
                </a:r>
                <a:r>
                  <a:rPr lang="da-DK" sz="220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2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pbinom</m:t>
                    </m:r>
                    <m:r>
                      <a:rPr lang="da-DK" sz="220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200, 0.01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) = 0.984</m:t>
                    </m:r>
                  </m:oMath>
                </a14:m>
                <a:endParaRPr lang="da-DK" sz="2200" dirty="0"/>
              </a:p>
              <a:p>
                <a:r>
                  <a:rPr lang="da-DK" sz="2200" dirty="0" smtClean="0"/>
                  <a:t>Hvor mange fejl kan fabrikken garantere at være under </a:t>
                </a:r>
                <a:r>
                  <a:rPr lang="da-DK" sz="2200" smtClean="0"/>
                  <a:t>i 99 % </a:t>
                </a:r>
                <a:r>
                  <a:rPr lang="da-DK" sz="2200" dirty="0" smtClean="0"/>
                  <a:t>af dagene?</a:t>
                </a:r>
                <a:br>
                  <a:rPr lang="da-DK" sz="2200" dirty="0" smtClean="0"/>
                </a:br>
                <a:r>
                  <a:rPr lang="da-DK" sz="220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2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qbinom</m:t>
                    </m:r>
                    <m:r>
                      <a:rPr lang="da-DK" sz="2200" i="1" smtClean="0">
                        <a:latin typeface="Cambria Math" panose="02040503050406030204" pitchFamily="18" charset="0"/>
                      </a:rPr>
                      <m:t>(0.99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, 200, 0.01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) = 6</m:t>
                    </m:r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(Altså kun </a:t>
                </a:r>
                <a:r>
                  <a:rPr lang="da-DK" sz="2200" smtClean="0"/>
                  <a:t>i 1 % </a:t>
                </a:r>
                <a:r>
                  <a:rPr lang="da-DK" sz="2200" dirty="0" smtClean="0"/>
                  <a:t>af dagene er der mere end 6 fejl (7 eller flere))</a:t>
                </a:r>
              </a:p>
              <a:p>
                <a:r>
                  <a:rPr lang="da-DK" sz="2200" dirty="0" smtClean="0"/>
                  <a:t>Lav en simulering af antal fejl de næste 5 dage:</a:t>
                </a:r>
                <a:br>
                  <a:rPr lang="da-DK" sz="2200" dirty="0" smtClean="0"/>
                </a:br>
                <a:r>
                  <a:rPr lang="da-DK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rbinom</m:t>
                    </m:r>
                    <m:d>
                      <m:d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da-DK" i="1" dirty="0">
                            <a:latin typeface="Cambria Math" panose="02040503050406030204" pitchFamily="18" charset="0"/>
                          </a:rPr>
                          <m:t>, 0.01</m:t>
                        </m:r>
                      </m:e>
                    </m:d>
                    <m:r>
                      <a:rPr lang="da-DK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 3, 1, 2, 0]</m:t>
                    </m:r>
                  </m:oMath>
                </a14:m>
                <a:r>
                  <a:rPr lang="da-DK" dirty="0" smtClean="0"/>
                  <a:t>.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:br>
                  <a:rPr lang="da-DK" dirty="0" smtClean="0"/>
                </a:br>
                <a:r>
                  <a:rPr lang="da-DK" dirty="0" smtClean="0"/>
                  <a:t> 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7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 funktioner til diskrete fordelinger</a:t>
            </a:r>
            <a:endParaRPr lang="da-DK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459619"/>
              </p:ext>
            </p:extLst>
          </p:nvPr>
        </p:nvGraphicFramePr>
        <p:xfrm>
          <a:off x="323528" y="1268413"/>
          <a:ext cx="856964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PDF (dxxx)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CDF (pxxx)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Invers (qxxx) 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Random (rxxx)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Binomial (xbinom)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dbinom()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pbinom()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qbinom()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rbinom()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Poisson (xpois)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dpois()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ppois()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qpois()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rpois()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91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Binomial- eller </a:t>
            </a:r>
            <a:r>
              <a:rPr lang="da-DK" dirty="0" err="1" smtClean="0"/>
              <a:t>Poisson</a:t>
            </a:r>
            <a:r>
              <a:rPr lang="da-DK" dirty="0" smtClean="0"/>
              <a:t>-fordeling?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820472" cy="5688632"/>
              </a:xfrm>
            </p:spPr>
            <p:txBody>
              <a:bodyPr/>
              <a:lstStyle/>
              <a:p>
                <a:r>
                  <a:rPr lang="da-DK" sz="2200" smtClean="0"/>
                  <a:t>Eksempel: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smtClean="0"/>
                  <a:t>En </a:t>
                </a:r>
                <a:r>
                  <a:rPr lang="da-DK" sz="2200" smtClean="0"/>
                  <a:t>bilfabrik </a:t>
                </a:r>
                <a:r>
                  <a:rPr lang="da-DK" sz="2200" dirty="0"/>
                  <a:t>producerer </a:t>
                </a:r>
                <a:r>
                  <a:rPr lang="da-DK" sz="2200"/>
                  <a:t>25 </a:t>
                </a:r>
                <a:r>
                  <a:rPr lang="da-DK" sz="2200" smtClean="0"/>
                  <a:t>biler </a:t>
                </a:r>
                <a:r>
                  <a:rPr lang="da-DK" sz="2200" dirty="0"/>
                  <a:t>i timen</a:t>
                </a:r>
                <a:r>
                  <a:rPr lang="da-DK" sz="2200"/>
                  <a:t>. </a:t>
                </a:r>
                <a:r>
                  <a:rPr lang="da-DK" sz="2200" smtClean="0"/>
                  <a:t>5 % </a:t>
                </a:r>
                <a:r>
                  <a:rPr lang="da-DK" sz="2200" dirty="0"/>
                  <a:t>af </a:t>
                </a:r>
                <a:r>
                  <a:rPr lang="da-DK" sz="2200"/>
                  <a:t>dem </a:t>
                </a:r>
                <a:r>
                  <a:rPr lang="da-DK" sz="2200" smtClean="0"/>
                  <a:t>må kasseres pga. graverende produktionsfejl (d.v.s</a:t>
                </a:r>
                <a:r>
                  <a:rPr lang="da-DK" sz="2200" dirty="0" smtClean="0"/>
                  <a:t>. </a:t>
                </a:r>
                <a:r>
                  <a:rPr lang="da-DK" sz="2200" smtClean="0"/>
                  <a:t>i </a:t>
                </a:r>
                <a:r>
                  <a:rPr lang="da-DK"/>
                  <a:t>gennemsnit kasseres </a:t>
                </a:r>
                <a:r>
                  <a:rPr lang="da-DK" sz="2200" smtClean="0"/>
                  <a:t>1.25 </a:t>
                </a:r>
                <a:r>
                  <a:rPr lang="da-DK" sz="2200" smtClean="0"/>
                  <a:t>biler/time).</a:t>
                </a:r>
                <a:r>
                  <a:rPr lang="da-DK" smtClean="0"/>
                  <a:t> </a:t>
                </a:r>
                <a:r>
                  <a:rPr lang="da-DK" sz="2200" smtClean="0"/>
                  <a:t>Hvad </a:t>
                </a:r>
                <a:r>
                  <a:rPr lang="da-DK" sz="2200" dirty="0"/>
                  <a:t>er sandsynligheden for at </a:t>
                </a:r>
                <a:r>
                  <a:rPr lang="da-DK" sz="2200"/>
                  <a:t>der </a:t>
                </a:r>
                <a:r>
                  <a:rPr lang="da-DK" sz="2200" smtClean="0"/>
                  <a:t>kasseres </a:t>
                </a:r>
                <a:r>
                  <a:rPr lang="da-DK" sz="2200" dirty="0" smtClean="0"/>
                  <a:t>hhv. 2 og </a:t>
                </a:r>
                <a:r>
                  <a:rPr lang="da-DK" sz="2200" smtClean="0"/>
                  <a:t>26 </a:t>
                </a:r>
                <a:r>
                  <a:rPr lang="da-DK" sz="2200" smtClean="0"/>
                  <a:t>biler </a:t>
                </a:r>
                <a:r>
                  <a:rPr lang="da-DK" sz="2200" dirty="0"/>
                  <a:t>den næste time</a:t>
                </a:r>
                <a:r>
                  <a:rPr lang="da-DK" sz="2200" dirty="0" smtClean="0"/>
                  <a:t>?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a-DK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a-DK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da-DK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da-DK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0.05</m:t>
                        </m:r>
                      </m:e>
                      <m:sup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da-DK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0.05</m:t>
                            </m:r>
                          </m:e>
                        </m:d>
                      </m:e>
                      <m:sup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25</m:t>
                        </m:r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</m:oMath>
                </a14:m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dbinom(2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25, 0.05)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= </a:t>
                </a:r>
                <a:r>
                  <a:rPr lang="da-DK" u="sng" smtClean="0">
                    <a:solidFill>
                      <a:schemeClr val="accent1">
                        <a:lumMod val="75000"/>
                      </a:schemeClr>
                    </a:solidFill>
                  </a:rPr>
                  <a:t>0.2305</a:t>
                </a:r>
                <a:endParaRPr lang="da-DK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a-DK" i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26) </a:t>
                </a:r>
                <a:r>
                  <a:rPr lang="da-DK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dbinom(26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25, 0.05) = </a:t>
                </a:r>
                <a:r>
                  <a:rPr lang="da-DK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da-DK"/>
                  <a:t> </a:t>
                </a:r>
                <a:r>
                  <a:rPr lang="da-DK" smtClean="0"/>
                  <a:t>	</a:t>
                </a:r>
                <a:r>
                  <a:rPr lang="da-DK" smtClean="0"/>
                  <a:t>(</a:t>
                </a:r>
                <a:r>
                  <a:rPr lang="da-DK" i="1" dirty="0" smtClean="0"/>
                  <a:t>umuligt</a:t>
                </a:r>
                <a:r>
                  <a:rPr lang="da-DK" dirty="0" smtClean="0"/>
                  <a:t>)</a:t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sz="2200" dirty="0" smtClean="0"/>
                  <a:t>Alternativ opgaveformulering: </a:t>
                </a:r>
                <a:br>
                  <a:rPr lang="da-DK" sz="2200" dirty="0" smtClean="0"/>
                </a:br>
                <a:r>
                  <a:rPr lang="da-DK" sz="2200" smtClean="0"/>
                  <a:t>En </a:t>
                </a:r>
                <a:r>
                  <a:rPr lang="da-DK" sz="2200" smtClean="0"/>
                  <a:t>bilfabrik må kassere 1.25 producerede biler </a:t>
                </a:r>
                <a:r>
                  <a:rPr lang="da-DK" sz="2200" smtClean="0"/>
                  <a:t>i </a:t>
                </a:r>
                <a:r>
                  <a:rPr lang="da-DK" sz="2200" smtClean="0"/>
                  <a:t>timen pga. graverende produktionsfejl. Hvad </a:t>
                </a:r>
                <a:r>
                  <a:rPr lang="da-DK" sz="2200" dirty="0"/>
                  <a:t>er sandsynligheden for at </a:t>
                </a:r>
                <a:r>
                  <a:rPr lang="da-DK" sz="2200"/>
                  <a:t>der </a:t>
                </a:r>
                <a:r>
                  <a:rPr lang="da-DK" sz="2200" smtClean="0"/>
                  <a:t>kasseres hhv</a:t>
                </a:r>
                <a:r>
                  <a:rPr lang="da-DK" sz="2200" dirty="0" smtClean="0"/>
                  <a:t>. 2 og </a:t>
                </a:r>
                <a:r>
                  <a:rPr lang="da-DK" sz="2200" smtClean="0"/>
                  <a:t>26 </a:t>
                </a:r>
                <a:r>
                  <a:rPr lang="da-DK" sz="2200" smtClean="0"/>
                  <a:t>biler </a:t>
                </a:r>
                <a:r>
                  <a:rPr lang="da-DK" sz="2200" dirty="0"/>
                  <a:t>den næste time</a:t>
                </a:r>
                <a:r>
                  <a:rPr lang="da-DK" sz="2200" dirty="0" smtClean="0"/>
                  <a:t>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a-DK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.</m:t>
                            </m:r>
                            <m: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25</m:t>
                            </m:r>
                          </m:e>
                          <m:sup>
                            <m:r>
                              <a:rPr lang="da-DK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.</m:t>
                        </m:r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25</m:t>
                        </m:r>
                      </m:sup>
                    </m:sSup>
                  </m:oMath>
                </a14:m>
                <a:r>
                  <a:rPr lang="da-DK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dpois,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1.25) = </a:t>
                </a:r>
                <a:r>
                  <a:rPr lang="da-DK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0.2238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a-DK" i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26) =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dpois(26, 1.25) = </a:t>
                </a:r>
                <a:r>
                  <a:rPr lang="da-DK" u="sng" smtClean="0">
                    <a:solidFill>
                      <a:schemeClr val="accent1">
                        <a:lumMod val="75000"/>
                      </a:schemeClr>
                    </a:solidFill>
                  </a:rPr>
                  <a:t>2.35e-25</a:t>
                </a:r>
                <a:r>
                  <a:rPr lang="da-DK"/>
                  <a:t> </a:t>
                </a:r>
                <a:r>
                  <a:rPr lang="da-DK" smtClean="0"/>
                  <a:t>	</a:t>
                </a:r>
                <a:r>
                  <a:rPr lang="da-DK" smtClean="0"/>
                  <a:t>(</a:t>
                </a:r>
                <a:r>
                  <a:rPr lang="da-DK" i="1" smtClean="0"/>
                  <a:t>usandsynligt</a:t>
                </a:r>
                <a:r>
                  <a:rPr lang="da-DK" i="1"/>
                  <a:t>, </a:t>
                </a:r>
                <a:r>
                  <a:rPr lang="da-DK" i="1" smtClean="0"/>
                  <a:t>ikke umuligt</a:t>
                </a:r>
                <a:r>
                  <a:rPr lang="da-DK" dirty="0" smtClean="0"/>
                  <a:t>).</a:t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820472" cy="5688632"/>
              </a:xfrm>
              <a:blipFill>
                <a:blip r:embed="rId3"/>
                <a:stretch>
                  <a:fillRect l="-760" t="-750" r="-1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69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Opgave om robot til sprøjtemaling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En </a:t>
            </a:r>
            <a:r>
              <a:rPr lang="da-DK"/>
              <a:t>robot til sprøjtemaling laver utilsigtede 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’helligdage</a:t>
            </a:r>
            <a:r>
              <a:rPr lang="da-DK"/>
              <a:t>’, d.v.s. små pletter, der ikke er 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blevet </a:t>
            </a:r>
            <a:r>
              <a:rPr lang="da-DK"/>
              <a:t>dækket af maling.  Robotten laver i 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gennemsnit </a:t>
            </a:r>
            <a:r>
              <a:rPr lang="da-DK"/>
              <a:t>0.8 helligdage per malet </a:t>
            </a:r>
            <a:r>
              <a:rPr lang="da-DK" smtClean="0"/>
              <a:t>kvadrat-</a:t>
            </a:r>
            <a:br>
              <a:rPr lang="da-DK" smtClean="0"/>
            </a:br>
            <a:r>
              <a:rPr lang="da-DK" smtClean="0"/>
              <a:t>meter</a:t>
            </a:r>
            <a:r>
              <a:rPr lang="da-DK"/>
              <a:t>. Robotten skal male 70 </a:t>
            </a:r>
            <a:r>
              <a:rPr lang="da-DK" smtClean="0"/>
              <a:t>cirkelformede </a:t>
            </a:r>
            <a:br>
              <a:rPr lang="da-DK" smtClean="0"/>
            </a:br>
            <a:r>
              <a:rPr lang="da-DK" smtClean="0"/>
              <a:t>skiver </a:t>
            </a:r>
            <a:r>
              <a:rPr lang="da-DK"/>
              <a:t>på forsiden. Hver skive </a:t>
            </a:r>
            <a:r>
              <a:rPr lang="da-DK" smtClean="0"/>
              <a:t>har </a:t>
            </a:r>
            <a:r>
              <a:rPr lang="da-DK"/>
              <a:t>en diameter 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på </a:t>
            </a:r>
            <a:r>
              <a:rPr lang="da-DK"/>
              <a:t>1.2 </a:t>
            </a:r>
            <a:r>
              <a:rPr lang="da-DK" smtClean="0"/>
              <a:t>m</a:t>
            </a:r>
            <a:r>
              <a:rPr lang="da-DK"/>
              <a:t/>
            </a:r>
            <a:br>
              <a:rPr lang="da-DK"/>
            </a:br>
            <a:r>
              <a:rPr lang="da-DK" sz="1800" smtClean="0"/>
              <a:t> </a:t>
            </a:r>
            <a:endParaRPr lang="en-GB"/>
          </a:p>
          <a:p>
            <a:pPr marL="457200" lvl="0" indent="-457200">
              <a:buFont typeface="+mj-lt"/>
              <a:buAutoNum type="alphaLcPeriod"/>
            </a:pPr>
            <a:r>
              <a:rPr lang="da-DK"/>
              <a:t>Hvor mange helligdage må der forventes at være på en tilfældig skive?</a:t>
            </a:r>
            <a:endParaRPr lang="en-GB"/>
          </a:p>
          <a:p>
            <a:pPr marL="457200" lvl="0" indent="-457200">
              <a:buFont typeface="+mj-lt"/>
              <a:buAutoNum type="alphaLcPeriod"/>
            </a:pPr>
            <a:r>
              <a:rPr lang="da-DK"/>
              <a:t>Hvilken sandsynlighedsfordeling vil du bruge til at beskrive antal helligdage på en skive, og hvad er fordelingens middelværdi, varians og </a:t>
            </a:r>
            <a:r>
              <a:rPr lang="da-DK" smtClean="0"/>
              <a:t>standardafvigelse?</a:t>
            </a:r>
            <a:endParaRPr lang="en-GB"/>
          </a:p>
          <a:p>
            <a:pPr marL="457200" lvl="0" indent="-457200">
              <a:buFont typeface="+mj-lt"/>
              <a:buAutoNum type="alphaLcPeriod"/>
            </a:pPr>
            <a:r>
              <a:rPr lang="da-DK"/>
              <a:t>Hvad er sandsynligheden for, at ingen af de 70 skiver har helligdage?</a:t>
            </a:r>
            <a:endParaRPr lang="en-GB"/>
          </a:p>
          <a:p>
            <a:pPr marL="457200" lvl="0" indent="-457200">
              <a:buFont typeface="+mj-lt"/>
              <a:buAutoNum type="alphaLcPeriod"/>
            </a:pPr>
            <a:r>
              <a:rPr lang="da-DK"/>
              <a:t>Beregn det forventede antal skiver med henholdsvis 0, 1, 2, 3 og 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4 </a:t>
            </a:r>
            <a:r>
              <a:rPr lang="da-DK"/>
              <a:t>eller flere helligdage.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NC System industrial robot arm painting 6 axis, View robot arm painting 6  axis, DANBACH Product Details from Danbach Robot Jiangxi Inc. on Alibaba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9722" b="14679"/>
          <a:stretch/>
        </p:blipFill>
        <p:spPr bwMode="auto">
          <a:xfrm>
            <a:off x="5913211" y="1167667"/>
            <a:ext cx="2763246" cy="2549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Benfords lov (ikke pensum)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Frank Benford (1883-1948, fysiker og el-ingeniør) undersøgte naturligt forekommende data, f.eks. 104 fysiske konstanter, 1800 molekylvægte, størrelse af 3259 befolkninger, overfladeareal af 335 floder</a:t>
            </a:r>
          </a:p>
          <a:p>
            <a:r>
              <a:rPr lang="en-US" smtClean="0"/>
              <a:t>For hvert datasæt tog han første ciffer af alle tallene og så på fordelingen af 1, 2, 3, ..., 9</a:t>
            </a:r>
          </a:p>
          <a:p>
            <a:r>
              <a:rPr lang="en-US" smtClean="0"/>
              <a:t>Umiddelbart ville man forvente, at de følger en uniform fordeling:</a:t>
            </a:r>
            <a:br>
              <a:rPr lang="en-US" smtClean="0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861048"/>
            <a:ext cx="5635235" cy="27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Benfords lov (ikke pensum)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Men det viser sig, at der forekommer flest 1-taller og færrest 9-taller</a:t>
                </a:r>
              </a:p>
              <a:p>
                <a:r>
                  <a:rPr lang="en-US" smtClean="0"/>
                  <a:t>Hvorfor??</a:t>
                </a:r>
              </a:p>
              <a:p>
                <a:r>
                  <a:rPr lang="en-US" sz="2400" smtClean="0"/>
                  <a:t>Sandsynlighedsfunktionen: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∈{1,…,9}</m:t>
                      </m:r>
                    </m:oMath>
                  </m:oMathPara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861048"/>
            <a:ext cx="5635235" cy="27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Eksempler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0" y="3981940"/>
            <a:ext cx="3506511" cy="2770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30" name="Picture 6" descr="Benford&amp;#39;s Law and Financial Statements | Benford&amp;#39;s Law and Financial  Statements - Audit AnalyticsAudit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40" y="3981941"/>
            <a:ext cx="4608957" cy="27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75667" y="1108574"/>
            <a:ext cx="3960830" cy="2616207"/>
            <a:chOff x="5075667" y="1100825"/>
            <a:chExt cx="3960830" cy="2616207"/>
          </a:xfrm>
        </p:grpSpPr>
        <p:pic>
          <p:nvPicPr>
            <p:cNvPr id="1032" name="Picture 8" descr="China&amp;#39;s COVID-19 data matches Benford&amp;#39;s Law like U.S. and Italy: Study -  CGT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667" y="1100825"/>
              <a:ext cx="3960830" cy="261620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868144" y="1100825"/>
              <a:ext cx="27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Covid-19 tilfælde i regioner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40" y="1100825"/>
            <a:ext cx="4668009" cy="2808101"/>
            <a:chOff x="303040" y="1100825"/>
            <a:chExt cx="4668009" cy="2808101"/>
          </a:xfrm>
        </p:grpSpPr>
        <p:pic>
          <p:nvPicPr>
            <p:cNvPr id="1028" name="Picture 4" descr="Benford&amp;#39;s law: learning to fraud or to detect frauds? | Klein Project Blo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40" y="1100825"/>
              <a:ext cx="4668009" cy="280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793414" y="110082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197 lande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31640" y="2748320"/>
            <a:ext cx="6887110" cy="2537620"/>
            <a:chOff x="1461061" y="1029957"/>
            <a:chExt cx="6887110" cy="25376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1061" y="1053742"/>
              <a:ext cx="6887110" cy="251383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5384517" y="1029957"/>
              <a:ext cx="2200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Stemmer i valgkredse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2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Eksempler på stokastiske variable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000" dirty="0" smtClean="0"/>
                  <a:t>Vi kan ikke forudsige udfaldet af en stokastisk variabel, men vi kan udtale os om sandsynligheden for ethvert udfald. F.eks.:</a:t>
                </a:r>
              </a:p>
              <a:p>
                <a:r>
                  <a:rPr lang="da-DK" sz="2000" dirty="0" smtClean="0"/>
                  <a:t>Plat og krone:</a:t>
                </a:r>
                <a:br>
                  <a:rPr lang="da-DK" sz="2000" dirty="0" smtClean="0"/>
                </a:br>
                <a:r>
                  <a:rPr lang="da-DK" sz="2000" dirty="0" smtClean="0"/>
                  <a:t> 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da-DK" sz="2000" dirty="0" smtClean="0"/>
                  <a:t> angiver ”Sandsynligheden for at den stokastiske variabel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000" dirty="0" smtClean="0"/>
                  <a:t> antager værdien 1”, m.a.o. sandsynligheden for at slå plat</a:t>
                </a:r>
              </a:p>
              <a:p>
                <a:r>
                  <a:rPr lang="da-DK" sz="2000" dirty="0" smtClean="0"/>
                  <a:t>Antal plat med to mønter: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;  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da-DK" sz="2000" dirty="0"/>
              </a:p>
              <a:p>
                <a:r>
                  <a:rPr lang="da-DK" sz="2000" dirty="0" smtClean="0"/>
                  <a:t>Terning: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sz="2000" b="0" i="1" smtClean="0"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000" b="0" i="1" smtClean="0">
                        <a:latin typeface="Cambria Math"/>
                      </a:rPr>
                      <m:t>=1,2,…,6</m:t>
                    </m:r>
                  </m:oMath>
                </a14:m>
                <a:endParaRPr lang="da-DK" sz="2000" dirty="0"/>
              </a:p>
              <a:p>
                <a:r>
                  <a:rPr lang="da-DK" sz="2000" dirty="0" smtClean="0"/>
                  <a:t>Antal øjne med to terninger: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sz="2000" i="1">
                            <a:latin typeface="Cambria Math"/>
                          </a:rPr>
                          <m:t>=5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36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da-DK" sz="2000" dirty="0" smtClean="0"/>
                  <a:t>.</a:t>
                </a: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1" t="-549" r="-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377468"/>
            <a:ext cx="2857301" cy="2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Stokastisk vs deterministisk variabel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</a:t>
            </a:r>
            <a:r>
              <a:rPr lang="da-DK" dirty="0" smtClean="0">
                <a:solidFill>
                  <a:schemeClr val="tx2"/>
                </a:solidFill>
              </a:rPr>
              <a:t>deterministisk variabel</a:t>
            </a:r>
            <a:r>
              <a:rPr lang="da-DK" dirty="0" smtClean="0"/>
              <a:t> er </a:t>
            </a:r>
            <a:r>
              <a:rPr lang="da-DK" dirty="0"/>
              <a:t>en </a:t>
            </a:r>
            <a:r>
              <a:rPr lang="da-DK" dirty="0" smtClean="0"/>
              <a:t>variabel (funktion), </a:t>
            </a:r>
            <a:r>
              <a:rPr lang="da-DK" dirty="0"/>
              <a:t>der bruges til at beskrive </a:t>
            </a:r>
            <a:r>
              <a:rPr lang="da-DK" dirty="0" smtClean="0"/>
              <a:t>hændelser, </a:t>
            </a:r>
            <a:r>
              <a:rPr lang="da-DK" dirty="0"/>
              <a:t>hvor udfaldet </a:t>
            </a:r>
            <a:r>
              <a:rPr lang="da-DK" dirty="0" smtClean="0"/>
              <a:t>kan forudsiges</a:t>
            </a:r>
          </a:p>
          <a:p>
            <a:r>
              <a:rPr lang="da-DK" dirty="0" smtClean="0"/>
              <a:t>En deterministisk variabel giver samme (forudsigelige) output (resultat) med samme input, f.eks. faldtiden af en kugle fra samme højde</a:t>
            </a:r>
          </a:p>
          <a:p>
            <a:r>
              <a:rPr lang="da-DK" dirty="0" smtClean="0"/>
              <a:t>En </a:t>
            </a:r>
            <a:r>
              <a:rPr lang="da-DK" dirty="0">
                <a:solidFill>
                  <a:schemeClr val="tx2"/>
                </a:solidFill>
              </a:rPr>
              <a:t>stokastisk variabe</a:t>
            </a:r>
            <a:r>
              <a:rPr lang="da-DK" dirty="0" smtClean="0"/>
              <a:t>l giver forskelligt output (resultat) med samme input, f.eks. faldtiden af en fjer fra samme højde</a:t>
            </a:r>
          </a:p>
          <a:p>
            <a:r>
              <a:rPr lang="da-DK" dirty="0" smtClean="0"/>
              <a:t>Ingeniører og fysikere ignorerer ofte variabilitet og bruger deterministiske variable i modeller, fordi det er enklere end at bruge stokastiske variable.</a:t>
            </a:r>
            <a:endParaRPr lang="da-DK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28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Diskrete vs kontinuerte variable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En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diskret</a:t>
                </a:r>
                <a:r>
                  <a:rPr lang="da-DK" dirty="0" smtClean="0"/>
                  <a:t> variabel kan antage et (i princippet) tælleligt antal værdier</a:t>
                </a:r>
              </a:p>
              <a:p>
                <a:r>
                  <a:rPr lang="da-DK" dirty="0" smtClean="0"/>
                  <a:t>En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kontinuert</a:t>
                </a:r>
                <a:r>
                  <a:rPr lang="da-DK" dirty="0" smtClean="0"/>
                  <a:t> variabel kan </a:t>
                </a:r>
                <a:r>
                  <a:rPr lang="da-DK" dirty="0"/>
                  <a:t>(i princippet</a:t>
                </a:r>
                <a:r>
                  <a:rPr lang="da-DK" dirty="0" smtClean="0"/>
                  <a:t>) antage alle værdier i de reelle tal eller i et interval heraf, f.eks.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[−10; 10</m:t>
                    </m:r>
                    <m:r>
                      <a:rPr lang="da-DK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Dette gælder uanset om variablen er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stokastisk</a:t>
                </a:r>
                <a:r>
                  <a:rPr lang="da-DK" dirty="0" smtClean="0"/>
                  <a:t> eller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deterministisk</a:t>
                </a:r>
              </a:p>
              <a:p>
                <a:r>
                  <a:rPr lang="da-DK" dirty="0" smtClean="0"/>
                  <a:t>I dag beskæftiger vi os med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diskrete, stokastiske variable</a:t>
                </a:r>
                <a:r>
                  <a:rPr lang="da-DK" dirty="0" smtClean="0"/>
                  <a:t> og beskriver deres ‘opførsel’ med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sandsynlighedsfordelinger.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1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43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mtClean="0"/>
              <a:t>Sandsynlighedsfordeling for en </a:t>
            </a:r>
            <a:br>
              <a:rPr lang="da-DK" smtClean="0"/>
            </a:br>
            <a:r>
              <a:rPr lang="da-DK" smtClean="0"/>
              <a:t>diskret stokastisk variabel 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(Sandsynligheds)fordeling</a:t>
                </a:r>
                <a:r>
                  <a:rPr lang="da-DK" dirty="0" smtClean="0"/>
                  <a:t> (engelsk: 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probability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 distribution</a:t>
                </a:r>
                <a:r>
                  <a:rPr lang="da-DK" dirty="0" smtClean="0"/>
                  <a:t>)</a:t>
                </a:r>
              </a:p>
              <a:p>
                <a:r>
                  <a:rPr lang="da-DK" dirty="0" smtClean="0"/>
                  <a:t>For hvert muligt udfald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tilknyttes sandsynligheden for udfaldet: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𝑃</m:t>
                        </m:r>
                        <m:r>
                          <a:rPr lang="da-DK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For kast med to terninger har vi allerede </a:t>
                </a:r>
                <a:r>
                  <a:rPr lang="da-DK" smtClean="0"/>
                  <a:t>beregnet sandsynligheds-fordelingen </a:t>
                </a:r>
                <a:r>
                  <a:rPr lang="da-DK" dirty="0" smtClean="0"/>
                  <a:t>for </a:t>
                </a:r>
                <a:r>
                  <a:rPr lang="da-DK" smtClean="0"/>
                  <a:t>den tilhørende </a:t>
                </a:r>
                <a:br>
                  <a:rPr lang="da-DK" smtClean="0"/>
                </a:br>
                <a:r>
                  <a:rPr lang="da-DK" smtClean="0"/>
                  <a:t>stokastiske </a:t>
                </a:r>
                <a:r>
                  <a:rPr lang="da-DK" dirty="0" smtClean="0"/>
                  <a:t>variabel</a:t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dirty="0" smtClean="0"/>
                  <a:t>Nogle sandsynlighedsfordelinger </a:t>
                </a:r>
                <a:br>
                  <a:rPr lang="da-DK" dirty="0" smtClean="0"/>
                </a:br>
                <a:r>
                  <a:rPr lang="da-DK" dirty="0" smtClean="0"/>
                  <a:t>er så karakteristiske, at de har et navn.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61034"/>
            <a:ext cx="2952328" cy="255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2065793" cy="170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Uniform fordeling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Sandsynlighedsfordelingen for en stokastisk variabel, hvor alle udfald er lige sandsynlige kaldes </a:t>
            </a:r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uniform </a:t>
            </a:r>
          </a:p>
          <a:p>
            <a:r>
              <a:rPr lang="da-DK" dirty="0"/>
              <a:t>Den uniforme fordeling kaldes også for</a:t>
            </a:r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 kassefordelingen.</a:t>
            </a:r>
            <a:endParaRPr lang="da-D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85903"/>
            <a:ext cx="4066334" cy="34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93496"/>
            <a:ext cx="4032448" cy="338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Sandsynlighedsfunktion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Lad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𝑓</m:t>
                    </m:r>
                  </m:oMath>
                </a14:m>
                <a:r>
                  <a:rPr lang="da-DK" dirty="0" smtClean="0"/>
                  <a:t> være funktionen så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𝑃</m:t>
                    </m:r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  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Funktionen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𝑓</m:t>
                    </m:r>
                  </m:oMath>
                </a14:m>
                <a:r>
                  <a:rPr lang="da-DK" dirty="0" smtClean="0"/>
                  <a:t> kaldes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sandsynlighedsfunktionen</a:t>
                </a:r>
                <a:r>
                  <a:rPr lang="da-DK" dirty="0" smtClean="0"/>
                  <a:t> (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probability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da-DK" dirty="0" smtClean="0"/>
                  <a:t>) </a:t>
                </a:r>
                <a:r>
                  <a:rPr lang="da-DK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Det er klart, at der gælder: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0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a-DK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da-DK" b="0" dirty="0" smtClean="0">
                    <a:ea typeface="Cambria Math"/>
                  </a:rPr>
                  <a:t/>
                </a:r>
                <a:br>
                  <a:rPr lang="da-DK" b="0" dirty="0" smtClean="0">
                    <a:ea typeface="Cambria Math"/>
                  </a:rPr>
                </a:br>
                <a:r>
                  <a:rPr lang="da-DK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a-DK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da-DK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smtClean="0"/>
                  <a:t>Statistikere </a:t>
                </a:r>
                <a:r>
                  <a:rPr lang="da-DK" dirty="0" smtClean="0"/>
                  <a:t>kalder også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sandsynligheds-</a:t>
                </a:r>
                <a:b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funktionen</a:t>
                </a: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dirty="0" smtClean="0"/>
                  <a:t>for 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fordelingsfunktionen</a:t>
                </a:r>
                <a:r>
                  <a:rPr lang="da-DK" smtClean="0"/>
                  <a:t> 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>og 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tæthedsfunktionen</a:t>
                </a:r>
                <a:endParaRPr lang="da-DK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da-DK" dirty="0" smtClean="0"/>
                  <a:t>Vi kalder den desuden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pdf </a:t>
                </a:r>
                <a:r>
                  <a:rPr lang="da-DK" i="1" dirty="0" smtClean="0"/>
                  <a:t/>
                </a:r>
                <a:br>
                  <a:rPr lang="da-DK" i="1" dirty="0" smtClean="0"/>
                </a:br>
                <a:r>
                  <a:rPr lang="da-DK" dirty="0" smtClean="0"/>
                  <a:t>(</a:t>
                </a:r>
                <a:r>
                  <a:rPr lang="da-DK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probability</a:t>
                </a:r>
                <a:r>
                  <a:rPr lang="da-DK" i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density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i="1" err="1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da-DK" smtClean="0"/>
                  <a:t>). </a:t>
                </a: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52" y="3501008"/>
            <a:ext cx="25338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6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24497</TotalTime>
  <Words>4235</Words>
  <Application>Microsoft Office PowerPoint</Application>
  <PresentationFormat>On-screen Show (4:3)</PresentationFormat>
  <Paragraphs>268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Times New Roman</vt:lpstr>
      <vt:lpstr>1_alj presentation</vt:lpstr>
      <vt:lpstr>Sandsynlighedsteori og statistik    Kapitel 4.  Sandsynlighedsfordelinger (afsnit 4.1-4.2, 4.4, 4.6-4.7)   </vt:lpstr>
      <vt:lpstr>Allans terningspil</vt:lpstr>
      <vt:lpstr>Stokastisk variabel (tilfældighedsvariabel)</vt:lpstr>
      <vt:lpstr>Eksempler på stokastiske variable</vt:lpstr>
      <vt:lpstr>Stokastisk vs deterministisk variabel</vt:lpstr>
      <vt:lpstr>Diskrete vs kontinuerte variable</vt:lpstr>
      <vt:lpstr>Sandsynlighedsfordeling for en  diskret stokastisk variabel </vt:lpstr>
      <vt:lpstr>Uniform fordeling</vt:lpstr>
      <vt:lpstr>Sandsynlighedsfunktion</vt:lpstr>
      <vt:lpstr>Kumuleret fordelingsfunktion</vt:lpstr>
      <vt:lpstr>Fra kap. 2: Kumuleret frekvensdiagram</vt:lpstr>
      <vt:lpstr>Binomialfordelingen</vt:lpstr>
      <vt:lpstr>Eksempel 4.3: Reparation af 3 mobilmaster</vt:lpstr>
      <vt:lpstr>Eksempel 4.3: Reparation af 3 mobilmaster</vt:lpstr>
      <vt:lpstr>Binomialfordelingen</vt:lpstr>
      <vt:lpstr>Binomialfordeling</vt:lpstr>
      <vt:lpstr>PDF OG CDF for binomialfordelingen</vt:lpstr>
      <vt:lpstr>Eksempel 4.6. Kunstig sportsjournalist</vt:lpstr>
      <vt:lpstr>Deskriptorer</vt:lpstr>
      <vt:lpstr>Populations-middelværdi μ</vt:lpstr>
      <vt:lpstr>Populations-varians σ^2</vt:lpstr>
      <vt:lpstr>Populations-standardafvigelse σ</vt:lpstr>
      <vt:lpstr>Deskriptorer for terningkast</vt:lpstr>
      <vt:lpstr>Deskriptorer for binomialfordelingen</vt:lpstr>
      <vt:lpstr>* Opgave: Metaltræthed i stålbjælker</vt:lpstr>
      <vt:lpstr>Poisson-fordelingen</vt:lpstr>
      <vt:lpstr>Poisson-fordelingen</vt:lpstr>
      <vt:lpstr>PDF OG CDF for Poisson-fordelingen</vt:lpstr>
      <vt:lpstr>Eksempel 4.25: Nedbrud af Internet-service</vt:lpstr>
      <vt:lpstr>Generelle R funktioner til fordelinger</vt:lpstr>
      <vt:lpstr>R funktioner til fordelinger, eksempel</vt:lpstr>
      <vt:lpstr>R funktioner til diskrete fordelinger</vt:lpstr>
      <vt:lpstr>Binomial- eller Poisson-fordeling?</vt:lpstr>
      <vt:lpstr>Opgave om robot til sprøjtemaling</vt:lpstr>
      <vt:lpstr>Benfords lov (ikke pensum)</vt:lpstr>
      <vt:lpstr>Benfords lov (ikke pensum)</vt:lpstr>
      <vt:lpstr>Eksempler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K04</dc:title>
  <dc:creator>Allan Leck Jensen</dc:creator>
  <cp:lastModifiedBy>Allan Leck Jensen</cp:lastModifiedBy>
  <cp:revision>484</cp:revision>
  <dcterms:created xsi:type="dcterms:W3CDTF">2015-02-03T16:48:11Z</dcterms:created>
  <dcterms:modified xsi:type="dcterms:W3CDTF">2021-09-23T07:06:53Z</dcterms:modified>
</cp:coreProperties>
</file>