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330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43" r:id="rId11"/>
    <p:sldId id="342" r:id="rId12"/>
    <p:sldId id="340" r:id="rId13"/>
    <p:sldId id="341" r:id="rId14"/>
    <p:sldId id="344" r:id="rId15"/>
    <p:sldId id="345" r:id="rId16"/>
    <p:sldId id="347" r:id="rId17"/>
    <p:sldId id="348" r:id="rId18"/>
    <p:sldId id="351" r:id="rId19"/>
    <p:sldId id="349" r:id="rId20"/>
    <p:sldId id="352" r:id="rId21"/>
    <p:sldId id="350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91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82" r:id="rId42"/>
    <p:sldId id="373" r:id="rId43"/>
    <p:sldId id="374" r:id="rId44"/>
    <p:sldId id="375" r:id="rId45"/>
    <p:sldId id="383" r:id="rId46"/>
    <p:sldId id="386" r:id="rId47"/>
    <p:sldId id="379" r:id="rId48"/>
    <p:sldId id="380" r:id="rId49"/>
    <p:sldId id="381" r:id="rId50"/>
    <p:sldId id="384" r:id="rId51"/>
    <p:sldId id="385" r:id="rId52"/>
    <p:sldId id="387" r:id="rId53"/>
    <p:sldId id="388" r:id="rId54"/>
    <p:sldId id="389" r:id="rId55"/>
    <p:sldId id="390" r:id="rId56"/>
  </p:sldIdLst>
  <p:sldSz cx="9144000" cy="6858000" type="screen4x3"/>
  <p:notesSz cx="6805613" cy="99441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85D8A"/>
    <a:srgbClr val="BFB537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2" autoAdjust="0"/>
    <p:restoredTop sz="94660"/>
  </p:normalViewPr>
  <p:slideViewPr>
    <p:cSldViewPr>
      <p:cViewPr varScale="1">
        <p:scale>
          <a:sx n="86" d="100"/>
          <a:sy n="86" d="100"/>
        </p:scale>
        <p:origin x="874" y="5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-7709"/>
    </p:cViewPr>
  </p:sorterViewPr>
  <p:notesViewPr>
    <p:cSldViewPr>
      <p:cViewPr varScale="1">
        <p:scale>
          <a:sx n="54" d="100"/>
          <a:sy n="54" d="100"/>
        </p:scale>
        <p:origin x="-2046" y="-90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A2212-9363-46D9-BBB4-BC54ECEFF217}" type="datetimeFigureOut">
              <a:rPr lang="da-DK" smtClean="0"/>
              <a:t>11-11-2021</a:t>
            </a:fld>
            <a:endParaRPr lang="da-D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0122F-26C3-412E-BD9C-8A567DADE761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62636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00387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19329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7390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816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05620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34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46359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35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93878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36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21952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37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743535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38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982744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39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35608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036266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40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826660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41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689409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42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567182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43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986267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44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648748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45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25392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47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49441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48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601911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49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476279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50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94954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148064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51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455459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52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50138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53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564492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54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00001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06049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8678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37418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40603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41662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74201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llan U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424936" cy="706090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424936" cy="5544616"/>
          </a:xfrm>
        </p:spPr>
        <p:txBody>
          <a:bodyPr>
            <a:noAutofit/>
          </a:bodyPr>
          <a:lstStyle>
            <a:lvl1pPr marL="357188" indent="-357188">
              <a:buClr>
                <a:schemeClr val="tx2"/>
              </a:buClr>
              <a:buFont typeface="Arial" panose="020B0604020202020204" pitchFamily="34" charset="0"/>
              <a:buChar char="•"/>
              <a:defRPr sz="2200"/>
            </a:lvl1pPr>
            <a:lvl2pPr marL="720725" indent="-363538">
              <a:buClr>
                <a:schemeClr val="tx2"/>
              </a:buClr>
              <a:buFont typeface="Arial" panose="020B0604020202020204" pitchFamily="34" charset="0"/>
              <a:buChar char="–"/>
              <a:defRPr sz="2000"/>
            </a:lvl2pPr>
            <a:lvl3pPr marL="1073150" indent="-357188">
              <a:buClr>
                <a:schemeClr val="tx2"/>
              </a:buClr>
              <a:buFont typeface="Courier New" panose="02070309020205020404" pitchFamily="49" charset="0"/>
              <a:buChar char="o"/>
              <a:defRPr sz="1800"/>
            </a:lvl3pPr>
            <a:lvl4pPr marL="1431925" indent="-358775">
              <a:buClr>
                <a:schemeClr val="tx2"/>
              </a:buClr>
              <a:buFont typeface="Arial" panose="020B0604020202020204" pitchFamily="34" charset="0"/>
              <a:buChar char="•"/>
              <a:defRPr sz="1600"/>
            </a:lvl4pPr>
            <a:lvl5pPr marL="1789113" indent="-357188">
              <a:buClr>
                <a:schemeClr val="tx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453336"/>
            <a:ext cx="2133600" cy="293117"/>
          </a:xfrm>
        </p:spPr>
        <p:txBody>
          <a:bodyPr/>
          <a:lstStyle/>
          <a:p>
            <a:fld id="{5D19CE03-7F5B-4958-A83D-82FBD8425B28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11-11-2021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2240" y="6453336"/>
            <a:ext cx="2133600" cy="293117"/>
          </a:xfrm>
        </p:spPr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482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FBDD-E51E-42B8-BD72-6D243A0B5E43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11-11-2021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63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7DE9-C5AB-4710-BB11-1CE08CC28B36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11-11-2021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28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subtitle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024F-1769-407B-B96A-9A8C483F2D4D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11-11-2021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998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37EB-1A8F-478E-8F09-EA7CFEEDD101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11-11-2021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179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051B-E0A6-42CA-8517-210D8FD5BCFD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11-11-2021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15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021E-739B-49E9-9A13-54B798FC8950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11-11-2021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97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6C2F-4DE4-49FA-9125-F3F443DE2F13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11-11-2021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58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3D95-EC69-4035-B4CC-53B0BB4B4E47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11-11-2021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14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9CA3-E0F6-4AF4-898C-E5801BF8F406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11-11-2021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84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CF84-F23E-4C8F-B3E5-433B89DC67CF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11-11-2021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52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1186D-C66F-4CB0-AF79-FCE039AB489E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11-11-2021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75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chemeClr val="tx2"/>
        </a:buClr>
        <a:buFont typeface="+mj-lt"/>
        <a:buAutoNum type="arabicPeriod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ct val="20000"/>
        </a:spcBef>
        <a:buClr>
          <a:schemeClr val="tx2"/>
        </a:buClr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spcBef>
          <a:spcPct val="20000"/>
        </a:spcBef>
        <a:buClr>
          <a:schemeClr val="tx2"/>
        </a:buClr>
        <a:buFont typeface="+mj-lt"/>
        <a:buAutoNum type="arabi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spcBef>
          <a:spcPct val="20000"/>
        </a:spcBef>
        <a:buClr>
          <a:schemeClr val="tx2"/>
        </a:buClr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914400" rtl="0" eaLnBrk="1" latinLnBrk="0" hangingPunct="1">
        <a:spcBef>
          <a:spcPct val="20000"/>
        </a:spcBef>
        <a:buClr>
          <a:schemeClr val="tx2"/>
        </a:buClr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9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460.png"/><Relationship Id="rId7" Type="http://schemas.openxmlformats.org/officeDocument/2006/relationships/image" Target="../media/image120.png"/><Relationship Id="rId12" Type="http://schemas.openxmlformats.org/officeDocument/2006/relationships/image" Target="../media/image1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1.png"/><Relationship Id="rId11" Type="http://schemas.openxmlformats.org/officeDocument/2006/relationships/image" Target="../media/image160.png"/><Relationship Id="rId5" Type="http://schemas.openxmlformats.org/officeDocument/2006/relationships/image" Target="../media/image100.png"/><Relationship Id="rId10" Type="http://schemas.openxmlformats.org/officeDocument/2006/relationships/image" Target="../media/image150.png"/><Relationship Id="rId4" Type="http://schemas.openxmlformats.org/officeDocument/2006/relationships/image" Target="../media/image90.png"/><Relationship Id="rId9" Type="http://schemas.openxmlformats.org/officeDocument/2006/relationships/image" Target="../media/image14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170.png"/><Relationship Id="rId3" Type="http://schemas.openxmlformats.org/officeDocument/2006/relationships/image" Target="../media/image90.png"/><Relationship Id="rId7" Type="http://schemas.openxmlformats.org/officeDocument/2006/relationships/image" Target="../media/image460.png"/><Relationship Id="rId12" Type="http://schemas.openxmlformats.org/officeDocument/2006/relationships/image" Target="../media/image1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image" Target="../media/image150.png"/><Relationship Id="rId5" Type="http://schemas.openxmlformats.org/officeDocument/2006/relationships/image" Target="../media/image111.png"/><Relationship Id="rId10" Type="http://schemas.openxmlformats.org/officeDocument/2006/relationships/image" Target="../media/image190.png"/><Relationship Id="rId9" Type="http://schemas.openxmlformats.org/officeDocument/2006/relationships/image" Target="../media/image1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57.png"/><Relationship Id="rId4" Type="http://schemas.openxmlformats.org/officeDocument/2006/relationships/image" Target="../media/image6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65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8680"/>
            <a:ext cx="7772400" cy="3672408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da-DK" sz="2800" dirty="0" smtClean="0"/>
              <a:t>Sandsynlighedsteori og statistik</a:t>
            </a:r>
            <a:r>
              <a:rPr lang="da-DK" sz="3600" dirty="0" smtClean="0"/>
              <a:t/>
            </a:r>
            <a:br>
              <a:rPr lang="da-DK" sz="3600" dirty="0" smtClean="0"/>
            </a:br>
            <a:r>
              <a:rPr lang="da-DK" sz="2800" dirty="0" smtClean="0"/>
              <a:t> </a:t>
            </a:r>
            <a:r>
              <a:rPr lang="da-DK" sz="3600" dirty="0" smtClean="0"/>
              <a:t> </a:t>
            </a:r>
            <a:br>
              <a:rPr lang="da-DK" sz="3600" dirty="0" smtClean="0"/>
            </a:br>
            <a:r>
              <a:rPr lang="da-DK" sz="3600" smtClean="0">
                <a:solidFill>
                  <a:schemeClr val="tx1"/>
                </a:solidFill>
              </a:rPr>
              <a:t>Kapitel </a:t>
            </a:r>
            <a:r>
              <a:rPr lang="da-DK" smtClean="0">
                <a:solidFill>
                  <a:schemeClr val="tx1"/>
                </a:solidFill>
              </a:rPr>
              <a:t>11. </a:t>
            </a:r>
            <a:br>
              <a:rPr lang="da-DK" smtClean="0">
                <a:solidFill>
                  <a:schemeClr val="tx1"/>
                </a:solidFill>
              </a:rPr>
            </a:br>
            <a:r>
              <a:rPr lang="da-DK" smtClean="0">
                <a:solidFill>
                  <a:schemeClr val="tx1"/>
                </a:solidFill>
              </a:rPr>
              <a:t>Regressionsanalyse del 1</a:t>
            </a:r>
            <a:br>
              <a:rPr lang="da-DK" smtClean="0">
                <a:solidFill>
                  <a:schemeClr val="tx1"/>
                </a:solidFill>
              </a:rPr>
            </a:br>
            <a:r>
              <a:rPr lang="da-DK" sz="2400">
                <a:solidFill>
                  <a:prstClr val="black"/>
                </a:solidFill>
              </a:rPr>
              <a:t>(afsnit </a:t>
            </a:r>
            <a:r>
              <a:rPr lang="da-DK" sz="2400" smtClean="0">
                <a:solidFill>
                  <a:prstClr val="black"/>
                </a:solidFill>
              </a:rPr>
              <a:t>11.1-11.2)</a:t>
            </a:r>
            <a:r>
              <a:rPr lang="da-DK" sz="1000" smtClean="0"/>
              <a:t> </a:t>
            </a:r>
            <a:r>
              <a:rPr lang="da-DK" smtClean="0"/>
              <a:t/>
            </a:r>
            <a:br>
              <a:rPr lang="da-DK" smtClean="0"/>
            </a:br>
            <a:r>
              <a:rPr lang="da-DK" sz="2400" smtClean="0"/>
              <a:t> </a:t>
            </a:r>
            <a:endParaRPr lang="da-DK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1248544"/>
          </a:xfrm>
        </p:spPr>
        <p:txBody>
          <a:bodyPr>
            <a:noAutofit/>
          </a:bodyPr>
          <a:lstStyle/>
          <a:p>
            <a:r>
              <a:rPr lang="da-DK" dirty="0" smtClean="0"/>
              <a:t>Allan Leck Jensen</a:t>
            </a:r>
          </a:p>
          <a:p>
            <a:r>
              <a:rPr lang="da-DK" smtClean="0"/>
              <a:t>alj@ece.au.dk</a:t>
            </a:r>
            <a:endParaRPr lang="da-D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6522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Eksempel: Nedkøling af en legering (s. 328)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mtClean="0"/>
                  <a:t>Man vil undersøge om man kan speede nedkølingen af en legering op ved at tilsætte en ny komponent. Hurtig afkøling gør legeringen stærkere</a:t>
                </a:r>
                <a:br>
                  <a:rPr lang="en-US" smtClean="0"/>
                </a:br>
                <a:r>
                  <a:rPr lang="en-US" sz="1400" smtClean="0"/>
                  <a:t> </a:t>
                </a:r>
                <a:endParaRPr lang="en-US" smtClean="0"/>
              </a:p>
              <a:p>
                <a:r>
                  <a:rPr lang="en-US" smtClean="0"/>
                  <a:t>Data:</a:t>
                </a:r>
                <a:br>
                  <a:rPr lang="en-US" smtClean="0"/>
                </a:br>
                <a:r>
                  <a:rPr lang="en-US" smtClean="0"/>
                  <a:t> </a:t>
                </a:r>
                <a:br>
                  <a:rPr lang="en-US" smtClean="0"/>
                </a:br>
                <a:r>
                  <a:rPr lang="en-US" smtClean="0"/>
                  <a:t> 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:  Procent af den nye komponent i legeringen (%)</a:t>
                </a:r>
                <a:r>
                  <a:rPr lang="en-GB" smtClean="0"/>
                  <a:t/>
                </a:r>
                <a:br>
                  <a:rPr lang="en-GB" smtClean="0"/>
                </a:br>
                <a:r>
                  <a:rPr lang="en-GB" smtClean="0"/>
                  <a:t> 	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mtClean="0"/>
                  <a:t>:  Nedkølingshastighed (°F pr. time)</a:t>
                </a:r>
                <a:br>
                  <a:rPr lang="en-GB" smtClean="0"/>
                </a:br>
                <a:endParaRPr lang="en-GB" smtClean="0"/>
              </a:p>
              <a:p>
                <a:r>
                  <a:rPr lang="en-US" smtClean="0"/>
                  <a:t>Første skridt er at lave et </a:t>
                </a:r>
                <a:r>
                  <a:rPr lang="en-US" b="1" smtClean="0">
                    <a:solidFill>
                      <a:schemeClr val="accent1">
                        <a:lumMod val="75000"/>
                      </a:schemeClr>
                    </a:solidFill>
                  </a:rPr>
                  <a:t>scatter plot</a:t>
                </a:r>
                <a:r>
                  <a:rPr lang="en-US" smtClean="0"/>
                  <a:t> </a:t>
                </a:r>
                <a:br>
                  <a:rPr lang="en-US" smtClean="0"/>
                </a:br>
                <a:r>
                  <a:rPr lang="en-US" smtClean="0"/>
                  <a:t>med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 på den horizontale akse </a:t>
                </a:r>
                <a:br>
                  <a:rPr lang="en-US" smtClean="0"/>
                </a:br>
                <a:r>
                  <a:rPr lang="en-US" smtClean="0"/>
                  <a:t>og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mtClean="0"/>
                  <a:t> på den vertikale akse</a:t>
                </a:r>
              </a:p>
              <a:p>
                <a:r>
                  <a:rPr lang="en-US" smtClean="0"/>
                  <a:t>Plottet viser, at der lader til at være en</a:t>
                </a:r>
                <a:br>
                  <a:rPr lang="en-US" smtClean="0"/>
                </a:br>
                <a:r>
                  <a:rPr lang="en-US" b="1" smtClean="0">
                    <a:solidFill>
                      <a:schemeClr val="accent1">
                        <a:lumMod val="75000"/>
                      </a:schemeClr>
                    </a:solidFill>
                  </a:rPr>
                  <a:t>positiv korrelation</a:t>
                </a:r>
                <a:r>
                  <a:rPr lang="en-US" smtClean="0"/>
                  <a:t> </a:t>
                </a:r>
                <a:r>
                  <a:rPr lang="en-US" smtClean="0"/>
                  <a:t>mellem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og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mtClean="0"/>
                  <a:t>, og </a:t>
                </a:r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>sammenhængen </a:t>
                </a:r>
                <a:r>
                  <a:rPr lang="en-US" smtClean="0"/>
                  <a:t>ser ud til at være </a:t>
                </a:r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>lineær</a:t>
                </a:r>
                <a:r>
                  <a:rPr lang="en-US" smtClean="0"/>
                  <a:t>:</a:t>
                </a:r>
                <a:br>
                  <a:rPr lang="en-US" smtClean="0"/>
                </a:br>
                <a:r>
                  <a:rPr lang="en-US" smtClean="0"/>
                  <a:t>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mtClean="0"/>
                  <a:t> .</a:t>
                </a:r>
              </a:p>
              <a:p>
                <a:endParaRPr lang="en-US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1" t="-659" r="-724" b="-20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9" y="2115465"/>
            <a:ext cx="4464496" cy="7428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3553400"/>
            <a:ext cx="3404100" cy="318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3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Lineær regression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24744"/>
                <a:ext cx="8496944" cy="5616624"/>
              </a:xfrm>
            </p:spPr>
            <p:txBody>
              <a:bodyPr/>
              <a:lstStyle/>
              <a:p>
                <a:r>
                  <a:rPr lang="da-DK" smtClean="0"/>
                  <a:t>Typisk opfatter vi </a:t>
                </a:r>
                <a:r>
                  <a:rPr lang="da-DK"/>
                  <a:t>de </a:t>
                </a:r>
                <a:r>
                  <a:rPr lang="da-DK" smtClean="0"/>
                  <a:t>uafhængige variable </a:t>
                </a:r>
                <a:r>
                  <a:rPr lang="da-DK"/>
                  <a:t>som målt </a:t>
                </a:r>
                <a:r>
                  <a:rPr lang="da-DK" smtClean="0"/>
                  <a:t>uden eller med kun ubetydelig fejl, så al variabiliteten </a:t>
                </a:r>
                <a:r>
                  <a:rPr lang="da-DK"/>
                  <a:t>er på den </a:t>
                </a:r>
                <a:r>
                  <a:rPr lang="da-DK" smtClean="0"/>
                  <a:t>afhængige variabel</a:t>
                </a:r>
              </a:p>
              <a:p>
                <a:r>
                  <a:rPr lang="da-DK" smtClean="0"/>
                  <a:t>Vi forestiller </a:t>
                </a:r>
                <a:r>
                  <a:rPr lang="da-DK" smtClean="0"/>
                  <a:t>os f.eks., </a:t>
                </a:r>
                <a:r>
                  <a:rPr lang="da-DK" smtClean="0"/>
                  <a:t>at forskellen i nedkølingshastighed for de to målinger med 2 % komponent skyldes tilfældige forskelle i 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da-DK" smtClean="0"/>
                  <a:t> og ikke måleusikkerhed på 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da-DK" smtClean="0"/>
              </a:p>
              <a:p>
                <a:r>
                  <a:rPr lang="da-DK" smtClean="0"/>
                  <a:t>Derfor opfattes den afhængige variabel </a:t>
                </a:r>
                <a:br>
                  <a:rPr lang="da-DK" smtClean="0"/>
                </a:br>
                <a:r>
                  <a:rPr lang="da-DK" smtClean="0"/>
                  <a:t>som en stokastisk variabel 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a-DK" smtClean="0"/>
                  <a:t>, det har </a:t>
                </a:r>
                <a:br>
                  <a:rPr lang="da-DK" smtClean="0"/>
                </a:br>
                <a:r>
                  <a:rPr lang="da-DK" smtClean="0"/>
                  <a:t>middelværdi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a-DK" smtClean="0"/>
                  <a:t>, hvor vi ikke </a:t>
                </a:r>
                <a:br>
                  <a:rPr lang="da-DK" smtClean="0"/>
                </a:br>
                <a:r>
                  <a:rPr lang="da-DK" smtClean="0"/>
                  <a:t>kender koefficienterne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mtClean="0"/>
                  <a:t> 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smtClean="0"/>
                  <a:t> (men </a:t>
                </a:r>
                <a:br>
                  <a:rPr lang="da-DK" smtClean="0"/>
                </a:br>
                <a:r>
                  <a:rPr lang="da-DK" smtClean="0"/>
                  <a:t>vi vil estimere dem fra data). Generelt</a:t>
                </a:r>
                <a:br>
                  <a:rPr lang="da-DK" smtClean="0"/>
                </a:br>
                <a:r>
                  <a:rPr lang="da-DK" smtClean="0"/>
                  <a:t>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da-DK" smtClean="0"/>
              </a:p>
              <a:p>
                <a:r>
                  <a:rPr lang="da-DK" smtClean="0"/>
                  <a:t>Her er fejlen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da-DK" smtClean="0"/>
                  <a:t> en stokastisk variabel </a:t>
                </a:r>
                <a:br>
                  <a:rPr lang="da-DK" smtClean="0"/>
                </a:br>
                <a:r>
                  <a:rPr lang="da-DK" smtClean="0"/>
                  <a:t>med middelværdi 0. Vi antager ofte, </a:t>
                </a:r>
                <a:br>
                  <a:rPr lang="da-DK" smtClean="0"/>
                </a:br>
                <a:r>
                  <a:rPr lang="da-DK" smtClean="0"/>
                  <a:t>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da-DK" smtClean="0"/>
                  <a:t> er normalfordelt,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da-DK" smtClean="0"/>
                  <a:t>)</a:t>
                </a:r>
              </a:p>
              <a:p>
                <a:r>
                  <a:rPr lang="da-DK" b="1" smtClean="0">
                    <a:solidFill>
                      <a:schemeClr val="tx2">
                        <a:lumMod val="75000"/>
                      </a:schemeClr>
                    </a:solidFill>
                  </a:rPr>
                  <a:t>NB.</a:t>
                </a:r>
                <a:r>
                  <a:rPr lang="da-DK" smtClean="0"/>
                  <a:t> Bogen kalder koefficienterne for</a:t>
                </a:r>
                <a:br>
                  <a:rPr lang="da-DK" smtClean="0"/>
                </a:br>
                <a14:m>
                  <m:oMath xmlns:m="http://schemas.openxmlformats.org/officeDocument/2006/math">
                    <m:r>
                      <a:rPr lang="da-D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a-DK" smtClean="0"/>
                  <a:t> og 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mtClean="0"/>
                  <a:t> i stedet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/>
                  <a:t> 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smtClean="0"/>
                  <a:t>.</a:t>
                </a:r>
                <a:endParaRPr lang="da-DK"/>
              </a:p>
              <a:p>
                <a:endParaRPr lang="en-GB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24744"/>
                <a:ext cx="8496944" cy="5616624"/>
              </a:xfrm>
              <a:blipFill>
                <a:blip r:embed="rId2"/>
                <a:stretch>
                  <a:fillRect l="-861" t="-760" b="-41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216" y="3645025"/>
            <a:ext cx="3306264" cy="309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4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Simpel lineær regression</a:t>
            </a:r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dirty="0" smtClean="0"/>
                  <a:t>Vi har et datasæt med </a:t>
                </a:r>
                <a14:m>
                  <m:oMath xmlns:m="http://schemas.openxmlformats.org/officeDocument/2006/math">
                    <m:r>
                      <a:rPr lang="da-DK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a-DK" dirty="0" smtClean="0"/>
                  <a:t> sammenhørende observationer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da-DK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da-DK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da-DK" b="0" i="0" smtClean="0">
                        <a:latin typeface="Cambria Math"/>
                      </a:rPr>
                      <m:t>for</m:t>
                    </m:r>
                    <m:r>
                      <m:rPr>
                        <m:nor/>
                      </m:rPr>
                      <a:rPr lang="da-DK" b="0" i="0" smtClean="0">
                        <a:latin typeface="Cambria Math"/>
                      </a:rPr>
                      <m:t> </m:t>
                    </m:r>
                    <m:r>
                      <a:rPr lang="da-DK" b="0" i="1" smtClean="0">
                        <a:latin typeface="Cambria Math"/>
                      </a:rPr>
                      <m:t>𝑖</m:t>
                    </m:r>
                    <m:r>
                      <a:rPr lang="da-DK" b="0" i="1" smtClean="0">
                        <a:latin typeface="Cambria Math"/>
                      </a:rPr>
                      <m:t>=1,…, </m:t>
                    </m:r>
                    <m:r>
                      <a:rPr lang="da-DK" b="0" i="1" smtClean="0">
                        <a:latin typeface="Cambria Math"/>
                      </a:rPr>
                      <m:t>𝑛</m:t>
                    </m:r>
                  </m:oMath>
                </a14:m>
                <a:endParaRPr lang="da-DK" dirty="0" smtClean="0"/>
              </a:p>
              <a:p>
                <a:r>
                  <a:rPr lang="da-DK" dirty="0" smtClean="0"/>
                  <a:t>Vi ønsker </a:t>
                </a:r>
                <a:r>
                  <a:rPr lang="da-DK" smtClean="0"/>
                  <a:t>at bestemme koefficienterne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mtClean="0"/>
                  <a:t> 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dirty="0" smtClean="0"/>
                  <a:t>, så vi kan forudsige værdierne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dirty="0" smtClean="0"/>
                  <a:t> ‘bedst muligt’ ud fra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dirty="0" smtClean="0"/>
                  <a:t> </a:t>
                </a:r>
              </a:p>
              <a:p>
                <a:r>
                  <a:rPr lang="da-DK" dirty="0" smtClean="0"/>
                  <a:t>Vi kalder forudsigelsen af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dirty="0" smtClean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a-DK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dirty="0" smtClean="0"/>
                  <a:t> (‘</a:t>
                </a:r>
                <a:r>
                  <a:rPr lang="da-DK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y hat</a:t>
                </a:r>
                <a:r>
                  <a:rPr lang="da-DK" dirty="0" smtClean="0"/>
                  <a:t>’):</a:t>
                </a:r>
                <a:r>
                  <a:rPr lang="da-DK" smtClean="0"/>
                  <a:t/>
                </a:r>
                <a:br>
                  <a:rPr lang="da-DK" smtClean="0"/>
                </a:br>
                <a:r>
                  <a:rPr lang="da-DK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a-DK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a-DK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a-DK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da-DK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da-DK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da-DK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da-DK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da-DK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da-DK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da-DK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dirty="0" smtClean="0"/>
                  <a:t> </a:t>
                </a:r>
                <a:r>
                  <a:rPr lang="da-DK" smtClean="0"/>
                  <a:t/>
                </a:r>
                <a:br>
                  <a:rPr lang="da-DK" smtClean="0"/>
                </a:br>
                <a:r>
                  <a:rPr lang="da-DK" smtClean="0"/>
                  <a:t>Desuden 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/>
                  <a:t> 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smtClean="0"/>
                  <a:t>estimater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/>
                  <a:t> 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da-DK"/>
                  <a:t> 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da-DK" dirty="0"/>
                  <a:t> </a:t>
                </a:r>
              </a:p>
              <a:p>
                <a:r>
                  <a:rPr lang="da-DK" dirty="0" err="1" smtClean="0">
                    <a:solidFill>
                      <a:schemeClr val="tx2"/>
                    </a:solidFill>
                  </a:rPr>
                  <a:t>Residualet</a:t>
                </a:r>
                <a:r>
                  <a:rPr lang="da-DK" dirty="0" smtClean="0"/>
                  <a:t> er forskellen på observeret og prædikteret værdi:</a:t>
                </a:r>
                <a:br>
                  <a:rPr lang="da-DK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a-DK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a-DK" b="0" i="1" smtClean="0">
                        <a:latin typeface="Cambria Math"/>
                      </a:rPr>
                      <m:t>− 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a-DK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da-DK" dirty="0" smtClean="0"/>
              </a:p>
              <a:p>
                <a:r>
                  <a:rPr lang="da-DK" dirty="0" smtClean="0"/>
                  <a:t>Vi ønsker at minimere </a:t>
                </a:r>
                <a14:m>
                  <m:oMath xmlns:m="http://schemas.openxmlformats.org/officeDocument/2006/math">
                    <m:r>
                      <a:rPr lang="da-DK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𝑆𝑆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da-DK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,</a:t>
                </a:r>
                <a:r>
                  <a:rPr lang="da-DK" dirty="0" smtClean="0">
                    <a:solidFill>
                      <a:schemeClr val="tx2"/>
                    </a:solidFill>
                  </a:rPr>
                  <a:t> Sum of Squares for the </a:t>
                </a:r>
                <a:r>
                  <a:rPr lang="da-DK" dirty="0" err="1" smtClean="0">
                    <a:solidFill>
                      <a:schemeClr val="tx2"/>
                    </a:solidFill>
                  </a:rPr>
                  <a:t>residuals</a:t>
                </a:r>
                <a:r>
                  <a:rPr lang="da-DK" dirty="0" smtClean="0"/>
                  <a:t>:  </a:t>
                </a:r>
                <a:br>
                  <a:rPr lang="da-DK" dirty="0" smtClean="0"/>
                </a:b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𝑆𝑆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da-DK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i="1">
                            <a:latin typeface="Cambria Math"/>
                          </a:rPr>
                          <m:t>𝑖</m:t>
                        </m:r>
                        <m:r>
                          <a:rPr lang="da-DK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a-DK" i="1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a-DK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da-DK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da-DK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da-DK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da-DK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a-DK" i="1">
                                <a:latin typeface="Cambria Math"/>
                              </a:rPr>
                              <m:t>𝑖</m:t>
                            </m:r>
                            <m:r>
                              <a:rPr lang="da-DK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da-DK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da-DK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da-D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a-DK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a-DK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a-DK" i="1">
                                        <a:latin typeface="Cambria Math"/>
                                      </a:rPr>
                                      <m:t>− </m:t>
                                    </m:r>
                                    <m:sSub>
                                      <m:sSubPr>
                                        <m:ctrlPr>
                                          <a:rPr lang="da-D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da-DK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a-DK" i="1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da-DK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  <m:sup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da-DK" b="0" i="1" smtClean="0">
                                <a:latin typeface="Cambria Math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da-DK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da-DK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da-DK" i="1">
                                    <a:latin typeface="Cambria Math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a-DK" i="1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da-D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a-DK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a-DK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a-DK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da-D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da-DK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a-DK" i="1">
                                                <a:latin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da-DK" i="1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da-DK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da-DK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a-DK" i="1">
                                                <a:latin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da-DK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a-DK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a-DK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)</m:t>
                                    </m:r>
                                    <m:r>
                                      <a:rPr lang="da-DK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  <m:sup>
                                    <m:r>
                                      <a:rPr lang="da-DK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da-DK" dirty="0" smtClean="0"/>
              </a:p>
              <a:p>
                <a:r>
                  <a:rPr lang="da-DK" dirty="0" smtClean="0"/>
                  <a:t>Denne metode kaldes </a:t>
                </a:r>
                <a:r>
                  <a:rPr lang="da-DK" dirty="0" smtClean="0">
                    <a:solidFill>
                      <a:schemeClr val="tx2"/>
                    </a:solidFill>
                  </a:rPr>
                  <a:t>Mindste Kvadraters Metode.</a:t>
                </a:r>
                <a:endParaRPr lang="da-DK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68" t="-659" r="-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7112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Eksempel (mindste kvadraters metode)</a:t>
            </a:r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smtClean="0"/>
                  <a:t>Vi har 4 samhørende datapunkter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a-DK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da-DK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a-DK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da-DK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a-DK">
                        <a:latin typeface="Cambria Math"/>
                      </a:rPr>
                      <m:t>for</m:t>
                    </m:r>
                    <m:r>
                      <m:rPr>
                        <m:nor/>
                      </m:rPr>
                      <a:rPr lang="da-DK">
                        <a:latin typeface="Cambria Math"/>
                      </a:rPr>
                      <m:t> </m:t>
                    </m:r>
                    <m:r>
                      <a:rPr lang="da-DK" i="1">
                        <a:latin typeface="Cambria Math"/>
                      </a:rPr>
                      <m:t>𝑖</m:t>
                    </m:r>
                    <m:r>
                      <a:rPr lang="da-DK" i="1">
                        <a:latin typeface="Cambria Math"/>
                      </a:rPr>
                      <m:t>=1,…, 4 </m:t>
                    </m:r>
                  </m:oMath>
                </a14:m>
                <a:endParaRPr lang="da-DK" smtClean="0"/>
              </a:p>
              <a:p>
                <a:r>
                  <a:rPr lang="da-DK" smtClean="0"/>
                  <a:t>Vi har tegnet en ret linje ind, som ikke nødvendigvis er den ‘bedste’</a:t>
                </a:r>
              </a:p>
              <a:p>
                <a:r>
                  <a:rPr lang="da-DK" smtClean="0"/>
                  <a:t>For hvert punkt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a-DK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da-DK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a-DK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a-DK" i="1">
                        <a:latin typeface="Cambria Math"/>
                      </a:rPr>
                      <m:t> </m:t>
                    </m:r>
                  </m:oMath>
                </a14:m>
                <a:r>
                  <a:rPr lang="da-DK" smtClean="0"/>
                  <a:t>er </a:t>
                </a:r>
                <a:br>
                  <a:rPr lang="da-DK" smtClean="0"/>
                </a:br>
                <a:r>
                  <a:rPr lang="da-DK" smtClean="0"/>
                  <a:t>residualet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smtClean="0"/>
                  <a:t> den lodrette</a:t>
                </a:r>
                <a:br>
                  <a:rPr lang="da-DK" smtClean="0"/>
                </a:br>
                <a:r>
                  <a:rPr lang="da-DK" smtClean="0"/>
                  <a:t>afstand mellem punktet og </a:t>
                </a:r>
                <a:br>
                  <a:rPr lang="da-DK" smtClean="0"/>
                </a:br>
                <a:r>
                  <a:rPr lang="da-DK" smtClean="0"/>
                  <a:t>linjen, dvs.</a:t>
                </a:r>
                <a:br>
                  <a:rPr lang="da-DK" smtClean="0"/>
                </a:br>
                <a:r>
                  <a:rPr lang="da-DK" smtClean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da-DK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da-DK" i="1">
                            <a:latin typeface="Cambria Math"/>
                          </a:rPr>
                          <m:t>=</m:t>
                        </m:r>
                        <m:r>
                          <a:rPr lang="da-DK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−(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da-DK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da-DK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da-DK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da-DK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)</m:t>
                    </m:r>
                  </m:oMath>
                </a14:m>
                <a:endParaRPr lang="da-DK" smtClean="0"/>
              </a:p>
              <a:p>
                <a:r>
                  <a:rPr lang="da-DK" smtClean="0"/>
                  <a:t>Arealet på de blå kvadrater er </a:t>
                </a:r>
                <a:br>
                  <a:rPr lang="da-DK" smtClean="0"/>
                </a:br>
                <a:r>
                  <a:rPr lang="da-DK" smtClean="0"/>
                  <a:t>således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da-DK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da-DK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da-DK" smtClean="0"/>
              </a:p>
              <a:p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𝑆𝑆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da-DK" smtClean="0"/>
                  <a:t> er det samlede areal af</a:t>
                </a:r>
                <a:br>
                  <a:rPr lang="da-DK" smtClean="0"/>
                </a:br>
                <a:r>
                  <a:rPr lang="da-DK" smtClean="0"/>
                  <a:t>de blå kvadrater</a:t>
                </a:r>
              </a:p>
              <a:p>
                <a:r>
                  <a:rPr lang="da-DK" smtClean="0"/>
                  <a:t>Vi ønsker altså at finde linjens</a:t>
                </a:r>
                <a:br>
                  <a:rPr lang="da-DK" smtClean="0"/>
                </a:br>
                <a:r>
                  <a:rPr lang="da-DK" smtClean="0"/>
                  <a:t>skæring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mtClean="0"/>
                  <a:t> og hældning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smtClean="0"/>
                  <a:t>, så</a:t>
                </a:r>
                <a:br>
                  <a:rPr lang="da-DK" smtClean="0"/>
                </a:br>
                <a:r>
                  <a:rPr lang="da-DK" smtClean="0"/>
                  <a:t>det samlede areal af blå kvad-</a:t>
                </a:r>
                <a:br>
                  <a:rPr lang="da-DK" smtClean="0"/>
                </a:br>
                <a:r>
                  <a:rPr lang="da-DK" smtClean="0"/>
                  <a:t>rater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𝑆𝑆𝐸</m:t>
                    </m:r>
                  </m:oMath>
                </a14:m>
                <a:r>
                  <a:rPr lang="da-DK" smtClean="0"/>
                  <a:t>) er mindst muligt.</a:t>
                </a:r>
                <a:endParaRPr lang="da-DK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68" t="-659" b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13</a:t>
            </a:fld>
            <a:endParaRPr lang="da-DK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414" y="2060848"/>
            <a:ext cx="4714875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76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Mindste kvadraters metode</a:t>
            </a:r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r>
                  <a:rPr lang="da-DK" smtClean="0"/>
                  <a:t>De optimale værdier af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/>
                  <a:t> 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smtClean="0"/>
                  <a:t> opfylder, at </a:t>
                </a:r>
                <a:br>
                  <a:rPr lang="da-DK" smtClean="0"/>
                </a:br>
                <a:r>
                  <a:rPr lang="da-DK" smtClean="0"/>
                  <a:t> 	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da-DK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da-DK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a-DK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𝜕</m:t>
                            </m:r>
                          </m:num>
                          <m:den>
                            <m:r>
                              <a:rPr lang="da-DK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a-DK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da-DK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da-DK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box>
                    <m:d>
                      <m:dPr>
                        <m:ctrlPr>
                          <a:rPr lang="da-D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𝑆𝑆𝐸</m:t>
                        </m:r>
                      </m:e>
                    </m:d>
                    <m:r>
                      <a:rPr lang="da-DK" b="0" i="1" smtClean="0">
                        <a:solidFill>
                          <a:schemeClr val="tx1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da-DK" b="0" smtClean="0">
                    <a:solidFill>
                      <a:schemeClr val="tx1"/>
                    </a:solidFill>
                  </a:rPr>
                  <a:t> </a:t>
                </a:r>
                <a:br>
                  <a:rPr lang="da-DK" b="0" smtClean="0">
                    <a:solidFill>
                      <a:schemeClr val="tx1"/>
                    </a:solidFill>
                  </a:rPr>
                </a:br>
                <a:r>
                  <a:rPr lang="da-DK" b="0" smtClean="0">
                    <a:solidFill>
                      <a:schemeClr val="tx1"/>
                    </a:solidFill>
                  </a:rPr>
                  <a:t> 	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da-DK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da-DK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da-DK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𝜕</m:t>
                            </m:r>
                          </m:num>
                          <m:den>
                            <m:r>
                              <a:rPr lang="da-DK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a-DK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da-DK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da-DK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box>
                    <m:d>
                      <m:dPr>
                        <m:ctrlPr>
                          <a:rPr lang="da-D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𝑆𝑆𝐸</m:t>
                        </m:r>
                      </m:e>
                    </m:d>
                    <m:r>
                      <a:rPr lang="da-DK" i="1">
                        <a:solidFill>
                          <a:schemeClr val="tx1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da-DK" smtClean="0"/>
                  <a:t> </a:t>
                </a:r>
              </a:p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r>
                  <a:rPr lang="da-DK" smtClean="0"/>
                  <a:t>Det svarer til:</a:t>
                </a:r>
                <a:br>
                  <a:rPr lang="da-DK" smtClean="0"/>
                </a:br>
                <a:r>
                  <a:rPr lang="da-DK" smtClean="0"/>
                  <a:t> 	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a-DK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</m:num>
                          <m:den>
                            <m:r>
                              <a:rPr lang="da-DK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a-DK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box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da-DK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da-DK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a-DK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a-DK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da-DK" i="1">
                        <a:latin typeface="Cambria Math"/>
                      </a:rPr>
                      <m:t>=0</m:t>
                    </m:r>
                  </m:oMath>
                </a14:m>
                <a:r>
                  <a:rPr lang="da-DK" smtClean="0"/>
                  <a:t> </a:t>
                </a:r>
                <a:r>
                  <a:rPr lang="da-DK"/>
                  <a:t/>
                </a:r>
                <a:br>
                  <a:rPr lang="da-DK"/>
                </a:br>
                <a:r>
                  <a:rPr lang="da-DK" smtClean="0"/>
                  <a:t> 	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a-DK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</m:num>
                          <m:den>
                            <m:r>
                              <a:rPr lang="da-DK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a-DK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box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a-D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da-DK" i="1">
                        <a:latin typeface="Cambria Math"/>
                      </a:rPr>
                      <m:t>=0</m:t>
                    </m:r>
                  </m:oMath>
                </a14:m>
                <a:r>
                  <a:rPr lang="da-DK" smtClean="0"/>
                  <a:t> </a:t>
                </a:r>
              </a:p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r>
                  <a:rPr lang="da-DK" smtClean="0"/>
                  <a:t>Den partielle differentiering giver disse to ligninger:</a:t>
                </a:r>
                <a:br>
                  <a:rPr lang="da-DK" smtClean="0"/>
                </a:br>
                <a:r>
                  <a:rPr lang="da-DK" smtClean="0"/>
                  <a:t>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da-DK" smtClean="0"/>
                  <a:t> </a:t>
                </a:r>
                <a:endParaRPr lang="da-DK"/>
              </a:p>
              <a:p>
                <a:pPr marL="0" indent="0">
                  <a:buNone/>
                </a:pPr>
                <a:endParaRPr lang="da-DK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024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Mindste kvadraters metode</a:t>
            </a:r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da-DK"/>
                  <a:t>To ligninger med to ubekendte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/>
                  <a:t> 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/>
                  <a:t>):</a:t>
                </a:r>
                <a:br>
                  <a:rPr lang="da-DK"/>
                </a:br>
                <a:r>
                  <a:rPr lang="da-DK"/>
                  <a:t> 	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/>
                  <a:t/>
                </a:r>
                <a:br>
                  <a:rPr lang="en-US"/>
                </a:br>
                <a:r>
                  <a:rPr lang="en-US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da-DK"/>
                  <a:t> </a:t>
                </a: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da-DK" smtClean="0"/>
                  <a:t>Disse ligninger kaldes </a:t>
                </a:r>
                <a:r>
                  <a:rPr lang="da-DK" smtClean="0">
                    <a:solidFill>
                      <a:schemeClr val="accent1">
                        <a:lumMod val="75000"/>
                      </a:schemeClr>
                    </a:solidFill>
                  </a:rPr>
                  <a:t>normalligningerne</a:t>
                </a:r>
                <a:r>
                  <a:rPr lang="da-DK" smtClean="0"/>
                  <a:t> (</a:t>
                </a:r>
                <a:r>
                  <a:rPr lang="da-DK" i="1" smtClean="0">
                    <a:solidFill>
                      <a:schemeClr val="accent1">
                        <a:lumMod val="75000"/>
                      </a:schemeClr>
                    </a:solidFill>
                  </a:rPr>
                  <a:t>normal equations</a:t>
                </a:r>
                <a:r>
                  <a:rPr lang="da-DK" smtClean="0"/>
                  <a:t>)</a:t>
                </a:r>
                <a:endParaRPr lang="da-DK"/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da-DK"/>
                  <a:t>Løsning:</a:t>
                </a:r>
                <a:br>
                  <a:rPr lang="da-DK"/>
                </a:br>
                <a:r>
                  <a:rPr lang="da-DK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da-DK"/>
                  <a:t> </a:t>
                </a:r>
                <a:br>
                  <a:rPr lang="da-DK"/>
                </a:br>
                <a:r>
                  <a:rPr lang="da-DK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/>
                          <m:t>)(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/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da-DK"/>
                  <a:t/>
                </a:r>
                <a:br>
                  <a:rPr lang="da-DK"/>
                </a:br>
                <a:endParaRPr lang="da-DK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68" t="-8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5411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</m:oMath>
                </a14:m>
                <a:r>
                  <a:rPr lang="en-US" b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</m:oMath>
                </a14:m>
                <a:r>
                  <a:rPr lang="en-US" b="0"/>
                  <a:t> 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endParaRPr lang="en-GB" b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1207" b="-258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mtClean="0"/>
                  <a:t>Summerne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</m:oMath>
                </a14:m>
                <a:r>
                  <a:rPr lang="en-US" smtClean="0"/>
                  <a:t> 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mtClean="0"/>
                  <a:t> dukker hyppigt op i formler:</a:t>
                </a:r>
                <a:br>
                  <a:rPr lang="en-US" smtClean="0"/>
                </a:br>
                <a:r>
                  <a:rPr lang="en-US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GB" smtClean="0"/>
                  <a:t> </a:t>
                </a:r>
                <a:br>
                  <a:rPr lang="en-GB" smtClean="0"/>
                </a:br>
                <a:r>
                  <a:rPr lang="en-GB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mtClean="0"/>
                  <a:t> </a:t>
                </a:r>
              </a:p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r>
                  <a:rPr lang="en-US" smtClean="0"/>
                  <a:t>Beregningsformler til manuelle udregninger: </a:t>
                </a:r>
                <a:br>
                  <a:rPr lang="en-US" smtClean="0"/>
                </a:br>
                <a:r>
                  <a:rPr lang="en-US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/>
                  <a:t/>
                </a:r>
                <a:br>
                  <a:rPr lang="en-US"/>
                </a:br>
                <a:r>
                  <a:rPr lang="en-US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/>
                  <a:t> </a:t>
                </a:r>
                <a:br>
                  <a:rPr lang="en-GB"/>
                </a:br>
                <a:r>
                  <a:rPr lang="en-GB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GB"/>
                  <a:t> </a:t>
                </a:r>
                <a:r>
                  <a:rPr lang="en-GB" smtClean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mtClean="0"/>
                  <a:t>)(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/>
              </a:p>
              <a:p>
                <a:r>
                  <a:rPr lang="en-US" smtClean="0"/>
                  <a:t>F.eks. kan man vise, at:</a:t>
                </a:r>
                <a:br>
                  <a:rPr lang="en-US" smtClean="0"/>
                </a:br>
                <a:r>
                  <a:rPr lang="en-US" smtClean="0"/>
                  <a:t> </a:t>
                </a:r>
                <a:r>
                  <a:rPr lang="en-US"/>
                  <a:t>	</a:t>
                </a:r>
                <a14:m>
                  <m:oMath xmlns:m="http://schemas.openxmlformats.org/officeDocument/2006/math">
                    <m:r>
                      <a:rPr lang="da-DK">
                        <a:latin typeface="Cambria Math" panose="02040503050406030204" pitchFamily="18" charset="0"/>
                      </a:rPr>
                      <m:t>𝑆𝑆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𝐸</m:t>
                    </m:r>
                    <m:r>
                      <a:rPr lang="da-DK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a-DK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a-DK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a-DK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a-DK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a-DK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a-DK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a-DK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a-DK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a-DK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a-DK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a-DK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da-DK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sub>
                            </m:sSub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/>
                  <a:t> 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68" t="-1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73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Eks. 11.1, s. 331 (nedkøling af legering)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smtClean="0"/>
                  <a:t>Vi vil beregne koefficienterne manuelt med mindste kvadraters metode </a:t>
                </a:r>
                <a:br>
                  <a:rPr lang="en-US" sz="2000" smtClean="0"/>
                </a:br>
                <a:r>
                  <a:rPr lang="en-US" sz="2000" smtClean="0"/>
                  <a:t>(for første og eneste gang). Det gør bogen også, men de bruger ikke beregningsformlerne, derfor ser det forskelligt ud: </a:t>
                </a:r>
                <a:br>
                  <a:rPr lang="en-US" sz="2000" smtClean="0"/>
                </a:br>
                <a:r>
                  <a:rPr lang="en-US" sz="2000" smtClean="0"/>
                  <a:t/>
                </a:r>
                <a:br>
                  <a:rPr lang="en-US" sz="2000" smtClean="0"/>
                </a:br>
                <a:r>
                  <a:rPr lang="en-US" sz="2000" smtClean="0"/>
                  <a:t/>
                </a:r>
                <a:br>
                  <a:rPr lang="en-US" sz="2000" smtClean="0"/>
                </a:br>
                <a:r>
                  <a:rPr lang="en-US" sz="2000" smtClean="0"/>
                  <a:t/>
                </a:r>
                <a:br>
                  <a:rPr lang="en-US" sz="2000" smtClean="0"/>
                </a:br>
                <a:r>
                  <a:rPr lang="en-US" sz="2000" smtClean="0"/>
                  <a:t/>
                </a:r>
                <a:br>
                  <a:rPr lang="en-US" sz="2000" smtClean="0"/>
                </a:br>
                <a:r>
                  <a:rPr lang="en-US" sz="2000" smtClean="0"/>
                  <a:t/>
                </a:r>
                <a:br>
                  <a:rPr lang="en-US" sz="2000" smtClean="0"/>
                </a:br>
                <a:r>
                  <a:rPr lang="en-US" sz="2000" smtClean="0"/>
                  <a:t/>
                </a:r>
                <a:br>
                  <a:rPr lang="en-US" sz="2000" smtClean="0"/>
                </a:br>
                <a:r>
                  <a:rPr lang="en-US" sz="2000" smtClean="0"/>
                  <a:t/>
                </a:r>
                <a:br>
                  <a:rPr lang="en-US" sz="2000" smtClean="0"/>
                </a:br>
                <a:endParaRPr lang="en-US" sz="2000" smtClean="0"/>
              </a:p>
              <a:p>
                <a:r>
                  <a:rPr lang="en-US" sz="2000" smtClean="0"/>
                  <a:t>Vi får: </a:t>
                </a:r>
                <a:br>
                  <a:rPr lang="en-US" sz="200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m:rPr>
                        <m:nor/>
                      </m:rPr>
                      <a:rPr lang="en-GB" sz="2000"/>
                      <m:t> 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=1140−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24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∙320=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𝟏𝟖𝟎</m:t>
                    </m:r>
                  </m:oMath>
                </a14:m>
                <a:r>
                  <a:rPr lang="en-US" sz="2000" smtClean="0"/>
                  <a:t/>
                </a:r>
                <a:br>
                  <a:rPr lang="en-US" sz="200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=102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24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𝟑𝟎</m:t>
                    </m:r>
                  </m:oMath>
                </a14:m>
                <a:endParaRPr lang="en-GB" sz="2000" b="1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51" t="-5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2276872"/>
            <a:ext cx="5409824" cy="226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3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Eks. 11.1, s. 331 (nedkøling af legering)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smtClean="0"/>
                  <a:t>Linjens hældning: </a:t>
                </a:r>
                <a:br>
                  <a:rPr lang="en-US" sz="2000" smtClean="0"/>
                </a:br>
                <a:r>
                  <a:rPr lang="en-US" sz="2000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sz="2000" smtClean="0"/>
                  <a:t> </a:t>
                </a:r>
              </a:p>
              <a:p>
                <a:pPr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smtClean="0"/>
                  <a:t>Linjens skæring med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smtClean="0"/>
                  <a:t>-aksen: </a:t>
                </a:r>
                <a:br>
                  <a:rPr lang="en-US" sz="2000" smtClean="0"/>
                </a:br>
                <a:r>
                  <a:rPr lang="en-US" sz="2000" smtClean="0"/>
                  <a:t> 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24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000" smtClean="0"/>
                  <a:t> </a:t>
                </a:r>
                <a:br>
                  <a:rPr lang="en-US" sz="2000" smtClean="0"/>
                </a:br>
                <a:r>
                  <a:rPr lang="en-US" sz="2000" smtClean="0"/>
                  <a:t> 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320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40</m:t>
                    </m:r>
                  </m:oMath>
                </a14:m>
                <a:r>
                  <a:rPr lang="en-US" sz="2000" smtClean="0"/>
                  <a:t> </a:t>
                </a:r>
                <a:br>
                  <a:rPr lang="en-US" sz="2000" smtClean="0"/>
                </a:br>
                <a:r>
                  <a:rPr lang="en-US" sz="2000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=40−6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∙3=22</m:t>
                    </m:r>
                  </m:oMath>
                </a14:m>
                <a:endParaRPr lang="en-US" sz="2000" smtClean="0"/>
              </a:p>
              <a:p>
                <a:pPr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da-DK" sz="2000"/>
                  <a:t>Regressionslinjens ligning:</a:t>
                </a:r>
                <a:br>
                  <a:rPr lang="da-DK" sz="2000"/>
                </a:br>
                <a:r>
                  <a:rPr lang="da-DK" sz="2000" smtClean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a-DK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da-DK" sz="20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da-DK" sz="20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da-DK" sz="20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da-DK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da-DK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=22+6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a-DK" sz="2000" dirty="0"/>
                  <a:t> </a:t>
                </a:r>
                <a:r>
                  <a:rPr lang="en-US" sz="2000" smtClean="0"/>
                  <a:t/>
                </a:r>
                <a:br>
                  <a:rPr lang="en-US" sz="2000" smtClean="0"/>
                </a:br>
                <a:r>
                  <a:rPr lang="en-US" sz="2000" smtClean="0"/>
                  <a:t/>
                </a:r>
                <a:br>
                  <a:rPr lang="en-US" sz="2000" smtClean="0"/>
                </a:br>
                <a:r>
                  <a:rPr lang="en-US" sz="2000" smtClean="0"/>
                  <a:t/>
                </a:r>
                <a:br>
                  <a:rPr lang="en-US" sz="2000" smtClean="0"/>
                </a:br>
                <a:endParaRPr lang="en-GB" sz="2000" b="1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5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Eks. 11.1, s. 331 (nedkøling af legering)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3861048"/>
                <a:ext cx="8424936" cy="2880320"/>
              </a:xfrm>
            </p:spPr>
            <p:txBody>
              <a:bodyPr/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smtClean="0"/>
                  <a:t>Alternativt kan vi sætte ind i normalligningerne og løse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smtClean="0"/>
                  <a:t> 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smtClean="0"/>
                  <a:t>:</a:t>
                </a:r>
                <a:br>
                  <a:rPr lang="en-US" sz="2000" smtClean="0"/>
                </a:br>
                <a:r>
                  <a:rPr lang="da-DK" sz="2000"/>
                  <a:t> 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da-DK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da-DK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da-DK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da-DK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da-DK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</m:t>
                    </m:r>
                    <m:groupChr>
                      <m:groupChrPr>
                        <m:chr m:val="⇔"/>
                        <m:pos m:val="top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endParaRPr lang="en-US" sz="2000" smtClean="0"/>
              </a:p>
              <a:p>
                <a:pPr marL="0" indent="0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000"/>
                  <a:t> </a:t>
                </a:r>
                <a:r>
                  <a:rPr lang="en-US" sz="2000" smtClean="0"/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320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102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1140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   </m:t>
                    </m:r>
                    <m:groupChr>
                      <m:groupChrPr>
                        <m:chr m:val="⇔"/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smtClean="0"/>
                  <a:t>.</a:t>
                </a:r>
                <a:br>
                  <a:rPr lang="en-US" sz="2000" smtClean="0"/>
                </a:br>
                <a:r>
                  <a:rPr lang="en-US" sz="2000" smtClean="0"/>
                  <a:t/>
                </a:r>
                <a:br>
                  <a:rPr lang="en-US" sz="2000" smtClean="0"/>
                </a:br>
                <a:endParaRPr lang="en-GB" sz="2000" b="1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3861048"/>
                <a:ext cx="8424936" cy="2880320"/>
              </a:xfrm>
              <a:blipFill>
                <a:blip r:embed="rId3"/>
                <a:stretch>
                  <a:fillRect l="-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897" y="1147037"/>
            <a:ext cx="6083129" cy="254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7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Overblik over kurset indtil nu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Organisering og præsentation af data (kap. 1 og 2)</a:t>
            </a:r>
          </a:p>
          <a:p>
            <a:r>
              <a:rPr lang="en-US" smtClean="0"/>
              <a:t>Sandsynligheder til beskrivelse af usikkerhed (kap. 3)</a:t>
            </a:r>
          </a:p>
          <a:p>
            <a:r>
              <a:rPr lang="en-US" smtClean="0"/>
              <a:t>Stokastiske variable og deres fordelinger til at beregne sandsynlighed for udfald (kap. 4 og 5)</a:t>
            </a:r>
          </a:p>
          <a:p>
            <a:r>
              <a:rPr lang="en-US" smtClean="0"/>
              <a:t>Inferens om populationers middelværdi og varians fra stikprøver </a:t>
            </a:r>
            <a:br>
              <a:rPr lang="en-US" smtClean="0"/>
            </a:br>
            <a:r>
              <a:rPr lang="en-US" smtClean="0"/>
              <a:t>(kap. 6-9)</a:t>
            </a:r>
          </a:p>
          <a:p>
            <a:r>
              <a:rPr lang="en-US" smtClean="0"/>
              <a:t>Hypotesetests for egenskabers uafhængighed og for fordeling af stikprøver (Chi-i-anden tests) (kap. 10) </a:t>
            </a:r>
          </a:p>
          <a:p>
            <a:r>
              <a:rPr lang="en-US" smtClean="0"/>
              <a:t>Nu og resten af kurset: </a:t>
            </a:r>
            <a:r>
              <a:rPr lang="en-US" b="1" smtClean="0"/>
              <a:t>Modellering</a:t>
            </a:r>
            <a:r>
              <a:rPr lang="en-US" smtClean="0"/>
              <a:t> på baggrund af data:</a:t>
            </a:r>
          </a:p>
          <a:p>
            <a:pPr lvl="1"/>
            <a:r>
              <a:rPr lang="en-US" smtClean="0"/>
              <a:t>Regression </a:t>
            </a:r>
            <a:r>
              <a:rPr lang="en-US"/>
              <a:t>(kap. </a:t>
            </a:r>
            <a:r>
              <a:rPr lang="en-US" smtClean="0"/>
              <a:t>11-12)</a:t>
            </a:r>
          </a:p>
          <a:p>
            <a:pPr lvl="1"/>
            <a:r>
              <a:rPr lang="en-US" smtClean="0"/>
              <a:t>Faktorielle eksperimenter </a:t>
            </a:r>
            <a:r>
              <a:rPr lang="en-US"/>
              <a:t>(kap. </a:t>
            </a:r>
            <a:r>
              <a:rPr lang="en-US" smtClean="0"/>
              <a:t>13-14).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44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235"/>
          <a:stretch/>
        </p:blipFill>
        <p:spPr>
          <a:xfrm>
            <a:off x="1475656" y="3212976"/>
            <a:ext cx="5758458" cy="32416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Hvordan regner vi dette i R?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424936" cy="5688632"/>
          </a:xfrm>
        </p:spPr>
        <p:txBody>
          <a:bodyPr/>
          <a:lstStyle/>
          <a:p>
            <a:r>
              <a:rPr lang="da-DK" smtClean="0"/>
              <a:t>Scatter plot:</a:t>
            </a:r>
            <a:br>
              <a:rPr lang="da-DK" smtClean="0"/>
            </a:br>
            <a:r>
              <a:rPr lang="da-DK" smtClean="0"/>
              <a:t>	</a:t>
            </a:r>
            <a:r>
              <a:rPr lang="da-DK">
                <a:solidFill>
                  <a:schemeClr val="tx2"/>
                </a:solidFill>
              </a:rPr>
              <a:t>plot(x, y, type="p")</a:t>
            </a:r>
            <a:endParaRPr lang="da-DK" smtClean="0">
              <a:solidFill>
                <a:schemeClr val="tx2"/>
              </a:solidFill>
            </a:endParaRPr>
          </a:p>
          <a:p>
            <a:r>
              <a:rPr lang="da-DK" smtClean="0"/>
              <a:t>Lineær regression:</a:t>
            </a:r>
            <a:br>
              <a:rPr lang="da-DK" smtClean="0"/>
            </a:br>
            <a:r>
              <a:rPr lang="da-DK" smtClean="0"/>
              <a:t>	</a:t>
            </a:r>
            <a:r>
              <a:rPr lang="da-DK">
                <a:solidFill>
                  <a:schemeClr val="tx2"/>
                </a:solidFill>
              </a:rPr>
              <a:t>linmod = lm(y ~ x)</a:t>
            </a:r>
            <a:br>
              <a:rPr lang="da-DK">
                <a:solidFill>
                  <a:schemeClr val="tx2"/>
                </a:solidFill>
              </a:rPr>
            </a:br>
            <a:r>
              <a:rPr lang="da-DK">
                <a:solidFill>
                  <a:schemeClr val="tx2"/>
                </a:solidFill>
              </a:rPr>
              <a:t> 	summary(linmod)</a:t>
            </a:r>
            <a:endParaRPr lang="da-DK"/>
          </a:p>
          <a:p>
            <a:r>
              <a:rPr lang="da-DK" smtClean="0"/>
              <a:t>Output: </a:t>
            </a:r>
            <a:br>
              <a:rPr lang="da-DK" smtClean="0"/>
            </a:br>
            <a:r>
              <a:rPr lang="da-DK" smtClean="0"/>
              <a:t/>
            </a:r>
            <a:br>
              <a:rPr lang="da-DK" smtClean="0"/>
            </a:br>
            <a:r>
              <a:rPr lang="da-DK" smtClean="0"/>
              <a:t/>
            </a:r>
            <a:br>
              <a:rPr lang="da-DK" smtClean="0"/>
            </a:br>
            <a:r>
              <a:rPr lang="da-DK" smtClean="0"/>
              <a:t/>
            </a:r>
            <a:br>
              <a:rPr lang="da-DK" smtClean="0"/>
            </a:br>
            <a:r>
              <a:rPr lang="da-DK" smtClean="0"/>
              <a:t/>
            </a:r>
            <a:br>
              <a:rPr lang="da-DK" smtClean="0"/>
            </a:br>
            <a:r>
              <a:rPr lang="da-DK" smtClean="0"/>
              <a:t/>
            </a:r>
            <a:br>
              <a:rPr lang="da-DK" smtClean="0"/>
            </a:br>
            <a:r>
              <a:rPr lang="da-DK" smtClean="0"/>
              <a:t/>
            </a:r>
            <a:br>
              <a:rPr lang="da-DK" smtClean="0"/>
            </a:br>
            <a:r>
              <a:rPr lang="da-DK" smtClean="0"/>
              <a:t/>
            </a:r>
            <a:br>
              <a:rPr lang="da-DK" smtClean="0"/>
            </a:br>
            <a:r>
              <a:rPr lang="da-DK" smtClean="0"/>
              <a:t/>
            </a:r>
            <a:br>
              <a:rPr lang="da-DK" smtClean="0"/>
            </a:br>
            <a:endParaRPr lang="da-DK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20</a:t>
            </a:fld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182" t="15656" r="4918" b="4335"/>
          <a:stretch/>
        </p:blipFill>
        <p:spPr>
          <a:xfrm>
            <a:off x="4385465" y="1224141"/>
            <a:ext cx="4464602" cy="2767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31641" y="4496056"/>
            <a:ext cx="2016224" cy="7920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TextBox 5"/>
          <p:cNvSpPr txBox="1"/>
          <p:nvPr/>
        </p:nvSpPr>
        <p:spPr>
          <a:xfrm rot="20555723">
            <a:off x="2266619" y="5109638"/>
            <a:ext cx="508786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a-DK" sz="2400">
                <a:solidFill>
                  <a:srgbClr val="C00000"/>
                </a:solidFill>
              </a:rPr>
              <a:t>Vi ser på resten af outputtet </a:t>
            </a:r>
            <a:r>
              <a:rPr lang="da-DK" sz="2400" smtClean="0">
                <a:solidFill>
                  <a:srgbClr val="C00000"/>
                </a:solidFill>
              </a:rPr>
              <a:t>lidt senere</a:t>
            </a:r>
            <a:endParaRPr lang="da-DK" sz="24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37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Hvordan regner vi det i R?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424936" cy="5616624"/>
          </a:xfrm>
        </p:spPr>
        <p:txBody>
          <a:bodyPr/>
          <a:lstStyle/>
          <a:p>
            <a:r>
              <a:rPr lang="en-US" smtClean="0"/>
              <a:t>Plot af resultatet: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Vi kan tegne regressions-</a:t>
            </a:r>
            <a:br>
              <a:rPr lang="en-US" smtClean="0"/>
            </a:br>
            <a:r>
              <a:rPr lang="en-US" smtClean="0"/>
              <a:t>linjen ind i scatterplottet</a:t>
            </a:r>
            <a:br>
              <a:rPr lang="en-US" smtClean="0"/>
            </a:br>
            <a:r>
              <a:rPr lang="en-US" smtClean="0"/>
              <a:t>med funktionen abline().</a:t>
            </a:r>
            <a:br>
              <a:rPr lang="en-US" smtClean="0"/>
            </a:b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28800"/>
            <a:ext cx="5832648" cy="15589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2367" r="3136"/>
          <a:stretch/>
        </p:blipFill>
        <p:spPr>
          <a:xfrm>
            <a:off x="4340194" y="2582828"/>
            <a:ext cx="4536504" cy="3326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9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Eksempel 11.3, s. 333 (nanosøjler) 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052736"/>
                <a:ext cx="8424936" cy="568863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smtClean="0"/>
                  <a:t>I nanoteknologi bruges nanosøjler af silicone. Man har </a:t>
                </a:r>
                <a:br>
                  <a:rPr lang="en-US" sz="2000" smtClean="0"/>
                </a:br>
                <a:r>
                  <a:rPr lang="en-US" sz="2000" smtClean="0"/>
                  <a:t>målt bredde (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smtClean="0"/>
                  <a:t>) og højde (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smtClean="0"/>
                  <a:t>) af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2000" smtClean="0"/>
                  <a:t> nanosøjler:</a:t>
                </a:r>
              </a:p>
              <a:p>
                <a:pPr marL="0" indent="0">
                  <a:buNone/>
                </a:pPr>
                <a:r>
                  <a:rPr lang="en-US" sz="2000" b="0" smtClean="0"/>
                  <a:t> 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en-GB" sz="2000" smtClean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=88.34</m:t>
                    </m:r>
                  </m:oMath>
                </a14:m>
                <a:r>
                  <a:rPr lang="en-GB" sz="2000" smtClean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305.58</m:t>
                    </m:r>
                  </m:oMath>
                </a14:m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=7239</m:t>
                    </m:r>
                  </m:oMath>
                </a14:m>
                <a:r>
                  <a:rPr lang="en-GB" sz="200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=17840</m:t>
                    </m:r>
                  </m:oMath>
                </a14:m>
                <a:r>
                  <a:rPr lang="en-GB" sz="200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=66976</m:t>
                    </m:r>
                  </m:oMath>
                </a14:m>
                <a:endParaRPr lang="en-GB" sz="2000" smtClean="0"/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sz="2000" smtClean="0"/>
                  <a:t>Lav en lineær regression, der forudsiger højde fra bredde</a:t>
                </a:r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sz="2000" smtClean="0"/>
                  <a:t>Lav en lineær regression, der forudsiger bredde fra højde</a:t>
                </a:r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sz="2000" smtClean="0"/>
                  <a:t>Vis begge regressionslinjer på et scatter plot</a:t>
                </a:r>
                <a:br>
                  <a:rPr lang="en-US" sz="2000" smtClean="0"/>
                </a:br>
                <a:r>
                  <a:rPr lang="en-US" sz="200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smtClean="0"/>
                  <a:t>Løsning: </a:t>
                </a:r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sz="2000" smtClean="0"/>
                  <a:t>Hældning: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17840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7239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=2.464</m:t>
                    </m:r>
                  </m:oMath>
                </a14:m>
                <a:r>
                  <a:rPr lang="en-US" sz="2000" smtClean="0"/>
                  <a:t/>
                </a:r>
                <a:br>
                  <a:rPr lang="en-US" sz="2000" smtClean="0"/>
                </a:br>
                <a:r>
                  <a:rPr lang="en-US" sz="2000" smtClean="0"/>
                  <a:t>Skæring: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=305.58−2.464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∙88.34=87.88</m:t>
                    </m:r>
                  </m:oMath>
                </a14:m>
                <a:r>
                  <a:rPr lang="en-US" sz="2000" smtClean="0"/>
                  <a:t/>
                </a:r>
                <a:br>
                  <a:rPr lang="en-US" sz="2000" smtClean="0"/>
                </a:br>
                <a:r>
                  <a:rPr lang="en-US" sz="2000" smtClean="0"/>
                  <a:t>Ligning: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da-DK" sz="20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da-DK" sz="20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da-DK" sz="20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da-DK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da-DK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87.88+2.464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sz="2000" smtClean="0"/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sz="2000"/>
                  <a:t>Hældning: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𝑦𝑦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17840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66976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0.266</m:t>
                    </m:r>
                  </m:oMath>
                </a14:m>
                <a:r>
                  <a:rPr lang="en-US" sz="2000"/>
                  <a:t/>
                </a:r>
                <a:br>
                  <a:rPr lang="en-US" sz="2000"/>
                </a:br>
                <a:r>
                  <a:rPr lang="en-US" sz="2000"/>
                  <a:t>Skæring: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88.34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−0.266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305.58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6.944</m:t>
                    </m:r>
                  </m:oMath>
                </a14:m>
                <a:r>
                  <a:rPr lang="en-US" sz="2000"/>
                  <a:t/>
                </a:r>
                <a:br>
                  <a:rPr lang="en-US" sz="2000"/>
                </a:br>
                <a:r>
                  <a:rPr lang="en-US" sz="2000"/>
                  <a:t>Ligning: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da-DK" sz="20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da-DK" sz="20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da-DK" sz="20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da-DK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6.944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0.266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000" smtClean="0"/>
                  <a:t>.</a:t>
                </a:r>
                <a:endParaRPr lang="en-GB" sz="2000"/>
              </a:p>
              <a:p>
                <a:pPr marL="457200" indent="-457200">
                  <a:buFont typeface="+mj-lt"/>
                  <a:buAutoNum type="alphaLcParenR"/>
                </a:pPr>
                <a:endParaRPr lang="en-GB" sz="20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052736"/>
                <a:ext cx="8424936" cy="5688632"/>
              </a:xfrm>
              <a:blipFill>
                <a:blip r:embed="rId2"/>
                <a:stretch>
                  <a:fillRect l="-796" t="-643" b="-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441" y="1220517"/>
            <a:ext cx="1778399" cy="176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45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Eksempel 11.3, s. 333 (nanosøjler) 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052736"/>
                <a:ext cx="8424936" cy="5688632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lphaLcParenR" startAt="3"/>
                </a:pPr>
                <a:r>
                  <a:rPr lang="da-DK" sz="2000" smtClean="0"/>
                  <a:t>Ligningen fra b) omformes, så </a:t>
                </a:r>
                <a14:m>
                  <m:oMath xmlns:m="http://schemas.openxmlformats.org/officeDocument/2006/math">
                    <m:r>
                      <a:rPr lang="da-DK" sz="200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da-DK" sz="2000" smtClean="0"/>
                  <a:t> udtrykkes som funktion af </a:t>
                </a:r>
                <a14:m>
                  <m:oMath xmlns:m="http://schemas.openxmlformats.org/officeDocument/2006/math">
                    <m:r>
                      <a:rPr lang="da-DK" sz="20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a-DK" sz="2000" smtClean="0"/>
                  <a:t>:</a:t>
                </a:r>
                <a:br>
                  <a:rPr lang="da-DK" sz="2000" smtClean="0"/>
                </a:br>
                <a:r>
                  <a:rPr lang="da-DK" sz="2000" smtClean="0"/>
                  <a:t> 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=6.944+0.266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</m:t>
                    </m:r>
                    <m:groupChr>
                      <m:groupChrPr>
                        <m:chr m:val="⇔"/>
                        <m:pos m:val="top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en-US" sz="2000" smtClean="0"/>
                  <a:t> </a:t>
                </a:r>
                <a:br>
                  <a:rPr lang="en-US" sz="2000" smtClean="0"/>
                </a:br>
                <a:r>
                  <a:rPr lang="en-US" sz="2000" smtClean="0"/>
                  <a:t> 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−6.944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0.266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=−26.11+3.759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smtClean="0"/>
                  <a:t/>
                </a:r>
                <a:br>
                  <a:rPr lang="en-US" sz="2000" smtClean="0"/>
                </a:br>
                <a:endParaRPr lang="en-US" sz="2000" smtClean="0"/>
              </a:p>
              <a:p>
                <a:r>
                  <a:rPr lang="en-US" sz="2000" smtClean="0"/>
                  <a:t>Begge linjer går gennem </a:t>
                </a:r>
                <a:br>
                  <a:rPr lang="en-US" sz="2000" smtClean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smtClean="0"/>
                  <a:t> </a:t>
                </a:r>
              </a:p>
              <a:p>
                <a:r>
                  <a:rPr lang="en-US" sz="2000" smtClean="0"/>
                  <a:t>Den optimale regressions-</a:t>
                </a:r>
                <a:br>
                  <a:rPr lang="en-US" sz="2000" smtClean="0"/>
                </a:br>
                <a:r>
                  <a:rPr lang="en-US" sz="2000" smtClean="0"/>
                  <a:t>linje afhænger af, hvilken </a:t>
                </a:r>
                <a:br>
                  <a:rPr lang="en-US" sz="2000" smtClean="0"/>
                </a:br>
                <a:r>
                  <a:rPr lang="en-US" sz="2000" smtClean="0"/>
                  <a:t>variabel, vi ønsker at præ-</a:t>
                </a:r>
                <a:br>
                  <a:rPr lang="en-US" sz="2000" smtClean="0"/>
                </a:br>
                <a:r>
                  <a:rPr lang="en-US" sz="2000" smtClean="0"/>
                  <a:t>diktere.</a:t>
                </a:r>
                <a:br>
                  <a:rPr lang="en-US" sz="2000" smtClean="0"/>
                </a:br>
                <a:r>
                  <a:rPr lang="en-US" sz="2000"/>
                  <a:t/>
                </a:r>
                <a:br>
                  <a:rPr lang="en-US" sz="2000"/>
                </a:br>
                <a:endParaRPr lang="en-GB" sz="20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052736"/>
                <a:ext cx="8424936" cy="5688632"/>
              </a:xfrm>
              <a:blipFill>
                <a:blip r:embed="rId2"/>
                <a:stretch>
                  <a:fillRect l="-796" t="-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899" y="2352379"/>
            <a:ext cx="5034490" cy="308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1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Statistisk teori (11.2)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Vi antager, at der findes en lineær sammenhæng mellem responsvariablen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mtClean="0"/>
                  <a:t> og regressorvariablen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mtClean="0"/>
                  <a:t>:</a:t>
                </a:r>
                <a:br>
                  <a:rPr lang="en-GB" smtClean="0"/>
                </a:br>
                <a:r>
                  <a:rPr lang="en-GB" smtClean="0"/>
                  <a:t>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mtClean="0"/>
                  <a:t>,</a:t>
                </a:r>
                <a:br>
                  <a:rPr lang="en-GB" smtClean="0"/>
                </a:br>
                <a:r>
                  <a:rPr lang="en-GB" smtClean="0"/>
                  <a:t>men vi kender ikke koefficienterne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mtClean="0"/>
                  <a:t> 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smtClean="0"/>
              </a:p>
              <a:p>
                <a:r>
                  <a:rPr lang="en-US" smtClean="0"/>
                  <a:t>Desuden er der variabilitet, så gentagne målinger giver ikke samme værdi af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mtClean="0"/>
                  <a:t> for samme værdi af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mtClean="0"/>
                  <a:t>. Derfor opfatter vi responsen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mtClean="0"/>
                  <a:t> som resultatet af en stokastisk variabel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mtClean="0"/>
                  <a:t>:</a:t>
                </a:r>
                <a:br>
                  <a:rPr lang="en-GB" smtClean="0"/>
                </a:br>
                <a:r>
                  <a:rPr lang="en-GB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mtClean="0"/>
              </a:p>
              <a:p>
                <a:r>
                  <a:rPr lang="en-US" smtClean="0"/>
                  <a:t>Vi antager,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er en </a:t>
                </a:r>
                <a:r>
                  <a:rPr lang="en-US" smtClean="0">
                    <a:solidFill>
                      <a:schemeClr val="accent1">
                        <a:lumMod val="75000"/>
                      </a:schemeClr>
                    </a:solidFill>
                  </a:rPr>
                  <a:t>normalfordelt</a:t>
                </a:r>
                <a:r>
                  <a:rPr lang="en-US" smtClean="0"/>
                  <a:t> stokastisk variabel for </a:t>
                </a:r>
                <a:br>
                  <a:rPr lang="en-US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. </a:t>
                </a:r>
              </a:p>
              <a:p>
                <a:pPr lvl="1"/>
                <a:r>
                  <a:rPr lang="en-GB" smtClean="0"/>
                  <a:t>Middelværdien af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mtClean="0"/>
                  <a:t> 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mtClean="0"/>
                  <a:t>, så den afhænger af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mtClean="0"/>
              </a:p>
              <a:p>
                <a:pPr lvl="1"/>
                <a:r>
                  <a:rPr lang="en-US" smtClean="0"/>
                  <a:t>Variansen af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mtClean="0"/>
                  <a:t> er den samme for alle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mtClean="0"/>
                  <a:t>, nemlig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mtClean="0"/>
              </a:p>
              <a:p>
                <a:r>
                  <a:rPr lang="en-US" smtClean="0"/>
                  <a:t>Det svarer til,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mtClean="0"/>
                  <a:t> 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mtClean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mtClean="0"/>
                  <a:t>.</a:t>
                </a:r>
                <a:endParaRPr lang="en-GB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8"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08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Statistisk teori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mtClean="0"/>
                  <a:t>Illustration af modellen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med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/>
                  <a:t> </a:t>
                </a:r>
                <a:r>
                  <a:rPr lang="en-GB" smtClean="0"/>
                  <a:t>~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: </a:t>
                </a:r>
                <a:endParaRPr lang="en-GB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1"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025" y="2078922"/>
            <a:ext cx="5387974" cy="454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9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Statistisk teori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mtClean="0"/>
                  <a:t>Vi kender ikke parametrene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 og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, så dem estimerer vi fra vores datasæt: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mtClean="0"/>
                  <a:t>,  hvor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smtClean="0"/>
                  <a:t> 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</m:oMath>
                </a14:m>
                <a:r>
                  <a:rPr lang="en-US" smtClean="0"/>
                  <a:t> er defineret tidligere, sammen med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mtClean="0"/>
                  <a:t> estimeres med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mtClean="0"/>
                  <a:t>, som beregnes med residualernes kvadrater:</a:t>
                </a:r>
                <a:br>
                  <a:rPr lang="en-US" smtClean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𝑦𝑦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r>
                  <a:rPr lang="en-US"/>
                  <a:t>  (kan man vise)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mtClean="0"/>
                  <a:t> kaldes ‘standard error of the estimate’ (i bogen) og ‘residual standard error’ (i R).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1"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78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Eks. 11.1 (nedkøling af legering, forts. )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Vi beregnede/kan beregne: </a:t>
                </a:r>
                <a:br>
                  <a:rPr lang="en-US" smtClean="0"/>
                </a:br>
                <a:r>
                  <a:rPr lang="en-US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180</m:t>
                    </m:r>
                  </m:oMath>
                </a14:m>
                <a:r>
                  <a:rPr lang="en-US" smtClean="0"/>
                  <a:t> </a:t>
                </a:r>
                <a:br>
                  <a:rPr lang="en-US" smtClean="0"/>
                </a:br>
                <a:r>
                  <a:rPr lang="en-US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r>
                  <a:rPr lang="en-US"/>
                  <a:t> </a:t>
                </a:r>
                <a:br>
                  <a:rPr lang="en-US"/>
                </a:br>
                <a:r>
                  <a:rPr lang="en-US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1350</m:t>
                    </m:r>
                  </m:oMath>
                </a14:m>
                <a:r>
                  <a:rPr lang="en-US" smtClean="0"/>
                  <a:t> </a:t>
                </a:r>
              </a:p>
              <a:p>
                <a:r>
                  <a:rPr lang="en-US" smtClean="0"/>
                  <a:t>Dermed er </a:t>
                </a:r>
                <a:br>
                  <a:rPr lang="en-US" smtClean="0"/>
                </a:br>
                <a:r>
                  <a:rPr lang="en-US" smtClean="0"/>
                  <a:t> 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𝑦𝑦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1350−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180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/30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8−2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=45</m:t>
                    </m:r>
                  </m:oMath>
                </a14:m>
                <a:r>
                  <a:rPr lang="en-US" smtClean="0"/>
                  <a:t> og</a:t>
                </a:r>
                <a:br>
                  <a:rPr lang="en-US" smtClean="0"/>
                </a:br>
                <a:r>
                  <a:rPr lang="en-US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=6.708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Beregningen af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mtClean="0"/>
                  <a:t> findes i output af R’s function summary():</a:t>
                </a:r>
                <a:r>
                  <a:rPr lang="en-US"/>
                  <a:t/>
                </a:r>
                <a:br>
                  <a:rPr lang="en-US"/>
                </a:br>
                <a:r>
                  <a:rPr lang="en-US" sz="2000"/>
                  <a:t/>
                </a:r>
                <a:br>
                  <a:rPr lang="en-US" sz="2000"/>
                </a:br>
                <a:r>
                  <a:rPr lang="en-US" sz="2000"/>
                  <a:t/>
                </a:r>
                <a:br>
                  <a:rPr lang="en-US" sz="2000"/>
                </a:br>
                <a:r>
                  <a:rPr lang="en-US" sz="2000"/>
                  <a:t/>
                </a:r>
                <a:br>
                  <a:rPr lang="en-US" sz="2000"/>
                </a:br>
                <a:endParaRPr lang="en-GB" sz="2000" b="1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8"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196752"/>
            <a:ext cx="4109966" cy="17251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235" t="39522"/>
          <a:stretch/>
        </p:blipFill>
        <p:spPr>
          <a:xfrm>
            <a:off x="1547664" y="4530895"/>
            <a:ext cx="5758458" cy="196045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75656" y="5733256"/>
            <a:ext cx="4982172" cy="3295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208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Statistisk teori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980728"/>
                <a:ext cx="8856984" cy="5760640"/>
              </a:xfrm>
            </p:spPr>
            <p:txBody>
              <a:bodyPr/>
              <a:lstStyle/>
              <a:p>
                <a:r>
                  <a:rPr lang="en-US" smtClean="0"/>
                  <a:t>Når vi har beregnet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mtClean="0"/>
                  <a:t> kan den bruges til at beregne konfidensinterval for vores estimater af koefficienterne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100%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>
                    <a:solidFill>
                      <a:schemeClr val="accent1">
                        <a:lumMod val="75000"/>
                      </a:schemeClr>
                    </a:solidFill>
                  </a:rPr>
                  <a:t>konfidensinterval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mtClean="0"/>
                  <a:t>:</a:t>
                </a:r>
                <a:br>
                  <a:rPr lang="en-US" smtClean="0"/>
                </a:br>
                <a:r>
                  <a:rPr lang="en-US" smtClean="0"/>
                  <a:t> 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100%</m:t>
                    </m:r>
                  </m:oMath>
                </a14:m>
                <a:r>
                  <a:rPr lang="en-US"/>
                  <a:t> </a:t>
                </a:r>
                <a:r>
                  <a:rPr lang="en-US" smtClean="0">
                    <a:solidFill>
                      <a:schemeClr val="accent1">
                        <a:lumMod val="75000"/>
                      </a:schemeClr>
                    </a:solidFill>
                  </a:rPr>
                  <a:t>konfidensinterval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/>
                  <a:t>:</a:t>
                </a:r>
                <a:br>
                  <a:rPr lang="en-US"/>
                </a:br>
                <a:r>
                  <a:rPr lang="en-US"/>
                  <a:t> 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n-US" smtClean="0"/>
              </a:p>
              <a:p>
                <a:r>
                  <a:rPr lang="en-US" smtClean="0"/>
                  <a:t>I begge former skal vi bruge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mtClean="0"/>
                  <a:t> frihedsgrader 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endParaRPr lang="en-US" smtClean="0"/>
              </a:p>
              <a:p>
                <a:r>
                  <a:rPr lang="en-US" smtClean="0">
                    <a:solidFill>
                      <a:schemeClr val="tx1"/>
                    </a:solidFill>
                  </a:rPr>
                  <a:t>Bogen bruger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 og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 til at betegne koefficienterne, i stedet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 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. Derfor indgår der </a:t>
                </a:r>
                <a:r>
                  <a:rPr lang="en-US" i="1" smtClean="0">
                    <a:solidFill>
                      <a:schemeClr val="tx1"/>
                    </a:solidFill>
                  </a:rPr>
                  <a:t>to forskellige betydninger af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 i udtrykkene for konfidensinterval (s. 338). Pinligt!!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980728"/>
                <a:ext cx="8856984" cy="5760640"/>
              </a:xfrm>
              <a:blipFill>
                <a:blip r:embed="rId2"/>
                <a:stretch>
                  <a:fillRect l="-757" t="-741" r="-11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5301208"/>
            <a:ext cx="7272808" cy="145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7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Statistisk teori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24744"/>
                <a:ext cx="8424936" cy="5616624"/>
              </a:xfrm>
            </p:spPr>
            <p:txBody>
              <a:bodyPr/>
              <a:lstStyle/>
              <a:p>
                <a:r>
                  <a:rPr lang="en-US" smtClean="0"/>
                  <a:t>Når vi har beregnet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mtClean="0"/>
                  <a:t> kan den bruges til at beregne konfidensinterval for vores estimater af koefficienterne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100%</m:t>
                    </m:r>
                  </m:oMath>
                </a14:m>
                <a:r>
                  <a:rPr lang="en-US" smtClean="0"/>
                  <a:t> konfidensinterval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mtClean="0"/>
                  <a:t>:</a:t>
                </a:r>
                <a:br>
                  <a:rPr lang="en-US" smtClean="0"/>
                </a:br>
                <a:r>
                  <a:rPr lang="en-US" smtClean="0"/>
                  <a:t> 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100%</m:t>
                    </m:r>
                  </m:oMath>
                </a14:m>
                <a:r>
                  <a:rPr lang="en-US"/>
                  <a:t> konfidensinterval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/>
                  <a:t>:</a:t>
                </a:r>
                <a:br>
                  <a:rPr lang="en-US"/>
                </a:br>
                <a:r>
                  <a:rPr lang="en-US"/>
                  <a:t> 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n-US" smtClean="0"/>
              </a:p>
              <a:p>
                <a:r>
                  <a:rPr lang="en-US" smtClean="0"/>
                  <a:t>I R kan disse konfidensintervaller beregnes med funktionen </a:t>
                </a:r>
                <a:r>
                  <a:rPr lang="en-US" smtClean="0">
                    <a:solidFill>
                      <a:schemeClr val="accent1">
                        <a:lumMod val="75000"/>
                      </a:schemeClr>
                    </a:solidFill>
                  </a:rPr>
                  <a:t>confint()</a:t>
                </a:r>
                <a:r>
                  <a:rPr lang="en-US" smtClean="0"/>
                  <a:t>:</a:t>
                </a:r>
                <a:br>
                  <a:rPr lang="en-US" smtClean="0"/>
                </a:br>
                <a:r>
                  <a:rPr lang="en-US" smtClean="0"/>
                  <a:t/>
                </a:r>
                <a:br>
                  <a:rPr lang="en-US" smtClean="0"/>
                </a:br>
                <a:endParaRPr lang="en-US" smtClean="0"/>
              </a:p>
              <a:p>
                <a:r>
                  <a:rPr lang="en-US" smtClean="0"/>
                  <a:t>For eksempel 11.1 får vi</a:t>
                </a:r>
                <a:br>
                  <a:rPr lang="en-US" smtClean="0"/>
                </a:br>
                <a:r>
                  <a:rPr lang="en-US" smtClean="0"/>
                  <a:t>(med 99 % konfidens):</a:t>
                </a:r>
                <a:br>
                  <a:rPr lang="en-US" smtClean="0"/>
                </a:br>
                <a:r>
                  <a:rPr lang="en-US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5.8;38.2</m:t>
                        </m:r>
                      </m:e>
                    </m:d>
                  </m:oMath>
                </a14:m>
                <a:r>
                  <a:rPr lang="en-US" smtClean="0"/>
                  <a:t>  </a:t>
                </a:r>
                <a:r>
                  <a:rPr lang="en-US"/>
                  <a:t/>
                </a:r>
                <a:br>
                  <a:rPr lang="en-US"/>
                </a:br>
                <a:r>
                  <a:rPr lang="en-US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1.5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10.5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mtClean="0"/>
                  <a:t>.</a:t>
                </a:r>
                <a:r>
                  <a:rPr lang="en-US"/>
                  <a:t> </a:t>
                </a:r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24744"/>
                <a:ext cx="8424936" cy="5616624"/>
              </a:xfrm>
              <a:blipFill>
                <a:blip r:embed="rId2"/>
                <a:stretch>
                  <a:fillRect l="-868" t="-7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310852"/>
            <a:ext cx="4638675" cy="600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012" y="5323924"/>
            <a:ext cx="3716846" cy="985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72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Sammenhænge mellem data (11.1)</a:t>
            </a:r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dirty="0" smtClean="0"/>
                  <a:t>Vi forsøger at bestemme en matematisk sammenhæng mellem forskellige egenskaber, vi har målt</a:t>
                </a:r>
              </a:p>
              <a:p>
                <a:r>
                  <a:rPr lang="da-DK" dirty="0" smtClean="0"/>
                  <a:t>Det svarer til en </a:t>
                </a:r>
                <a:r>
                  <a:rPr lang="da-DK" dirty="0" smtClean="0">
                    <a:solidFill>
                      <a:schemeClr val="tx2"/>
                    </a:solidFill>
                  </a:rPr>
                  <a:t>model</a:t>
                </a:r>
                <a:r>
                  <a:rPr lang="da-DK" dirty="0" smtClean="0"/>
                  <a:t>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/>
                      </a:rPr>
                      <m:t>𝑦</m:t>
                    </m:r>
                    <m:r>
                      <a:rPr lang="da-DK" b="0" i="1" smtClean="0">
                        <a:latin typeface="Cambria Math"/>
                      </a:rPr>
                      <m:t>=</m:t>
                    </m:r>
                    <m:r>
                      <a:rPr lang="da-DK" b="0" i="1" smtClean="0">
                        <a:latin typeface="Cambria Math"/>
                      </a:rPr>
                      <m:t>𝑓</m:t>
                    </m:r>
                    <m:r>
                      <a:rPr lang="da-DK" b="0" i="1" smtClean="0">
                        <a:latin typeface="Cambria Math"/>
                      </a:rPr>
                      <m:t>(</m:t>
                    </m:r>
                    <m:r>
                      <a:rPr lang="da-DK" b="0" i="1" smtClean="0">
                        <a:latin typeface="Cambria Math"/>
                      </a:rPr>
                      <m:t>𝑥</m:t>
                    </m:r>
                    <m:r>
                      <a:rPr lang="da-DK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da-DK" dirty="0" smtClean="0"/>
                  <a:t>, der bedst muligt beskriver et datasæt af sammen-</a:t>
                </a:r>
                <a:br>
                  <a:rPr lang="da-DK" dirty="0" smtClean="0"/>
                </a:br>
                <a:r>
                  <a:rPr lang="da-DK" dirty="0" smtClean="0"/>
                  <a:t>hængende målinger </a:t>
                </a:r>
                <a:br>
                  <a:rPr lang="da-DK" dirty="0" smtClean="0"/>
                </a:br>
                <a:r>
                  <a:rPr lang="da-DK" dirty="0" smtClean="0"/>
                  <a:t>af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b="0" i="1" smtClean="0">
                            <a:latin typeface="Cambria Math"/>
                          </a:rPr>
                          <m:t>𝑥</m:t>
                        </m:r>
                        <m:r>
                          <a:rPr lang="da-DK" b="0" i="1" smtClean="0">
                            <a:latin typeface="Cambria Math"/>
                          </a:rPr>
                          <m:t>, </m:t>
                        </m:r>
                        <m:r>
                          <a:rPr lang="da-DK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da-DK" dirty="0" smtClean="0"/>
                  <a:t> værdier</a:t>
                </a:r>
              </a:p>
              <a:p>
                <a:r>
                  <a:rPr lang="da-DK" dirty="0" smtClean="0"/>
                  <a:t>Når vi har modellen </a:t>
                </a:r>
                <a:br>
                  <a:rPr lang="da-DK" dirty="0" smtClean="0"/>
                </a:br>
                <a:r>
                  <a:rPr lang="da-DK" dirty="0" smtClean="0"/>
                  <a:t>kan vi forudsige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𝑦</m:t>
                    </m:r>
                    <m:r>
                      <a:rPr lang="da-DK" i="1">
                        <a:latin typeface="Cambria Math"/>
                      </a:rPr>
                      <m:t> </m:t>
                    </m:r>
                  </m:oMath>
                </a14:m>
                <a:r>
                  <a:rPr lang="da-DK" dirty="0" smtClean="0"/>
                  <a:t>for </a:t>
                </a:r>
                <a:br>
                  <a:rPr lang="da-DK" dirty="0" smtClean="0"/>
                </a:br>
                <a:r>
                  <a:rPr lang="da-DK" dirty="0" smtClean="0"/>
                  <a:t>værdier af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da-DK" dirty="0" smtClean="0"/>
                  <a:t>, som vi </a:t>
                </a:r>
                <a:br>
                  <a:rPr lang="da-DK" dirty="0" smtClean="0"/>
                </a:br>
                <a:r>
                  <a:rPr lang="da-DK" dirty="0" smtClean="0"/>
                  <a:t>ikke har målt</a:t>
                </a:r>
              </a:p>
              <a:p>
                <a:r>
                  <a:rPr lang="da-DK" dirty="0" smtClean="0"/>
                  <a:t>Her er modellen lineær</a:t>
                </a:r>
                <a:r>
                  <a:rPr lang="da-DK" dirty="0"/>
                  <a:t>:</a:t>
                </a:r>
                <a:r>
                  <a:rPr lang="da-DK" dirty="0" smtClean="0"/>
                  <a:t/>
                </a:r>
                <a:br>
                  <a:rPr lang="da-DK" dirty="0" smtClean="0"/>
                </a:br>
                <a14:m>
                  <m:oMath xmlns:m="http://schemas.openxmlformats.org/officeDocument/2006/math">
                    <m:r>
                      <a:rPr lang="da-DK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da-DK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a-DK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da-DK" b="0" dirty="0" smtClean="0"/>
                  <a:t> </a:t>
                </a:r>
              </a:p>
              <a:p>
                <a:r>
                  <a:rPr lang="da-DK" dirty="0" smtClean="0"/>
                  <a:t>Her afhænger modellen </a:t>
                </a:r>
                <a:br>
                  <a:rPr lang="da-DK" dirty="0" smtClean="0"/>
                </a:br>
                <a:r>
                  <a:rPr lang="da-DK" dirty="0" smtClean="0"/>
                  <a:t>kun af én variabel, </a:t>
                </a:r>
                <a:br>
                  <a:rPr lang="da-DK" dirty="0" smtClean="0"/>
                </a:br>
                <a:r>
                  <a:rPr lang="da-DK" dirty="0" smtClean="0"/>
                  <a:t>nemlig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𝑥</m:t>
                    </m:r>
                  </m:oMath>
                </a14:m>
                <a:r>
                  <a:rPr lang="da-DK" b="0" dirty="0" smtClean="0"/>
                  <a:t>.</a:t>
                </a:r>
              </a:p>
              <a:p>
                <a:endParaRPr lang="da-DK" dirty="0" smtClean="0"/>
              </a:p>
              <a:p>
                <a:pPr marL="0" indent="0">
                  <a:buNone/>
                </a:pPr>
                <a:r>
                  <a:rPr lang="da-DK" dirty="0" smtClean="0"/>
                  <a:t> </a:t>
                </a:r>
                <a:endParaRPr lang="da-D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68" t="-668" b="-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</a:t>
            </a:fld>
            <a:endParaRPr lang="da-DK" dirty="0"/>
          </a:p>
        </p:txBody>
      </p:sp>
      <p:pic>
        <p:nvPicPr>
          <p:cNvPr id="4098" name="Picture 2" descr="https://lh3.ggpht.com/-d16xbB_2m94/Uml0Gi76XtI/AAAAAAAAI94/5ezC-ZqZWz8/s1600/linearRegressi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5" t="7043" r="7030"/>
          <a:stretch/>
        </p:blipFill>
        <p:spPr bwMode="auto">
          <a:xfrm>
            <a:off x="3709189" y="2656114"/>
            <a:ext cx="5399315" cy="422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36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Statistisk teori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24744"/>
                <a:ext cx="8424936" cy="5616624"/>
              </a:xfrm>
            </p:spPr>
            <p:txBody>
              <a:bodyPr/>
              <a:lstStyle/>
              <a:p>
                <a:r>
                  <a:rPr lang="en-US" smtClean="0"/>
                  <a:t>Nu vil vi undersøge, om koefficienterne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mtClean="0"/>
                  <a:t> 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 i virkeligheden kan være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mtClean="0"/>
                  <a:t>. Hvis hældningskoefficienten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mtClean="0"/>
                  <a:t> har vi en kedelig model, for den afhænger ikke af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mtClean="0"/>
              </a:p>
              <a:p>
                <a:r>
                  <a:rPr lang="en-US" smtClean="0"/>
                  <a:t>For eksempel 11.1 er det usandsynligt at nogen af koefficienterne 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mtClean="0"/>
                  <a:t>,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mtClean="0"/>
                  <a:t> er langt udenfor 99 % konfidensintervallerne:</a:t>
                </a:r>
                <a:br>
                  <a:rPr lang="en-US" smtClean="0"/>
                </a:br>
                <a:r>
                  <a:rPr lang="en-US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5.8;38.2</m:t>
                        </m:r>
                      </m:e>
                    </m:d>
                  </m:oMath>
                </a14:m>
                <a:r>
                  <a:rPr lang="en-US"/>
                  <a:t>  </a:t>
                </a:r>
                <a:br>
                  <a:rPr lang="en-US"/>
                </a:br>
                <a:r>
                  <a:rPr lang="en-US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∈[1.5;10.5]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Resultatet af regressionsanalysen i R indeholder en test af, om de estimerede koefficienter kunne være 0: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24744"/>
                <a:ext cx="8424936" cy="5616624"/>
              </a:xfrm>
              <a:blipFill>
                <a:blip r:embed="rId2"/>
                <a:stretch>
                  <a:fillRect l="-868" t="-7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235" t="39522"/>
          <a:stretch/>
        </p:blipFill>
        <p:spPr>
          <a:xfrm>
            <a:off x="1547664" y="4365104"/>
            <a:ext cx="5758458" cy="196045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356742" y="4487345"/>
            <a:ext cx="2824114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287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Statistisk teori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24744"/>
                <a:ext cx="8424936" cy="5616624"/>
              </a:xfrm>
            </p:spPr>
            <p:txBody>
              <a:bodyPr/>
              <a:lstStyle/>
              <a:p>
                <a:r>
                  <a:rPr lang="en-US" smtClean="0"/>
                  <a:t>Normalt tjekker vi kun kolonnen ‘Pr(&gt;|t|)’ længst til højre</a:t>
                </a:r>
              </a:p>
              <a:p>
                <a:r>
                  <a:rPr lang="en-US" smtClean="0"/>
                  <a:t>Tallene er p-værdier for hypotesetests med nulhypotesen, at koefficienten i virkeligheden er 0</a:t>
                </a:r>
              </a:p>
              <a:p>
                <a:r>
                  <a:rPr lang="en-US" smtClean="0"/>
                  <a:t>For hældningskoefficienten viser testen, at hvis nulhypotesen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mtClean="0"/>
                  <a:t> er sand, så vil man tilfældigvis kunne få et estimat på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6.0</m:t>
                    </m:r>
                  </m:oMath>
                </a14:m>
                <a:r>
                  <a:rPr lang="en-US" smtClean="0"/>
                  <a:t> med en sandsynlighed på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0.00271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Det er altså meget usandsynligt, så vi forkaster nulhypotesen og tror på, at der er korrelation</a:t>
                </a:r>
              </a:p>
              <a:p>
                <a:r>
                  <a:rPr lang="en-US" smtClean="0"/>
                  <a:t>Koden med ** betyder, at vi kan forkaste nulhypotesen på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mtClean="0"/>
                  <a:t> % signifikansniveau, men ikke på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0.1</m:t>
                    </m:r>
                  </m:oMath>
                </a14:m>
                <a:r>
                  <a:rPr lang="en-US" smtClean="0"/>
                  <a:t> %.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24744"/>
                <a:ext cx="8424936" cy="5616624"/>
              </a:xfrm>
              <a:blipFill>
                <a:blip r:embed="rId2"/>
                <a:stretch>
                  <a:fillRect l="-868" t="-7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235" t="39522"/>
          <a:stretch/>
        </p:blipFill>
        <p:spPr>
          <a:xfrm>
            <a:off x="1547664" y="4852923"/>
            <a:ext cx="5758458" cy="196045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356742" y="4975164"/>
            <a:ext cx="2824114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563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Statistisk teori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24744"/>
                <a:ext cx="8424936" cy="5616624"/>
              </a:xfrm>
            </p:spPr>
            <p:txBody>
              <a:bodyPr/>
              <a:lstStyle/>
              <a:p>
                <a:r>
                  <a:rPr lang="en-US" smtClean="0"/>
                  <a:t>Baggrunden for de to hypotesetests er disse erkendelser fra ‘kloge statistikere’ (husk: bogen bruger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mtClean="0"/>
                  <a:t> og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mtClean="0"/>
                  <a:t> i stedet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/>
                  <a:t> 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):</a:t>
                </a:r>
                <a:br>
                  <a:rPr lang="en-US" smtClean="0"/>
                </a:br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z="1200" smtClean="0"/>
                  <a:t> </a:t>
                </a:r>
                <a:endParaRPr lang="en-US" smtClean="0"/>
              </a:p>
              <a:p>
                <a:r>
                  <a:rPr lang="en-US" smtClean="0"/>
                  <a:t>For eks. 11.1 fandt vi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smtClean="0"/>
                  <a:t> 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=6.708</m:t>
                    </m:r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mtClean="0"/>
                  <a:t>. Derfor er teststørrelsen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:</a:t>
                </a:r>
                <a:br>
                  <a:rPr lang="en-US" smtClean="0"/>
                </a:br>
                <a:r>
                  <a:rPr lang="en-US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6.0−0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6.7082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=4.899</m:t>
                    </m:r>
                  </m:oMath>
                </a14:m>
                <a:r>
                  <a:rPr lang="en-US" smtClean="0"/>
                  <a:t> </a:t>
                </a:r>
              </a:p>
              <a:p>
                <a:r>
                  <a:rPr lang="en-US" smtClean="0"/>
                  <a:t>Den tilhørende p-værdi:</a:t>
                </a:r>
                <a:br>
                  <a:rPr lang="en-US" smtClean="0"/>
                </a:br>
                <a:r>
                  <a:rPr lang="en-US" smtClean="0"/>
                  <a:t>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pt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4.899, 8−2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=0.00271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‘Std. Error’ 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6.7082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=1.225</m:t>
                    </m:r>
                  </m:oMath>
                </a14:m>
                <a:r>
                  <a:rPr lang="en-US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24744"/>
                <a:ext cx="8424936" cy="5616624"/>
              </a:xfrm>
              <a:blipFill>
                <a:blip r:embed="rId2"/>
                <a:stretch>
                  <a:fillRect l="-868" t="-7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844824"/>
            <a:ext cx="5544616" cy="21713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20" y="4653136"/>
            <a:ext cx="31242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7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Statistisk teori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373229"/>
            <a:ext cx="8424936" cy="3368139"/>
          </a:xfrm>
        </p:spPr>
        <p:txBody>
          <a:bodyPr/>
          <a:lstStyle/>
          <a:p>
            <a:r>
              <a:rPr lang="en-US" smtClean="0"/>
              <a:t>For at forstå resten af outputted for regressionsanalysen, skal vi kende lidt til variansanalyse, der ellers er emnet for kapitel 12</a:t>
            </a:r>
          </a:p>
          <a:p>
            <a:r>
              <a:rPr lang="da-DK" smtClean="0">
                <a:solidFill>
                  <a:schemeClr val="accent1">
                    <a:lumMod val="75000"/>
                  </a:schemeClr>
                </a:solidFill>
              </a:rPr>
              <a:t>Variansanalyse </a:t>
            </a:r>
            <a:r>
              <a:rPr lang="da-DK" smtClean="0"/>
              <a:t>eller</a:t>
            </a:r>
            <a:r>
              <a:rPr lang="da-DK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a-DK">
                <a:solidFill>
                  <a:schemeClr val="accent1">
                    <a:lumMod val="75000"/>
                  </a:schemeClr>
                </a:solidFill>
              </a:rPr>
              <a:t>ANOVA</a:t>
            </a:r>
            <a:r>
              <a:rPr lang="da-DK" smtClean="0"/>
              <a:t> (</a:t>
            </a:r>
            <a:r>
              <a:rPr lang="da-DK" u="sng" smtClean="0"/>
              <a:t>An</a:t>
            </a:r>
            <a:r>
              <a:rPr lang="da-DK" smtClean="0"/>
              <a:t>alysis </a:t>
            </a:r>
            <a:r>
              <a:rPr lang="da-DK" u="sng"/>
              <a:t>o</a:t>
            </a:r>
            <a:r>
              <a:rPr lang="da-DK"/>
              <a:t>f </a:t>
            </a:r>
            <a:r>
              <a:rPr lang="da-DK" u="sng"/>
              <a:t>Va</a:t>
            </a:r>
            <a:r>
              <a:rPr lang="da-DK"/>
              <a:t>riance</a:t>
            </a:r>
            <a:r>
              <a:rPr lang="da-DK" smtClean="0"/>
              <a:t>) </a:t>
            </a:r>
            <a:r>
              <a:rPr lang="da-DK"/>
              <a:t>er en meget bredt anvendt statistisk metode til at undersøge, om der er forskelle mellem grupper af data</a:t>
            </a:r>
          </a:p>
          <a:p>
            <a:r>
              <a:rPr lang="da-DK"/>
              <a:t>Her bruges ANOVA til at se, hvor stor en del af variansen, der kan forklares af modellen, og dermed hvor god modellen er til at beskrive </a:t>
            </a:r>
            <a:r>
              <a:rPr lang="da-DK" smtClean="0"/>
              <a:t>data.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35" t="39522"/>
          <a:stretch/>
        </p:blipFill>
        <p:spPr>
          <a:xfrm>
            <a:off x="1547664" y="1196752"/>
            <a:ext cx="5758458" cy="19604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03648" y="2581141"/>
            <a:ext cx="5616624" cy="4747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708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ANOVA</a:t>
            </a:r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24510051"/>
                  </p:ext>
                </p:extLst>
              </p:nvPr>
            </p:nvGraphicFramePr>
            <p:xfrm>
              <a:off x="468313" y="1650356"/>
              <a:ext cx="8247334" cy="42285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33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202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1622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7529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Kilder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Frihedsgrader </a:t>
                          </a:r>
                          <a:br>
                            <a:rPr lang="da-DK" sz="1800" smtClean="0"/>
                          </a:br>
                          <a:r>
                            <a:rPr lang="da-DK" sz="1800" smtClean="0"/>
                            <a:t>(DF)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Sum of Squares (SS)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Mean Squares (MS)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F</a:t>
                          </a:r>
                          <a:endParaRPr lang="da-DK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Regression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𝑑𝑓</m:t>
                                    </m:r>
                                  </m:e>
                                  <m:sub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𝑟𝑒𝑔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r>
                            <a:rPr lang="da-DK" sz="1800" smtClean="0"/>
                            <a:t/>
                          </a:r>
                          <a:br>
                            <a:rPr lang="da-DK" sz="1800" smtClean="0"/>
                          </a:br>
                          <a:r>
                            <a:rPr lang="da-DK" sz="1800" smtClean="0"/>
                            <a:t/>
                          </a:r>
                          <a:br>
                            <a:rPr lang="da-DK" sz="1800" smtClean="0"/>
                          </a:br>
                          <a:r>
                            <a:rPr lang="da-DK" sz="1800" smtClean="0"/>
                            <a:t/>
                          </a:r>
                          <a:br>
                            <a:rPr lang="da-DK" sz="1800" smtClean="0"/>
                          </a:b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𝑆𝑆</m:t>
                                    </m:r>
                                  </m:e>
                                  <m:sub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𝑟𝑒𝑔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r>
                            <a:rPr lang="da-DK" sz="1800" smtClean="0"/>
                            <a:t/>
                          </a:r>
                          <a:br>
                            <a:rPr lang="da-DK" sz="1800" smtClean="0"/>
                          </a:br>
                          <a:r>
                            <a:rPr lang="da-DK" sz="1800" smtClean="0"/>
                            <a:t> 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𝑀𝑆</m:t>
                                    </m:r>
                                  </m:e>
                                  <m:sub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𝑟𝑒𝑔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r>
                            <a:rPr lang="da-DK" sz="1800" smtClean="0"/>
                            <a:t/>
                          </a:r>
                          <a:br>
                            <a:rPr lang="da-DK" sz="1800" smtClean="0"/>
                          </a:b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a-DK" sz="1800" smtClean="0">
                                    <a:latin typeface="Cambria Math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r>
                            <a:rPr lang="da-DK" sz="1800" smtClean="0"/>
                            <a:t/>
                          </a:r>
                          <a:br>
                            <a:rPr lang="da-DK" sz="1800" smtClean="0"/>
                          </a:br>
                          <a:r>
                            <a:rPr lang="da-DK" sz="1800" smtClean="0"/>
                            <a:t/>
                          </a:r>
                          <a:br>
                            <a:rPr lang="da-DK" sz="1800" smtClean="0"/>
                          </a:br>
                          <a:endParaRPr lang="da-DK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Residual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𝑑𝑓</m:t>
                                    </m:r>
                                  </m:e>
                                  <m:sub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𝑟𝑒𝑠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r>
                            <a:rPr lang="da-DK" sz="1800" smtClean="0"/>
                            <a:t/>
                          </a:r>
                          <a:br>
                            <a:rPr lang="da-DK" sz="1800" smtClean="0"/>
                          </a:br>
                          <a:r>
                            <a:rPr lang="da-DK" sz="1800" smtClean="0"/>
                            <a:t/>
                          </a:r>
                          <a:br>
                            <a:rPr lang="da-DK" sz="1800" smtClean="0"/>
                          </a:br>
                          <a:endParaRPr lang="da-DK" sz="1800"/>
                        </a:p>
                        <a:p>
                          <a:pPr algn="l"/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𝑆𝑆</m:t>
                                    </m:r>
                                  </m:e>
                                  <m:sub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𝑟𝑒𝑠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r>
                            <a:rPr lang="da-DK" sz="1800" smtClean="0"/>
                            <a:t/>
                          </a:r>
                          <a:br>
                            <a:rPr lang="da-DK" sz="1800" smtClean="0"/>
                          </a:b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𝑀𝑆</m:t>
                                    </m:r>
                                  </m:e>
                                  <m:sub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𝑟𝑒𝑠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r>
                            <a:rPr lang="da-DK" sz="1800" smtClean="0"/>
                            <a:t/>
                          </a:r>
                          <a:br>
                            <a:rPr lang="da-DK" sz="1800" smtClean="0"/>
                          </a:b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Total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𝑑𝑓</m:t>
                                    </m:r>
                                  </m:e>
                                  <m:sub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𝑡𝑜𝑡𝑎𝑙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r>
                            <a:rPr lang="da-DK" sz="1800" smtClean="0"/>
                            <a:t/>
                          </a:r>
                          <a:br>
                            <a:rPr lang="da-DK" sz="1800" smtClean="0"/>
                          </a:br>
                          <a:r>
                            <a:rPr lang="da-DK" sz="1800" smtClean="0"/>
                            <a:t/>
                          </a:r>
                          <a:br>
                            <a:rPr lang="da-DK" sz="1800" smtClean="0"/>
                          </a:br>
                          <a:r>
                            <a:rPr lang="da-DK" sz="1800" smtClean="0"/>
                            <a:t> </a:t>
                          </a:r>
                          <a:br>
                            <a:rPr lang="da-DK" sz="1800" smtClean="0"/>
                          </a:b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𝑆𝑆</m:t>
                                    </m:r>
                                  </m:e>
                                  <m:sub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𝑡𝑜𝑡𝑎𝑙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r>
                            <a:rPr lang="da-DK" sz="1800" smtClean="0"/>
                            <a:t/>
                          </a:r>
                          <a:br>
                            <a:rPr lang="da-DK" sz="1800" smtClean="0"/>
                          </a:br>
                          <a:endParaRPr lang="da-DK" sz="1800"/>
                        </a:p>
                        <a:p>
                          <a:pPr algn="l"/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24510051"/>
                  </p:ext>
                </p:extLst>
              </p:nvPr>
            </p:nvGraphicFramePr>
            <p:xfrm>
              <a:off x="468313" y="1650356"/>
              <a:ext cx="8247334" cy="42285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33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202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1622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7529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Kilder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Frihedsgrader </a:t>
                          </a:r>
                          <a:br>
                            <a:rPr lang="da-DK" sz="1800" smtClean="0"/>
                          </a:br>
                          <a:r>
                            <a:rPr lang="da-DK" sz="1800" smtClean="0"/>
                            <a:t>(DF)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Sum of Squares (SS)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Mean Squares (MS)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F</a:t>
                          </a:r>
                          <a:endParaRPr lang="da-DK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110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Regression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792" t="-55276" r="-178986" b="-1974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6103" t="-55276" r="-123867" b="-1974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1855" t="-55276" r="-65323" b="-1974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6875" t="-55276" r="-1250" b="-1974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Residual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792" t="-157653" r="-178986" b="-1005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6103" t="-157653" r="-123867" b="-1005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1855" t="-157653" r="-65323" b="-1005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Total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792" t="-258974" r="-178986" b="-10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6103" t="-258974" r="-123867" b="-10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34</a:t>
            </a:fld>
            <a:endParaRPr lang="da-DK" dirty="0"/>
          </a:p>
        </p:txBody>
      </p:sp>
      <p:sp>
        <p:nvSpPr>
          <p:cNvPr id="3" name="Rectangle 2"/>
          <p:cNvSpPr/>
          <p:nvPr/>
        </p:nvSpPr>
        <p:spPr>
          <a:xfrm>
            <a:off x="4164226" y="1606378"/>
            <a:ext cx="2100649" cy="431250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67544" y="6165304"/>
                <a:ext cx="8424936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57188" indent="-357188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20725" indent="-363538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3150" indent="-357188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Courier New" panose="02070309020205020404" pitchFamily="49" charset="0"/>
                  <a:buChar char="o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431925" indent="-358775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89113" indent="-357188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>
                            <a:latin typeface="Cambria Math"/>
                          </a:rPr>
                          <m:t>𝑆𝑆</m:t>
                        </m:r>
                      </m:e>
                      <m:sub>
                        <m:r>
                          <a:rPr lang="da-DK" sz="2400">
                            <a:latin typeface="Cambria Math"/>
                          </a:rPr>
                          <m:t>𝑟𝑒𝑠</m:t>
                        </m:r>
                      </m:sub>
                    </m:sSub>
                  </m:oMath>
                </a14:m>
                <a:r>
                  <a:rPr lang="en-GB" smtClean="0"/>
                  <a:t> er det samme som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𝑆𝑆𝐸</m:t>
                    </m:r>
                  </m:oMath>
                </a14:m>
                <a:r>
                  <a:rPr lang="en-GB" smtClean="0"/>
                  <a:t> fra mindste kvadraters metode</a:t>
                </a:r>
                <a:endParaRPr lang="en-GB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6165304"/>
                <a:ext cx="8424936" cy="576064"/>
              </a:xfrm>
              <a:prstGeom prst="rect">
                <a:avLst/>
              </a:prstGeom>
              <a:blipFill>
                <a:blip r:embed="rId4"/>
                <a:stretch>
                  <a:fillRect l="-1013" t="-5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999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Oval 93"/>
          <p:cNvSpPr/>
          <p:nvPr/>
        </p:nvSpPr>
        <p:spPr>
          <a:xfrm>
            <a:off x="5544108" y="275907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ctangle 28"/>
          <p:cNvSpPr/>
          <p:nvPr/>
        </p:nvSpPr>
        <p:spPr>
          <a:xfrm>
            <a:off x="4935439" y="2247666"/>
            <a:ext cx="1008112" cy="10321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Forskellige Sums of Squares</a:t>
            </a:r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4941168"/>
                <a:ext cx="8676456" cy="18002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a-DK" sz="2000" b="1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b="1" i="1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rgbClr val="FFC000"/>
                            </a:solidFill>
                            <a:latin typeface="Cambria Math"/>
                          </a:rPr>
                          <m:t>𝑺𝑺</m:t>
                        </m:r>
                      </m:e>
                      <m:sub>
                        <m:r>
                          <a:rPr lang="da-DK" sz="2000" b="1" i="1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rgbClr val="FFC000"/>
                            </a:solidFill>
                            <a:latin typeface="Cambria Math"/>
                          </a:rPr>
                          <m:t>𝒕𝒐𝒕𝒂𝒍</m:t>
                        </m:r>
                      </m:sub>
                    </m:sSub>
                    <m:r>
                      <a:rPr lang="da-DK" sz="2000" b="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C000"/>
                        </a:solidFill>
                        <a:latin typeface="Cambria Math"/>
                      </a:rPr>
                      <m:t> </m:t>
                    </m:r>
                    <m:r>
                      <a:rPr lang="da-DK" sz="20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sz="2000" i="1">
                            <a:latin typeface="Cambria Math"/>
                          </a:rPr>
                          <m:t>𝑖</m:t>
                        </m:r>
                        <m:r>
                          <a:rPr lang="da-DK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a-DK" sz="20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sz="2000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a-DK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a-DK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a-DK" sz="2000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da-DK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a-DK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da-DK" sz="2000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da-DK" sz="2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nary>
                  </m:oMath>
                </a14:m>
                <a:r>
                  <a:rPr lang="da-DK" sz="2000" dirty="0"/>
                  <a:t> </a:t>
                </a:r>
                <a:r>
                  <a:rPr lang="da-DK" sz="2000" dirty="0" smtClean="0"/>
                  <a:t>	</a:t>
                </a:r>
                <a:r>
                  <a:rPr lang="da-DK" sz="2000" dirty="0"/>
                  <a:t>	Mål for samlet variation i data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a-DK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b="1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𝑺𝑺</m:t>
                        </m:r>
                      </m:e>
                      <m:sub>
                        <m:r>
                          <a:rPr lang="da-DK" sz="2000" b="1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𝒓𝒆𝒔</m:t>
                        </m:r>
                      </m:sub>
                    </m:sSub>
                    <m:r>
                      <m:rPr>
                        <m:nor/>
                      </m:rPr>
                      <a:rPr lang="da-DK" sz="2000" b="0" i="0" smtClean="0">
                        <a:latin typeface="Cambria Math"/>
                      </a:rPr>
                      <m:t>   </m:t>
                    </m:r>
                    <m:r>
                      <a:rPr lang="da-DK" sz="2000" b="0" i="1" smtClean="0">
                        <a:latin typeface="Cambria Math"/>
                      </a:rPr>
                      <m:t> </m:t>
                    </m:r>
                    <m:r>
                      <a:rPr lang="da-DK" sz="20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sz="2000" i="1">
                            <a:latin typeface="Cambria Math"/>
                          </a:rPr>
                          <m:t>𝑖</m:t>
                        </m:r>
                        <m:r>
                          <a:rPr lang="da-DK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a-DK" sz="20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sz="2000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a-DK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a-DK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a-DK" sz="2000" i="1">
                                    <a:latin typeface="Cambria Math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da-DK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da-DK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a-DK" sz="20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a-DK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a-DK" sz="2000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da-DK" sz="2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nary>
                  </m:oMath>
                </a14:m>
                <a:r>
                  <a:rPr lang="da-DK" sz="2000" dirty="0" smtClean="0"/>
                  <a:t>	Mål for variation, som modellen ikke forklarer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a-DK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𝑺𝑺</m:t>
                        </m:r>
                      </m:e>
                      <m:sub>
                        <m:r>
                          <a:rPr lang="da-DK" sz="20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𝒓𝒆</m:t>
                        </m:r>
                        <m:r>
                          <a:rPr lang="da-DK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𝒈</m:t>
                        </m:r>
                      </m:sub>
                    </m:sSub>
                    <m:r>
                      <m:rPr>
                        <m:nor/>
                      </m:rPr>
                      <a:rPr lang="da-DK" sz="2000" b="0" i="0" smtClean="0">
                        <a:latin typeface="Cambria Math"/>
                      </a:rPr>
                      <m:t>   </m:t>
                    </m:r>
                    <m:r>
                      <a:rPr lang="da-DK" sz="20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sz="2000" i="1">
                            <a:latin typeface="Cambria Math"/>
                          </a:rPr>
                          <m:t>𝑖</m:t>
                        </m:r>
                        <m:r>
                          <a:rPr lang="da-DK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a-DK" sz="20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sz="2000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a-DK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da-DK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a-DK" sz="20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a-DK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a-DK" sz="2000" b="0" i="1" smtClean="0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da-DK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a-DK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da-DK" sz="2000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da-DK" sz="2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nary>
                  </m:oMath>
                </a14:m>
                <a:r>
                  <a:rPr lang="da-DK" sz="2000" smtClean="0"/>
                  <a:t>		Mål </a:t>
                </a:r>
                <a:r>
                  <a:rPr lang="da-DK" sz="2000" dirty="0"/>
                  <a:t>for </a:t>
                </a:r>
                <a:r>
                  <a:rPr lang="da-DK" sz="2000" dirty="0" smtClean="0"/>
                  <a:t>variation</a:t>
                </a:r>
                <a:r>
                  <a:rPr lang="da-DK" sz="2000" dirty="0"/>
                  <a:t>, </a:t>
                </a:r>
                <a:r>
                  <a:rPr lang="da-DK" sz="2000" dirty="0" smtClean="0"/>
                  <a:t>som modellen forklarer</a:t>
                </a:r>
                <a:endParaRPr lang="da-DK" sz="2000" dirty="0"/>
              </a:p>
              <a:p>
                <a:pPr marL="0" indent="0">
                  <a:buNone/>
                </a:pPr>
                <a:r>
                  <a:rPr lang="da-DK" sz="800" dirty="0" smtClean="0"/>
                  <a:t> </a:t>
                </a:r>
                <a:r>
                  <a:rPr lang="da-DK" dirty="0" smtClean="0"/>
                  <a:t/>
                </a:r>
                <a:br>
                  <a:rPr lang="da-DK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b="0" i="1" smtClean="0">
                              <a:latin typeface="Cambria Math"/>
                            </a:rPr>
                            <m:t>𝑆𝑆</m:t>
                          </m:r>
                        </m:e>
                        <m:sub>
                          <m:r>
                            <a:rPr lang="da-DK" sz="2000" b="0" i="1" smtClean="0">
                              <a:latin typeface="Cambria Math"/>
                            </a:rPr>
                            <m:t>𝑡𝑜𝑡𝑎𝑙</m:t>
                          </m:r>
                        </m:sub>
                      </m:sSub>
                      <m:r>
                        <a:rPr lang="da-DK" sz="2000" b="0" i="1" smtClean="0">
                          <a:latin typeface="Cambria Math"/>
                        </a:rPr>
                        <m:t> =</m:t>
                      </m:r>
                      <m:sSub>
                        <m:sSub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i="1">
                              <a:latin typeface="Cambria Math"/>
                            </a:rPr>
                            <m:t>𝑆𝑆</m:t>
                          </m:r>
                        </m:e>
                        <m:sub>
                          <m:r>
                            <a:rPr lang="da-DK" sz="2000" b="0" i="1" smtClean="0">
                              <a:latin typeface="Cambria Math"/>
                            </a:rPr>
                            <m:t>𝑟𝑒𝑔</m:t>
                          </m:r>
                        </m:sub>
                      </m:sSub>
                      <m:r>
                        <a:rPr lang="da-DK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i="1">
                              <a:latin typeface="Cambria Math"/>
                            </a:rPr>
                            <m:t>𝑆𝑆</m:t>
                          </m:r>
                        </m:e>
                        <m:sub>
                          <m:r>
                            <a:rPr lang="da-DK" sz="2000" b="0" i="1" smtClean="0">
                              <a:latin typeface="Cambria Math"/>
                            </a:rPr>
                            <m:t>𝑟𝑒𝑠</m:t>
                          </m:r>
                        </m:sub>
                      </m:sSub>
                    </m:oMath>
                  </m:oMathPara>
                </a14:m>
                <a:endParaRPr lang="da-DK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4941168"/>
                <a:ext cx="8676456" cy="1800200"/>
              </a:xfrm>
              <a:blipFill>
                <a:blip r:embed="rId3"/>
                <a:stretch>
                  <a:fillRect t="-26780" b="-94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35</a:t>
            </a:fld>
            <a:endParaRPr lang="da-DK" dirty="0"/>
          </a:p>
        </p:txBody>
      </p:sp>
      <p:sp>
        <p:nvSpPr>
          <p:cNvPr id="8" name="Oval 7"/>
          <p:cNvSpPr/>
          <p:nvPr/>
        </p:nvSpPr>
        <p:spPr>
          <a:xfrm>
            <a:off x="2030016" y="343488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Oval 8"/>
          <p:cNvSpPr/>
          <p:nvPr/>
        </p:nvSpPr>
        <p:spPr>
          <a:xfrm>
            <a:off x="3310985" y="3040927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Oval 9"/>
          <p:cNvSpPr/>
          <p:nvPr/>
        </p:nvSpPr>
        <p:spPr>
          <a:xfrm>
            <a:off x="6012160" y="198884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Oval 10"/>
          <p:cNvSpPr/>
          <p:nvPr/>
        </p:nvSpPr>
        <p:spPr>
          <a:xfrm>
            <a:off x="6300192" y="213285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Oval 11"/>
          <p:cNvSpPr/>
          <p:nvPr/>
        </p:nvSpPr>
        <p:spPr>
          <a:xfrm>
            <a:off x="1725216" y="371456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Oval 12"/>
          <p:cNvSpPr/>
          <p:nvPr/>
        </p:nvSpPr>
        <p:spPr>
          <a:xfrm>
            <a:off x="4490751" y="321297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/>
          <p:cNvSpPr/>
          <p:nvPr/>
        </p:nvSpPr>
        <p:spPr>
          <a:xfrm>
            <a:off x="4934584" y="2244741"/>
            <a:ext cx="360040" cy="3861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Oval 14"/>
          <p:cNvSpPr/>
          <p:nvPr/>
        </p:nvSpPr>
        <p:spPr>
          <a:xfrm>
            <a:off x="2864024" y="285293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Oval 15"/>
          <p:cNvSpPr/>
          <p:nvPr/>
        </p:nvSpPr>
        <p:spPr>
          <a:xfrm>
            <a:off x="6156176" y="311084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Oval 16"/>
          <p:cNvSpPr/>
          <p:nvPr/>
        </p:nvSpPr>
        <p:spPr>
          <a:xfrm>
            <a:off x="2415208" y="3779067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Oval 17"/>
          <p:cNvSpPr/>
          <p:nvPr/>
        </p:nvSpPr>
        <p:spPr>
          <a:xfrm>
            <a:off x="6588224" y="2765321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Oval 18"/>
          <p:cNvSpPr/>
          <p:nvPr/>
        </p:nvSpPr>
        <p:spPr>
          <a:xfrm>
            <a:off x="6516216" y="170080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Oval 19"/>
          <p:cNvSpPr/>
          <p:nvPr/>
        </p:nvSpPr>
        <p:spPr>
          <a:xfrm>
            <a:off x="2949306" y="400077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Oval 20"/>
          <p:cNvSpPr/>
          <p:nvPr/>
        </p:nvSpPr>
        <p:spPr>
          <a:xfrm>
            <a:off x="5114604" y="340817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ctangle 30"/>
          <p:cNvSpPr/>
          <p:nvPr/>
        </p:nvSpPr>
        <p:spPr>
          <a:xfrm>
            <a:off x="4937238" y="2630923"/>
            <a:ext cx="642874" cy="64890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Oval 13"/>
          <p:cNvSpPr/>
          <p:nvPr/>
        </p:nvSpPr>
        <p:spPr>
          <a:xfrm>
            <a:off x="4897562" y="220486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76" name="Group 75"/>
          <p:cNvGrpSpPr/>
          <p:nvPr/>
        </p:nvGrpSpPr>
        <p:grpSpPr>
          <a:xfrm>
            <a:off x="4213483" y="3248980"/>
            <a:ext cx="759759" cy="517364"/>
            <a:chOff x="4213483" y="3248980"/>
            <a:chExt cx="759759" cy="517364"/>
          </a:xfrm>
        </p:grpSpPr>
        <p:sp>
          <p:nvSpPr>
            <p:cNvPr id="38" name="Oval 37"/>
            <p:cNvSpPr/>
            <p:nvPr/>
          </p:nvSpPr>
          <p:spPr>
            <a:xfrm>
              <a:off x="4901234" y="3248980"/>
              <a:ext cx="72008" cy="72008"/>
            </a:xfrm>
            <a:prstGeom prst="ellipse">
              <a:avLst/>
            </a:prstGeom>
            <a:solidFill>
              <a:srgbClr val="006600"/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4213483" y="3320988"/>
              <a:ext cx="723755" cy="445356"/>
              <a:chOff x="4213483" y="3320988"/>
              <a:chExt cx="723755" cy="4453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4213483" y="3397012"/>
                    <a:ext cx="3713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da-DK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da-DK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3483" y="3397012"/>
                    <a:ext cx="37138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da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Straight Arrow Connector 39"/>
              <p:cNvCxnSpPr>
                <a:stCxn id="37" idx="3"/>
                <a:endCxn id="38" idx="4"/>
              </p:cNvCxnSpPr>
              <p:nvPr/>
            </p:nvCxnSpPr>
            <p:spPr>
              <a:xfrm flipV="1">
                <a:off x="4584867" y="3320988"/>
                <a:ext cx="352371" cy="2606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Group 74"/>
          <p:cNvGrpSpPr/>
          <p:nvPr/>
        </p:nvGrpSpPr>
        <p:grpSpPr>
          <a:xfrm>
            <a:off x="4127705" y="2204864"/>
            <a:ext cx="841720" cy="462114"/>
            <a:chOff x="4127705" y="2204864"/>
            <a:chExt cx="841720" cy="462114"/>
          </a:xfrm>
        </p:grpSpPr>
        <p:sp>
          <p:nvSpPr>
            <p:cNvPr id="23" name="Oval 22"/>
            <p:cNvSpPr/>
            <p:nvPr/>
          </p:nvSpPr>
          <p:spPr>
            <a:xfrm>
              <a:off x="4897417" y="259497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4127705" y="2204864"/>
              <a:ext cx="780257" cy="400651"/>
              <a:chOff x="4127705" y="2204864"/>
              <a:chExt cx="780257" cy="40065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127705" y="2204864"/>
                    <a:ext cx="4350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a-DK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da-DK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da-DK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da-DK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7705" y="2204864"/>
                    <a:ext cx="43505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6667" r="-14085" b="-6667"/>
                    </a:stretch>
                  </a:blipFill>
                </p:spPr>
                <p:txBody>
                  <a:bodyPr/>
                  <a:lstStyle/>
                  <a:p>
                    <a:r>
                      <a:rPr lang="da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36" idx="3"/>
                <a:endCxn id="23" idx="1"/>
              </p:cNvCxnSpPr>
              <p:nvPr/>
            </p:nvCxnSpPr>
            <p:spPr>
              <a:xfrm>
                <a:off x="4562759" y="2389530"/>
                <a:ext cx="345203" cy="2159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" name="Group 67"/>
          <p:cNvGrpSpPr/>
          <p:nvPr/>
        </p:nvGrpSpPr>
        <p:grpSpPr>
          <a:xfrm>
            <a:off x="4381414" y="1657547"/>
            <a:ext cx="526693" cy="557862"/>
            <a:chOff x="4381414" y="1657547"/>
            <a:chExt cx="526693" cy="5578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381414" y="1657547"/>
                  <a:ext cx="4069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a-DK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a-DK" sz="16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da-DK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414" y="1657547"/>
                  <a:ext cx="406906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da-DK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stCxn id="32" idx="2"/>
              <a:endCxn id="14" idx="1"/>
            </p:cNvCxnSpPr>
            <p:nvPr/>
          </p:nvCxnSpPr>
          <p:spPr>
            <a:xfrm>
              <a:off x="4584867" y="1996101"/>
              <a:ext cx="323240" cy="2193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5114604" y="1228110"/>
            <a:ext cx="1795999" cy="1209722"/>
            <a:chOff x="5114604" y="1228110"/>
            <a:chExt cx="1795999" cy="12097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5439495" y="1228110"/>
                  <a:ext cx="147110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a-DK" sz="1600" b="1" smtClean="0">
                      <a:solidFill>
                        <a:schemeClr val="tx2"/>
                      </a:solidFill>
                    </a:rPr>
                    <a:t>Bidrag til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a-DK" sz="1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600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𝑺𝑺</m:t>
                          </m:r>
                        </m:e>
                        <m:sub>
                          <m:r>
                            <a:rPr lang="da-DK" sz="1600" b="1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𝒓𝒆𝒔</m:t>
                          </m:r>
                        </m:sub>
                      </m:sSub>
                    </m:oMath>
                  </a14:m>
                  <a:endParaRPr lang="da-DK" b="1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9495" y="1228110"/>
                  <a:ext cx="1471108" cy="33855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2066" t="-5357" b="-21429"/>
                  </a:stretch>
                </a:blipFill>
              </p:spPr>
              <p:txBody>
                <a:bodyPr/>
                <a:lstStyle/>
                <a:p>
                  <a:r>
                    <a:rPr lang="da-DK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/>
            <p:cNvCxnSpPr>
              <a:stCxn id="33" idx="1"/>
            </p:cNvCxnSpPr>
            <p:nvPr/>
          </p:nvCxnSpPr>
          <p:spPr>
            <a:xfrm flipH="1">
              <a:off x="5114604" y="1397387"/>
              <a:ext cx="324891" cy="10404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5796136" y="2296984"/>
            <a:ext cx="2709006" cy="338554"/>
            <a:chOff x="5796136" y="2296984"/>
            <a:chExt cx="2709006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6910603" y="2296984"/>
                  <a:ext cx="159453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a-DK" sz="1600" b="1" smtClean="0">
                      <a:ln>
                        <a:solidFill>
                          <a:schemeClr val="tx1"/>
                        </a:solidFill>
                      </a:ln>
                      <a:solidFill>
                        <a:srgbClr val="FFC000"/>
                      </a:solidFill>
                      <a:effectLst/>
                    </a:rPr>
                    <a:t>Bidrag til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a-DK" sz="1600" b="1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600" b="1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rgbClr val="FFC000"/>
                              </a:solidFill>
                              <a:effectLst/>
                              <a:latin typeface="Cambria Math"/>
                            </a:rPr>
                            <m:t>𝑺𝑺</m:t>
                          </m:r>
                        </m:e>
                        <m:sub>
                          <m:r>
                            <a:rPr lang="da-DK" sz="1600" b="1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rgbClr val="FFC000"/>
                              </a:solidFill>
                              <a:effectLst/>
                              <a:latin typeface="Cambria Math"/>
                            </a:rPr>
                            <m:t>𝒕𝒐𝒕𝒂𝒍</m:t>
                          </m:r>
                        </m:sub>
                      </m:sSub>
                    </m:oMath>
                  </a14:m>
                  <a:endParaRPr lang="da-DK" b="1">
                    <a:effectLst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0603" y="2296984"/>
                  <a:ext cx="1594539" cy="33855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2299" t="-5455" b="-23636"/>
                  </a:stretch>
                </a:blipFill>
              </p:spPr>
              <p:txBody>
                <a:bodyPr/>
                <a:lstStyle/>
                <a:p>
                  <a:r>
                    <a:rPr lang="da-DK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Arrow Connector 56"/>
            <p:cNvCxnSpPr>
              <a:stCxn id="35" idx="1"/>
            </p:cNvCxnSpPr>
            <p:nvPr/>
          </p:nvCxnSpPr>
          <p:spPr>
            <a:xfrm flipH="1">
              <a:off x="5796136" y="2466261"/>
              <a:ext cx="1114467" cy="312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439495" y="2955375"/>
            <a:ext cx="2141429" cy="1119136"/>
            <a:chOff x="5439495" y="2955375"/>
            <a:chExt cx="2141429" cy="11191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6084168" y="3712617"/>
                  <a:ext cx="1496756" cy="3618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a-DK" sz="1600" b="1" smtClean="0">
                      <a:solidFill>
                        <a:srgbClr val="FF0000"/>
                      </a:solidFill>
                    </a:rPr>
                    <a:t>Bidrag til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a-DK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𝑺𝑺</m:t>
                          </m:r>
                        </m:e>
                        <m:sub>
                          <m:r>
                            <a:rPr lang="da-DK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𝒓𝒆𝒈</m:t>
                          </m:r>
                        </m:sub>
                      </m:sSub>
                    </m:oMath>
                  </a14:m>
                  <a:endParaRPr lang="da-DK" b="1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4168" y="3712617"/>
                  <a:ext cx="1496756" cy="36189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2033" t="-3390" b="-16949"/>
                  </a:stretch>
                </a:blipFill>
              </p:spPr>
              <p:txBody>
                <a:bodyPr/>
                <a:lstStyle/>
                <a:p>
                  <a:r>
                    <a:rPr lang="da-DK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/>
            <p:cNvCxnSpPr>
              <a:stCxn id="34" idx="1"/>
            </p:cNvCxnSpPr>
            <p:nvPr/>
          </p:nvCxnSpPr>
          <p:spPr>
            <a:xfrm flipH="1" flipV="1">
              <a:off x="5439495" y="2955375"/>
              <a:ext cx="644673" cy="9381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827584" y="1566664"/>
            <a:ext cx="7843319" cy="2798440"/>
            <a:chOff x="827584" y="1566664"/>
            <a:chExt cx="7843319" cy="279844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827584" y="1772816"/>
              <a:ext cx="6120680" cy="2592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7147216" y="1566664"/>
                  <a:ext cx="15236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a-DK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da-DK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da-DK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da-DK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da-DK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7216" y="1566664"/>
                  <a:ext cx="152368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557" b="-4918"/>
                  </a:stretch>
                </a:blipFill>
              </p:spPr>
              <p:txBody>
                <a:bodyPr/>
                <a:lstStyle/>
                <a:p>
                  <a:r>
                    <a:rPr lang="da-DK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/>
          <p:cNvGrpSpPr/>
          <p:nvPr/>
        </p:nvGrpSpPr>
        <p:grpSpPr>
          <a:xfrm>
            <a:off x="1187624" y="3110846"/>
            <a:ext cx="6933859" cy="369332"/>
            <a:chOff x="1187624" y="3110846"/>
            <a:chExt cx="6933859" cy="369332"/>
          </a:xfrm>
        </p:grpSpPr>
        <p:cxnSp>
          <p:nvCxnSpPr>
            <p:cNvPr id="24" name="Straight Connector 23"/>
            <p:cNvCxnSpPr/>
            <p:nvPr/>
          </p:nvCxnSpPr>
          <p:spPr>
            <a:xfrm flipV="1">
              <a:off x="1187624" y="3284984"/>
              <a:ext cx="5976664" cy="0"/>
            </a:xfrm>
            <a:prstGeom prst="line">
              <a:avLst/>
            </a:prstGeom>
            <a:ln w="190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7314917" y="3110846"/>
                  <a:ext cx="806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a-DK" b="0" i="1" smtClean="0">
                            <a:latin typeface="Cambria Math"/>
                          </a:rPr>
                          <m:t>𝑦</m:t>
                        </m:r>
                        <m:r>
                          <a:rPr lang="da-DK" b="0" i="1" smtClean="0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da-DK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917" y="3110846"/>
                  <a:ext cx="806566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27273" b="-4918"/>
                  </a:stretch>
                </a:blipFill>
              </p:spPr>
              <p:txBody>
                <a:bodyPr/>
                <a:lstStyle/>
                <a:p>
                  <a:r>
                    <a:rPr lang="da-DK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7" name="Oval 76"/>
          <p:cNvSpPr/>
          <p:nvPr/>
        </p:nvSpPr>
        <p:spPr>
          <a:xfrm>
            <a:off x="5683790" y="165455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8" name="Oval 77"/>
          <p:cNvSpPr/>
          <p:nvPr/>
        </p:nvSpPr>
        <p:spPr>
          <a:xfrm>
            <a:off x="2231740" y="422108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9" name="Oval 78"/>
          <p:cNvSpPr/>
          <p:nvPr/>
        </p:nvSpPr>
        <p:spPr>
          <a:xfrm>
            <a:off x="1259632" y="3815071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0" name="Oval 79"/>
          <p:cNvSpPr/>
          <p:nvPr/>
        </p:nvSpPr>
        <p:spPr>
          <a:xfrm>
            <a:off x="3887924" y="3851805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1" name="Oval 80"/>
          <p:cNvSpPr/>
          <p:nvPr/>
        </p:nvSpPr>
        <p:spPr>
          <a:xfrm>
            <a:off x="3403374" y="3592753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2" name="Oval 81"/>
          <p:cNvSpPr/>
          <p:nvPr/>
        </p:nvSpPr>
        <p:spPr>
          <a:xfrm>
            <a:off x="3547390" y="255481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3" name="Oval 82"/>
          <p:cNvSpPr/>
          <p:nvPr/>
        </p:nvSpPr>
        <p:spPr>
          <a:xfrm>
            <a:off x="2829211" y="358167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4" name="Oval 83"/>
          <p:cNvSpPr/>
          <p:nvPr/>
        </p:nvSpPr>
        <p:spPr>
          <a:xfrm>
            <a:off x="2379204" y="299687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971600" y="1397387"/>
            <a:ext cx="0" cy="32557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845347" y="4509120"/>
            <a:ext cx="67362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4726294" y="2266327"/>
            <a:ext cx="404726" cy="2556964"/>
            <a:chOff x="4726294" y="2266327"/>
            <a:chExt cx="404726" cy="2556964"/>
          </a:xfrm>
        </p:grpSpPr>
        <p:cxnSp>
          <p:nvCxnSpPr>
            <p:cNvPr id="93" name="Straight Connector 92"/>
            <p:cNvCxnSpPr>
              <a:stCxn id="14" idx="5"/>
            </p:cNvCxnSpPr>
            <p:nvPr/>
          </p:nvCxnSpPr>
          <p:spPr>
            <a:xfrm flipH="1">
              <a:off x="4937238" y="2266327"/>
              <a:ext cx="0" cy="231480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4726294" y="4484737"/>
                  <a:ext cx="40472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a-DK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a-DK" sz="16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da-DK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6294" y="4484737"/>
                  <a:ext cx="404726" cy="33855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a-DK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2980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" grpId="0" uiExpand="1" build="p"/>
      <p:bldP spid="30" grpId="0" animBg="1"/>
      <p:bldP spid="3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val 82"/>
          <p:cNvSpPr/>
          <p:nvPr/>
        </p:nvSpPr>
        <p:spPr>
          <a:xfrm>
            <a:off x="2829211" y="358167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42" name="Group 41"/>
          <p:cNvGrpSpPr/>
          <p:nvPr/>
        </p:nvGrpSpPr>
        <p:grpSpPr>
          <a:xfrm>
            <a:off x="2414871" y="1832971"/>
            <a:ext cx="2371052" cy="1879646"/>
            <a:chOff x="2414871" y="1832971"/>
            <a:chExt cx="2371052" cy="1879646"/>
          </a:xfrm>
        </p:grpSpPr>
        <p:sp>
          <p:nvSpPr>
            <p:cNvPr id="30" name="Rectangle 29"/>
            <p:cNvSpPr/>
            <p:nvPr/>
          </p:nvSpPr>
          <p:spPr>
            <a:xfrm>
              <a:off x="2414871" y="3040927"/>
              <a:ext cx="626221" cy="6716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2985310" y="1832971"/>
              <a:ext cx="1800613" cy="1243960"/>
              <a:chOff x="5109990" y="1228110"/>
              <a:chExt cx="1800613" cy="12439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5439495" y="1228110"/>
                    <a:ext cx="147110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a-DK" sz="1600" b="1" smtClean="0">
                        <a:solidFill>
                          <a:schemeClr val="tx2"/>
                        </a:solidFill>
                      </a:rPr>
                      <a:t>Bidrag til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da-DK" sz="16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600" b="1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𝑺𝑺</m:t>
                            </m:r>
                          </m:e>
                          <m:sub>
                            <m:r>
                              <a:rPr lang="da-DK" sz="1600" b="1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𝒓𝒆𝒔</m:t>
                            </m:r>
                          </m:sub>
                        </m:sSub>
                      </m:oMath>
                    </a14:m>
                    <a:endParaRPr lang="da-DK" b="1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9495" y="1228110"/>
                    <a:ext cx="1471108" cy="338554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2066" t="-5357" b="-21429"/>
                    </a:stretch>
                  </a:blipFill>
                </p:spPr>
                <p:txBody>
                  <a:bodyPr/>
                  <a:lstStyle/>
                  <a:p>
                    <a:r>
                      <a:rPr lang="da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Straight Arrow Connector 53"/>
              <p:cNvCxnSpPr>
                <a:stCxn id="33" idx="1"/>
              </p:cNvCxnSpPr>
              <p:nvPr/>
            </p:nvCxnSpPr>
            <p:spPr>
              <a:xfrm flipH="1">
                <a:off x="5109990" y="1397387"/>
                <a:ext cx="329505" cy="10746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4" name="Oval 93"/>
          <p:cNvSpPr/>
          <p:nvPr/>
        </p:nvSpPr>
        <p:spPr>
          <a:xfrm>
            <a:off x="5544108" y="275907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Forskellige Sums of Squares</a:t>
            </a:r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4941168"/>
                <a:ext cx="8676456" cy="18002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a-DK" sz="2000" b="1" i="1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b="1" i="1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rgbClr val="FFC000"/>
                            </a:solidFill>
                            <a:latin typeface="Cambria Math"/>
                          </a:rPr>
                          <m:t>𝑺𝑺</m:t>
                        </m:r>
                      </m:e>
                      <m:sub>
                        <m:r>
                          <a:rPr lang="da-DK" sz="2000" b="1" i="1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rgbClr val="FFC000"/>
                            </a:solidFill>
                            <a:latin typeface="Cambria Math"/>
                          </a:rPr>
                          <m:t>𝒕𝒐𝒕𝒂𝒍</m:t>
                        </m:r>
                      </m:sub>
                    </m:sSub>
                    <m:r>
                      <a:rPr lang="da-DK" sz="2000" i="1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C000"/>
                        </a:solidFill>
                        <a:latin typeface="Cambria Math"/>
                      </a:rPr>
                      <m:t> </m:t>
                    </m:r>
                    <m:r>
                      <a:rPr lang="da-DK" sz="20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sz="2000" i="1">
                            <a:latin typeface="Cambria Math"/>
                          </a:rPr>
                          <m:t>𝑖</m:t>
                        </m:r>
                        <m:r>
                          <a:rPr lang="da-DK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a-DK" sz="20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sz="2000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a-DK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a-DK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a-DK" sz="2000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da-DK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a-DK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da-DK" sz="2000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da-DK" sz="2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nary>
                  </m:oMath>
                </a14:m>
                <a:r>
                  <a:rPr lang="da-DK" sz="2000" dirty="0"/>
                  <a:t> 		Mål for samlet variation i data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a-DK" sz="20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b="1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𝑺𝑺</m:t>
                        </m:r>
                      </m:e>
                      <m:sub>
                        <m:r>
                          <a:rPr lang="da-DK" sz="2000" b="1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𝒓𝒆𝒔</m:t>
                        </m:r>
                      </m:sub>
                    </m:sSub>
                    <m:r>
                      <m:rPr>
                        <m:nor/>
                      </m:rPr>
                      <a:rPr lang="da-DK" sz="2000">
                        <a:latin typeface="Cambria Math"/>
                      </a:rPr>
                      <m:t>   </m:t>
                    </m:r>
                    <m:r>
                      <a:rPr lang="da-DK" sz="2000" i="1">
                        <a:latin typeface="Cambria Math"/>
                      </a:rPr>
                      <m:t> =</m:t>
                    </m:r>
                    <m:nary>
                      <m:naryPr>
                        <m:chr m:val="∑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sz="2000" i="1">
                            <a:latin typeface="Cambria Math"/>
                          </a:rPr>
                          <m:t>𝑖</m:t>
                        </m:r>
                        <m:r>
                          <a:rPr lang="da-DK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a-DK" sz="20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sz="2000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a-DK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a-DK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a-DK" sz="2000" i="1">
                                    <a:latin typeface="Cambria Math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da-DK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da-DK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a-DK" sz="20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a-DK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a-DK" sz="2000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da-DK" sz="2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nary>
                  </m:oMath>
                </a14:m>
                <a:r>
                  <a:rPr lang="da-DK" sz="2000" dirty="0"/>
                  <a:t>	Mål for variation, som modellen ikke forklarer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a-DK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𝑺𝑺</m:t>
                        </m:r>
                      </m:e>
                      <m:sub>
                        <m:r>
                          <a:rPr lang="da-DK" sz="20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𝒓𝒆𝒈</m:t>
                        </m:r>
                      </m:sub>
                    </m:sSub>
                    <m:r>
                      <m:rPr>
                        <m:nor/>
                      </m:rPr>
                      <a:rPr lang="da-DK" sz="2000">
                        <a:latin typeface="Cambria Math"/>
                      </a:rPr>
                      <m:t>   </m:t>
                    </m:r>
                    <m:r>
                      <a:rPr lang="da-DK" sz="20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sz="2000" i="1">
                            <a:latin typeface="Cambria Math"/>
                          </a:rPr>
                          <m:t>𝑖</m:t>
                        </m:r>
                        <m:r>
                          <a:rPr lang="da-DK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a-DK" sz="20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sz="2000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a-DK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da-DK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a-DK" sz="20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a-DK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a-DK" sz="2000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da-DK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a-DK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da-DK" sz="2000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da-DK" sz="2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nary>
                  </m:oMath>
                </a14:m>
                <a:r>
                  <a:rPr lang="da-DK" sz="2000"/>
                  <a:t>		Mål </a:t>
                </a:r>
                <a:r>
                  <a:rPr lang="da-DK" sz="2000" dirty="0"/>
                  <a:t>for variation, som modellen forklarer</a:t>
                </a:r>
              </a:p>
              <a:p>
                <a:pPr marL="0" indent="0">
                  <a:buNone/>
                </a:pPr>
                <a:r>
                  <a:rPr lang="da-DK" sz="800" dirty="0"/>
                  <a:t> </a:t>
                </a:r>
                <a:r>
                  <a:rPr lang="da-DK" sz="2000" dirty="0"/>
                  <a:t/>
                </a:r>
                <a:br>
                  <a:rPr lang="da-DK" sz="20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i="1">
                              <a:latin typeface="Cambria Math"/>
                            </a:rPr>
                            <m:t>𝑆𝑆</m:t>
                          </m:r>
                        </m:e>
                        <m:sub>
                          <m:r>
                            <a:rPr lang="da-DK" sz="2000" i="1">
                              <a:latin typeface="Cambria Math"/>
                            </a:rPr>
                            <m:t>𝑡𝑜𝑡𝑎𝑙</m:t>
                          </m:r>
                        </m:sub>
                      </m:sSub>
                      <m:r>
                        <a:rPr lang="da-DK" sz="2000" i="1">
                          <a:latin typeface="Cambria Math"/>
                        </a:rPr>
                        <m:t> =</m:t>
                      </m:r>
                      <m:sSub>
                        <m:sSub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i="1">
                              <a:latin typeface="Cambria Math"/>
                            </a:rPr>
                            <m:t>𝑆𝑆</m:t>
                          </m:r>
                        </m:e>
                        <m:sub>
                          <m:r>
                            <a:rPr lang="da-DK" sz="2000" i="1">
                              <a:latin typeface="Cambria Math"/>
                            </a:rPr>
                            <m:t>𝑟𝑒𝑔</m:t>
                          </m:r>
                        </m:sub>
                      </m:sSub>
                      <m:r>
                        <a:rPr lang="da-DK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i="1">
                              <a:latin typeface="Cambria Math"/>
                            </a:rPr>
                            <m:t>𝑆𝑆</m:t>
                          </m:r>
                        </m:e>
                        <m:sub>
                          <m:r>
                            <a:rPr lang="da-DK" sz="2000" i="1">
                              <a:latin typeface="Cambria Math"/>
                            </a:rPr>
                            <m:t>𝑟𝑒𝑠</m:t>
                          </m:r>
                        </m:sub>
                      </m:sSub>
                    </m:oMath>
                  </m:oMathPara>
                </a14:m>
                <a:endParaRPr lang="da-DK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4941168"/>
                <a:ext cx="8676456" cy="1800200"/>
              </a:xfrm>
              <a:blipFill>
                <a:blip r:embed="rId7"/>
                <a:stretch>
                  <a:fillRect t="-26780" b="-94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36</a:t>
            </a:fld>
            <a:endParaRPr lang="da-DK" dirty="0"/>
          </a:p>
        </p:txBody>
      </p:sp>
      <p:sp>
        <p:nvSpPr>
          <p:cNvPr id="8" name="Oval 7"/>
          <p:cNvSpPr/>
          <p:nvPr/>
        </p:nvSpPr>
        <p:spPr>
          <a:xfrm>
            <a:off x="2030016" y="343488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Oval 8"/>
          <p:cNvSpPr/>
          <p:nvPr/>
        </p:nvSpPr>
        <p:spPr>
          <a:xfrm>
            <a:off x="3310985" y="3040927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Oval 9"/>
          <p:cNvSpPr/>
          <p:nvPr/>
        </p:nvSpPr>
        <p:spPr>
          <a:xfrm>
            <a:off x="6012160" y="198884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Oval 10"/>
          <p:cNvSpPr/>
          <p:nvPr/>
        </p:nvSpPr>
        <p:spPr>
          <a:xfrm>
            <a:off x="6300192" y="213285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Oval 11"/>
          <p:cNvSpPr/>
          <p:nvPr/>
        </p:nvSpPr>
        <p:spPr>
          <a:xfrm>
            <a:off x="1725216" y="371456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Oval 12"/>
          <p:cNvSpPr/>
          <p:nvPr/>
        </p:nvSpPr>
        <p:spPr>
          <a:xfrm>
            <a:off x="4490751" y="321297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Oval 14"/>
          <p:cNvSpPr/>
          <p:nvPr/>
        </p:nvSpPr>
        <p:spPr>
          <a:xfrm>
            <a:off x="2864024" y="285293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Oval 15"/>
          <p:cNvSpPr/>
          <p:nvPr/>
        </p:nvSpPr>
        <p:spPr>
          <a:xfrm>
            <a:off x="6156176" y="311084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Oval 16"/>
          <p:cNvSpPr/>
          <p:nvPr/>
        </p:nvSpPr>
        <p:spPr>
          <a:xfrm>
            <a:off x="2415208" y="3779067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Oval 17"/>
          <p:cNvSpPr/>
          <p:nvPr/>
        </p:nvSpPr>
        <p:spPr>
          <a:xfrm>
            <a:off x="6588224" y="2765321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Oval 18"/>
          <p:cNvSpPr/>
          <p:nvPr/>
        </p:nvSpPr>
        <p:spPr>
          <a:xfrm>
            <a:off x="6516216" y="170080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Oval 19"/>
          <p:cNvSpPr/>
          <p:nvPr/>
        </p:nvSpPr>
        <p:spPr>
          <a:xfrm>
            <a:off x="2949306" y="400077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Oval 20"/>
          <p:cNvSpPr/>
          <p:nvPr/>
        </p:nvSpPr>
        <p:spPr>
          <a:xfrm>
            <a:off x="5114604" y="340817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Oval 13"/>
          <p:cNvSpPr/>
          <p:nvPr/>
        </p:nvSpPr>
        <p:spPr>
          <a:xfrm>
            <a:off x="4897562" y="220486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76" name="Group 75"/>
          <p:cNvGrpSpPr/>
          <p:nvPr/>
        </p:nvGrpSpPr>
        <p:grpSpPr>
          <a:xfrm>
            <a:off x="1691453" y="3250880"/>
            <a:ext cx="759759" cy="517364"/>
            <a:chOff x="4213483" y="3248980"/>
            <a:chExt cx="759759" cy="517364"/>
          </a:xfrm>
        </p:grpSpPr>
        <p:grpSp>
          <p:nvGrpSpPr>
            <p:cNvPr id="72" name="Group 71"/>
            <p:cNvGrpSpPr/>
            <p:nvPr/>
          </p:nvGrpSpPr>
          <p:grpSpPr>
            <a:xfrm>
              <a:off x="4213483" y="3310443"/>
              <a:ext cx="698296" cy="455901"/>
              <a:chOff x="4213483" y="3310443"/>
              <a:chExt cx="698296" cy="4559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4213483" y="3397012"/>
                    <a:ext cx="3713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da-DK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da-DK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3483" y="3397012"/>
                    <a:ext cx="37138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da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Straight Arrow Connector 39"/>
              <p:cNvCxnSpPr>
                <a:stCxn id="37" idx="3"/>
                <a:endCxn id="38" idx="3"/>
              </p:cNvCxnSpPr>
              <p:nvPr/>
            </p:nvCxnSpPr>
            <p:spPr>
              <a:xfrm flipV="1">
                <a:off x="4584867" y="3310443"/>
                <a:ext cx="326912" cy="27123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Oval 37"/>
            <p:cNvSpPr/>
            <p:nvPr/>
          </p:nvSpPr>
          <p:spPr>
            <a:xfrm>
              <a:off x="4901234" y="3248980"/>
              <a:ext cx="72008" cy="72008"/>
            </a:xfrm>
            <a:prstGeom prst="ellipse">
              <a:avLst/>
            </a:prstGeom>
            <a:solidFill>
              <a:srgbClr val="006600"/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659618" y="3665939"/>
            <a:ext cx="791258" cy="631600"/>
            <a:chOff x="4178167" y="2594970"/>
            <a:chExt cx="791258" cy="631600"/>
          </a:xfrm>
        </p:grpSpPr>
        <p:sp>
          <p:nvSpPr>
            <p:cNvPr id="23" name="Oval 22"/>
            <p:cNvSpPr/>
            <p:nvPr/>
          </p:nvSpPr>
          <p:spPr>
            <a:xfrm>
              <a:off x="4897417" y="259497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4178167" y="2656433"/>
              <a:ext cx="729795" cy="570137"/>
              <a:chOff x="4178167" y="2656433"/>
              <a:chExt cx="729795" cy="57013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178167" y="2857238"/>
                    <a:ext cx="4350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a-DK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da-DK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da-DK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da-DK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8167" y="2857238"/>
                    <a:ext cx="43505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6557" r="-12500" b="-4918"/>
                    </a:stretch>
                  </a:blipFill>
                </p:spPr>
                <p:txBody>
                  <a:bodyPr/>
                  <a:lstStyle/>
                  <a:p>
                    <a:r>
                      <a:rPr lang="da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36" idx="3"/>
                <a:endCxn id="23" idx="3"/>
              </p:cNvCxnSpPr>
              <p:nvPr/>
            </p:nvCxnSpPr>
            <p:spPr>
              <a:xfrm flipV="1">
                <a:off x="4613221" y="2656433"/>
                <a:ext cx="294741" cy="3854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" name="Group 67"/>
          <p:cNvGrpSpPr/>
          <p:nvPr/>
        </p:nvGrpSpPr>
        <p:grpSpPr>
          <a:xfrm>
            <a:off x="1863463" y="2437793"/>
            <a:ext cx="526693" cy="557862"/>
            <a:chOff x="4381414" y="1657547"/>
            <a:chExt cx="526693" cy="5578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381414" y="1657547"/>
                  <a:ext cx="4069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a-DK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a-DK" sz="16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da-DK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414" y="1657547"/>
                  <a:ext cx="406906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da-DK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stCxn id="32" idx="2"/>
              <a:endCxn id="14" idx="1"/>
            </p:cNvCxnSpPr>
            <p:nvPr/>
          </p:nvCxnSpPr>
          <p:spPr>
            <a:xfrm>
              <a:off x="4584867" y="1996101"/>
              <a:ext cx="323240" cy="2193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465801" y="1855567"/>
            <a:ext cx="1594539" cy="1426640"/>
            <a:chOff x="1465801" y="1855567"/>
            <a:chExt cx="1594539" cy="1426640"/>
          </a:xfrm>
        </p:grpSpPr>
        <p:sp>
          <p:nvSpPr>
            <p:cNvPr id="29" name="Rectangle 28"/>
            <p:cNvSpPr/>
            <p:nvPr/>
          </p:nvSpPr>
          <p:spPr>
            <a:xfrm>
              <a:off x="2417589" y="3040849"/>
              <a:ext cx="235734" cy="24135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1465801" y="1855567"/>
              <a:ext cx="1594539" cy="1185282"/>
              <a:chOff x="6910603" y="2296984"/>
              <a:chExt cx="1594539" cy="11852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6910603" y="2296984"/>
                    <a:ext cx="1594539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a-DK" sz="1600" b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C000"/>
                        </a:solidFill>
                        <a:effectLst/>
                      </a:rPr>
                      <a:t>Bidrag til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da-DK" sz="1600" b="1" i="1" smtClean="0">
                                <a:ln>
                                  <a:solidFill>
                                    <a:schemeClr val="tx1"/>
                                  </a:solidFill>
                                </a:ln>
                                <a:solidFill>
                                  <a:srgbClr val="FFC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600" b="1" i="1" smtClean="0">
                                <a:ln>
                                  <a:solidFill>
                                    <a:schemeClr val="tx1"/>
                                  </a:solidFill>
                                </a:ln>
                                <a:solidFill>
                                  <a:srgbClr val="FFC000"/>
                                </a:solidFill>
                                <a:effectLst/>
                                <a:latin typeface="Cambria Math"/>
                              </a:rPr>
                              <m:t>𝑺𝑺</m:t>
                            </m:r>
                          </m:e>
                          <m:sub>
                            <m:r>
                              <a:rPr lang="da-DK" sz="1600" b="1" i="1" smtClean="0">
                                <a:ln>
                                  <a:solidFill>
                                    <a:schemeClr val="tx1"/>
                                  </a:solidFill>
                                </a:ln>
                                <a:solidFill>
                                  <a:srgbClr val="FFC000"/>
                                </a:solidFill>
                                <a:effectLst/>
                                <a:latin typeface="Cambria Math"/>
                              </a:rPr>
                              <m:t>𝒕𝒐𝒕𝒂𝒍</m:t>
                            </m:r>
                          </m:sub>
                        </m:sSub>
                      </m:oMath>
                    </a14:m>
                    <a:endParaRPr lang="da-DK" b="1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0603" y="2296984"/>
                    <a:ext cx="1594539" cy="338554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2299" t="-5455" b="-23636"/>
                    </a:stretch>
                  </a:blipFill>
                </p:spPr>
                <p:txBody>
                  <a:bodyPr/>
                  <a:lstStyle/>
                  <a:p>
                    <a:r>
                      <a:rPr lang="da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Straight Arrow Connector 56"/>
              <p:cNvCxnSpPr>
                <a:stCxn id="35" idx="2"/>
                <a:endCxn id="29" idx="0"/>
              </p:cNvCxnSpPr>
              <p:nvPr/>
            </p:nvCxnSpPr>
            <p:spPr>
              <a:xfrm>
                <a:off x="7707873" y="2635538"/>
                <a:ext cx="272385" cy="8467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 42"/>
          <p:cNvGrpSpPr/>
          <p:nvPr/>
        </p:nvGrpSpPr>
        <p:grpSpPr>
          <a:xfrm>
            <a:off x="2414978" y="3284503"/>
            <a:ext cx="2525615" cy="1044876"/>
            <a:chOff x="2419740" y="3286884"/>
            <a:chExt cx="2525615" cy="1044876"/>
          </a:xfrm>
        </p:grpSpPr>
        <p:sp>
          <p:nvSpPr>
            <p:cNvPr id="31" name="Rectangle 30"/>
            <p:cNvSpPr/>
            <p:nvPr/>
          </p:nvSpPr>
          <p:spPr>
            <a:xfrm>
              <a:off x="2419740" y="3286884"/>
              <a:ext cx="423707" cy="4276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2650942" y="3617682"/>
              <a:ext cx="2294413" cy="714078"/>
              <a:chOff x="5439495" y="2901155"/>
              <a:chExt cx="2294413" cy="71407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6237152" y="3253339"/>
                    <a:ext cx="1496756" cy="36189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a-DK" sz="1600" b="1" smtClean="0">
                        <a:solidFill>
                          <a:srgbClr val="FF0000"/>
                        </a:solidFill>
                      </a:rPr>
                      <a:t>Bidrag til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da-DK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𝑺𝑺</m:t>
                            </m:r>
                          </m:e>
                          <m:sub>
                            <m:r>
                              <a:rPr lang="da-DK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𝒓𝒆𝒈</m:t>
                            </m:r>
                          </m:sub>
                        </m:sSub>
                      </m:oMath>
                    </a14:m>
                    <a:endParaRPr lang="da-DK" b="1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37152" y="3253339"/>
                    <a:ext cx="1496756" cy="361894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2449" t="-3390" b="-16949"/>
                    </a:stretch>
                  </a:blipFill>
                </p:spPr>
                <p:txBody>
                  <a:bodyPr/>
                  <a:lstStyle/>
                  <a:p>
                    <a:r>
                      <a:rPr lang="da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0" name="Straight Arrow Connector 59"/>
              <p:cNvCxnSpPr>
                <a:stCxn id="34" idx="1"/>
              </p:cNvCxnSpPr>
              <p:nvPr/>
            </p:nvCxnSpPr>
            <p:spPr>
              <a:xfrm flipH="1" flipV="1">
                <a:off x="5439495" y="2901155"/>
                <a:ext cx="797657" cy="5331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" name="Group 66"/>
          <p:cNvGrpSpPr/>
          <p:nvPr/>
        </p:nvGrpSpPr>
        <p:grpSpPr>
          <a:xfrm>
            <a:off x="827584" y="1566664"/>
            <a:ext cx="7843319" cy="2798440"/>
            <a:chOff x="827584" y="1566664"/>
            <a:chExt cx="7843319" cy="279844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827584" y="1772816"/>
              <a:ext cx="6120680" cy="2592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7147216" y="1566664"/>
                  <a:ext cx="15236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a-DK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da-DK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da-DK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da-DK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da-DK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7216" y="1566664"/>
                  <a:ext cx="152368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6557" b="-4918"/>
                  </a:stretch>
                </a:blipFill>
              </p:spPr>
              <p:txBody>
                <a:bodyPr/>
                <a:lstStyle/>
                <a:p>
                  <a:r>
                    <a:rPr lang="da-DK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/>
          <p:cNvGrpSpPr/>
          <p:nvPr/>
        </p:nvGrpSpPr>
        <p:grpSpPr>
          <a:xfrm>
            <a:off x="1187624" y="3110846"/>
            <a:ext cx="6933859" cy="369332"/>
            <a:chOff x="1187624" y="3110846"/>
            <a:chExt cx="6933859" cy="369332"/>
          </a:xfrm>
        </p:grpSpPr>
        <p:cxnSp>
          <p:nvCxnSpPr>
            <p:cNvPr id="24" name="Straight Connector 23"/>
            <p:cNvCxnSpPr/>
            <p:nvPr/>
          </p:nvCxnSpPr>
          <p:spPr>
            <a:xfrm flipV="1">
              <a:off x="1187624" y="3284984"/>
              <a:ext cx="5976664" cy="0"/>
            </a:xfrm>
            <a:prstGeom prst="line">
              <a:avLst/>
            </a:prstGeom>
            <a:ln w="190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7314917" y="3110846"/>
                  <a:ext cx="806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a-DK" b="0" i="1" smtClean="0">
                            <a:latin typeface="Cambria Math"/>
                          </a:rPr>
                          <m:t>𝑦</m:t>
                        </m:r>
                        <m:r>
                          <a:rPr lang="da-DK" b="0" i="1" smtClean="0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da-DK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917" y="3110846"/>
                  <a:ext cx="806566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27273" b="-4918"/>
                  </a:stretch>
                </a:blipFill>
              </p:spPr>
              <p:txBody>
                <a:bodyPr/>
                <a:lstStyle/>
                <a:p>
                  <a:r>
                    <a:rPr lang="da-DK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7" name="Oval 76"/>
          <p:cNvSpPr/>
          <p:nvPr/>
        </p:nvSpPr>
        <p:spPr>
          <a:xfrm>
            <a:off x="5683790" y="165455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8" name="Oval 77"/>
          <p:cNvSpPr/>
          <p:nvPr/>
        </p:nvSpPr>
        <p:spPr>
          <a:xfrm>
            <a:off x="2231740" y="422108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9" name="Oval 78"/>
          <p:cNvSpPr/>
          <p:nvPr/>
        </p:nvSpPr>
        <p:spPr>
          <a:xfrm>
            <a:off x="1259632" y="3815071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0" name="Oval 79"/>
          <p:cNvSpPr/>
          <p:nvPr/>
        </p:nvSpPr>
        <p:spPr>
          <a:xfrm>
            <a:off x="3887924" y="3851805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1" name="Oval 80"/>
          <p:cNvSpPr/>
          <p:nvPr/>
        </p:nvSpPr>
        <p:spPr>
          <a:xfrm>
            <a:off x="3403374" y="3592753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2" name="Oval 81"/>
          <p:cNvSpPr/>
          <p:nvPr/>
        </p:nvSpPr>
        <p:spPr>
          <a:xfrm>
            <a:off x="3547390" y="255481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4" name="Oval 83"/>
          <p:cNvSpPr/>
          <p:nvPr/>
        </p:nvSpPr>
        <p:spPr>
          <a:xfrm>
            <a:off x="2379204" y="299687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971600" y="1397387"/>
            <a:ext cx="0" cy="32557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845347" y="4509120"/>
            <a:ext cx="67362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2208794" y="3040927"/>
            <a:ext cx="404726" cy="1782363"/>
            <a:chOff x="4726294" y="2266327"/>
            <a:chExt cx="404726" cy="2556964"/>
          </a:xfrm>
        </p:grpSpPr>
        <p:cxnSp>
          <p:nvCxnSpPr>
            <p:cNvPr id="88" name="Straight Connector 87"/>
            <p:cNvCxnSpPr/>
            <p:nvPr/>
          </p:nvCxnSpPr>
          <p:spPr>
            <a:xfrm flipH="1">
              <a:off x="4937238" y="2266327"/>
              <a:ext cx="0" cy="231480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4726294" y="4484737"/>
                  <a:ext cx="40472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a-DK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a-DK" sz="16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da-DK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6294" y="4484737"/>
                  <a:ext cx="404726" cy="33855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a-DK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1672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Forskellige Sums of Squares</a:t>
            </a:r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4941168"/>
                <a:ext cx="8676456" cy="18002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a-DK" sz="2000" b="1" i="1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b="1" i="1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rgbClr val="FFC000"/>
                            </a:solidFill>
                            <a:latin typeface="Cambria Math"/>
                          </a:rPr>
                          <m:t>𝑺𝑺</m:t>
                        </m:r>
                      </m:e>
                      <m:sub>
                        <m:r>
                          <a:rPr lang="da-DK" sz="2000" b="1" i="1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rgbClr val="FFC000"/>
                            </a:solidFill>
                            <a:latin typeface="Cambria Math"/>
                          </a:rPr>
                          <m:t>𝒕𝒐𝒕𝒂𝒍</m:t>
                        </m:r>
                      </m:sub>
                    </m:sSub>
                    <m:r>
                      <a:rPr lang="da-DK" sz="2000" i="1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C000"/>
                        </a:solidFill>
                        <a:latin typeface="Cambria Math"/>
                      </a:rPr>
                      <m:t> </m:t>
                    </m:r>
                    <m:r>
                      <a:rPr lang="da-DK" sz="20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sz="2000" i="1">
                            <a:latin typeface="Cambria Math"/>
                          </a:rPr>
                          <m:t>𝑖</m:t>
                        </m:r>
                        <m:r>
                          <a:rPr lang="da-DK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a-DK" sz="20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sz="2000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a-DK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a-DK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a-DK" sz="2000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da-DK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a-DK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da-DK" sz="2000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da-DK" sz="2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nary>
                  </m:oMath>
                </a14:m>
                <a:r>
                  <a:rPr lang="da-DK" sz="2000" dirty="0"/>
                  <a:t> 		Mål for samlet variation i data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a-DK" sz="20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b="1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𝑺𝑺</m:t>
                        </m:r>
                      </m:e>
                      <m:sub>
                        <m:r>
                          <a:rPr lang="da-DK" sz="2000" b="1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𝒓𝒆𝒔</m:t>
                        </m:r>
                      </m:sub>
                    </m:sSub>
                    <m:r>
                      <m:rPr>
                        <m:nor/>
                      </m:rPr>
                      <a:rPr lang="da-DK" sz="2000">
                        <a:latin typeface="Cambria Math"/>
                      </a:rPr>
                      <m:t>   </m:t>
                    </m:r>
                    <m:r>
                      <a:rPr lang="da-DK" sz="2000" i="1">
                        <a:latin typeface="Cambria Math"/>
                      </a:rPr>
                      <m:t> =</m:t>
                    </m:r>
                    <m:nary>
                      <m:naryPr>
                        <m:chr m:val="∑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sz="2000" i="1">
                            <a:latin typeface="Cambria Math"/>
                          </a:rPr>
                          <m:t>𝑖</m:t>
                        </m:r>
                        <m:r>
                          <a:rPr lang="da-DK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a-DK" sz="20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sz="2000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a-DK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a-DK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a-DK" sz="2000" i="1">
                                    <a:latin typeface="Cambria Math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da-DK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da-DK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a-DK" sz="20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a-DK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a-DK" sz="2000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da-DK" sz="2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nary>
                  </m:oMath>
                </a14:m>
                <a:r>
                  <a:rPr lang="da-DK" sz="2000" dirty="0"/>
                  <a:t>	Mål for variation, som modellen ikke forklarer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a-DK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𝑺𝑺</m:t>
                        </m:r>
                      </m:e>
                      <m:sub>
                        <m:r>
                          <a:rPr lang="da-DK" sz="20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𝒓𝒆𝒈</m:t>
                        </m:r>
                      </m:sub>
                    </m:sSub>
                    <m:r>
                      <m:rPr>
                        <m:nor/>
                      </m:rPr>
                      <a:rPr lang="da-DK" sz="2000">
                        <a:latin typeface="Cambria Math"/>
                      </a:rPr>
                      <m:t>   </m:t>
                    </m:r>
                    <m:r>
                      <a:rPr lang="da-DK" sz="20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sz="2000" i="1">
                            <a:latin typeface="Cambria Math"/>
                          </a:rPr>
                          <m:t>𝑖</m:t>
                        </m:r>
                        <m:r>
                          <a:rPr lang="da-DK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a-DK" sz="20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sz="2000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a-DK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da-DK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a-DK" sz="20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a-DK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a-DK" sz="2000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da-DK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a-DK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da-DK" sz="2000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da-DK" sz="2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nary>
                  </m:oMath>
                </a14:m>
                <a:r>
                  <a:rPr lang="da-DK" sz="2000"/>
                  <a:t>		Mål </a:t>
                </a:r>
                <a:r>
                  <a:rPr lang="da-DK" sz="2000" dirty="0"/>
                  <a:t>for variation, som modellen forklarer</a:t>
                </a:r>
              </a:p>
              <a:p>
                <a:pPr marL="0" indent="0">
                  <a:buNone/>
                </a:pPr>
                <a:r>
                  <a:rPr lang="da-DK" sz="800" dirty="0"/>
                  <a:t> </a:t>
                </a:r>
                <a:r>
                  <a:rPr lang="da-DK" sz="2000" dirty="0"/>
                  <a:t/>
                </a:r>
                <a:br>
                  <a:rPr lang="da-DK" sz="20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i="1">
                              <a:latin typeface="Cambria Math"/>
                            </a:rPr>
                            <m:t>𝑆𝑆</m:t>
                          </m:r>
                        </m:e>
                        <m:sub>
                          <m:r>
                            <a:rPr lang="da-DK" sz="2000" i="1">
                              <a:latin typeface="Cambria Math"/>
                            </a:rPr>
                            <m:t>𝑡𝑜𝑡𝑎𝑙</m:t>
                          </m:r>
                        </m:sub>
                      </m:sSub>
                      <m:r>
                        <a:rPr lang="da-DK" sz="2000" i="1">
                          <a:latin typeface="Cambria Math"/>
                        </a:rPr>
                        <m:t> =</m:t>
                      </m:r>
                      <m:sSub>
                        <m:sSub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i="1">
                              <a:latin typeface="Cambria Math"/>
                            </a:rPr>
                            <m:t>𝑆𝑆</m:t>
                          </m:r>
                        </m:e>
                        <m:sub>
                          <m:r>
                            <a:rPr lang="da-DK" sz="2000" i="1">
                              <a:latin typeface="Cambria Math"/>
                            </a:rPr>
                            <m:t>𝑟𝑒𝑔</m:t>
                          </m:r>
                        </m:sub>
                      </m:sSub>
                      <m:r>
                        <a:rPr lang="da-DK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i="1">
                              <a:latin typeface="Cambria Math"/>
                            </a:rPr>
                            <m:t>𝑆𝑆</m:t>
                          </m:r>
                        </m:e>
                        <m:sub>
                          <m:r>
                            <a:rPr lang="da-DK" sz="2000" i="1">
                              <a:latin typeface="Cambria Math"/>
                            </a:rPr>
                            <m:t>𝑟𝑒𝑠</m:t>
                          </m:r>
                        </m:sub>
                      </m:sSub>
                    </m:oMath>
                  </m:oMathPara>
                </a14:m>
                <a:endParaRPr lang="da-DK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4941168"/>
                <a:ext cx="8676456" cy="1800200"/>
              </a:xfrm>
              <a:blipFill>
                <a:blip r:embed="rId3"/>
                <a:stretch>
                  <a:fillRect t="-26780" b="-94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37</a:t>
            </a:fld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5" y="1733550"/>
            <a:ext cx="4456891" cy="2036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503" y="1769659"/>
            <a:ext cx="4436832" cy="2043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173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Forskellige Sums of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dirty="0" smtClean="0">
                    <a:solidFill>
                      <a:schemeClr val="tx2"/>
                    </a:solidFill>
                  </a:rPr>
                  <a:t>Residual Sum </a:t>
                </a:r>
                <a:r>
                  <a:rPr lang="da-DK" dirty="0">
                    <a:solidFill>
                      <a:schemeClr val="tx2"/>
                    </a:solidFill>
                  </a:rPr>
                  <a:t>of Squares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𝑆𝑆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𝑟𝑒𝑠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i="1">
                            <a:latin typeface="Cambria Math"/>
                          </a:rPr>
                          <m:t>𝑖</m:t>
                        </m:r>
                        <m:r>
                          <a:rPr lang="da-DK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a-DK" i="1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da-DK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da-DK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da-DK" i="1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a-DK" i="1">
                                <a:latin typeface="Cambria Math"/>
                              </a:rPr>
                              <m:t>𝑖</m:t>
                            </m:r>
                            <m:r>
                              <a:rPr lang="da-DK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da-DK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a-DK" i="1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da-D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a-DK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a-DK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a-DK" i="1">
                                        <a:latin typeface="Cambria Math"/>
                                      </a:rPr>
                                      <m:t>− </m:t>
                                    </m:r>
                                    <m:sSub>
                                      <m:sSubPr>
                                        <m:ctrlPr>
                                          <a:rPr lang="da-D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da-DK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a-DK" i="1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da-DK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a-DK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  <m:sup>
                                    <m:r>
                                      <a:rPr lang="da-DK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da-DK" i="1">
                                <a:latin typeface="Cambria Math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da-DK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da-DK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da-DK" i="1">
                                    <a:latin typeface="Cambria Math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a-DK" i="1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da-D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a-DK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a-DK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a-DK" i="1">
                                        <a:latin typeface="Cambria Math"/>
                                      </a:rPr>
                                      <m:t>−(</m:t>
                                    </m:r>
                                    <m:sSub>
                                      <m:sSubPr>
                                        <m:ctrlPr>
                                          <a:rPr lang="da-D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da-DK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a-DK" i="1">
                                                <a:latin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da-DK" i="1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da-DK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da-DK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a-DK" i="1">
                                                <a:latin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da-DK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a-DK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a-DK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a-DK" i="1">
                                        <a:latin typeface="Cambria Math"/>
                                      </a:rPr>
                                      <m:t>))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  <m:sup>
                                    <m:r>
                                      <a:rPr lang="da-DK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da-DK" dirty="0" smtClean="0"/>
                  <a:t> </a:t>
                </a:r>
                <a:r>
                  <a:rPr lang="da-DK" smtClean="0"/>
                  <a:t/>
                </a:r>
                <a:br>
                  <a:rPr lang="da-DK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𝑆𝑆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𝑟𝑒𝑠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=</m:t>
                    </m:r>
                    <m:r>
                      <a:rPr lang="da-DK">
                        <a:latin typeface="Cambria Math" panose="02040503050406030204" pitchFamily="18" charset="0"/>
                      </a:rPr>
                      <m:t>𝑆𝑆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𝐸</m:t>
                    </m:r>
                    <m:r>
                      <a:rPr lang="da-DK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sub>
                            </m:sSub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da-DK" dirty="0" smtClean="0"/>
                  <a:t> </a:t>
                </a:r>
                <a:br>
                  <a:rPr lang="da-DK" dirty="0" smtClean="0"/>
                </a:br>
                <a:r>
                  <a:rPr lang="da-DK" dirty="0" smtClean="0"/>
                  <a:t>								</a:t>
                </a:r>
              </a:p>
              <a:p>
                <a:r>
                  <a:rPr lang="da-DK" dirty="0" smtClean="0">
                    <a:solidFill>
                      <a:schemeClr val="tx2"/>
                    </a:solidFill>
                  </a:rPr>
                  <a:t>Total Sum </a:t>
                </a:r>
                <a:r>
                  <a:rPr lang="da-DK" dirty="0">
                    <a:solidFill>
                      <a:schemeClr val="tx2"/>
                    </a:solidFill>
                  </a:rPr>
                  <a:t>of Squares </a:t>
                </a:r>
                <a:r>
                  <a:rPr lang="da-DK" i="1" dirty="0" smtClean="0">
                    <a:latin typeface="Cambria Math"/>
                  </a:rPr>
                  <a:t/>
                </a:r>
                <a:br>
                  <a:rPr lang="da-DK" i="1" dirty="0" smtClean="0">
                    <a:latin typeface="Cambria Math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𝑆𝑆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𝑡𝑜𝑡𝑎𝑙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i="1">
                            <a:latin typeface="Cambria Math"/>
                          </a:rPr>
                          <m:t>𝑖</m:t>
                        </m:r>
                        <m:r>
                          <a:rPr lang="da-DK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a-DK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a-DK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a-DK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a-DK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da-DK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da-DK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nary>
                    <m:r>
                      <a:rPr lang="da-DK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b="0" i="1" smtClean="0">
                            <a:latin typeface="Cambria Math"/>
                          </a:rPr>
                          <m:t>𝑖</m:t>
                        </m:r>
                        <m:r>
                          <a:rPr lang="da-DK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a-DK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a-DK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da-DK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da-DK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a-DK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da-DK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da-DK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da-DK" i="1">
                                    <a:latin typeface="Cambria Math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a-DK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da-DK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dirty="0" smtClean="0"/>
                  <a:t> 	</a:t>
                </a:r>
                <a:br>
                  <a:rPr lang="da-DK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𝑆𝑆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𝑡𝑜𝑡𝑎𝑙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 =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𝑆𝑆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𝑟𝑒𝑔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𝑆𝑆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𝑟𝑒𝑠</m:t>
                        </m:r>
                      </m:sub>
                    </m:sSub>
                  </m:oMath>
                </a14:m>
                <a:r>
                  <a:rPr lang="da-DK" dirty="0" smtClean="0"/>
                  <a:t>					</a:t>
                </a:r>
                <a:r>
                  <a:rPr lang="da-DK" dirty="0"/>
                  <a:t/>
                </a:r>
                <a:br>
                  <a:rPr lang="da-DK" dirty="0"/>
                </a:br>
                <a:endParaRPr lang="da-DK" dirty="0" smtClean="0"/>
              </a:p>
              <a:p>
                <a:r>
                  <a:rPr lang="da-DK" dirty="0" err="1" smtClean="0">
                    <a:solidFill>
                      <a:schemeClr val="tx2"/>
                    </a:solidFill>
                  </a:rPr>
                  <a:t>Explained</a:t>
                </a:r>
                <a:r>
                  <a:rPr lang="da-DK" dirty="0" smtClean="0">
                    <a:solidFill>
                      <a:schemeClr val="tx2"/>
                    </a:solidFill>
                  </a:rPr>
                  <a:t> </a:t>
                </a:r>
                <a:r>
                  <a:rPr lang="da-DK" dirty="0">
                    <a:solidFill>
                      <a:schemeClr val="tx2"/>
                    </a:solidFill>
                  </a:rPr>
                  <a:t>Sum of </a:t>
                </a:r>
                <a:r>
                  <a:rPr lang="da-DK" dirty="0" smtClean="0">
                    <a:solidFill>
                      <a:schemeClr val="tx2"/>
                    </a:solidFill>
                  </a:rPr>
                  <a:t>Squares</a:t>
                </a:r>
                <a:br>
                  <a:rPr lang="da-DK" dirty="0" smtClean="0">
                    <a:solidFill>
                      <a:schemeClr val="tx2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/>
                          </a:rPr>
                          <m:t>𝑆𝑆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𝑟𝑒𝑔</m:t>
                        </m:r>
                      </m:sub>
                    </m:sSub>
                    <m:r>
                      <a:rPr lang="da-DK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i="1">
                            <a:latin typeface="Cambria Math"/>
                          </a:rPr>
                          <m:t>𝑖</m:t>
                        </m:r>
                        <m:r>
                          <a:rPr lang="da-DK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a-DK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da-D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a-DK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a-DK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a-DK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a-DK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da-DK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da-DK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nary>
                    <m:r>
                      <a:rPr lang="da-DK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da-DK" b="0" dirty="0" smtClean="0"/>
                  <a:t> </a:t>
                </a:r>
                <a:r>
                  <a:rPr lang="da-DK" b="0" smtClean="0"/>
                  <a:t/>
                </a:r>
                <a:br>
                  <a:rPr lang="da-DK" b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𝑆𝑆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𝑟𝑒𝑔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𝑆𝑆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𝑡𝑜𝑡𝑎𝑙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𝑆𝑆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𝑟𝑒𝑠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𝑆𝑆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sub>
                            </m:sSub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a-DK" dirty="0" smtClean="0"/>
                  <a:t> .		</a:t>
                </a:r>
                <a:br>
                  <a:rPr lang="da-DK" dirty="0" smtClean="0"/>
                </a:br>
                <a:endParaRPr lang="da-DK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68" t="-36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8614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ANOVA</a:t>
            </a:r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67422892"/>
                  </p:ext>
                </p:extLst>
              </p:nvPr>
            </p:nvGraphicFramePr>
            <p:xfrm>
              <a:off x="468313" y="1650356"/>
              <a:ext cx="8247334" cy="42285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33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202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1622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7529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Kilder</a:t>
                          </a:r>
                          <a:endParaRPr lang="da-DK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Frihedsgrader </a:t>
                          </a:r>
                          <a:br>
                            <a:rPr lang="da-DK" sz="1800" smtClean="0"/>
                          </a:br>
                          <a:r>
                            <a:rPr lang="da-DK" sz="1800" smtClean="0"/>
                            <a:t>(DF)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Sum of Squares (SS)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Mean Squares (MS)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F</a:t>
                          </a:r>
                          <a:endParaRPr lang="da-DK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Regression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𝑑𝑓</m:t>
                                    </m:r>
                                  </m:e>
                                  <m:sub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𝑟𝑒𝑔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r>
                            <a:rPr lang="da-DK" sz="1800" smtClean="0"/>
                            <a:t/>
                          </a:r>
                          <a:br>
                            <a:rPr lang="da-DK" sz="1800" smtClean="0"/>
                          </a:br>
                          <a:r>
                            <a:rPr lang="da-DK" sz="1800" smtClean="0"/>
                            <a:t/>
                          </a:r>
                          <a:br>
                            <a:rPr lang="da-DK" sz="1800" smtClean="0"/>
                          </a:br>
                          <a:r>
                            <a:rPr lang="da-DK" sz="1800" smtClean="0"/>
                            <a:t/>
                          </a:r>
                          <a:br>
                            <a:rPr lang="da-DK" sz="1800" smtClean="0"/>
                          </a:b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𝑆𝑆</m:t>
                                    </m:r>
                                  </m:e>
                                  <m:sub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𝑟𝑒𝑔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r>
                            <a:rPr lang="da-DK" sz="1800" dirty="0" smtClean="0"/>
                            <a:t/>
                          </a:r>
                          <a:br>
                            <a:rPr lang="da-DK" sz="1800" dirty="0" smtClean="0"/>
                          </a:br>
                          <a14:m>
                            <m:oMath xmlns:m="http://schemas.openxmlformats.org/officeDocument/2006/math">
                              <m:r>
                                <a:rPr lang="da-DK" sz="1800" smtClean="0">
                                  <a:latin typeface="Cambria Math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da-DK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a-DK" sz="180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da-DK" sz="180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a-DK" sz="180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da-DK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Sup>
                                        <m:sSubSupPr>
                                          <m:ctrlPr>
                                            <a:rPr lang="da-DK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1800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a-DK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da-DK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da-DK" sz="1800">
                                                      <a:latin typeface="Cambria Math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da-DK" sz="180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da-DK" sz="1800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da-DK" sz="18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da-DK" sz="1800" smtClean="0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  <m:r>
                                            <a:rPr lang="da-DK" sz="1800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  <m:sup>
                                          <m:r>
                                            <a:rPr lang="da-DK" sz="180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da-DK" sz="1800" dirty="0" smtClean="0"/>
                            <a:t> </a:t>
                          </a:r>
                          <a:endParaRPr lang="da-DK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𝑀𝑆</m:t>
                                    </m:r>
                                  </m:e>
                                  <m:sub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𝑟𝑒𝑔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r>
                            <a:rPr lang="da-DK" sz="1800" smtClean="0"/>
                            <a:t/>
                          </a:r>
                          <a:br>
                            <a:rPr lang="da-DK" sz="1800" smtClean="0"/>
                          </a:b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a-DK" sz="1800" smtClean="0">
                                    <a:latin typeface="Cambria Math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r>
                            <a:rPr lang="da-DK" sz="1800" smtClean="0"/>
                            <a:t/>
                          </a:r>
                          <a:br>
                            <a:rPr lang="da-DK" sz="1800" smtClean="0"/>
                          </a:br>
                          <a:r>
                            <a:rPr lang="da-DK" sz="1800" smtClean="0"/>
                            <a:t/>
                          </a:r>
                          <a:br>
                            <a:rPr lang="da-DK" sz="1800" smtClean="0"/>
                          </a:br>
                          <a:endParaRPr lang="da-DK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Residual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𝑑𝑓</m:t>
                                    </m:r>
                                  </m:e>
                                  <m:sub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𝑟𝑒𝑠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r>
                            <a:rPr lang="da-DK" sz="1800" smtClean="0"/>
                            <a:t/>
                          </a:r>
                          <a:br>
                            <a:rPr lang="da-DK" sz="1800" smtClean="0"/>
                          </a:br>
                          <a:r>
                            <a:rPr lang="da-DK" sz="1800" smtClean="0"/>
                            <a:t/>
                          </a:r>
                          <a:br>
                            <a:rPr lang="da-DK" sz="1800" smtClean="0"/>
                          </a:br>
                          <a:endParaRPr lang="da-DK" sz="1800"/>
                        </a:p>
                        <a:p>
                          <a:pPr algn="l"/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𝑆𝑆</m:t>
                                    </m:r>
                                  </m:e>
                                  <m:sub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𝑟𝑒𝑠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r>
                            <a:rPr lang="da-DK" sz="1800" smtClean="0"/>
                            <a:t/>
                          </a:r>
                          <a:br>
                            <a:rPr lang="da-DK" sz="1800" smtClean="0"/>
                          </a:br>
                          <a14:m>
                            <m:oMath xmlns:m="http://schemas.openxmlformats.org/officeDocument/2006/math">
                              <m:r>
                                <a:rPr lang="da-DK" sz="1800" smtClean="0">
                                  <a:latin typeface="Cambria Math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da-DK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a-DK" sz="180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da-DK" sz="180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a-DK" sz="180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da-DK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Sup>
                                        <m:sSubSupPr>
                                          <m:ctrlPr>
                                            <a:rPr lang="da-DK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1800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a-DK" sz="18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a-DK" sz="1800" smtClean="0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da-DK" sz="1800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da-DK" sz="1800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a-DK" sz="18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da-DK" sz="18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da-DK" sz="1800">
                                                      <a:latin typeface="Cambria Math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da-DK" sz="180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da-DK" sz="1800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  <m:sup>
                                          <m:r>
                                            <a:rPr lang="da-DK" sz="180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da-DK" sz="1800" smtClean="0"/>
                            <a:t> 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𝑀𝑆</m:t>
                                    </m:r>
                                  </m:e>
                                  <m:sub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𝑟𝑒𝑠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r>
                            <a:rPr lang="da-DK" sz="1800" smtClean="0"/>
                            <a:t/>
                          </a:r>
                          <a:br>
                            <a:rPr lang="da-DK" sz="1800" smtClean="0"/>
                          </a:b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Total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𝑑𝑓</m:t>
                                    </m:r>
                                  </m:e>
                                  <m:sub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𝑡𝑜𝑡𝑎𝑙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r>
                            <a:rPr lang="da-DK" sz="1800" smtClean="0"/>
                            <a:t/>
                          </a:r>
                          <a:br>
                            <a:rPr lang="da-DK" sz="1800" smtClean="0"/>
                          </a:br>
                          <a:r>
                            <a:rPr lang="da-DK" sz="1800" smtClean="0"/>
                            <a:t/>
                          </a:r>
                          <a:br>
                            <a:rPr lang="da-DK" sz="1800" smtClean="0"/>
                          </a:br>
                          <a:r>
                            <a:rPr lang="da-DK" sz="1800" smtClean="0"/>
                            <a:t> </a:t>
                          </a:r>
                          <a:br>
                            <a:rPr lang="da-DK" sz="1800" smtClean="0"/>
                          </a:b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𝑆𝑆</m:t>
                                    </m:r>
                                  </m:e>
                                  <m:sub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𝑡𝑜𝑡𝑎𝑙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r>
                            <a:rPr lang="da-DK" sz="1800" smtClean="0"/>
                            <a:t/>
                          </a:r>
                          <a:br>
                            <a:rPr lang="da-DK" sz="1800" smtClean="0"/>
                          </a:br>
                          <a14:m>
                            <m:oMath xmlns:m="http://schemas.openxmlformats.org/officeDocument/2006/math">
                              <m:r>
                                <a:rPr lang="da-DK" sz="1800" smtClean="0">
                                  <a:latin typeface="Cambria Math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da-DK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a-DK" sz="180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da-DK" sz="180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a-DK" sz="180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da-DK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Sup>
                                        <m:sSubSupPr>
                                          <m:ctrlPr>
                                            <a:rPr lang="da-DK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1800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a-DK" sz="18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a-DK" sz="1800" smtClean="0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da-DK" sz="1800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da-DK" sz="1800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da-DK" sz="18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da-DK" sz="1800" smtClean="0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  <m:r>
                                            <a:rPr lang="da-DK" sz="1800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  <m:sup>
                                          <m:r>
                                            <a:rPr lang="da-DK" sz="180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da-DK" sz="1800" smtClean="0"/>
                            <a:t> </a:t>
                          </a:r>
                          <a:endParaRPr lang="da-DK" sz="1800"/>
                        </a:p>
                        <a:p>
                          <a:pPr algn="l"/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67422892"/>
                  </p:ext>
                </p:extLst>
              </p:nvPr>
            </p:nvGraphicFramePr>
            <p:xfrm>
              <a:off x="468313" y="1650356"/>
              <a:ext cx="8247334" cy="42285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33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202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1622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7529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Kilder</a:t>
                          </a:r>
                          <a:endParaRPr lang="da-DK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Frihedsgrader </a:t>
                          </a:r>
                          <a:br>
                            <a:rPr lang="da-DK" sz="1800" smtClean="0"/>
                          </a:br>
                          <a:r>
                            <a:rPr lang="da-DK" sz="1800" smtClean="0"/>
                            <a:t>(DF)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Sum of Squares (SS)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Mean Squares (MS)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F</a:t>
                          </a:r>
                          <a:endParaRPr lang="da-DK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110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Regression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792" t="-55276" r="-178986" b="-2085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6103" t="-55276" r="-123867" b="-2085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1855" t="-55276" r="-65323" b="-2085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6875" t="-55276" r="-1250" b="-2085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Residual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792" t="-157653" r="-178986" b="-111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6103" t="-157653" r="-123867" b="-111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1855" t="-157653" r="-65323" b="-111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Total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792" t="-258974" r="-178986" b="-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6103" t="-258974" r="-123867" b="-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4969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Sammenhænge mellem data</a:t>
            </a:r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smtClean="0"/>
                  <a:t>Den variabel vi vil forudsige værdien af (her: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𝑦</m:t>
                    </m:r>
                  </m:oMath>
                </a14:m>
                <a:r>
                  <a:rPr lang="da-DK" smtClean="0"/>
                  <a:t>) kaldes: </a:t>
                </a:r>
              </a:p>
              <a:p>
                <a:pPr lvl="1"/>
                <a:r>
                  <a:rPr lang="da-DK" smtClean="0"/>
                  <a:t>Den </a:t>
                </a:r>
                <a:r>
                  <a:rPr lang="da-DK" smtClean="0">
                    <a:solidFill>
                      <a:schemeClr val="tx2"/>
                    </a:solidFill>
                  </a:rPr>
                  <a:t>afhængige </a:t>
                </a:r>
                <a:r>
                  <a:rPr lang="da-DK" smtClean="0"/>
                  <a:t>variabel</a:t>
                </a:r>
              </a:p>
              <a:p>
                <a:pPr lvl="1"/>
                <a:r>
                  <a:rPr lang="da-DK" smtClean="0">
                    <a:solidFill>
                      <a:schemeClr val="tx2"/>
                    </a:solidFill>
                  </a:rPr>
                  <a:t>Responsvariablen</a:t>
                </a:r>
              </a:p>
              <a:p>
                <a:r>
                  <a:rPr lang="da-DK" smtClean="0"/>
                  <a:t>Den eller de variable vi bruger til at forudsige responsvariablen </a:t>
                </a:r>
                <a:br>
                  <a:rPr lang="da-DK" smtClean="0"/>
                </a:br>
                <a:r>
                  <a:rPr lang="da-DK" smtClean="0"/>
                  <a:t>(her: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da-DK" smtClean="0"/>
                  <a:t>) kaldes:</a:t>
                </a:r>
              </a:p>
              <a:p>
                <a:pPr lvl="1"/>
                <a:r>
                  <a:rPr lang="da-DK" smtClean="0"/>
                  <a:t>De </a:t>
                </a:r>
                <a:r>
                  <a:rPr lang="da-DK" smtClean="0">
                    <a:solidFill>
                      <a:schemeClr val="tx2"/>
                    </a:solidFill>
                  </a:rPr>
                  <a:t>uafhængige</a:t>
                </a:r>
                <a:r>
                  <a:rPr lang="da-DK" smtClean="0"/>
                  <a:t> variable</a:t>
                </a:r>
              </a:p>
              <a:p>
                <a:pPr lvl="1"/>
                <a:r>
                  <a:rPr lang="da-DK" smtClean="0">
                    <a:solidFill>
                      <a:schemeClr val="tx2"/>
                    </a:solidFill>
                  </a:rPr>
                  <a:t>Prædiktorer</a:t>
                </a:r>
              </a:p>
              <a:p>
                <a:pPr lvl="1"/>
                <a:r>
                  <a:rPr lang="da-DK" smtClean="0">
                    <a:solidFill>
                      <a:schemeClr val="tx2"/>
                    </a:solidFill>
                  </a:rPr>
                  <a:t>Regressorvariable</a:t>
                </a:r>
              </a:p>
              <a:p>
                <a:pPr lvl="1"/>
                <a:r>
                  <a:rPr lang="da-DK" smtClean="0">
                    <a:solidFill>
                      <a:schemeClr val="tx2"/>
                    </a:solidFill>
                  </a:rPr>
                  <a:t>Inputvariable</a:t>
                </a:r>
              </a:p>
              <a:p>
                <a:pPr lvl="1"/>
                <a:r>
                  <a:rPr lang="da-DK" smtClean="0">
                    <a:solidFill>
                      <a:schemeClr val="tx2"/>
                    </a:solidFill>
                  </a:rPr>
                  <a:t>Faktorer.</a:t>
                </a:r>
              </a:p>
              <a:p>
                <a:pPr marL="0" indent="0">
                  <a:buNone/>
                </a:pPr>
                <a:endParaRPr lang="da-DK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68"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4</a:t>
            </a:fld>
            <a:endParaRPr lang="da-DK" dirty="0"/>
          </a:p>
        </p:txBody>
      </p:sp>
      <p:pic>
        <p:nvPicPr>
          <p:cNvPr id="4098" name="Picture 2" descr="https://lh3.ggpht.com/-d16xbB_2m94/Uml0Gi76XtI/AAAAAAAAI94/5ezC-ZqZWz8/s1600/linearRegress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487232"/>
            <a:ext cx="3972406" cy="297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12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Mean Squares og frihedsgrader</a:t>
            </a:r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dirty="0" smtClean="0"/>
                  <a:t>Mean Squares er Sum of Squares divideret med antal frihedsgrader: </a:t>
                </a:r>
                <a:br>
                  <a:rPr lang="da-DK" dirty="0" smtClean="0"/>
                </a:br>
                <a:r>
                  <a:rPr lang="da-DK" dirty="0" smtClean="0"/>
                  <a:t>	</a:t>
                </a:r>
                <a14:m>
                  <m:oMath xmlns:m="http://schemas.openxmlformats.org/officeDocument/2006/math">
                    <m:r>
                      <a:rPr lang="da-DK" b="0" i="1" smtClean="0">
                        <a:solidFill>
                          <a:schemeClr val="tx2"/>
                        </a:solidFill>
                        <a:latin typeface="Cambria Math"/>
                      </a:rPr>
                      <m:t>𝑀𝑆</m:t>
                    </m:r>
                    <m:r>
                      <a:rPr lang="da-DK" b="0" i="1" smtClean="0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r>
                      <a:rPr lang="da-DK" b="0" i="1" smtClean="0">
                        <a:solidFill>
                          <a:schemeClr val="tx2"/>
                        </a:solidFill>
                        <a:latin typeface="Cambria Math"/>
                      </a:rPr>
                      <m:t>𝑆𝑆</m:t>
                    </m:r>
                    <m:r>
                      <a:rPr lang="da-DK" b="0" i="1" smtClean="0">
                        <a:solidFill>
                          <a:schemeClr val="tx2"/>
                        </a:solidFill>
                        <a:latin typeface="Cambria Math"/>
                      </a:rPr>
                      <m:t>/</m:t>
                    </m:r>
                    <m:r>
                      <a:rPr lang="da-DK" b="0" i="1" smtClean="0">
                        <a:solidFill>
                          <a:schemeClr val="tx2"/>
                        </a:solidFill>
                        <a:latin typeface="Cambria Math"/>
                      </a:rPr>
                      <m:t>𝑑𝑓</m:t>
                    </m:r>
                  </m:oMath>
                </a14:m>
                <a:r>
                  <a:rPr lang="da-DK" dirty="0" smtClean="0"/>
                  <a:t> </a:t>
                </a:r>
              </a:p>
              <a:p>
                <a:r>
                  <a:rPr lang="da-DK" dirty="0" smtClean="0"/>
                  <a:t>Antal frihedsgrader afhænger af hvilken gruppe vi ser på: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>
                            <a:latin typeface="Cambria Math"/>
                          </a:rPr>
                          <m:t>𝑑𝑓</m:t>
                        </m:r>
                      </m:e>
                      <m:sub>
                        <m:r>
                          <a:rPr lang="da-DK">
                            <a:latin typeface="Cambria Math"/>
                          </a:rPr>
                          <m:t>𝑡𝑜𝑡𝑎𝑙</m:t>
                        </m:r>
                      </m:sub>
                    </m:sSub>
                    <m:r>
                      <a:rPr lang="da-DK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(</m:t>
                    </m:r>
                    <m:r>
                      <m:rPr>
                        <m:nor/>
                      </m:rPr>
                      <a:rPr lang="da-DK" b="0" i="0" smtClean="0">
                        <a:latin typeface="Cambria Math"/>
                      </a:rPr>
                      <m:t>Antal</m:t>
                    </m:r>
                    <m:r>
                      <m:rPr>
                        <m:nor/>
                      </m:rPr>
                      <a:rPr lang="da-DK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da-DK"/>
                      <m:t>observationer</m:t>
                    </m:r>
                    <m:r>
                      <a:rPr lang="da-DK">
                        <a:latin typeface="Cambria Math"/>
                      </a:rPr>
                      <m:t>−1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a-DK">
                        <a:latin typeface="Cambria Math"/>
                      </a:rPr>
                      <m:t>=</m:t>
                    </m:r>
                    <m:r>
                      <a:rPr lang="da-DK">
                        <a:latin typeface="Cambria Math"/>
                      </a:rPr>
                      <m:t>𝑛</m:t>
                    </m:r>
                    <m:r>
                      <a:rPr lang="da-DK">
                        <a:latin typeface="Cambria Math"/>
                      </a:rPr>
                      <m:t>−1</m:t>
                    </m:r>
                  </m:oMath>
                </a14:m>
                <a:r>
                  <a:rPr lang="da-DK" dirty="0"/>
                  <a:t>	</a:t>
                </a:r>
                <a:endParaRPr lang="da-DK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>
                            <a:latin typeface="Cambria Math"/>
                          </a:rPr>
                          <m:t>𝑑𝑓</m:t>
                        </m:r>
                      </m:e>
                      <m:sub>
                        <m:r>
                          <a:rPr lang="da-DK">
                            <a:latin typeface="Cambria Math"/>
                          </a:rPr>
                          <m:t>𝑟𝑒𝑔</m:t>
                        </m:r>
                      </m:sub>
                    </m:sSub>
                    <m:r>
                      <a:rPr lang="da-DK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(</m:t>
                    </m:r>
                    <m:r>
                      <m:rPr>
                        <m:nor/>
                      </m:rPr>
                      <a:rPr lang="da-DK" b="0" i="0" smtClean="0">
                        <a:latin typeface="Cambria Math"/>
                      </a:rPr>
                      <m:t>Antal</m:t>
                    </m:r>
                    <m:r>
                      <m:rPr>
                        <m:nor/>
                      </m:rPr>
                      <a:rPr lang="da-DK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da-DK" b="0" i="0" smtClean="0">
                        <a:latin typeface="Cambria Math"/>
                      </a:rPr>
                      <m:t>parametre</m:t>
                    </m:r>
                    <m:r>
                      <m:rPr>
                        <m:nor/>
                      </m:rPr>
                      <a:rPr lang="da-DK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da-DK" b="0" i="0" smtClean="0">
                        <a:latin typeface="Cambria Math"/>
                      </a:rPr>
                      <m:t>i</m:t>
                    </m:r>
                    <m:r>
                      <m:rPr>
                        <m:nor/>
                      </m:rPr>
                      <a:rPr lang="da-DK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da-DK" b="0" i="0" smtClean="0">
                        <a:latin typeface="Cambria Math"/>
                      </a:rPr>
                      <m:t>modellen</m:t>
                    </m:r>
                    <m:r>
                      <a:rPr lang="da-DK" b="0" i="1" smtClean="0">
                        <a:latin typeface="Cambria Math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a-DK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b="0" i="1" smtClean="0">
                        <a:latin typeface="Cambria Math"/>
                      </a:rPr>
                      <m:t>2−1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a-DK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da-DK" b="0" dirty="0" smtClean="0"/>
                  <a:t/>
                </a:r>
                <a:br>
                  <a:rPr lang="da-DK" b="0" dirty="0" smtClean="0"/>
                </a:br>
                <a:r>
                  <a:rPr lang="da-DK" b="0" dirty="0" smtClean="0"/>
                  <a:t>(De 2 parametre 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dirty="0" smtClean="0"/>
                  <a:t> 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>
                            <a:latin typeface="Cambria Math"/>
                          </a:rPr>
                          <m:t>𝑑𝑓</m:t>
                        </m:r>
                      </m:e>
                      <m:sub>
                        <m:r>
                          <a:rPr lang="da-DK">
                            <a:latin typeface="Cambria Math"/>
                          </a:rPr>
                          <m:t>𝑟𝑒𝑠</m:t>
                        </m:r>
                      </m:sub>
                    </m:sSub>
                    <m:r>
                      <a:rPr lang="da-DK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da-DK" b="0" i="0" smtClean="0"/>
                      <m:t>(</m:t>
                    </m:r>
                    <m:r>
                      <m:rPr>
                        <m:nor/>
                      </m:rPr>
                      <a:rPr lang="da-DK" b="0" i="0" smtClean="0"/>
                      <m:t>Antal</m:t>
                    </m:r>
                    <m:r>
                      <m:rPr>
                        <m:nor/>
                      </m:rPr>
                      <a:rPr lang="da-DK" b="0" i="0" smtClean="0"/>
                      <m:t> </m:t>
                    </m:r>
                    <m:r>
                      <m:rPr>
                        <m:nor/>
                      </m:rPr>
                      <a:rPr lang="da-DK"/>
                      <m:t>obs</m:t>
                    </m:r>
                    <m:r>
                      <m:rPr>
                        <m:nor/>
                      </m:rPr>
                      <a:rPr lang="da-DK" b="0" i="0" smtClean="0"/>
                      <m:t>ervationer</m:t>
                    </m:r>
                    <m:r>
                      <m:rPr>
                        <m:nor/>
                      </m:rPr>
                      <a:rPr lang="da-DK" b="0" i="0" smtClean="0"/>
                      <m:t>)</m:t>
                    </m:r>
                    <m:r>
                      <a:rPr lang="da-DK">
                        <a:latin typeface="Cambria Math"/>
                      </a:rPr>
                      <m:t>−</m:t>
                    </m:r>
                    <m:r>
                      <m:rPr>
                        <m:nor/>
                      </m:rPr>
                      <a:rPr lang="da-DK" b="0" i="0" smtClean="0"/>
                      <m:t>(</m:t>
                    </m:r>
                    <m:r>
                      <m:rPr>
                        <m:nor/>
                      </m:rPr>
                      <a:rPr lang="da-DK" b="0" i="0" smtClean="0"/>
                      <m:t>Antal</m:t>
                    </m:r>
                    <m:r>
                      <m:rPr>
                        <m:nor/>
                      </m:rPr>
                      <a:rPr lang="da-DK" b="0" i="0" smtClean="0"/>
                      <m:t> </m:t>
                    </m:r>
                    <m:r>
                      <m:rPr>
                        <m:nor/>
                      </m:rPr>
                      <a:rPr lang="da-DK"/>
                      <m:t>parametre</m:t>
                    </m:r>
                    <m:r>
                      <m:rPr>
                        <m:nor/>
                      </m:rPr>
                      <a:rPr lang="da-DK" b="0" i="0" smtClean="0"/>
                      <m:t>)</m:t>
                    </m:r>
                    <m:r>
                      <a:rPr lang="da-DK">
                        <a:latin typeface="Cambria Math"/>
                      </a:rPr>
                      <m:t>=</m:t>
                    </m:r>
                    <m:r>
                      <a:rPr lang="da-DK">
                        <a:latin typeface="Cambria Math"/>
                      </a:rPr>
                      <m:t>𝑛</m:t>
                    </m:r>
                    <m:r>
                      <a:rPr lang="da-DK">
                        <a:latin typeface="Cambria Math"/>
                      </a:rPr>
                      <m:t>−2</m:t>
                    </m:r>
                  </m:oMath>
                </a14:m>
                <a:endParaRPr lang="da-DK" dirty="0" smtClean="0"/>
              </a:p>
              <a:p>
                <a:r>
                  <a:rPr lang="da-DK" smtClean="0"/>
                  <a:t>Bemærk</a:t>
                </a:r>
                <a:r>
                  <a:rPr lang="da-DK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>
                            <a:latin typeface="Cambria Math"/>
                          </a:rPr>
                          <m:t>𝑑𝑓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𝑡𝑜𝑡𝑎𝑙</m:t>
                        </m:r>
                      </m:sub>
                    </m:sSub>
                    <m:r>
                      <a:rPr lang="da-DK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>
                            <a:latin typeface="Cambria Math"/>
                          </a:rPr>
                          <m:t>𝑑𝑓</m:t>
                        </m:r>
                      </m:e>
                      <m:sub>
                        <m:r>
                          <a:rPr lang="da-DK">
                            <a:latin typeface="Cambria Math"/>
                          </a:rPr>
                          <m:t>𝑟𝑒𝑠</m:t>
                        </m:r>
                      </m:sub>
                    </m:sSub>
                    <m:r>
                      <a:rPr lang="da-DK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>
                            <a:latin typeface="Cambria Math"/>
                          </a:rPr>
                          <m:t>𝑑𝑓</m:t>
                        </m:r>
                      </m:e>
                      <m:sub>
                        <m:r>
                          <a:rPr lang="da-DK">
                            <a:latin typeface="Cambria Math"/>
                          </a:rPr>
                          <m:t>𝑟𝑒</m:t>
                        </m:r>
                        <m:r>
                          <m:rPr>
                            <m:sty m:val="p"/>
                          </m:rPr>
                          <a:rPr lang="da-DK" b="0" i="0" smtClean="0">
                            <a:latin typeface="Cambria Math"/>
                          </a:rPr>
                          <m:t>g</m:t>
                        </m:r>
                      </m:sub>
                    </m:sSub>
                  </m:oMath>
                </a14:m>
                <a:r>
                  <a:rPr lang="da-DK" dirty="0" smtClean="0"/>
                  <a:t> 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68"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40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5807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ANOVA</a:t>
            </a:r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72246792"/>
                  </p:ext>
                </p:extLst>
              </p:nvPr>
            </p:nvGraphicFramePr>
            <p:xfrm>
              <a:off x="468313" y="1650356"/>
              <a:ext cx="8247334" cy="42285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33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202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1622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7529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Kilder</a:t>
                          </a:r>
                          <a:endParaRPr lang="da-DK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Frihedsgrader </a:t>
                          </a:r>
                          <a:br>
                            <a:rPr lang="da-DK" sz="1800" smtClean="0"/>
                          </a:br>
                          <a:r>
                            <a:rPr lang="da-DK" sz="1800" smtClean="0"/>
                            <a:t>(DF)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Sum of Squares (SS)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Mean Squares (MS)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F</a:t>
                          </a:r>
                          <a:endParaRPr lang="da-DK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Regression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𝑑𝑓</m:t>
                                    </m:r>
                                  </m:e>
                                  <m:sub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𝑟𝑒𝑔</m:t>
                                    </m:r>
                                  </m:sub>
                                </m:sSub>
                              </m:oMath>
                              <m:oMath xmlns:m="http://schemas.openxmlformats.org/officeDocument/2006/math">
                                <m:r>
                                  <a:rPr lang="da-DK" sz="180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da-DK" sz="1800" smtClean="0"/>
                                  <m:t>#</m:t>
                                </m:r>
                                <m:r>
                                  <m:rPr>
                                    <m:nor/>
                                  </m:rPr>
                                  <a:rPr lang="da-DK" sz="1800" smtClean="0"/>
                                  <m:t>parametre</m:t>
                                </m:r>
                                <m:r>
                                  <a:rPr lang="da-DK" sz="1800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r>
                            <a:rPr lang="da-DK" sz="1800" dirty="0" smtClean="0"/>
                            <a:t/>
                          </a:r>
                          <a:br>
                            <a:rPr lang="da-DK" sz="1800" dirty="0" smtClean="0"/>
                          </a:br>
                          <a14:m>
                            <m:oMath xmlns:m="http://schemas.openxmlformats.org/officeDocument/2006/math">
                              <m:r>
                                <a:rPr lang="da-DK" sz="1800" smtClean="0">
                                  <a:latin typeface="Cambria Math"/>
                                </a:rPr>
                                <m:t>=2−1=1</m:t>
                              </m:r>
                            </m:oMath>
                          </a14:m>
                          <a:r>
                            <a:rPr lang="da-DK" sz="1800" dirty="0" smtClean="0"/>
                            <a:t> </a:t>
                          </a:r>
                          <a:br>
                            <a:rPr lang="da-DK" sz="1800" dirty="0" smtClean="0"/>
                          </a:br>
                          <a:endParaRPr lang="da-DK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𝑆𝑆</m:t>
                                    </m:r>
                                  </m:e>
                                  <m:sub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𝑟𝑒𝑔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r>
                            <a:rPr lang="da-DK" sz="1800" smtClean="0"/>
                            <a:t/>
                          </a:r>
                          <a:br>
                            <a:rPr lang="da-DK" sz="1800" smtClean="0"/>
                          </a:br>
                          <a14:m>
                            <m:oMath xmlns:m="http://schemas.openxmlformats.org/officeDocument/2006/math">
                              <m:r>
                                <a:rPr lang="da-DK" sz="1800" smtClean="0">
                                  <a:latin typeface="Cambria Math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da-DK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a-DK" sz="180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da-DK" sz="180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a-DK" sz="180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da-DK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Sup>
                                        <m:sSubSupPr>
                                          <m:ctrlPr>
                                            <a:rPr lang="da-DK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1800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a-DK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da-DK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da-DK" sz="1800">
                                                      <a:latin typeface="Cambria Math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da-DK" sz="180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da-DK" sz="1800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da-DK" sz="18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da-DK" sz="1800" smtClean="0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  <m:r>
                                            <a:rPr lang="da-DK" sz="1800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  <m:sup>
                                          <m:r>
                                            <a:rPr lang="da-DK" sz="180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da-DK" sz="1800" smtClean="0"/>
                            <a:t> 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𝑀𝑆</m:t>
                                    </m:r>
                                  </m:e>
                                  <m:sub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𝑟𝑒𝑔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r>
                            <a:rPr lang="da-DK" sz="1800" smtClean="0">
                              <a:latin typeface="Cambria Math"/>
                            </a:rPr>
                            <a:t/>
                          </a:r>
                          <a:br>
                            <a:rPr lang="da-DK" sz="1800" smtClean="0">
                              <a:latin typeface="Cambria Math"/>
                            </a:rPr>
                          </a:b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a-DK" sz="1800" smtClean="0">
                                    <a:latin typeface="Cambria Math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r>
                            <a:rPr lang="da-DK" sz="1800" smtClean="0"/>
                            <a:t/>
                          </a:r>
                          <a:br>
                            <a:rPr lang="da-DK" sz="1800" smtClean="0"/>
                          </a:br>
                          <a:r>
                            <a:rPr lang="da-DK" sz="1800" smtClean="0"/>
                            <a:t/>
                          </a:r>
                          <a:br>
                            <a:rPr lang="da-DK" sz="1800" smtClean="0"/>
                          </a:br>
                          <a:endParaRPr lang="da-DK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Residual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𝑑𝑓</m:t>
                                    </m:r>
                                  </m:e>
                                  <m:sub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𝑟𝑒𝑠</m:t>
                                    </m:r>
                                  </m:sub>
                                </m:sSub>
                              </m:oMath>
                              <m:oMath xmlns:m="http://schemas.openxmlformats.org/officeDocument/2006/math">
                                <m:r>
                                  <a:rPr lang="da-DK" sz="180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da-DK" sz="1800" smtClean="0"/>
                                  <m:t>#</m:t>
                                </m:r>
                                <m:r>
                                  <m:rPr>
                                    <m:nor/>
                                  </m:rPr>
                                  <a:rPr lang="da-DK" sz="1800" smtClean="0"/>
                                  <m:t>obs</m:t>
                                </m:r>
                                <m:r>
                                  <m:rPr>
                                    <m:nor/>
                                  </m:rPr>
                                  <a:rPr lang="da-DK" sz="1800" smtClean="0"/>
                                  <m:t>.</m:t>
                                </m:r>
                                <m:r>
                                  <a:rPr lang="da-DK" sz="180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da-DK" sz="1800" smtClean="0"/>
                                  <m:t>#</m:t>
                                </m:r>
                                <m:r>
                                  <m:rPr>
                                    <m:nor/>
                                  </m:rPr>
                                  <a:rPr lang="da-DK" sz="1800" smtClean="0"/>
                                  <m:t>parametre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a-DK" sz="180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da-DK" sz="1800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da-DK" sz="1800" smtClean="0">
                                    <a:latin typeface="Cambria Math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da-DK" sz="1800"/>
                        </a:p>
                        <a:p>
                          <a:pPr algn="l"/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𝑆𝑆</m:t>
                                    </m:r>
                                  </m:e>
                                  <m:sub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𝑟𝑒𝑠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r>
                            <a:rPr lang="da-DK" sz="1800" smtClean="0"/>
                            <a:t/>
                          </a:r>
                          <a:br>
                            <a:rPr lang="da-DK" sz="1800" smtClean="0"/>
                          </a:br>
                          <a14:m>
                            <m:oMath xmlns:m="http://schemas.openxmlformats.org/officeDocument/2006/math">
                              <m:r>
                                <a:rPr lang="da-DK" sz="1800" smtClean="0">
                                  <a:latin typeface="Cambria Math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da-DK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a-DK" sz="180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da-DK" sz="180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a-DK" sz="180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da-DK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Sup>
                                        <m:sSubSupPr>
                                          <m:ctrlPr>
                                            <a:rPr lang="da-DK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1800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a-DK" sz="18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a-DK" sz="1800" smtClean="0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da-DK" sz="1800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da-DK" sz="1800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a-DK" sz="18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da-DK" sz="18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da-DK" sz="1800">
                                                      <a:latin typeface="Cambria Math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da-DK" sz="180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da-DK" sz="1800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  <m:sup>
                                          <m:r>
                                            <a:rPr lang="da-DK" sz="180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da-DK" sz="1800" smtClean="0"/>
                            <a:t> 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𝑀𝑆</m:t>
                                    </m:r>
                                  </m:e>
                                  <m:sub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𝑟𝑒𝑠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r>
                            <a:rPr lang="da-DK" sz="1800" smtClean="0">
                              <a:latin typeface="Cambria Math"/>
                            </a:rPr>
                            <a:t/>
                          </a:r>
                          <a:br>
                            <a:rPr lang="da-DK" sz="1800" smtClean="0">
                              <a:latin typeface="Cambria Math"/>
                            </a:rPr>
                          </a:b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Total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𝑑𝑓</m:t>
                                    </m:r>
                                  </m:e>
                                  <m:sub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𝑡𝑜𝑡𝑎𝑙</m:t>
                                    </m:r>
                                  </m:sub>
                                </m:sSub>
                              </m:oMath>
                              <m:oMath xmlns:m="http://schemas.openxmlformats.org/officeDocument/2006/math">
                                <m:r>
                                  <a:rPr lang="da-DK" sz="180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da-DK" sz="1800" smtClean="0"/>
                                  <m:t>#</m:t>
                                </m:r>
                                <m:r>
                                  <m:rPr>
                                    <m:nor/>
                                  </m:rPr>
                                  <a:rPr lang="da-DK" sz="1800" smtClean="0"/>
                                  <m:t>observationer</m:t>
                                </m:r>
                                <m:r>
                                  <a:rPr lang="da-DK" sz="1800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r>
                            <a:rPr lang="da-DK" sz="1800" smtClean="0"/>
                            <a:t/>
                          </a:r>
                          <a:br>
                            <a:rPr lang="da-DK" sz="1800" smtClean="0"/>
                          </a:br>
                          <a14:m>
                            <m:oMath xmlns:m="http://schemas.openxmlformats.org/officeDocument/2006/math">
                              <m:r>
                                <a:rPr lang="da-DK" sz="1800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da-DK" sz="1800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da-DK" sz="1800" smtClean="0">
                                  <a:latin typeface="Cambria Math"/>
                                </a:rPr>
                                <m:t>−1</m:t>
                              </m:r>
                            </m:oMath>
                          </a14:m>
                          <a:r>
                            <a:rPr lang="da-DK" sz="1800" smtClean="0"/>
                            <a:t> </a:t>
                          </a:r>
                          <a:br>
                            <a:rPr lang="da-DK" sz="1800" smtClean="0"/>
                          </a:b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𝑆𝑆</m:t>
                                    </m:r>
                                  </m:e>
                                  <m:sub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𝑡𝑜𝑡𝑎𝑙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r>
                            <a:rPr lang="da-DK" sz="1800" smtClean="0"/>
                            <a:t/>
                          </a:r>
                          <a:br>
                            <a:rPr lang="da-DK" sz="1800" smtClean="0"/>
                          </a:br>
                          <a14:m>
                            <m:oMath xmlns:m="http://schemas.openxmlformats.org/officeDocument/2006/math">
                              <m:r>
                                <a:rPr lang="da-DK" sz="1800" smtClean="0">
                                  <a:latin typeface="Cambria Math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da-DK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a-DK" sz="180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da-DK" sz="180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a-DK" sz="180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da-DK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Sup>
                                        <m:sSubSupPr>
                                          <m:ctrlPr>
                                            <a:rPr lang="da-DK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1800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a-DK" sz="18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a-DK" sz="1800" smtClean="0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da-DK" sz="1800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da-DK" sz="1800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da-DK" sz="18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da-DK" sz="1800" smtClean="0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  <m:r>
                                            <a:rPr lang="da-DK" sz="1800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  <m:sup>
                                          <m:r>
                                            <a:rPr lang="da-DK" sz="180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da-DK" sz="1800" smtClean="0"/>
                            <a:t> </a:t>
                          </a:r>
                          <a:endParaRPr lang="da-DK" sz="1800"/>
                        </a:p>
                        <a:p>
                          <a:pPr algn="l"/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72246792"/>
                  </p:ext>
                </p:extLst>
              </p:nvPr>
            </p:nvGraphicFramePr>
            <p:xfrm>
              <a:off x="468313" y="1650356"/>
              <a:ext cx="8247334" cy="42285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33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202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1622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7529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Kilder</a:t>
                          </a:r>
                          <a:endParaRPr lang="da-DK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Frihedsgrader </a:t>
                          </a:r>
                          <a:br>
                            <a:rPr lang="da-DK" sz="1800" smtClean="0"/>
                          </a:br>
                          <a:r>
                            <a:rPr lang="da-DK" sz="1800" smtClean="0"/>
                            <a:t>(DF)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Sum of Squares (SS)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Mean Squares (MS)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F</a:t>
                          </a:r>
                          <a:endParaRPr lang="da-DK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110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Regression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792" t="-55276" r="-178986" b="-2085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6103" t="-55276" r="-123867" b="-2085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1855" t="-55276" r="-65323" b="-2085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6875" t="-55276" r="-1250" b="-2085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Residual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792" t="-157653" r="-178986" b="-111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6103" t="-157653" r="-123867" b="-111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1855" t="-157653" r="-65323" b="-111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Total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792" t="-258974" r="-178986" b="-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6103" t="-258974" r="-123867" b="-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41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506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Mean Squares og frihedsgrader</a:t>
            </a:r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dirty="0" smtClean="0"/>
                  <a:t>Mean Squares er Sum of Squares divideret med antal frihedsgrader: </a:t>
                </a:r>
                <a:br>
                  <a:rPr lang="da-DK" dirty="0" smtClean="0"/>
                </a:br>
                <a:r>
                  <a:rPr lang="da-DK" dirty="0" smtClean="0"/>
                  <a:t>	</a:t>
                </a:r>
                <a14:m>
                  <m:oMath xmlns:m="http://schemas.openxmlformats.org/officeDocument/2006/math">
                    <m:r>
                      <a:rPr lang="da-DK" b="0" i="1" smtClean="0">
                        <a:solidFill>
                          <a:schemeClr val="tx2"/>
                        </a:solidFill>
                        <a:latin typeface="Cambria Math"/>
                      </a:rPr>
                      <m:t>𝑀𝑆</m:t>
                    </m:r>
                    <m:r>
                      <a:rPr lang="da-DK" b="0" i="1" smtClean="0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r>
                      <a:rPr lang="da-DK" b="0" i="1" smtClean="0">
                        <a:solidFill>
                          <a:schemeClr val="tx2"/>
                        </a:solidFill>
                        <a:latin typeface="Cambria Math"/>
                      </a:rPr>
                      <m:t>𝑆𝑆</m:t>
                    </m:r>
                    <m:r>
                      <a:rPr lang="da-DK" b="0" i="1" smtClean="0">
                        <a:solidFill>
                          <a:schemeClr val="tx2"/>
                        </a:solidFill>
                        <a:latin typeface="Cambria Math"/>
                      </a:rPr>
                      <m:t>/</m:t>
                    </m:r>
                    <m:r>
                      <a:rPr lang="da-DK" b="0" i="1" smtClean="0">
                        <a:solidFill>
                          <a:schemeClr val="tx2"/>
                        </a:solidFill>
                        <a:latin typeface="Cambria Math"/>
                      </a:rPr>
                      <m:t>𝑑𝑓</m:t>
                    </m:r>
                  </m:oMath>
                </a14:m>
                <a:r>
                  <a:rPr lang="da-DK" dirty="0" smtClean="0"/>
                  <a:t> </a:t>
                </a:r>
              </a:p>
              <a:p>
                <a:r>
                  <a:rPr lang="da-DK" dirty="0" smtClean="0"/>
                  <a:t>Antal frihedsgrader afhænger af hvilken gruppe vi ser på: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>
                            <a:latin typeface="Cambria Math"/>
                          </a:rPr>
                          <m:t>𝑑𝑓</m:t>
                        </m:r>
                      </m:e>
                      <m:sub>
                        <m:r>
                          <a:rPr lang="da-DK">
                            <a:latin typeface="Cambria Math"/>
                          </a:rPr>
                          <m:t>𝑡𝑜𝑡𝑎𝑙</m:t>
                        </m:r>
                      </m:sub>
                    </m:sSub>
                    <m:r>
                      <a:rPr lang="da-DK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da-DK" b="0" i="0" smtClean="0">
                        <a:latin typeface="Cambria Math"/>
                      </a:rPr>
                      <m:t>Antal</m:t>
                    </m:r>
                    <m:r>
                      <m:rPr>
                        <m:nor/>
                      </m:rPr>
                      <a:rPr lang="da-DK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da-DK"/>
                      <m:t>observationer</m:t>
                    </m:r>
                    <m:r>
                      <a:rPr lang="da-DK">
                        <a:latin typeface="Cambria Math"/>
                      </a:rPr>
                      <m:t>−1=</m:t>
                    </m:r>
                    <m:r>
                      <a:rPr lang="da-DK">
                        <a:latin typeface="Cambria Math"/>
                      </a:rPr>
                      <m:t>𝑛</m:t>
                    </m:r>
                    <m:r>
                      <a:rPr lang="da-DK">
                        <a:latin typeface="Cambria Math"/>
                      </a:rPr>
                      <m:t>−1</m:t>
                    </m:r>
                  </m:oMath>
                </a14:m>
                <a:r>
                  <a:rPr lang="da-DK" dirty="0"/>
                  <a:t>	</a:t>
                </a:r>
                <a:endParaRPr lang="da-DK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>
                            <a:latin typeface="Cambria Math"/>
                          </a:rPr>
                          <m:t>𝑑𝑓</m:t>
                        </m:r>
                      </m:e>
                      <m:sub>
                        <m:r>
                          <a:rPr lang="da-DK">
                            <a:latin typeface="Cambria Math"/>
                          </a:rPr>
                          <m:t>𝑟𝑒𝑔</m:t>
                        </m:r>
                      </m:sub>
                    </m:sSub>
                    <m:r>
                      <a:rPr lang="da-DK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da-DK" b="0" i="0" smtClean="0">
                        <a:latin typeface="Cambria Math"/>
                      </a:rPr>
                      <m:t>Antal</m:t>
                    </m:r>
                    <m:r>
                      <m:rPr>
                        <m:nor/>
                      </m:rPr>
                      <a:rPr lang="da-DK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da-DK" b="0" i="0" smtClean="0">
                        <a:latin typeface="Cambria Math"/>
                      </a:rPr>
                      <m:t>parametre</m:t>
                    </m:r>
                    <m:r>
                      <m:rPr>
                        <m:nor/>
                      </m:rPr>
                      <a:rPr lang="da-DK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da-DK" b="0" i="0" smtClean="0">
                        <a:latin typeface="Cambria Math"/>
                      </a:rPr>
                      <m:t>i</m:t>
                    </m:r>
                    <m:r>
                      <m:rPr>
                        <m:nor/>
                      </m:rPr>
                      <a:rPr lang="da-DK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da-DK" b="0" i="0" smtClean="0">
                        <a:latin typeface="Cambria Math"/>
                      </a:rPr>
                      <m:t>modellen</m:t>
                    </m:r>
                    <m:r>
                      <a:rPr lang="da-DK" b="0" i="1" smtClean="0">
                        <a:latin typeface="Cambria Math"/>
                      </a:rPr>
                      <m:t>−1=2−1=1</m:t>
                    </m:r>
                  </m:oMath>
                </a14:m>
                <a:r>
                  <a:rPr lang="da-DK" b="0" dirty="0" smtClean="0"/>
                  <a:t/>
                </a:r>
                <a:br>
                  <a:rPr lang="da-DK" b="0" dirty="0" smtClean="0"/>
                </a:br>
                <a:r>
                  <a:rPr lang="da-DK" b="0" dirty="0" smtClean="0"/>
                  <a:t>(De 2 parametre 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dirty="0" smtClean="0"/>
                  <a:t> 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>
                            <a:latin typeface="Cambria Math"/>
                          </a:rPr>
                          <m:t>𝑑𝑓</m:t>
                        </m:r>
                      </m:e>
                      <m:sub>
                        <m:r>
                          <a:rPr lang="da-DK">
                            <a:latin typeface="Cambria Math"/>
                          </a:rPr>
                          <m:t>𝑟𝑒𝑠</m:t>
                        </m:r>
                      </m:sub>
                    </m:sSub>
                    <m:r>
                      <a:rPr lang="da-DK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da-DK" b="0" i="0" smtClean="0"/>
                      <m:t>(</m:t>
                    </m:r>
                    <m:r>
                      <m:rPr>
                        <m:nor/>
                      </m:rPr>
                      <a:rPr lang="da-DK" b="0" i="0" smtClean="0"/>
                      <m:t>Antal</m:t>
                    </m:r>
                    <m:r>
                      <m:rPr>
                        <m:nor/>
                      </m:rPr>
                      <a:rPr lang="da-DK" b="0" i="0" smtClean="0"/>
                      <m:t> </m:t>
                    </m:r>
                    <m:r>
                      <m:rPr>
                        <m:nor/>
                      </m:rPr>
                      <a:rPr lang="da-DK"/>
                      <m:t>obs</m:t>
                    </m:r>
                    <m:r>
                      <m:rPr>
                        <m:nor/>
                      </m:rPr>
                      <a:rPr lang="da-DK" b="0" i="0" smtClean="0"/>
                      <m:t>ervationer</m:t>
                    </m:r>
                    <m:r>
                      <m:rPr>
                        <m:nor/>
                      </m:rPr>
                      <a:rPr lang="da-DK" b="0" i="0" smtClean="0"/>
                      <m:t>)</m:t>
                    </m:r>
                    <m:r>
                      <a:rPr lang="da-DK">
                        <a:latin typeface="Cambria Math"/>
                      </a:rPr>
                      <m:t>−</m:t>
                    </m:r>
                    <m:r>
                      <m:rPr>
                        <m:nor/>
                      </m:rPr>
                      <a:rPr lang="da-DK" b="0" i="0" smtClean="0"/>
                      <m:t>(</m:t>
                    </m:r>
                    <m:r>
                      <m:rPr>
                        <m:nor/>
                      </m:rPr>
                      <a:rPr lang="da-DK" b="0" i="0" smtClean="0"/>
                      <m:t>Antal</m:t>
                    </m:r>
                    <m:r>
                      <m:rPr>
                        <m:nor/>
                      </m:rPr>
                      <a:rPr lang="da-DK" b="0" i="0" smtClean="0"/>
                      <m:t> </m:t>
                    </m:r>
                    <m:r>
                      <m:rPr>
                        <m:nor/>
                      </m:rPr>
                      <a:rPr lang="da-DK"/>
                      <m:t>parametre</m:t>
                    </m:r>
                    <m:r>
                      <m:rPr>
                        <m:nor/>
                      </m:rPr>
                      <a:rPr lang="da-DK" b="0" i="0" smtClean="0"/>
                      <m:t>)</m:t>
                    </m:r>
                    <m:r>
                      <a:rPr lang="da-DK">
                        <a:latin typeface="Cambria Math"/>
                      </a:rPr>
                      <m:t>=</m:t>
                    </m:r>
                    <m:r>
                      <a:rPr lang="da-DK">
                        <a:latin typeface="Cambria Math"/>
                      </a:rPr>
                      <m:t>𝑛</m:t>
                    </m:r>
                    <m:r>
                      <a:rPr lang="da-DK">
                        <a:latin typeface="Cambria Math"/>
                      </a:rPr>
                      <m:t>−2</m:t>
                    </m:r>
                  </m:oMath>
                </a14:m>
                <a:endParaRPr lang="da-DK" dirty="0" smtClean="0"/>
              </a:p>
              <a:p>
                <a:r>
                  <a:rPr lang="da-DK" dirty="0" smtClean="0"/>
                  <a:t>Bemærk: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>
                            <a:latin typeface="Cambria Math"/>
                          </a:rPr>
                          <m:t>𝑑𝑓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𝑡𝑜𝑡𝑎𝑙</m:t>
                        </m:r>
                      </m:sub>
                    </m:sSub>
                    <m:r>
                      <a:rPr lang="da-DK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>
                            <a:latin typeface="Cambria Math"/>
                          </a:rPr>
                          <m:t>𝑑𝑓</m:t>
                        </m:r>
                      </m:e>
                      <m:sub>
                        <m:r>
                          <a:rPr lang="da-DK">
                            <a:latin typeface="Cambria Math"/>
                          </a:rPr>
                          <m:t>𝑟𝑒𝑠</m:t>
                        </m:r>
                      </m:sub>
                    </m:sSub>
                    <m:r>
                      <a:rPr lang="da-DK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>
                            <a:latin typeface="Cambria Math"/>
                          </a:rPr>
                          <m:t>𝑑𝑓</m:t>
                        </m:r>
                      </m:e>
                      <m:sub>
                        <m:r>
                          <a:rPr lang="da-DK">
                            <a:latin typeface="Cambria Math"/>
                          </a:rPr>
                          <m:t>𝑟𝑒</m:t>
                        </m:r>
                        <m:r>
                          <m:rPr>
                            <m:sty m:val="p"/>
                          </m:rPr>
                          <a:rPr lang="da-DK" b="0" i="0" smtClean="0">
                            <a:latin typeface="Cambria Math"/>
                          </a:rPr>
                          <m:t>g</m:t>
                        </m:r>
                      </m:sub>
                    </m:sSub>
                  </m:oMath>
                </a14:m>
                <a:endParaRPr lang="da-DK" dirty="0" smtClean="0"/>
              </a:p>
              <a:p>
                <a:r>
                  <a:rPr lang="da-DK" dirty="0" smtClean="0"/>
                  <a:t>Mean Squares: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>
                            <a:latin typeface="Cambria Math"/>
                          </a:rPr>
                          <m:t>𝑀𝑆</m:t>
                        </m:r>
                      </m:e>
                      <m:sub>
                        <m:r>
                          <a:rPr lang="da-DK">
                            <a:latin typeface="Cambria Math"/>
                          </a:rPr>
                          <m:t>𝑟𝑒𝑔</m:t>
                        </m:r>
                      </m:sub>
                    </m:sSub>
                    <m:r>
                      <a:rPr lang="da-DK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>
                                    <a:latin typeface="Cambria Math"/>
                                  </a:rPr>
                                  <m:t>𝑆𝑆</m:t>
                                </m:r>
                              </m:e>
                              <m:sub>
                                <m:r>
                                  <a:rPr lang="da-DK">
                                    <a:latin typeface="Cambria Math"/>
                                  </a:rPr>
                                  <m:t>𝑟𝑒𝑔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>
                                    <a:latin typeface="Cambria Math"/>
                                  </a:rPr>
                                  <m:t>𝑑𝑓</m:t>
                                </m:r>
                              </m:e>
                              <m:sub>
                                <m:r>
                                  <a:rPr lang="da-DK">
                                    <a:latin typeface="Cambria Math"/>
                                  </a:rPr>
                                  <m:t>𝑟𝑒𝑔</m:t>
                                </m:r>
                              </m:sub>
                            </m:sSub>
                          </m:den>
                        </m:f>
                      </m:e>
                    </m:box>
                  </m:oMath>
                </a14:m>
                <a:endParaRPr lang="da-DK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>
                            <a:latin typeface="Cambria Math"/>
                          </a:rPr>
                          <m:t>𝑀𝑆</m:t>
                        </m:r>
                      </m:e>
                      <m:sub>
                        <m:r>
                          <a:rPr lang="da-DK">
                            <a:latin typeface="Cambria Math"/>
                          </a:rPr>
                          <m:t>𝑟𝑒𝑠</m:t>
                        </m:r>
                      </m:sub>
                    </m:sSub>
                    <m:r>
                      <a:rPr lang="da-DK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>
                                    <a:latin typeface="Cambria Math"/>
                                  </a:rPr>
                                  <m:t>𝑆𝑆</m:t>
                                </m:r>
                              </m:e>
                              <m:sub>
                                <m:r>
                                  <a:rPr lang="da-DK">
                                    <a:latin typeface="Cambria Math"/>
                                  </a:rPr>
                                  <m:t>𝑟𝑒𝑠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>
                                    <a:latin typeface="Cambria Math"/>
                                  </a:rPr>
                                  <m:t>𝑑𝑓</m:t>
                                </m:r>
                              </m:e>
                              <m:sub>
                                <m:r>
                                  <a:rPr lang="da-DK">
                                    <a:latin typeface="Cambria Math"/>
                                  </a:rPr>
                                  <m:t>𝑟𝑒𝑠</m:t>
                                </m:r>
                              </m:sub>
                            </m:sSub>
                          </m:den>
                        </m:f>
                      </m:e>
                    </m:box>
                  </m:oMath>
                </a14:m>
                <a:endParaRPr lang="da-DK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>
                            <a:latin typeface="Cambria Math"/>
                          </a:rPr>
                          <m:t>𝑀𝑆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𝑡𝑜𝑡𝑎𝑙</m:t>
                        </m:r>
                      </m:sub>
                    </m:sSub>
                    <m:r>
                      <a:rPr lang="da-DK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>
                                    <a:latin typeface="Cambria Math"/>
                                  </a:rPr>
                                  <m:t>𝑆𝑆</m:t>
                                </m:r>
                              </m:e>
                              <m:sub>
                                <m:r>
                                  <a:rPr lang="da-DK" b="0" i="1" smtClean="0">
                                    <a:latin typeface="Cambria Math"/>
                                  </a:rPr>
                                  <m:t>𝑡𝑜𝑡𝑎𝑙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>
                                    <a:latin typeface="Cambria Math"/>
                                  </a:rPr>
                                  <m:t>𝑑𝑓</m:t>
                                </m:r>
                              </m:e>
                              <m:sub>
                                <m:r>
                                  <a:rPr lang="da-DK" b="0" i="1" smtClean="0">
                                    <a:latin typeface="Cambria Math"/>
                                  </a:rPr>
                                  <m:t>𝑡𝑜𝑡𝑎𝑙</m:t>
                                </m:r>
                              </m:sub>
                            </m:sSub>
                          </m:den>
                        </m:f>
                      </m:e>
                    </m:box>
                  </m:oMath>
                </a14:m>
                <a:endParaRPr lang="da-DK" dirty="0" smtClean="0"/>
              </a:p>
              <a:p>
                <a:pPr lvl="1"/>
                <a:r>
                  <a:rPr lang="da-DK" dirty="0" smtClean="0"/>
                  <a:t>Bemærk: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>
                            <a:latin typeface="Cambria Math"/>
                          </a:rPr>
                          <m:t>𝑀𝑆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𝑡𝑜𝑡𝑎𝑙</m:t>
                        </m:r>
                      </m:sub>
                    </m:sSub>
                  </m:oMath>
                </a14:m>
                <a:r>
                  <a:rPr lang="da-DK" dirty="0" smtClean="0"/>
                  <a:t> skrives ikke i ANOVA tabellen.</a:t>
                </a:r>
                <a:endParaRPr lang="da-D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68"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42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4394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ANOVA</a:t>
            </a:r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20254522"/>
                  </p:ext>
                </p:extLst>
              </p:nvPr>
            </p:nvGraphicFramePr>
            <p:xfrm>
              <a:off x="468313" y="1650356"/>
              <a:ext cx="8247334" cy="42285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33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202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1622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7529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Kilder</a:t>
                          </a:r>
                          <a:endParaRPr lang="da-DK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Frihedsgrader </a:t>
                          </a:r>
                          <a:br>
                            <a:rPr lang="da-DK" sz="1800" smtClean="0"/>
                          </a:br>
                          <a:r>
                            <a:rPr lang="da-DK" sz="1800" smtClean="0"/>
                            <a:t>(DF)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Sum of Squares (SS)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Mean Squares (MS)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F</a:t>
                          </a:r>
                          <a:endParaRPr lang="da-DK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Regression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𝑑𝑓</m:t>
                                    </m:r>
                                  </m:e>
                                  <m:sub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𝑟𝑒𝑔</m:t>
                                    </m:r>
                                  </m:sub>
                                </m:sSub>
                              </m:oMath>
                              <m:oMath xmlns:m="http://schemas.openxmlformats.org/officeDocument/2006/math">
                                <m:r>
                                  <a:rPr lang="da-DK" sz="180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da-DK" sz="1800" smtClean="0"/>
                                  <m:t>#</m:t>
                                </m:r>
                                <m:r>
                                  <m:rPr>
                                    <m:nor/>
                                  </m:rPr>
                                  <a:rPr lang="da-DK" sz="1800" smtClean="0"/>
                                  <m:t>parametre</m:t>
                                </m:r>
                                <m:r>
                                  <a:rPr lang="da-DK" sz="1800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r>
                            <a:rPr lang="da-DK" sz="1800" dirty="0" smtClean="0"/>
                            <a:t/>
                          </a:r>
                          <a:br>
                            <a:rPr lang="da-DK" sz="1800" dirty="0" smtClean="0"/>
                          </a:br>
                          <a14:m>
                            <m:oMath xmlns:m="http://schemas.openxmlformats.org/officeDocument/2006/math">
                              <m:r>
                                <a:rPr lang="da-DK" sz="1800" smtClean="0">
                                  <a:latin typeface="Cambria Math"/>
                                </a:rPr>
                                <m:t>=2−1=1</m:t>
                              </m:r>
                            </m:oMath>
                          </a14:m>
                          <a:r>
                            <a:rPr lang="da-DK" sz="1800" dirty="0" smtClean="0"/>
                            <a:t> </a:t>
                          </a:r>
                          <a:br>
                            <a:rPr lang="da-DK" sz="1800" dirty="0" smtClean="0"/>
                          </a:br>
                          <a:endParaRPr lang="da-DK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𝑆𝑆</m:t>
                                    </m:r>
                                  </m:e>
                                  <m:sub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𝑟𝑒𝑔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r>
                            <a:rPr lang="da-DK" sz="1800" smtClean="0"/>
                            <a:t/>
                          </a:r>
                          <a:br>
                            <a:rPr lang="da-DK" sz="1800" smtClean="0"/>
                          </a:br>
                          <a14:m>
                            <m:oMath xmlns:m="http://schemas.openxmlformats.org/officeDocument/2006/math">
                              <m:r>
                                <a:rPr lang="da-DK" sz="1800" smtClean="0">
                                  <a:latin typeface="Cambria Math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da-DK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a-DK" sz="180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da-DK" sz="180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a-DK" sz="180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da-DK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Sup>
                                        <m:sSubSupPr>
                                          <m:ctrlPr>
                                            <a:rPr lang="da-DK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1800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a-DK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da-DK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da-DK" sz="1800">
                                                      <a:latin typeface="Cambria Math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da-DK" sz="180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da-DK" sz="1800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da-DK" sz="18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da-DK" sz="1800" smtClean="0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  <m:r>
                                            <a:rPr lang="da-DK" sz="1800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  <m:sup>
                                          <m:r>
                                            <a:rPr lang="da-DK" sz="180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da-DK" sz="1800" smtClean="0"/>
                            <a:t> 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𝑀𝑆</m:t>
                                    </m:r>
                                  </m:e>
                                  <m:sub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𝑟𝑒𝑔</m:t>
                                    </m:r>
                                  </m:sub>
                                </m:sSub>
                              </m:oMath>
                              <m:oMath xmlns:m="http://schemas.openxmlformats.org/officeDocument/2006/math">
                                <m:r>
                                  <a:rPr lang="da-DK" sz="1800" smtClean="0">
                                    <a:latin typeface="Cambria Math"/>
                                  </a:rPr>
                                  <m:t>=</m:t>
                                </m:r>
                                <m:box>
                                  <m:box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da-DK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da-DK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a-DK" sz="1800" smtClean="0">
                                                <a:latin typeface="Cambria Math"/>
                                              </a:rPr>
                                              <m:t>𝑆𝑆</m:t>
                                            </m:r>
                                          </m:e>
                                          <m:sub>
                                            <m:r>
                                              <a:rPr lang="da-DK" sz="1800" smtClean="0">
                                                <a:latin typeface="Cambria Math"/>
                                              </a:rPr>
                                              <m:t>𝑟𝑒𝑔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da-DK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a-DK" sz="1800" smtClean="0">
                                                <a:latin typeface="Cambria Math"/>
                                              </a:rPr>
                                              <m:t>𝑑𝑓</m:t>
                                            </m:r>
                                          </m:e>
                                          <m:sub>
                                            <m:r>
                                              <a:rPr lang="da-DK" sz="1800" smtClean="0">
                                                <a:latin typeface="Cambria Math"/>
                                              </a:rPr>
                                              <m:t>𝑟𝑒𝑔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a-DK" sz="1800" smtClean="0">
                                    <a:latin typeface="Cambria Math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r>
                            <a:rPr lang="da-DK" sz="1800" smtClean="0"/>
                            <a:t/>
                          </a:r>
                          <a:br>
                            <a:rPr lang="da-DK" sz="1800" smtClean="0"/>
                          </a:br>
                          <a:r>
                            <a:rPr lang="da-DK" sz="1800" smtClean="0"/>
                            <a:t/>
                          </a:r>
                          <a:br>
                            <a:rPr lang="da-DK" sz="1800" smtClean="0"/>
                          </a:br>
                          <a:endParaRPr lang="da-DK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Residual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𝑑𝑓</m:t>
                                    </m:r>
                                  </m:e>
                                  <m:sub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𝑟𝑒𝑠</m:t>
                                    </m:r>
                                  </m:sub>
                                </m:sSub>
                              </m:oMath>
                              <m:oMath xmlns:m="http://schemas.openxmlformats.org/officeDocument/2006/math">
                                <m:r>
                                  <a:rPr lang="da-DK" sz="180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da-DK" sz="1800" smtClean="0"/>
                                  <m:t>#</m:t>
                                </m:r>
                                <m:r>
                                  <m:rPr>
                                    <m:nor/>
                                  </m:rPr>
                                  <a:rPr lang="da-DK" sz="1800" smtClean="0"/>
                                  <m:t>obs</m:t>
                                </m:r>
                                <m:r>
                                  <m:rPr>
                                    <m:nor/>
                                  </m:rPr>
                                  <a:rPr lang="da-DK" sz="1800" smtClean="0"/>
                                  <m:t>.</m:t>
                                </m:r>
                                <m:r>
                                  <a:rPr lang="da-DK" sz="180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da-DK" sz="1800" smtClean="0"/>
                                  <m:t>#</m:t>
                                </m:r>
                                <m:r>
                                  <m:rPr>
                                    <m:nor/>
                                  </m:rPr>
                                  <a:rPr lang="da-DK" sz="1800" smtClean="0"/>
                                  <m:t>parametre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a-DK" sz="180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da-DK" sz="1800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da-DK" sz="1800" smtClean="0">
                                    <a:latin typeface="Cambria Math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da-DK" sz="1800"/>
                        </a:p>
                        <a:p>
                          <a:pPr algn="l"/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𝑆𝑆</m:t>
                                    </m:r>
                                  </m:e>
                                  <m:sub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𝑟𝑒𝑠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r>
                            <a:rPr lang="da-DK" sz="1800" smtClean="0"/>
                            <a:t/>
                          </a:r>
                          <a:br>
                            <a:rPr lang="da-DK" sz="1800" smtClean="0"/>
                          </a:br>
                          <a14:m>
                            <m:oMath xmlns:m="http://schemas.openxmlformats.org/officeDocument/2006/math">
                              <m:r>
                                <a:rPr lang="da-DK" sz="1800" smtClean="0">
                                  <a:latin typeface="Cambria Math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da-DK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a-DK" sz="180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da-DK" sz="180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a-DK" sz="180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da-DK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Sup>
                                        <m:sSubSupPr>
                                          <m:ctrlPr>
                                            <a:rPr lang="da-DK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1800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a-DK" sz="18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a-DK" sz="1800" smtClean="0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da-DK" sz="1800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da-DK" sz="1800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a-DK" sz="18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da-DK" sz="18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da-DK" sz="1800">
                                                      <a:latin typeface="Cambria Math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da-DK" sz="180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da-DK" sz="1800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  <m:sup>
                                          <m:r>
                                            <a:rPr lang="da-DK" sz="180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da-DK" sz="1800" smtClean="0"/>
                            <a:t> 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𝑀𝑆</m:t>
                                    </m:r>
                                  </m:e>
                                  <m:sub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𝑟𝑒𝑠</m:t>
                                    </m:r>
                                  </m:sub>
                                </m:sSub>
                              </m:oMath>
                              <m:oMath xmlns:m="http://schemas.openxmlformats.org/officeDocument/2006/math">
                                <m:r>
                                  <a:rPr lang="da-DK" sz="1800" smtClean="0">
                                    <a:latin typeface="Cambria Math"/>
                                  </a:rPr>
                                  <m:t>=</m:t>
                                </m:r>
                                <m:box>
                                  <m:box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da-DK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da-DK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a-DK" sz="1800" smtClean="0">
                                                <a:latin typeface="Cambria Math"/>
                                              </a:rPr>
                                              <m:t>𝑆𝑆</m:t>
                                            </m:r>
                                          </m:e>
                                          <m:sub>
                                            <m:r>
                                              <a:rPr lang="da-DK" sz="1800" smtClean="0">
                                                <a:latin typeface="Cambria Math"/>
                                              </a:rPr>
                                              <m:t>𝑟𝑒𝑠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da-DK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a-DK" sz="1800" smtClean="0">
                                                <a:latin typeface="Cambria Math"/>
                                              </a:rPr>
                                              <m:t>𝑑𝑓</m:t>
                                            </m:r>
                                          </m:e>
                                          <m:sub>
                                            <m:r>
                                              <a:rPr lang="da-DK" sz="1800" smtClean="0">
                                                <a:latin typeface="Cambria Math"/>
                                              </a:rPr>
                                              <m:t>𝑟𝑒𝑠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Total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𝑑𝑓</m:t>
                                    </m:r>
                                  </m:e>
                                  <m:sub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𝑡𝑜𝑡𝑎𝑙</m:t>
                                    </m:r>
                                  </m:sub>
                                </m:sSub>
                              </m:oMath>
                              <m:oMath xmlns:m="http://schemas.openxmlformats.org/officeDocument/2006/math">
                                <m:r>
                                  <a:rPr lang="da-DK" sz="180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da-DK" sz="1800" smtClean="0"/>
                                  <m:t>#</m:t>
                                </m:r>
                                <m:r>
                                  <m:rPr>
                                    <m:nor/>
                                  </m:rPr>
                                  <a:rPr lang="da-DK" sz="1800" smtClean="0"/>
                                  <m:t>observationer</m:t>
                                </m:r>
                                <m:r>
                                  <a:rPr lang="da-DK" sz="1800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r>
                            <a:rPr lang="da-DK" sz="1800" smtClean="0"/>
                            <a:t/>
                          </a:r>
                          <a:br>
                            <a:rPr lang="da-DK" sz="1800" smtClean="0"/>
                          </a:br>
                          <a14:m>
                            <m:oMath xmlns:m="http://schemas.openxmlformats.org/officeDocument/2006/math">
                              <m:r>
                                <a:rPr lang="da-DK" sz="1800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da-DK" sz="1800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da-DK" sz="1800" smtClean="0">
                                  <a:latin typeface="Cambria Math"/>
                                </a:rPr>
                                <m:t>−1</m:t>
                              </m:r>
                            </m:oMath>
                          </a14:m>
                          <a:r>
                            <a:rPr lang="da-DK" sz="1800" smtClean="0"/>
                            <a:t> </a:t>
                          </a:r>
                          <a:br>
                            <a:rPr lang="da-DK" sz="1800" smtClean="0"/>
                          </a:b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𝑆𝑆</m:t>
                                    </m:r>
                                  </m:e>
                                  <m:sub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𝑡𝑜𝑡𝑎𝑙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r>
                            <a:rPr lang="da-DK" sz="1800" smtClean="0"/>
                            <a:t/>
                          </a:r>
                          <a:br>
                            <a:rPr lang="da-DK" sz="1800" smtClean="0"/>
                          </a:br>
                          <a14:m>
                            <m:oMath xmlns:m="http://schemas.openxmlformats.org/officeDocument/2006/math">
                              <m:r>
                                <a:rPr lang="da-DK" sz="1800" smtClean="0">
                                  <a:latin typeface="Cambria Math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da-DK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a-DK" sz="180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da-DK" sz="180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a-DK" sz="180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da-DK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Sup>
                                        <m:sSubSupPr>
                                          <m:ctrlPr>
                                            <a:rPr lang="da-DK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1800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a-DK" sz="18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a-DK" sz="1800" smtClean="0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da-DK" sz="1800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da-DK" sz="1800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da-DK" sz="18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da-DK" sz="1800" smtClean="0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  <m:r>
                                            <a:rPr lang="da-DK" sz="1800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  <m:sup>
                                          <m:r>
                                            <a:rPr lang="da-DK" sz="180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da-DK" sz="1800" smtClean="0"/>
                            <a:t> </a:t>
                          </a:r>
                          <a:endParaRPr lang="da-DK" sz="1800"/>
                        </a:p>
                        <a:p>
                          <a:pPr algn="l"/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20254522"/>
                  </p:ext>
                </p:extLst>
              </p:nvPr>
            </p:nvGraphicFramePr>
            <p:xfrm>
              <a:off x="468313" y="1650356"/>
              <a:ext cx="8247334" cy="42285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33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202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1622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7529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Kilder</a:t>
                          </a:r>
                          <a:endParaRPr lang="da-DK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Frihedsgrader </a:t>
                          </a:r>
                          <a:br>
                            <a:rPr lang="da-DK" sz="1800" smtClean="0"/>
                          </a:br>
                          <a:r>
                            <a:rPr lang="da-DK" sz="1800" smtClean="0"/>
                            <a:t>(DF)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Sum of Squares (SS)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Mean Squares (MS)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F</a:t>
                          </a:r>
                          <a:endParaRPr lang="da-DK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110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Regression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792" t="-55276" r="-178986" b="-2085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6103" t="-55276" r="-123867" b="-2085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1855" t="-55276" r="-65323" b="-2085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6875" t="-55276" r="-1250" b="-2085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Residual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792" t="-157653" r="-178986" b="-111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6103" t="-157653" r="-123867" b="-111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1855" t="-157653" r="-65323" b="-111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Total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792" t="-258974" r="-178986" b="-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6103" t="-258974" r="-123867" b="-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43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5616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 smtClean="0"/>
              <a:t>F</a:t>
            </a:r>
            <a:endParaRPr lang="da-DK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dirty="0" smtClean="0"/>
                  <a:t>Værdien af </a:t>
                </a:r>
                <a:r>
                  <a:rPr lang="da-DK" i="1" dirty="0" smtClean="0"/>
                  <a:t>F</a:t>
                </a:r>
                <a:r>
                  <a:rPr lang="da-DK" dirty="0" smtClean="0"/>
                  <a:t> beregnes som forholdet mellem variansen forklaret af modellen og den </a:t>
                </a:r>
                <a:r>
                  <a:rPr lang="da-DK" dirty="0" err="1" smtClean="0"/>
                  <a:t>uforklarede</a:t>
                </a:r>
                <a:r>
                  <a:rPr lang="da-DK" dirty="0" smtClean="0"/>
                  <a:t> varians, </a:t>
                </a:r>
                <a:r>
                  <a:rPr lang="da-DK" dirty="0" err="1" smtClean="0"/>
                  <a:t>d.v.s</a:t>
                </a:r>
                <a:r>
                  <a:rPr lang="da-DK" dirty="0" smtClean="0"/>
                  <a:t>.:</a:t>
                </a:r>
                <a:br>
                  <a:rPr lang="da-DK" dirty="0" smtClean="0"/>
                </a:br>
                <a14:m>
                  <m:oMath xmlns:m="http://schemas.openxmlformats.org/officeDocument/2006/math">
                    <m:r>
                      <a:rPr lang="da-DK" b="0" i="1" smtClean="0">
                        <a:latin typeface="Cambria Math"/>
                      </a:rPr>
                      <m:t>𝐹</m:t>
                    </m:r>
                    <m:r>
                      <a:rPr lang="da-DK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/>
                              </a:rPr>
                              <m:t>𝑀𝑆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/>
                              </a:rPr>
                              <m:t>𝑟𝑒𝑔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/>
                              </a:rPr>
                              <m:t>𝑀𝑆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/>
                              </a:rPr>
                              <m:t>𝑟𝑒𝑠</m:t>
                            </m:r>
                          </m:sub>
                        </m:sSub>
                      </m:den>
                    </m:f>
                  </m:oMath>
                </a14:m>
                <a:endParaRPr lang="da-DK" dirty="0" smtClean="0"/>
              </a:p>
              <a:p>
                <a:pPr marL="0" indent="0">
                  <a:buNone/>
                </a:pPr>
                <a:endParaRPr lang="da-DK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68" t="-6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44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9162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ANOVA</a:t>
            </a:r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04419371"/>
                  </p:ext>
                </p:extLst>
              </p:nvPr>
            </p:nvGraphicFramePr>
            <p:xfrm>
              <a:off x="468313" y="1650356"/>
              <a:ext cx="8247334" cy="42285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33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202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1622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7529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Kilder</a:t>
                          </a:r>
                          <a:endParaRPr lang="da-DK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Frihedsgrader </a:t>
                          </a:r>
                          <a:br>
                            <a:rPr lang="da-DK" sz="1800" smtClean="0"/>
                          </a:br>
                          <a:r>
                            <a:rPr lang="da-DK" sz="1800" smtClean="0"/>
                            <a:t>(DF)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Sum of Squares (SS)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Mean Squares (MS)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F</a:t>
                          </a:r>
                          <a:endParaRPr lang="da-DK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Regression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𝑑𝑓</m:t>
                                    </m:r>
                                  </m:e>
                                  <m:sub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𝑟𝑒𝑔</m:t>
                                    </m:r>
                                  </m:sub>
                                </m:sSub>
                              </m:oMath>
                              <m:oMath xmlns:m="http://schemas.openxmlformats.org/officeDocument/2006/math">
                                <m:r>
                                  <a:rPr lang="da-DK" sz="180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da-DK" sz="1800" smtClean="0"/>
                                  <m:t>#</m:t>
                                </m:r>
                                <m:r>
                                  <m:rPr>
                                    <m:nor/>
                                  </m:rPr>
                                  <a:rPr lang="da-DK" sz="1800" smtClean="0"/>
                                  <m:t>parametre</m:t>
                                </m:r>
                                <m:r>
                                  <a:rPr lang="da-DK" sz="1800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r>
                            <a:rPr lang="da-DK" sz="1800" dirty="0" smtClean="0"/>
                            <a:t/>
                          </a:r>
                          <a:br>
                            <a:rPr lang="da-DK" sz="1800" dirty="0" smtClean="0"/>
                          </a:br>
                          <a14:m>
                            <m:oMath xmlns:m="http://schemas.openxmlformats.org/officeDocument/2006/math">
                              <m:r>
                                <a:rPr lang="da-DK" sz="1800" smtClean="0">
                                  <a:latin typeface="Cambria Math"/>
                                </a:rPr>
                                <m:t>=2−1=1</m:t>
                              </m:r>
                            </m:oMath>
                          </a14:m>
                          <a:r>
                            <a:rPr lang="da-DK" sz="1800" dirty="0" smtClean="0"/>
                            <a:t> </a:t>
                          </a:r>
                          <a:br>
                            <a:rPr lang="da-DK" sz="1800" dirty="0" smtClean="0"/>
                          </a:br>
                          <a:endParaRPr lang="da-DK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𝑆𝑆</m:t>
                                    </m:r>
                                  </m:e>
                                  <m:sub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𝑟𝑒𝑔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r>
                            <a:rPr lang="da-DK" sz="1800" smtClean="0"/>
                            <a:t/>
                          </a:r>
                          <a:br>
                            <a:rPr lang="da-DK" sz="1800" smtClean="0"/>
                          </a:br>
                          <a14:m>
                            <m:oMath xmlns:m="http://schemas.openxmlformats.org/officeDocument/2006/math">
                              <m:r>
                                <a:rPr lang="da-DK" sz="1800" smtClean="0">
                                  <a:latin typeface="Cambria Math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da-DK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a-DK" sz="180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da-DK" sz="180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a-DK" sz="180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da-DK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Sup>
                                        <m:sSubSupPr>
                                          <m:ctrlPr>
                                            <a:rPr lang="da-DK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1800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a-DK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da-DK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da-DK" sz="1800">
                                                      <a:latin typeface="Cambria Math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da-DK" sz="180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da-DK" sz="1800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da-DK" sz="18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da-DK" sz="1800" smtClean="0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  <m:r>
                                            <a:rPr lang="da-DK" sz="1800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  <m:sup>
                                          <m:r>
                                            <a:rPr lang="da-DK" sz="180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da-DK" sz="1800" smtClean="0"/>
                            <a:t> 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𝑀𝑆</m:t>
                                    </m:r>
                                  </m:e>
                                  <m:sub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𝑟𝑒𝑔</m:t>
                                    </m:r>
                                  </m:sub>
                                </m:sSub>
                              </m:oMath>
                              <m:oMath xmlns:m="http://schemas.openxmlformats.org/officeDocument/2006/math">
                                <m:r>
                                  <a:rPr lang="da-DK" sz="1800" smtClean="0">
                                    <a:latin typeface="Cambria Math"/>
                                  </a:rPr>
                                  <m:t>=</m:t>
                                </m:r>
                                <m:box>
                                  <m:box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da-DK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da-DK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a-DK" sz="1800" smtClean="0">
                                                <a:latin typeface="Cambria Math"/>
                                              </a:rPr>
                                              <m:t>𝑆𝑆</m:t>
                                            </m:r>
                                          </m:e>
                                          <m:sub>
                                            <m:r>
                                              <a:rPr lang="da-DK" sz="1800" smtClean="0">
                                                <a:latin typeface="Cambria Math"/>
                                              </a:rPr>
                                              <m:t>𝑟𝑒𝑔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da-DK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a-DK" sz="1800" smtClean="0">
                                                <a:latin typeface="Cambria Math"/>
                                              </a:rPr>
                                              <m:t>𝑑𝑓</m:t>
                                            </m:r>
                                          </m:e>
                                          <m:sub>
                                            <m:r>
                                              <a:rPr lang="da-DK" sz="1800" smtClean="0">
                                                <a:latin typeface="Cambria Math"/>
                                              </a:rPr>
                                              <m:t>𝑟𝑒𝑔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a-DK" sz="1800" smtClean="0">
                                    <a:latin typeface="Cambria Math"/>
                                  </a:rPr>
                                  <m:t>𝐹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a-DK" sz="1800" smtClean="0">
                                    <a:latin typeface="Cambria Math"/>
                                  </a:rPr>
                                  <m:t>=</m:t>
                                </m:r>
                                <m:box>
                                  <m:box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da-DK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da-DK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a-DK" sz="1800" smtClean="0">
                                                <a:latin typeface="Cambria Math"/>
                                              </a:rPr>
                                              <m:t>𝑀𝑆</m:t>
                                            </m:r>
                                          </m:e>
                                          <m:sub>
                                            <m:r>
                                              <a:rPr lang="da-DK" sz="1800" smtClean="0">
                                                <a:latin typeface="Cambria Math"/>
                                              </a:rPr>
                                              <m:t>𝑟𝑒𝑔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da-DK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a-DK" sz="1800" smtClean="0">
                                                <a:latin typeface="Cambria Math"/>
                                              </a:rPr>
                                              <m:t>𝑀𝑆</m:t>
                                            </m:r>
                                          </m:e>
                                          <m:sub>
                                            <m:r>
                                              <a:rPr lang="da-DK" sz="1800" smtClean="0">
                                                <a:latin typeface="Cambria Math"/>
                                              </a:rPr>
                                              <m:t>𝑟𝑒𝑠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r>
                            <a:rPr lang="da-DK" sz="1800" smtClean="0"/>
                            <a:t/>
                          </a:r>
                          <a:br>
                            <a:rPr lang="da-DK" sz="1800" smtClean="0"/>
                          </a:br>
                          <a:endParaRPr lang="da-DK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Residual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𝑑𝑓</m:t>
                                    </m:r>
                                  </m:e>
                                  <m:sub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𝑟𝑒𝑠</m:t>
                                    </m:r>
                                  </m:sub>
                                </m:sSub>
                              </m:oMath>
                              <m:oMath xmlns:m="http://schemas.openxmlformats.org/officeDocument/2006/math">
                                <m:r>
                                  <a:rPr lang="da-DK" sz="180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da-DK" sz="1800" smtClean="0"/>
                                  <m:t>#</m:t>
                                </m:r>
                                <m:r>
                                  <m:rPr>
                                    <m:nor/>
                                  </m:rPr>
                                  <a:rPr lang="da-DK" sz="1800" smtClean="0"/>
                                  <m:t>obs</m:t>
                                </m:r>
                                <m:r>
                                  <m:rPr>
                                    <m:nor/>
                                  </m:rPr>
                                  <a:rPr lang="da-DK" sz="1800" smtClean="0"/>
                                  <m:t>.</m:t>
                                </m:r>
                                <m:r>
                                  <a:rPr lang="da-DK" sz="180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da-DK" sz="1800" smtClean="0"/>
                                  <m:t>#</m:t>
                                </m:r>
                                <m:r>
                                  <m:rPr>
                                    <m:nor/>
                                  </m:rPr>
                                  <a:rPr lang="da-DK" sz="1800" smtClean="0"/>
                                  <m:t>parametre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a-DK" sz="180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da-DK" sz="1800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da-DK" sz="1800" smtClean="0">
                                    <a:latin typeface="Cambria Math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da-DK" sz="1800"/>
                        </a:p>
                        <a:p>
                          <a:pPr algn="l"/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𝑆𝑆</m:t>
                                    </m:r>
                                  </m:e>
                                  <m:sub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𝑟𝑒𝑠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r>
                            <a:rPr lang="da-DK" sz="1800" smtClean="0"/>
                            <a:t/>
                          </a:r>
                          <a:br>
                            <a:rPr lang="da-DK" sz="1800" smtClean="0"/>
                          </a:br>
                          <a14:m>
                            <m:oMath xmlns:m="http://schemas.openxmlformats.org/officeDocument/2006/math">
                              <m:r>
                                <a:rPr lang="da-DK" sz="1800" smtClean="0">
                                  <a:latin typeface="Cambria Math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da-DK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a-DK" sz="180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da-DK" sz="180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a-DK" sz="180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da-DK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Sup>
                                        <m:sSubSupPr>
                                          <m:ctrlPr>
                                            <a:rPr lang="da-DK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1800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a-DK" sz="18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a-DK" sz="1800" smtClean="0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da-DK" sz="1800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da-DK" sz="1800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a-DK" sz="18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da-DK" sz="18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da-DK" sz="1800">
                                                      <a:latin typeface="Cambria Math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da-DK" sz="180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da-DK" sz="1800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  <m:sup>
                                          <m:r>
                                            <a:rPr lang="da-DK" sz="180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da-DK" sz="1800" smtClean="0"/>
                            <a:t> 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𝑀𝑆</m:t>
                                    </m:r>
                                  </m:e>
                                  <m:sub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𝑟𝑒𝑠</m:t>
                                    </m:r>
                                  </m:sub>
                                </m:sSub>
                              </m:oMath>
                              <m:oMath xmlns:m="http://schemas.openxmlformats.org/officeDocument/2006/math">
                                <m:r>
                                  <a:rPr lang="da-DK" sz="1800" smtClean="0">
                                    <a:latin typeface="Cambria Math"/>
                                  </a:rPr>
                                  <m:t>=</m:t>
                                </m:r>
                                <m:box>
                                  <m:box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da-DK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da-DK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a-DK" sz="1800" smtClean="0">
                                                <a:latin typeface="Cambria Math"/>
                                              </a:rPr>
                                              <m:t>𝑆𝑆</m:t>
                                            </m:r>
                                          </m:e>
                                          <m:sub>
                                            <m:r>
                                              <a:rPr lang="da-DK" sz="1800" smtClean="0">
                                                <a:latin typeface="Cambria Math"/>
                                              </a:rPr>
                                              <m:t>𝑟𝑒𝑠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da-DK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a-DK" sz="1800" smtClean="0">
                                                <a:latin typeface="Cambria Math"/>
                                              </a:rPr>
                                              <m:t>𝑑𝑓</m:t>
                                            </m:r>
                                          </m:e>
                                          <m:sub>
                                            <m:r>
                                              <a:rPr lang="da-DK" sz="1800" smtClean="0">
                                                <a:latin typeface="Cambria Math"/>
                                              </a:rPr>
                                              <m:t>𝑟𝑒𝑠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Total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𝑑𝑓</m:t>
                                    </m:r>
                                  </m:e>
                                  <m:sub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𝑡𝑜𝑡𝑎𝑙</m:t>
                                    </m:r>
                                  </m:sub>
                                </m:sSub>
                              </m:oMath>
                              <m:oMath xmlns:m="http://schemas.openxmlformats.org/officeDocument/2006/math">
                                <m:r>
                                  <a:rPr lang="da-DK" sz="180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da-DK" sz="1800" smtClean="0"/>
                                  <m:t>#</m:t>
                                </m:r>
                                <m:r>
                                  <m:rPr>
                                    <m:nor/>
                                  </m:rPr>
                                  <a:rPr lang="da-DK" sz="1800" smtClean="0"/>
                                  <m:t>observationer</m:t>
                                </m:r>
                                <m:r>
                                  <a:rPr lang="da-DK" sz="1800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r>
                            <a:rPr lang="da-DK" sz="1800" smtClean="0"/>
                            <a:t/>
                          </a:r>
                          <a:br>
                            <a:rPr lang="da-DK" sz="1800" smtClean="0"/>
                          </a:br>
                          <a14:m>
                            <m:oMath xmlns:m="http://schemas.openxmlformats.org/officeDocument/2006/math">
                              <m:r>
                                <a:rPr lang="da-DK" sz="1800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da-DK" sz="1800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da-DK" sz="1800" smtClean="0">
                                  <a:latin typeface="Cambria Math"/>
                                </a:rPr>
                                <m:t>−1</m:t>
                              </m:r>
                            </m:oMath>
                          </a14:m>
                          <a:r>
                            <a:rPr lang="da-DK" sz="1800" smtClean="0"/>
                            <a:t> </a:t>
                          </a:r>
                          <a:br>
                            <a:rPr lang="da-DK" sz="1800" smtClean="0"/>
                          </a:b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𝑆𝑆</m:t>
                                    </m:r>
                                  </m:e>
                                  <m:sub>
                                    <m:r>
                                      <a:rPr lang="da-DK" sz="1800" smtClean="0">
                                        <a:latin typeface="Cambria Math"/>
                                      </a:rPr>
                                      <m:t>𝑡𝑜𝑡𝑎𝑙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r>
                            <a:rPr lang="da-DK" sz="1800" smtClean="0"/>
                            <a:t/>
                          </a:r>
                          <a:br>
                            <a:rPr lang="da-DK" sz="1800" smtClean="0"/>
                          </a:br>
                          <a14:m>
                            <m:oMath xmlns:m="http://schemas.openxmlformats.org/officeDocument/2006/math">
                              <m:r>
                                <a:rPr lang="da-DK" sz="1800" smtClean="0">
                                  <a:latin typeface="Cambria Math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da-DK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a-DK" sz="180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da-DK" sz="180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a-DK" sz="180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da-DK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Sup>
                                        <m:sSubSupPr>
                                          <m:ctrlPr>
                                            <a:rPr lang="da-DK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1800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a-DK" sz="18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a-DK" sz="1800" smtClean="0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da-DK" sz="1800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da-DK" sz="1800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da-DK" sz="18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da-DK" sz="1800" smtClean="0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  <m:r>
                                            <a:rPr lang="da-DK" sz="1800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  <m:sup>
                                          <m:r>
                                            <a:rPr lang="da-DK" sz="180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da-DK" sz="1800" smtClean="0"/>
                            <a:t> </a:t>
                          </a:r>
                          <a:endParaRPr lang="da-DK" sz="1800"/>
                        </a:p>
                        <a:p>
                          <a:pPr algn="l"/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04419371"/>
                  </p:ext>
                </p:extLst>
              </p:nvPr>
            </p:nvGraphicFramePr>
            <p:xfrm>
              <a:off x="468313" y="1650356"/>
              <a:ext cx="8247334" cy="42285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33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202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1622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7529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Kilder</a:t>
                          </a:r>
                          <a:endParaRPr lang="da-DK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Frihedsgrader </a:t>
                          </a:r>
                          <a:br>
                            <a:rPr lang="da-DK" sz="1800" smtClean="0"/>
                          </a:br>
                          <a:r>
                            <a:rPr lang="da-DK" sz="1800" smtClean="0"/>
                            <a:t>(DF)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Sum of Squares (SS)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Mean Squares (MS)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F</a:t>
                          </a:r>
                          <a:endParaRPr lang="da-DK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110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Regression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792" t="-55276" r="-178986" b="-2085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6103" t="-55276" r="-123867" b="-2085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1855" t="-55276" r="-65323" b="-2085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6875" t="-55276" r="-1250" b="-2085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Residual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792" t="-157653" r="-178986" b="-111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6103" t="-157653" r="-123867" b="-111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1855" t="-157653" r="-65323" b="-111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1800" smtClean="0"/>
                            <a:t>Total</a:t>
                          </a:r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792" t="-258974" r="-178986" b="-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6103" t="-258974" r="-123867" b="-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da-DK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45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9111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ANOVA i R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Funktionen anova() kan kaldes med en lineær regressionsmodel: 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Resultatet er en tabel, der ligner vores ANOVA tabel, dog vises rækken for Total ikke. Her for eksempel 11.1: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05025"/>
            <a:ext cx="2238375" cy="723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496791"/>
            <a:ext cx="7410450" cy="1876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516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ANOVA – med kaffepletter</a:t>
            </a:r>
            <a:endParaRPr lang="da-DK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68313" y="1650356"/>
          <a:ext cx="8247334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5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da-DK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1800" smtClean="0"/>
                        <a:t>Frihedsgrader </a:t>
                      </a:r>
                      <a:br>
                        <a:rPr lang="da-DK" sz="1800" smtClean="0"/>
                      </a:br>
                      <a:r>
                        <a:rPr lang="da-DK" sz="1800" smtClean="0"/>
                        <a:t>(DF)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1800" smtClean="0"/>
                        <a:t>Sum of Squares (SS)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1800" smtClean="0"/>
                        <a:t>Mean Squares (MS)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1800" smtClean="0"/>
                        <a:t>F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a-DK" sz="1800" smtClean="0"/>
                        <a:t>Regression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dirty="0" smtClean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da-DK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da-DK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da-DK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da-DK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a-DK" sz="1800" smtClean="0"/>
                        <a:t>Residual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dirty="0" smtClean="0"/>
                        <a:t>139</a:t>
                      </a:r>
                      <a:endParaRPr lang="da-DK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da-DK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dirty="0" smtClean="0"/>
                        <a:t>0.54339</a:t>
                      </a:r>
                      <a:endParaRPr lang="da-DK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a-DK" sz="1800" smtClean="0"/>
                        <a:t>Total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da-DK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dirty="0" smtClean="0"/>
                        <a:t> 126.8</a:t>
                      </a:r>
                      <a:endParaRPr lang="da-DK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47</a:t>
            </a:fld>
            <a:endParaRPr lang="da-DK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67544" y="3645242"/>
            <a:ext cx="8424936" cy="3096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8775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3150" indent="-357188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8775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89113" indent="-357188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smtClean="0"/>
              <a:t>Jeg har spildt kaffe på min ANOVA tabel, så nogle af tallene er ulæselige. Jeg kan heldigvis læse værdierne i tre af felterne</a:t>
            </a:r>
          </a:p>
          <a:p>
            <a:r>
              <a:rPr lang="da-DK" smtClean="0"/>
              <a:t>Samarbejd evt. med </a:t>
            </a:r>
            <a:r>
              <a:rPr lang="da-DK" dirty="0" smtClean="0"/>
              <a:t>sidemanden om at regne ud, hvad der stod i de </a:t>
            </a:r>
            <a:r>
              <a:rPr lang="da-DK" smtClean="0"/>
              <a:t>kaffeplettede felter.</a:t>
            </a:r>
            <a:endParaRPr lang="da-DK" dirty="0" smtClean="0"/>
          </a:p>
        </p:txBody>
      </p:sp>
      <p:pic>
        <p:nvPicPr>
          <p:cNvPr id="6" name="Picture 3" descr="U:\Documents\AllanDocs\M4STI1\generelt\Billeder\parvis_diskuss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852" y="188640"/>
            <a:ext cx="1327372" cy="106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29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ANOVA – med kaffepletter</a:t>
            </a:r>
            <a:endParaRPr lang="da-DK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68313" y="1650356"/>
          <a:ext cx="8247334" cy="3465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5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57174">
                <a:tc>
                  <a:txBody>
                    <a:bodyPr/>
                    <a:lstStyle/>
                    <a:p>
                      <a:pPr algn="l"/>
                      <a:endParaRPr lang="da-DK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1800" smtClean="0"/>
                        <a:t>Frihedsgrader </a:t>
                      </a:r>
                      <a:br>
                        <a:rPr lang="da-DK" sz="1800" smtClean="0"/>
                      </a:br>
                      <a:r>
                        <a:rPr lang="da-DK" sz="1800" smtClean="0"/>
                        <a:t>(DF)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1800" smtClean="0"/>
                        <a:t>Sum of Squares (SS)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1800" smtClean="0"/>
                        <a:t>Mean Squares (MS)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1800" smtClean="0"/>
                        <a:t>F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9530">
                <a:tc>
                  <a:txBody>
                    <a:bodyPr/>
                    <a:lstStyle/>
                    <a:p>
                      <a:pPr algn="l"/>
                      <a:r>
                        <a:rPr lang="da-DK" sz="1800" smtClean="0"/>
                        <a:t>Regression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a-DK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a-DK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a-DK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9530">
                <a:tc>
                  <a:txBody>
                    <a:bodyPr/>
                    <a:lstStyle/>
                    <a:p>
                      <a:pPr algn="l"/>
                      <a:r>
                        <a:rPr lang="da-DK" sz="1800" smtClean="0"/>
                        <a:t>Residual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dirty="0" smtClean="0"/>
                        <a:t>139</a:t>
                      </a:r>
                      <a:endParaRPr lang="da-DK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da-DK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dirty="0" smtClean="0"/>
                        <a:t>0.54339</a:t>
                      </a:r>
                      <a:endParaRPr lang="da-DK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9530">
                <a:tc>
                  <a:txBody>
                    <a:bodyPr/>
                    <a:lstStyle/>
                    <a:p>
                      <a:pPr algn="l"/>
                      <a:r>
                        <a:rPr lang="da-DK" sz="1800" smtClean="0"/>
                        <a:t>Total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dirty="0" smtClean="0"/>
                        <a:t> 126.8</a:t>
                      </a:r>
                      <a:endParaRPr lang="da-DK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48</a:t>
            </a:fld>
            <a:endParaRPr lang="da-DK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67544" y="6249763"/>
            <a:ext cx="8424936" cy="4916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8775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3150" indent="-357188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8775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89113" indent="-357188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 smtClean="0"/>
          </a:p>
        </p:txBody>
      </p:sp>
      <p:pic>
        <p:nvPicPr>
          <p:cNvPr id="6" name="Picture 3" descr="U:\Documents\AllanDocs\M4STI1\generelt\Billeder\parvis_diskuss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852" y="188640"/>
            <a:ext cx="1327372" cy="106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16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 smtClean="0"/>
              <a:t>F</a:t>
            </a:r>
            <a:endParaRPr lang="da-DK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dirty="0" smtClean="0"/>
                  <a:t>Værdien af </a:t>
                </a:r>
                <a:r>
                  <a:rPr lang="da-DK" i="1" dirty="0" smtClean="0"/>
                  <a:t>F</a:t>
                </a:r>
                <a:r>
                  <a:rPr lang="da-DK" dirty="0" smtClean="0"/>
                  <a:t> beregnes som forholdet mellem variansen forklaret af modellen og den </a:t>
                </a:r>
                <a:r>
                  <a:rPr lang="da-DK" dirty="0" err="1" smtClean="0"/>
                  <a:t>uforklarede</a:t>
                </a:r>
                <a:r>
                  <a:rPr lang="da-DK" dirty="0" smtClean="0"/>
                  <a:t> varians, </a:t>
                </a:r>
                <a:r>
                  <a:rPr lang="da-DK" dirty="0" err="1" smtClean="0"/>
                  <a:t>d.v.s</a:t>
                </a:r>
                <a:r>
                  <a:rPr lang="da-DK" dirty="0" smtClean="0"/>
                  <a:t>.:</a:t>
                </a:r>
                <a:br>
                  <a:rPr lang="da-DK" dirty="0" smtClean="0"/>
                </a:br>
                <a14:m>
                  <m:oMath xmlns:m="http://schemas.openxmlformats.org/officeDocument/2006/math">
                    <m:r>
                      <a:rPr lang="da-DK" b="0" i="1" smtClean="0">
                        <a:latin typeface="Cambria Math"/>
                      </a:rPr>
                      <m:t>𝐹</m:t>
                    </m:r>
                    <m:r>
                      <a:rPr lang="da-DK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/>
                              </a:rPr>
                              <m:t>𝑀𝑆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/>
                              </a:rPr>
                              <m:t>𝑟𝑒𝑔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/>
                              </a:rPr>
                              <m:t>𝑀𝑆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/>
                              </a:rPr>
                              <m:t>𝑟𝑒𝑠</m:t>
                            </m:r>
                          </m:sub>
                        </m:sSub>
                      </m:den>
                    </m:f>
                  </m:oMath>
                </a14:m>
                <a:endParaRPr lang="da-DK" dirty="0" smtClean="0"/>
              </a:p>
              <a:p>
                <a:r>
                  <a:rPr lang="da-DK" i="1" dirty="0"/>
                  <a:t>F</a:t>
                </a:r>
                <a:r>
                  <a:rPr lang="da-DK" dirty="0"/>
                  <a:t> er </a:t>
                </a:r>
                <a:r>
                  <a:rPr lang="da-DK" dirty="0" smtClean="0"/>
                  <a:t>faktisk teststørrelsen </a:t>
                </a:r>
                <a:r>
                  <a:rPr lang="da-DK" dirty="0"/>
                  <a:t>for en hypotesetest med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dirty="0"/>
                  <a:t>: Data er </a:t>
                </a:r>
                <a:r>
                  <a:rPr lang="da-DK" dirty="0" err="1"/>
                  <a:t>ukorrelerede</a:t>
                </a:r>
                <a:r>
                  <a:rPr lang="da-DK" dirty="0"/>
                  <a:t> (</a:t>
                </a:r>
                <a:r>
                  <a:rPr lang="da-DK" dirty="0" err="1"/>
                  <a:t>d.v.s</a:t>
                </a:r>
                <a:r>
                  <a:rPr lang="da-DK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=0</m:t>
                    </m:r>
                  </m:oMath>
                </a14:m>
                <a:r>
                  <a:rPr lang="da-DK" dirty="0" smtClean="0"/>
                  <a:t>)</a:t>
                </a:r>
                <a:endParaRPr lang="da-DK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dirty="0"/>
                  <a:t>: Data er korrelerede (</a:t>
                </a:r>
                <a:r>
                  <a:rPr lang="da-DK" dirty="0" err="1"/>
                  <a:t>d.v.s</a:t>
                </a:r>
                <a:r>
                  <a:rPr lang="da-DK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a-DK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da-DK" i="1">
                        <a:latin typeface="Cambria Math"/>
                      </a:rPr>
                      <m:t>0</m:t>
                    </m:r>
                  </m:oMath>
                </a14:m>
                <a:r>
                  <a:rPr lang="da-DK" dirty="0" smtClean="0"/>
                  <a:t>)</a:t>
                </a:r>
                <a:endParaRPr lang="da-DK" dirty="0"/>
              </a:p>
              <a:p>
                <a:r>
                  <a:rPr lang="da-DK" smtClean="0"/>
                  <a:t>Når vi har multipel regression med regressorvariable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da-DK" smtClean="0"/>
                  <a:t>, så er hypoteserne: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dirty="0"/>
                  <a:t>: Data er </a:t>
                </a:r>
                <a:r>
                  <a:rPr lang="da-DK" dirty="0" err="1"/>
                  <a:t>ukorrelerede</a:t>
                </a:r>
                <a:r>
                  <a:rPr lang="da-DK" dirty="0"/>
                  <a:t> (</a:t>
                </a:r>
                <a:r>
                  <a:rPr lang="da-DK" dirty="0" err="1"/>
                  <a:t>d.v.s</a:t>
                </a:r>
                <a:r>
                  <a:rPr lang="da-DK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=</m:t>
                    </m:r>
                    <m:r>
                      <a:rPr lang="da-D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=0</m:t>
                    </m:r>
                  </m:oMath>
                </a14:m>
                <a:r>
                  <a:rPr lang="da-DK" dirty="0" smtClean="0"/>
                  <a:t>)</a:t>
                </a:r>
                <a:endParaRPr lang="da-DK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dirty="0"/>
                  <a:t>: Data er korrelerede (</a:t>
                </a:r>
                <a:r>
                  <a:rPr lang="da-DK" dirty="0" err="1"/>
                  <a:t>d.v.s</a:t>
                </a:r>
                <a:r>
                  <a:rPr lang="da-DK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a-DK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da-DK" i="1">
                        <a:latin typeface="Cambria Math"/>
                      </a:rPr>
                      <m:t>0</m:t>
                    </m:r>
                  </m:oMath>
                </a14:m>
                <a:r>
                  <a:rPr lang="da-DK" smtClean="0"/>
                  <a:t> for mindst eet 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a-DK" smtClean="0"/>
                  <a:t>)</a:t>
                </a:r>
              </a:p>
              <a:p>
                <a:r>
                  <a:rPr lang="da-DK" smtClean="0"/>
                  <a:t>Ifølge </a:t>
                </a:r>
                <a:r>
                  <a:rPr lang="da-DK" dirty="0" smtClean="0"/>
                  <a:t>‘de kloge statistikere’ er </a:t>
                </a:r>
                <a:r>
                  <a:rPr lang="da-DK" i="1" dirty="0" smtClean="0"/>
                  <a:t>F</a:t>
                </a:r>
                <a:r>
                  <a:rPr lang="da-DK" dirty="0" smtClean="0"/>
                  <a:t>-teststørrelsen </a:t>
                </a:r>
                <a:r>
                  <a:rPr lang="da-DK" i="1" dirty="0" smtClean="0"/>
                  <a:t>F</a:t>
                </a:r>
                <a:r>
                  <a:rPr lang="da-DK" dirty="0" smtClean="0"/>
                  <a:t>-fordelt med</a:t>
                </a:r>
                <a:r>
                  <a:rPr lang="da-DK" sz="2000" dirty="0" smtClean="0"/>
                  <a:t> </a:t>
                </a:r>
                <a:br>
                  <a:rPr lang="da-DK" sz="20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>
                            <a:latin typeface="Cambria Math"/>
                          </a:rPr>
                          <m:t>𝑑𝑓</m:t>
                        </m:r>
                      </m:e>
                      <m:sub>
                        <m:r>
                          <a:rPr lang="da-DK" sz="2000">
                            <a:latin typeface="Cambria Math"/>
                          </a:rPr>
                          <m:t>𝑟𝑒𝑔</m:t>
                        </m:r>
                      </m:sub>
                    </m:sSub>
                  </m:oMath>
                </a14:m>
                <a:r>
                  <a:rPr lang="da-DK" dirty="0" smtClean="0"/>
                  <a:t> frihedsgrader i tælleren 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>
                            <a:latin typeface="Cambria Math"/>
                          </a:rPr>
                          <m:t>𝑑𝑓</m:t>
                        </m:r>
                      </m:e>
                      <m:sub>
                        <m:r>
                          <a:rPr lang="da-DK" sz="2000">
                            <a:latin typeface="Cambria Math"/>
                          </a:rPr>
                          <m:t>𝑟𝑒</m:t>
                        </m:r>
                        <m:r>
                          <m:rPr>
                            <m:sty m:val="p"/>
                          </m:rPr>
                          <a:rPr lang="da-DK" sz="2000" b="0" i="0" smtClean="0">
                            <a:latin typeface="Cambria Math"/>
                          </a:rPr>
                          <m:t>s</m:t>
                        </m:r>
                      </m:sub>
                    </m:sSub>
                  </m:oMath>
                </a14:m>
                <a:r>
                  <a:rPr lang="da-DK" dirty="0"/>
                  <a:t> frihedsgrader i </a:t>
                </a:r>
                <a:r>
                  <a:rPr lang="da-DK" dirty="0" smtClean="0"/>
                  <a:t>nævneren.</a:t>
                </a:r>
              </a:p>
              <a:p>
                <a:pPr marL="0" indent="0">
                  <a:buNone/>
                </a:pPr>
                <a:endParaRPr lang="da-DK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68" t="-659" r="-2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49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7793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Sammenhænge mellem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a-DK" b="1" smtClean="0">
                    <a:solidFill>
                      <a:schemeClr val="tx2"/>
                    </a:solidFill>
                  </a:rPr>
                  <a:t>Korrelation</a:t>
                </a:r>
              </a:p>
              <a:p>
                <a:r>
                  <a:rPr lang="da-DK" smtClean="0"/>
                  <a:t>Sammenhængen mellem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𝑦</m:t>
                    </m:r>
                  </m:oMath>
                </a14:m>
                <a:r>
                  <a:rPr lang="da-DK" smtClean="0"/>
                  <a:t> og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𝑥</m:t>
                    </m:r>
                  </m:oMath>
                </a14:m>
                <a:r>
                  <a:rPr lang="da-DK" smtClean="0"/>
                  <a:t> kan være </a:t>
                </a:r>
              </a:p>
              <a:p>
                <a:pPr lvl="1"/>
                <a:r>
                  <a:rPr lang="da-DK" smtClean="0">
                    <a:solidFill>
                      <a:schemeClr val="tx2"/>
                    </a:solidFill>
                  </a:rPr>
                  <a:t>Positivt korreleret</a:t>
                </a:r>
                <a:r>
                  <a:rPr lang="da-DK" smtClean="0"/>
                  <a:t>, hvis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𝑦</m:t>
                    </m:r>
                  </m:oMath>
                </a14:m>
                <a:r>
                  <a:rPr lang="da-DK"/>
                  <a:t> </a:t>
                </a:r>
                <a:r>
                  <a:rPr lang="da-DK" smtClean="0"/>
                  <a:t>typisk vokser, når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𝑥</m:t>
                    </m:r>
                  </m:oMath>
                </a14:m>
                <a:r>
                  <a:rPr lang="da-DK" smtClean="0"/>
                  <a:t> vokser</a:t>
                </a:r>
              </a:p>
              <a:p>
                <a:pPr lvl="1"/>
                <a:r>
                  <a:rPr lang="da-DK" smtClean="0">
                    <a:solidFill>
                      <a:schemeClr val="tx2"/>
                    </a:solidFill>
                  </a:rPr>
                  <a:t>Negativt korreleret</a:t>
                </a:r>
                <a:r>
                  <a:rPr lang="da-DK"/>
                  <a:t>, hvis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𝑦</m:t>
                    </m:r>
                  </m:oMath>
                </a14:m>
                <a:r>
                  <a:rPr lang="da-DK"/>
                  <a:t> typisk </a:t>
                </a:r>
                <a:r>
                  <a:rPr lang="da-DK" smtClean="0"/>
                  <a:t>falder, </a:t>
                </a:r>
                <a:r>
                  <a:rPr lang="da-DK"/>
                  <a:t>når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𝑥</m:t>
                    </m:r>
                  </m:oMath>
                </a14:m>
                <a:r>
                  <a:rPr lang="da-DK"/>
                  <a:t> vokser</a:t>
                </a:r>
              </a:p>
              <a:p>
                <a:pPr lvl="1"/>
                <a:r>
                  <a:rPr lang="da-DK" smtClean="0">
                    <a:solidFill>
                      <a:schemeClr val="tx2"/>
                    </a:solidFill>
                  </a:rPr>
                  <a:t>Ukorreleret</a:t>
                </a:r>
                <a:r>
                  <a:rPr lang="da-DK"/>
                  <a:t>, </a:t>
                </a:r>
                <a:r>
                  <a:rPr lang="da-DK" smtClean="0"/>
                  <a:t>hvis værdien af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𝑦</m:t>
                    </m:r>
                  </m:oMath>
                </a14:m>
                <a:r>
                  <a:rPr lang="da-DK"/>
                  <a:t> </a:t>
                </a:r>
                <a:r>
                  <a:rPr lang="da-DK" smtClean="0"/>
                  <a:t>ikke lader til at afhænge af værdien af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𝑥</m:t>
                    </m:r>
                  </m:oMath>
                </a14:m>
                <a:endParaRPr lang="da-DK" smtClean="0"/>
              </a:p>
              <a:p>
                <a:r>
                  <a:rPr lang="da-DK" smtClean="0"/>
                  <a:t>Korellation er ikke det samme som </a:t>
                </a:r>
                <a:r>
                  <a:rPr lang="da-DK" smtClean="0">
                    <a:solidFill>
                      <a:schemeClr val="tx2"/>
                    </a:solidFill>
                  </a:rPr>
                  <a:t>kausalitet</a:t>
                </a:r>
                <a:r>
                  <a:rPr lang="da-DK" smtClean="0"/>
                  <a:t> (årsagssammenhæng)</a:t>
                </a:r>
              </a:p>
              <a:p>
                <a:r>
                  <a:rPr lang="da-DK" smtClean="0"/>
                  <a:t>Statistik kan kun vise korrelation, ikke kausalitet.</a:t>
                </a:r>
                <a:endParaRPr lang="da-DK"/>
              </a:p>
              <a:p>
                <a:pPr lvl="1"/>
                <a:endParaRPr lang="da-DK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41"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5</a:t>
            </a:fld>
            <a:endParaRPr lang="da-DK" dirty="0"/>
          </a:p>
        </p:txBody>
      </p:sp>
      <p:pic>
        <p:nvPicPr>
          <p:cNvPr id="7172" name="Picture 4" descr="https://statistics.laerd.com/statistical-guides/img/pearson-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0" b="3090"/>
          <a:stretch/>
        </p:blipFill>
        <p:spPr bwMode="auto">
          <a:xfrm>
            <a:off x="395535" y="3946759"/>
            <a:ext cx="8580107" cy="291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79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P-værdi</a:t>
            </a:r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dirty="0" smtClean="0"/>
                  <a:t>P-værdien er sandsynligheden for at få en værdi som </a:t>
                </a:r>
                <a:r>
                  <a:rPr lang="da-DK" i="1" dirty="0" smtClean="0"/>
                  <a:t>F</a:t>
                </a:r>
                <a:r>
                  <a:rPr lang="da-DK" dirty="0" smtClean="0"/>
                  <a:t> eller større, hvis den modellerede korrelation </a:t>
                </a:r>
                <a:r>
                  <a:rPr lang="da-DK" i="1" dirty="0" smtClean="0"/>
                  <a:t>ikke</a:t>
                </a:r>
                <a:r>
                  <a:rPr lang="da-DK" dirty="0" smtClean="0"/>
                  <a:t> er korrekt (</a:t>
                </a:r>
                <a:r>
                  <a:rPr lang="da-DK" dirty="0" err="1" smtClean="0"/>
                  <a:t>d.v.s</a:t>
                </a:r>
                <a:r>
                  <a:rPr lang="da-DK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dirty="0" smtClean="0"/>
                  <a:t> er sand)</a:t>
                </a:r>
              </a:p>
              <a:p>
                <a:r>
                  <a:rPr lang="da-DK" dirty="0" smtClean="0"/>
                  <a:t>Husk: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dirty="0" smtClean="0"/>
                  <a:t>: Data er </a:t>
                </a:r>
                <a:r>
                  <a:rPr lang="da-DK" dirty="0" err="1" smtClean="0"/>
                  <a:t>ukorrelerede</a:t>
                </a:r>
                <a:r>
                  <a:rPr lang="da-DK" dirty="0" smtClean="0"/>
                  <a:t> (</a:t>
                </a:r>
                <a:r>
                  <a:rPr lang="da-DK" dirty="0" err="1" smtClean="0"/>
                  <a:t>d.v.s</a:t>
                </a:r>
                <a:r>
                  <a:rPr lang="da-DK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a-DK" b="0" i="1" smtClean="0">
                        <a:latin typeface="Cambria Math"/>
                      </a:rPr>
                      <m:t>=0)</m:t>
                    </m:r>
                  </m:oMath>
                </a14:m>
                <a:endParaRPr lang="da-DK" dirty="0" smtClean="0"/>
              </a:p>
              <a:p>
                <a:r>
                  <a:rPr lang="da-DK" dirty="0" smtClean="0"/>
                  <a:t>I </a:t>
                </a:r>
                <a:r>
                  <a:rPr lang="da-DK" smtClean="0"/>
                  <a:t>eksempel 11.1 med nedkøling af en legering er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/>
                      </a:rPr>
                      <m:t>𝐹</m:t>
                    </m:r>
                    <m:r>
                      <a:rPr lang="da-DK" b="0" i="1" smtClean="0">
                        <a:latin typeface="Cambria Math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24</m:t>
                    </m:r>
                  </m:oMath>
                </a14:m>
                <a:r>
                  <a:rPr lang="da-DK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𝑑𝑓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𝑟𝑒𝑔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a-DK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𝑑𝑓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−2=6</m:t>
                    </m:r>
                  </m:oMath>
                </a14:m>
                <a:r>
                  <a:rPr lang="da-DK" dirty="0" smtClean="0"/>
                  <a:t>:</a:t>
                </a:r>
                <a:br>
                  <a:rPr lang="da-DK" dirty="0" smtClean="0"/>
                </a:br>
                <a:r>
                  <a:rPr lang="da-DK" sz="1100" dirty="0" smtClean="0"/>
                  <a:t> </a:t>
                </a:r>
                <a:r>
                  <a:rPr lang="da-DK" dirty="0" smtClean="0"/>
                  <a:t/>
                </a:r>
                <a:br>
                  <a:rPr lang="da-DK" dirty="0" smtClean="0"/>
                </a:br>
                <a:r>
                  <a:rPr lang="da-DK" dirty="0" smtClean="0"/>
                  <a:t> 	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b="0" i="1" smtClean="0">
                            <a:latin typeface="Cambria Math"/>
                          </a:rPr>
                          <m:t>𝐹</m:t>
                        </m:r>
                        <m:r>
                          <a:rPr lang="da-DK" b="0" i="1" smtClean="0">
                            <a:latin typeface="Cambria Math"/>
                          </a:rPr>
                          <m:t>&gt;24</m:t>
                        </m:r>
                      </m:e>
                    </m:d>
                    <m:r>
                      <a:rPr lang="da-DK" i="1">
                        <a:latin typeface="Cambria Math"/>
                      </a:rPr>
                      <m:t>=1−</m:t>
                    </m:r>
                    <m:r>
                      <a:rPr lang="da-DK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i="1">
                            <a:latin typeface="Cambria Math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&lt;24</m:t>
                        </m:r>
                      </m:e>
                    </m:d>
                  </m:oMath>
                </a14:m>
                <a:r>
                  <a:rPr lang="da-DK" dirty="0" smtClean="0"/>
                  <a:t> </a:t>
                </a:r>
                <a:br>
                  <a:rPr lang="da-DK" dirty="0" smtClean="0"/>
                </a:br>
                <a:r>
                  <a:rPr lang="da-DK" dirty="0" smtClean="0"/>
                  <a:t> 		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/>
                      </a:rPr>
                      <m:t>=1−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pf</m:t>
                    </m:r>
                    <m:r>
                      <a:rPr lang="da-DK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24</m:t>
                    </m:r>
                    <m:r>
                      <a:rPr lang="da-DK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a-DK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da-DK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da-DK" dirty="0" smtClean="0"/>
                  <a:t> </a:t>
                </a:r>
                <a:r>
                  <a:rPr lang="da-DK" smtClean="0"/>
                  <a:t/>
                </a:r>
                <a:br>
                  <a:rPr lang="da-DK" smtClean="0"/>
                </a:br>
                <a:r>
                  <a:rPr lang="da-DK" smtClean="0"/>
                  <a:t> </a:t>
                </a:r>
                <a:r>
                  <a:rPr lang="da-DK" dirty="0" smtClean="0"/>
                  <a:t>		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/>
                      </a:rPr>
                      <m:t>=0.00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2714</m:t>
                    </m:r>
                  </m:oMath>
                </a14:m>
                <a:r>
                  <a:rPr lang="da-DK" dirty="0" smtClean="0"/>
                  <a:t/>
                </a:r>
                <a:br>
                  <a:rPr lang="da-DK" dirty="0" smtClean="0"/>
                </a:br>
                <a:r>
                  <a:rPr lang="da-DK" sz="1400">
                    <a:solidFill>
                      <a:prstClr val="black"/>
                    </a:solidFill>
                  </a:rPr>
                  <a:t> </a:t>
                </a:r>
                <a:r>
                  <a:rPr lang="da-DK" sz="1400" smtClean="0">
                    <a:solidFill>
                      <a:prstClr val="black"/>
                    </a:solidFill>
                  </a:rPr>
                  <a:t> </a:t>
                </a:r>
                <a:endParaRPr lang="da-DK" sz="1100" dirty="0" smtClean="0">
                  <a:solidFill>
                    <a:prstClr val="black"/>
                  </a:solidFill>
                </a:endParaRPr>
              </a:p>
              <a:p>
                <a:r>
                  <a:rPr lang="da-DK" dirty="0" smtClean="0"/>
                  <a:t>Det stemmer</a:t>
                </a:r>
                <a:r>
                  <a:rPr lang="da-DK" smtClean="0"/>
                  <a:t>: </a:t>
                </a:r>
              </a:p>
              <a:p>
                <a:r>
                  <a:rPr lang="da-DK" smtClean="0"/>
                  <a:t>Bemærk at p-</a:t>
                </a:r>
                <a:br>
                  <a:rPr lang="da-DK" smtClean="0"/>
                </a:br>
                <a:r>
                  <a:rPr lang="da-DK" smtClean="0"/>
                  <a:t>værdien er 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 panose="02040503050406030204" pitchFamily="18" charset="0"/>
                      </a:rPr>
                      <m:t>0.0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a-DK" i="1" smtClean="0">
                        <a:latin typeface="Cambria Math" panose="02040503050406030204" pitchFamily="18" charset="0"/>
                      </a:rPr>
                      <m:t>271</m:t>
                    </m:r>
                  </m:oMath>
                </a14:m>
                <a:r>
                  <a:rPr lang="en-US" smtClean="0"/>
                  <a:t/>
                </a:r>
                <a:br>
                  <a:rPr lang="en-US" smtClean="0"/>
                </a:br>
                <a:r>
                  <a:rPr lang="en-US" smtClean="0"/>
                  <a:t>for både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mtClean="0"/>
                  <a:t>-test og </a:t>
                </a:r>
                <a:br>
                  <a:rPr lang="en-US" smtClean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mtClean="0"/>
                  <a:t>-test af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smtClean="0"/>
                  <a:t>.</a:t>
                </a:r>
                <a:br>
                  <a:rPr lang="da-DK" smtClean="0"/>
                </a:br>
                <a:r>
                  <a:rPr lang="da-DK" smtClean="0"/>
                  <a:t>Det gælder, når vi har simpel regression (kun 1 regressorvariabel).</a:t>
                </a:r>
                <a:r>
                  <a:rPr lang="da-DK" dirty="0" smtClean="0"/>
                  <a:t/>
                </a:r>
                <a:br>
                  <a:rPr lang="da-DK" dirty="0" smtClean="0"/>
                </a:br>
                <a:endParaRPr lang="da-DK" dirty="0" smtClean="0"/>
              </a:p>
              <a:p>
                <a:pPr marL="0" indent="0">
                  <a:buNone/>
                </a:pPr>
                <a:r>
                  <a:rPr lang="da-DK" dirty="0" smtClean="0"/>
                  <a:t/>
                </a:r>
                <a:br>
                  <a:rPr lang="da-DK" dirty="0" smtClean="0"/>
                </a:br>
                <a:endParaRPr lang="da-DK" b="0" dirty="0" smtClean="0">
                  <a:ea typeface="Cambria Math"/>
                </a:endParaRPr>
              </a:p>
              <a:p>
                <a:endParaRPr lang="da-D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68" t="-659" b="-8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50</a:t>
            </a:fld>
            <a:endParaRPr 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4446753"/>
            <a:ext cx="5616624" cy="186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9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b="1" i="1" smtClean="0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da-DK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da-DK" dirty="0" smtClean="0"/>
                  <a:t> 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da-DK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b="1" i="1" smtClean="0">
                                <a:latin typeface="Cambria Math"/>
                              </a:rPr>
                              <m:t>𝑹</m:t>
                            </m:r>
                          </m:e>
                          <m:sup>
                            <m:r>
                              <a:rPr lang="da-DK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  <m:sub>
                        <m:r>
                          <a:rPr lang="da-DK" b="1" i="1" smtClean="0">
                            <a:latin typeface="Cambria Math"/>
                          </a:rPr>
                          <m:t>𝒂𝒅𝒋</m:t>
                        </m:r>
                      </m:sub>
                    </m:sSub>
                  </m:oMath>
                </a14:m>
                <a:endParaRPr lang="da-DK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9483" b="-267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045029"/>
                <a:ext cx="8496944" cy="569633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a-DK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da-DK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sz="2000" dirty="0" smtClean="0"/>
                  <a:t> (</a:t>
                </a:r>
                <a:r>
                  <a:rPr lang="da-DK" sz="2000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Coefficient</a:t>
                </a:r>
                <a:r>
                  <a:rPr lang="da-DK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of determination, determinationskoefficienten</a:t>
                </a:r>
                <a:r>
                  <a:rPr lang="da-DK" sz="2000" dirty="0" smtClean="0"/>
                  <a:t>) er et mål for hvor stor en del af variationen i data, der forklares af modellen: </a:t>
                </a:r>
                <a:br>
                  <a:rPr lang="da-DK" sz="2000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0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da-DK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a-DK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a-DK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000" b="0" i="1" smtClean="0">
                                <a:latin typeface="Cambria Math"/>
                              </a:rPr>
                              <m:t>𝑆𝑆</m:t>
                            </m:r>
                          </m:e>
                          <m:sub>
                            <m:r>
                              <a:rPr lang="da-DK" sz="2000" b="0" i="1" smtClean="0">
                                <a:latin typeface="Cambria Math"/>
                              </a:rPr>
                              <m:t>𝑟𝑒𝑔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a-DK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000" b="0" i="1" smtClean="0">
                                <a:latin typeface="Cambria Math"/>
                              </a:rPr>
                              <m:t>𝑆𝑆</m:t>
                            </m:r>
                          </m:e>
                          <m:sub>
                            <m:r>
                              <a:rPr lang="da-DK" sz="2000" b="0" i="1" smtClean="0">
                                <a:latin typeface="Cambria Math"/>
                              </a:rPr>
                              <m:t>𝑡𝑜𝑡𝑎𝑙</m:t>
                            </m:r>
                          </m:sub>
                        </m:sSub>
                      </m:den>
                    </m:f>
                    <m:r>
                      <a:rPr lang="da-DK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sz="2000" i="1">
                                    <a:latin typeface="Cambria Math"/>
                                  </a:rPr>
                                  <m:t>𝑆𝑆</m:t>
                                </m:r>
                              </m:e>
                              <m:sub>
                                <m:r>
                                  <a:rPr lang="da-DK" sz="2000" i="1">
                                    <a:latin typeface="Cambria Math"/>
                                  </a:rPr>
                                  <m:t>𝑡𝑜𝑡𝑎𝑙</m:t>
                                </m:r>
                              </m:sub>
                            </m:sSub>
                            <m:r>
                              <a:rPr lang="da-DK" sz="20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da-DK" sz="2000" i="1">
                                <a:latin typeface="Cambria Math"/>
                              </a:rPr>
                              <m:t>𝑆𝑆</m:t>
                            </m:r>
                          </m:e>
                          <m:sub>
                            <m:r>
                              <a:rPr lang="da-DK" sz="2000" i="1">
                                <a:latin typeface="Cambria Math"/>
                              </a:rPr>
                              <m:t>𝑟𝑒</m:t>
                            </m:r>
                            <m:r>
                              <a:rPr lang="da-DK" sz="2000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𝑆𝑆</m:t>
                            </m:r>
                          </m:e>
                          <m:sub>
                            <m:r>
                              <a:rPr lang="da-DK" sz="2000" i="1">
                                <a:latin typeface="Cambria Math"/>
                              </a:rPr>
                              <m:t>𝑡𝑜𝑡𝑎𝑙</m:t>
                            </m:r>
                          </m:sub>
                        </m:sSub>
                      </m:den>
                    </m:f>
                    <m:r>
                      <a:rPr lang="da-DK" sz="2000" b="0" i="1" smtClean="0">
                        <a:latin typeface="Cambria Math"/>
                      </a:rPr>
                      <m:t>=1−</m:t>
                    </m:r>
                    <m:f>
                      <m:f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𝑆𝑆</m:t>
                            </m:r>
                          </m:e>
                          <m:sub>
                            <m:r>
                              <a:rPr lang="da-DK" sz="2000" i="1">
                                <a:latin typeface="Cambria Math"/>
                              </a:rPr>
                              <m:t>𝑟𝑒</m:t>
                            </m:r>
                            <m:r>
                              <a:rPr lang="da-DK" sz="2000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𝑆𝑆</m:t>
                            </m:r>
                          </m:e>
                          <m:sub>
                            <m:r>
                              <a:rPr lang="da-DK" sz="2000" i="1">
                                <a:latin typeface="Cambria Math"/>
                              </a:rPr>
                              <m:t>𝑡𝑜𝑡𝑎𝑙</m:t>
                            </m:r>
                          </m:sub>
                        </m:sSub>
                      </m:den>
                    </m:f>
                  </m:oMath>
                </a14:m>
                <a:endParaRPr lang="da-DK" sz="2000" dirty="0" smtClean="0"/>
              </a:p>
              <a:p>
                <a:r>
                  <a:rPr lang="da-DK" sz="2000" dirty="0" smtClean="0"/>
                  <a:t>Bemærk at </a:t>
                </a: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/>
                      </a:rPr>
                      <m:t>0</m:t>
                    </m:r>
                    <m:r>
                      <a:rPr lang="da-DK" sz="2000" b="0" i="1" smtClean="0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000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da-DK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a-DK" sz="200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da-DK" sz="2000" b="0" i="1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da-DK" sz="2000" dirty="0" smtClean="0"/>
                  <a:t>. En perfekt model har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𝑆𝑆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𝑟𝑒𝑠</m:t>
                        </m:r>
                      </m:sub>
                    </m:sSub>
                    <m:r>
                      <a:rPr lang="da-DK" sz="20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da-DK" sz="2000" dirty="0" smtClean="0"/>
                  <a:t> og dermed</a:t>
                </a:r>
                <a:br>
                  <a:rPr lang="da-DK" sz="2000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000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da-DK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a-DK" sz="20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da-DK" sz="2000" dirty="0" smtClean="0"/>
                  <a:t>. Normalt er man tilfreds med modeller med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000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da-DK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a-DK" sz="2000" b="0" i="1" smtClean="0">
                        <a:latin typeface="Cambria Math"/>
                      </a:rPr>
                      <m:t>&gt;0.9</m:t>
                    </m:r>
                  </m:oMath>
                </a14:m>
                <a:r>
                  <a:rPr lang="da-DK" sz="2000" dirty="0" smtClean="0"/>
                  <a:t>, men det afhænger af domænet, der modelleres</a:t>
                </a:r>
                <a:endParaRPr lang="da-DK" sz="2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a-DK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000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da-DK" sz="2000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sz="2000" dirty="0"/>
                  <a:t> er et mål </a:t>
                </a:r>
                <a:r>
                  <a:rPr lang="da-DK" sz="2000" dirty="0" smtClean="0"/>
                  <a:t>for </a:t>
                </a:r>
                <a:r>
                  <a:rPr lang="da-DK" sz="2000" i="1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Goodness</a:t>
                </a:r>
                <a:r>
                  <a:rPr lang="da-DK" sz="2000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of </a:t>
                </a:r>
                <a:r>
                  <a:rPr lang="da-DK" sz="2000" i="1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fit</a:t>
                </a:r>
                <a:r>
                  <a:rPr lang="da-DK" sz="2000" dirty="0" smtClean="0"/>
                  <a:t>, dvs. hvor godt modellen </a:t>
                </a:r>
                <a:r>
                  <a:rPr lang="da-DK" sz="2000" dirty="0" err="1" smtClean="0"/>
                  <a:t>fitter</a:t>
                </a:r>
                <a:r>
                  <a:rPr lang="da-DK" sz="2000" dirty="0" smtClean="0"/>
                  <a:t> observationer</a:t>
                </a:r>
                <a:endParaRPr lang="da-DK" sz="2000" dirty="0"/>
              </a:p>
              <a:p>
                <a:r>
                  <a:rPr lang="da-DK" sz="2000" dirty="0" smtClean="0"/>
                  <a:t>En ulempe ved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000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da-DK" sz="20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sz="2000" dirty="0" smtClean="0"/>
                  <a:t> er at den stiger med antal parametre i modellen (multipel regression). For at mindske risikoen for </a:t>
                </a:r>
                <a:r>
                  <a:rPr lang="da-DK" sz="2000" dirty="0" err="1" smtClean="0"/>
                  <a:t>overfitting</a:t>
                </a:r>
                <a:r>
                  <a:rPr lang="da-DK" sz="2000" dirty="0" smtClean="0"/>
                  <a:t> har man indført </a:t>
                </a:r>
                <a:br>
                  <a:rPr lang="da-DK" sz="2000" dirty="0" smtClean="0"/>
                </a:br>
                <a:r>
                  <a:rPr lang="da-DK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da-DK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sz="2000" dirty="0" smtClean="0"/>
                  <a:t>, hvor der justeres for antal parametre i modellen </a:t>
                </a:r>
                <a:br>
                  <a:rPr lang="da-DK" sz="20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sz="2000" b="0" i="1">
                                <a:latin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da-DK" sz="2000" b="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da-DK" sz="2000" b="0" i="1">
                            <a:latin typeface="Cambria Math"/>
                          </a:rPr>
                          <m:t>𝑎𝑑𝑗</m:t>
                        </m:r>
                      </m:sub>
                    </m:sSub>
                    <m:r>
                      <a:rPr lang="da-DK" sz="2000" b="0" i="1" smtClean="0">
                        <a:latin typeface="Cambria Math"/>
                      </a:rPr>
                      <m:t>=</m:t>
                    </m:r>
                    <m:r>
                      <a:rPr lang="da-DK" sz="2000" i="1">
                        <a:latin typeface="Cambria Math"/>
                      </a:rPr>
                      <m:t>1−</m:t>
                    </m:r>
                    <m:f>
                      <m:f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𝑆𝑆</m:t>
                            </m:r>
                          </m:e>
                          <m:sub>
                            <m:r>
                              <a:rPr lang="da-DK" sz="2000" i="1">
                                <a:latin typeface="Cambria Math"/>
                              </a:rPr>
                              <m:t>𝑟𝑒𝑠</m:t>
                            </m:r>
                          </m:sub>
                        </m:sSub>
                        <m:r>
                          <a:rPr lang="da-DK" sz="2000" b="0" i="1" smtClean="0">
                            <a:latin typeface="Cambria Math"/>
                          </a:rPr>
                          <m:t>/</m:t>
                        </m:r>
                        <m:sSub>
                          <m:sSubPr>
                            <m:ctrlPr>
                              <a:rPr lang="da-DK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000" b="0" i="1" smtClean="0">
                                <a:latin typeface="Cambria Math"/>
                              </a:rPr>
                              <m:t>𝑑𝑓</m:t>
                            </m:r>
                          </m:e>
                          <m:sub>
                            <m:r>
                              <a:rPr lang="da-DK" sz="2000" b="0" i="1" smtClean="0">
                                <a:latin typeface="Cambria Math"/>
                              </a:rPr>
                              <m:t>𝑟𝑒𝑠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𝑆𝑆</m:t>
                            </m:r>
                          </m:e>
                          <m:sub>
                            <m:r>
                              <a:rPr lang="da-DK" sz="2000" i="1">
                                <a:latin typeface="Cambria Math"/>
                              </a:rPr>
                              <m:t>𝑡𝑜𝑡𝑎𝑙</m:t>
                            </m:r>
                          </m:sub>
                        </m:sSub>
                        <m:r>
                          <a:rPr lang="da-DK" sz="2000" i="1">
                            <a:latin typeface="Cambria Math"/>
                          </a:rPr>
                          <m:t>/</m:t>
                        </m:r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𝑑𝑓</m:t>
                            </m:r>
                          </m:e>
                          <m:sub>
                            <m:r>
                              <a:rPr lang="da-DK" sz="2000" b="0" i="1" smtClean="0">
                                <a:latin typeface="Cambria Math"/>
                              </a:rPr>
                              <m:t>𝑡𝑜𝑡𝑎𝑙</m:t>
                            </m:r>
                          </m:sub>
                        </m:sSub>
                      </m:den>
                    </m:f>
                    <m:r>
                      <a:rPr lang="da-DK" sz="2000" b="0" i="1" smtClean="0">
                        <a:latin typeface="Cambria Math"/>
                      </a:rPr>
                      <m:t>=</m:t>
                    </m:r>
                    <m:r>
                      <a:rPr lang="da-DK" sz="2000" i="1">
                        <a:latin typeface="Cambria Math"/>
                      </a:rPr>
                      <m:t>1−</m:t>
                    </m:r>
                    <m:f>
                      <m:f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000" b="0" i="1" smtClean="0">
                                <a:latin typeface="Cambria Math"/>
                              </a:rPr>
                              <m:t>𝑀</m:t>
                            </m:r>
                            <m:r>
                              <a:rPr lang="da-DK" sz="20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da-DK" sz="2000" i="1">
                                <a:latin typeface="Cambria Math"/>
                              </a:rPr>
                              <m:t>𝑟𝑒𝑠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000" b="0" i="1" smtClean="0">
                                <a:latin typeface="Cambria Math"/>
                              </a:rPr>
                              <m:t>𝑀</m:t>
                            </m:r>
                            <m:r>
                              <a:rPr lang="da-DK" sz="20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da-DK" sz="2000" i="1">
                                <a:latin typeface="Cambria Math"/>
                              </a:rPr>
                              <m:t>𝑡𝑜𝑡𝑎𝑙</m:t>
                            </m:r>
                          </m:sub>
                        </m:sSub>
                      </m:den>
                    </m:f>
                  </m:oMath>
                </a14:m>
                <a:endParaRPr lang="da-DK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045029"/>
                <a:ext cx="8496944" cy="5696339"/>
              </a:xfrm>
              <a:blipFill>
                <a:blip r:embed="rId4"/>
                <a:stretch>
                  <a:fillRect l="-646" t="-535" r="-3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51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2182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b="1" i="1" smtClean="0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da-DK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da-DK" dirty="0" smtClean="0"/>
                  <a:t> 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da-DK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b="1" i="1" smtClean="0">
                                <a:latin typeface="Cambria Math"/>
                              </a:rPr>
                              <m:t>𝑹</m:t>
                            </m:r>
                          </m:e>
                          <m:sup>
                            <m:r>
                              <a:rPr lang="da-DK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  <m:sub>
                        <m:r>
                          <a:rPr lang="da-DK" b="1" i="1" smtClean="0">
                            <a:latin typeface="Cambria Math"/>
                          </a:rPr>
                          <m:t>𝒂𝒅𝒋</m:t>
                        </m:r>
                      </m:sub>
                    </m:sSub>
                  </m:oMath>
                </a14:m>
                <a:endParaRPr lang="da-DK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9483" b="-267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24744"/>
                <a:ext cx="8496944" cy="5616623"/>
              </a:xfrm>
            </p:spPr>
            <p:txBody>
              <a:bodyPr/>
              <a:lstStyle/>
              <a:p>
                <a:r>
                  <a:rPr lang="da-DK" sz="2000" smtClean="0"/>
                  <a:t>I outputtet fra regressionsanalysen med R kaldes determinationskvotienten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000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da-DK" sz="20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sz="2000"/>
                  <a:t> for ‘Multiple R-squared’, </a:t>
                </a:r>
                <a:r>
                  <a:rPr lang="da-DK" sz="2000" smtClean="0"/>
                  <a:t>her for eksempel 11.1: </a:t>
                </a:r>
                <a:br>
                  <a:rPr lang="da-DK" sz="2000" smtClean="0"/>
                </a:br>
                <a:r>
                  <a:rPr lang="da-DK" sz="2000" smtClean="0"/>
                  <a:t/>
                </a:r>
                <a:br>
                  <a:rPr lang="da-DK" sz="2000" smtClean="0"/>
                </a:br>
                <a:r>
                  <a:rPr lang="da-DK" sz="2000" smtClean="0"/>
                  <a:t/>
                </a:r>
                <a:br>
                  <a:rPr lang="da-DK" sz="2000" smtClean="0"/>
                </a:br>
                <a:r>
                  <a:rPr lang="da-DK" sz="2000" smtClean="0"/>
                  <a:t/>
                </a:r>
                <a:br>
                  <a:rPr lang="da-DK" sz="2000" smtClean="0"/>
                </a:br>
                <a:r>
                  <a:rPr lang="da-DK" sz="2000" smtClean="0"/>
                  <a:t/>
                </a:r>
                <a:br>
                  <a:rPr lang="da-DK" sz="2000" smtClean="0"/>
                </a:br>
                <a:r>
                  <a:rPr lang="da-DK" sz="2000" smtClean="0"/>
                  <a:t/>
                </a:r>
                <a:br>
                  <a:rPr lang="da-DK" sz="2000" smtClean="0"/>
                </a:br>
                <a:r>
                  <a:rPr lang="da-DK" sz="2000" smtClean="0"/>
                  <a:t/>
                </a:r>
                <a:br>
                  <a:rPr lang="da-DK" sz="2000" smtClean="0"/>
                </a:br>
                <a:r>
                  <a:rPr lang="da-DK" sz="1400" smtClean="0"/>
                  <a:t> </a:t>
                </a:r>
                <a:endParaRPr lang="da-DK" sz="2000" smtClean="0"/>
              </a:p>
              <a:p>
                <a:r>
                  <a:rPr lang="da-DK" sz="2000" smtClean="0"/>
                  <a:t>Værdien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000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da-DK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r>
                  <a:rPr lang="da-DK" sz="2000" smtClean="0"/>
                  <a:t> er beregnet med</a:t>
                </a:r>
                <a:br>
                  <a:rPr lang="da-DK" sz="2000" smtClean="0"/>
                </a:br>
                <a:r>
                  <a:rPr lang="da-DK" sz="2000" smtClean="0"/>
                  <a:t>SS-værdier fra ANOVA tabellen:</a:t>
                </a: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2000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000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da-DK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a-DK" sz="2000" b="0" i="1" smtClean="0">
                        <a:latin typeface="Cambria Math"/>
                      </a:rPr>
                      <m:t>=</m:t>
                    </m:r>
                    <m:r>
                      <a:rPr lang="da-DK" sz="2000" i="1">
                        <a:latin typeface="Cambria Math"/>
                      </a:rPr>
                      <m:t>1−</m:t>
                    </m:r>
                    <m:f>
                      <m:f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𝑆𝑆</m:t>
                            </m:r>
                          </m:e>
                          <m:sub>
                            <m:r>
                              <a:rPr lang="da-DK" sz="2000" i="1">
                                <a:latin typeface="Cambria Math"/>
                              </a:rPr>
                              <m:t>𝑟𝑒𝑠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𝑆𝑆</m:t>
                            </m:r>
                          </m:e>
                          <m:sub>
                            <m:r>
                              <a:rPr lang="da-DK" sz="2000" i="1">
                                <a:latin typeface="Cambria Math"/>
                              </a:rPr>
                              <m:t>𝑡𝑜𝑡𝑎𝑙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i="1" smtClean="0">
                    <a:latin typeface="Cambria Math" panose="02040503050406030204" pitchFamily="18" charset="0"/>
                  </a:rPr>
                  <a:t/>
                </a:r>
                <a:br>
                  <a:rPr lang="en-US" sz="2000" i="1" smtClean="0">
                    <a:latin typeface="Cambria Math" panose="02040503050406030204" pitchFamily="18" charset="0"/>
                  </a:rPr>
                </a:br>
                <a:r>
                  <a:rPr lang="en-US" sz="2000" i="1" smtClean="0">
                    <a:latin typeface="Cambria Math" panose="02040503050406030204" pitchFamily="18" charset="0"/>
                  </a:rPr>
                  <a:t> 	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da-DK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270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1080+270</m:t>
                        </m:r>
                      </m:den>
                    </m:f>
                  </m:oMath>
                </a14:m>
                <a:r>
                  <a:rPr lang="da-DK" sz="2000" dirty="0" smtClean="0"/>
                  <a:t> </a:t>
                </a: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/>
                      </a:rPr>
                      <m:t>=0.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da-DK" sz="2000" dirty="0" smtClean="0"/>
              </a:p>
              <a:p>
                <a:r>
                  <a:rPr lang="da-DK" sz="2000" smtClean="0"/>
                  <a:t>Modellen forklarer altså </a:t>
                </a:r>
                <a14:m>
                  <m:oMath xmlns:m="http://schemas.openxmlformats.org/officeDocument/2006/math">
                    <m:r>
                      <a:rPr lang="da-DK" sz="2000" i="1" smtClean="0">
                        <a:latin typeface="Cambria Math" panose="02040503050406030204" pitchFamily="18" charset="0"/>
                      </a:rPr>
                      <m:t>80</m:t>
                    </m:r>
                  </m:oMath>
                </a14:m>
                <a:r>
                  <a:rPr lang="da-DK" sz="2000" smtClean="0"/>
                  <a:t> % af variationen i data. Modellen er ikke overfitted,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da-DK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𝑎𝑑𝑗</m:t>
                        </m:r>
                      </m:sub>
                    </m:sSub>
                  </m:oMath>
                </a14:m>
                <a:r>
                  <a:rPr lang="da-DK" sz="2000" dirty="0" smtClean="0"/>
                  <a:t> </a:t>
                </a:r>
                <a:r>
                  <a:rPr lang="da-DK" sz="2000" smtClean="0"/>
                  <a:t>er kun lidt mindre end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000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da-DK" sz="20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sz="2000" dirty="0" smtClean="0"/>
                  <a:t>:</a:t>
                </a:r>
                <a:br>
                  <a:rPr lang="da-DK" sz="2000" dirty="0" smtClean="0"/>
                </a:br>
                <a:r>
                  <a:rPr lang="da-DK" sz="1000" dirty="0" smtClean="0"/>
                  <a:t> </a:t>
                </a: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20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sz="2000" i="1">
                                <a:latin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da-DK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𝑎𝑑𝑗</m:t>
                        </m:r>
                      </m:sub>
                    </m:sSub>
                    <m:r>
                      <a:rPr lang="da-DK" sz="2000" i="1">
                        <a:latin typeface="Cambria Math"/>
                      </a:rPr>
                      <m:t>=1−</m:t>
                    </m:r>
                    <m:f>
                      <m:f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sz="2000" i="1">
                                    <a:latin typeface="Cambria Math"/>
                                  </a:rPr>
                                  <m:t>𝑆𝑆</m:t>
                                </m:r>
                              </m:e>
                              <m:sub>
                                <m:r>
                                  <a:rPr lang="da-DK" sz="2000" i="1">
                                    <a:latin typeface="Cambria Math"/>
                                  </a:rPr>
                                  <m:t>𝑟𝑒𝑠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sz="2000" i="1">
                                    <a:latin typeface="Cambria Math"/>
                                  </a:rPr>
                                  <m:t>𝑑𝑓</m:t>
                                </m:r>
                              </m:e>
                              <m:sub>
                                <m:r>
                                  <a:rPr lang="da-DK" sz="2000" i="1">
                                    <a:latin typeface="Cambria Math"/>
                                  </a:rPr>
                                  <m:t>𝑟𝑒𝑠</m:t>
                                </m:r>
                              </m:sub>
                            </m:sSub>
                          </m:den>
                        </m:f>
                      </m:num>
                      <m:den>
                        <m:f>
                          <m:fPr>
                            <m:type m:val="lin"/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sz="2000" i="1">
                                    <a:latin typeface="Cambria Math"/>
                                  </a:rPr>
                                  <m:t>𝑆𝑆</m:t>
                                </m:r>
                              </m:e>
                              <m:sub>
                                <m:r>
                                  <a:rPr lang="da-DK" sz="2000" i="1">
                                    <a:latin typeface="Cambria Math"/>
                                  </a:rPr>
                                  <m:t>𝑡𝑜𝑡𝑎𝑙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sz="2000" i="1">
                                    <a:latin typeface="Cambria Math"/>
                                  </a:rPr>
                                  <m:t>𝑑𝑓</m:t>
                                </m:r>
                              </m:e>
                              <m:sub>
                                <m:r>
                                  <a:rPr lang="da-DK" sz="2000" i="1">
                                    <a:latin typeface="Cambria Math"/>
                                  </a:rPr>
                                  <m:t>𝑡𝑜𝑡𝑎𝑙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000" i="1">
                        <a:latin typeface="Cambria Math"/>
                      </a:rPr>
                      <m:t>1−</m:t>
                    </m:r>
                    <m:f>
                      <m:f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da-DK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270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num>
                      <m:den>
                        <m:f>
                          <m:fPr>
                            <m:type m:val="lin"/>
                            <m:ctrlPr>
                              <a:rPr lang="da-DK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(1080+270)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(1+6)</m:t>
                            </m:r>
                          </m:den>
                        </m:f>
                      </m:den>
                    </m:f>
                  </m:oMath>
                </a14:m>
                <a:r>
                  <a:rPr lang="da-DK" sz="2000" dirty="0" smtClean="0"/>
                  <a:t>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0.7667</m:t>
                    </m:r>
                  </m:oMath>
                </a14:m>
                <a:r>
                  <a:rPr lang="da-DK" sz="2000" dirty="0" smtClean="0"/>
                  <a:t>.</a:t>
                </a:r>
                <a:endParaRPr lang="da-DK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24744"/>
                <a:ext cx="8496944" cy="5616623"/>
              </a:xfrm>
              <a:blipFill>
                <a:blip r:embed="rId4"/>
                <a:stretch>
                  <a:fillRect l="-646" t="-651" b="-10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52</a:t>
            </a:fld>
            <a:endParaRPr lang="da-DK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r="24896" b="24062"/>
          <a:stretch/>
        </p:blipFill>
        <p:spPr>
          <a:xfrm>
            <a:off x="4951018" y="4001792"/>
            <a:ext cx="3925679" cy="1005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l="1235" t="39522"/>
          <a:stretch/>
        </p:blipFill>
        <p:spPr>
          <a:xfrm>
            <a:off x="1547664" y="1900595"/>
            <a:ext cx="5758458" cy="196045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03648" y="3316890"/>
            <a:ext cx="5616624" cy="2398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993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a-DK" sz="3200" b="0" smtClean="0"/>
                  <a:t>Konfidensinterval og prædiktionsinterval af </a:t>
                </a:r>
                <a14:m>
                  <m:oMath xmlns:m="http://schemas.openxmlformats.org/officeDocument/2006/math">
                    <m:r>
                      <a:rPr lang="da-DK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a-DK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a-DK" sz="3200" b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434" t="-1724" b="-198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dirty="0" smtClean="0"/>
                  <a:t>Vi vil gerne bruge modellen til at prædiktere responsværdien svarende til vilkårlige værdier af </a:t>
                </a:r>
                <a:r>
                  <a:rPr lang="da-DK" dirty="0" err="1" smtClean="0"/>
                  <a:t>regressoren</a:t>
                </a:r>
                <a:r>
                  <a:rPr lang="da-DK" dirty="0" smtClean="0"/>
                  <a:t>, f.eks.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/>
                      </a:rPr>
                      <m:t>𝑥</m:t>
                    </m:r>
                    <m:r>
                      <a:rPr lang="da-DK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b="0" dirty="0" smtClean="0"/>
                  <a:t/>
                </a:r>
                <a:br>
                  <a:rPr lang="da-DK" b="0" dirty="0" smtClean="0"/>
                </a:br>
                <a:r>
                  <a:rPr lang="da-DK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da-DK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dirty="0" smtClean="0"/>
                  <a:t> </a:t>
                </a:r>
                <a:br>
                  <a:rPr lang="da-DK" dirty="0" smtClean="0"/>
                </a:br>
                <a:endParaRPr lang="da-DK" dirty="0" smtClean="0"/>
              </a:p>
              <a:p>
                <a:r>
                  <a:rPr lang="da-DK" dirty="0" smtClean="0"/>
                  <a:t>Vi er interesserede i </a:t>
                </a:r>
                <a:r>
                  <a:rPr lang="da-DK" dirty="0" err="1" smtClean="0">
                    <a:solidFill>
                      <a:schemeClr val="tx2"/>
                    </a:solidFill>
                  </a:rPr>
                  <a:t>konfidensintervallet</a:t>
                </a:r>
                <a:r>
                  <a:rPr lang="da-DK" dirty="0" smtClean="0">
                    <a:solidFill>
                      <a:schemeClr val="tx2"/>
                    </a:solidFill>
                  </a:rPr>
                  <a:t> </a:t>
                </a:r>
                <a:r>
                  <a:rPr lang="da-DK" dirty="0" smtClean="0"/>
                  <a:t>omkring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i="1">
                            <a:latin typeface="Cambria Math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a-DK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da-DK" dirty="0" smtClean="0"/>
                  <a:t>, f.eks. </a:t>
                </a:r>
                <a:r>
                  <a:rPr lang="da-DK" smtClean="0"/>
                  <a:t>på </a:t>
                </a:r>
                <a:br>
                  <a:rPr lang="da-DK" smtClean="0"/>
                </a:br>
                <a:r>
                  <a:rPr lang="da-DK" smtClean="0"/>
                  <a:t>95 % </a:t>
                </a:r>
                <a:r>
                  <a:rPr lang="da-DK" dirty="0" smtClean="0"/>
                  <a:t>niveau, generelt på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b="0" i="1" smtClean="0">
                            <a:latin typeface="Cambria Math"/>
                          </a:rPr>
                          <m:t>1−</m:t>
                        </m:r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d>
                    <m:r>
                      <a:rPr lang="da-DK" b="0" i="1" smtClean="0">
                        <a:latin typeface="Cambria Math"/>
                        <a:ea typeface="Cambria Math"/>
                      </a:rPr>
                      <m:t>∙100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%</m:t>
                    </m:r>
                  </m:oMath>
                </a14:m>
                <a:r>
                  <a:rPr lang="da-DK" dirty="0" smtClean="0"/>
                  <a:t> niveau: </a:t>
                </a:r>
                <a:br>
                  <a:rPr lang="da-DK" dirty="0" smtClean="0"/>
                </a:br>
                <a:r>
                  <a:rPr lang="da-DK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i="1">
                            <a:latin typeface="Cambria Math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a-DK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da-DK" i="1" smtClean="0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da-DK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da-DK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da-DK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a-DK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da-DK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a-DK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da-DK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a-DK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da-DK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da-DK" b="0" i="1" smtClean="0"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da-D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a-DK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a-DK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da-DK" b="0" i="1" smtClean="0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da-DK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a-DK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da-DK" b="0" i="1" smtClean="0">
                                        <a:latin typeface="Cambria Math"/>
                                        <a:ea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da-DK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da-DK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b="0" i="1" smtClean="0">
                                        <a:latin typeface="Cambria Math"/>
                                        <a:ea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da-DK" b="0" i="1" smtClean="0">
                                        <a:latin typeface="Cambria Math"/>
                                        <a:ea typeface="Cambria Math"/>
                                      </a:rPr>
                                      <m:t>𝑥𝑥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rad>
                  </m:oMath>
                </a14:m>
                <a:r>
                  <a:rPr lang="da-DK" dirty="0" smtClean="0"/>
                  <a:t> </a:t>
                </a:r>
                <a:r>
                  <a:rPr lang="da-DK" smtClean="0"/>
                  <a:t>, hvor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da-DK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</m:oMath>
                </a14:m>
                <a:r>
                  <a:rPr lang="da-DK" dirty="0" smtClean="0"/>
                  <a:t> </a:t>
                </a:r>
                <a:r>
                  <a:rPr lang="da-DK" smtClean="0"/>
                  <a:t>er med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da-DK" dirty="0" smtClean="0"/>
                  <a:t> d.f.</a:t>
                </a:r>
              </a:p>
              <a:p>
                <a:r>
                  <a:rPr lang="da-DK" smtClean="0"/>
                  <a:t>Konfidensintervallet giver et interval,</a:t>
                </a:r>
                <a:br>
                  <a:rPr lang="da-DK" smtClean="0"/>
                </a:br>
                <a:r>
                  <a:rPr lang="da-DK" smtClean="0"/>
                  <a:t>for middelværdien af den normal-</a:t>
                </a:r>
                <a:br>
                  <a:rPr lang="da-DK" smtClean="0"/>
                </a:br>
                <a:r>
                  <a:rPr lang="da-DK" smtClean="0"/>
                  <a:t>fordelte variabel, der svarer til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da-DK" dirty="0" smtClean="0"/>
              </a:p>
              <a:p>
                <a:r>
                  <a:rPr lang="da-DK" smtClean="0"/>
                  <a:t>Hvis vi i stedet vil forudsige fremtidige</a:t>
                </a:r>
                <a:br>
                  <a:rPr lang="da-DK" smtClean="0"/>
                </a:br>
                <a:r>
                  <a:rPr lang="da-DK" smtClean="0"/>
                  <a:t>værdier af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a-DK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da-DK" smtClean="0"/>
                  <a:t>, hvor variationen fra</a:t>
                </a:r>
                <a:br>
                  <a:rPr lang="da-DK" smtClean="0"/>
                </a:br>
                <a:r>
                  <a:rPr lang="da-DK" smtClean="0"/>
                  <a:t>den normalfordelte støj tages med, så </a:t>
                </a:r>
                <a:br>
                  <a:rPr lang="da-DK" smtClean="0"/>
                </a:br>
                <a:r>
                  <a:rPr lang="da-DK" smtClean="0"/>
                  <a:t>skal vi beregne et </a:t>
                </a:r>
                <a:r>
                  <a:rPr lang="da-DK" smtClean="0">
                    <a:solidFill>
                      <a:schemeClr val="accent1">
                        <a:lumMod val="75000"/>
                      </a:schemeClr>
                    </a:solidFill>
                  </a:rPr>
                  <a:t>prædiktionsinterval</a:t>
                </a:r>
                <a:r>
                  <a:rPr lang="da-DK" smtClean="0"/>
                  <a:t>.</a:t>
                </a:r>
                <a:endParaRPr lang="da-D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68"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53</a:t>
            </a:fld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096" y="3969060"/>
            <a:ext cx="3018023" cy="254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7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a-DK" sz="3200" b="0"/>
                  <a:t>Konfidensinterval og prædiktionsinterval af </a:t>
                </a:r>
                <a14:m>
                  <m:oMath xmlns:m="http://schemas.openxmlformats.org/officeDocument/2006/math">
                    <m:r>
                      <a:rPr lang="da-DK" sz="3200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da-DK" sz="32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32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32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a-DK" sz="320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434" t="-1724" b="-198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96752"/>
                <a:ext cx="8496944" cy="5544616"/>
              </a:xfrm>
            </p:spPr>
            <p:txBody>
              <a:bodyPr/>
              <a:lstStyle/>
              <a:p>
                <a:r>
                  <a:rPr lang="da-DK" smtClean="0">
                    <a:solidFill>
                      <a:schemeClr val="tx2"/>
                    </a:solidFill>
                  </a:rPr>
                  <a:t>Prædiktionsintervallet </a:t>
                </a:r>
                <a:r>
                  <a:rPr lang="da-DK" dirty="0"/>
                  <a:t>omkring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i="1">
                            <a:latin typeface="Cambria Math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a-DK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da-DK" dirty="0" smtClean="0"/>
                  <a:t> </a:t>
                </a:r>
                <a:r>
                  <a:rPr lang="da-DK" smtClean="0"/>
                  <a:t>beregnes med denne formel: </a:t>
                </a:r>
                <a:r>
                  <a:rPr lang="da-DK" dirty="0"/>
                  <a:t/>
                </a:r>
                <a:br>
                  <a:rPr lang="da-DK" dirty="0"/>
                </a:br>
                <a:r>
                  <a:rPr lang="da-DK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i="1">
                            <a:latin typeface="Cambria Math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a-DK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da-DK" i="1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da-DK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r>
                      <a:rPr lang="da-D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da-DK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da-DK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a-DK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a-DK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da-DK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a-DK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da-DK" i="1"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da-D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a-DK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a-DK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da-DK" i="1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da-DK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a-DK" i="1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da-DK" i="1">
                                        <a:latin typeface="Cambria Math"/>
                                        <a:ea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da-DK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i="1">
                                        <a:latin typeface="Cambria Math"/>
                                        <a:ea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da-DK" i="1">
                                        <a:latin typeface="Cambria Math"/>
                                        <a:ea typeface="Cambria Math"/>
                                      </a:rPr>
                                      <m:t>𝑥𝑥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rad>
                  </m:oMath>
                </a14:m>
                <a:r>
                  <a:rPr lang="da-DK" dirty="0"/>
                  <a:t> </a:t>
                </a:r>
                <a:r>
                  <a:rPr lang="da-DK"/>
                  <a:t>, </a:t>
                </a:r>
                <a:r>
                  <a:rPr lang="da-DK" smtClean="0"/>
                  <a:t>hvor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da-DK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</m:oMath>
                </a14:m>
                <a:r>
                  <a:rPr lang="da-DK" dirty="0"/>
                  <a:t> </a:t>
                </a:r>
                <a:r>
                  <a:rPr lang="da-DK"/>
                  <a:t>er med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da-DK" dirty="0"/>
                  <a:t> d.f.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96752"/>
                <a:ext cx="8496944" cy="5544616"/>
              </a:xfrm>
              <a:blipFill>
                <a:blip r:embed="rId4"/>
                <a:stretch>
                  <a:fillRect l="-861" t="-659" r="-8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54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4324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Regression i R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052736"/>
                <a:ext cx="8424936" cy="5688632"/>
              </a:xfrm>
            </p:spPr>
            <p:txBody>
              <a:bodyPr/>
              <a:lstStyle/>
              <a:p>
                <a:r>
                  <a:rPr lang="da-DK"/>
                  <a:t>Scatter plot:</a:t>
                </a:r>
                <a:br>
                  <a:rPr lang="da-DK"/>
                </a:br>
                <a:r>
                  <a:rPr lang="da-DK"/>
                  <a:t>	</a:t>
                </a:r>
                <a:r>
                  <a:rPr lang="da-DK">
                    <a:solidFill>
                      <a:schemeClr val="tx2"/>
                    </a:solidFill>
                  </a:rPr>
                  <a:t>plot(x, y, type="p</a:t>
                </a:r>
                <a:r>
                  <a:rPr lang="da-DK" smtClean="0">
                    <a:solidFill>
                      <a:schemeClr val="tx2"/>
                    </a:solidFill>
                  </a:rPr>
                  <a:t>")</a:t>
                </a:r>
                <a:endParaRPr lang="da-DK">
                  <a:solidFill>
                    <a:schemeClr val="tx2"/>
                  </a:solidFill>
                </a:endParaRPr>
              </a:p>
              <a:p>
                <a:r>
                  <a:rPr lang="da-DK"/>
                  <a:t>Lineær regression:</a:t>
                </a:r>
                <a:br>
                  <a:rPr lang="da-DK"/>
                </a:br>
                <a:r>
                  <a:rPr lang="da-DK"/>
                  <a:t>	</a:t>
                </a:r>
                <a:r>
                  <a:rPr lang="da-DK">
                    <a:solidFill>
                      <a:schemeClr val="tx2"/>
                    </a:solidFill>
                  </a:rPr>
                  <a:t>linmod = lm(y ~ x)</a:t>
                </a:r>
                <a:br>
                  <a:rPr lang="da-DK">
                    <a:solidFill>
                      <a:schemeClr val="tx2"/>
                    </a:solidFill>
                  </a:rPr>
                </a:br>
                <a:r>
                  <a:rPr lang="da-DK">
                    <a:solidFill>
                      <a:schemeClr val="tx2"/>
                    </a:solidFill>
                  </a:rPr>
                  <a:t> 	summary(linmod</a:t>
                </a:r>
                <a:r>
                  <a:rPr lang="da-DK" smtClean="0">
                    <a:solidFill>
                      <a:schemeClr val="tx2"/>
                    </a:solidFill>
                  </a:rPr>
                  <a:t>)</a:t>
                </a:r>
              </a:p>
              <a:p>
                <a:r>
                  <a:rPr lang="da-DK" smtClean="0"/>
                  <a:t>Regressionslinje på plot:</a:t>
                </a:r>
                <a:br>
                  <a:rPr lang="da-DK" smtClean="0"/>
                </a:br>
                <a:r>
                  <a:rPr lang="da-DK" smtClean="0"/>
                  <a:t> 	</a:t>
                </a:r>
                <a:r>
                  <a:rPr lang="da-DK" smtClean="0">
                    <a:solidFill>
                      <a:schemeClr val="accent1">
                        <a:lumMod val="75000"/>
                      </a:schemeClr>
                    </a:solidFill>
                  </a:rPr>
                  <a:t>abline(linmod)</a:t>
                </a:r>
              </a:p>
              <a:p>
                <a:r>
                  <a:rPr lang="da-DK" smtClean="0"/>
                  <a:t>Anova:</a:t>
                </a:r>
                <a:r>
                  <a:rPr lang="da-DK" smtClean="0">
                    <a:solidFill>
                      <a:schemeClr val="tx2"/>
                    </a:solidFill>
                  </a:rPr>
                  <a:t/>
                </a:r>
                <a:br>
                  <a:rPr lang="da-DK" smtClean="0">
                    <a:solidFill>
                      <a:schemeClr val="tx2"/>
                    </a:solidFill>
                  </a:rPr>
                </a:br>
                <a:r>
                  <a:rPr lang="da-DK" smtClean="0">
                    <a:solidFill>
                      <a:schemeClr val="tx2"/>
                    </a:solidFill>
                  </a:rPr>
                  <a:t> 	anova(linmod) </a:t>
                </a:r>
              </a:p>
              <a:p>
                <a:r>
                  <a:rPr lang="da-DK"/>
                  <a:t>Konfidensinterval for</a:t>
                </a:r>
                <a:br>
                  <a:rPr lang="da-DK"/>
                </a:br>
                <a:r>
                  <a:rPr lang="da-DK"/>
                  <a:t>koefficienterne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/>
                  <a:t> 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smtClean="0"/>
                  <a:t>:</a:t>
                </a:r>
                <a:r>
                  <a:rPr lang="da-DK"/>
                  <a:t/>
                </a:r>
                <a:br>
                  <a:rPr lang="da-DK"/>
                </a:br>
                <a:r>
                  <a:rPr lang="da-DK">
                    <a:solidFill>
                      <a:schemeClr val="tx2"/>
                    </a:solidFill>
                  </a:rPr>
                  <a:t> 	confint(linmod, level=0.99</a:t>
                </a:r>
                <a:r>
                  <a:rPr lang="da-DK" smtClean="0">
                    <a:solidFill>
                      <a:schemeClr val="tx2"/>
                    </a:solidFill>
                  </a:rPr>
                  <a:t>)</a:t>
                </a:r>
                <a:endParaRPr lang="da-DK">
                  <a:solidFill>
                    <a:schemeClr val="tx2"/>
                  </a:solidFill>
                </a:endParaRPr>
              </a:p>
              <a:p>
                <a:r>
                  <a:rPr lang="da-DK" smtClean="0"/>
                  <a:t>Konfidens- og prædiktionsinterval:</a:t>
                </a:r>
                <a:r>
                  <a:rPr lang="da-DK" smtClean="0">
                    <a:solidFill>
                      <a:schemeClr val="tx2"/>
                    </a:solidFill>
                  </a:rPr>
                  <a:t/>
                </a:r>
                <a:br>
                  <a:rPr lang="da-DK" smtClean="0">
                    <a:solidFill>
                      <a:schemeClr val="tx2"/>
                    </a:solidFill>
                  </a:rPr>
                </a:br>
                <a:r>
                  <a:rPr lang="da-DK" smtClean="0">
                    <a:solidFill>
                      <a:schemeClr val="tx2"/>
                    </a:solidFill>
                  </a:rPr>
                  <a:t> 	</a:t>
                </a:r>
                <a:r>
                  <a:rPr lang="en-US">
                    <a:solidFill>
                      <a:schemeClr val="tx2"/>
                    </a:solidFill>
                  </a:rPr>
                  <a:t>predict(linmod, </a:t>
                </a:r>
                <a:r>
                  <a:rPr lang="en-US" smtClean="0">
                    <a:solidFill>
                      <a:schemeClr val="tx2"/>
                    </a:solidFill>
                  </a:rPr>
                  <a:t>level=0.95</a:t>
                </a:r>
                <a:r>
                  <a:rPr lang="en-US">
                    <a:solidFill>
                      <a:schemeClr val="tx2"/>
                    </a:solidFill>
                  </a:rPr>
                  <a:t>, interval='confidence')</a:t>
                </a:r>
                <a:br>
                  <a:rPr lang="en-US">
                    <a:solidFill>
                      <a:schemeClr val="tx2"/>
                    </a:solidFill>
                  </a:rPr>
                </a:br>
                <a:r>
                  <a:rPr lang="en-US">
                    <a:solidFill>
                      <a:schemeClr val="tx2"/>
                    </a:solidFill>
                  </a:rPr>
                  <a:t> 	predict(linmod, </a:t>
                </a:r>
                <a:r>
                  <a:rPr lang="en-US" smtClean="0">
                    <a:solidFill>
                      <a:schemeClr val="tx2"/>
                    </a:solidFill>
                  </a:rPr>
                  <a:t>level=0.95</a:t>
                </a:r>
                <a:r>
                  <a:rPr lang="en-US">
                    <a:solidFill>
                      <a:schemeClr val="tx2"/>
                    </a:solidFill>
                  </a:rPr>
                  <a:t>, interval</a:t>
                </a:r>
                <a:r>
                  <a:rPr lang="en-US" smtClean="0">
                    <a:solidFill>
                      <a:schemeClr val="tx2"/>
                    </a:solidFill>
                  </a:rPr>
                  <a:t>='prediction').</a:t>
                </a:r>
                <a:endParaRPr lang="en-US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052736"/>
                <a:ext cx="8424936" cy="5688632"/>
              </a:xfrm>
              <a:blipFill>
                <a:blip r:embed="rId2"/>
                <a:stretch>
                  <a:fillRect l="-868" t="-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643" y="1052736"/>
            <a:ext cx="4741837" cy="3744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799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Eksempel: Kriminalitet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568952" cy="5472608"/>
          </a:xfrm>
        </p:spPr>
        <p:txBody>
          <a:bodyPr/>
          <a:lstStyle/>
          <a:p>
            <a:r>
              <a:rPr lang="da-DK" smtClean="0"/>
              <a:t>Sammenhæng mellem bevillinger til politiet og anmeldte forbrydelser </a:t>
            </a:r>
          </a:p>
          <a:p>
            <a:r>
              <a:rPr lang="da-DK" smtClean="0"/>
              <a:t>Statistik for 47 stater i USA over de årlige bevillinger i $ pr. indbygger og antal anmeldte forbrydelser pr. million indbyggere for hver stat</a:t>
            </a:r>
          </a:p>
          <a:p>
            <a:r>
              <a:rPr lang="da-DK" smtClean="0"/>
              <a:t>Resultatet: </a:t>
            </a:r>
            <a:br>
              <a:rPr lang="da-DK" smtClean="0"/>
            </a:br>
            <a:r>
              <a:rPr lang="da-DK" smtClean="0"/>
              <a:t>Vi bør altså beskære politiet </a:t>
            </a:r>
            <a:br>
              <a:rPr lang="da-DK" smtClean="0"/>
            </a:br>
            <a:r>
              <a:rPr lang="da-DK" smtClean="0"/>
              <a:t>for at reducere kriminaliteten ??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6</a:t>
            </a:fld>
            <a:endParaRPr lang="da-DK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004" y="2460451"/>
            <a:ext cx="43815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24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Eksempel: Kriminalitet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568952" cy="5472608"/>
          </a:xfrm>
        </p:spPr>
        <p:txBody>
          <a:bodyPr/>
          <a:lstStyle/>
          <a:p>
            <a:r>
              <a:rPr lang="da-DK" smtClean="0"/>
              <a:t>Sammenhæng mellem borgernes uddannelsesniveau og anmeldte forbrydelser </a:t>
            </a:r>
          </a:p>
          <a:p>
            <a:r>
              <a:rPr lang="da-DK" smtClean="0"/>
              <a:t>Resultatet: </a:t>
            </a:r>
            <a:br>
              <a:rPr lang="da-DK" smtClean="0"/>
            </a:br>
            <a:r>
              <a:rPr lang="da-DK" smtClean="0"/>
              <a:t>Vi bør altså reducere </a:t>
            </a:r>
            <a:br>
              <a:rPr lang="da-DK" smtClean="0"/>
            </a:br>
            <a:r>
              <a:rPr lang="da-DK" smtClean="0"/>
              <a:t>uddannelsesniveauet for at </a:t>
            </a:r>
            <a:br>
              <a:rPr lang="da-DK" smtClean="0"/>
            </a:br>
            <a:r>
              <a:rPr lang="da-DK" smtClean="0"/>
              <a:t>reducere kriminaliteten ??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7</a:t>
            </a:fld>
            <a:endParaRPr lang="da-DK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348880"/>
            <a:ext cx="4238625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038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Sammenhænge mellem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25" y="1124744"/>
            <a:ext cx="8424936" cy="5472608"/>
          </a:xfrm>
        </p:spPr>
        <p:txBody>
          <a:bodyPr/>
          <a:lstStyle/>
          <a:p>
            <a:r>
              <a:rPr lang="da-DK" smtClean="0"/>
              <a:t>Modellen kan være </a:t>
            </a:r>
            <a:r>
              <a:rPr lang="da-DK" smtClean="0">
                <a:solidFill>
                  <a:schemeClr val="accent1">
                    <a:lumMod val="75000"/>
                  </a:schemeClr>
                </a:solidFill>
              </a:rPr>
              <a:t>for simpel</a:t>
            </a:r>
            <a:r>
              <a:rPr lang="da-DK" smtClean="0"/>
              <a:t>, så den ikke beskriver data særligt godt</a:t>
            </a:r>
          </a:p>
          <a:p>
            <a:r>
              <a:rPr lang="da-DK" smtClean="0"/>
              <a:t>Modellen kan være </a:t>
            </a:r>
            <a:r>
              <a:rPr lang="da-DK" smtClean="0">
                <a:solidFill>
                  <a:schemeClr val="accent1">
                    <a:lumMod val="75000"/>
                  </a:schemeClr>
                </a:solidFill>
              </a:rPr>
              <a:t>for kompleks</a:t>
            </a:r>
            <a:r>
              <a:rPr lang="da-DK" smtClean="0"/>
              <a:t>, så den beskriver data godt, men formodentlig ikke beskriver nye data særligt godt (</a:t>
            </a:r>
            <a:r>
              <a:rPr lang="da-DK" smtClean="0">
                <a:solidFill>
                  <a:schemeClr val="accent1">
                    <a:lumMod val="75000"/>
                  </a:schemeClr>
                </a:solidFill>
              </a:rPr>
              <a:t>overfitting</a:t>
            </a:r>
            <a:r>
              <a:rPr lang="da-DK" smtClean="0"/>
              <a:t>). 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8</a:t>
            </a:fld>
            <a:endParaRPr lang="da-DK" dirty="0"/>
          </a:p>
        </p:txBody>
      </p:sp>
      <p:pic>
        <p:nvPicPr>
          <p:cNvPr id="7170" name="Picture 2" descr="Polynomial model for data, simple and complex cas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98798" y="2721791"/>
            <a:ext cx="4188829" cy="350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olynomial model for data, simple and complex cas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15"/>
          <a:stretch/>
        </p:blipFill>
        <p:spPr bwMode="auto">
          <a:xfrm>
            <a:off x="4884234" y="2721791"/>
            <a:ext cx="3944622" cy="350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1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sphweb.bumc.bu.edu/otlt/MPH-Modules/BS/R/R5_Correlation-Regression/MultipleLinearRegression-Plan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8" t="5206" r="3434"/>
          <a:stretch/>
        </p:blipFill>
        <p:spPr bwMode="auto">
          <a:xfrm>
            <a:off x="4238171" y="2895064"/>
            <a:ext cx="4905830" cy="387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Lineær regression</a:t>
            </a:r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smtClean="0"/>
                  <a:t>Regression betyder ‘gå tilbage</a:t>
                </a:r>
                <a:r>
                  <a:rPr lang="da-DK"/>
                  <a:t>’ </a:t>
                </a:r>
                <a:r>
                  <a:rPr lang="da-DK" smtClean="0"/>
                  <a:t>(forsimple)</a:t>
                </a:r>
              </a:p>
              <a:p>
                <a:r>
                  <a:rPr lang="da-DK" smtClean="0">
                    <a:solidFill>
                      <a:schemeClr val="tx2"/>
                    </a:solidFill>
                  </a:rPr>
                  <a:t>Simpel lineær regression</a:t>
                </a:r>
                <a:r>
                  <a:rPr lang="da-DK" smtClean="0"/>
                  <a:t> har 1 uafhængig variabel </a:t>
                </a:r>
              </a:p>
              <a:p>
                <a:r>
                  <a:rPr lang="da-DK" smtClean="0">
                    <a:solidFill>
                      <a:schemeClr val="tx2"/>
                    </a:solidFill>
                  </a:rPr>
                  <a:t>Multipel lineær regression</a:t>
                </a:r>
                <a:r>
                  <a:rPr lang="da-DK" smtClean="0"/>
                  <a:t> har flere uafhængige variable </a:t>
                </a:r>
              </a:p>
              <a:p>
                <a:r>
                  <a:rPr lang="da-DK" smtClean="0"/>
                  <a:t>F.eks.: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a-DK" b="0" i="0" smtClean="0">
                        <a:latin typeface="Cambria Math"/>
                      </a:rPr>
                      <m:t>Income</m:t>
                    </m:r>
                    <m:r>
                      <a:rPr lang="da-DK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a-DK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m:rPr>
                        <m:nor/>
                      </m:rPr>
                      <a:rPr lang="da-DK" b="0" i="0" smtClean="0">
                        <a:latin typeface="Cambria Math"/>
                      </a:rPr>
                      <m:t>Education</m:t>
                    </m:r>
                    <m:r>
                      <a:rPr lang="da-DK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a-DK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m:rPr>
                        <m:nor/>
                      </m:rPr>
                      <a:rPr lang="da-DK" b="0" i="0" smtClean="0">
                        <a:latin typeface="Cambria Math"/>
                      </a:rPr>
                      <m:t>Seniority</m:t>
                    </m:r>
                  </m:oMath>
                </a14:m>
                <a:endParaRPr lang="da-DK" smtClean="0"/>
              </a:p>
              <a:p>
                <a:r>
                  <a:rPr lang="da-DK" smtClean="0"/>
                  <a:t>Her er Income </a:t>
                </a:r>
                <a:r>
                  <a:rPr lang="da-DK" smtClean="0">
                    <a:solidFill>
                      <a:schemeClr val="tx2"/>
                    </a:solidFill>
                  </a:rPr>
                  <a:t>afhængig</a:t>
                </a:r>
                <a:r>
                  <a:rPr lang="da-DK" smtClean="0"/>
                  <a:t> </a:t>
                </a:r>
                <a:br>
                  <a:rPr lang="da-DK" smtClean="0"/>
                </a:br>
                <a:r>
                  <a:rPr lang="da-DK" smtClean="0"/>
                  <a:t>(respons) variabel </a:t>
                </a:r>
              </a:p>
              <a:p>
                <a:r>
                  <a:rPr lang="da-DK" smtClean="0"/>
                  <a:t>Education og Seniority </a:t>
                </a:r>
                <a:br>
                  <a:rPr lang="da-DK" smtClean="0"/>
                </a:br>
                <a:r>
                  <a:rPr lang="da-DK" smtClean="0"/>
                  <a:t>er </a:t>
                </a:r>
                <a:r>
                  <a:rPr lang="da-DK" smtClean="0">
                    <a:solidFill>
                      <a:schemeClr val="tx2"/>
                    </a:solidFill>
                  </a:rPr>
                  <a:t>uafhængige</a:t>
                </a:r>
                <a:r>
                  <a:rPr lang="da-DK" smtClean="0"/>
                  <a:t> (regressor)</a:t>
                </a:r>
                <a:br>
                  <a:rPr lang="da-DK" smtClean="0"/>
                </a:br>
                <a:r>
                  <a:rPr lang="da-DK" smtClean="0"/>
                  <a:t>variable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/>
                          </a:rPr>
                          <m:t> </m:t>
                        </m:r>
                        <m:r>
                          <a:rPr lang="da-DK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smtClean="0"/>
                  <a:t> 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a-DK" smtClean="0"/>
                  <a:t> er </a:t>
                </a:r>
                <a:r>
                  <a:rPr lang="da-DK" smtClean="0">
                    <a:solidFill>
                      <a:schemeClr val="tx2"/>
                    </a:solidFill>
                  </a:rPr>
                  <a:t>koefficienter</a:t>
                </a:r>
                <a:r>
                  <a:rPr lang="da-DK" smtClean="0"/>
                  <a:t>, </a:t>
                </a:r>
                <a:br>
                  <a:rPr lang="da-DK" smtClean="0"/>
                </a:br>
                <a:r>
                  <a:rPr lang="da-DK" smtClean="0"/>
                  <a:t>som vi skal bestemme </a:t>
                </a:r>
                <a:br>
                  <a:rPr lang="da-DK" smtClean="0"/>
                </a:br>
                <a:r>
                  <a:rPr lang="da-DK" smtClean="0"/>
                  <a:t>‘bedst muligt’.</a:t>
                </a:r>
              </a:p>
              <a:p>
                <a:pPr marL="0" indent="0">
                  <a:buNone/>
                </a:pPr>
                <a:endParaRPr lang="da-DK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68"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6116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1_alj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alj presentation</Template>
  <TotalTime>47122</TotalTime>
  <Words>8759</Words>
  <Application>Microsoft Office PowerPoint</Application>
  <PresentationFormat>On-screen Show (4:3)</PresentationFormat>
  <Paragraphs>483</Paragraphs>
  <Slides>55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Cambria Math</vt:lpstr>
      <vt:lpstr>Courier New</vt:lpstr>
      <vt:lpstr>1_alj presentation</vt:lpstr>
      <vt:lpstr>Sandsynlighedsteori og statistik    Kapitel 11.  Regressionsanalyse del 1 (afsnit 11.1-11.2)   </vt:lpstr>
      <vt:lpstr>Overblik over kurset indtil nu</vt:lpstr>
      <vt:lpstr>Sammenhænge mellem data (11.1)</vt:lpstr>
      <vt:lpstr>Sammenhænge mellem data</vt:lpstr>
      <vt:lpstr>Sammenhænge mellem data</vt:lpstr>
      <vt:lpstr>Eksempel: Kriminalitet</vt:lpstr>
      <vt:lpstr>Eksempel: Kriminalitet</vt:lpstr>
      <vt:lpstr>Sammenhænge mellem data</vt:lpstr>
      <vt:lpstr>Lineær regression</vt:lpstr>
      <vt:lpstr>Eksempel: Nedkøling af en legering (s. 328)</vt:lpstr>
      <vt:lpstr>Lineær regression</vt:lpstr>
      <vt:lpstr>Simpel lineær regression</vt:lpstr>
      <vt:lpstr>Eksempel (mindste kvadraters metode)</vt:lpstr>
      <vt:lpstr>Mindste kvadraters metode</vt:lpstr>
      <vt:lpstr>Mindste kvadraters metode</vt:lpstr>
      <vt:lpstr>S_xx, S_yy og S_xy</vt:lpstr>
      <vt:lpstr>Eks. 11.1, s. 331 (nedkøling af legering)</vt:lpstr>
      <vt:lpstr>Eks. 11.1, s. 331 (nedkøling af legering)</vt:lpstr>
      <vt:lpstr>Eks. 11.1, s. 331 (nedkøling af legering)</vt:lpstr>
      <vt:lpstr>Hvordan regner vi dette i R?</vt:lpstr>
      <vt:lpstr>Hvordan regner vi det i R?</vt:lpstr>
      <vt:lpstr>Eksempel 11.3, s. 333 (nanosøjler) </vt:lpstr>
      <vt:lpstr>Eksempel 11.3, s. 333 (nanosøjler) </vt:lpstr>
      <vt:lpstr>Statistisk teori (11.2)</vt:lpstr>
      <vt:lpstr>Statistisk teori</vt:lpstr>
      <vt:lpstr>Statistisk teori</vt:lpstr>
      <vt:lpstr>Eks. 11.1 (nedkøling af legering, forts. )</vt:lpstr>
      <vt:lpstr>Statistisk teori</vt:lpstr>
      <vt:lpstr>Statistisk teori</vt:lpstr>
      <vt:lpstr>Statistisk teori</vt:lpstr>
      <vt:lpstr>Statistisk teori</vt:lpstr>
      <vt:lpstr>Statistisk teori</vt:lpstr>
      <vt:lpstr>Statistisk teori</vt:lpstr>
      <vt:lpstr>ANOVA</vt:lpstr>
      <vt:lpstr>Forskellige Sums of Squares</vt:lpstr>
      <vt:lpstr>Forskellige Sums of Squares</vt:lpstr>
      <vt:lpstr>Forskellige Sums of Squares</vt:lpstr>
      <vt:lpstr>Forskellige Sums of Squares</vt:lpstr>
      <vt:lpstr>ANOVA</vt:lpstr>
      <vt:lpstr>Mean Squares og frihedsgrader</vt:lpstr>
      <vt:lpstr>ANOVA</vt:lpstr>
      <vt:lpstr>Mean Squares og frihedsgrader</vt:lpstr>
      <vt:lpstr>ANOVA</vt:lpstr>
      <vt:lpstr>F</vt:lpstr>
      <vt:lpstr>ANOVA</vt:lpstr>
      <vt:lpstr>ANOVA i R</vt:lpstr>
      <vt:lpstr>ANOVA – med kaffepletter</vt:lpstr>
      <vt:lpstr>ANOVA – med kaffepletter</vt:lpstr>
      <vt:lpstr>F</vt:lpstr>
      <vt:lpstr>P-værdi</vt:lpstr>
      <vt:lpstr>R^2 og 〖R^2〗_adj</vt:lpstr>
      <vt:lpstr>R^2 og 〖R^2〗_adj</vt:lpstr>
      <vt:lpstr>Konfidensinterval og prædiktionsinterval af y(x)</vt:lpstr>
      <vt:lpstr>Konfidensinterval og prædiktionsinterval af y(x)</vt:lpstr>
      <vt:lpstr>Regression i R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K11.1</dc:title>
  <dc:creator>Allan Leck Jensen</dc:creator>
  <cp:lastModifiedBy>Allan Leck Jensen</cp:lastModifiedBy>
  <cp:revision>1181</cp:revision>
  <dcterms:created xsi:type="dcterms:W3CDTF">2015-02-03T16:48:11Z</dcterms:created>
  <dcterms:modified xsi:type="dcterms:W3CDTF">2021-11-11T09:22:37Z</dcterms:modified>
</cp:coreProperties>
</file>