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55" r:id="rId9"/>
    <p:sldId id="341" r:id="rId10"/>
    <p:sldId id="343" r:id="rId11"/>
    <p:sldId id="337" r:id="rId12"/>
    <p:sldId id="338" r:id="rId13"/>
    <p:sldId id="339" r:id="rId14"/>
    <p:sldId id="344" r:id="rId15"/>
    <p:sldId id="35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7" r:id="rId24"/>
    <p:sldId id="356" r:id="rId25"/>
    <p:sldId id="358" r:id="rId26"/>
    <p:sldId id="359" r:id="rId27"/>
  </p:sldIdLst>
  <p:sldSz cx="9144000" cy="6858000" type="screen4x3"/>
  <p:notesSz cx="6805613" cy="99441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CC"/>
    <a:srgbClr val="385D8A"/>
    <a:srgbClr val="BFB537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850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7709"/>
    </p:cViewPr>
  </p:sorterViewPr>
  <p:notesViewPr>
    <p:cSldViewPr>
      <p:cViewPr varScale="1">
        <p:scale>
          <a:sx n="54" d="100"/>
          <a:sy n="54" d="100"/>
        </p:scale>
        <p:origin x="-2046" y="-90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2212-9363-46D9-BBB4-BC54ECEFF217}" type="datetimeFigureOut">
              <a:rPr lang="da-DK" smtClean="0"/>
              <a:t>07-12-2021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0122F-26C3-412E-BD9C-8A567DADE76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263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00387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58737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2369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36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116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72123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5871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4280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3183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21441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047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547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9586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41187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2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9769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344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652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0262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lan U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70609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544616"/>
          </a:xfrm>
        </p:spPr>
        <p:txBody>
          <a:bodyPr>
            <a:noAutofit/>
          </a:bodyPr>
          <a:lstStyle>
            <a:lvl1pPr marL="357188" indent="-357188">
              <a:buClr>
                <a:schemeClr val="tx2"/>
              </a:buClr>
              <a:buFont typeface="Arial" panose="020B0604020202020204" pitchFamily="34" charset="0"/>
              <a:buChar char="•"/>
              <a:defRPr sz="2200"/>
            </a:lvl1pPr>
            <a:lvl2pPr marL="720725" indent="-363538">
              <a:buClr>
                <a:schemeClr val="tx2"/>
              </a:buClr>
              <a:buFont typeface="Arial" panose="020B0604020202020204" pitchFamily="34" charset="0"/>
              <a:buChar char="–"/>
              <a:defRPr sz="2000"/>
            </a:lvl2pPr>
            <a:lvl3pPr marL="1073150" indent="-357188">
              <a:buClr>
                <a:schemeClr val="tx2"/>
              </a:buClr>
              <a:buFont typeface="Courier New" panose="02070309020205020404" pitchFamily="49" charset="0"/>
              <a:buChar char="o"/>
              <a:defRPr sz="1800"/>
            </a:lvl3pPr>
            <a:lvl4pPr marL="1431925" indent="-358775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4pPr>
            <a:lvl5pPr marL="1789113" indent="-357188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453336"/>
            <a:ext cx="2133600" cy="293117"/>
          </a:xfrm>
        </p:spPr>
        <p:txBody>
          <a:bodyPr/>
          <a:lstStyle/>
          <a:p>
            <a:fld id="{5D19CE03-7F5B-4958-A83D-82FBD8425B28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8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FBDD-E51E-42B8-BD72-6D243A0B5E43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3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7DE9-C5AB-4710-BB11-1CE08CC28B36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8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24F-1769-407B-B96A-9A8C483F2D4D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9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37EB-1A8F-478E-8F09-EA7CFEEDD101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79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51B-E0A6-42CA-8517-210D8FD5BCFD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5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021E-739B-49E9-9A13-54B798FC8950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6C2F-4DE4-49FA-9125-F3F443DE2F13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8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3D95-EC69-4035-B4CC-53B0BB4B4E47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4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9CA3-E0F6-4AF4-898C-E5801BF8F406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4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CF84-F23E-4C8F-B3E5-433B89DC67CF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186D-C66F-4CB0-AF79-FCE039AB489E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07-12-2021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5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367240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da-DK" sz="2800" dirty="0" smtClean="0"/>
              <a:t>Sandsynlighedsteori og statistik</a:t>
            </a:r>
            <a:r>
              <a:rPr lang="da-DK" sz="3600" dirty="0" smtClean="0"/>
              <a:t/>
            </a:r>
            <a:br>
              <a:rPr lang="da-DK" sz="3600" dirty="0" smtClean="0"/>
            </a:br>
            <a:r>
              <a:rPr lang="da-DK" sz="2800" dirty="0" smtClean="0"/>
              <a:t> </a:t>
            </a:r>
            <a:r>
              <a:rPr lang="da-DK" sz="3600" dirty="0" smtClean="0"/>
              <a:t> </a:t>
            </a:r>
            <a:br>
              <a:rPr lang="da-DK" sz="3600" dirty="0" smtClean="0"/>
            </a:br>
            <a:r>
              <a:rPr lang="da-DK" sz="3600" smtClean="0">
                <a:solidFill>
                  <a:schemeClr val="tx1"/>
                </a:solidFill>
              </a:rPr>
              <a:t>Kapitel </a:t>
            </a:r>
            <a:r>
              <a:rPr lang="da-DK" smtClean="0">
                <a:solidFill>
                  <a:schemeClr val="tx1"/>
                </a:solidFill>
              </a:rPr>
              <a:t>12. </a:t>
            </a:r>
            <a:br>
              <a:rPr lang="da-DK" smtClean="0">
                <a:solidFill>
                  <a:schemeClr val="tx1"/>
                </a:solidFill>
              </a:rPr>
            </a:br>
            <a:r>
              <a:rPr lang="da-DK" smtClean="0">
                <a:solidFill>
                  <a:schemeClr val="tx1"/>
                </a:solidFill>
              </a:rPr>
              <a:t>Variansanalyse (ANOVA) og</a:t>
            </a:r>
            <a:br>
              <a:rPr lang="da-DK" smtClean="0">
                <a:solidFill>
                  <a:schemeClr val="tx1"/>
                </a:solidFill>
              </a:rPr>
            </a:br>
            <a:r>
              <a:rPr lang="da-DK" smtClean="0">
                <a:solidFill>
                  <a:schemeClr val="tx1"/>
                </a:solidFill>
              </a:rPr>
              <a:t>eksperimenter med en faktor</a:t>
            </a:r>
            <a:br>
              <a:rPr lang="da-DK" smtClean="0">
                <a:solidFill>
                  <a:schemeClr val="tx1"/>
                </a:solidFill>
              </a:rPr>
            </a:br>
            <a:r>
              <a:rPr lang="da-DK" sz="2400">
                <a:solidFill>
                  <a:prstClr val="black"/>
                </a:solidFill>
              </a:rPr>
              <a:t>(afsnit </a:t>
            </a:r>
            <a:r>
              <a:rPr lang="da-DK" sz="2400" smtClean="0">
                <a:solidFill>
                  <a:prstClr val="black"/>
                </a:solidFill>
              </a:rPr>
              <a:t>12.1-12.2, 12.4)</a:t>
            </a:r>
            <a:r>
              <a:rPr lang="da-DK" sz="1000" smtClean="0"/>
              <a:t> </a:t>
            </a:r>
            <a:r>
              <a:rPr lang="da-DK" smtClean="0"/>
              <a:t/>
            </a:r>
            <a:br>
              <a:rPr lang="da-DK" smtClean="0"/>
            </a:br>
            <a:r>
              <a:rPr lang="da-DK" sz="2400" smtClean="0"/>
              <a:t> </a:t>
            </a:r>
            <a:endParaRPr lang="da-DK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248544"/>
          </a:xfrm>
        </p:spPr>
        <p:txBody>
          <a:bodyPr>
            <a:noAutofit/>
          </a:bodyPr>
          <a:lstStyle/>
          <a:p>
            <a:r>
              <a:rPr lang="da-DK" dirty="0" smtClean="0"/>
              <a:t>Allan Leck Jensen</a:t>
            </a:r>
          </a:p>
          <a:p>
            <a:r>
              <a:rPr lang="da-DK" smtClean="0"/>
              <a:t>alj@ece.au.dk</a:t>
            </a:r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52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ANOVA med </a:t>
            </a:r>
            <a:r>
              <a:rPr lang="da-DK" smtClean="0"/>
              <a:t>notation fra eksperimenter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10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205141" y="1340769"/>
              <a:ext cx="8640960" cy="52957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322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786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3779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98877">
                    <a:tc>
                      <a:txBody>
                        <a:bodyPr/>
                        <a:lstStyle/>
                        <a:p>
                          <a:pPr algn="l"/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dirty="0"/>
                            <a:t>Frihedsgrader </a:t>
                          </a:r>
                          <a:br>
                            <a:rPr lang="da-DK" sz="1800" dirty="0"/>
                          </a:br>
                          <a:r>
                            <a:rPr lang="da-DK" sz="1800" dirty="0"/>
                            <a:t>(DF)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dirty="0"/>
                            <a:t>Sum of Squares </a:t>
                          </a:r>
                          <a:br>
                            <a:rPr lang="da-DK" sz="1800" dirty="0"/>
                          </a:br>
                          <a:r>
                            <a:rPr lang="da-DK" sz="1800" dirty="0"/>
                            <a:t>(SS)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/>
                            <a:t>Mean Squares (MS)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097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/>
                            <a:t>Treatments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𝑇𝑟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behandlinger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r>
                            <a:rPr lang="da-DK" sz="1800"/>
                            <a:t/>
                          </a:r>
                          <a:br>
                            <a:rPr lang="da-DK" sz="1800"/>
                          </a:b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𝑇𝑟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da-DK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da-DK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a-DK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a-DK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r>
                            <a:rPr lang="da-DK" sz="1800" b="0" i="1" dirty="0">
                              <a:latin typeface="Cambria Math"/>
                            </a:rPr>
                            <a:t/>
                          </a:r>
                          <a:br>
                            <a:rPr lang="da-DK" sz="1800" b="0" i="1" dirty="0">
                              <a:latin typeface="Cambria Math"/>
                            </a:rPr>
                          </a:br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𝑇𝑟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a-DK" sz="2400" smtClean="0"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𝑇𝑟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𝑇𝑟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da-DK" sz="1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a-DK" sz="1800" b="0" i="0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da-DK" sz="1800">
                              <a:latin typeface="Cambria Math"/>
                            </a:rPr>
                            <a:t> </a:t>
                          </a:r>
                          <a:br>
                            <a:rPr lang="da-DK" sz="1800">
                              <a:latin typeface="Cambria Math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𝑇𝑟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𝑆𝐸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r>
                            <a:rPr lang="da-DK" sz="2400"/>
                            <a:t/>
                          </a:r>
                          <a:br>
                            <a:rPr lang="da-DK" sz="2400"/>
                          </a:br>
                          <a:endParaRPr lang="da-DK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435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𝑓𝐸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obs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.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behandl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.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da-DK" sz="1800" dirty="0"/>
                        </a:p>
                        <a:p>
                          <a:pPr algn="l"/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  <m:r>
                                  <a:rPr lang="da-DK" sz="1800" b="0" i="1" smtClean="0"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a-DK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da-DK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da-DK" i="1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r>
                            <a:rPr lang="da-DK" sz="1800" b="0" i="1" dirty="0">
                              <a:latin typeface="Cambria Math"/>
                            </a:rPr>
                            <a:t/>
                          </a:r>
                          <a:br>
                            <a:rPr lang="da-DK" sz="1800" b="0" i="1" dirty="0">
                              <a:latin typeface="Cambria Math"/>
                            </a:rPr>
                          </a:br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a-DK" sz="2400" smtClean="0"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𝑆𝐸</m:t>
                                        </m:r>
                                      </m:num>
                                      <m:den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𝑓𝐸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5435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𝑓𝑇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obs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.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r>
                            <a:rPr lang="da-DK" sz="1800" dirty="0"/>
                            <a:t/>
                          </a:r>
                          <a:br>
                            <a:rPr lang="da-DK" sz="180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a-DK" sz="1800" smtClean="0">
                                  <a:latin typeface="Cambria Math"/>
                                </a:rPr>
                                <m:t>−1</m:t>
                              </m:r>
                            </m:oMath>
                          </a14:m>
                          <a:r>
                            <a:rPr lang="da-DK" sz="1800" dirty="0"/>
                            <a:t> </a:t>
                          </a:r>
                          <a:br>
                            <a:rPr lang="da-DK" sz="1800" dirty="0"/>
                          </a:br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𝑆𝑇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sz="1800" smtClean="0"/>
                                              <m:t> 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r>
                            <a:rPr lang="da-DK" sz="1800" dirty="0">
                              <a:latin typeface="Cambria Math"/>
                            </a:rPr>
                            <a:t/>
                          </a:r>
                          <a:br>
                            <a:rPr lang="da-DK" sz="1800" dirty="0">
                              <a:latin typeface="Cambria Math"/>
                            </a:rPr>
                          </a:br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205141" y="1340769"/>
              <a:ext cx="8640960" cy="52957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322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786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3779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98877">
                    <a:tc>
                      <a:txBody>
                        <a:bodyPr/>
                        <a:lstStyle/>
                        <a:p>
                          <a:pPr algn="l"/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dirty="0"/>
                            <a:t>Frihedsgrader </a:t>
                          </a:r>
                          <a:br>
                            <a:rPr lang="da-DK" sz="1800" dirty="0"/>
                          </a:br>
                          <a:r>
                            <a:rPr lang="da-DK" sz="1800" dirty="0"/>
                            <a:t>(DF)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dirty="0"/>
                            <a:t>Sum of Squares </a:t>
                          </a:r>
                          <a:br>
                            <a:rPr lang="da-DK" sz="1800" dirty="0"/>
                          </a:br>
                          <a:r>
                            <a:rPr lang="da-DK" sz="1800" dirty="0"/>
                            <a:t>(SS)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/>
                            <a:t>Mean Squares (MS)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097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/>
                            <a:t>Treatments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470" t="-48387" r="-230055" b="-205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4667" t="-48387" r="-124533" b="-205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8968" t="-48387" r="-85317" b="-205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6667" t="-48387" r="-939" b="-205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435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470" t="-145455" r="-230055" b="-101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4667" t="-145455" r="-124533" b="-101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8968" t="-145455" r="-85317" b="-101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5435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470" t="-244488" r="-230055" b="-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4667" t="-244488" r="-124533" b="-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793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Eksempel, s. 389 (hærdning af lim)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676456" cy="5688632"/>
              </a:xfrm>
            </p:spPr>
            <p:txBody>
              <a:bodyPr/>
              <a:lstStyle/>
              <a:p>
                <a:r>
                  <a:rPr lang="en-US" smtClean="0"/>
                  <a:t>Tre metoder til at hærde en lim er prøvet. Der er målt hærdningstid:</a:t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endParaRPr lang="en-US" smtClean="0"/>
              </a:p>
              <a:p>
                <a:r>
                  <a:rPr lang="en-US" sz="2000" smtClean="0"/>
                  <a:t>Antal behandlinger: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smtClean="0"/>
                  <a:t> </a:t>
                </a:r>
              </a:p>
              <a:p>
                <a:r>
                  <a:rPr lang="en-US" sz="2000" smtClean="0"/>
                  <a:t>Antal prøver: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=5+4+6=15</m:t>
                    </m:r>
                  </m:oMath>
                </a14:m>
                <a:endParaRPr lang="en-US" sz="2000" b="0" smtClean="0"/>
              </a:p>
              <a:p>
                <a:r>
                  <a:rPr lang="en-US" sz="2000" smtClean="0"/>
                  <a:t>Overordnet middelværdi: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sz="2000" smtClean="0"/>
              </a:p>
              <a:p>
                <a:r>
                  <a:rPr lang="en-US" sz="2000" smtClean="0"/>
                  <a:t>Behandlingsmiddelværdier: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smtClean="0"/>
                  <a:t>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sz="2000" smtClean="0"/>
                  <a:t>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000" smtClean="0"/>
              </a:p>
              <a:p>
                <a:r>
                  <a:rPr lang="en-US" sz="2000" smtClean="0"/>
                  <a:t>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a-DK" sz="20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smtClean="0"/>
                  <a:t>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smtClean="0"/>
                  <a:t> </a:t>
                </a:r>
                <a:r>
                  <a:rPr lang="en-US" sz="2000"/>
                  <a:t>	</a:t>
                </a:r>
                <a:r>
                  <a:rPr lang="en-US" sz="2000" smtClean="0"/>
                  <a:t>(lægger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smtClean="0"/>
                  <a:t> til og trækker fra igen)</a:t>
                </a:r>
              </a:p>
              <a:p>
                <a:pPr marL="0" indent="0">
                  <a:buNone/>
                </a:pPr>
                <a:r>
                  <a:rPr lang="en-US" sz="2000" smtClean="0"/>
                  <a:t> 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smtClean="0"/>
                  <a:t>  	(omorganiserer)</a:t>
                </a:r>
              </a:p>
              <a:p>
                <a:pPr marL="0" indent="0">
                  <a:buNone/>
                </a:pPr>
                <a:r>
                  <a:rPr lang="en-US" sz="2000" smtClean="0"/>
                  <a:t>      (</a:t>
                </a:r>
                <a:r>
                  <a:rPr lang="en-US" sz="2000"/>
                  <a:t>observation) </a:t>
                </a:r>
                <a:r>
                  <a:rPr lang="en-US" sz="200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smtClean="0"/>
                  <a:t>			(overordnet middelværdi) </a:t>
                </a:r>
              </a:p>
              <a:p>
                <a:pPr marL="0" indent="0">
                  <a:buNone/>
                </a:pPr>
                <a:r>
                  <a:rPr lang="en-US" sz="2000" smtClean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smtClean="0"/>
                  <a:t> 		(afvigelse pga. behandling)</a:t>
                </a:r>
              </a:p>
              <a:p>
                <a:pPr marL="0" indent="0">
                  <a:buNone/>
                </a:pPr>
                <a:r>
                  <a:rPr lang="en-US" sz="2000" smtClean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smtClean="0"/>
                  <a:t> 	(afvigelse pga. støj).</a:t>
                </a:r>
                <a:br>
                  <a:rPr lang="en-US" sz="2000" smtClean="0"/>
                </a:br>
                <a:endParaRPr lang="en-GB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676456" cy="5688632"/>
              </a:xfrm>
              <a:blipFill>
                <a:blip r:embed="rId2"/>
                <a:stretch>
                  <a:fillRect l="-843" t="-750" r="-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95" y="1452541"/>
            <a:ext cx="5554409" cy="905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43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Eksempel, s. 389 (hærdning af lim)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676456" cy="5688632"/>
              </a:xfrm>
            </p:spPr>
            <p:txBody>
              <a:bodyPr/>
              <a:lstStyle/>
              <a:p>
                <a:r>
                  <a:rPr lang="en-US" smtClean="0"/>
                  <a:t>Tre metoder til at hærde en lim er prøvet. Der er målt hærdningstid:</a:t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endParaRPr lang="en-US" smtClean="0"/>
              </a:p>
              <a:p>
                <a:r>
                  <a:rPr lang="en-US" sz="2000" smtClean="0"/>
                  <a:t>Antal behandlinger: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smtClean="0"/>
                  <a:t> </a:t>
                </a:r>
              </a:p>
              <a:p>
                <a:r>
                  <a:rPr lang="en-US" sz="2000" smtClean="0"/>
                  <a:t>Antal prøver: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=5+4+6=15</m:t>
                    </m:r>
                  </m:oMath>
                </a14:m>
                <a:endParaRPr lang="en-US" sz="2000" b="0" smtClean="0"/>
              </a:p>
              <a:p>
                <a:r>
                  <a:rPr lang="en-US" sz="2000" smtClean="0"/>
                  <a:t>Overordnet middelværdi: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sz="2000" smtClean="0"/>
              </a:p>
              <a:p>
                <a:r>
                  <a:rPr lang="en-US" sz="2000" smtClean="0"/>
                  <a:t>Behandlingsmiddelværdier: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smtClean="0"/>
                  <a:t>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sz="2000" smtClean="0"/>
                  <a:t>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000" smtClean="0"/>
              </a:p>
              <a:p>
                <a:pPr marL="0" indent="0">
                  <a:buNone/>
                </a:pPr>
                <a:r>
                  <a:rPr lang="en-US" sz="2000" smtClean="0"/>
                  <a:t>      (</a:t>
                </a:r>
                <a:r>
                  <a:rPr lang="en-US" sz="2000"/>
                  <a:t>observation) </a:t>
                </a:r>
                <a:r>
                  <a:rPr lang="en-US" sz="200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smtClean="0"/>
                  <a:t>			(overordnet middelværdi) </a:t>
                </a:r>
              </a:p>
              <a:p>
                <a:pPr marL="0" indent="0">
                  <a:buNone/>
                </a:pPr>
                <a:r>
                  <a:rPr lang="en-US" sz="2000" smtClean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smtClean="0"/>
                  <a:t> 		(afvigelse pga. behandling)</a:t>
                </a:r>
              </a:p>
              <a:p>
                <a:pPr marL="0" indent="0">
                  <a:buNone/>
                </a:pPr>
                <a:r>
                  <a:rPr lang="en-US" sz="2000" smtClean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smtClean="0"/>
                  <a:t> 	(afvigelse pga. støj)</a:t>
                </a:r>
              </a:p>
              <a:p>
                <a:r>
                  <a:rPr lang="en-US" sz="2000" smtClean="0"/>
                  <a:t>F.eks.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smtClean="0"/>
                  <a:t>: </a:t>
                </a:r>
                <a:br>
                  <a:rPr lang="en-US" sz="2000" smtClean="0"/>
                </a:br>
                <a:r>
                  <a:rPr lang="en-US" sz="200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=14=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=8+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13−8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14−13</m:t>
                        </m:r>
                      </m:e>
                    </m:d>
                  </m:oMath>
                </a14:m>
                <a:r>
                  <a:rPr lang="en-US" sz="200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=14=8+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smtClean="0"/>
                  <a:t>.</a:t>
                </a:r>
                <a:br>
                  <a:rPr lang="en-US" sz="2000" smtClean="0"/>
                </a:br>
                <a:endParaRPr lang="en-GB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676456" cy="5688632"/>
              </a:xfrm>
              <a:blipFill>
                <a:blip r:embed="rId2"/>
                <a:stretch>
                  <a:fillRect l="-843" t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95" y="1452541"/>
            <a:ext cx="5554409" cy="905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847191" y="1797137"/>
            <a:ext cx="360040" cy="216024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92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Eksempel, s. 389 (hærdning af lim)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676456" cy="5688632"/>
              </a:xfrm>
            </p:spPr>
            <p:txBody>
              <a:bodyPr/>
              <a:lstStyle/>
              <a:p>
                <a:r>
                  <a:rPr lang="en-US" smtClean="0"/>
                  <a:t>Generelt for alle observationerne:</a:t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endParaRPr lang="en-US" smtClean="0"/>
              </a:p>
              <a:p>
                <a:r>
                  <a:rPr lang="en-US" smtClean="0"/>
                  <a:t>Sum of squares:</a:t>
                </a:r>
              </a:p>
              <a:p>
                <a:pPr lvl="1"/>
                <a:r>
                  <a:rPr lang="en-US" smtClean="0"/>
                  <a:t>Treatment: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=270</m:t>
                    </m:r>
                  </m:oMath>
                </a14:m>
                <a:r>
                  <a:rPr lang="en-US" smtClean="0"/>
                  <a:t> </a:t>
                </a:r>
              </a:p>
              <a:p>
                <a:pPr lvl="1"/>
                <a:r>
                  <a:rPr lang="en-US" smtClean="0"/>
                  <a:t>Error: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Total: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=270+32=302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Nu kan det sættes op i en ANOVA tabel.</a:t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676456" cy="5688632"/>
              </a:xfrm>
              <a:blipFill>
                <a:blip r:embed="rId2"/>
                <a:stretch>
                  <a:fillRect l="-843" t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1" y="1484785"/>
            <a:ext cx="5832648" cy="26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6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Eksempel, s. 389 (hærdning af lim)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703618"/>
                <a:ext cx="8676456" cy="20377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=50.6</m:t>
                    </m:r>
                  </m:oMath>
                </a14:m>
                <a:r>
                  <a:rPr lang="en-US" smtClean="0"/>
                  <a:t> 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mtClean="0"/>
                  <a:t>-fordelt med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mtClean="0"/>
                  <a:t> frihedsgrader i tælleren og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mtClean="0"/>
                  <a:t> i nævneren, så den tilhørende p-værdi er 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50.6, 2, 12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=1.42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Vi kan forkaste nulhypotesen om at alle tre metoder til hærdning af lim har samme effekt. Mindst én metode adskiller sig fra de andre.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703618"/>
                <a:ext cx="8676456" cy="2037750"/>
              </a:xfrm>
              <a:blipFill>
                <a:blip r:embed="rId2"/>
                <a:stretch>
                  <a:fillRect l="-843" t="-2096" r="-4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8" y="1052737"/>
            <a:ext cx="5334960" cy="1761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8" y="2903602"/>
            <a:ext cx="5320456" cy="18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2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Simplere beregning af Sums of Squares 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en-US" b="1" smtClean="0"/>
                  <a:t>Total</a:t>
                </a:r>
                <a:r>
                  <a:rPr lang="en-US" smtClean="0"/>
                  <a:t>: 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𝑆𝑆𝑇</m:t>
                    </m:r>
                  </m:oMath>
                </a14:m>
                <a:r>
                  <a:rPr lang="en-US" smtClean="0"/>
                  <a:t>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> 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 </a:t>
                </a:r>
                <a:endParaRPr lang="en-US"/>
              </a:p>
              <a:p>
                <a:pPr>
                  <a:lnSpc>
                    <a:spcPct val="130000"/>
                  </a:lnSpc>
                </a:pPr>
                <a:r>
                  <a:rPr lang="en-US" b="1"/>
                  <a:t>Treatment</a:t>
                </a:r>
                <a:r>
                  <a:rPr lang="en-US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</m:t>
                        </m:r>
                      </m:e>
                    </m:d>
                  </m:oMath>
                </a14:m>
                <a:r>
                  <a:rPr lang="en-US" smtClean="0"/>
                  <a:t> 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> 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mtClean="0"/>
                  <a:t>hvor 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mtClean="0"/>
                  <a:t> 		(kaldes korrektionsleddet) 	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mtClean="0"/>
                  <a:t>, 	(det samlede antal observationer)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mtClean="0"/>
                  <a:t>, 	(summen af observationer for i’te behandling)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mtClean="0"/>
                  <a:t> 	(summen af alle observationer)</a:t>
                </a:r>
                <a:endParaRPr lang="en-US"/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b="1"/>
                  <a:t>Error</a:t>
                </a:r>
                <a:r>
                  <a:rPr lang="en-US" smtClean="0"/>
                  <a:t>: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i="1" smtClean="0">
                    <a:latin typeface="Cambria Math" panose="02040503050406030204" pitchFamily="18" charset="0"/>
                  </a:rPr>
                  <a:t/>
                </a:r>
                <a:br>
                  <a:rPr lang="en-US" i="1" smtClean="0">
                    <a:latin typeface="Cambria Math" panose="02040503050406030204" pitchFamily="18" charset="0"/>
                  </a:rPr>
                </a:br>
                <a:r>
                  <a:rPr lang="en-US" i="1" smtClean="0">
                    <a:latin typeface="Cambria Math" panose="02040503050406030204" pitchFamily="18" charset="0"/>
                  </a:rPr>
                  <a:t> 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</m:t>
                        </m:r>
                      </m:e>
                    </m:d>
                  </m:oMath>
                </a14:m>
                <a:r>
                  <a:rPr lang="en-US" smtClean="0"/>
                  <a:t> .</a:t>
                </a:r>
                <a:br>
                  <a:rPr lang="en-US" smtClean="0"/>
                </a:br>
                <a:endParaRPr lang="da-DK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7582" b="-24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786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Eksempel, s. 389 (hærdning af lim) i 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676456" cy="5472608"/>
          </a:xfrm>
        </p:spPr>
        <p:txBody>
          <a:bodyPr/>
          <a:lstStyle/>
          <a:p>
            <a:r>
              <a:rPr lang="en-US" smtClean="0"/>
              <a:t>Løsning i R: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Resultat: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1" y="1737304"/>
            <a:ext cx="6235601" cy="2583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1" y="4913538"/>
            <a:ext cx="6240363" cy="1604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7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Tilbage til eks. 12.3 (styrke af resiner)</a:t>
            </a:r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564904"/>
                <a:ext cx="8424936" cy="4176464"/>
              </a:xfrm>
            </p:spPr>
            <p:txBody>
              <a:bodyPr/>
              <a:lstStyle/>
              <a:p>
                <a:r>
                  <a:rPr lang="da-DK" smtClean="0"/>
                  <a:t>Den tilhørende ANOVA tabel:</a:t>
                </a:r>
                <a:r>
                  <a:rPr lang="da-DK"/>
                  <a:t/>
                </a:r>
                <a:br>
                  <a:rPr lang="da-DK"/>
                </a:b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z="3200" smtClean="0"/>
                  <a:t> </a:t>
                </a:r>
                <a:endParaRPr lang="da-DK" smtClean="0"/>
              </a:p>
              <a:p>
                <a:r>
                  <a:rPr lang="da-DK" smtClean="0"/>
                  <a:t>Igen forkaster vi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mtClean="0"/>
                  <a:t>, fordi p-værdien er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a-DK" smtClean="0"/>
                  <a:t>, så mindst een af resinerne har en effekt på styrken. Det er relevant at undersøge for hvert par af resiner, om der er forskel på dem</a:t>
                </a:r>
              </a:p>
              <a:p>
                <a:r>
                  <a:rPr lang="da-DK" smtClean="0"/>
                  <a:t>Det kan vi undersøge ved at se </a:t>
                </a:r>
                <a:r>
                  <a:rPr lang="da-DK" smtClean="0"/>
                  <a:t>på konfidensinterval for forskellen på to behandlingers middelværdier,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a-DK" smtClean="0"/>
                  <a:t>, for behandling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a-DK" smtClean="0"/>
                  <a:t> og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a-DK" smtClean="0"/>
                  <a:t>.</a:t>
                </a:r>
              </a:p>
              <a:p>
                <a:pPr marL="0" indent="0">
                  <a:buNone/>
                </a:pPr>
                <a:endParaRPr lang="da-DK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564904"/>
                <a:ext cx="8424936" cy="4176464"/>
              </a:xfrm>
              <a:blipFill>
                <a:blip r:embed="rId3"/>
                <a:stretch>
                  <a:fillRect l="-868" t="-1022" b="-2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17</a:t>
            </a:fld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134409"/>
            <a:ext cx="5400600" cy="1286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2979196"/>
            <a:ext cx="5976342" cy="1641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22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Konfidensinterval for forskel ml. to beh.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568952" cy="5544616"/>
              </a:xfrm>
            </p:spPr>
            <p:txBody>
              <a:bodyPr/>
              <a:lstStyle/>
              <a:p>
                <a:r>
                  <a:rPr lang="en-US" smtClean="0"/>
                  <a:t>Det svarer til at bruge to stikprøver til at finde konfidensinterval for forskellen på de to populationers middelværdier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mtClean="0"/>
                  <a:t>-test, kap.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mtClean="0"/>
                  <a:t> </a:t>
                </a:r>
                <a:r>
                  <a:rPr lang="en-US" dirty="0" err="1"/>
                  <a:t>konfidensintervallet</a:t>
                </a:r>
                <a:r>
                  <a:rPr lang="en-US" dirty="0"/>
                  <a:t> for </a:t>
                </a:r>
                <a:r>
                  <a:rPr lang="en-US" u="sng" dirty="0" err="1"/>
                  <a:t>forskellen</a:t>
                </a:r>
                <a:r>
                  <a:rPr lang="en-US" dirty="0"/>
                  <a:t> </a:t>
                </a:r>
                <a:r>
                  <a:rPr lang="en-US" dirty="0" err="1"/>
                  <a:t>på</a:t>
                </a:r>
                <a:r>
                  <a:rPr lang="en-US" dirty="0"/>
                  <a:t> to </a:t>
                </a:r>
                <a:r>
                  <a:rPr lang="en-US" dirty="0" err="1"/>
                  <a:t>behandlings-middelværdier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er</a:t>
                </a:r>
                <a:r>
                  <a:rPr lang="en-US"/>
                  <a:t>: </a:t>
                </a:r>
                <a:br>
                  <a:rPr lang="en-US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en-GB" smtClean="0"/>
                  <a:t> </a:t>
                </a:r>
                <a:br>
                  <a:rPr lang="en-GB" smtClean="0"/>
                </a:br>
                <a:r>
                  <a:rPr lang="en-GB" smtClean="0"/>
                  <a:t>hvor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mtClean="0"/>
                  <a:t> 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GB" smtClean="0"/>
                  <a:t> fra ANOVA tabellen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GB" smtClean="0"/>
                  <a:t> er 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mtClean="0"/>
                  <a:t> frihedsgrader.</a:t>
                </a:r>
                <a:endParaRPr lang="en-GB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568952" cy="5544616"/>
              </a:xfrm>
              <a:blipFill>
                <a:blip r:embed="rId2"/>
                <a:stretch>
                  <a:fillRect l="-854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9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Tilbage til eks. 12.3 (styrke af resiner)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780928"/>
                <a:ext cx="8676456" cy="39604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95</m:t>
                    </m:r>
                  </m:oMath>
                </a14:m>
                <a:r>
                  <a:rPr lang="da-DK" smtClean="0"/>
                  <a:t> % konfidensintervaller for parvise forskelle: </a:t>
                </a:r>
                <a:br>
                  <a:rPr lang="da-DK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=0.0234,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=12, </m:t>
                    </m:r>
                    <m:r>
                      <a:rPr lang="da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da-DK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qt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1−0.025, 12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=2.179</m:t>
                    </m:r>
                  </m:oMath>
                </a14:m>
                <a:endParaRPr lang="da-DK" smtClean="0"/>
              </a:p>
              <a:p>
                <a:pPr marL="357187" lvl="1" indent="0">
                  <a:buNone/>
                </a:pPr>
                <a:r>
                  <a:rPr lang="da-DK" smtClean="0"/>
                  <a:t>MD – ED: 	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1.334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−0.964 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±2.179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0.0234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da-DK" smtClean="0"/>
                  <a:t> eller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[0.159;0.581]</m:t>
                    </m:r>
                  </m:oMath>
                </a14:m>
                <a:endParaRPr lang="da-DK" smtClean="0"/>
              </a:p>
              <a:p>
                <a:pPr marL="357187" lvl="1" indent="0">
                  <a:buNone/>
                </a:pPr>
                <a:r>
                  <a:rPr lang="da-DK"/>
                  <a:t>MD – PF: 	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1.334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−0.776 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±2.179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0.0234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da-DK"/>
                  <a:t> eller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0.347;0.769</m:t>
                        </m:r>
                      </m:e>
                    </m:d>
                  </m:oMath>
                </a14:m>
                <a:endParaRPr lang="en-US" smtClean="0"/>
              </a:p>
              <a:p>
                <a:pPr marL="357187" lvl="1" indent="0">
                  <a:buNone/>
                </a:pPr>
                <a:r>
                  <a:rPr lang="da-DK" smtClean="0"/>
                  <a:t>ED </a:t>
                </a:r>
                <a:r>
                  <a:rPr lang="da-DK"/>
                  <a:t>– PF: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0.96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−0.776 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±2.179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0.0234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da-DK"/>
                  <a:t> eller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−0.023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9]</m:t>
                    </m:r>
                  </m:oMath>
                </a14:m>
                <a:endParaRPr lang="da-DK" smtClean="0"/>
              </a:p>
              <a:p>
                <a:r>
                  <a:rPr lang="da-DK" smtClean="0"/>
                  <a:t>Der </a:t>
                </a:r>
                <a:r>
                  <a:rPr lang="da-DK" u="sng" smtClean="0"/>
                  <a:t>er</a:t>
                </a:r>
                <a:r>
                  <a:rPr lang="da-DK" smtClean="0"/>
                  <a:t> forskel på MD og ED, for 0 er ikke i konfidensintervallet</a:t>
                </a:r>
                <a:r>
                  <a:rPr lang="da-DK"/>
                  <a:t/>
                </a:r>
                <a:br>
                  <a:rPr lang="da-DK"/>
                </a:br>
                <a:r>
                  <a:rPr lang="da-DK"/>
                  <a:t>Der </a:t>
                </a:r>
                <a:r>
                  <a:rPr lang="da-DK" u="sng"/>
                  <a:t>er</a:t>
                </a:r>
                <a:r>
                  <a:rPr lang="da-DK"/>
                  <a:t> forskel på MD </a:t>
                </a:r>
                <a:r>
                  <a:rPr lang="da-DK" smtClean="0"/>
                  <a:t>og PF, </a:t>
                </a:r>
                <a:r>
                  <a:rPr lang="da-DK"/>
                  <a:t>for 0 er ikke i konfidensintervallet</a:t>
                </a:r>
                <a:br>
                  <a:rPr lang="da-DK"/>
                </a:br>
                <a:r>
                  <a:rPr lang="da-DK"/>
                  <a:t>Der er </a:t>
                </a:r>
                <a:r>
                  <a:rPr lang="da-DK" u="sng" smtClean="0"/>
                  <a:t>ikke</a:t>
                </a:r>
                <a:r>
                  <a:rPr lang="da-DK" smtClean="0"/>
                  <a:t> forskel </a:t>
                </a:r>
                <a:r>
                  <a:rPr lang="da-DK"/>
                  <a:t>på </a:t>
                </a:r>
                <a:r>
                  <a:rPr lang="da-DK" smtClean="0"/>
                  <a:t>ED og PF, </a:t>
                </a:r>
                <a:r>
                  <a:rPr lang="da-DK"/>
                  <a:t>for 0 </a:t>
                </a:r>
                <a:r>
                  <a:rPr lang="da-DK" smtClean="0"/>
                  <a:t>er </a:t>
                </a:r>
                <a:r>
                  <a:rPr lang="da-DK"/>
                  <a:t>i </a:t>
                </a:r>
                <a:r>
                  <a:rPr lang="da-DK" smtClean="0"/>
                  <a:t>konfidensintervallet.</a:t>
                </a:r>
                <a:r>
                  <a:rPr lang="da-DK"/>
                  <a:t/>
                </a:r>
                <a:br>
                  <a:rPr lang="da-DK"/>
                </a:br>
                <a:r>
                  <a:rPr lang="da-DK"/>
                  <a:t/>
                </a:r>
                <a:br>
                  <a:rPr lang="da-DK"/>
                </a:b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/>
                </a:r>
                <a:br>
                  <a:rPr lang="da-DK" smtClean="0"/>
                </a:br>
                <a:endParaRPr lang="da-DK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780928"/>
                <a:ext cx="8676456" cy="3960440"/>
              </a:xfrm>
              <a:blipFill>
                <a:blip r:embed="rId3"/>
                <a:stretch>
                  <a:fillRect l="-843" t="-1077" b="-6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19</a:t>
            </a:fld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1052736"/>
            <a:ext cx="5616302" cy="1542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360" y="1034581"/>
            <a:ext cx="919861" cy="1458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01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Eksperimenter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568863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smtClean="0"/>
              <a:t>De fleste processer påvirkes samtidig af mange forskellige forhold, f.eks. tryk, temperatur, tid, støkiometri i en produktionsproces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mtClean="0"/>
              <a:t>Ofte spiller kendte og ukendte faktorer ind og giver anledning til usikkerhed (variation i processens udbytte)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mtClean="0"/>
              <a:t>Ofte ved man ikke nok om, hvordan man skal forbedre/optimere processen. Så kan man </a:t>
            </a:r>
            <a:r>
              <a:rPr lang="da-DK" smtClean="0">
                <a:solidFill>
                  <a:schemeClr val="accent1">
                    <a:lumMod val="75000"/>
                  </a:schemeClr>
                </a:solidFill>
              </a:rPr>
              <a:t>eksperimentere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mtClean="0"/>
              <a:t>Sekvens af aktiviteter i forbindelse med et eksperiment:</a:t>
            </a:r>
          </a:p>
          <a:p>
            <a:pPr marL="814388" lvl="1" indent="-457200">
              <a:buFont typeface="+mj-lt"/>
              <a:buAutoNum type="arabicPeriod"/>
            </a:pPr>
            <a:r>
              <a:rPr lang="da-DK" smtClean="0">
                <a:solidFill>
                  <a:schemeClr val="accent1">
                    <a:lumMod val="75000"/>
                  </a:schemeClr>
                </a:solidFill>
              </a:rPr>
              <a:t>Formodning</a:t>
            </a:r>
            <a:r>
              <a:rPr lang="da-DK" smtClean="0"/>
              <a:t> – hvad er det man vil undersøge? F.eks. om temperatur påvirker processen</a:t>
            </a:r>
          </a:p>
          <a:p>
            <a:pPr marL="814388" lvl="1" indent="-457200">
              <a:buFont typeface="+mj-lt"/>
              <a:buAutoNum type="arabicPeriod"/>
            </a:pPr>
            <a:r>
              <a:rPr lang="da-DK" smtClean="0">
                <a:solidFill>
                  <a:schemeClr val="accent1">
                    <a:lumMod val="75000"/>
                  </a:schemeClr>
                </a:solidFill>
              </a:rPr>
              <a:t>Eksperiment</a:t>
            </a:r>
            <a:r>
              <a:rPr lang="da-DK" smtClean="0"/>
              <a:t> – man afprøver formodningen struktureret ved at måle responsen med forskellige niveauer af en eller flere variable, mens alle andre forhold forsøges at holdes ensartet</a:t>
            </a:r>
          </a:p>
          <a:p>
            <a:pPr marL="814388" lvl="1" indent="-457200">
              <a:buFont typeface="+mj-lt"/>
              <a:buAutoNum type="arabicPeriod"/>
            </a:pPr>
            <a:r>
              <a:rPr lang="da-DK" smtClean="0">
                <a:solidFill>
                  <a:schemeClr val="accent1">
                    <a:lumMod val="75000"/>
                  </a:schemeClr>
                </a:solidFill>
              </a:rPr>
              <a:t>Analyse</a:t>
            </a:r>
            <a:r>
              <a:rPr lang="da-DK" smtClean="0"/>
              <a:t> – de målte resultater af eksperimentet analyseres statistisk</a:t>
            </a:r>
          </a:p>
          <a:p>
            <a:pPr marL="814388" lvl="1" indent="-457200">
              <a:buFont typeface="+mj-lt"/>
              <a:buAutoNum type="arabicPeriod"/>
            </a:pPr>
            <a:r>
              <a:rPr lang="da-DK" smtClean="0">
                <a:solidFill>
                  <a:schemeClr val="accent1">
                    <a:lumMod val="75000"/>
                  </a:schemeClr>
                </a:solidFill>
              </a:rPr>
              <a:t>Konklusion</a:t>
            </a:r>
            <a:r>
              <a:rPr lang="da-DK" smtClean="0"/>
              <a:t> – resultatet af eksperimentet gøres op, hvad har vi lært?</a:t>
            </a:r>
          </a:p>
          <a:p>
            <a:pPr marL="814388" lvl="1" indent="-457200">
              <a:buFont typeface="+mj-lt"/>
              <a:buAutoNum type="arabicPeriod"/>
            </a:pPr>
            <a:r>
              <a:rPr lang="da-DK" smtClean="0"/>
              <a:t>Evt. ny formodning og nyt eksperiment – hvis temperatur påvirker processen ønsker vi at finde det optimale temperatur-område.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5337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Konfidensinterval for forskel ml. to beh.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568952" cy="56886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mtClean="0"/>
                  <a:t> </a:t>
                </a:r>
                <a:r>
                  <a:rPr lang="en-US" dirty="0" err="1"/>
                  <a:t>konfidensintervallet</a:t>
                </a:r>
                <a:r>
                  <a:rPr lang="en-US" dirty="0"/>
                  <a:t> for </a:t>
                </a:r>
                <a:r>
                  <a:rPr lang="en-US" dirty="0" err="1"/>
                  <a:t>forskellen</a:t>
                </a:r>
                <a:r>
                  <a:rPr lang="en-US" dirty="0"/>
                  <a:t> </a:t>
                </a:r>
                <a:r>
                  <a:rPr lang="en-US" dirty="0" err="1"/>
                  <a:t>på</a:t>
                </a:r>
                <a:r>
                  <a:rPr lang="en-US" dirty="0"/>
                  <a:t> to </a:t>
                </a:r>
                <a:r>
                  <a:rPr lang="en-US" dirty="0" err="1"/>
                  <a:t>behandlings-middelværdier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er</a:t>
                </a:r>
                <a:r>
                  <a:rPr lang="en-US"/>
                  <a:t>: </a:t>
                </a:r>
                <a:br>
                  <a:rPr lang="en-US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en-GB" smtClean="0"/>
                  <a:t>  </a:t>
                </a:r>
                <a:endParaRPr lang="en-US"/>
              </a:p>
              <a:p>
                <a:r>
                  <a:rPr lang="en-US" smtClean="0"/>
                  <a:t>Denne sammenligningsmetode kaldes </a:t>
                </a:r>
                <a:r>
                  <a:rPr lang="en-US" b="1">
                    <a:solidFill>
                      <a:schemeClr val="accent1">
                        <a:lumMod val="75000"/>
                      </a:schemeClr>
                    </a:solidFill>
                  </a:rPr>
                  <a:t>Least Significant Difference (LSD)</a:t>
                </a:r>
                <a:r>
                  <a:rPr lang="en-US" smtClean="0"/>
                  <a:t>. Der </a:t>
                </a:r>
                <a:r>
                  <a:rPr lang="en-US"/>
                  <a:t>findes utallige </a:t>
                </a:r>
                <a:r>
                  <a:rPr lang="en-US" smtClean="0"/>
                  <a:t>andre metoder</a:t>
                </a:r>
                <a:r>
                  <a:rPr lang="en-US"/>
                  <a:t>, </a:t>
                </a:r>
                <a:r>
                  <a:rPr lang="en-US" smtClean="0"/>
                  <a:t>da ‘de kloge statistikere’ siger, at sammenligningerne ikke er uafhængige fra par til par</a:t>
                </a:r>
              </a:p>
              <a:p>
                <a:r>
                  <a:rPr lang="en-US" b="1" smtClean="0">
                    <a:solidFill>
                      <a:schemeClr val="accent1">
                        <a:lumMod val="75000"/>
                      </a:schemeClr>
                    </a:solidFill>
                  </a:rPr>
                  <a:t>Benferroni</a:t>
                </a:r>
                <a:r>
                  <a:rPr lang="en-US" smtClean="0"/>
                  <a:t> metoden: I stedet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smtClean="0"/>
                  <a:t> bruges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smtClean="0"/>
                  <a:t>:</a:t>
                </a:r>
                <a:br>
                  <a:rPr lang="en-US" smtClean="0"/>
                </a:br>
                <a:r>
                  <a:rPr lang="en-US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en-GB"/>
                  <a:t> </a:t>
                </a:r>
                <a:endParaRPr lang="en-GB" smtClean="0"/>
              </a:p>
              <a:p>
                <a:r>
                  <a:rPr lang="en-US" b="1">
                    <a:solidFill>
                      <a:schemeClr val="accent1">
                        <a:lumMod val="75000"/>
                      </a:schemeClr>
                    </a:solidFill>
                  </a:rPr>
                  <a:t>Tukey honest significant difference (Tukey HSD)</a:t>
                </a:r>
                <a:r>
                  <a:rPr lang="en-US" smtClean="0"/>
                  <a:t> metoden: </a:t>
                </a:r>
                <a:br>
                  <a:rPr lang="en-US" smtClean="0"/>
                </a:br>
                <a:r>
                  <a:rPr lang="en-US" smtClean="0"/>
                  <a:t> </a:t>
                </a:r>
                <a:r>
                  <a:rPr lang="en-US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GB"/>
                  <a:t> </a:t>
                </a:r>
                <a:br>
                  <a:rPr lang="en-GB"/>
                </a:br>
                <a:r>
                  <a:rPr lang="en-GB" smtClean="0"/>
                  <a:t>hvor beregningen af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GB" smtClean="0"/>
                  <a:t> er for langhåret for os (men R kan). </a:t>
                </a:r>
                <a:br>
                  <a:rPr lang="en-GB" smtClean="0"/>
                </a:br>
                <a:r>
                  <a:rPr lang="en-GB" smtClean="0"/>
                  <a:t>Bemærk at metoden kræver, at alle behandlinger har samme antal gentagelser,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mtClean="0"/>
                  <a:t>, altså et </a:t>
                </a:r>
                <a:r>
                  <a:rPr lang="en-GB" u="sng" smtClean="0"/>
                  <a:t>balanceret forsøg</a:t>
                </a:r>
                <a:r>
                  <a:rPr lang="en-GB" smtClean="0"/>
                  <a:t>.</a:t>
                </a:r>
                <a:endParaRPr lang="en-GB"/>
              </a:p>
              <a:p>
                <a:endParaRPr lang="en-US"/>
              </a:p>
              <a:p>
                <a:endParaRPr lang="en-GB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568952" cy="5688632"/>
              </a:xfrm>
              <a:blipFill>
                <a:blip r:embed="rId2"/>
                <a:stretch>
                  <a:fillRect l="-854" t="-750" b="-2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Eks. 12.3 (Benferroni konf.intervaller)</a:t>
            </a:r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780928"/>
                <a:ext cx="8676456" cy="3960440"/>
              </a:xfrm>
            </p:spPr>
            <p:txBody>
              <a:bodyPr/>
              <a:lstStyle/>
              <a:p>
                <a:r>
                  <a:rPr lang="da-DK" smtClean="0"/>
                  <a:t>Benferroni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95</m:t>
                    </m:r>
                  </m:oMath>
                </a14:m>
                <a:r>
                  <a:rPr lang="da-DK" smtClean="0"/>
                  <a:t> % konfidensintervaller for parvise forskelle: I stedet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da-DK" smtClean="0"/>
                  <a:t> skal vi bruge </a:t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/3∙2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a-DK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qt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1−0.05/6, 12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=2.779</m:t>
                    </m:r>
                  </m:oMath>
                </a14:m>
                <a:r>
                  <a:rPr lang="da-DK" smtClean="0"/>
                  <a:t> </a:t>
                </a:r>
              </a:p>
              <a:p>
                <a:pPr marL="357187" lvl="1" indent="0">
                  <a:buNone/>
                </a:pPr>
                <a:r>
                  <a:rPr lang="da-DK" smtClean="0"/>
                  <a:t>MD – ED: 	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1.334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−0.964 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±2.779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0.0234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da-DK" smtClean="0"/>
                  <a:t> eller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[0.101;0.639]</m:t>
                    </m:r>
                  </m:oMath>
                </a14:m>
                <a:endParaRPr lang="da-DK" smtClean="0"/>
              </a:p>
              <a:p>
                <a:pPr marL="357187" lvl="1" indent="0">
                  <a:buNone/>
                </a:pPr>
                <a:r>
                  <a:rPr lang="da-DK"/>
                  <a:t>MD – PF: 	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1.334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−0.776 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79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0.0234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da-DK"/>
                  <a:t> eller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289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827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a-DK"/>
                  <a:t/>
                </a:r>
                <a:br>
                  <a:rPr lang="da-DK"/>
                </a:br>
                <a:r>
                  <a:rPr lang="da-DK" smtClean="0"/>
                  <a:t>ED </a:t>
                </a:r>
                <a:r>
                  <a:rPr lang="da-DK"/>
                  <a:t>– PF: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0.96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−0.776 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79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0.0234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da-DK"/>
                  <a:t> eller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−0.081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457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a-DK" smtClean="0"/>
              </a:p>
              <a:p>
                <a:r>
                  <a:rPr lang="da-DK" smtClean="0"/>
                  <a:t>Bemærk at bogen beregner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94</m:t>
                    </m:r>
                  </m:oMath>
                </a14:m>
                <a:r>
                  <a:rPr lang="da-DK" smtClean="0"/>
                  <a:t> % intervaller.</a:t>
                </a:r>
                <a:r>
                  <a:rPr lang="da-DK"/>
                  <a:t/>
                </a:r>
                <a:br>
                  <a:rPr lang="da-DK"/>
                </a:br>
                <a:r>
                  <a:rPr lang="da-DK"/>
                  <a:t/>
                </a:r>
                <a:br>
                  <a:rPr lang="da-DK"/>
                </a:b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/>
                </a:r>
                <a:br>
                  <a:rPr lang="da-DK" smtClean="0"/>
                </a:br>
                <a:endParaRPr lang="da-DK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780928"/>
                <a:ext cx="8676456" cy="3960440"/>
              </a:xfrm>
              <a:blipFill>
                <a:blip r:embed="rId3"/>
                <a:stretch>
                  <a:fillRect l="-843" t="-1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21</a:t>
            </a:fld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1052736"/>
            <a:ext cx="5616302" cy="1542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360" y="1034581"/>
            <a:ext cx="919861" cy="1458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800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Eks. 12.3 (Tukey HSD konf.intervaller)</a:t>
            </a:r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676456" cy="5544616"/>
              </a:xfrm>
            </p:spPr>
            <p:txBody>
              <a:bodyPr/>
              <a:lstStyle/>
              <a:p>
                <a:r>
                  <a:rPr lang="da-DK" smtClean="0"/>
                  <a:t>Tukeys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95</m:t>
                    </m:r>
                  </m:oMath>
                </a14:m>
                <a:r>
                  <a:rPr lang="da-DK" smtClean="0"/>
                  <a:t> % konfidensintervaller for parvise forskelle: </a:t>
                </a:r>
                <a:r>
                  <a:rPr lang="en-US" smtClean="0"/>
                  <a:t>Vi kan beregne intervallerne, for der 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mtClean="0"/>
                  <a:t> observationer i hver </a:t>
                </a:r>
                <a:r>
                  <a:rPr lang="en-US" smtClean="0"/>
                  <a:t>behandling (balanceret)</a:t>
                </a:r>
                <a:endParaRPr lang="en-US" smtClean="0"/>
              </a:p>
              <a:p>
                <a:r>
                  <a:rPr lang="en-US" smtClean="0"/>
                  <a:t>Vi bruger R:</a:t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endParaRPr lang="en-US" smtClean="0"/>
              </a:p>
              <a:p>
                <a:r>
                  <a:rPr lang="en-US" smtClean="0"/>
                  <a:t>Resultat: </a:t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endParaRPr lang="en-US" smtClean="0"/>
              </a:p>
              <a:p>
                <a:r>
                  <a:rPr lang="en-US" smtClean="0"/>
                  <a:t>Da numrene 1, 2, 3 svarer til hhv. ED, MD og PF, får vi:</a:t>
                </a:r>
                <a:endParaRPr lang="da-DK" smtClean="0"/>
              </a:p>
              <a:p>
                <a:pPr marL="357187" lvl="1" indent="0">
                  <a:buNone/>
                </a:pPr>
                <a:r>
                  <a:rPr lang="da-DK" smtClean="0"/>
                  <a:t>MD – ED: 	2 – 1: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[0.112;0.628]</m:t>
                    </m:r>
                  </m:oMath>
                </a14:m>
                <a:r>
                  <a:rPr lang="da-DK" smtClean="0"/>
                  <a:t> </a:t>
                </a:r>
                <a:br>
                  <a:rPr lang="da-DK" smtClean="0"/>
                </a:br>
                <a:r>
                  <a:rPr lang="da-DK" smtClean="0"/>
                  <a:t>MD </a:t>
                </a:r>
                <a:r>
                  <a:rPr lang="da-DK"/>
                  <a:t>– PF: </a:t>
                </a:r>
                <a:r>
                  <a:rPr lang="da-DK" smtClean="0"/>
                  <a:t>	2 – 3:</a:t>
                </a:r>
                <a:r>
                  <a:rPr lang="da-DK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816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a-DK" smtClean="0"/>
                  <a:t> </a:t>
                </a:r>
                <a:br>
                  <a:rPr lang="da-DK" smtClean="0"/>
                </a:br>
                <a:r>
                  <a:rPr lang="da-DK" smtClean="0"/>
                  <a:t>ED </a:t>
                </a:r>
                <a:r>
                  <a:rPr lang="da-DK"/>
                  <a:t>– PF: 	</a:t>
                </a:r>
                <a:r>
                  <a:rPr lang="da-DK" smtClean="0"/>
                  <a:t>1 – 3: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−0.070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446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a-DK" smtClean="0"/>
                  <a:t>.</a:t>
                </a:r>
                <a:r>
                  <a:rPr lang="da-DK"/>
                  <a:t/>
                </a:r>
                <a:br>
                  <a:rPr lang="da-DK"/>
                </a:b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/>
                </a:r>
                <a:br>
                  <a:rPr lang="da-DK" smtClean="0"/>
                </a:br>
                <a:endParaRPr lang="da-DK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676456" cy="5544616"/>
              </a:xfrm>
              <a:blipFill>
                <a:blip r:embed="rId3"/>
                <a:stretch>
                  <a:fillRect l="-843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22</a:t>
            </a:fld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1988840"/>
            <a:ext cx="5256584" cy="1114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46285"/>
          <a:stretch/>
        </p:blipFill>
        <p:spPr>
          <a:xfrm>
            <a:off x="2483767" y="3471639"/>
            <a:ext cx="5479259" cy="1325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495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Eks. 12.3 (oversigt over metoder)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676456" cy="554461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/>
                  <a:t> </a:t>
                </a:r>
                <a:r>
                  <a:rPr lang="en-US" dirty="0" err="1"/>
                  <a:t>konfidensintervallet</a:t>
                </a:r>
                <a:r>
                  <a:rPr lang="en-US" dirty="0"/>
                  <a:t> for </a:t>
                </a:r>
                <a:r>
                  <a:rPr lang="en-US" dirty="0" err="1"/>
                  <a:t>forskellen</a:t>
                </a:r>
                <a:r>
                  <a:rPr lang="en-US" dirty="0"/>
                  <a:t> </a:t>
                </a:r>
                <a:r>
                  <a:rPr lang="en-US" dirty="0" err="1"/>
                  <a:t>på</a:t>
                </a:r>
                <a:r>
                  <a:rPr lang="en-US" dirty="0"/>
                  <a:t> to </a:t>
                </a:r>
                <a:r>
                  <a:rPr lang="en-US" dirty="0" err="1"/>
                  <a:t>behandlings-middelværdier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er</a:t>
                </a:r>
                <a:r>
                  <a:rPr lang="en-US"/>
                  <a:t>: </a:t>
                </a:r>
                <a:br>
                  <a:rPr lang="en-US"/>
                </a:br>
                <a:r>
                  <a:rPr lang="en-US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a-DK" smtClean="0"/>
              </a:p>
              <a:p>
                <a:r>
                  <a:rPr lang="da-DK" smtClean="0"/>
                  <a:t>Den halve bredde af konfidensintervallet, B, afhænger af metoden:</a:t>
                </a:r>
              </a:p>
              <a:p>
                <a:pPr lvl="1"/>
                <a:r>
                  <a:rPr lang="da-DK" smtClean="0"/>
                  <a:t>LSD: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da-DK" smtClean="0"/>
              </a:p>
              <a:p>
                <a:pPr lvl="1"/>
                <a:r>
                  <a:rPr lang="da-DK" smtClean="0"/>
                  <a:t>Benferroni: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=0.269</m:t>
                    </m:r>
                  </m:oMath>
                </a14:m>
                <a:endParaRPr lang="da-DK" smtClean="0"/>
              </a:p>
              <a:p>
                <a:pPr lvl="1"/>
                <a:r>
                  <a:rPr lang="da-DK" smtClean="0"/>
                  <a:t>Tukeys HSD: 	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=0.258</m:t>
                    </m:r>
                  </m:oMath>
                </a14:m>
                <a:endParaRPr lang="en-US" i="1" smtClean="0">
                  <a:latin typeface="Cambria Math" panose="02040503050406030204" pitchFamily="18" charset="0"/>
                </a:endParaRPr>
              </a:p>
              <a:p>
                <a:r>
                  <a:rPr lang="en-US" smtClean="0"/>
                  <a:t>Konfidensintervaller:</a:t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endParaRPr lang="en-US" smtClean="0"/>
              </a:p>
              <a:p>
                <a:r>
                  <a:rPr lang="en-US" smtClean="0"/>
                  <a:t>Vi kommer til at bruge </a:t>
                </a:r>
                <a:r>
                  <a:rPr lang="en-US" b="1" smtClean="0"/>
                  <a:t>Tukeys HSD</a:t>
                </a:r>
                <a:r>
                  <a:rPr lang="en-US" smtClean="0"/>
                  <a:t> pga. funktionen i R.</a:t>
                </a:r>
                <a:endParaRPr lang="da-DK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676456" cy="5544616"/>
              </a:xfrm>
              <a:blipFill>
                <a:blip r:embed="rId3"/>
                <a:stretch>
                  <a:fillRect l="-843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23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1503307"/>
                  </p:ext>
                </p:extLst>
              </p:nvPr>
            </p:nvGraphicFramePr>
            <p:xfrm>
              <a:off x="1169368" y="4532661"/>
              <a:ext cx="7272807" cy="14782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val="3086174404"/>
                        </a:ext>
                      </a:extLst>
                    </a:gridCol>
                    <a:gridCol w="1992221">
                      <a:extLst>
                        <a:ext uri="{9D8B030D-6E8A-4147-A177-3AD203B41FA5}">
                          <a16:colId xmlns:a16="http://schemas.microsoft.com/office/drawing/2014/main" val="2085765213"/>
                        </a:ext>
                      </a:extLst>
                    </a:gridCol>
                    <a:gridCol w="1992221">
                      <a:extLst>
                        <a:ext uri="{9D8B030D-6E8A-4147-A177-3AD203B41FA5}">
                          <a16:colId xmlns:a16="http://schemas.microsoft.com/office/drawing/2014/main" val="2397759503"/>
                        </a:ext>
                      </a:extLst>
                    </a:gridCol>
                    <a:gridCol w="1992221">
                      <a:extLst>
                        <a:ext uri="{9D8B030D-6E8A-4147-A177-3AD203B41FA5}">
                          <a16:colId xmlns:a16="http://schemas.microsoft.com/office/drawing/2014/main" val="202157084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en-GB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LSD</a:t>
                          </a:r>
                          <a:endParaRPr lang="en-GB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Benferroni</a:t>
                          </a:r>
                          <a:endParaRPr lang="en-GB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Tukeys HSD</a:t>
                          </a:r>
                          <a:endParaRPr lang="en-GB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0517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b="1" smtClean="0"/>
                            <a:t>MD – ED:</a:t>
                          </a:r>
                          <a:endParaRPr lang="en-GB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[0.159;0.581]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[0.101;0.639]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[0.112;0.628]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809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b="1" smtClean="0"/>
                            <a:t>MD – PF:</a:t>
                          </a:r>
                          <a:endParaRPr lang="en-GB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0.347;0.769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[0.289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;0.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827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[0.300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;0.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816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525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b="1" smtClean="0"/>
                            <a:t>ED – PF:</a:t>
                          </a:r>
                          <a:endParaRPr lang="en-GB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[−0.023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;0.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9]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[−0.081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;0.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457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[−0.070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;0.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446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38477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1503307"/>
                  </p:ext>
                </p:extLst>
              </p:nvPr>
            </p:nvGraphicFramePr>
            <p:xfrm>
              <a:off x="1169368" y="4532661"/>
              <a:ext cx="7272807" cy="14782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val="3086174404"/>
                        </a:ext>
                      </a:extLst>
                    </a:gridCol>
                    <a:gridCol w="1992221">
                      <a:extLst>
                        <a:ext uri="{9D8B030D-6E8A-4147-A177-3AD203B41FA5}">
                          <a16:colId xmlns:a16="http://schemas.microsoft.com/office/drawing/2014/main" val="2085765213"/>
                        </a:ext>
                      </a:extLst>
                    </a:gridCol>
                    <a:gridCol w="1992221">
                      <a:extLst>
                        <a:ext uri="{9D8B030D-6E8A-4147-A177-3AD203B41FA5}">
                          <a16:colId xmlns:a16="http://schemas.microsoft.com/office/drawing/2014/main" val="2397759503"/>
                        </a:ext>
                      </a:extLst>
                    </a:gridCol>
                    <a:gridCol w="1992221">
                      <a:extLst>
                        <a:ext uri="{9D8B030D-6E8A-4147-A177-3AD203B41FA5}">
                          <a16:colId xmlns:a16="http://schemas.microsoft.com/office/drawing/2014/main" val="202157084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GB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LSD</a:t>
                          </a:r>
                          <a:endParaRPr lang="en-GB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Benferroni</a:t>
                          </a:r>
                          <a:endParaRPr lang="en-GB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Tukeys HSD</a:t>
                          </a:r>
                          <a:endParaRPr lang="en-GB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0517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b="1" smtClean="0"/>
                            <a:t>MD – ED:</a:t>
                          </a:r>
                          <a:endParaRPr lang="en-GB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138" t="-104839" r="-200612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5138" t="-104839" r="-100612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65138" t="-104839" r="-612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809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b="1" smtClean="0"/>
                            <a:t>MD – PF:</a:t>
                          </a:r>
                          <a:endParaRPr lang="en-GB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138" t="-208197" r="-20061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5138" t="-208197" r="-10061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65138" t="-208197" r="-612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525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b="1" smtClean="0"/>
                            <a:t>ED – PF:</a:t>
                          </a:r>
                          <a:endParaRPr lang="en-GB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138" t="-308197" r="-20061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5138" t="-308197" r="-10061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65138" t="-308197" r="-612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38477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543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Eks. 12.3 (test af antagelser)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676456" cy="5544616"/>
              </a:xfrm>
            </p:spPr>
            <p:txBody>
              <a:bodyPr/>
              <a:lstStyle/>
              <a:p>
                <a:r>
                  <a:rPr lang="da-DK" smtClean="0"/>
                  <a:t>Vores statistiske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a-DK" dirty="0"/>
                  <a:t> kommer fra en stokastisk variabel:</a:t>
                </a:r>
                <a:br>
                  <a:rPr lang="da-DK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a-DK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da-DK" i="1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>
                        <a:latin typeface="Cambria Math"/>
                        <a:ea typeface="Cambria Math"/>
                      </a:rPr>
                      <m:t>        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;</m:t>
                    </m:r>
                    <m:r>
                      <m:rPr>
                        <m:nor/>
                      </m:rPr>
                      <a:rPr lang="da-DK">
                        <a:latin typeface="Cambria Math"/>
                        <a:ea typeface="Cambria Math"/>
                      </a:rPr>
                      <m:t>    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𝑗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=1,…, 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a-DK" smtClean="0"/>
              </a:p>
              <a:p>
                <a:pPr marL="357187" lvl="1" indent="0">
                  <a:buNone/>
                </a:pPr>
                <a:r>
                  <a:rPr lang="da-DK" sz="2200" smtClean="0">
                    <a:ea typeface="Cambria Math"/>
                  </a:rPr>
                  <a:t>Vi har antaget, at støjen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a-DK" sz="2200" dirty="0"/>
                  <a:t> </a:t>
                </a:r>
                <a:r>
                  <a:rPr lang="da-DK" sz="2200" smtClean="0"/>
                  <a:t>er </a:t>
                </a:r>
                <a:r>
                  <a:rPr lang="da-DK" sz="2200"/>
                  <a:t>normalfordelt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200" smtClean="0"/>
                  <a:t> med konstant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a-DK" sz="2200" smtClean="0"/>
                  <a:t>, så variansen er uafhængig af behandlingerne (</a:t>
                </a:r>
                <a:r>
                  <a:rPr lang="da-DK" sz="2200" smtClean="0">
                    <a:solidFill>
                      <a:schemeClr val="accent1">
                        <a:lumMod val="75000"/>
                      </a:schemeClr>
                    </a:solidFill>
                  </a:rPr>
                  <a:t>varianshomogenitet)</a:t>
                </a:r>
              </a:p>
              <a:p>
                <a:r>
                  <a:rPr lang="da-DK" smtClean="0"/>
                  <a:t>Vi tester antagelserne med residualanalyse: </a:t>
                </a:r>
              </a:p>
              <a:p>
                <a:pPr lvl="1"/>
                <a:r>
                  <a:rPr lang="da-DK" smtClean="0"/>
                  <a:t>Normalfordelingsplot af residualerne</a:t>
                </a:r>
              </a:p>
              <a:p>
                <a:pPr lvl="1"/>
                <a:r>
                  <a:rPr lang="da-DK" smtClean="0"/>
                  <a:t>Scatterplot af residualer mod behandlinger</a:t>
                </a:r>
              </a:p>
              <a:p>
                <a:pPr lvl="1"/>
                <a:r>
                  <a:rPr lang="da-DK" smtClean="0"/>
                  <a:t>Test for varianshomogenitet (Bartlett’s test).</a:t>
                </a:r>
                <a:r>
                  <a:rPr lang="da-DK"/>
                  <a:t/>
                </a:r>
                <a:br>
                  <a:rPr lang="da-DK"/>
                </a:b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/>
                </a:r>
                <a:br>
                  <a:rPr lang="da-DK" smtClean="0"/>
                </a:br>
                <a:endParaRPr lang="da-DK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676456" cy="5544616"/>
              </a:xfrm>
              <a:blipFill>
                <a:blip r:embed="rId3"/>
                <a:stretch>
                  <a:fillRect l="-843" t="-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026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Eks. 12.3 (test af antagelser i R)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5616624"/>
          </a:xfrm>
        </p:spPr>
        <p:txBody>
          <a:bodyPr/>
          <a:lstStyle/>
          <a:p>
            <a:r>
              <a:rPr lang="da-DK" smtClean="0"/>
              <a:t>Beregning af residualer:</a:t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endParaRPr lang="da-DK" smtClean="0"/>
          </a:p>
          <a:p>
            <a:r>
              <a:rPr lang="da-DK" smtClean="0"/>
              <a:t>Test af om residualerne er normalfordelte:</a:t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endParaRPr lang="da-DK" smtClean="0"/>
          </a:p>
          <a:p>
            <a:r>
              <a:rPr lang="da-DK" smtClean="0"/>
              <a:t>Grafisk test af om residualerne er </a:t>
            </a:r>
            <a:br>
              <a:rPr lang="da-DK" smtClean="0"/>
            </a:br>
            <a:r>
              <a:rPr lang="da-DK" smtClean="0"/>
              <a:t>uafhængige af behandlinger:</a:t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/>
              <a:t/>
            </a:r>
            <a:br>
              <a:rPr lang="da-DK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endParaRPr lang="da-DK" smtClean="0"/>
          </a:p>
          <a:p>
            <a:r>
              <a:rPr lang="da-DK" smtClean="0"/>
              <a:t>Bartlett’s test for varianshomogenitet</a:t>
            </a:r>
            <a:br>
              <a:rPr lang="da-DK" smtClean="0"/>
            </a:br>
            <a:r>
              <a:rPr lang="da-DK" smtClean="0"/>
              <a:t>(ikke i bogen).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25</a:t>
            </a:fld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006814"/>
            <a:ext cx="4039650" cy="547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392722"/>
            <a:ext cx="4320480" cy="1555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1508951"/>
            <a:ext cx="6201566" cy="698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6476" t="5044" r="6212" b="10482"/>
          <a:stretch/>
        </p:blipFill>
        <p:spPr>
          <a:xfrm>
            <a:off x="6694624" y="2071927"/>
            <a:ext cx="2269864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t="5987" r="5623" b="3236"/>
          <a:stretch/>
        </p:blipFill>
        <p:spPr>
          <a:xfrm>
            <a:off x="5389738" y="3944135"/>
            <a:ext cx="3600400" cy="2725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212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Eks. 12.3 (test af antagelser i R)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96944" cy="5616624"/>
              </a:xfrm>
            </p:spPr>
            <p:txBody>
              <a:bodyPr/>
              <a:lstStyle/>
              <a:p>
                <a:r>
                  <a:rPr lang="da-DK" b="1" smtClean="0"/>
                  <a:t>Bartlett’s test</a:t>
                </a:r>
                <a:r>
                  <a:rPr lang="da-DK" smtClean="0"/>
                  <a:t> for varianshomogenitet er en hypotestest, hvor nulhypotesen er:</a:t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a-DK" smtClean="0"/>
                  <a:t>  for alle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a-DK" smtClean="0"/>
                  <a:t> behandlinger</a:t>
                </a:r>
              </a:p>
              <a:p>
                <a:r>
                  <a:rPr lang="da-DK" smtClean="0"/>
                  <a:t>Teststørrelsen for Bartlett’s test 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fordelt</a:t>
                </a:r>
                <a:r>
                  <a:rPr lang="en-GB" dirty="0"/>
                  <a:t> 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a-DK" dirty="0"/>
                  <a:t> </a:t>
                </a:r>
                <a:r>
                  <a:rPr lang="da-DK" smtClean="0"/>
                  <a:t>frihedsgrader</a:t>
                </a:r>
                <a:br>
                  <a:rPr lang="da-DK" smtClean="0"/>
                </a:br>
                <a:r>
                  <a:rPr lang="da-DK" smtClean="0"/>
                  <a:t/>
                </a:r>
                <a:br>
                  <a:rPr lang="da-DK" smtClean="0"/>
                </a:br>
                <a:endParaRPr lang="da-DK" smtClean="0"/>
              </a:p>
              <a:p>
                <a:r>
                  <a:rPr lang="da-DK" smtClean="0"/>
                  <a:t>Resultat:</a:t>
                </a:r>
                <a:r>
                  <a:rPr lang="da-DK"/>
                  <a:t/>
                </a:r>
                <a:br>
                  <a:rPr lang="da-DK"/>
                </a:b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/>
                </a:r>
                <a:br>
                  <a:rPr lang="da-DK" smtClean="0"/>
                </a:br>
                <a:endParaRPr lang="da-DK" smtClean="0"/>
              </a:p>
              <a:p>
                <a:r>
                  <a:rPr lang="da-DK" smtClean="0"/>
                  <a:t>P-værdi:  </a:t>
                </a:r>
                <a14:m>
                  <m:oMath xmlns:m="http://schemas.openxmlformats.org/officeDocument/2006/math">
                    <m:r>
                      <a:rPr lang="da-DK" i="1" dirty="0">
                        <a:latin typeface="Cambria Math"/>
                      </a:rPr>
                      <m:t>𝑝</m:t>
                    </m:r>
                    <m:r>
                      <a:rPr lang="da-DK" i="1" dirty="0">
                        <a:latin typeface="Cambria Math"/>
                      </a:rPr>
                      <m:t> = 1 –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pchisq</m:t>
                    </m:r>
                    <m:r>
                      <a:rPr lang="da-DK" i="1" dirty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0.046583</m:t>
                    </m:r>
                    <m:r>
                      <a:rPr lang="da-DK" i="1" dirty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3−1</m:t>
                    </m:r>
                    <m:r>
                      <a:rPr lang="da-DK" i="1" dirty="0">
                        <a:latin typeface="Cambria Math"/>
                      </a:rPr>
                      <m:t>)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0.976978</m:t>
                    </m:r>
                  </m:oMath>
                </a14:m>
                <a:endParaRPr lang="da-DK" dirty="0" smtClean="0"/>
              </a:p>
              <a:p>
                <a:r>
                  <a:rPr lang="da-DK"/>
                  <a:t>Konklusion: Da p-værdien på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0.98</m:t>
                    </m:r>
                  </m:oMath>
                </a14:m>
                <a:r>
                  <a:rPr lang="da-DK" smtClean="0"/>
                  <a:t> </a:t>
                </a:r>
                <a:r>
                  <a:rPr lang="da-DK"/>
                  <a:t>er langt fra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a-DK"/>
                  <a:t> kan vi ikke afvise nulhypotesen, at </a:t>
                </a:r>
                <a:r>
                  <a:rPr lang="da-DK" smtClean="0"/>
                  <a:t>variansen </a:t>
                </a:r>
                <a:r>
                  <a:rPr lang="da-DK"/>
                  <a:t>for hver </a:t>
                </a:r>
                <a:r>
                  <a:rPr lang="da-DK" smtClean="0"/>
                  <a:t>behandling </a:t>
                </a:r>
                <a:r>
                  <a:rPr lang="da-DK"/>
                  <a:t>er ens. </a:t>
                </a:r>
                <a:br>
                  <a:rPr lang="da-DK"/>
                </a:br>
                <a:r>
                  <a:rPr lang="da-DK"/>
                  <a:t>Antagelsen om varianshomogenitet holder.</a:t>
                </a:r>
                <a:r>
                  <a:rPr lang="da-DK" smtClean="0"/>
                  <a:t> </a:t>
                </a: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96944" cy="5616624"/>
              </a:xfrm>
              <a:blipFill>
                <a:blip r:embed="rId3"/>
                <a:stretch>
                  <a:fillRect l="-861" t="-760" r="-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26</a:t>
            </a:fld>
            <a:endParaRPr lang="da-DK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686588"/>
            <a:ext cx="4566722" cy="454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561" y="3764392"/>
            <a:ext cx="5335315" cy="96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62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Eksempel 12.3, s. 397 (styrke af resiner)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424936" cy="5688632"/>
              </a:xfrm>
            </p:spPr>
            <p:txBody>
              <a:bodyPr/>
              <a:lstStyle/>
              <a:p>
                <a:r>
                  <a:rPr lang="da-DK" smtClean="0"/>
                  <a:t>‘Resin’ betyder harpiks, men der findes også syntetiske resiner, som bruges i epoxylim. 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Formodningen</a:t>
                </a:r>
                <a:r>
                  <a:rPr lang="da-DK" smtClean="0"/>
                  <a:t> </a:t>
                </a:r>
                <a:r>
                  <a:rPr lang="da-DK" dirty="0" smtClean="0"/>
                  <a:t>er, </a:t>
                </a:r>
                <a:r>
                  <a:rPr lang="da-DK" smtClean="0"/>
                  <a:t>at der er forskel i styrken af de indre, kemiske bindinger for 3 udvalgte resiner, EM, MD og PF</a:t>
                </a:r>
              </a:p>
              <a:p>
                <a:r>
                  <a:rPr lang="da-DK" smtClean="0"/>
                  <a:t>Vi laver et </a:t>
                </a:r>
                <a:r>
                  <a:rPr lang="da-DK" i="1" smtClean="0">
                    <a:solidFill>
                      <a:schemeClr val="accent1">
                        <a:lumMod val="75000"/>
                      </a:schemeClr>
                    </a:solidFill>
                  </a:rPr>
                  <a:t>fuldstændigt randomiseret enkelt-faktor eksperiment</a:t>
                </a:r>
                <a:endParaRPr lang="da-DK" i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da-DK" dirty="0" smtClean="0"/>
                  <a:t>1 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faktor</a:t>
                </a:r>
                <a:r>
                  <a:rPr lang="da-DK" smtClean="0"/>
                  <a:t>: Type af resin</a:t>
                </a:r>
                <a:br>
                  <a:rPr lang="da-DK" smtClean="0"/>
                </a:br>
                <a:r>
                  <a:rPr lang="da-DK" smtClean="0"/>
                  <a:t>3 </a:t>
                </a:r>
                <a:r>
                  <a:rPr lang="da-DK" dirty="0">
                    <a:solidFill>
                      <a:schemeClr val="tx2"/>
                    </a:solidFill>
                  </a:rPr>
                  <a:t>n</a:t>
                </a:r>
                <a:r>
                  <a:rPr lang="da-DK" smtClean="0">
                    <a:solidFill>
                      <a:schemeClr val="tx2"/>
                    </a:solidFill>
                  </a:rPr>
                  <a:t>iveauer 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(</a:t>
                </a:r>
                <a:r>
                  <a:rPr lang="da-DK" dirty="0" err="1" smtClean="0">
                    <a:solidFill>
                      <a:schemeClr val="tx2"/>
                    </a:solidFill>
                  </a:rPr>
                  <a:t>treatments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, behandlinger</a:t>
                </a:r>
                <a:r>
                  <a:rPr lang="da-DK" smtClean="0">
                    <a:solidFill>
                      <a:schemeClr val="tx2"/>
                    </a:solidFill>
                  </a:rPr>
                  <a:t>)</a:t>
                </a:r>
                <a:r>
                  <a:rPr lang="da-DK" smtClean="0"/>
                  <a:t>: EM, MD og PF</a:t>
                </a:r>
                <a:br>
                  <a:rPr lang="da-DK" smtClean="0"/>
                </a:br>
                <a:r>
                  <a:rPr lang="da-DK" smtClean="0"/>
                  <a:t>5 </a:t>
                </a:r>
                <a:r>
                  <a:rPr lang="da-DK" dirty="0">
                    <a:solidFill>
                      <a:schemeClr val="tx2"/>
                    </a:solidFill>
                  </a:rPr>
                  <a:t>g</a:t>
                </a:r>
                <a:r>
                  <a:rPr lang="da-DK" smtClean="0">
                    <a:solidFill>
                      <a:schemeClr val="tx2"/>
                    </a:solidFill>
                  </a:rPr>
                  <a:t>entagelser 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(</a:t>
                </a:r>
                <a:r>
                  <a:rPr lang="da-DK" dirty="0" err="1" smtClean="0">
                    <a:solidFill>
                      <a:schemeClr val="tx2"/>
                    </a:solidFill>
                  </a:rPr>
                  <a:t>replications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)</a:t>
                </a:r>
                <a:endParaRPr lang="da-DK" dirty="0" smtClean="0"/>
              </a:p>
              <a:p>
                <a:r>
                  <a:rPr lang="da-DK" dirty="0" smtClean="0"/>
                  <a:t>Antal 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prøver</a:t>
                </a:r>
                <a:r>
                  <a:rPr lang="da-DK" dirty="0" smtClean="0"/>
                  <a:t>: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1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3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5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15</m:t>
                    </m:r>
                  </m:oMath>
                </a14:m>
                <a:r>
                  <a:rPr lang="da-DK" dirty="0" smtClean="0"/>
                  <a:t> </a:t>
                </a:r>
              </a:p>
              <a:p>
                <a:r>
                  <a:rPr lang="da-DK" dirty="0" smtClean="0">
                    <a:solidFill>
                      <a:schemeClr val="tx2"/>
                    </a:solidFill>
                  </a:rPr>
                  <a:t>Respons</a:t>
                </a:r>
                <a:r>
                  <a:rPr lang="da-DK" smtClean="0"/>
                  <a:t>: </a:t>
                </a:r>
                <a:r>
                  <a:rPr lang="da-DK"/>
                  <a:t>Resinens bindingsstyrke </a:t>
                </a:r>
                <a:r>
                  <a:rPr lang="da-DK" dirty="0" smtClean="0"/>
                  <a:t>måles for hver prøve</a:t>
                </a:r>
              </a:p>
              <a:p>
                <a:r>
                  <a:rPr lang="da-DK" dirty="0"/>
                  <a:t>Hver prøve fremstilles og </a:t>
                </a:r>
                <a:r>
                  <a:rPr lang="da-DK" dirty="0" smtClean="0"/>
                  <a:t>måles i </a:t>
                </a:r>
                <a:r>
                  <a:rPr lang="da-DK" dirty="0"/>
                  <a:t>tilfældig rækkefølge (</a:t>
                </a:r>
                <a:r>
                  <a:rPr lang="da-DK" dirty="0" err="1">
                    <a:solidFill>
                      <a:schemeClr val="tx2"/>
                    </a:solidFill>
                  </a:rPr>
                  <a:t>randomiseret</a:t>
                </a:r>
                <a:r>
                  <a:rPr lang="da-DK" dirty="0" smtClean="0"/>
                  <a:t>).</a:t>
                </a: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424936" cy="5688632"/>
              </a:xfrm>
              <a:blipFill>
                <a:blip r:embed="rId8"/>
                <a:stretch>
                  <a:fillRect l="-868" t="-750" r="-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</a:t>
            </a:fld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8164" y="4969621"/>
            <a:ext cx="6530876" cy="1555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81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Eksempel </a:t>
            </a:r>
            <a:r>
              <a:rPr lang="da-DK" smtClean="0"/>
              <a:t>12.3</a:t>
            </a:r>
            <a:r>
              <a:rPr lang="da-DK"/>
              <a:t>, s. 397</a:t>
            </a:r>
            <a:r>
              <a:rPr lang="da-DK" smtClean="0"/>
              <a:t> </a:t>
            </a:r>
            <a:r>
              <a:rPr lang="da-DK"/>
              <a:t>(styrke af resiner)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429000"/>
            <a:ext cx="8424936" cy="3312368"/>
          </a:xfrm>
        </p:spPr>
        <p:txBody>
          <a:bodyPr/>
          <a:lstStyle/>
          <a:p>
            <a:r>
              <a:rPr lang="da-DK" smtClean="0"/>
              <a:t>Der er forskel på gns. styrke</a:t>
            </a:r>
            <a:br>
              <a:rPr lang="da-DK" smtClean="0"/>
            </a:br>
            <a:r>
              <a:rPr lang="da-DK" smtClean="0"/>
              <a:t>for de tre resiner. Men er for-</a:t>
            </a:r>
            <a:br>
              <a:rPr lang="da-DK" smtClean="0"/>
            </a:br>
            <a:r>
              <a:rPr lang="da-DK" smtClean="0"/>
              <a:t>skellene signifikante?</a:t>
            </a:r>
          </a:p>
          <a:p>
            <a:r>
              <a:rPr lang="da-DK" smtClean="0"/>
              <a:t>Parallelt boksplot for hvert niveau </a:t>
            </a:r>
            <a:br>
              <a:rPr lang="da-DK" smtClean="0"/>
            </a:br>
            <a:r>
              <a:rPr lang="da-DK" smtClean="0"/>
              <a:t>viser ligeledes, at styrken er forskellig. MD lader til at være bedst. </a:t>
            </a:r>
            <a:br>
              <a:rPr lang="da-DK" smtClean="0"/>
            </a:br>
            <a:r>
              <a:rPr lang="da-DK" smtClean="0"/>
              <a:t>ED er måske bedre end PF, men forskellen kan være tilfældig</a:t>
            </a:r>
          </a:p>
          <a:p>
            <a:r>
              <a:rPr lang="da-DK" smtClean="0"/>
              <a:t>For hvert niveau er fordelingerne </a:t>
            </a:r>
            <a:r>
              <a:rPr lang="da-DK" u="sng" smtClean="0"/>
              <a:t>nogenlunde</a:t>
            </a:r>
            <a:r>
              <a:rPr lang="da-DK" smtClean="0"/>
              <a:t> ensartede: sym-</a:t>
            </a:r>
            <a:br>
              <a:rPr lang="da-DK" smtClean="0"/>
            </a:br>
            <a:r>
              <a:rPr lang="da-DK" smtClean="0"/>
              <a:t>metriske og med ensartet varians, men det er et tyndt grundlag at vurdere ud fra (5 observationer pr. boksplot).</a:t>
            </a:r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</a:t>
            </a:fld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96" y="1124744"/>
            <a:ext cx="3939371" cy="345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64" y="1139577"/>
            <a:ext cx="1171575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872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Generelt enkelt-faktor eksperiment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424936" cy="56886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a-DK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a-DK" dirty="0" smtClean="0"/>
                  <a:t> faktor </a:t>
                </a:r>
                <a:r>
                  <a:rPr lang="da-DK" smtClean="0"/>
                  <a:t>med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a-DK" smtClean="0"/>
                  <a:t> </a:t>
                </a:r>
                <a:r>
                  <a:rPr lang="da-DK" dirty="0" smtClean="0"/>
                  <a:t>niveauer (behandlinger)</a:t>
                </a:r>
              </a:p>
              <a:p>
                <a:r>
                  <a:rPr lang="da-DK" smtClean="0"/>
                  <a:t>For den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a-DK" smtClean="0"/>
                  <a:t>’te behandling har vi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mtClean="0"/>
                  <a:t> gentagelser</a:t>
                </a:r>
                <a:endParaRPr lang="da-DK" dirty="0" smtClean="0"/>
              </a:p>
              <a:p>
                <a:r>
                  <a:rPr lang="da-DK" smtClean="0"/>
                  <a:t>Antal prøver</a:t>
                </a:r>
                <a:r>
                  <a:rPr lang="da-DK" dirty="0" smtClean="0"/>
                  <a:t>, der skal måles </a:t>
                </a:r>
                <a:r>
                  <a:rPr lang="da-DK" smtClean="0"/>
                  <a:t>respons på 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da-DK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a-DK" dirty="0" smtClean="0"/>
                  <a:t> er responsen af </a:t>
                </a:r>
                <a14:m>
                  <m:oMath xmlns:m="http://schemas.openxmlformats.org/officeDocument/2006/math">
                    <m:r>
                      <a:rPr lang="da-DK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a-DK" dirty="0" err="1" smtClean="0"/>
                  <a:t>’te</a:t>
                </a:r>
                <a:r>
                  <a:rPr lang="da-DK" dirty="0" smtClean="0"/>
                  <a:t> gentagelse </a:t>
                </a:r>
                <a:r>
                  <a:rPr lang="da-DK" smtClean="0"/>
                  <a:t>af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a-DK" smtClean="0"/>
                  <a:t>’te </a:t>
                </a:r>
                <a:r>
                  <a:rPr lang="da-DK" dirty="0" smtClean="0"/>
                  <a:t>behandling</a:t>
                </a:r>
              </a:p>
              <a:p>
                <a:r>
                  <a:rPr lang="da-DK" smtClean="0"/>
                  <a:t>Middelværdi af den i’te behandling:</a:t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b="0" i="1" smtClean="0">
                            <a:latin typeface="Cambria Math"/>
                          </a:rPr>
                          <m:t>𝑗</m:t>
                        </m:r>
                        <m:r>
                          <a:rPr lang="da-DK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 dirty="0" smtClean="0"/>
                  <a:t>   for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𝑖</m:t>
                    </m:r>
                    <m:r>
                      <a:rPr lang="da-DK" i="1">
                        <a:latin typeface="Cambria Math"/>
                      </a:rPr>
                      <m:t>=1, 2,…,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a-DK" smtClean="0"/>
              </a:p>
              <a:p>
                <a:r>
                  <a:rPr lang="da-DK" smtClean="0"/>
                  <a:t>Overordnet middelværdi:</a:t>
                </a:r>
                <a:br>
                  <a:rPr lang="da-DK" smtClean="0"/>
                </a:br>
                <a:r>
                  <a:rPr lang="da-DK"/>
                  <a:t> </a:t>
                </a:r>
                <a:r>
                  <a:rPr lang="da-DK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i="1">
                            <a:latin typeface="Cambria Math"/>
                          </a:rPr>
                          <m:t>𝑖</m:t>
                        </m:r>
                        <m:r>
                          <a:rPr lang="da-DK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a-DK" i="1">
                                <a:latin typeface="Cambria Math"/>
                              </a:rPr>
                              <m:t>𝑗</m:t>
                            </m:r>
                            <m:r>
                              <a:rPr lang="da-DK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mtClean="0"/>
                  <a:t/>
                </a:r>
                <a:br>
                  <a:rPr lang="en-US" smtClean="0"/>
                </a:br>
                <a:endParaRPr lang="da-DK" dirty="0" smtClean="0"/>
              </a:p>
              <a:p>
                <a:r>
                  <a:rPr lang="da-DK" smtClean="0"/>
                  <a:t>Et eksperiment med samme</a:t>
                </a:r>
                <a:br>
                  <a:rPr lang="da-DK" smtClean="0"/>
                </a:br>
                <a:r>
                  <a:rPr lang="da-DK" smtClean="0"/>
                  <a:t>antal gentagelser for hver </a:t>
                </a:r>
                <a:br>
                  <a:rPr lang="da-DK" smtClean="0"/>
                </a:br>
                <a:r>
                  <a:rPr lang="da-DK" smtClean="0"/>
                  <a:t>behandling, altså</a:t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/>
                </a:r>
                <a:br>
                  <a:rPr lang="en-US" smtClean="0"/>
                </a:br>
                <a:r>
                  <a:rPr lang="da-DK"/>
                  <a:t>kaldes </a:t>
                </a:r>
                <a:r>
                  <a:rPr lang="da-DK" i="1" smtClean="0">
                    <a:solidFill>
                      <a:schemeClr val="accent1">
                        <a:lumMod val="75000"/>
                      </a:schemeClr>
                    </a:solidFill>
                  </a:rPr>
                  <a:t>balanceret</a:t>
                </a:r>
                <a:r>
                  <a:rPr lang="da-DK" i="1" smtClean="0"/>
                  <a:t>.</a:t>
                </a:r>
                <a:endParaRPr lang="da-DK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424936" cy="5688632"/>
              </a:xfrm>
              <a:blipFill>
                <a:blip r:embed="rId13"/>
                <a:stretch>
                  <a:fillRect l="-868" t="-750" b="-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22350" y="3591756"/>
            <a:ext cx="4553357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817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Lineær statistisk model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640960" cy="547260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a-DK" dirty="0" smtClean="0"/>
                  <a:t> kommer fra en stokastisk variabel:</a:t>
                </a:r>
                <a:br>
                  <a:rPr lang="da-DK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=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a-DK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da-DK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  <a:ea typeface="Cambria Math"/>
                      </a:rPr>
                      <m:t>        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;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  <a:ea typeface="Cambria Math"/>
                      </a:rPr>
                      <m:t>    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=1,…, 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da-DK" dirty="0" smtClean="0"/>
              </a:p>
              <a:p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dirty="0" smtClean="0"/>
                  <a:t> er den forventede respons (</a:t>
                </a:r>
                <a:r>
                  <a:rPr lang="da-DK" smtClean="0"/>
                  <a:t>her styrke</a:t>
                </a:r>
                <a:r>
                  <a:rPr lang="da-DK" dirty="0" smtClean="0"/>
                  <a:t>) på tværs af behandlinger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 er 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effekten</a:t>
                </a:r>
                <a:r>
                  <a:rPr lang="da-DK" dirty="0" smtClean="0"/>
                  <a:t> af den </a:t>
                </a:r>
                <a14:m>
                  <m:oMath xmlns:m="http://schemas.openxmlformats.org/officeDocument/2006/math">
                    <m:r>
                      <a:rPr lang="da-DK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a-DK" dirty="0" err="1" smtClean="0"/>
                  <a:t>’te</a:t>
                </a:r>
                <a:r>
                  <a:rPr lang="da-DK" dirty="0" smtClean="0"/>
                  <a:t> behandling.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da-DK" b="0" i="0" smtClean="0">
                        <a:latin typeface="Cambria Math"/>
                      </a:rPr>
                      <m:t>=0</m:t>
                    </m:r>
                  </m:oMath>
                </a14:m>
                <a:endParaRPr lang="da-DK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a-DK" dirty="0" smtClean="0"/>
                  <a:t> er tilfældig afvigelse (</a:t>
                </a:r>
                <a:r>
                  <a:rPr lang="da-DK" dirty="0" err="1" smtClean="0"/>
                  <a:t>random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error</a:t>
                </a:r>
                <a:r>
                  <a:rPr lang="da-DK" dirty="0" smtClean="0"/>
                  <a:t>). </a:t>
                </a:r>
                <a:r>
                  <a:rPr lang="da-DK" smtClean="0"/>
                  <a:t>Antages normalfordelt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/>
                </a:r>
                <a:br>
                  <a:rPr lang="da-DK" smtClean="0"/>
                </a:br>
                <a:endParaRPr lang="da-DK" dirty="0" smtClean="0"/>
              </a:p>
              <a:p>
                <a:r>
                  <a:rPr lang="da-DK" dirty="0" smtClean="0"/>
                  <a:t>Det svarer til, at hver behandling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da-DK" dirty="0" smtClean="0"/>
                  <a:t> er normalfordelt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dirty="0" smtClean="0"/>
                  <a:t> </a:t>
                </a:r>
              </a:p>
              <a:p>
                <a:r>
                  <a:rPr lang="da-DK" dirty="0"/>
                  <a:t>Vi antager </a:t>
                </a:r>
                <a:r>
                  <a:rPr lang="da-DK" dirty="0">
                    <a:solidFill>
                      <a:schemeClr val="accent1">
                        <a:lumMod val="75000"/>
                      </a:schemeClr>
                    </a:solidFill>
                  </a:rPr>
                  <a:t>varianshomogenitet</a:t>
                </a:r>
                <a:r>
                  <a:rPr lang="da-DK" dirty="0"/>
                  <a:t>, altså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/>
                  <a:t> er uafhængig af behandling.</a:t>
                </a:r>
              </a:p>
              <a:p>
                <a:endParaRPr lang="da-DK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640960" cy="5472608"/>
              </a:xfrm>
              <a:blipFill>
                <a:blip r:embed="rId3"/>
                <a:stretch>
                  <a:fillRect l="-776" t="-6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6</a:t>
            </a:fld>
            <a:endParaRPr lang="da-D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/>
          <a:srcRect b="16426"/>
          <a:stretch/>
        </p:blipFill>
        <p:spPr bwMode="auto">
          <a:xfrm>
            <a:off x="755576" y="3393488"/>
            <a:ext cx="7599628" cy="18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3476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Hypotesetest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Er der en effekt af behandlingerne?</a:t>
                </a:r>
                <a:br>
                  <a:rPr lang="da-DK" dirty="0" smtClean="0"/>
                </a:br>
                <a:r>
                  <a:rPr lang="da-DK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da-DK">
                        <a:latin typeface="Cambria Math"/>
                      </a:rPr>
                      <m:t>=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⋯=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=0</m:t>
                    </m:r>
                  </m:oMath>
                </a14:m>
                <a:r>
                  <a:rPr lang="da-DK" dirty="0"/>
                  <a:t> </a:t>
                </a:r>
                <a:br>
                  <a:rPr lang="da-DK" dirty="0"/>
                </a:br>
                <a:r>
                  <a:rPr lang="da-DK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a-DK" i="1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da-DK" dirty="0"/>
                  <a:t> for mindst </a:t>
                </a:r>
                <a:r>
                  <a:rPr lang="da-DK" dirty="0" err="1"/>
                  <a:t>een</a:t>
                </a:r>
                <a:r>
                  <a:rPr lang="da-DK" dirty="0"/>
                  <a:t> behandling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da-DK" dirty="0"/>
                  <a:t> </a:t>
                </a:r>
                <a:endParaRPr lang="da-DK" i="1" dirty="0"/>
              </a:p>
              <a:p>
                <a:r>
                  <a:rPr lang="da-DK" dirty="0" smtClean="0"/>
                  <a:t>Hvis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 smtClean="0"/>
                  <a:t> er sand: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da-DK" i="1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>
                        <a:latin typeface="Cambria Math"/>
                        <a:ea typeface="Cambria Math"/>
                      </a:rPr>
                      <m:t>        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;</m:t>
                    </m:r>
                    <m:r>
                      <m:rPr>
                        <m:nor/>
                      </m:rPr>
                      <a:rPr lang="da-DK">
                        <a:latin typeface="Cambria Math"/>
                        <a:ea typeface="Cambria Math"/>
                      </a:rPr>
                      <m:t>    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𝑗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=1,…, 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 </a:t>
                </a:r>
                <a:br>
                  <a:rPr lang="da-DK" dirty="0" smtClean="0"/>
                </a:br>
                <a:r>
                  <a:rPr lang="da-DK" dirty="0" smtClean="0"/>
                  <a:t>dvs. alle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da-DK" dirty="0" smtClean="0"/>
                  <a:t> observationer </a:t>
                </a:r>
                <a:r>
                  <a:rPr lang="da-DK" smtClean="0"/>
                  <a:t>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dirty="0"/>
                  <a:t> </a:t>
                </a:r>
                <a:r>
                  <a:rPr lang="da-DK" smtClean="0"/>
                  <a:t> </a:t>
                </a:r>
                <a:endParaRPr lang="da-DK" dirty="0" smtClean="0"/>
              </a:p>
              <a:p>
                <a:r>
                  <a:rPr lang="da-DK" dirty="0" smtClean="0"/>
                  <a:t>Hvis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/>
                  <a:t> er </a:t>
                </a:r>
                <a:r>
                  <a:rPr lang="da-DK" dirty="0" smtClean="0"/>
                  <a:t>sand for eksemplet </a:t>
                </a:r>
                <a:r>
                  <a:rPr lang="da-DK" smtClean="0"/>
                  <a:t>med resiners styrke, så betyder </a:t>
                </a:r>
                <a:r>
                  <a:rPr lang="da-DK" dirty="0" smtClean="0"/>
                  <a:t>det, </a:t>
                </a:r>
                <a:r>
                  <a:rPr lang="da-DK" smtClean="0"/>
                  <a:t>at alle tre resiner har samme styrke. </a:t>
                </a:r>
                <a:r>
                  <a:rPr lang="da-DK" dirty="0" smtClean="0"/>
                  <a:t>Så </a:t>
                </a:r>
                <a:r>
                  <a:rPr lang="da-DK" smtClean="0"/>
                  <a:t>er </a:t>
                </a:r>
                <a:br>
                  <a:rPr lang="da-DK" smtClean="0"/>
                </a:br>
                <a:r>
                  <a:rPr lang="da-DK" smtClean="0"/>
                  <a:t>forskellene </a:t>
                </a:r>
                <a:r>
                  <a:rPr lang="da-DK" dirty="0" smtClean="0"/>
                  <a:t>i det parallelle </a:t>
                </a:r>
                <a:r>
                  <a:rPr lang="da-DK" smtClean="0"/>
                  <a:t>boksplot </a:t>
                </a:r>
                <a:br>
                  <a:rPr lang="da-DK" smtClean="0"/>
                </a:br>
                <a:r>
                  <a:rPr lang="da-DK" smtClean="0"/>
                  <a:t>tilfældige </a:t>
                </a:r>
                <a:endParaRPr lang="da-DK" dirty="0" smtClean="0"/>
              </a:p>
              <a:p>
                <a:r>
                  <a:rPr lang="da-DK" dirty="0" smtClean="0"/>
                  <a:t>Vi undersøger hypotesen med varians-</a:t>
                </a:r>
                <a:r>
                  <a:rPr lang="da-DK" dirty="0"/>
                  <a:t/>
                </a:r>
                <a:br>
                  <a:rPr lang="da-DK" dirty="0"/>
                </a:br>
                <a:r>
                  <a:rPr lang="da-DK" dirty="0"/>
                  <a:t>analyse</a:t>
                </a:r>
                <a:r>
                  <a:rPr lang="da-DK"/>
                  <a:t>, </a:t>
                </a:r>
                <a:r>
                  <a:rPr lang="da-DK" smtClean="0"/>
                  <a:t>ANOVA. Vi undersøger, om </a:t>
                </a:r>
                <a:br>
                  <a:rPr lang="da-DK" smtClean="0"/>
                </a:br>
                <a:r>
                  <a:rPr lang="da-DK" smtClean="0"/>
                  <a:t>hvor meget af variationen, der kan </a:t>
                </a:r>
                <a:br>
                  <a:rPr lang="da-DK" smtClean="0"/>
                </a:br>
                <a:r>
                  <a:rPr lang="da-DK" smtClean="0"/>
                  <a:t>forklares med behandlingerne.</a:t>
                </a:r>
                <a:endParaRPr lang="da-DK" dirty="0"/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 r="-5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7</a:t>
            </a:fld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394" y="3483252"/>
            <a:ext cx="3056836" cy="2682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09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ANOVA fra </a:t>
            </a:r>
            <a:r>
              <a:rPr lang="da-DK" smtClean="0">
                <a:solidFill>
                  <a:srgbClr val="C00000"/>
                </a:solidFill>
              </a:rPr>
              <a:t>regression</a:t>
            </a:r>
            <a:r>
              <a:rPr lang="da-DK" smtClean="0">
                <a:solidFill>
                  <a:srgbClr val="385D8A"/>
                </a:solidFill>
              </a:rPr>
              <a:t> </a:t>
            </a:r>
            <a:r>
              <a:rPr lang="da-DK"/>
              <a:t>(kap. 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8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73322694"/>
                  </p:ext>
                </p:extLst>
              </p:nvPr>
            </p:nvGraphicFramePr>
            <p:xfrm>
              <a:off x="468313" y="1504664"/>
              <a:ext cx="8247334" cy="42285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367">
                      <a:extLst>
                        <a:ext uri="{9D8B030D-6E8A-4147-A177-3AD203B41FA5}">
                          <a16:colId xmlns:a16="http://schemas.microsoft.com/office/drawing/2014/main" val="3955120211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1190826296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924982019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410446796"/>
                        </a:ext>
                      </a:extLst>
                    </a:gridCol>
                    <a:gridCol w="975295">
                      <a:extLst>
                        <a:ext uri="{9D8B030D-6E8A-4147-A177-3AD203B41FA5}">
                          <a16:colId xmlns:a16="http://schemas.microsoft.com/office/drawing/2014/main" val="5352335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Kilder</a:t>
                          </a:r>
                          <a:endParaRPr lang="da-DK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Frihedsgrader </a:t>
                          </a:r>
                          <a:b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(DF)</a:t>
                          </a:r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Sum of Squares (SS)</a:t>
                          </a:r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Mean Squares (MS)</a:t>
                          </a:r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721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𝑟𝑒𝑔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b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smtClean="0">
                                    <a:solidFill>
                                      <a:schemeClr val="tx1"/>
                                    </a:solidFill>
                                  </a:rPr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smtClean="0">
                                    <a:solidFill>
                                      <a:schemeClr val="tx1"/>
                                    </a:solidFill>
                                  </a:rPr>
                                  <m:t>parametre</m:t>
                                </m:r>
                                <m:r>
                                  <a:rPr lang="da-DK" sz="1800" b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a-DK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r>
                            <a:rPr lang="da-DK" sz="1800" b="0" dirty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da-DK" sz="1800" b="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da-DK" sz="18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da-DK" sz="18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da-DK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da-DK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</a:br>
                          <a:endParaRPr lang="da-DK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𝑟𝑒𝑔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da-DK" sz="18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8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a-DK" sz="1800" b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da-DK" sz="18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a-DK" sz="18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da-DK" sz="1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1800" b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da-DK" sz="1800" b="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da-DK" sz="1800" b="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da-DK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a-DK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a-DK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da-DK" sz="1800" b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da-DK" sz="1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𝑟𝑒𝑔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b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a-DK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𝑆𝑆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𝑟𝑒𝑔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a-DK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𝑑𝑓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𝑟𝑒𝑔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a-DK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a-DK" sz="1800" b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a-DK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𝑀𝑆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𝑟𝑒𝑔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a-DK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𝑀𝑆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𝑟𝑒𝑠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</a:br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0795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Residual</a:t>
                          </a:r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b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smtClean="0">
                                    <a:solidFill>
                                      <a:schemeClr val="tx1"/>
                                    </a:solidFill>
                                  </a:rPr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smtClean="0">
                                    <a:solidFill>
                                      <a:schemeClr val="tx1"/>
                                    </a:solidFill>
                                  </a:rPr>
                                  <m:t>obs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smtClean="0">
                                    <a:solidFill>
                                      <a:schemeClr val="tx1"/>
                                    </a:solidFill>
                                  </a:rPr>
                                  <m:t>.</m:t>
                                </m:r>
                                <m:r>
                                  <a:rPr lang="da-DK" sz="1800" b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smtClean="0">
                                    <a:solidFill>
                                      <a:schemeClr val="tx1"/>
                                    </a:solidFill>
                                  </a:rPr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smtClean="0">
                                    <a:solidFill>
                                      <a:schemeClr val="tx1"/>
                                    </a:solidFill>
                                  </a:rPr>
                                  <m:t>parametre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a-DK" sz="1800" b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da-DK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da-DK" sz="1800" b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da-DK" sz="1800" b="0" i="1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da-DK" sz="18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8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a-DK" sz="1800" b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da-DK" sz="18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a-DK" sz="18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da-DK" sz="1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1800" b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da-DK" sz="18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da-DK" sz="1800" b="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da-DK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 b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da-DK" sz="1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b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a-DK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𝑆𝑆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𝑟𝑒𝑠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a-DK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𝑑𝑓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𝑟𝑒𝑠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91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𝑡𝑜𝑡𝑎𝑙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b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smtClean="0">
                                    <a:solidFill>
                                      <a:schemeClr val="tx1"/>
                                    </a:solidFill>
                                  </a:rPr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smtClean="0">
                                    <a:solidFill>
                                      <a:schemeClr val="tx1"/>
                                    </a:solidFill>
                                  </a:rPr>
                                  <m:t>observationer</m:t>
                                </m:r>
                                <m:r>
                                  <a:rPr lang="da-DK" sz="1800" b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a-DK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da-DK" sz="18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da-DK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da-DK" sz="18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da-DK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</a:br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𝑡𝑜𝑡𝑎𝑙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da-DK" sz="18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8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a-DK" sz="1800" b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da-DK" sz="18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a-DK" sz="18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da-DK" sz="1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1800" b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a-DK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a-DK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da-DK" sz="1800" b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da-DK" sz="1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60506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73322694"/>
                  </p:ext>
                </p:extLst>
              </p:nvPr>
            </p:nvGraphicFramePr>
            <p:xfrm>
              <a:off x="468313" y="1504664"/>
              <a:ext cx="8247334" cy="42285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367">
                      <a:extLst>
                        <a:ext uri="{9D8B030D-6E8A-4147-A177-3AD203B41FA5}">
                          <a16:colId xmlns:a16="http://schemas.microsoft.com/office/drawing/2014/main" val="3955120211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1190826296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924982019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410446796"/>
                        </a:ext>
                      </a:extLst>
                    </a:gridCol>
                    <a:gridCol w="975295">
                      <a:extLst>
                        <a:ext uri="{9D8B030D-6E8A-4147-A177-3AD203B41FA5}">
                          <a16:colId xmlns:a16="http://schemas.microsoft.com/office/drawing/2014/main" val="53523353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Kilder</a:t>
                          </a:r>
                          <a:endParaRPr lang="da-DK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Frihedsgrader </a:t>
                          </a:r>
                          <a:b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(DF)</a:t>
                          </a:r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Sum of Squares (SS)</a:t>
                          </a:r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Mean Squares (MS)</a:t>
                          </a:r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721193"/>
                      </a:ext>
                    </a:extLst>
                  </a:tr>
                  <a:tr h="12110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792" t="-55276" r="-178986" b="-208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03" t="-55276" r="-123867" b="-208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1855" t="-55276" r="-65323" b="-208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875" t="-55276" r="-1250" b="-2085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079567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Residual</a:t>
                          </a:r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792" t="-157653" r="-178986" b="-1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03" t="-157653" r="-123867" b="-1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1855" t="-157653" r="-65323" b="-1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9160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b="0" smtClean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792" t="-258974" r="-178986" b="-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03" t="-258974" r="-123867" b="-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60506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082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ANOVA i eksperimenter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Samme koncept, men forskelle i notation:</a:t>
                </a:r>
              </a:p>
              <a:p>
                <a:r>
                  <a:rPr lang="da-DK" smtClean="0"/>
                  <a:t>Regression: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𝑡𝑜𝑡𝑎𝑙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𝑟𝑒𝑔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da-DK" dirty="0" smtClean="0"/>
                  <a:t> </a:t>
                </a:r>
              </a:p>
              <a:p>
                <a:r>
                  <a:rPr lang="da-DK" smtClean="0"/>
                  <a:t>Eksperimenter: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da-DK" dirty="0" smtClean="0"/>
              </a:p>
              <a:p>
                <a:r>
                  <a:rPr lang="da-DK" dirty="0" smtClean="0"/>
                  <a:t>Konceptuelt det samme: Den samlede variation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da-DK" dirty="0" smtClean="0"/>
                  <a:t> eller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𝑆𝑆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a-DK" dirty="0" smtClean="0"/>
                  <a:t>) kan opdeles i 2 dele:</a:t>
                </a:r>
              </a:p>
              <a:p>
                <a:pPr lvl="1"/>
                <a:r>
                  <a:rPr lang="da-DK" dirty="0" smtClean="0"/>
                  <a:t>den del, der forklares af regressionsmodellen / behandlingen </a:t>
                </a:r>
                <a:br>
                  <a:rPr lang="da-DK" dirty="0" smtClean="0"/>
                </a:br>
                <a:r>
                  <a:rPr lang="da-DK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𝑟𝑒𝑔</m:t>
                        </m:r>
                      </m:sub>
                    </m:sSub>
                  </m:oMath>
                </a14:m>
                <a:r>
                  <a:rPr lang="da-DK" dirty="0" smtClean="0"/>
                  <a:t> eller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𝑆𝑆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dirty="0" smtClean="0"/>
                  <a:t>) og </a:t>
                </a:r>
              </a:p>
              <a:p>
                <a:pPr lvl="1"/>
                <a:r>
                  <a:rPr lang="da-DK" dirty="0" smtClean="0"/>
                  <a:t>den del, der ikke kan forklares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da-DK" dirty="0" smtClean="0"/>
                  <a:t> eller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𝑆𝑆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a-DK" smtClean="0"/>
                  <a:t>), og som opfattes som tilfældig støj.</a:t>
                </a:r>
                <a:endParaRPr lang="da-DK" dirty="0" smtClean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0018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alj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alj presentation</Template>
  <TotalTime>47256</TotalTime>
  <Words>4520</Words>
  <Application>Microsoft Office PowerPoint</Application>
  <PresentationFormat>On-screen Show (4:3)</PresentationFormat>
  <Paragraphs>246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1_alj presentation</vt:lpstr>
      <vt:lpstr>Sandsynlighedsteori og statistik    Kapitel 12.  Variansanalyse (ANOVA) og eksperimenter med en faktor (afsnit 12.1-12.2, 12.4)   </vt:lpstr>
      <vt:lpstr>Eksperimenter</vt:lpstr>
      <vt:lpstr>Eksempel 12.3, s. 397 (styrke af resiner)</vt:lpstr>
      <vt:lpstr>Eksempel 12.3, s. 397 (styrke af resiner)</vt:lpstr>
      <vt:lpstr>Generelt enkelt-faktor eksperiment</vt:lpstr>
      <vt:lpstr>Lineær statistisk model</vt:lpstr>
      <vt:lpstr>Hypotesetest</vt:lpstr>
      <vt:lpstr>ANOVA fra regression (kap. 11)</vt:lpstr>
      <vt:lpstr>ANOVA i eksperimenter</vt:lpstr>
      <vt:lpstr>ANOVA med notation fra eksperimenter</vt:lpstr>
      <vt:lpstr>Eksempel, s. 389 (hærdning af lim)</vt:lpstr>
      <vt:lpstr>Eksempel, s. 389 (hærdning af lim)</vt:lpstr>
      <vt:lpstr>Eksempel, s. 389 (hærdning af lim)</vt:lpstr>
      <vt:lpstr>Eksempel, s. 389 (hærdning af lim)</vt:lpstr>
      <vt:lpstr>Simplere beregning af Sums of Squares </vt:lpstr>
      <vt:lpstr>Eksempel, s. 389 (hærdning af lim) i R</vt:lpstr>
      <vt:lpstr>Tilbage til eks. 12.3 (styrke af resiner)</vt:lpstr>
      <vt:lpstr>Konfidensinterval for forskel ml. to beh.</vt:lpstr>
      <vt:lpstr>Tilbage til eks. 12.3 (styrke af resiner)</vt:lpstr>
      <vt:lpstr>Konfidensinterval for forskel ml. to beh.</vt:lpstr>
      <vt:lpstr>Eks. 12.3 (Benferroni konf.intervaller)</vt:lpstr>
      <vt:lpstr>Eks. 12.3 (Tukey HSD konf.intervaller)</vt:lpstr>
      <vt:lpstr>Eks. 12.3 (oversigt over metoder)</vt:lpstr>
      <vt:lpstr>Eks. 12.3 (test af antagelser)</vt:lpstr>
      <vt:lpstr>Eks. 12.3 (test af antagelser i R)</vt:lpstr>
      <vt:lpstr>Eks. 12.3 (test af antagelser i R)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K12</dc:title>
  <dc:creator>Allan Leck Jensen</dc:creator>
  <cp:lastModifiedBy>Allan Leck Jensen</cp:lastModifiedBy>
  <cp:revision>1359</cp:revision>
  <dcterms:created xsi:type="dcterms:W3CDTF">2015-02-03T16:48:11Z</dcterms:created>
  <dcterms:modified xsi:type="dcterms:W3CDTF">2021-12-08T07:07:39Z</dcterms:modified>
</cp:coreProperties>
</file>