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30" r:id="rId2"/>
    <p:sldId id="331" r:id="rId3"/>
    <p:sldId id="336" r:id="rId4"/>
    <p:sldId id="332" r:id="rId5"/>
    <p:sldId id="334" r:id="rId6"/>
    <p:sldId id="335" r:id="rId7"/>
    <p:sldId id="337" r:id="rId8"/>
    <p:sldId id="333" r:id="rId9"/>
    <p:sldId id="340" r:id="rId10"/>
    <p:sldId id="338" r:id="rId11"/>
    <p:sldId id="341" r:id="rId12"/>
    <p:sldId id="342" r:id="rId13"/>
    <p:sldId id="344" r:id="rId14"/>
    <p:sldId id="343" r:id="rId15"/>
    <p:sldId id="346" r:id="rId16"/>
    <p:sldId id="348" r:id="rId17"/>
    <p:sldId id="345" r:id="rId18"/>
    <p:sldId id="349" r:id="rId19"/>
    <p:sldId id="350" r:id="rId20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85D8A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85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7709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08-12-2021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634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417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089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65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745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174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04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08-12-2021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dirty="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br>
              <a:rPr lang="da-DK" sz="3600" dirty="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 smtClean="0">
                <a:solidFill>
                  <a:schemeClr val="tx1"/>
                </a:solidFill>
              </a:rPr>
              <a:t>13.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Eksperimenter med to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og flere faktorer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z="2400">
                <a:solidFill>
                  <a:prstClr val="black"/>
                </a:solidFill>
              </a:rPr>
              <a:t>(afsnit </a:t>
            </a:r>
            <a:r>
              <a:rPr lang="da-DK" sz="2400" smtClean="0">
                <a:solidFill>
                  <a:prstClr val="black"/>
                </a:solidFill>
              </a:rPr>
              <a:t>13.1-13.2)</a:t>
            </a:r>
            <a:r>
              <a:rPr lang="da-DK" sz="1000" smtClean="0"/>
              <a:t> 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ANOVA </a:t>
            </a:r>
            <a:r>
              <a:rPr lang="da-DK" smtClean="0"/>
              <a:t>for 2-faktor eksperimenter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9887205"/>
                  </p:ext>
                </p:extLst>
              </p:nvPr>
            </p:nvGraphicFramePr>
            <p:xfrm>
              <a:off x="224880" y="1196752"/>
              <a:ext cx="8640960" cy="37588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05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445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35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877"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b="1" dirty="0"/>
                            <a:t>Frihedsgrader </a:t>
                          </a:r>
                          <a:r>
                            <a:rPr lang="da-DK" sz="1800" b="1"/>
                            <a:t/>
                          </a:r>
                          <a:br>
                            <a:rPr lang="da-DK" sz="1800" b="1"/>
                          </a:br>
                          <a:r>
                            <a:rPr lang="da-DK" sz="1800" b="1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a-DK" sz="1800" b="1" i="1" smtClean="0"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</m:oMath>
                          </a14:m>
                          <a:r>
                            <a:rPr lang="da-DK" sz="1800" b="1" smtClean="0"/>
                            <a:t>)</a:t>
                          </a:r>
                          <a:endParaRPr lang="da-DK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b="1" dirty="0"/>
                            <a:t>Sum of Squares </a:t>
                          </a:r>
                          <a:br>
                            <a:rPr lang="da-DK" sz="1800" b="1" dirty="0"/>
                          </a:br>
                          <a:r>
                            <a:rPr lang="da-DK" sz="18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a-DK" sz="1800" b="1" i="1" dirty="0" smtClean="0"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oMath>
                          </a14:m>
                          <a:r>
                            <a:rPr lang="da-DK" sz="1800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800" b="1"/>
                            <a:t>Mean Squares </a:t>
                          </a:r>
                          <a:r>
                            <a:rPr lang="da-DK" sz="1800" b="1" smtClean="0"/>
                            <a:t/>
                          </a:r>
                          <a:br>
                            <a:rPr lang="da-DK" sz="1800" b="1" smtClean="0"/>
                          </a:br>
                          <a:r>
                            <a:rPr lang="da-DK" sz="1800" b="1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a-DK" sz="1800" b="1" i="1" smtClean="0"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oMath>
                          </a14:m>
                          <a:r>
                            <a:rPr lang="da-DK" sz="1800" b="1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a-DK" sz="18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da-DK" sz="1800" b="1" smtClean="0"/>
                            <a:t> </a:t>
                          </a:r>
                          <a:endParaRPr lang="da-DK" sz="18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Faktor A</a:t>
                          </a: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/>
                            <a:t/>
                          </a:r>
                          <a:br>
                            <a:rPr lang="da-DK" sz="1800"/>
                          </a:b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8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800" b="0" i="1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a-DK" sz="24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400"/>
                            <a:t/>
                          </a:r>
                          <a:br>
                            <a:rPr lang="da-DK" sz="2400"/>
                          </a:br>
                          <a:endParaRPr lang="da-DK" sz="24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Faktor B</a:t>
                          </a: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/>
                            <a:t/>
                          </a:r>
                          <a:br>
                            <a:rPr lang="da-DK" sz="1800"/>
                          </a:b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8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800" b="0" i="1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a-DK" sz="24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400"/>
                            <a:t/>
                          </a:r>
                          <a:br>
                            <a:rPr lang="da-DK" sz="2400"/>
                          </a:br>
                          <a:endParaRPr lang="da-DK" sz="24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077256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Interaktion</a:t>
                          </a: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r>
                            <a:rPr lang="da-DK" sz="1800"/>
                            <a:t/>
                          </a:r>
                          <a:br>
                            <a:rPr lang="da-DK" sz="1800"/>
                          </a:b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8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800" b="0" i="1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400"/>
                            <a:t/>
                          </a:r>
                          <a:br>
                            <a:rPr lang="da-DK" sz="2400"/>
                          </a:br>
                          <a:endParaRPr lang="da-DK" sz="24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697318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oMath>
                            </m:oMathPara>
                          </a14:m>
                          <a:r>
                            <a:rPr lang="da-DK" sz="18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800" b="0" i="1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da-DK" sz="24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sz="2400" dirty="0"/>
                                          <m:t> 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𝑆𝑇</m:t>
                                </m:r>
                              </m:oMath>
                            </m:oMathPara>
                          </a14:m>
                          <a:r>
                            <a:rPr lang="da-DK" sz="1800" dirty="0">
                              <a:latin typeface="Cambria Math"/>
                            </a:rPr>
                            <a:t/>
                          </a:r>
                          <a:br>
                            <a:rPr lang="da-DK" sz="1800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9887205"/>
                  </p:ext>
                </p:extLst>
              </p:nvPr>
            </p:nvGraphicFramePr>
            <p:xfrm>
              <a:off x="224880" y="1196752"/>
              <a:ext cx="8640960" cy="37588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05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445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35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877"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851" t="-4348" r="-350746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206" t="-4348" r="-245588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733" t="-4348" r="-53917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2069" t="-4348" r="-862" b="-4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Faktor A</a:t>
                          </a: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851" t="-120000" r="-350746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7206" t="-120000" r="-245588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3733" t="-120000" r="-5391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2069" t="-120000" r="-86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Faktor B</a:t>
                          </a: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851" t="-217822" r="-350746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7206" t="-217822" r="-245588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3733" t="-217822" r="-53917" b="-3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2069" t="-217822" r="-862" b="-3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77256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Interaktion</a:t>
                          </a:r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851" t="-321000" r="-35074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7206" t="-321000" r="-245588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3733" t="-321000" r="-5391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2069" t="-321000" r="-862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697318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851" t="-416832" r="-350746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7206" t="-416832" r="-245588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3733" t="-416832" r="-53917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851" t="-522000" r="-350746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7206" t="-522000" r="-245588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5157192"/>
                <a:ext cx="8568952" cy="1339552"/>
              </a:xfrm>
            </p:spPr>
            <p:txBody>
              <a:bodyPr/>
              <a:lstStyle/>
              <a:p>
                <a:r>
                  <a:rPr lang="da-DK" sz="2000" smtClean="0"/>
                  <a:t>Bemærk: Hvis der kun er 1 gentagelse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a-DK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a-DK" sz="2000" smtClean="0"/>
                  <a:t>), så er der 0 frihedsgrader for Error, så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da-DK" sz="2000" smtClean="0"/>
                  <a:t> kan ikke beregnes og dermed kan hypoteserne ikke testes.</a:t>
                </a:r>
                <a:endParaRPr lang="da-DK" sz="200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5157192"/>
                <a:ext cx="8568952" cy="1339552"/>
              </a:xfrm>
              <a:blipFill>
                <a:blip r:embed="rId4"/>
                <a:stretch>
                  <a:fillRect l="-640" t="-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2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13.1, s. 428 (vejbelægning)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r>
                  <a:rPr lang="en-US" sz="2000" smtClean="0"/>
                  <a:t>Gamle byggematerialer genbruges til vejbelægning. Kvaliteten af materialet måles som </a:t>
                </a:r>
                <a:r>
                  <a:rPr lang="en-US" sz="2000"/>
                  <a:t>‘modulus of resilience’ (~elasticiteten</a:t>
                </a:r>
                <a:r>
                  <a:rPr lang="en-US" sz="2000" smtClean="0"/>
                  <a:t>). I et eksperiment blev resiliensen målt på to typer materialer fordelt på tre lokaliteteter og med tre gentagelser. Man ønsker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smtClean="0"/>
                  <a:t> % signifikansniveau</a:t>
                </a:r>
              </a:p>
              <a:p>
                <a:r>
                  <a:rPr lang="en-US" sz="2000" smtClean="0"/>
                  <a:t>Faktor A, lokalitet.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smtClean="0"/>
                  <a:t> niveauer: </a:t>
                </a:r>
              </a:p>
              <a:p>
                <a:pPr lvl="1"/>
                <a:r>
                  <a:rPr lang="en-US" sz="1800" smtClean="0"/>
                  <a:t>MN (Minnesota)</a:t>
                </a:r>
              </a:p>
              <a:p>
                <a:pPr lvl="1"/>
                <a:r>
                  <a:rPr lang="en-US" sz="1800" smtClean="0"/>
                  <a:t>CO (Colorado)</a:t>
                </a:r>
              </a:p>
              <a:p>
                <a:pPr lvl="1"/>
                <a:r>
                  <a:rPr lang="en-US" sz="1800" smtClean="0"/>
                  <a:t>TX (Texas) </a:t>
                </a:r>
              </a:p>
              <a:p>
                <a:r>
                  <a:rPr lang="en-US" sz="2000" smtClean="0"/>
                  <a:t>Faktor B, type af materiale.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smtClean="0"/>
                  <a:t> niveauer:</a:t>
                </a:r>
              </a:p>
              <a:p>
                <a:pPr lvl="1"/>
                <a:r>
                  <a:rPr lang="en-US" sz="1800" smtClean="0"/>
                  <a:t>RCA (Recycled Concrete Aggregate)  ~  Beton</a:t>
                </a:r>
              </a:p>
              <a:p>
                <a:pPr lvl="1"/>
                <a:r>
                  <a:rPr lang="en-US" sz="1800" smtClean="0"/>
                  <a:t>RPA (Recycled Pavement Aggregate)  ~  Fliser</a:t>
                </a:r>
              </a:p>
              <a:p>
                <a:r>
                  <a:rPr lang="en-US" sz="2000" smtClean="0"/>
                  <a:t>Vi har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smtClean="0"/>
                  <a:t>. Dermed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𝑎𝑏𝑟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GB" sz="2000" smtClean="0"/>
                  <a:t>. Resultat: </a:t>
                </a: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2"/>
                <a:stretch>
                  <a:fillRect l="-651" t="-643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3" y="5157192"/>
            <a:ext cx="7560840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7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13.1, s. 428 (vejbelægning)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688632"/>
          </a:xfrm>
        </p:spPr>
        <p:txBody>
          <a:bodyPr/>
          <a:lstStyle/>
          <a:p>
            <a:r>
              <a:rPr lang="en-US" sz="2000" smtClean="0"/>
              <a:t>Data kan præsenteres på forskellige, mere eller mindre bearbejdede </a:t>
            </a:r>
            <a:br>
              <a:rPr lang="en-US" sz="2000" smtClean="0"/>
            </a:br>
            <a:r>
              <a:rPr lang="en-US" sz="2000" smtClean="0"/>
              <a:t>(og overskuelige) måder: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3" y="5157192"/>
            <a:ext cx="7560840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18" y="1844824"/>
            <a:ext cx="4884375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53" y="1844824"/>
            <a:ext cx="2216909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1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13.1, s. 428 (vejbelægning)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688632"/>
          </a:xfrm>
        </p:spPr>
        <p:txBody>
          <a:bodyPr/>
          <a:lstStyle/>
          <a:p>
            <a:r>
              <a:rPr lang="en-US" sz="2000" smtClean="0"/>
              <a:t>Konklusion af testene:</a:t>
            </a:r>
          </a:p>
          <a:p>
            <a:pPr lvl="1">
              <a:buFont typeface="+mj-lt"/>
              <a:buAutoNum type="arabicPeriod"/>
            </a:pPr>
            <a:r>
              <a:rPr lang="en-US" sz="1800" smtClean="0"/>
              <a:t>Effekt af faktor A (lokalitet)</a:t>
            </a:r>
            <a:br>
              <a:rPr lang="en-US" sz="1800" smtClean="0"/>
            </a:br>
            <a:r>
              <a:rPr lang="en-US" sz="1800" smtClean="0"/>
              <a:t>På 1 % signifikansniveau kan vi </a:t>
            </a:r>
            <a:r>
              <a:rPr lang="en-US" sz="1800" i="1" smtClean="0"/>
              <a:t>ikke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forkaste nulhypotesen om, at der ikke </a:t>
            </a:r>
            <a:br>
              <a:rPr lang="en-US" sz="1800" smtClean="0"/>
            </a:br>
            <a:r>
              <a:rPr lang="en-US" sz="1800" smtClean="0"/>
              <a:t>er forskel på niveauerne i faktor A. </a:t>
            </a:r>
            <a:br>
              <a:rPr lang="en-US" sz="1800" smtClean="0"/>
            </a:br>
            <a:r>
              <a:rPr lang="en-US" sz="1800" smtClean="0"/>
              <a:t>P-værdien for testen er 0.035, som er</a:t>
            </a:r>
            <a:br>
              <a:rPr lang="en-US" sz="1800" smtClean="0"/>
            </a:br>
            <a:r>
              <a:rPr lang="en-US" sz="1800" smtClean="0"/>
              <a:t>over 0.01. Der er ikke signifikant forskel på lokaliteterne</a:t>
            </a:r>
          </a:p>
          <a:p>
            <a:pPr lvl="1">
              <a:buFont typeface="+mj-lt"/>
              <a:buAutoNum type="arabicPeriod"/>
            </a:pPr>
            <a:r>
              <a:rPr lang="en-US" sz="1800" smtClean="0"/>
              <a:t>Effekt af faktor B (materiale)</a:t>
            </a:r>
            <a:br>
              <a:rPr lang="en-US" sz="1800" smtClean="0"/>
            </a:br>
            <a:r>
              <a:rPr lang="en-US" sz="1800" smtClean="0"/>
              <a:t>Som følge af F-værdien på 36.1 og den tilhørende p-værdi på næsten 0 kan vi  forkaste nulhypotesen. Der er forskel på de to materialer</a:t>
            </a:r>
          </a:p>
          <a:p>
            <a:pPr lvl="1">
              <a:buFont typeface="+mj-lt"/>
              <a:buAutoNum type="arabicPeriod"/>
            </a:pPr>
            <a:r>
              <a:rPr lang="en-US" sz="1800" smtClean="0"/>
              <a:t>Effekt af interaktion mellem lokalitet og materiale</a:t>
            </a:r>
            <a:br>
              <a:rPr lang="en-US" sz="1800" smtClean="0"/>
            </a:br>
            <a:r>
              <a:rPr lang="en-US" sz="1800" smtClean="0"/>
              <a:t>Der er signifikant interaktion mellem de to faktorer. </a:t>
            </a:r>
            <a:br>
              <a:rPr lang="en-US" sz="1800" smtClean="0"/>
            </a:br>
            <a:r>
              <a:rPr lang="en-US" sz="1800" smtClean="0"/>
              <a:t>Derfor kan vi ikke ignorere </a:t>
            </a:r>
            <a:r>
              <a:rPr lang="en-US" sz="1800"/>
              <a:t>faktor A (lokalitet)</a:t>
            </a:r>
            <a:endParaRPr lang="en-US" sz="1800" smtClean="0"/>
          </a:p>
          <a:p>
            <a:r>
              <a:rPr lang="en-US" sz="2000" smtClean="0"/>
              <a:t>Grafens seks punkter er gennemsnitlig resiliens</a:t>
            </a:r>
            <a:br>
              <a:rPr lang="en-US" sz="2000" smtClean="0"/>
            </a:br>
            <a:r>
              <a:rPr lang="en-US" sz="2000" smtClean="0"/>
              <a:t>for de seks kombinationer af lokalitet og </a:t>
            </a:r>
            <a:br>
              <a:rPr lang="en-US" sz="2000" smtClean="0"/>
            </a:br>
            <a:r>
              <a:rPr lang="en-US" sz="2000" smtClean="0"/>
              <a:t>materiale. Forskel på de to materialers resiliens </a:t>
            </a:r>
            <a:br>
              <a:rPr lang="en-US" sz="2000" smtClean="0"/>
            </a:br>
            <a:r>
              <a:rPr lang="en-US" sz="2000" smtClean="0"/>
              <a:t>er afhængig af lokaliteten. Hvis der ikke var </a:t>
            </a:r>
            <a:br>
              <a:rPr lang="en-US" sz="2000" smtClean="0"/>
            </a:br>
            <a:r>
              <a:rPr lang="en-US" sz="2000" smtClean="0"/>
              <a:t>interaktion, ville vi se to parallelle kurver (med </a:t>
            </a:r>
            <a:br>
              <a:rPr lang="en-US" sz="2000" smtClean="0"/>
            </a:br>
            <a:r>
              <a:rPr lang="en-US" sz="2000" smtClean="0"/>
              <a:t>samme forskel for de tre lokaliteter).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11" y="1047651"/>
            <a:ext cx="4018211" cy="168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361408"/>
            <a:ext cx="2987228" cy="2266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3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Hvordan i R? (Eksempel 13.1)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76064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000"/>
              <a:t>Vi får R til at beregne ANOVA tabellen med kommandoen</a:t>
            </a:r>
            <a:br>
              <a:rPr lang="en-US" sz="2000"/>
            </a:br>
            <a:r>
              <a:rPr lang="en-US" sz="2000"/>
              <a:t> 	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fm1 = aov(res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~ lok + mat + 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lok:mat)</a:t>
            </a:r>
            <a:b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 	summary(fm1)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hvor ‘lok’ er lokalitet (faktor A), ‘mat’ er materiale (faktor B) og ‘res’ er den målte resiliens. Vi får taget </a:t>
            </a:r>
            <a:br>
              <a:rPr lang="en-US" sz="2000" smtClean="0"/>
            </a:br>
            <a:r>
              <a:rPr lang="en-US" sz="2000" smtClean="0"/>
              <a:t>højde for interaktion i model-</a:t>
            </a:r>
            <a:br>
              <a:rPr lang="en-US" sz="2000" smtClean="0"/>
            </a:br>
            <a:r>
              <a:rPr lang="en-US" sz="2000" smtClean="0"/>
              <a:t>len med leddet ‘lok:mat’</a:t>
            </a:r>
          </a:p>
          <a:p>
            <a:pPr>
              <a:spcBef>
                <a:spcPts val="400"/>
              </a:spcBef>
            </a:pPr>
            <a:r>
              <a:rPr lang="en-US" sz="2000" smtClean="0"/>
              <a:t>Resultat:</a:t>
            </a:r>
          </a:p>
          <a:p>
            <a:pPr>
              <a:spcBef>
                <a:spcPts val="400"/>
              </a:spcBef>
            </a:pPr>
            <a:r>
              <a:rPr lang="en-US" sz="2000" smtClean="0"/>
              <a:t>Vi </a:t>
            </a:r>
            <a:r>
              <a:rPr lang="en-US" sz="2000"/>
              <a:t>kan få beregnet konfidensinterval for forskellen på hvert par af lokalitet:</a:t>
            </a:r>
            <a:br>
              <a:rPr lang="en-US" sz="2000"/>
            </a:br>
            <a:r>
              <a:rPr lang="en-US" sz="2000"/>
              <a:t> 	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TukeyHSD(fm1,"lok", conf.level=0.99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sz="2000"/>
              <a:t>For hvert af de tre par indeholder </a:t>
            </a:r>
            <a:r>
              <a:rPr lang="en-US" sz="2000" smtClean="0"/>
              <a:t>konfidens-</a:t>
            </a:r>
            <a:br>
              <a:rPr lang="en-US" sz="2000" smtClean="0"/>
            </a:br>
            <a:r>
              <a:rPr lang="en-US" sz="2000" smtClean="0"/>
              <a:t>intervallet </a:t>
            </a:r>
            <a:r>
              <a:rPr lang="en-US" sz="2000"/>
              <a:t>0 og p-værdien er over 0.01</a:t>
            </a:r>
          </a:p>
          <a:p>
            <a:pPr>
              <a:spcBef>
                <a:spcPts val="400"/>
              </a:spcBef>
            </a:pPr>
            <a:r>
              <a:rPr lang="en-US" sz="2000" smtClean="0"/>
              <a:t>Vi kan få beregnet konf.interval for alle </a:t>
            </a:r>
            <a:br>
              <a:rPr lang="en-US" sz="2000" smtClean="0"/>
            </a:br>
            <a:r>
              <a:rPr lang="en-US" sz="2000" smtClean="0"/>
              <a:t>kombinationer af par og lokalitet:</a:t>
            </a:r>
            <a:br>
              <a:rPr lang="en-US" sz="2000" smtClean="0"/>
            </a:br>
            <a:r>
              <a:rPr lang="en-US" sz="2000"/>
              <a:t> 	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TukeyHSD(fm1, conf.level=0.99)</a:t>
            </a:r>
          </a:p>
          <a:p>
            <a:pPr>
              <a:spcBef>
                <a:spcPts val="400"/>
              </a:spcBef>
            </a:pPr>
            <a:r>
              <a:rPr lang="en-US" sz="2000" smtClean="0"/>
              <a:t>F.eks. er forskellen på RCA fra MN og CO </a:t>
            </a:r>
            <a:br>
              <a:rPr lang="en-US" sz="2000" smtClean="0"/>
            </a:br>
            <a:r>
              <a:rPr lang="en-US" sz="2000" smtClean="0"/>
              <a:t>mellem -44.7 og 300.0 (række 1). P-værdien </a:t>
            </a:r>
            <a:br>
              <a:rPr lang="en-US" sz="2000" smtClean="0"/>
            </a:br>
            <a:r>
              <a:rPr lang="en-US" sz="2000" smtClean="0"/>
              <a:t>for, om forskellen er 0, er 0.066.</a:t>
            </a:r>
            <a:endParaRPr lang="en-US" sz="2000"/>
          </a:p>
          <a:p>
            <a:pPr marL="0" indent="0">
              <a:buNone/>
            </a:pP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245876"/>
            <a:ext cx="4824536" cy="1241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480" y="3909808"/>
            <a:ext cx="3240000" cy="71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480" y="4797152"/>
            <a:ext cx="3240000" cy="195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641634" y="4905754"/>
            <a:ext cx="3250845" cy="3234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Eksperimenter med flere faktorer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Her med </a:t>
                </a:r>
                <a:r>
                  <a:rPr lang="da-DK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tre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dirty="0" smtClean="0"/>
                  <a:t>faktorer, A, B og </a:t>
                </a:r>
                <a:r>
                  <a:rPr lang="da-DK" smtClean="0"/>
                  <a:t>C:</a:t>
                </a:r>
                <a:br>
                  <a:rPr lang="da-DK" smtClean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    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=1,…,</m:t>
                                    </m:r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=1,…, </m:t>
                                    </m:r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da-DK" i="1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da-DK" i="1">
                                              <a:latin typeface="Cambria Math"/>
                                              <a:ea typeface="Cambria Math"/>
                                            </a:rPr>
                                            <m:t>=1,…,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=1,…,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da-DK" dirty="0" smtClean="0"/>
              </a:p>
              <a:p>
                <a:pPr marL="0" indent="0">
                  <a:buNone/>
                </a:pPr>
                <a:endParaRPr lang="da-DK" dirty="0" smtClean="0"/>
              </a:p>
              <a:p>
                <a:r>
                  <a:rPr lang="da-DK" dirty="0" smtClean="0"/>
                  <a:t>Der er </a:t>
                </a:r>
              </a:p>
              <a:p>
                <a:pPr lvl="1"/>
                <a:r>
                  <a:rPr lang="da-DK" dirty="0" smtClean="0"/>
                  <a:t>tre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primære effekter</a:t>
                </a:r>
                <a:r>
                  <a:rPr lang="da-DK" dirty="0" smtClean="0"/>
                  <a:t>, </a:t>
                </a:r>
              </a:p>
              <a:p>
                <a:pPr lvl="1"/>
                <a:r>
                  <a:rPr lang="da-DK" dirty="0" smtClean="0"/>
                  <a:t>tre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to-faktor interaktioner</a:t>
                </a:r>
                <a:r>
                  <a:rPr lang="da-DK" dirty="0" smtClean="0"/>
                  <a:t> og </a:t>
                </a:r>
              </a:p>
              <a:p>
                <a:pPr lvl="1"/>
                <a:r>
                  <a:rPr lang="da-DK" dirty="0" smtClean="0"/>
                  <a:t>en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tre-faktor interaktion.</a:t>
                </a:r>
                <a:endParaRPr lang="da-DK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67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ANOVA </a:t>
            </a:r>
            <a:r>
              <a:rPr lang="da-DK" smtClean="0"/>
              <a:t>for 3-faktor eksperimenter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0883600"/>
                  </p:ext>
                </p:extLst>
              </p:nvPr>
            </p:nvGraphicFramePr>
            <p:xfrm>
              <a:off x="224880" y="1052736"/>
              <a:ext cx="8640960" cy="535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27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8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325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54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4000">
                    <a:tc>
                      <a:txBody>
                        <a:bodyPr/>
                        <a:lstStyle/>
                        <a:p>
                          <a:pPr algn="l"/>
                          <a:endParaRPr lang="da-DK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600" b="1" dirty="0"/>
                            <a:t>Frihedsgrader </a:t>
                          </a:r>
                          <a:r>
                            <a:rPr lang="da-DK" sz="1600" b="1"/>
                            <a:t/>
                          </a:r>
                          <a:br>
                            <a:rPr lang="da-DK" sz="1600" b="1"/>
                          </a:br>
                          <a:r>
                            <a:rPr lang="da-DK" sz="1600" b="1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</m:oMath>
                          </a14:m>
                          <a:r>
                            <a:rPr lang="da-DK" sz="1600" b="1" smtClean="0"/>
                            <a:t>)</a:t>
                          </a:r>
                          <a:endParaRPr lang="da-DK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600" b="1" dirty="0"/>
                            <a:t>Sum of Squares </a:t>
                          </a:r>
                          <a:br>
                            <a:rPr lang="da-DK" sz="1600" b="1" dirty="0"/>
                          </a:br>
                          <a:r>
                            <a:rPr lang="da-DK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a-DK" sz="1600" b="1" i="1" dirty="0" smtClean="0"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oMath>
                          </a14:m>
                          <a:r>
                            <a:rPr lang="da-DK" sz="1600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600" b="1"/>
                            <a:t>Mean Squares </a:t>
                          </a:r>
                          <a:r>
                            <a:rPr lang="da-DK" sz="1600" b="1" smtClean="0"/>
                            <a:t/>
                          </a:r>
                          <a:br>
                            <a:rPr lang="da-DK" sz="1600" b="1" smtClean="0"/>
                          </a:br>
                          <a:r>
                            <a:rPr lang="da-DK" sz="1600" b="1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oMath>
                          </a14:m>
                          <a:r>
                            <a:rPr lang="da-DK" sz="1600" b="1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da-DK" sz="1600" b="1" smtClean="0"/>
                            <a:t> </a:t>
                          </a:r>
                          <a:endParaRPr lang="da-DK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Faktor A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a-DK" sz="16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600"/>
                            <a:t/>
                          </a:r>
                          <a:br>
                            <a:rPr lang="da-DK" sz="1600"/>
                          </a:br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6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600" b="0" i="1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a-DK" sz="20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000"/>
                            <a:t/>
                          </a:r>
                          <a:br>
                            <a:rPr lang="da-DK" sz="2000"/>
                          </a:br>
                          <a:endParaRPr lang="da-DK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Faktor B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600"/>
                            <a:t/>
                          </a:r>
                          <a:br>
                            <a:rPr lang="da-DK" sz="1600"/>
                          </a:br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6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600" b="0" i="1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a-DK" sz="20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000"/>
                            <a:t/>
                          </a:r>
                          <a:br>
                            <a:rPr lang="da-DK" sz="2000"/>
                          </a:br>
                          <a:endParaRPr lang="da-DK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077256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Faktor 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a-DK" sz="20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000"/>
                            <a:t/>
                          </a:r>
                          <a:br>
                            <a:rPr lang="da-DK" sz="2000"/>
                          </a:br>
                          <a:endParaRPr lang="da-DK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4826598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A:B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a-DK" sz="1600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r>
                            <a:rPr lang="da-DK" sz="1600"/>
                            <a:t/>
                          </a:r>
                          <a:br>
                            <a:rPr lang="da-DK" sz="1600"/>
                          </a:br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6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600" b="0" i="1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000"/>
                            <a:t/>
                          </a:r>
                          <a:br>
                            <a:rPr lang="da-DK" sz="2000"/>
                          </a:br>
                          <a:endParaRPr lang="da-DK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697318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A:C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a-DK" sz="1600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r>
                            <a:rPr lang="da-DK" sz="1600"/>
                            <a:t/>
                          </a:r>
                          <a:br>
                            <a:rPr lang="da-DK" sz="1600"/>
                          </a:br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6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600" b="0" i="1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𝐴𝐶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000"/>
                            <a:t/>
                          </a:r>
                          <a:br>
                            <a:rPr lang="da-DK" sz="2000"/>
                          </a:br>
                          <a:endParaRPr lang="da-DK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01522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B:C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r>
                            <a:rPr lang="da-DK" sz="1600"/>
                            <a:t/>
                          </a:r>
                          <a:br>
                            <a:rPr lang="da-DK" sz="1600"/>
                          </a:br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6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600" b="0" i="1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000"/>
                            <a:t/>
                          </a:r>
                          <a:br>
                            <a:rPr lang="da-DK" sz="2000"/>
                          </a:br>
                          <a:endParaRPr lang="da-DK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176565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A:B:C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a-DK" sz="1600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r>
                            <a:rPr lang="da-DK" sz="1600"/>
                            <a:t/>
                          </a:r>
                          <a:br>
                            <a:rPr lang="da-DK" sz="1600"/>
                          </a:br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𝐴𝐵𝐶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da-DK" sz="16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600" b="0" i="1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𝐴𝐵𝐶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𝐴𝐵𝐶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𝐴𝐵𝐶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000"/>
                            <a:t/>
                          </a:r>
                          <a:br>
                            <a:rPr lang="da-DK" sz="2000"/>
                          </a:br>
                          <a:endParaRPr lang="da-DK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35043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/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oMath>
                            </m:oMathPara>
                          </a14:m>
                          <a:r>
                            <a:rPr lang="da-DK" sz="16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600" b="0" i="1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da-DK" sz="20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num>
                                      <m:den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sz="2000" dirty="0"/>
                                          <m:t> 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𝑏𝑐𝑟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𝑆𝑇</m:t>
                                </m:r>
                              </m:oMath>
                            </m:oMathPara>
                          </a14:m>
                          <a:r>
                            <a:rPr lang="da-DK" sz="1600" dirty="0">
                              <a:latin typeface="Cambria Math"/>
                            </a:rPr>
                            <a:t/>
                          </a:r>
                          <a:br>
                            <a:rPr lang="da-DK" sz="1600" dirty="0">
                              <a:latin typeface="Cambria Math"/>
                            </a:rPr>
                          </a:br>
                          <a:endParaRPr lang="da-DK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0883600"/>
                  </p:ext>
                </p:extLst>
              </p:nvPr>
            </p:nvGraphicFramePr>
            <p:xfrm>
              <a:off x="224880" y="1052736"/>
              <a:ext cx="8640960" cy="535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27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8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325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54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l"/>
                          <a:endParaRPr lang="da-DK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324" t="-1481" r="-244142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0702" t="-1481" r="-292982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6757" t="-1481" r="-38877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7568" t="-1481" r="-1081" b="-5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Faktor A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165060" r="-24414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165060" r="-29298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165060" r="-38877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7568" t="-165060" r="-1081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Faktor B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265060" r="-24414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265060" r="-29298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265060" r="-3887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7568" t="-265060" r="-1081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77256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Faktor 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369512" r="-244142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369512" r="-292982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369512" r="-38877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7568" t="-369512" r="-1081" b="-60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826598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A:B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463855" r="-244142" b="-5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463855" r="-292982" b="-5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463855" r="-38877" b="-5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7568" t="-463855" r="-1081" b="-5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697318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A:C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563855" r="-244142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563855" r="-292982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563855" r="-38877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7568" t="-563855" r="-1081" b="-4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1522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B:C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663855" r="-244142" b="-3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663855" r="-292982" b="-3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663855" r="-38877" b="-3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7568" t="-663855" r="-1081" b="-3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76565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 smtClean="0"/>
                            <a:t>A:B:C</a:t>
                          </a:r>
                          <a:endParaRPr lang="da-DK" sz="16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773171" r="-244142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773171" r="-292982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773171" r="-38877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7568" t="-773171" r="-1081" b="-2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35043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/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862651" r="-244142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862651" r="-292982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757" t="-862651" r="-38877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600" b="1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324" t="-962651" r="-24414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702" t="-962651" r="-29298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6395630"/>
            <a:ext cx="8568952" cy="462370"/>
          </a:xfrm>
        </p:spPr>
        <p:txBody>
          <a:bodyPr/>
          <a:lstStyle/>
          <a:p>
            <a:pPr marL="0" indent="0">
              <a:buNone/>
            </a:pPr>
            <a:r>
              <a:rPr lang="da-DK" sz="2000"/>
              <a:t>7 hypotesetests!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7272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13.3, s. 436 (Detonator)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Som jeg forstår opgaven, handler den </a:t>
                </a:r>
                <a:br>
                  <a:rPr lang="en-US" smtClean="0"/>
                </a:br>
                <a:r>
                  <a:rPr lang="en-US" smtClean="0"/>
                  <a:t>om undersøgelse af en detonator </a:t>
                </a:r>
                <a:br>
                  <a:rPr lang="en-US" smtClean="0"/>
                </a:br>
                <a:r>
                  <a:rPr lang="en-US" smtClean="0"/>
                  <a:t>(ignitor). Sprængstoffer er som regel </a:t>
                </a:r>
                <a:br>
                  <a:rPr lang="en-US" smtClean="0"/>
                </a:br>
                <a:r>
                  <a:rPr lang="en-US" smtClean="0"/>
                  <a:t>svære at antænde. Derfor bruger man </a:t>
                </a:r>
                <a:br>
                  <a:rPr lang="en-US" smtClean="0"/>
                </a:br>
                <a:r>
                  <a:rPr lang="en-US" smtClean="0"/>
                  <a:t>en tændsats til at antænde et booster </a:t>
                </a:r>
                <a:br>
                  <a:rPr lang="en-US" smtClean="0"/>
                </a:br>
                <a:r>
                  <a:rPr lang="en-US" smtClean="0"/>
                  <a:t>sprængstof, som antænder det </a:t>
                </a:r>
                <a:br>
                  <a:rPr lang="en-US" smtClean="0"/>
                </a:br>
                <a:r>
                  <a:rPr lang="en-US" smtClean="0"/>
                  <a:t>primære sprængstof. </a:t>
                </a:r>
              </a:p>
              <a:p>
                <a:r>
                  <a:rPr lang="en-US" smtClean="0"/>
                  <a:t>Forsinkelsestiden imellem antænding </a:t>
                </a:r>
                <a:br>
                  <a:rPr lang="en-US" smtClean="0"/>
                </a:br>
                <a:r>
                  <a:rPr lang="en-US" smtClean="0"/>
                  <a:t>af tændsats til eksplosion måles. Den</a:t>
                </a:r>
                <a:br>
                  <a:rPr lang="en-US" smtClean="0"/>
                </a:br>
                <a:r>
                  <a:rPr lang="en-US" smtClean="0"/>
                  <a:t>skal helst være under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smtClean="0"/>
                  <a:t> ms</a:t>
                </a:r>
              </a:p>
              <a:p>
                <a:r>
                  <a:rPr lang="en-US" smtClean="0"/>
                  <a:t>Faktor A,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mtClean="0"/>
                  <a:t> typer tændsats</a:t>
                </a:r>
              </a:p>
              <a:p>
                <a:r>
                  <a:rPr lang="en-US" smtClean="0"/>
                  <a:t>Faktor B,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/>
                  <a:t> typer booster</a:t>
                </a:r>
              </a:p>
              <a:p>
                <a:r>
                  <a:rPr lang="en-US" smtClean="0"/>
                  <a:t>Faktor C,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mtClean="0"/>
                  <a:t> typer primær sprængstof</a:t>
                </a:r>
              </a:p>
              <a:p>
                <a:r>
                  <a:rPr lang="en-US" smtClean="0"/>
                  <a:t>To gentagelser. Derfor er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=3∙2∙4∙2=48</m:t>
                    </m:r>
                  </m:oMath>
                </a14:m>
                <a:r>
                  <a:rPr lang="en-GB" smtClean="0"/>
                  <a:t>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 b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48" y="1340768"/>
            <a:ext cx="3550232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25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13.3, s. 436 (Detonator)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/>
          <a:lstStyle/>
          <a:p>
            <a:r>
              <a:rPr lang="en-US" smtClean="0"/>
              <a:t>ANOVA tabellen viser, at </a:t>
            </a:r>
            <a:br>
              <a:rPr lang="en-US" smtClean="0"/>
            </a:br>
            <a:r>
              <a:rPr lang="en-US" smtClean="0"/>
              <a:t>kun faktor A og C er </a:t>
            </a:r>
            <a:br>
              <a:rPr lang="en-US" smtClean="0"/>
            </a:br>
            <a:r>
              <a:rPr lang="en-US" smtClean="0"/>
              <a:t>signifikante: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Da B ikke har effekt, </a:t>
            </a:r>
            <a:br>
              <a:rPr lang="en-US" smtClean="0"/>
            </a:br>
            <a:r>
              <a:rPr lang="en-US" smtClean="0"/>
              <a:t>hverken direkte eller </a:t>
            </a:r>
            <a:br>
              <a:rPr lang="en-US" smtClean="0"/>
            </a:br>
            <a:r>
              <a:rPr lang="en-US" smtClean="0"/>
              <a:t>gennem interaktioner, </a:t>
            </a:r>
            <a:br>
              <a:rPr lang="en-US" smtClean="0"/>
            </a:br>
            <a:r>
              <a:rPr lang="en-US" smtClean="0"/>
              <a:t>kan vi fjerne den: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Interaktionen mellem </a:t>
            </a:r>
            <a:br>
              <a:rPr lang="en-US" smtClean="0"/>
            </a:br>
            <a:r>
              <a:rPr lang="en-US" smtClean="0"/>
              <a:t>A og C er ikke signifikant, </a:t>
            </a:r>
            <a:br>
              <a:rPr lang="en-US" smtClean="0"/>
            </a:br>
            <a:r>
              <a:rPr lang="en-US" smtClean="0"/>
              <a:t>så den kan også fjernes: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268760"/>
            <a:ext cx="5122659" cy="2081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645024"/>
            <a:ext cx="4857559" cy="1395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5445224"/>
            <a:ext cx="4873153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0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13.3, s. 436 (Detonator)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Test af antagelser:</a:t>
                </a:r>
              </a:p>
              <a:p>
                <a:pPr lvl="1"/>
                <a:r>
                  <a:rPr lang="en-US" smtClean="0"/>
                  <a:t>Den tilfældige støj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:r>
                  <a:rPr lang="da-DK" dirty="0" smtClean="0"/>
                  <a:t>er </a:t>
                </a:r>
                <a:r>
                  <a:rPr lang="da-DK" smtClean="0"/>
                  <a:t>normalfordelt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mtClean="0"/>
                  <a:t>)</a:t>
                </a:r>
              </a:p>
              <a:p>
                <a:pPr lvl="1"/>
                <a:r>
                  <a:rPr lang="da-DK" smtClean="0"/>
                  <a:t>Variansen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er uafhængig af faktorernes værdi</a:t>
                </a:r>
              </a:p>
              <a:p>
                <a:r>
                  <a:rPr lang="en-US" smtClean="0"/>
                  <a:t>Hvordan?</a:t>
                </a:r>
              </a:p>
              <a:p>
                <a:pPr lvl="1"/>
                <a:r>
                  <a:rPr lang="en-US" smtClean="0"/>
                  <a:t>Vi kan estimere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mtClean="0"/>
                  <a:t> med residualerne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mtClean="0"/>
                  <a:t>:</a:t>
                </a:r>
                <a:br>
                  <a:rPr lang="en-GB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endParaRPr lang="en-GB" smtClean="0"/>
              </a:p>
              <a:p>
                <a:pPr lvl="1"/>
                <a:r>
                  <a:rPr lang="en-US" smtClean="0"/>
                  <a:t>Vi kan teste om residualerne er normalfordelte med normalfordelingsplot</a:t>
                </a:r>
              </a:p>
              <a:p>
                <a:pPr lvl="1"/>
                <a:r>
                  <a:rPr lang="en-US" smtClean="0"/>
                  <a:t>Vi kan teste om residualernes variation er ensartet, uafhængigt af faktorerne, med residualplots.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Eksperiment med 2 faktorer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000" smtClean="0"/>
                  <a:t>Faktor A har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da-DK" sz="2000"/>
                  <a:t> </a:t>
                </a:r>
                <a:r>
                  <a:rPr lang="da-DK" sz="2000" smtClean="0"/>
                  <a:t>niveauer og faktor B har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da-DK" sz="2000"/>
                  <a:t> </a:t>
                </a:r>
                <a:r>
                  <a:rPr lang="da-DK" sz="2000" smtClean="0"/>
                  <a:t>niveauer. </a:t>
                </a:r>
              </a:p>
              <a:p>
                <a:pPr lvl="1"/>
                <a:r>
                  <a:rPr lang="da-DK" sz="1800" smtClean="0"/>
                  <a:t>Det giver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da-DK" sz="1800" smtClean="0"/>
                  <a:t> forskellige kombinationer af A’s og B’s niveauer</a:t>
                </a:r>
              </a:p>
              <a:p>
                <a:pPr lvl="1"/>
                <a:r>
                  <a:rPr lang="da-DK" sz="1800" smtClean="0"/>
                  <a:t>For </a:t>
                </a:r>
                <a:r>
                  <a:rPr lang="da-DK" sz="1800"/>
                  <a:t>hver kombination er 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a-DK" sz="1800" smtClean="0"/>
                  <a:t> gentagelser (NB. Figuren herunder </a:t>
                </a:r>
                <a:r>
                  <a:rPr lang="da-DK" sz="1800" smtClean="0"/>
                  <a:t>benævner  </a:t>
                </a:r>
                <a:r>
                  <a:rPr lang="da-DK" sz="1800" smtClean="0"/>
                  <a:t>antal </a:t>
                </a:r>
                <a:r>
                  <a:rPr lang="da-DK" sz="1800" smtClean="0"/>
                  <a:t>gentagelser </a:t>
                </a:r>
                <a:r>
                  <a:rPr lang="da-DK" sz="1800" smtClean="0"/>
                  <a:t>med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sz="1800" smtClean="0"/>
                  <a:t>). Der er ialt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𝑎𝑏𝑟</m:t>
                    </m:r>
                  </m:oMath>
                </a14:m>
                <a:r>
                  <a:rPr lang="da-DK" sz="1800" smtClean="0"/>
                  <a:t> observationer</a:t>
                </a:r>
              </a:p>
              <a:p>
                <a:r>
                  <a:rPr lang="da-DK" sz="2000" smtClean="0"/>
                  <a:t>Observationen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da-DK" sz="2000" smtClean="0"/>
                  <a:t> er den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a-DK" sz="2000" smtClean="0"/>
                  <a:t>’te gentagelse af det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sz="2000" smtClean="0"/>
                  <a:t>’te niveau af A og det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a-DK" sz="2000" smtClean="0"/>
                  <a:t>’te niveau af B</a:t>
                </a:r>
              </a:p>
              <a:p>
                <a:r>
                  <a:rPr lang="da-DK" sz="2000"/>
                  <a:t>Bemærk at bogen har ændret notation: I kap. 12 havde faktor A </a:t>
                </a:r>
                <a14:m>
                  <m:oMath xmlns:m="http://schemas.openxmlformats.org/officeDocument/2006/math">
                    <m:r>
                      <a:rPr lang="da-DK" sz="2000"/>
                      <m:t>𝑘</m:t>
                    </m:r>
                  </m:oMath>
                </a14:m>
                <a:r>
                  <a:rPr lang="da-DK" sz="2000"/>
                  <a:t> niveauer (nu </a:t>
                </a:r>
                <a14:m>
                  <m:oMath xmlns:m="http://schemas.openxmlformats.org/officeDocument/2006/math">
                    <m:r>
                      <a:rPr lang="da-DK" sz="2000"/>
                      <m:t>𝑎</m:t>
                    </m:r>
                  </m:oMath>
                </a14:m>
                <a:r>
                  <a:rPr lang="da-DK" sz="2000"/>
                  <a:t>). Nu er </a:t>
                </a:r>
                <a14:m>
                  <m:oMath xmlns:m="http://schemas.openxmlformats.org/officeDocument/2006/math">
                    <m:r>
                      <a:rPr lang="da-DK" sz="2000"/>
                      <m:t>𝑘</m:t>
                    </m:r>
                  </m:oMath>
                </a14:m>
                <a:r>
                  <a:rPr lang="da-DK" sz="2000"/>
                  <a:t> indeks for </a:t>
                </a:r>
                <a:r>
                  <a:rPr lang="da-DK" sz="2000"/>
                  <a:t>gentagelsesnummeret</a:t>
                </a:r>
                <a:r>
                  <a:rPr lang="da-DK" sz="2000"/>
                  <a:t>. Dårlig stil!</a:t>
                </a:r>
                <a:endParaRPr lang="da-DK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1" t="-549" r="-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079615"/>
            <a:ext cx="718467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Eksperiment med 2 faktorer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mtClean="0"/>
                  <a:t> 			(snit for i,j’te behandling)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da-DK" smtClean="0"/>
                  <a:t> 		(snit for i’te behandling af 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da-DK" smtClean="0"/>
                  <a:t> 		(snit for j’te behandling af B)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da-DK" smtClean="0"/>
                  <a:t> 	(overordnet snit)</a:t>
                </a: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079615"/>
            <a:ext cx="718467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Lineær statistisk model med 2 faktorer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r>
                  <a:rPr lang="da-DK" dirty="0" smtClean="0"/>
                  <a:t>Det ville være oplagt at udvide den statistiske model for 1 faktor til </a:t>
                </a:r>
                <a:br>
                  <a:rPr lang="da-DK" dirty="0" smtClean="0"/>
                </a:br>
                <a:r>
                  <a:rPr lang="da-DK" dirty="0" smtClean="0"/>
                  <a:t>2 faktorer ved at lægge et led til for bidrag fra faktor B:</a:t>
                </a:r>
                <a:endParaRPr lang="da-DK" dirty="0"/>
              </a:p>
              <a:p>
                <a:r>
                  <a:rPr lang="da-DK" dirty="0" smtClean="0"/>
                  <a:t>Observationer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  <m:r>
                          <a:rPr lang="da-DK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a-DK" dirty="0" smtClean="0"/>
                  <a:t> kommer fra en stokastisk variabel:</a:t>
                </a:r>
                <a:br>
                  <a:rPr lang="da-DK" dirty="0" smtClean="0"/>
                </a:br>
                <a:r>
                  <a:rPr lang="da-DK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  <m:r>
                          <a:rPr lang="da-DK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𝑖𝑗𝑘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;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=1,…,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/>
                  <a:t> er det overordnede gennemsnit på tværs af behandlinger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er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effekten</a:t>
                </a:r>
                <a:r>
                  <a:rPr lang="da-DK" dirty="0" smtClean="0"/>
                  <a:t> af den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dirty="0" err="1" smtClean="0"/>
                  <a:t>’te</a:t>
                </a:r>
                <a:r>
                  <a:rPr lang="da-DK" dirty="0" smtClean="0"/>
                  <a:t> behandling af A.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a-DK" b="0" i="0" smtClean="0">
                        <a:latin typeface="Cambria Math"/>
                      </a:rPr>
                      <m:t>=0</m:t>
                    </m:r>
                  </m:oMath>
                </a14:m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a-DK" dirty="0"/>
                  <a:t> er </a:t>
                </a:r>
                <a:r>
                  <a:rPr lang="da-DK" dirty="0">
                    <a:solidFill>
                      <a:schemeClr val="tx2"/>
                    </a:solidFill>
                  </a:rPr>
                  <a:t>effekten</a:t>
                </a:r>
                <a:r>
                  <a:rPr lang="da-DK" dirty="0"/>
                  <a:t> af den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a-DK" dirty="0" err="1" smtClean="0"/>
                  <a:t>’te</a:t>
                </a:r>
                <a:r>
                  <a:rPr lang="da-DK" dirty="0" smtClean="0"/>
                  <a:t> behandling af B.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a-DK">
                        <a:latin typeface="Cambria Math"/>
                      </a:rPr>
                      <m:t>=0</m:t>
                    </m:r>
                  </m:oMath>
                </a14:m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a-DK" dirty="0" smtClean="0"/>
                  <a:t> er tilfældig afvigelse (</a:t>
                </a:r>
                <a:r>
                  <a:rPr lang="da-DK" dirty="0" err="1" smtClean="0"/>
                  <a:t>random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error</a:t>
                </a:r>
                <a:r>
                  <a:rPr lang="da-DK" dirty="0" smtClean="0"/>
                  <a:t>). Antages </a:t>
                </a:r>
                <a:r>
                  <a:rPr lang="da-DK" smtClean="0"/>
                  <a:t>normalfordelt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mtClean="0"/>
                  <a:t>)</a:t>
                </a:r>
                <a:endParaRPr lang="da-DK" dirty="0" smtClean="0"/>
              </a:p>
              <a:p>
                <a:r>
                  <a:rPr lang="da-DK" dirty="0" smtClean="0"/>
                  <a:t>Men denne model er for simpel, fordi den ikke tager højde for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interaktion</a:t>
                </a:r>
                <a:r>
                  <a:rPr lang="da-DK" dirty="0" smtClean="0"/>
                  <a:t> mellem de to faktorer A og B. </a:t>
                </a:r>
                <a:r>
                  <a:rPr lang="da-DK" smtClean="0"/>
                  <a:t>Derfor:</a:t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da-DK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    </m:t>
                    </m:r>
                    <m:d>
                      <m:dPr>
                        <m:begChr m:val="{"/>
                        <m:endChr m:val=""/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=1,…,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=1,…, 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=1,…,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3"/>
                <a:stretch>
                  <a:fillRect l="-868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51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eksempel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r>
                  <a:rPr lang="en-US" dirty="0" smtClean="0"/>
                  <a:t>Y: </a:t>
                </a:r>
                <a:r>
                  <a:rPr lang="en-US" dirty="0" err="1" smtClean="0"/>
                  <a:t>Tilfredshed</a:t>
                </a:r>
                <a:r>
                  <a:rPr lang="en-US" dirty="0" smtClean="0"/>
                  <a:t> med </a:t>
                </a:r>
                <a:r>
                  <a:rPr lang="en-US" dirty="0" err="1" smtClean="0"/>
                  <a:t>måltid</a:t>
                </a:r>
                <a:endParaRPr lang="en-US" dirty="0" smtClean="0"/>
              </a:p>
              <a:p>
                <a:r>
                  <a:rPr lang="en-US" dirty="0" err="1" smtClean="0"/>
                  <a:t>Faktor</a:t>
                </a:r>
                <a:r>
                  <a:rPr lang="en-US" dirty="0" smtClean="0"/>
                  <a:t> A: </a:t>
                </a:r>
                <a:r>
                  <a:rPr lang="en-US" dirty="0" err="1" smtClean="0"/>
                  <a:t>Måltid</a:t>
                </a:r>
                <a:r>
                  <a:rPr lang="en-US" dirty="0" smtClean="0"/>
                  <a:t>; 2 </a:t>
                </a:r>
                <a:r>
                  <a:rPr lang="en-US" dirty="0" err="1" smtClean="0"/>
                  <a:t>Niveauer</a:t>
                </a:r>
                <a:r>
                  <a:rPr lang="en-US" dirty="0" smtClean="0"/>
                  <a:t>: Hotdog + Is</a:t>
                </a:r>
              </a:p>
              <a:p>
                <a:r>
                  <a:rPr lang="en-US" dirty="0" err="1" smtClean="0"/>
                  <a:t>Faktor</a:t>
                </a:r>
                <a:r>
                  <a:rPr lang="en-US" dirty="0" smtClean="0"/>
                  <a:t> B: </a:t>
                </a:r>
                <a:r>
                  <a:rPr lang="en-US" dirty="0" err="1" smtClean="0"/>
                  <a:t>Sovs</a:t>
                </a:r>
                <a:r>
                  <a:rPr lang="en-US" dirty="0" smtClean="0"/>
                  <a:t>; 2 </a:t>
                </a:r>
                <a:r>
                  <a:rPr lang="en-US" dirty="0" err="1" smtClean="0"/>
                  <a:t>niveauer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Sennep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chokoladesovs</a:t>
                </a:r>
                <a:endParaRPr lang="en-US" dirty="0" smtClean="0"/>
              </a:p>
              <a:p>
                <a:r>
                  <a:rPr lang="en-US" dirty="0" smtClean="0"/>
                  <a:t>Model </a:t>
                </a:r>
                <a:r>
                  <a:rPr lang="en-US" dirty="0" err="1" smtClean="0"/>
                  <a:t>uden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interaktion</a:t>
                </a:r>
                <a:r>
                  <a:rPr lang="en-US" dirty="0" smtClean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da-DK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da-DK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a-DK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err="1" smtClean="0"/>
                  <a:t>Største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smagsoplevelse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opnås</a:t>
                </a:r>
                <a:r>
                  <a:rPr lang="en-US" dirty="0" smtClean="0"/>
                  <a:t> med hotdog med </a:t>
                </a:r>
                <a:r>
                  <a:rPr lang="en-US" dirty="0" err="1" smtClean="0"/>
                  <a:t>chokoladesovs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2"/>
                <a:stretch>
                  <a:fillRect l="-868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90787"/>
            <a:ext cx="5256584" cy="35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eksempel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r>
                  <a:rPr lang="en-US" dirty="0" smtClean="0"/>
                  <a:t>“</a:t>
                </a:r>
                <a:r>
                  <a:rPr lang="en-US" dirty="0" err="1" smtClean="0"/>
                  <a:t>Vil</a:t>
                </a:r>
                <a:r>
                  <a:rPr lang="en-US" dirty="0" smtClean="0"/>
                  <a:t> du have </a:t>
                </a:r>
                <a:r>
                  <a:rPr lang="en-US" dirty="0" err="1" smtClean="0"/>
                  <a:t>sennep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eller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chokoladesovs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måltid</a:t>
                </a:r>
                <a:r>
                  <a:rPr lang="en-US" smtClean="0"/>
                  <a:t>?” </a:t>
                </a:r>
                <a:endParaRPr lang="en-US"/>
              </a:p>
              <a:p>
                <a:pPr lvl="1"/>
                <a:r>
                  <a:rPr lang="en-US" smtClean="0"/>
                  <a:t>Hvis svaret er: “Chokoladesovs”, så </a:t>
                </a:r>
                <a:r>
                  <a:rPr lang="en-US"/>
                  <a:t>er </a:t>
                </a:r>
                <a:r>
                  <a:rPr lang="en-US" smtClean="0"/>
                  <a:t>der </a:t>
                </a:r>
                <a:r>
                  <a:rPr lang="en-US" i="1" smtClean="0"/>
                  <a:t>ikke</a:t>
                </a:r>
                <a:r>
                  <a:rPr lang="en-US" smtClean="0"/>
                  <a:t> </a:t>
                </a:r>
                <a:r>
                  <a:rPr lang="en-US" i="1"/>
                  <a:t>interaktion</a:t>
                </a:r>
              </a:p>
              <a:p>
                <a:pPr lvl="1"/>
                <a:r>
                  <a:rPr lang="en-US"/>
                  <a:t>Hvis svaret er: </a:t>
                </a:r>
                <a:r>
                  <a:rPr lang="en-US" smtClean="0"/>
                  <a:t>“</a:t>
                </a:r>
                <a:r>
                  <a:rPr lang="en-US"/>
                  <a:t>Det </a:t>
                </a:r>
                <a:r>
                  <a:rPr lang="en-US" smtClean="0"/>
                  <a:t>afhænger af måltidet”, så </a:t>
                </a:r>
                <a:r>
                  <a:rPr lang="en-US"/>
                  <a:t>er der </a:t>
                </a:r>
                <a:r>
                  <a:rPr lang="en-US" i="1"/>
                  <a:t>interaktion</a:t>
                </a:r>
              </a:p>
              <a:p>
                <a:r>
                  <a:rPr lang="en-US" smtClean="0"/>
                  <a:t>Model </a:t>
                </a:r>
                <a:r>
                  <a:rPr lang="en-US" dirty="0" smtClean="0"/>
                  <a:t>med </a:t>
                </a:r>
                <a:r>
                  <a:rPr lang="en-US" dirty="0" err="1"/>
                  <a:t>interaktion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Helvetica"/>
                      </a:rPr>
                      <m:t>(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𝛽</m:t>
                    </m:r>
                    <m:r>
                      <m:rPr>
                        <m:nor/>
                      </m:rPr>
                      <a:rPr lang="en-US" dirty="0">
                        <a:latin typeface="Helvetica"/>
                      </a:rPr>
                      <m:t>)</m:t>
                    </m:r>
                    <m:r>
                      <m:rPr>
                        <m:nor/>
                      </m:rPr>
                      <a:rPr lang="en-US" i="1" baseline="-25000" dirty="0">
                        <a:latin typeface="Helvetica"/>
                      </a:rPr>
                      <m:t>ij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/>
                  <a:t>Største</a:t>
                </a:r>
                <a:r>
                  <a:rPr lang="en-US" dirty="0"/>
                  <a:t> </a:t>
                </a:r>
                <a:r>
                  <a:rPr lang="en-US" dirty="0" err="1"/>
                  <a:t>smagsoplevelse</a:t>
                </a:r>
                <a:r>
                  <a:rPr lang="en-US" dirty="0"/>
                  <a:t> </a:t>
                </a:r>
                <a:r>
                  <a:rPr lang="en-US" dirty="0" err="1"/>
                  <a:t>opnåes</a:t>
                </a:r>
                <a:r>
                  <a:rPr lang="en-US" dirty="0"/>
                  <a:t> med </a:t>
                </a:r>
                <a:r>
                  <a:rPr lang="en-US" dirty="0" smtClean="0"/>
                  <a:t>is </a:t>
                </a:r>
                <a:r>
                  <a:rPr lang="en-US"/>
                  <a:t>med </a:t>
                </a:r>
                <a:r>
                  <a:rPr lang="en-US" smtClean="0"/>
                  <a:t>chokoladesovs.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2"/>
                <a:stretch>
                  <a:fillRect l="-868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339273"/>
            <a:ext cx="3142058" cy="209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132" y="2996952"/>
            <a:ext cx="5191261" cy="34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76" y="969864"/>
            <a:ext cx="5423520" cy="56197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Lineær statistisk model med 2 faktorer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640960" cy="55446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da-DK" sz="19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da-DK" sz="19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da-DK" sz="19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1900" smtClean="0">
                    <a:solidFill>
                      <a:schemeClr val="tx1"/>
                    </a:solidFill>
                  </a:rPr>
                  <a:t/>
                </a:r>
                <a:br>
                  <a:rPr lang="en-US" sz="1900" smtClean="0">
                    <a:solidFill>
                      <a:schemeClr val="tx1"/>
                    </a:solidFill>
                  </a:rPr>
                </a:br>
                <a:r>
                  <a:rPr lang="en-US" sz="1900" smtClean="0">
                    <a:solidFill>
                      <a:schemeClr val="tx1"/>
                    </a:solidFill>
                  </a:rPr>
                  <a:t> (ingen effekt af faktorerne)</a:t>
                </a:r>
                <a:br>
                  <a:rPr lang="en-US" sz="1900" smtClean="0">
                    <a:solidFill>
                      <a:schemeClr val="tx1"/>
                    </a:solidFill>
                  </a:rPr>
                </a:br>
                <a:endParaRPr lang="en-US" sz="190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19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da-DK" sz="1900" i="1">
                        <a:latin typeface="Cambria Math"/>
                      </a:rPr>
                      <m:t>=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smtClean="0">
                    <a:solidFill>
                      <a:schemeClr val="tx1"/>
                    </a:solidFill>
                  </a:rPr>
                  <a:t> </a:t>
                </a:r>
                <a:br>
                  <a:rPr lang="en-GB" sz="1900" smtClean="0">
                    <a:solidFill>
                      <a:schemeClr val="tx1"/>
                    </a:solidFill>
                  </a:rPr>
                </a:br>
                <a:r>
                  <a:rPr lang="en-GB" sz="1900" smtClean="0">
                    <a:solidFill>
                      <a:schemeClr val="tx1"/>
                    </a:solidFill>
                  </a:rPr>
                  <a:t> (kun effekt af faktor A)</a:t>
                </a:r>
                <a:br>
                  <a:rPr lang="en-GB" sz="1900" smtClean="0">
                    <a:solidFill>
                      <a:schemeClr val="tx1"/>
                    </a:solidFill>
                  </a:rPr>
                </a:br>
                <a:endParaRPr lang="en-GB" sz="190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19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da-DK" sz="1900" i="1">
                        <a:latin typeface="Cambria Math"/>
                      </a:rPr>
                      <m:t>=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smtClean="0">
                    <a:solidFill>
                      <a:schemeClr val="tx1"/>
                    </a:solidFill>
                  </a:rPr>
                  <a:t> </a:t>
                </a:r>
                <a:br>
                  <a:rPr lang="en-GB" sz="1900" smtClean="0">
                    <a:solidFill>
                      <a:schemeClr val="tx1"/>
                    </a:solidFill>
                  </a:rPr>
                </a:br>
                <a:r>
                  <a:rPr lang="en-GB" sz="1900" smtClean="0">
                    <a:solidFill>
                      <a:schemeClr val="tx1"/>
                    </a:solidFill>
                  </a:rPr>
                  <a:t> (kun effekt af faktor A og B)</a:t>
                </a:r>
                <a:br>
                  <a:rPr lang="en-GB" sz="1900" smtClean="0">
                    <a:solidFill>
                      <a:schemeClr val="tx1"/>
                    </a:solidFill>
                  </a:rPr>
                </a:br>
                <a:endParaRPr lang="en-GB" sz="190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da-DK" sz="19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da-DK" sz="1900" i="1">
                        <a:latin typeface="Cambria Math"/>
                      </a:rPr>
                      <m:t>=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da-D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900" smtClean="0">
                    <a:solidFill>
                      <a:schemeClr val="tx1"/>
                    </a:solidFill>
                  </a:rPr>
                  <a:t/>
                </a:r>
                <a:br>
                  <a:rPr lang="en-US" sz="1900" smtClean="0">
                    <a:solidFill>
                      <a:schemeClr val="tx1"/>
                    </a:solidFill>
                  </a:rPr>
                </a:br>
                <a:r>
                  <a:rPr lang="en-US" sz="1900" smtClean="0">
                    <a:solidFill>
                      <a:schemeClr val="tx1"/>
                    </a:solidFill>
                  </a:rPr>
                  <a:t> (effekt af A, B og interaktion.</a:t>
                </a:r>
                <a:br>
                  <a:rPr lang="en-US" sz="1900" smtClean="0">
                    <a:solidFill>
                      <a:schemeClr val="tx1"/>
                    </a:solidFill>
                  </a:rPr>
                </a:br>
                <a:r>
                  <a:rPr lang="en-US" sz="1900" smtClean="0">
                    <a:solidFill>
                      <a:schemeClr val="tx1"/>
                    </a:solidFill>
                  </a:rPr>
                  <a:t> Responsoverfladen er ikke </a:t>
                </a:r>
                <a:br>
                  <a:rPr lang="en-US" sz="1900" smtClean="0">
                    <a:solidFill>
                      <a:schemeClr val="tx1"/>
                    </a:solidFill>
                  </a:rPr>
                </a:br>
                <a:r>
                  <a:rPr lang="en-US" sz="1900" smtClean="0">
                    <a:solidFill>
                      <a:schemeClr val="tx1"/>
                    </a:solidFill>
                  </a:rPr>
                  <a:t> længere plan).</a:t>
                </a:r>
                <a:endParaRPr lang="en-GB" sz="19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640960" cy="5544616"/>
              </a:xfrm>
              <a:blipFill>
                <a:blip r:embed="rId3"/>
                <a:stretch>
                  <a:fillRect l="-705" t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156176" y="1124744"/>
            <a:ext cx="2736304" cy="2592288"/>
            <a:chOff x="6156176" y="1124744"/>
            <a:chExt cx="2736304" cy="2592288"/>
          </a:xfrm>
        </p:grpSpPr>
        <p:sp>
          <p:nvSpPr>
            <p:cNvPr id="5" name="Rectangle 4"/>
            <p:cNvSpPr/>
            <p:nvPr/>
          </p:nvSpPr>
          <p:spPr>
            <a:xfrm>
              <a:off x="6516216" y="1124744"/>
              <a:ext cx="2376264" cy="259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176" y="2924944"/>
              <a:ext cx="130452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07904" y="3789041"/>
            <a:ext cx="2745049" cy="2800590"/>
            <a:chOff x="3707904" y="3789041"/>
            <a:chExt cx="2745049" cy="2800590"/>
          </a:xfrm>
        </p:grpSpPr>
        <p:sp>
          <p:nvSpPr>
            <p:cNvPr id="9" name="Rectangle 8"/>
            <p:cNvSpPr/>
            <p:nvPr/>
          </p:nvSpPr>
          <p:spPr>
            <a:xfrm>
              <a:off x="3707904" y="3789041"/>
              <a:ext cx="2376264" cy="280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3841" y="4591077"/>
              <a:ext cx="1109112" cy="1124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02378" y="3882007"/>
            <a:ext cx="2832136" cy="2592288"/>
            <a:chOff x="6202378" y="3882007"/>
            <a:chExt cx="2832136" cy="2592288"/>
          </a:xfrm>
        </p:grpSpPr>
        <p:sp>
          <p:nvSpPr>
            <p:cNvPr id="8" name="Rectangle 7"/>
            <p:cNvSpPr/>
            <p:nvPr/>
          </p:nvSpPr>
          <p:spPr>
            <a:xfrm>
              <a:off x="6202378" y="5517231"/>
              <a:ext cx="1532776" cy="796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58250" y="3882007"/>
              <a:ext cx="2376264" cy="259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78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3 hypotesetests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Helvetica"/>
                  </a:rPr>
                  <a:t>1</a:t>
                </a:r>
                <a:r>
                  <a:rPr lang="en-US">
                    <a:latin typeface="Helvetica"/>
                  </a:rPr>
                  <a:t>. </a:t>
                </a:r>
                <a:r>
                  <a:rPr lang="en-US" smtClean="0">
                    <a:latin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latin typeface="Helvetic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mtClean="0">
                    <a:latin typeface="Helvetica"/>
                  </a:rPr>
                  <a:t>  </a:t>
                </a:r>
                <a:r>
                  <a:rPr lang="en-US" dirty="0"/>
                  <a:t>(ingen direkte effekt af faktor A)</a:t>
                </a:r>
                <a:r>
                  <a:rPr lang="en-US" smtClean="0">
                    <a:latin typeface="Helvetica"/>
                  </a:rPr>
                  <a:t/>
                </a:r>
                <a:br>
                  <a:rPr lang="en-US" smtClean="0">
                    <a:latin typeface="Helvetica"/>
                  </a:rPr>
                </a:br>
                <a:r>
                  <a:rPr lang="en-US" i="1" smtClean="0">
                    <a:latin typeface="Helvetic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Helvetica"/>
                  </a:rPr>
                  <a:t>: </a:t>
                </a:r>
                <a:r>
                  <a:rPr lang="en-US"/>
                  <a:t>Mindst en</a:t>
                </a:r>
                <a:r>
                  <a:rPr lang="en-US" smtClean="0">
                    <a:latin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smtClean="0">
                    <a:latin typeface="Helvetica"/>
                  </a:rPr>
                  <a:t/>
                </a:r>
                <a:br>
                  <a:rPr lang="en-US" i="1" smtClean="0">
                    <a:latin typeface="Helvetica"/>
                  </a:rPr>
                </a:br>
                <a:endParaRPr lang="en-IN" dirty="0">
                  <a:latin typeface="Helvetica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/>
                  </a:rPr>
                  <a:t>2.</a:t>
                </a:r>
                <a:r>
                  <a:rPr lang="en-US" b="1" dirty="0">
                    <a:latin typeface="Helvetica"/>
                  </a:rPr>
                  <a:t> </a:t>
                </a:r>
                <a:r>
                  <a:rPr lang="en-US" b="1" dirty="0" smtClean="0">
                    <a:latin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latin typeface="Helvetic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latin typeface="Helvetica"/>
                  </a:rPr>
                  <a:t>  </a:t>
                </a:r>
                <a:r>
                  <a:rPr lang="en-US" dirty="0"/>
                  <a:t>(ingen direkte effekt af </a:t>
                </a:r>
                <a:r>
                  <a:rPr lang="en-US"/>
                  <a:t>faktor </a:t>
                </a:r>
                <a:r>
                  <a:rPr lang="en-US" smtClean="0"/>
                  <a:t>B)</a:t>
                </a:r>
                <a:r>
                  <a:rPr lang="en-US">
                    <a:latin typeface="Helvetica"/>
                  </a:rPr>
                  <a:t/>
                </a:r>
                <a:br>
                  <a:rPr lang="en-US">
                    <a:latin typeface="Helvetica"/>
                  </a:rPr>
                </a:br>
                <a:r>
                  <a:rPr lang="en-US" i="1">
                    <a:latin typeface="Helvetic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Helvetica"/>
                  </a:rPr>
                  <a:t>: </a:t>
                </a:r>
                <a:r>
                  <a:rPr lang="en-US"/>
                  <a:t>Mindst en</a:t>
                </a:r>
                <a:r>
                  <a:rPr lang="en-US">
                    <a:latin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i="1" smtClean="0">
                    <a:latin typeface="Helvetica"/>
                  </a:rPr>
                  <a:t/>
                </a:r>
                <a:br>
                  <a:rPr lang="en-US" i="1" smtClean="0">
                    <a:latin typeface="Helvetica"/>
                  </a:rPr>
                </a:br>
                <a:endParaRPr lang="en-IN" dirty="0">
                  <a:latin typeface="Helvetica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/>
                  </a:rPr>
                  <a:t>3</a:t>
                </a:r>
                <a:r>
                  <a:rPr lang="en-US">
                    <a:latin typeface="Helvetica"/>
                  </a:rPr>
                  <a:t>. </a:t>
                </a:r>
                <a:r>
                  <a:rPr lang="en-US" smtClean="0">
                    <a:latin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latin typeface="Helvetic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latin typeface="Helvetica"/>
                  </a:rPr>
                  <a:t>  </a:t>
                </a:r>
                <a:r>
                  <a:rPr lang="en-US" dirty="0"/>
                  <a:t>(</a:t>
                </a:r>
                <a:r>
                  <a:rPr lang="en-US"/>
                  <a:t>ingen </a:t>
                </a:r>
                <a:r>
                  <a:rPr lang="en-US" smtClean="0"/>
                  <a:t>interaktioner)</a:t>
                </a:r>
                <a:r>
                  <a:rPr lang="en-US">
                    <a:latin typeface="Helvetica"/>
                  </a:rPr>
                  <a:t/>
                </a:r>
                <a:br>
                  <a:rPr lang="en-US">
                    <a:latin typeface="Helvetica"/>
                  </a:rPr>
                </a:br>
                <a:r>
                  <a:rPr lang="en-US" i="1">
                    <a:latin typeface="Helvetic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Helvetica"/>
                  </a:rPr>
                  <a:t>: </a:t>
                </a:r>
                <a:r>
                  <a:rPr lang="en-US"/>
                  <a:t>Mindst en</a:t>
                </a:r>
                <a:r>
                  <a:rPr lang="en-US">
                    <a:latin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i="1">
                    <a:latin typeface="Helvetica"/>
                  </a:rPr>
                  <a:t/>
                </a:r>
                <a:br>
                  <a:rPr lang="en-US" i="1">
                    <a:latin typeface="Helvetica"/>
                  </a:rPr>
                </a:br>
                <a:r>
                  <a:rPr lang="en-US" smtClean="0">
                    <a:latin typeface="Helvetica"/>
                  </a:rPr>
                  <a:t/>
                </a:r>
                <a:br>
                  <a:rPr lang="en-US" smtClean="0">
                    <a:latin typeface="Helvetica"/>
                  </a:rPr>
                </a:b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42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Squares til ANOVA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Total Sum of Squares kan opdeles i komponenter: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... eller skrevet med symboler: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en-GB" smtClean="0"/>
                  <a:t> </a:t>
                </a:r>
                <a:br>
                  <a:rPr lang="en-GB" smtClean="0"/>
                </a:br>
                <a:r>
                  <a:rPr lang="en-GB" sz="1050" smtClean="0"/>
                  <a:t> </a:t>
                </a:r>
                <a:endParaRPr lang="en-GB" smtClean="0"/>
              </a:p>
              <a:p>
                <a:r>
                  <a:rPr lang="da-DK" dirty="0" smtClean="0"/>
                  <a:t>Den </a:t>
                </a:r>
                <a:r>
                  <a:rPr lang="da-DK" dirty="0"/>
                  <a:t>totale variation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𝑆𝑆𝑇</m:t>
                    </m:r>
                  </m:oMath>
                </a14:m>
                <a:r>
                  <a:rPr lang="da-DK" dirty="0"/>
                  <a:t>) består af :</a:t>
                </a:r>
              </a:p>
              <a:p>
                <a:pPr lvl="1"/>
                <a:r>
                  <a:rPr lang="da-DK" dirty="0"/>
                  <a:t>den del, der kan forklares med faktor A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a-DK" dirty="0"/>
                  <a:t>), </a:t>
                </a:r>
              </a:p>
              <a:p>
                <a:pPr lvl="1"/>
                <a:r>
                  <a:rPr lang="da-DK" dirty="0"/>
                  <a:t>den del der kan forklares med faktor B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da-DK" dirty="0"/>
                  <a:t>), </a:t>
                </a:r>
              </a:p>
              <a:p>
                <a:pPr lvl="1"/>
                <a:r>
                  <a:rPr lang="da-DK" dirty="0"/>
                  <a:t>den del der kan forklares med interaktionen mellem A og B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da-DK" dirty="0"/>
                  <a:t>), </a:t>
                </a:r>
              </a:p>
              <a:p>
                <a:pPr lvl="1"/>
                <a:r>
                  <a:rPr lang="da-DK" dirty="0"/>
                  <a:t>og resten, der ikke kan forklares med faktorerne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da-DK" dirty="0"/>
                  <a:t>).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628800"/>
            <a:ext cx="5688632" cy="21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44187</TotalTime>
  <Words>2751</Words>
  <Application>Microsoft Office PowerPoint</Application>
  <PresentationFormat>On-screen Show (4:3)</PresentationFormat>
  <Paragraphs>204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Helvetica</vt:lpstr>
      <vt:lpstr>1_alj presentation</vt:lpstr>
      <vt:lpstr>Sandsynlighedsteori og statistik    Kapitel 13.  Eksperimenter med to  og flere faktorer (afsnit 13.1-13.2)   </vt:lpstr>
      <vt:lpstr>Eksperiment med 2 faktorer</vt:lpstr>
      <vt:lpstr>Eksperiment med 2 faktorer</vt:lpstr>
      <vt:lpstr>Lineær statistisk model med 2 faktorer</vt:lpstr>
      <vt:lpstr>Interaktion eksempel</vt:lpstr>
      <vt:lpstr>Interaktion eksempel</vt:lpstr>
      <vt:lpstr>Lineær statistisk model med 2 faktorer</vt:lpstr>
      <vt:lpstr>3 hypotesetests</vt:lpstr>
      <vt:lpstr>Sum of Squares til ANOVA</vt:lpstr>
      <vt:lpstr>ANOVA for 2-faktor eksperimenter</vt:lpstr>
      <vt:lpstr>Eksempel 13.1, s. 428 (vejbelægning)</vt:lpstr>
      <vt:lpstr>Eksempel 13.1, s. 428 (vejbelægning)</vt:lpstr>
      <vt:lpstr>Eksempel 13.1, s. 428 (vejbelægning)</vt:lpstr>
      <vt:lpstr>Hvordan i R? (Eksempel 13.1)</vt:lpstr>
      <vt:lpstr>Eksperimenter med flere faktorer</vt:lpstr>
      <vt:lpstr>ANOVA for 3-faktor eksperimenter</vt:lpstr>
      <vt:lpstr>Eksempel 13.3, s. 436 (Detonator)</vt:lpstr>
      <vt:lpstr>Eksempel 13.3, s. 436 (Detonator)</vt:lpstr>
      <vt:lpstr>Eksempel 13.3, s. 436 (Detonator)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K13</dc:title>
  <dc:creator>Allan Leck Jensen</dc:creator>
  <cp:lastModifiedBy>Allan Leck Jensen</cp:lastModifiedBy>
  <cp:revision>1392</cp:revision>
  <dcterms:created xsi:type="dcterms:W3CDTF">2015-02-03T16:48:11Z</dcterms:created>
  <dcterms:modified xsi:type="dcterms:W3CDTF">2021-12-08T07:34:54Z</dcterms:modified>
</cp:coreProperties>
</file>