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72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38" r:id="rId11"/>
    <p:sldId id="337" r:id="rId12"/>
    <p:sldId id="321" r:id="rId13"/>
    <p:sldId id="340" r:id="rId14"/>
    <p:sldId id="301" r:id="rId15"/>
    <p:sldId id="302" r:id="rId16"/>
    <p:sldId id="303" r:id="rId17"/>
    <p:sldId id="319" r:id="rId18"/>
    <p:sldId id="320" r:id="rId19"/>
    <p:sldId id="322" r:id="rId20"/>
    <p:sldId id="335" r:id="rId21"/>
    <p:sldId id="310" r:id="rId22"/>
    <p:sldId id="311" r:id="rId23"/>
    <p:sldId id="323" r:id="rId24"/>
    <p:sldId id="315" r:id="rId25"/>
    <p:sldId id="341" r:id="rId26"/>
    <p:sldId id="325" r:id="rId27"/>
    <p:sldId id="324" r:id="rId28"/>
    <p:sldId id="336" r:id="rId29"/>
    <p:sldId id="332" r:id="rId30"/>
    <p:sldId id="333" r:id="rId31"/>
    <p:sldId id="326" r:id="rId32"/>
    <p:sldId id="327" r:id="rId33"/>
    <p:sldId id="328" r:id="rId34"/>
    <p:sldId id="329" r:id="rId35"/>
    <p:sldId id="330" r:id="rId36"/>
    <p:sldId id="331" r:id="rId37"/>
    <p:sldId id="334" r:id="rId38"/>
    <p:sldId id="318" r:id="rId39"/>
    <p:sldId id="339" r:id="rId40"/>
  </p:sldIdLst>
  <p:sldSz cx="9144000" cy="6858000" type="screen4x3"/>
  <p:notesSz cx="6805613" cy="99441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2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 autoAdjust="0"/>
    <p:restoredTop sz="94485" autoAdjust="0"/>
  </p:normalViewPr>
  <p:slideViewPr>
    <p:cSldViewPr>
      <p:cViewPr varScale="1">
        <p:scale>
          <a:sx n="91" d="100"/>
          <a:sy n="91" d="100"/>
        </p:scale>
        <p:origin x="581" y="67"/>
      </p:cViewPr>
      <p:guideLst>
        <p:guide orient="horz" pos="1842"/>
        <p:guide pos="2880"/>
      </p:guideLst>
    </p:cSldViewPr>
  </p:slideViewPr>
  <p:outlineViewPr>
    <p:cViewPr>
      <p:scale>
        <a:sx n="33" d="100"/>
        <a:sy n="33" d="100"/>
      </p:scale>
      <p:origin x="0" y="-123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046" y="-90"/>
      </p:cViewPr>
      <p:guideLst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an Leck Jensen" userId="e8b4359a-0f78-4989-88b4-c5d1679eb4b8" providerId="ADAL" clId="{D634F222-9F94-4C00-9CDB-73FAA647D4F8}"/>
    <pc:docChg chg="custSel addSld modSld">
      <pc:chgData name="Allan Leck Jensen" userId="e8b4359a-0f78-4989-88b4-c5d1679eb4b8" providerId="ADAL" clId="{D634F222-9F94-4C00-9CDB-73FAA647D4F8}" dt="2022-08-31T08:52:20.873" v="43" actId="20577"/>
      <pc:docMkLst>
        <pc:docMk/>
      </pc:docMkLst>
      <pc:sldChg chg="modSp">
        <pc:chgData name="Allan Leck Jensen" userId="e8b4359a-0f78-4989-88b4-c5d1679eb4b8" providerId="ADAL" clId="{D634F222-9F94-4C00-9CDB-73FAA647D4F8}" dt="2022-08-31T08:19:10.656" v="13" actId="6549"/>
        <pc:sldMkLst>
          <pc:docMk/>
          <pc:sldMk cId="2455489988" sldId="301"/>
        </pc:sldMkLst>
        <pc:spChg chg="mod">
          <ac:chgData name="Allan Leck Jensen" userId="e8b4359a-0f78-4989-88b4-c5d1679eb4b8" providerId="ADAL" clId="{D634F222-9F94-4C00-9CDB-73FAA647D4F8}" dt="2022-08-31T08:19:10.656" v="13" actId="6549"/>
          <ac:spMkLst>
            <pc:docMk/>
            <pc:sldMk cId="2455489988" sldId="301"/>
            <ac:spMk id="6" creationId="{00000000-0000-0000-0000-000000000000}"/>
          </ac:spMkLst>
        </pc:spChg>
      </pc:sldChg>
      <pc:sldChg chg="modAnim">
        <pc:chgData name="Allan Leck Jensen" userId="e8b4359a-0f78-4989-88b4-c5d1679eb4b8" providerId="ADAL" clId="{D634F222-9F94-4C00-9CDB-73FAA647D4F8}" dt="2022-08-31T08:26:08.572" v="22"/>
        <pc:sldMkLst>
          <pc:docMk/>
          <pc:sldMk cId="2483204520" sldId="310"/>
        </pc:sldMkLst>
      </pc:sldChg>
      <pc:sldChg chg="modSp mod">
        <pc:chgData name="Allan Leck Jensen" userId="e8b4359a-0f78-4989-88b4-c5d1679eb4b8" providerId="ADAL" clId="{D634F222-9F94-4C00-9CDB-73FAA647D4F8}" dt="2022-08-31T08:40:19.637" v="38" actId="20577"/>
        <pc:sldMkLst>
          <pc:docMk/>
          <pc:sldMk cId="1376854877" sldId="311"/>
        </pc:sldMkLst>
        <pc:spChg chg="mod">
          <ac:chgData name="Allan Leck Jensen" userId="e8b4359a-0f78-4989-88b4-c5d1679eb4b8" providerId="ADAL" clId="{D634F222-9F94-4C00-9CDB-73FAA647D4F8}" dt="2022-08-31T08:31:47.063" v="29" actId="20577"/>
          <ac:spMkLst>
            <pc:docMk/>
            <pc:sldMk cId="1376854877" sldId="311"/>
            <ac:spMk id="2" creationId="{00000000-0000-0000-0000-000000000000}"/>
          </ac:spMkLst>
        </pc:spChg>
        <pc:spChg chg="mod">
          <ac:chgData name="Allan Leck Jensen" userId="e8b4359a-0f78-4989-88b4-c5d1679eb4b8" providerId="ADAL" clId="{D634F222-9F94-4C00-9CDB-73FAA647D4F8}" dt="2022-08-31T08:40:19.637" v="38" actId="20577"/>
          <ac:spMkLst>
            <pc:docMk/>
            <pc:sldMk cId="1376854877" sldId="311"/>
            <ac:spMk id="3" creationId="{00000000-0000-0000-0000-000000000000}"/>
          </ac:spMkLst>
        </pc:spChg>
      </pc:sldChg>
      <pc:sldChg chg="modSp">
        <pc:chgData name="Allan Leck Jensen" userId="e8b4359a-0f78-4989-88b4-c5d1679eb4b8" providerId="ADAL" clId="{D634F222-9F94-4C00-9CDB-73FAA647D4F8}" dt="2022-08-31T08:12:20.272" v="0" actId="6549"/>
        <pc:sldMkLst>
          <pc:docMk/>
          <pc:sldMk cId="1448716984" sldId="338"/>
        </pc:sldMkLst>
        <pc:spChg chg="mod">
          <ac:chgData name="Allan Leck Jensen" userId="e8b4359a-0f78-4989-88b4-c5d1679eb4b8" providerId="ADAL" clId="{D634F222-9F94-4C00-9CDB-73FAA647D4F8}" dt="2022-08-31T08:12:20.272" v="0" actId="6549"/>
          <ac:spMkLst>
            <pc:docMk/>
            <pc:sldMk cId="1448716984" sldId="338"/>
            <ac:spMk id="3" creationId="{00000000-0000-0000-0000-000000000000}"/>
          </ac:spMkLst>
        </pc:spChg>
      </pc:sldChg>
      <pc:sldChg chg="modSp add mod modAnim">
        <pc:chgData name="Allan Leck Jensen" userId="e8b4359a-0f78-4989-88b4-c5d1679eb4b8" providerId="ADAL" clId="{D634F222-9F94-4C00-9CDB-73FAA647D4F8}" dt="2022-08-31T08:52:20.873" v="43" actId="20577"/>
        <pc:sldMkLst>
          <pc:docMk/>
          <pc:sldMk cId="2639738193" sldId="341"/>
        </pc:sldMkLst>
        <pc:spChg chg="mod">
          <ac:chgData name="Allan Leck Jensen" userId="e8b4359a-0f78-4989-88b4-c5d1679eb4b8" providerId="ADAL" clId="{D634F222-9F94-4C00-9CDB-73FAA647D4F8}" dt="2022-08-31T08:52:12.560" v="42" actId="27636"/>
          <ac:spMkLst>
            <pc:docMk/>
            <pc:sldMk cId="2639738193" sldId="341"/>
            <ac:spMk id="3" creationId="{00000000-0000-0000-0000-000000000000}"/>
          </ac:spMkLst>
        </pc:spChg>
        <pc:spChg chg="mod">
          <ac:chgData name="Allan Leck Jensen" userId="e8b4359a-0f78-4989-88b4-c5d1679eb4b8" providerId="ADAL" clId="{D634F222-9F94-4C00-9CDB-73FAA647D4F8}" dt="2022-08-31T08:52:20.873" v="43" actId="20577"/>
          <ac:spMkLst>
            <pc:docMk/>
            <pc:sldMk cId="2639738193" sldId="341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A2212-9363-46D9-BBB4-BC54ECEFF217}" type="datetimeFigureOut">
              <a:rPr lang="da-DK" smtClean="0"/>
              <a:t>31-08-2022</a:t>
            </a:fld>
            <a:endParaRPr lang="da-D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0122F-26C3-412E-BD9C-8A567DADE761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62636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15858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73914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21559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92967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3586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02323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08478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31803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19005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198556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30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1877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268970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31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319816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32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805590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33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035607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34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378905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35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310548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36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432826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38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14634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00844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9679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26266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75587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64881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46466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276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subtitle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024F-1769-407B-B96A-9A8C483F2D4D}" type="datetime1">
              <a:rPr lang="da-DK" smtClean="0"/>
              <a:t>31-08-2022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0418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FBDD-E51E-42B8-BD72-6D243A0B5E43}" type="datetime1">
              <a:rPr lang="da-DK" smtClean="0"/>
              <a:t>31-08-2022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79866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7DE9-C5AB-4710-BB11-1CE08CC28B36}" type="datetime1">
              <a:rPr lang="da-DK" smtClean="0"/>
              <a:t>31-08-2022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1786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424936" cy="778098"/>
          </a:xfrm>
        </p:spPr>
        <p:txBody>
          <a:bodyPr>
            <a:noAutofit/>
          </a:bodyPr>
          <a:lstStyle>
            <a:lvl1pPr>
              <a:defRPr sz="36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424936" cy="5472608"/>
          </a:xfrm>
        </p:spPr>
        <p:txBody>
          <a:bodyPr>
            <a:noAutofit/>
          </a:bodyPr>
          <a:lstStyle>
            <a:lvl1pPr marL="357188" indent="-357188">
              <a:buClr>
                <a:schemeClr val="tx2"/>
              </a:buClr>
              <a:buFont typeface="Arial" panose="020B0604020202020204" pitchFamily="34" charset="0"/>
              <a:buChar char="•"/>
              <a:defRPr sz="2200"/>
            </a:lvl1pPr>
            <a:lvl2pPr marL="715963" indent="-358775">
              <a:buClr>
                <a:schemeClr val="tx2"/>
              </a:buClr>
              <a:buFont typeface="Arial" panose="020B0604020202020204" pitchFamily="34" charset="0"/>
              <a:buChar char="•"/>
              <a:defRPr sz="2000"/>
            </a:lvl2pPr>
            <a:lvl3pPr marL="1073150" indent="-357188">
              <a:buClr>
                <a:schemeClr val="tx2"/>
              </a:buClr>
              <a:buFont typeface="Arial" panose="020B0604020202020204" pitchFamily="34" charset="0"/>
              <a:buChar char="•"/>
              <a:defRPr sz="1800"/>
            </a:lvl3pPr>
            <a:lvl4pPr marL="1431925" indent="-358775">
              <a:buClr>
                <a:schemeClr val="tx2"/>
              </a:buClr>
              <a:buFont typeface="Arial" panose="020B0604020202020204" pitchFamily="34" charset="0"/>
              <a:buChar char="•"/>
              <a:defRPr sz="1600"/>
            </a:lvl4pPr>
            <a:lvl5pPr marL="1789113" indent="-357188">
              <a:buClr>
                <a:schemeClr val="tx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453336"/>
            <a:ext cx="2133600" cy="293117"/>
          </a:xfrm>
        </p:spPr>
        <p:txBody>
          <a:bodyPr/>
          <a:lstStyle/>
          <a:p>
            <a:fld id="{5D19CE03-7F5B-4958-A83D-82FBD8425B28}" type="datetime1">
              <a:rPr lang="da-DK" smtClean="0"/>
              <a:t>31-08-2022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2240" y="6453336"/>
            <a:ext cx="2133600" cy="293117"/>
          </a:xfrm>
        </p:spPr>
        <p:txBody>
          <a:bodyPr/>
          <a:lstStyle/>
          <a:p>
            <a:fld id="{2CD97C06-EC96-4259-9516-82894ECCBF7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0780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37EB-1A8F-478E-8F09-EA7CFEEDD101}" type="datetime1">
              <a:rPr lang="da-DK" smtClean="0"/>
              <a:t>31-08-2022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73152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051B-E0A6-42CA-8517-210D8FD5BCFD}" type="datetime1">
              <a:rPr lang="da-DK" smtClean="0"/>
              <a:t>31-08-2022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5356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021E-739B-49E9-9A13-54B798FC8950}" type="datetime1">
              <a:rPr lang="da-DK" smtClean="0"/>
              <a:t>31-08-2022</a:t>
            </a:fld>
            <a:endParaRPr lang="da-D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9031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6C2F-4DE4-49FA-9125-F3F443DE2F13}" type="datetime1">
              <a:rPr lang="da-DK" smtClean="0"/>
              <a:t>31-08-2022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6961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3D95-EC69-4035-B4CC-53B0BB4B4E47}" type="datetime1">
              <a:rPr lang="da-DK" smtClean="0"/>
              <a:t>31-08-2022</a:t>
            </a:fld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5820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9CA3-E0F6-4AF4-898C-E5801BF8F406}" type="datetime1">
              <a:rPr lang="da-DK" smtClean="0"/>
              <a:t>31-08-2022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96263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CF84-F23E-4C8F-B3E5-433B89DC67CF}" type="datetime1">
              <a:rPr lang="da-DK" smtClean="0"/>
              <a:t>31-08-2022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2502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1186D-C66F-4CB0-AF79-FCE039AB489E}" type="datetime1">
              <a:rPr lang="da-DK" smtClean="0"/>
              <a:t>31-08-2022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40F70-2A0F-4605-BD2E-95415B8D9C50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9882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chemeClr val="tx2"/>
        </a:buClr>
        <a:buFont typeface="+mj-lt"/>
        <a:buAutoNum type="arabicPeriod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ct val="20000"/>
        </a:spcBef>
        <a:buClr>
          <a:schemeClr val="tx2"/>
        </a:buClr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spcBef>
          <a:spcPct val="20000"/>
        </a:spcBef>
        <a:buClr>
          <a:schemeClr val="tx2"/>
        </a:buClr>
        <a:buFont typeface="+mj-lt"/>
        <a:buAutoNum type="arabicPeriod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spcBef>
          <a:spcPct val="20000"/>
        </a:spcBef>
        <a:buClr>
          <a:schemeClr val="tx2"/>
        </a:buClr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914400" rtl="0" eaLnBrk="1" latinLnBrk="0" hangingPunct="1">
        <a:spcBef>
          <a:spcPct val="20000"/>
        </a:spcBef>
        <a:buClr>
          <a:schemeClr val="tx2"/>
        </a:buClr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0.emf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emf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8680"/>
            <a:ext cx="7772400" cy="3672408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da-DK" sz="2800"/>
              <a:t>Sandsynlighedsteori og statistik</a:t>
            </a:r>
            <a:br>
              <a:rPr lang="da-DK" sz="3600" dirty="0"/>
            </a:br>
            <a:r>
              <a:rPr lang="da-DK" sz="2800" dirty="0"/>
              <a:t> </a:t>
            </a:r>
            <a:r>
              <a:rPr lang="da-DK" sz="3600" dirty="0"/>
              <a:t> </a:t>
            </a:r>
            <a:br>
              <a:rPr lang="da-DK" sz="3600"/>
            </a:br>
            <a:r>
              <a:rPr lang="da-DK" sz="3600">
                <a:solidFill>
                  <a:schemeClr val="tx1"/>
                </a:solidFill>
              </a:rPr>
              <a:t>Kapitel </a:t>
            </a:r>
            <a:r>
              <a:rPr lang="da-DK">
                <a:solidFill>
                  <a:schemeClr val="tx1"/>
                </a:solidFill>
              </a:rPr>
              <a:t>2. </a:t>
            </a:r>
            <a:br>
              <a:rPr lang="da-DK">
                <a:solidFill>
                  <a:schemeClr val="tx1"/>
                </a:solidFill>
              </a:rPr>
            </a:br>
            <a:r>
              <a:rPr lang="da-DK">
                <a:solidFill>
                  <a:schemeClr val="tx1"/>
                </a:solidFill>
              </a:rPr>
              <a:t>Organisering og præsentation </a:t>
            </a:r>
            <a:br>
              <a:rPr lang="da-DK">
                <a:solidFill>
                  <a:schemeClr val="tx1"/>
                </a:solidFill>
              </a:rPr>
            </a:br>
            <a:r>
              <a:rPr lang="da-DK">
                <a:solidFill>
                  <a:schemeClr val="tx1"/>
                </a:solidFill>
              </a:rPr>
              <a:t>af data</a:t>
            </a:r>
            <a:br>
              <a:rPr lang="da-DK" dirty="0"/>
            </a:br>
            <a:r>
              <a:rPr lang="da-DK" sz="1000"/>
              <a:t> </a:t>
            </a:r>
            <a:br>
              <a:rPr lang="da-DK" sz="1000"/>
            </a:br>
            <a:r>
              <a:rPr lang="da-DK" sz="2400">
                <a:solidFill>
                  <a:prstClr val="black"/>
                </a:solidFill>
              </a:rPr>
              <a:t>(afsnit 2.1-2.7)</a:t>
            </a:r>
            <a:br>
              <a:rPr lang="da-DK" dirty="0"/>
            </a:br>
            <a:r>
              <a:rPr lang="da-DK" sz="2400"/>
              <a:t> </a:t>
            </a:r>
            <a:endParaRPr lang="da-DK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53136"/>
            <a:ext cx="6400800" cy="1248544"/>
          </a:xfrm>
        </p:spPr>
        <p:txBody>
          <a:bodyPr>
            <a:noAutofit/>
          </a:bodyPr>
          <a:lstStyle/>
          <a:p>
            <a:r>
              <a:rPr lang="da-DK" dirty="0"/>
              <a:t>Allan Leck Jensen</a:t>
            </a:r>
          </a:p>
          <a:p>
            <a:r>
              <a:rPr lang="da-DK"/>
              <a:t>alj@ece.au.dk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15139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Population eller stikprøve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 </a:t>
                </a:r>
                <a:r>
                  <a:rPr lang="en-US" dirty="0" err="1"/>
                  <a:t>eksemplet</a:t>
                </a:r>
                <a:r>
                  <a:rPr lang="en-US" dirty="0"/>
                  <a:t> med </a:t>
                </a:r>
                <a:r>
                  <a:rPr lang="en-US" dirty="0" err="1"/>
                  <a:t>højden</a:t>
                </a:r>
                <a:r>
                  <a:rPr lang="en-US" dirty="0"/>
                  <a:t> </a:t>
                </a:r>
                <a:r>
                  <a:rPr lang="en-US" dirty="0" err="1"/>
                  <a:t>af</a:t>
                </a:r>
                <a:r>
                  <a:rPr lang="en-US" dirty="0"/>
                  <a:t> 25 </a:t>
                </a:r>
                <a:r>
                  <a:rPr lang="en-US" dirty="0" err="1"/>
                  <a:t>elever</a:t>
                </a:r>
                <a:r>
                  <a:rPr lang="en-US" dirty="0"/>
                  <a:t> fra A </a:t>
                </a:r>
                <a:r>
                  <a:rPr lang="en-US" dirty="0" err="1"/>
                  <a:t>klassen</a:t>
                </a:r>
                <a:r>
                  <a:rPr lang="en-US" dirty="0"/>
                  <a:t> </a:t>
                </a:r>
                <a:r>
                  <a:rPr lang="en-US" dirty="0" err="1"/>
                  <a:t>har</a:t>
                </a:r>
                <a:r>
                  <a:rPr lang="en-US" dirty="0"/>
                  <a:t> vi </a:t>
                </a:r>
                <a:r>
                  <a:rPr lang="en-US" dirty="0" err="1"/>
                  <a:t>opfattet</a:t>
                </a:r>
                <a:r>
                  <a:rPr lang="en-US" dirty="0"/>
                  <a:t> dem </a:t>
                </a:r>
                <a:r>
                  <a:rPr lang="en-US" dirty="0" err="1"/>
                  <a:t>som</a:t>
                </a:r>
                <a:r>
                  <a:rPr lang="en-US" dirty="0"/>
                  <a:t> hele ‘</a:t>
                </a:r>
                <a:r>
                  <a:rPr lang="en-US" dirty="0" err="1"/>
                  <a:t>populationen</a:t>
                </a:r>
                <a:r>
                  <a:rPr lang="en-US" dirty="0"/>
                  <a:t>’, vi var </a:t>
                </a:r>
                <a:r>
                  <a:rPr lang="en-US" dirty="0" err="1"/>
                  <a:t>interesserede</a:t>
                </a:r>
                <a:r>
                  <a:rPr lang="en-US" dirty="0"/>
                  <a:t> </a:t>
                </a:r>
                <a:r>
                  <a:rPr lang="en-US" dirty="0" err="1"/>
                  <a:t>i</a:t>
                </a:r>
                <a:endParaRPr lang="en-US" dirty="0"/>
              </a:p>
              <a:p>
                <a:r>
                  <a:rPr lang="en-US" dirty="0" err="1"/>
                  <a:t>Alternativt</a:t>
                </a:r>
                <a:r>
                  <a:rPr lang="en-US" dirty="0"/>
                  <a:t> </a:t>
                </a:r>
                <a:r>
                  <a:rPr lang="en-US" dirty="0" err="1"/>
                  <a:t>kan</a:t>
                </a:r>
                <a:r>
                  <a:rPr lang="en-US" dirty="0"/>
                  <a:t> man </a:t>
                </a:r>
                <a:r>
                  <a:rPr lang="en-US" dirty="0" err="1"/>
                  <a:t>opfatte</a:t>
                </a:r>
                <a:r>
                  <a:rPr lang="en-US" dirty="0"/>
                  <a:t> data </a:t>
                </a:r>
                <a:r>
                  <a:rPr lang="en-US" dirty="0" err="1"/>
                  <a:t>som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>
                    <a:solidFill>
                      <a:schemeClr val="accent1">
                        <a:lumMod val="75000"/>
                      </a:schemeClr>
                    </a:solidFill>
                  </a:rPr>
                  <a:t>stikprøve</a:t>
                </a:r>
                <a:r>
                  <a:rPr lang="en-US" dirty="0"/>
                  <a:t>, </a:t>
                </a:r>
                <a:r>
                  <a:rPr lang="en-US" dirty="0" err="1"/>
                  <a:t>som</a:t>
                </a:r>
                <a:r>
                  <a:rPr lang="en-US" dirty="0"/>
                  <a:t> vi </a:t>
                </a:r>
                <a:r>
                  <a:rPr lang="en-US" dirty="0" err="1"/>
                  <a:t>ønsker</a:t>
                </a:r>
                <a:r>
                  <a:rPr lang="en-US" dirty="0"/>
                  <a:t> at </a:t>
                </a:r>
                <a:r>
                  <a:rPr lang="en-US" dirty="0" err="1"/>
                  <a:t>bruge</a:t>
                </a:r>
                <a:r>
                  <a:rPr lang="en-US" dirty="0"/>
                  <a:t> </a:t>
                </a:r>
                <a:r>
                  <a:rPr lang="en-US" dirty="0" err="1"/>
                  <a:t>til</a:t>
                </a:r>
                <a:r>
                  <a:rPr lang="en-US" dirty="0"/>
                  <a:t> at </a:t>
                </a:r>
                <a:r>
                  <a:rPr lang="en-US" dirty="0" err="1"/>
                  <a:t>udtale</a:t>
                </a:r>
                <a:r>
                  <a:rPr lang="en-US" dirty="0"/>
                  <a:t> </a:t>
                </a:r>
                <a:r>
                  <a:rPr lang="en-US" dirty="0" err="1"/>
                  <a:t>os</a:t>
                </a:r>
                <a:r>
                  <a:rPr lang="en-US" dirty="0"/>
                  <a:t> om hele </a:t>
                </a:r>
                <a:r>
                  <a:rPr lang="en-US" dirty="0" err="1">
                    <a:solidFill>
                      <a:schemeClr val="accent1">
                        <a:lumMod val="75000"/>
                      </a:schemeClr>
                    </a:solidFill>
                  </a:rPr>
                  <a:t>populationen</a:t>
                </a:r>
                <a:r>
                  <a:rPr lang="en-US" dirty="0"/>
                  <a:t> </a:t>
                </a:r>
                <a:r>
                  <a:rPr lang="en-US" dirty="0" err="1"/>
                  <a:t>af</a:t>
                </a:r>
                <a:r>
                  <a:rPr lang="en-US" dirty="0"/>
                  <a:t> </a:t>
                </a:r>
                <a:r>
                  <a:rPr lang="en-US" dirty="0" err="1"/>
                  <a:t>tilsvarende</a:t>
                </a:r>
                <a:r>
                  <a:rPr lang="en-US" dirty="0"/>
                  <a:t> </a:t>
                </a:r>
                <a:r>
                  <a:rPr lang="en-US" dirty="0" err="1"/>
                  <a:t>elever</a:t>
                </a:r>
                <a:endParaRPr lang="en-US" dirty="0"/>
              </a:p>
              <a:p>
                <a:r>
                  <a:rPr lang="en-US" dirty="0"/>
                  <a:t>Vi </a:t>
                </a:r>
                <a:r>
                  <a:rPr lang="en-US" dirty="0" err="1"/>
                  <a:t>kender</a:t>
                </a:r>
                <a:r>
                  <a:rPr lang="en-US" dirty="0"/>
                  <a:t> </a:t>
                </a:r>
                <a:r>
                  <a:rPr lang="en-US" dirty="0" err="1"/>
                  <a:t>ikke</a:t>
                </a:r>
                <a:r>
                  <a:rPr lang="en-US" dirty="0"/>
                  <a:t> </a:t>
                </a:r>
                <a:r>
                  <a:rPr lang="en-US" dirty="0" err="1"/>
                  <a:t>middelværdi</a:t>
                </a:r>
                <a:r>
                  <a:rPr lang="en-US" dirty="0"/>
                  <a:t>, </a:t>
                </a:r>
                <a:r>
                  <a:rPr lang="en-US" dirty="0" err="1"/>
                  <a:t>varians</a:t>
                </a:r>
                <a:r>
                  <a:rPr lang="en-US" dirty="0"/>
                  <a:t> og </a:t>
                </a:r>
                <a:r>
                  <a:rPr lang="en-US" dirty="0" err="1"/>
                  <a:t>standardafvigelse</a:t>
                </a:r>
                <a:r>
                  <a:rPr lang="en-US" dirty="0"/>
                  <a:t> for alle </a:t>
                </a:r>
                <a:r>
                  <a:rPr lang="en-US" dirty="0" err="1"/>
                  <a:t>danske</a:t>
                </a:r>
                <a:r>
                  <a:rPr lang="en-US" dirty="0"/>
                  <a:t> </a:t>
                </a:r>
                <a:r>
                  <a:rPr lang="en-US" dirty="0" err="1"/>
                  <a:t>gymnasieelever</a:t>
                </a:r>
                <a:r>
                  <a:rPr lang="en-US" dirty="0"/>
                  <a:t>, men vi </a:t>
                </a:r>
                <a:r>
                  <a:rPr lang="en-US" dirty="0" err="1"/>
                  <a:t>kan</a:t>
                </a:r>
                <a:r>
                  <a:rPr lang="en-US" dirty="0"/>
                  <a:t> </a:t>
                </a:r>
                <a:r>
                  <a:rPr lang="en-US" dirty="0" err="1"/>
                  <a:t>estimere</a:t>
                </a:r>
                <a:r>
                  <a:rPr lang="en-US" dirty="0"/>
                  <a:t> det </a:t>
                </a:r>
                <a:r>
                  <a:rPr lang="en-US" dirty="0" err="1"/>
                  <a:t>ved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repræsentativ</a:t>
                </a:r>
                <a:r>
                  <a:rPr lang="en-US" dirty="0"/>
                  <a:t> </a:t>
                </a:r>
                <a:r>
                  <a:rPr lang="en-US" dirty="0" err="1"/>
                  <a:t>stikprøve</a:t>
                </a:r>
                <a:r>
                  <a:rPr lang="en-US" dirty="0"/>
                  <a:t>, </a:t>
                </a:r>
                <a:r>
                  <a:rPr lang="en-US" dirty="0" err="1"/>
                  <a:t>f.eks</a:t>
                </a:r>
                <a:r>
                  <a:rPr lang="en-US" dirty="0"/>
                  <a:t>. A </a:t>
                </a:r>
                <a:r>
                  <a:rPr lang="en-US" dirty="0" err="1"/>
                  <a:t>klassen</a:t>
                </a:r>
                <a:endParaRPr lang="en-US" dirty="0"/>
              </a:p>
              <a:p>
                <a:r>
                  <a:rPr lang="en-US" dirty="0"/>
                  <a:t>I det </a:t>
                </a:r>
                <a:r>
                  <a:rPr lang="en-US" dirty="0" err="1"/>
                  <a:t>tilfælde</a:t>
                </a:r>
                <a:r>
                  <a:rPr lang="en-US" dirty="0"/>
                  <a:t> </a:t>
                </a:r>
                <a:r>
                  <a:rPr lang="en-US" dirty="0" err="1"/>
                  <a:t>beregnes</a:t>
                </a:r>
                <a:r>
                  <a:rPr lang="en-US" dirty="0"/>
                  <a:t> </a:t>
                </a:r>
                <a:r>
                  <a:rPr lang="en-US" dirty="0" err="1"/>
                  <a:t>variansen</a:t>
                </a:r>
                <a:r>
                  <a:rPr lang="en-US" dirty="0"/>
                  <a:t> </a:t>
                </a:r>
                <a:r>
                  <a:rPr lang="en-US" dirty="0" err="1"/>
                  <a:t>lidt</a:t>
                </a:r>
                <a:r>
                  <a:rPr lang="en-US" dirty="0"/>
                  <a:t> </a:t>
                </a:r>
                <a:r>
                  <a:rPr lang="en-US" dirty="0" err="1"/>
                  <a:t>anderledes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dirty="0" err="1"/>
                  <a:t>Ved</a:t>
                </a:r>
                <a:r>
                  <a:rPr lang="en-US" dirty="0"/>
                  <a:t> at dele med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i</a:t>
                </a:r>
                <a:r>
                  <a:rPr lang="en-GB" dirty="0"/>
                  <a:t> </a:t>
                </a:r>
                <a:r>
                  <a:rPr lang="en-GB" dirty="0" err="1"/>
                  <a:t>stedet</a:t>
                </a:r>
                <a:r>
                  <a:rPr lang="en-GB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får</a:t>
                </a:r>
                <a:r>
                  <a:rPr lang="en-GB" dirty="0"/>
                  <a:t> vi et </a:t>
                </a:r>
                <a:r>
                  <a:rPr lang="en-GB" dirty="0" err="1"/>
                  <a:t>bedre</a:t>
                </a:r>
                <a:r>
                  <a:rPr lang="en-GB" dirty="0"/>
                  <a:t> </a:t>
                </a:r>
                <a:r>
                  <a:rPr lang="en-GB" dirty="0" err="1"/>
                  <a:t>estimat</a:t>
                </a:r>
                <a:r>
                  <a:rPr lang="en-GB" dirty="0"/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da-DK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8" t="-780" r="-1520" b="-78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10</a:t>
            </a:fld>
            <a:endParaRPr 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681" y="4221088"/>
            <a:ext cx="7933376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1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Variationskoefficient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En standardafvigelse på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/>
                  <a:t> er lille, hvis middelværdien for datasættet 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/>
                  <a:t>. Men hvis middelværdien 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/>
                  <a:t>, så er det en stor standardafvigelse</a:t>
                </a:r>
              </a:p>
              <a:p>
                <a:r>
                  <a:rPr lang="en-US" b="1"/>
                  <a:t>Variationskoefficient</a:t>
                </a:r>
                <a:r>
                  <a:rPr lang="en-US"/>
                  <a:t> (</a:t>
                </a:r>
                <a:r>
                  <a:rPr lang="en-US" i="1">
                    <a:solidFill>
                      <a:schemeClr val="accent1">
                        <a:lumMod val="75000"/>
                      </a:schemeClr>
                    </a:solidFill>
                  </a:rPr>
                  <a:t>Coefficient of Variation, CV</a:t>
                </a:r>
                <a:r>
                  <a:rPr lang="en-US"/>
                  <a:t>) er et standardiseret mål for den relative standardafvigelse:</a:t>
                </a:r>
                <a:br>
                  <a:rPr lang="en-US"/>
                </a:br>
                <a:r>
                  <a:rPr lang="en-US"/>
                  <a:t>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∙100%</m:t>
                    </m:r>
                  </m:oMath>
                </a14:m>
                <a:r>
                  <a:rPr lang="en-GB"/>
                  <a:t> </a:t>
                </a:r>
              </a:p>
              <a:p>
                <a:r>
                  <a:rPr lang="en-US"/>
                  <a:t>For klasse A 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9.44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171.6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∙100 %=5.5 %</m:t>
                    </m:r>
                  </m:oMath>
                </a14:m>
                <a:endParaRPr lang="en-GB"/>
              </a:p>
              <a:p>
                <a:r>
                  <a:rPr lang="en-US"/>
                  <a:t>For klasse B 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0.49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171.6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∙100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0.3 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endParaRPr lang="en-GB"/>
              </a:p>
              <a:p>
                <a:r>
                  <a:rPr lang="en-US"/>
                  <a:t>Variationskoefficienten er et mål for præcisionen i data. Da det er standardiseret og dimensionsløst kan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𝐶𝑉</m:t>
                    </m:r>
                  </m:oMath>
                </a14:m>
                <a:r>
                  <a:rPr lang="en-US"/>
                  <a:t> for forskellige datasæt sammenlignes.</a:t>
                </a:r>
                <a:endParaRPr lang="en-GB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8" t="-7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3561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Grafisk præsentation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052736"/>
                <a:ext cx="8568952" cy="5688632"/>
              </a:xfrm>
            </p:spPr>
            <p:txBody>
              <a:bodyPr/>
              <a:lstStyle/>
              <a:p>
                <a:r>
                  <a:rPr lang="en-US"/>
                  <a:t>M&amp;F starter med at præsentere et </a:t>
                </a:r>
                <a:r>
                  <a:rPr lang="en-US" b="1">
                    <a:solidFill>
                      <a:schemeClr val="accent1">
                        <a:lumMod val="75000"/>
                      </a:schemeClr>
                    </a:solidFill>
                  </a:rPr>
                  <a:t>Pareto diagram</a:t>
                </a:r>
                <a:r>
                  <a:rPr lang="en-US"/>
                  <a:t>:</a:t>
                </a:r>
                <a:br>
                  <a:rPr lang="en-US"/>
                </a:br>
                <a:br>
                  <a:rPr lang="en-US"/>
                </a:br>
                <a:br>
                  <a:rPr lang="en-US"/>
                </a:br>
                <a:br>
                  <a:rPr lang="en-US"/>
                </a:br>
                <a:br>
                  <a:rPr lang="en-US"/>
                </a:br>
                <a:br>
                  <a:rPr lang="en-US"/>
                </a:br>
                <a:br>
                  <a:rPr lang="en-US"/>
                </a:br>
                <a:br>
                  <a:rPr lang="en-US"/>
                </a:br>
                <a:endParaRPr lang="en-US"/>
              </a:p>
              <a:p>
                <a:r>
                  <a:rPr lang="en-US"/>
                  <a:t>Pareto diagrammet består af to elementer:</a:t>
                </a:r>
              </a:p>
              <a:p>
                <a:pPr lvl="1"/>
                <a:r>
                  <a:rPr lang="en-US"/>
                  <a:t>Søjlediagram over årsagerne, typisk sorteret efter størrelse (venstre akse)</a:t>
                </a:r>
              </a:p>
              <a:p>
                <a:pPr lvl="1"/>
                <a:r>
                  <a:rPr lang="en-US"/>
                  <a:t>Kurve over den kumulerede procentvise andel af nedbrud (højre akse)</a:t>
                </a:r>
              </a:p>
              <a:p>
                <a:r>
                  <a:rPr lang="en-US">
                    <a:solidFill>
                      <a:schemeClr val="accent1">
                        <a:lumMod val="75000"/>
                      </a:schemeClr>
                    </a:solidFill>
                  </a:rPr>
                  <a:t>Pareto’s regel</a:t>
                </a:r>
                <a:r>
                  <a:rPr lang="en-US"/>
                  <a:t>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80/20</m:t>
                    </m:r>
                  </m:oMath>
                </a14:m>
                <a:r>
                  <a:rPr lang="en-US"/>
                  <a:t> reglen):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80</m:t>
                    </m:r>
                  </m:oMath>
                </a14:m>
                <a:r>
                  <a:rPr lang="en-US"/>
                  <a:t> % af effekterne </a:t>
                </a:r>
                <a:br>
                  <a:rPr lang="en-US"/>
                </a:br>
                <a:r>
                  <a:rPr lang="en-US"/>
                  <a:t>kommer fra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/>
                  <a:t> % af årsagerne </a:t>
                </a:r>
                <a:br>
                  <a:rPr lang="en-US"/>
                </a:br>
                <a:r>
                  <a:rPr lang="en-US"/>
                  <a:t>(f.eks.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/>
                  <a:t> % af de Covid-19 smittede er skyld i </a:t>
                </a:r>
                <a:br>
                  <a:rPr lang="en-US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80</m:t>
                    </m:r>
                  </m:oMath>
                </a14:m>
                <a:r>
                  <a:rPr lang="en-US"/>
                  <a:t> % af smittespredningen)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052736"/>
                <a:ext cx="8568952" cy="5688632"/>
              </a:xfrm>
              <a:blipFill>
                <a:blip r:embed="rId2"/>
                <a:stretch>
                  <a:fillRect l="-854" t="-750" b="-15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12</a:t>
            </a:fld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019"/>
          <a:stretch/>
        </p:blipFill>
        <p:spPr>
          <a:xfrm>
            <a:off x="3773366" y="1412776"/>
            <a:ext cx="5191122" cy="28083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612" y="2032310"/>
            <a:ext cx="2867308" cy="10790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2077" y="1556792"/>
            <a:ext cx="2801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Årsager til nedbrud af en computer-</a:t>
            </a:r>
            <a:br>
              <a:rPr lang="en-US" sz="1400"/>
            </a:br>
            <a:r>
              <a:rPr lang="en-US" sz="1400"/>
              <a:t>styret drejebænk:</a:t>
            </a:r>
            <a:endParaRPr lang="en-GB" sz="1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9317" y="5229201"/>
            <a:ext cx="2349895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Eksempel på Pareto-reglen fra medicin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424936" cy="5616624"/>
          </a:xfrm>
        </p:spPr>
        <p:txBody>
          <a:bodyPr/>
          <a:lstStyle/>
          <a:p>
            <a:r>
              <a:rPr lang="en-US"/>
              <a:t>310/430 = 72 % af medicineringsfejl skyldes 4/12 = 33 % af årsagerne</a:t>
            </a:r>
          </a:p>
          <a:p>
            <a:r>
              <a:rPr lang="en-US"/>
              <a:t>Hvis man fokuserer på de ‘vital few’ årsager kan mange fejl undgås</a:t>
            </a:r>
          </a:p>
          <a:p>
            <a:r>
              <a:rPr lang="en-US" i="1"/>
              <a:t>Vi kommer ikke til at bruge Pareto diagrammer.</a:t>
            </a:r>
          </a:p>
          <a:p>
            <a:pPr marL="0" indent="0">
              <a:buNone/>
            </a:pPr>
            <a:endParaRPr lang="en-US"/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13</a:t>
            </a:fld>
            <a:endParaRPr lang="da-DK" dirty="0"/>
          </a:p>
        </p:txBody>
      </p:sp>
      <p:grpSp>
        <p:nvGrpSpPr>
          <p:cNvPr id="6" name="Group 5"/>
          <p:cNvGrpSpPr/>
          <p:nvPr/>
        </p:nvGrpSpPr>
        <p:grpSpPr>
          <a:xfrm>
            <a:off x="1907704" y="2420888"/>
            <a:ext cx="5572830" cy="4248472"/>
            <a:chOff x="1907704" y="2420888"/>
            <a:chExt cx="5417924" cy="4130379"/>
          </a:xfrm>
        </p:grpSpPr>
        <p:pic>
          <p:nvPicPr>
            <p:cNvPr id="1026" name="Picture 2" descr="Figure 1: Pareto Chart – Audit of types of medication error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704" y="2420888"/>
              <a:ext cx="5400600" cy="413037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776101" y="6274268"/>
              <a:ext cx="15495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/>
                <a:t>cec.health.nsw.gov.au</a:t>
              </a:r>
              <a:endParaRPr lang="en-GB" sz="1400"/>
            </a:p>
          </p:txBody>
        </p:sp>
      </p:grpSp>
    </p:spTree>
    <p:extLst>
      <p:ext uri="{BB962C8B-B14F-4D97-AF65-F5344CB8AC3E}">
        <p14:creationId xmlns:p14="http://schemas.microsoft.com/office/powerpoint/2010/main" val="428769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Stolpediagram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14</a:t>
            </a:fld>
            <a:endParaRPr lang="da-DK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b="1" dirty="0">
                <a:solidFill>
                  <a:schemeClr val="accent1">
                    <a:lumMod val="75000"/>
                  </a:schemeClr>
                </a:solidFill>
              </a:rPr>
              <a:t>Stolpediagram</a:t>
            </a:r>
            <a:r>
              <a:rPr lang="da-DK" sz="2400" dirty="0"/>
              <a:t> over observationerne </a:t>
            </a:r>
            <a:br>
              <a:rPr lang="da-DK" sz="2400" dirty="0"/>
            </a:br>
            <a:r>
              <a:rPr lang="da-DK" sz="2400" dirty="0"/>
              <a:t>af </a:t>
            </a:r>
            <a:r>
              <a:rPr lang="da-DK" sz="2400" dirty="0" err="1"/>
              <a:t>A-klassens</a:t>
            </a:r>
            <a:r>
              <a:rPr lang="da-DK" sz="2400" dirty="0"/>
              <a:t> elevers højde ‘råt’ i </a:t>
            </a:r>
            <a:br>
              <a:rPr lang="da-DK" sz="2400" dirty="0"/>
            </a:br>
            <a:r>
              <a:rPr lang="da-DK" sz="2400" dirty="0"/>
              <a:t>observeret rækkefølge</a:t>
            </a:r>
          </a:p>
          <a:p>
            <a:r>
              <a:rPr lang="da-DK" sz="2400" dirty="0"/>
              <a:t>Funktion i R: </a:t>
            </a:r>
            <a:r>
              <a:rPr lang="da-DK" sz="2400" dirty="0">
                <a:solidFill>
                  <a:schemeClr val="accent1">
                    <a:lumMod val="75000"/>
                  </a:schemeClr>
                </a:solidFill>
              </a:rPr>
              <a:t>barplot()</a:t>
            </a:r>
            <a:r>
              <a:rPr lang="da-DK" sz="2400" dirty="0"/>
              <a:t>.</a:t>
            </a:r>
          </a:p>
        </p:txBody>
      </p:sp>
      <p:pic>
        <p:nvPicPr>
          <p:cNvPr id="8" name="Picture 1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248" y="1427651"/>
            <a:ext cx="2907208" cy="1353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266" y="3089172"/>
            <a:ext cx="6599492" cy="35107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548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Prikdiagram 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a-DK" sz="2400"/>
              <a:t>Observationerne </a:t>
            </a:r>
            <a:r>
              <a:rPr lang="da-DK" sz="2400" dirty="0"/>
              <a:t>organiseres efter størrelse og hyppighed</a:t>
            </a:r>
            <a:br>
              <a:rPr lang="da-DK" sz="2400" dirty="0"/>
            </a:br>
            <a:br>
              <a:rPr lang="da-DK" sz="2400" dirty="0"/>
            </a:br>
            <a:br>
              <a:rPr lang="da-DK" sz="2400"/>
            </a:br>
            <a:endParaRPr lang="da-DK" sz="2400" dirty="0"/>
          </a:p>
          <a:p>
            <a:r>
              <a:rPr lang="da-DK" sz="2400" dirty="0"/>
              <a:t>For hver observeret højde vises en prik for antal observationer af højden (fordel: data kan genfindes i </a:t>
            </a:r>
            <a:r>
              <a:rPr lang="da-DK" sz="2400"/>
              <a:t>diagrammet)</a:t>
            </a:r>
            <a:endParaRPr lang="da-DK" sz="2400" dirty="0"/>
          </a:p>
          <a:p>
            <a:r>
              <a:rPr lang="da-DK" sz="2400"/>
              <a:t>Prikdiagrammer viser </a:t>
            </a:r>
            <a:br>
              <a:rPr lang="da-DK" sz="2400"/>
            </a:br>
            <a:r>
              <a:rPr lang="da-DK" sz="2400"/>
              <a:t>outliers og hyppige obser-</a:t>
            </a:r>
            <a:br>
              <a:rPr lang="da-DK" sz="2400"/>
            </a:br>
            <a:r>
              <a:rPr lang="da-DK" sz="2400"/>
              <a:t>vationer i små datasæt</a:t>
            </a:r>
          </a:p>
          <a:p>
            <a:r>
              <a:rPr lang="da-DK" sz="2400"/>
              <a:t>Funktion til prikdiagram </a:t>
            </a:r>
            <a:br>
              <a:rPr lang="da-DK" sz="2400"/>
            </a:br>
            <a:r>
              <a:rPr lang="da-DK" sz="2400"/>
              <a:t>i R: </a:t>
            </a:r>
            <a:r>
              <a:rPr lang="da-DK" sz="2400">
                <a:solidFill>
                  <a:schemeClr val="accent1">
                    <a:lumMod val="75000"/>
                  </a:schemeClr>
                </a:solidFill>
              </a:rPr>
              <a:t>stripchart()</a:t>
            </a:r>
            <a:r>
              <a:rPr lang="da-DK" sz="240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15</a:t>
            </a:fld>
            <a:endParaRPr 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472" y="1772816"/>
            <a:ext cx="7522960" cy="10184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6310" t="3043" r="1686"/>
          <a:stretch/>
        </p:blipFill>
        <p:spPr>
          <a:xfrm>
            <a:off x="4211960" y="3789040"/>
            <a:ext cx="4680520" cy="23067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905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Stolpediagram over hyppigheder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/>
              <a:t>Analogt til prikdiagrammet kan hyppighederne </a:t>
            </a:r>
            <a:r>
              <a:rPr lang="da-DK" sz="2400" dirty="0"/>
              <a:t>også vises i et stolpediagram:</a:t>
            </a:r>
            <a:br>
              <a:rPr lang="da-DK" sz="2400" dirty="0"/>
            </a:br>
            <a:br>
              <a:rPr lang="da-DK" sz="2000" dirty="0"/>
            </a:br>
            <a:br>
              <a:rPr lang="da-DK" sz="2000" dirty="0"/>
            </a:br>
            <a:br>
              <a:rPr lang="da-DK" sz="2000" dirty="0"/>
            </a:br>
            <a:br>
              <a:rPr lang="da-DK" sz="2000" dirty="0"/>
            </a:br>
            <a:br>
              <a:rPr lang="da-DK" sz="2000" dirty="0"/>
            </a:br>
            <a:br>
              <a:rPr lang="da-DK" sz="2000" dirty="0"/>
            </a:br>
            <a:br>
              <a:rPr lang="da-DK" sz="2000" dirty="0"/>
            </a:br>
            <a:br>
              <a:rPr lang="da-DK" sz="2000" dirty="0"/>
            </a:br>
            <a:br>
              <a:rPr lang="da-DK" sz="2000" dirty="0"/>
            </a:br>
            <a:br>
              <a:rPr lang="da-DK" sz="2000"/>
            </a:br>
            <a:br>
              <a:rPr lang="da-DK" sz="2000"/>
            </a:br>
            <a:br>
              <a:rPr lang="da-DK" sz="2000"/>
            </a:br>
            <a:r>
              <a:rPr lang="da-DK" sz="1200"/>
              <a:t> </a:t>
            </a:r>
            <a:endParaRPr lang="da-DK" sz="2000" dirty="0"/>
          </a:p>
          <a:p>
            <a:r>
              <a:rPr lang="da-DK" sz="2400"/>
              <a:t>Her er lavet et histogram med R funktion: </a:t>
            </a:r>
            <a:r>
              <a:rPr lang="da-DK" sz="2400">
                <a:solidFill>
                  <a:schemeClr val="accent1">
                    <a:lumMod val="75000"/>
                  </a:schemeClr>
                </a:solidFill>
              </a:rPr>
              <a:t>hist().</a:t>
            </a:r>
            <a:endParaRPr lang="da-DK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16</a:t>
            </a:fld>
            <a:endParaRPr 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213744"/>
            <a:ext cx="5954526" cy="3375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69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Frekvensdiagram (histogram)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568952" cy="5472608"/>
          </a:xfrm>
        </p:spPr>
        <p:txBody>
          <a:bodyPr/>
          <a:lstStyle/>
          <a:p>
            <a:r>
              <a:rPr lang="en-US"/>
              <a:t>Ved store datasæt kan det være en fordel at gruppere observationerne i en 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frekvensfordeling</a:t>
            </a:r>
            <a:r>
              <a:rPr lang="en-US"/>
              <a:t>. </a:t>
            </a:r>
          </a:p>
          <a:p>
            <a:r>
              <a:rPr lang="en-US"/>
              <a:t>Frekvensfordelingen kan præsenteres i et histogram</a:t>
            </a:r>
          </a:p>
          <a:p>
            <a:r>
              <a:rPr lang="en-US"/>
              <a:t>Fordel: Større overblik. Ulempe: Detaljer mistet</a:t>
            </a:r>
          </a:p>
          <a:p>
            <a:r>
              <a:rPr lang="en-US"/>
              <a:t>Histogrammet viser antal elever i hver højdekategori (lavet i R med 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hist()</a:t>
            </a:r>
            <a:r>
              <a:rPr lang="en-US"/>
              <a:t>).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17</a:t>
            </a:fld>
            <a:endParaRPr lang="da-DK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72" y="3624387"/>
            <a:ext cx="5371471" cy="3044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6118491" y="3501009"/>
            <a:ext cx="2773989" cy="3206060"/>
            <a:chOff x="5956628" y="1263675"/>
            <a:chExt cx="2647820" cy="306023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41216" y="1659618"/>
              <a:ext cx="2563232" cy="266429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TextBox 8"/>
            <p:cNvSpPr txBox="1"/>
            <p:nvPr/>
          </p:nvSpPr>
          <p:spPr>
            <a:xfrm>
              <a:off x="5956628" y="1263675"/>
              <a:ext cx="1914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Frekvensfordeling: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3429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609122"/>
            <a:ext cx="5417096" cy="3070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Frekvensdiagram (histogram)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 kan vise det relative antal (procent) </a:t>
            </a:r>
            <a:br>
              <a:rPr lang="en-US"/>
            </a:br>
            <a:r>
              <a:rPr lang="en-US"/>
              <a:t>elever i hvert interval</a:t>
            </a:r>
          </a:p>
          <a:p>
            <a:r>
              <a:rPr lang="en-US"/>
              <a:t>Fordel: Sammenligneligt med højdedata for </a:t>
            </a:r>
            <a:br>
              <a:rPr lang="en-US"/>
            </a:br>
            <a:r>
              <a:rPr lang="en-US"/>
              <a:t>andre grupper f.eks. med 100 personer</a:t>
            </a:r>
          </a:p>
          <a:p>
            <a:r>
              <a:rPr lang="en-US"/>
              <a:t>Histogrammet viser pct. elever i hver </a:t>
            </a:r>
            <a:br>
              <a:rPr lang="en-US"/>
            </a:br>
            <a:r>
              <a:rPr lang="en-US"/>
              <a:t>højdekategori (lidt R-kodning nødvendig).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18</a:t>
            </a:fld>
            <a:endParaRPr lang="da-DK" dirty="0"/>
          </a:p>
        </p:txBody>
      </p:sp>
      <p:grpSp>
        <p:nvGrpSpPr>
          <p:cNvPr id="8" name="Group 7"/>
          <p:cNvGrpSpPr/>
          <p:nvPr/>
        </p:nvGrpSpPr>
        <p:grpSpPr>
          <a:xfrm>
            <a:off x="6061174" y="3469065"/>
            <a:ext cx="2831306" cy="3272304"/>
            <a:chOff x="5956628" y="1263675"/>
            <a:chExt cx="2647820" cy="306023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41216" y="1659618"/>
              <a:ext cx="2563232" cy="266429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TextBox 9"/>
            <p:cNvSpPr txBox="1"/>
            <p:nvPr/>
          </p:nvSpPr>
          <p:spPr>
            <a:xfrm>
              <a:off x="5956628" y="1263675"/>
              <a:ext cx="1914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Frekvensfordeling:</a:t>
              </a:r>
              <a:endParaRPr lang="en-GB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399" y="1345923"/>
            <a:ext cx="3012732" cy="17078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887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Densitetsdiagram (histogram)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 densitetsdiagrammet er søjlernes samlede areal 1</a:t>
            </a:r>
          </a:p>
          <a:p>
            <a:r>
              <a:rPr lang="en-US"/>
              <a:t>Laves også med 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hist()</a:t>
            </a:r>
          </a:p>
          <a:p>
            <a:r>
              <a:rPr lang="en-US"/>
              <a:t>Bemærk at stolperne </a:t>
            </a:r>
            <a:br>
              <a:rPr lang="en-US"/>
            </a:br>
            <a:r>
              <a:rPr lang="en-US"/>
              <a:t>har samme form i de</a:t>
            </a:r>
            <a:br>
              <a:rPr lang="en-US"/>
            </a:br>
            <a:r>
              <a:rPr lang="en-US"/>
              <a:t>tre histogrammer, kun</a:t>
            </a:r>
            <a:br>
              <a:rPr lang="en-US"/>
            </a:br>
            <a:r>
              <a:rPr lang="en-US"/>
              <a:t>y-aksen er ændret</a:t>
            </a:r>
          </a:p>
          <a:p>
            <a:r>
              <a:rPr lang="en-US"/>
              <a:t>Derfor bruger vi oftest </a:t>
            </a:r>
            <a:br>
              <a:rPr lang="en-US"/>
            </a:br>
            <a:r>
              <a:rPr lang="en-US"/>
              <a:t>kun almindeligt </a:t>
            </a:r>
            <a:br>
              <a:rPr lang="en-US"/>
            </a:br>
            <a:r>
              <a:rPr lang="en-US"/>
              <a:t>frekvensdiagram.</a:t>
            </a:r>
          </a:p>
          <a:p>
            <a:endParaRPr lang="en-US">
              <a:solidFill>
                <a:schemeClr val="accent1">
                  <a:lumMod val="75000"/>
                </a:schemeClr>
              </a:solidFill>
            </a:endParaRPr>
          </a:p>
          <a:p>
            <a:endParaRPr lang="en-GB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19</a:t>
            </a:fld>
            <a:endParaRPr lang="da-DK" dirty="0"/>
          </a:p>
        </p:txBody>
      </p:sp>
      <p:sp>
        <p:nvSpPr>
          <p:cNvPr id="10" name="Down Arrow 9"/>
          <p:cNvSpPr/>
          <p:nvPr/>
        </p:nvSpPr>
        <p:spPr>
          <a:xfrm>
            <a:off x="2195736" y="4581128"/>
            <a:ext cx="21022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052" y="1841334"/>
            <a:ext cx="5292069" cy="2999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5040394"/>
            <a:ext cx="3031546" cy="1718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5040394"/>
            <a:ext cx="3012732" cy="17078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811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Præsentation af data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424936" cy="5400600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Hvorfor?</a:t>
            </a:r>
          </a:p>
          <a:p>
            <a:r>
              <a:rPr lang="da-DK" dirty="0"/>
              <a:t>Forsøge at forstå data</a:t>
            </a:r>
          </a:p>
          <a:p>
            <a:r>
              <a:rPr lang="da-DK" dirty="0"/>
              <a:t>Forsøge at beskrive data</a:t>
            </a:r>
          </a:p>
          <a:p>
            <a:r>
              <a:rPr lang="da-DK" dirty="0"/>
              <a:t>”Listen to the data”</a:t>
            </a:r>
          </a:p>
          <a:p>
            <a:r>
              <a:rPr lang="da-DK" dirty="0"/>
              <a:t>Få hurtigt overblik – vurdere om det er relevant at lave yderligere </a:t>
            </a:r>
            <a:r>
              <a:rPr lang="da-DK"/>
              <a:t>statistisk analyse</a:t>
            </a:r>
            <a:br>
              <a:rPr lang="da-DK" dirty="0"/>
            </a:br>
            <a:endParaRPr lang="da-DK" dirty="0"/>
          </a:p>
          <a:p>
            <a:pPr marL="0" indent="0">
              <a:buNone/>
            </a:pPr>
            <a:r>
              <a:rPr lang="da-DK" dirty="0"/>
              <a:t>Hvordan?</a:t>
            </a:r>
          </a:p>
          <a:p>
            <a:r>
              <a:rPr lang="da-DK" dirty="0"/>
              <a:t>Beregne </a:t>
            </a:r>
            <a:r>
              <a:rPr lang="da-DK" dirty="0" err="1"/>
              <a:t>deskriptorer</a:t>
            </a:r>
            <a:endParaRPr lang="da-DK" dirty="0"/>
          </a:p>
          <a:p>
            <a:r>
              <a:rPr lang="da-DK" dirty="0"/>
              <a:t>Præsentere </a:t>
            </a:r>
            <a:r>
              <a:rPr lang="da-DK"/>
              <a:t>data grafisk.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</a:t>
            </a:fld>
            <a:endParaRPr lang="da-DK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392768"/>
            <a:ext cx="4211750" cy="1669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949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424936" cy="632782"/>
          </a:xfrm>
        </p:spPr>
        <p:txBody>
          <a:bodyPr/>
          <a:lstStyle/>
          <a:p>
            <a:r>
              <a:rPr lang="en-US"/>
              <a:t>Der er forskel på (] og [)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424936" cy="5688632"/>
          </a:xfrm>
        </p:spPr>
        <p:txBody>
          <a:bodyPr/>
          <a:lstStyle/>
          <a:p>
            <a:r>
              <a:rPr lang="en-US" sz="2000"/>
              <a:t>Det kan give forskelligt udtryk, om det er nedre eller øvre intervalgrænse, der er inkluderet, især med små datasæt</a:t>
            </a:r>
          </a:p>
          <a:p>
            <a:r>
              <a:rPr lang="en-US" sz="2000"/>
              <a:t>Bemærk f.eks., at de to elever på 160 cm ryger i forskellige kategorier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20</a:t>
            </a:fld>
            <a:endParaRPr lang="da-DK" dirty="0"/>
          </a:p>
        </p:txBody>
      </p:sp>
      <p:grpSp>
        <p:nvGrpSpPr>
          <p:cNvPr id="14" name="Group 13"/>
          <p:cNvGrpSpPr/>
          <p:nvPr/>
        </p:nvGrpSpPr>
        <p:grpSpPr>
          <a:xfrm>
            <a:off x="5143490" y="2123564"/>
            <a:ext cx="2580386" cy="2556790"/>
            <a:chOff x="5143490" y="2123564"/>
            <a:chExt cx="2580386" cy="255679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1943" y="2564904"/>
              <a:ext cx="2035205" cy="211545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143490" y="2123564"/>
              <a:ext cx="2580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Nedre</a:t>
              </a:r>
              <a:r>
                <a:rPr lang="en-US"/>
                <a:t> grænse inkluderet:</a:t>
              </a:r>
              <a:endParaRPr lang="en-GB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50164" y="2123564"/>
            <a:ext cx="3471143" cy="2577556"/>
            <a:chOff x="850164" y="2123564"/>
            <a:chExt cx="3471143" cy="257755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1279" y="2585670"/>
              <a:ext cx="2035205" cy="211545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50164" y="2123564"/>
              <a:ext cx="3471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Øvre</a:t>
              </a:r>
              <a:r>
                <a:rPr lang="en-US"/>
                <a:t> grænse inkluderet (standard):</a:t>
              </a:r>
              <a:endParaRPr lang="en-GB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490" y="4889218"/>
            <a:ext cx="3012732" cy="17078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1943" y="4896378"/>
            <a:ext cx="3000594" cy="1700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60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Kumuleret frekvensdiagram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96752"/>
                <a:ext cx="8424936" cy="5544616"/>
              </a:xfrm>
            </p:spPr>
            <p:txBody>
              <a:bodyPr>
                <a:normAutofit/>
              </a:bodyPr>
              <a:lstStyle/>
              <a:p>
                <a:r>
                  <a:rPr lang="da-DK" sz="2400" dirty="0"/>
                  <a:t>Intervallernes observationer akkumuleres, så hver søjle viser frekvensen med højde op til intervalgrænsen. F.eks. </a:t>
                </a:r>
                <a:r>
                  <a:rPr lang="da-DK" sz="2400"/>
                  <a:t>er </a:t>
                </a:r>
                <a14:m>
                  <m:oMath xmlns:m="http://schemas.openxmlformats.org/officeDocument/2006/math">
                    <m:r>
                      <a:rPr lang="da-DK" sz="2400" i="1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da-DK" sz="2400"/>
                  <a:t> %  </a:t>
                </a:r>
                <a:br>
                  <a:rPr lang="da-DK" sz="2400"/>
                </a:br>
                <a14:m>
                  <m:oMath xmlns:m="http://schemas.openxmlformats.org/officeDocument/2006/math">
                    <m:r>
                      <a:rPr lang="da-DK" sz="2400" i="1">
                        <a:latin typeface="Cambria Math" panose="02040503050406030204" pitchFamily="18" charset="0"/>
                      </a:rPr>
                      <m:t>155</m:t>
                    </m:r>
                  </m:oMath>
                </a14:m>
                <a:r>
                  <a:rPr lang="da-DK" sz="2400"/>
                  <a:t> cm eller derunder og </a:t>
                </a:r>
                <a14:m>
                  <m:oMath xmlns:m="http://schemas.openxmlformats.org/officeDocument/2006/math">
                    <m:r>
                      <a:rPr lang="da-DK" sz="2400" i="1">
                        <a:latin typeface="Cambria Math" panose="02040503050406030204" pitchFamily="18" charset="0"/>
                      </a:rPr>
                      <m:t>72</m:t>
                    </m:r>
                  </m:oMath>
                </a14:m>
                <a:r>
                  <a:rPr lang="da-DK" sz="2400"/>
                  <a:t> % er </a:t>
                </a:r>
                <a14:m>
                  <m:oMath xmlns:m="http://schemas.openxmlformats.org/officeDocument/2006/math">
                    <m:r>
                      <a:rPr lang="da-DK" sz="2400" i="1">
                        <a:latin typeface="Cambria Math" panose="02040503050406030204" pitchFamily="18" charset="0"/>
                      </a:rPr>
                      <m:t>180</m:t>
                    </m:r>
                  </m:oMath>
                </a14:m>
                <a:r>
                  <a:rPr lang="da-DK" sz="2400"/>
                  <a:t> cm eller derunder</a:t>
                </a:r>
                <a:endParaRPr lang="da-DK" sz="2400" dirty="0"/>
              </a:p>
              <a:p>
                <a:r>
                  <a:rPr lang="da-DK" sz="2400" dirty="0"/>
                  <a:t>Sidste søjle </a:t>
                </a:r>
                <a:r>
                  <a:rPr lang="da-DK" sz="2400"/>
                  <a:t>er </a:t>
                </a:r>
                <a14:m>
                  <m:oMath xmlns:m="http://schemas.openxmlformats.org/officeDocument/2006/math">
                    <m:r>
                      <a:rPr lang="da-DK" sz="2400" i="1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da-DK" sz="2400"/>
                  <a:t> %, </a:t>
                </a:r>
                <a:r>
                  <a:rPr lang="da-DK" sz="2400" dirty="0"/>
                  <a:t>så alle elever </a:t>
                </a:r>
                <a:r>
                  <a:rPr lang="da-DK" sz="2400"/>
                  <a:t>er </a:t>
                </a:r>
                <a14:m>
                  <m:oMath xmlns:m="http://schemas.openxmlformats.org/officeDocument/2006/math">
                    <m:r>
                      <a:rPr lang="da-DK" sz="2400" i="1">
                        <a:latin typeface="Cambria Math" panose="02040503050406030204" pitchFamily="18" charset="0"/>
                      </a:rPr>
                      <m:t>190</m:t>
                    </m:r>
                  </m:oMath>
                </a14:m>
                <a:r>
                  <a:rPr lang="da-DK" sz="2400"/>
                  <a:t> cm eller derunder</a:t>
                </a:r>
                <a:endParaRPr lang="da-DK" sz="2400" dirty="0"/>
              </a:p>
              <a:p>
                <a:r>
                  <a:rPr lang="da-DK" sz="2400"/>
                  <a:t>Laves i R med </a:t>
                </a:r>
                <a:r>
                  <a:rPr lang="da-DK" sz="2400">
                    <a:solidFill>
                      <a:schemeClr val="accent1">
                        <a:lumMod val="75000"/>
                      </a:schemeClr>
                    </a:solidFill>
                  </a:rPr>
                  <a:t>hist()</a:t>
                </a:r>
                <a:r>
                  <a:rPr lang="da-DK" sz="2400"/>
                  <a:t>, men der skal kodes lidt.</a:t>
                </a:r>
                <a:endParaRPr lang="da-DK" sz="2400" dirty="0"/>
              </a:p>
              <a:p>
                <a:pPr marL="0" indent="0">
                  <a:buNone/>
                </a:pPr>
                <a:endParaRPr lang="da-DK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96752"/>
                <a:ext cx="8424936" cy="5544616"/>
              </a:xfrm>
              <a:blipFill>
                <a:blip r:embed="rId3"/>
                <a:stretch>
                  <a:fillRect l="-1013" t="-8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21</a:t>
            </a:fld>
            <a:endParaRPr lang="da-DK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030" y="3360816"/>
            <a:ext cx="4337042" cy="3308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6216" y="2862363"/>
            <a:ext cx="2376264" cy="1700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7382" y="4725144"/>
            <a:ext cx="3429684" cy="1944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320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Stem-and-</a:t>
            </a:r>
            <a:r>
              <a:rPr lang="da-DK" dirty="0" err="1"/>
              <a:t>leaf</a:t>
            </a:r>
            <a:r>
              <a:rPr lang="da-DK" dirty="0"/>
              <a:t> 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Dansk: Stængel-og-Blad plot?</a:t>
            </a:r>
          </a:p>
          <a:p>
            <a:r>
              <a:rPr lang="da-DK" dirty="0"/>
              <a:t>En metode til at få overblik over </a:t>
            </a:r>
            <a:br>
              <a:rPr lang="da-DK" dirty="0"/>
            </a:br>
            <a:r>
              <a:rPr lang="da-DK" dirty="0"/>
              <a:t>datasættets ”form” uden at miste </a:t>
            </a:r>
            <a:br>
              <a:rPr lang="da-DK" dirty="0"/>
            </a:br>
            <a:r>
              <a:rPr lang="da-DK" dirty="0"/>
              <a:t>detaljerne</a:t>
            </a:r>
          </a:p>
          <a:p>
            <a:r>
              <a:rPr lang="da-DK" dirty="0"/>
              <a:t>En slags histogram, der kan laves </a:t>
            </a:r>
            <a:br>
              <a:rPr lang="da-DK" dirty="0"/>
            </a:br>
            <a:r>
              <a:rPr lang="da-DK" dirty="0"/>
              <a:t>uden computer og med alle data bevaret</a:t>
            </a:r>
          </a:p>
          <a:p>
            <a:r>
              <a:rPr lang="da-DK" dirty="0"/>
              <a:t>Vi kommer til at bruge stem-and-</a:t>
            </a:r>
            <a:r>
              <a:rPr lang="da-DK" dirty="0" err="1"/>
              <a:t>leaf</a:t>
            </a:r>
            <a:r>
              <a:rPr lang="da-DK" dirty="0"/>
              <a:t> plot til at teste antagelser i vores statistiske modeller.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22</a:t>
            </a:fld>
            <a:endParaRPr lang="da-DK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6111016" y="1232533"/>
            <a:ext cx="2145779" cy="219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685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Stem-and-Leaf plot for højdedata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75703"/>
            <a:ext cx="8424936" cy="5465665"/>
          </a:xfrm>
        </p:spPr>
        <p:txBody>
          <a:bodyPr/>
          <a:lstStyle/>
          <a:p>
            <a:r>
              <a:rPr lang="da-DK" sz="2000"/>
              <a:t>Vi kan lave Stem-and-Leaf plot </a:t>
            </a:r>
            <a:br>
              <a:rPr lang="da-DK" sz="2000"/>
            </a:br>
            <a:r>
              <a:rPr lang="da-DK" sz="2000"/>
              <a:t>manuelt, f.eks. på vores højdedata</a:t>
            </a:r>
            <a:br>
              <a:rPr lang="da-DK" sz="2000"/>
            </a:br>
            <a:br>
              <a:rPr lang="da-DK" sz="2000"/>
            </a:br>
            <a:br>
              <a:rPr lang="da-DK" sz="2000"/>
            </a:br>
            <a:br>
              <a:rPr lang="da-DK" sz="2000"/>
            </a:br>
            <a:endParaRPr lang="da-DK" sz="2000"/>
          </a:p>
          <a:p>
            <a:pPr marL="715963">
              <a:buFont typeface="+mj-lt"/>
              <a:buAutoNum type="arabicPeriod"/>
            </a:pPr>
            <a:r>
              <a:rPr lang="da-DK" sz="2000"/>
              <a:t> Find min, max og bestem passende stammer</a:t>
            </a:r>
          </a:p>
          <a:p>
            <a:pPr marL="715963">
              <a:buFont typeface="+mj-lt"/>
              <a:buAutoNum type="arabicPeriod"/>
            </a:pPr>
            <a:r>
              <a:rPr lang="da-DK" sz="2000"/>
              <a:t> Skriv blade op </a:t>
            </a:r>
          </a:p>
          <a:p>
            <a:pPr marL="715963">
              <a:buFont typeface="+mj-lt"/>
              <a:buAutoNum type="arabicPeriod"/>
            </a:pPr>
            <a:r>
              <a:rPr lang="da-DK" sz="2000"/>
              <a:t> Man kan evt. sortere bladene</a:t>
            </a:r>
          </a:p>
          <a:p>
            <a:pPr marL="715963">
              <a:buFont typeface="+mj-lt"/>
              <a:buAutoNum type="arabicPeriod"/>
            </a:pPr>
            <a:r>
              <a:rPr lang="da-DK" sz="2000"/>
              <a:t> Diskutér diagrammet</a:t>
            </a:r>
            <a:br>
              <a:rPr lang="da-DK" sz="2000"/>
            </a:br>
            <a:endParaRPr lang="da-DK" sz="2000"/>
          </a:p>
          <a:p>
            <a:r>
              <a:rPr lang="en-US" sz="2000"/>
              <a:t>Resultat: min = 151, max = 188</a:t>
            </a:r>
            <a:br>
              <a:rPr lang="en-US" sz="2000"/>
            </a:br>
            <a:r>
              <a:rPr lang="en-US" sz="2000"/>
              <a:t>	15  |  1</a:t>
            </a:r>
            <a:br>
              <a:rPr lang="en-GB" sz="2000"/>
            </a:br>
            <a:r>
              <a:rPr lang="en-GB" sz="2000"/>
              <a:t>	16  |  77200639279</a:t>
            </a:r>
            <a:br>
              <a:rPr lang="en-GB" sz="2000"/>
            </a:br>
            <a:r>
              <a:rPr lang="en-GB" sz="2000"/>
              <a:t>	17  |  233092</a:t>
            </a:r>
            <a:br>
              <a:rPr lang="en-GB" sz="2000"/>
            </a:br>
            <a:r>
              <a:rPr lang="en-GB" sz="2000"/>
              <a:t>	18  |  3824326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23</a:t>
            </a:fld>
            <a:endParaRPr lang="da-DK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2349791"/>
              </p:ext>
            </p:extLst>
          </p:nvPr>
        </p:nvGraphicFramePr>
        <p:xfrm>
          <a:off x="4680012" y="1275703"/>
          <a:ext cx="4042790" cy="1684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8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5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6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167</a:t>
                      </a:r>
                    </a:p>
                  </a:txBody>
                  <a:tcPr marL="4566" marR="456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183</a:t>
                      </a:r>
                    </a:p>
                  </a:txBody>
                  <a:tcPr marL="4566" marR="456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188</a:t>
                      </a:r>
                    </a:p>
                  </a:txBody>
                  <a:tcPr marL="4566" marR="456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172</a:t>
                      </a:r>
                    </a:p>
                  </a:txBody>
                  <a:tcPr marL="4566" marR="456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167</a:t>
                      </a:r>
                    </a:p>
                  </a:txBody>
                  <a:tcPr marL="4566" marR="4566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162</a:t>
                      </a:r>
                    </a:p>
                  </a:txBody>
                  <a:tcPr marL="4566" marR="456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182</a:t>
                      </a:r>
                    </a:p>
                  </a:txBody>
                  <a:tcPr marL="4566" marR="456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173</a:t>
                      </a:r>
                    </a:p>
                  </a:txBody>
                  <a:tcPr marL="4566" marR="456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160</a:t>
                      </a:r>
                    </a:p>
                  </a:txBody>
                  <a:tcPr marL="4566" marR="456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173</a:t>
                      </a:r>
                    </a:p>
                  </a:txBody>
                  <a:tcPr marL="4566" marR="4566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170</a:t>
                      </a:r>
                    </a:p>
                  </a:txBody>
                  <a:tcPr marL="4566" marR="456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160</a:t>
                      </a:r>
                    </a:p>
                  </a:txBody>
                  <a:tcPr marL="4566" marR="456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166</a:t>
                      </a:r>
                    </a:p>
                  </a:txBody>
                  <a:tcPr marL="4566" marR="456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163</a:t>
                      </a:r>
                    </a:p>
                  </a:txBody>
                  <a:tcPr marL="4566" marR="456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179</a:t>
                      </a:r>
                    </a:p>
                  </a:txBody>
                  <a:tcPr marL="4566" marR="4566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184</a:t>
                      </a:r>
                    </a:p>
                  </a:txBody>
                  <a:tcPr marL="4566" marR="456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183</a:t>
                      </a:r>
                    </a:p>
                  </a:txBody>
                  <a:tcPr marL="4566" marR="456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169</a:t>
                      </a:r>
                    </a:p>
                  </a:txBody>
                  <a:tcPr marL="4566" marR="456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151</a:t>
                      </a:r>
                    </a:p>
                  </a:txBody>
                  <a:tcPr marL="4566" marR="456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182</a:t>
                      </a:r>
                    </a:p>
                  </a:txBody>
                  <a:tcPr marL="4566" marR="4566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162</a:t>
                      </a:r>
                    </a:p>
                  </a:txBody>
                  <a:tcPr marL="4566" marR="456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167</a:t>
                      </a:r>
                    </a:p>
                  </a:txBody>
                  <a:tcPr marL="4566" marR="456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172</a:t>
                      </a:r>
                    </a:p>
                  </a:txBody>
                  <a:tcPr marL="4566" marR="456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169</a:t>
                      </a:r>
                    </a:p>
                  </a:txBody>
                  <a:tcPr marL="4566" marR="456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186</a:t>
                      </a:r>
                    </a:p>
                  </a:txBody>
                  <a:tcPr marL="4566" marR="4566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5305811" y="4899109"/>
            <a:ext cx="3416991" cy="1811394"/>
            <a:chOff x="5292080" y="4901098"/>
            <a:chExt cx="3471463" cy="184027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4306" y="5157192"/>
              <a:ext cx="3129237" cy="158417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292080" y="4901098"/>
              <a:ext cx="34714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Output fra R funktionen </a:t>
              </a:r>
              <a:r>
                <a:rPr lang="en-US" sz="2000">
                  <a:solidFill>
                    <a:schemeClr val="accent1">
                      <a:lumMod val="75000"/>
                    </a:schemeClr>
                  </a:solidFill>
                </a:rPr>
                <a:t>stem()</a:t>
              </a:r>
              <a:r>
                <a:rPr lang="en-US" sz="2000"/>
                <a:t>:</a:t>
              </a:r>
              <a:endParaRPr lang="en-GB" sz="2000"/>
            </a:p>
          </p:txBody>
        </p:sp>
      </p:grpSp>
    </p:spTree>
    <p:extLst>
      <p:ext uri="{BB962C8B-B14F-4D97-AF65-F5344CB8AC3E}">
        <p14:creationId xmlns:p14="http://schemas.microsoft.com/office/powerpoint/2010/main" val="152365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Vores anvendelse af Stem-and-Leaf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Hvordan ser ”formen” på data ud?</a:t>
            </a:r>
          </a:p>
          <a:p>
            <a:pPr lvl="1"/>
            <a:r>
              <a:rPr lang="da-DK" dirty="0"/>
              <a:t>Symmetrisk?</a:t>
            </a:r>
          </a:p>
          <a:p>
            <a:pPr lvl="1"/>
            <a:r>
              <a:rPr lang="da-DK" dirty="0"/>
              <a:t>Højre- eller venstrehalet?</a:t>
            </a:r>
          </a:p>
          <a:p>
            <a:pPr lvl="1"/>
            <a:r>
              <a:rPr lang="da-DK" dirty="0"/>
              <a:t>Et eller flere toppunkter?</a:t>
            </a:r>
          </a:p>
          <a:p>
            <a:pPr lvl="1"/>
            <a:r>
              <a:rPr lang="da-DK" dirty="0" err="1"/>
              <a:t>Outliers</a:t>
            </a:r>
            <a:r>
              <a:rPr lang="da-DK"/>
              <a:t>? </a:t>
            </a:r>
          </a:p>
          <a:p>
            <a:r>
              <a:rPr lang="da-DK"/>
              <a:t>Vi kan få nogenlunde tilsvarende information med et histogram.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24</a:t>
            </a:fld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73995" y="4662711"/>
            <a:ext cx="2663887" cy="13485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3861048"/>
            <a:ext cx="4445887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>
                <a:solidFill>
                  <a:schemeClr val="accent1">
                    <a:lumMod val="75000"/>
                  </a:schemeClr>
                </a:solidFill>
              </a:rPr>
              <a:t>Opsummering af R funktioner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0768"/>
            <a:ext cx="4402832" cy="53671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a-DK" sz="2400" b="1" dirty="0"/>
              <a:t>Import af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dirty="0" err="1">
                <a:solidFill>
                  <a:schemeClr val="accent1">
                    <a:lumMod val="75000"/>
                  </a:schemeClr>
                </a:solidFill>
              </a:rPr>
              <a:t>read.table</a:t>
            </a:r>
            <a:r>
              <a:rPr lang="da-DK" sz="2400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da-DK" sz="2400" dirty="0"/>
              <a:t> 	til .</a:t>
            </a:r>
            <a:r>
              <a:rPr lang="da-DK" sz="2400" dirty="0" err="1"/>
              <a:t>txt</a:t>
            </a:r>
            <a:r>
              <a:rPr lang="da-DK" sz="2400" dirty="0"/>
              <a:t> og .</a:t>
            </a:r>
            <a:r>
              <a:rPr lang="da-DK" sz="2400" dirty="0" err="1"/>
              <a:t>csv</a:t>
            </a:r>
            <a:r>
              <a:rPr lang="da-DK" sz="2400" dirty="0"/>
              <a:t>, ikke </a:t>
            </a:r>
            <a:br>
              <a:rPr lang="da-DK" sz="2400" dirty="0"/>
            </a:br>
            <a:r>
              <a:rPr lang="da-DK" sz="2400" dirty="0"/>
              <a:t>		Excel (.</a:t>
            </a:r>
            <a:r>
              <a:rPr lang="da-DK" sz="2400" dirty="0" err="1"/>
              <a:t>xls</a:t>
            </a:r>
            <a:r>
              <a:rPr lang="da-DK" sz="2400" dirty="0"/>
              <a:t> eller .</a:t>
            </a:r>
            <a:r>
              <a:rPr lang="da-DK" sz="2400" dirty="0" err="1"/>
              <a:t>xlsx</a:t>
            </a:r>
            <a:r>
              <a:rPr lang="da-DK" sz="2400" dirty="0"/>
              <a:t>)</a:t>
            </a:r>
            <a:br>
              <a:rPr lang="da-DK" sz="2400" dirty="0"/>
            </a:br>
            <a:r>
              <a:rPr lang="da-DK" sz="1100" dirty="0"/>
              <a:t> </a:t>
            </a:r>
          </a:p>
          <a:p>
            <a:pPr marL="0" indent="0">
              <a:buNone/>
            </a:pPr>
            <a:r>
              <a:rPr lang="da-DK" sz="2400" b="1" dirty="0"/>
              <a:t>Deskriptorer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dirty="0" err="1">
                <a:solidFill>
                  <a:schemeClr val="accent1">
                    <a:lumMod val="75000"/>
                  </a:schemeClr>
                </a:solidFill>
              </a:rPr>
              <a:t>mean</a:t>
            </a:r>
            <a:r>
              <a:rPr lang="da-DK" sz="2400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da-DK" sz="2400" dirty="0"/>
              <a:t> 	Middelværdi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dirty="0">
                <a:solidFill>
                  <a:schemeClr val="accent1">
                    <a:lumMod val="75000"/>
                  </a:schemeClr>
                </a:solidFill>
              </a:rPr>
              <a:t>var()</a:t>
            </a:r>
            <a:r>
              <a:rPr lang="da-DK" sz="2400" dirty="0"/>
              <a:t> 	Varians (stikprøve)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dirty="0" err="1">
                <a:solidFill>
                  <a:schemeClr val="accent1">
                    <a:lumMod val="75000"/>
                  </a:schemeClr>
                </a:solidFill>
              </a:rPr>
              <a:t>sd</a:t>
            </a:r>
            <a:r>
              <a:rPr lang="da-DK" sz="2400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da-DK" sz="2400" dirty="0"/>
              <a:t> 		Standardafvigelse </a:t>
            </a:r>
            <a:br>
              <a:rPr lang="da-DK" sz="2400" dirty="0"/>
            </a:br>
            <a:r>
              <a:rPr lang="da-DK" sz="2400" dirty="0"/>
              <a:t> 		(stikprøve)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dirty="0">
                <a:solidFill>
                  <a:schemeClr val="accent1">
                    <a:lumMod val="75000"/>
                  </a:schemeClr>
                </a:solidFill>
              </a:rPr>
              <a:t>min()</a:t>
            </a:r>
            <a:r>
              <a:rPr lang="da-DK" sz="2400" dirty="0"/>
              <a:t> 	Minimum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dirty="0">
                <a:solidFill>
                  <a:schemeClr val="accent1">
                    <a:lumMod val="75000"/>
                  </a:schemeClr>
                </a:solidFill>
              </a:rPr>
              <a:t>max()</a:t>
            </a:r>
            <a:r>
              <a:rPr lang="da-DK" sz="2400" dirty="0"/>
              <a:t> 	Maksimum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dirty="0" err="1">
                <a:solidFill>
                  <a:schemeClr val="accent1">
                    <a:lumMod val="75000"/>
                  </a:schemeClr>
                </a:solidFill>
              </a:rPr>
              <a:t>length</a:t>
            </a:r>
            <a:r>
              <a:rPr lang="da-DK" sz="2400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da-DK" sz="2400" dirty="0"/>
              <a:t> 	Antal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dirty="0">
                <a:solidFill>
                  <a:schemeClr val="accent1">
                    <a:lumMod val="75000"/>
                  </a:schemeClr>
                </a:solidFill>
              </a:rPr>
              <a:t>median()</a:t>
            </a:r>
            <a:r>
              <a:rPr lang="da-DK" sz="2400" dirty="0"/>
              <a:t> 	median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88024" y="1340768"/>
            <a:ext cx="4248472" cy="518457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a-DK" sz="2400" b="1" dirty="0"/>
              <a:t>Diagrammer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dirty="0">
                <a:solidFill>
                  <a:schemeClr val="accent1">
                    <a:lumMod val="75000"/>
                  </a:schemeClr>
                </a:solidFill>
              </a:rPr>
              <a:t>barplot()</a:t>
            </a:r>
            <a:r>
              <a:rPr lang="da-DK" sz="2400" dirty="0"/>
              <a:t>	Stolpediagram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dirty="0" err="1">
                <a:solidFill>
                  <a:schemeClr val="accent1">
                    <a:lumMod val="75000"/>
                  </a:schemeClr>
                </a:solidFill>
              </a:rPr>
              <a:t>stripchart</a:t>
            </a:r>
            <a:r>
              <a:rPr lang="da-DK" sz="2400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da-DK" sz="2400" dirty="0"/>
              <a:t>	Prikdiagram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dirty="0">
                <a:solidFill>
                  <a:schemeClr val="accent1">
                    <a:lumMod val="75000"/>
                  </a:schemeClr>
                </a:solidFill>
              </a:rPr>
              <a:t>hist()</a:t>
            </a:r>
            <a:r>
              <a:rPr lang="da-DK" sz="2400" dirty="0"/>
              <a:t>	Histogram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dirty="0">
                <a:solidFill>
                  <a:schemeClr val="accent1">
                    <a:lumMod val="75000"/>
                  </a:schemeClr>
                </a:solidFill>
              </a:rPr>
              <a:t>stem()</a:t>
            </a:r>
            <a:r>
              <a:rPr lang="da-DK" sz="2400" dirty="0"/>
              <a:t>	Stem-and-</a:t>
            </a:r>
            <a:r>
              <a:rPr lang="da-DK" sz="2400" dirty="0" err="1"/>
              <a:t>leaf</a:t>
            </a:r>
            <a:r>
              <a:rPr lang="da-DK" sz="2400" dirty="0"/>
              <a:t>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3973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Boksplot = kassediagram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Et kassediagram er en anden simpel måde at få overblik over data uden komplicerede beregninger. F.eks. er det enklere at bestemme median end middelværdi</a:t>
                </a:r>
                <a:br>
                  <a:rPr lang="en-US"/>
                </a:br>
                <a:br>
                  <a:rPr lang="en-US"/>
                </a:br>
                <a:br>
                  <a:rPr lang="en-US"/>
                </a:br>
                <a:br>
                  <a:rPr lang="en-US"/>
                </a:br>
                <a:endParaRPr lang="en-US"/>
              </a:p>
              <a:p>
                <a:r>
                  <a:rPr lang="en-US"/>
                  <a:t>Et kassediagram deler data op i fire nogenlunde lige store grupper vha. såkaldte </a:t>
                </a:r>
                <a:r>
                  <a:rPr lang="en-US" i="1">
                    <a:solidFill>
                      <a:schemeClr val="accent1">
                        <a:lumMod val="75000"/>
                      </a:schemeClr>
                    </a:solidFill>
                  </a:rPr>
                  <a:t>kvartiler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/>
                  <a:t> 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/>
                  <a:t>, hvor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/>
                  <a:t> er det samme som medianen.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8" t="-7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26</a:t>
            </a:fld>
            <a:endParaRPr 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3912" t="29029" r="5435" b="34026"/>
          <a:stretch/>
        </p:blipFill>
        <p:spPr>
          <a:xfrm>
            <a:off x="2231740" y="2420119"/>
            <a:ext cx="4680520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223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Fraktiler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a-DK" dirty="0">
                    <a:solidFill>
                      <a:schemeClr val="tx2"/>
                    </a:solidFill>
                  </a:rPr>
                  <a:t>Fraktiler </a:t>
                </a:r>
                <a:r>
                  <a:rPr lang="da-DK" dirty="0"/>
                  <a:t>(engelsk: </a:t>
                </a:r>
                <a:r>
                  <a:rPr lang="da-DK" dirty="0" err="1">
                    <a:solidFill>
                      <a:schemeClr val="tx2"/>
                    </a:solidFill>
                  </a:rPr>
                  <a:t>quantiles</a:t>
                </a:r>
                <a:r>
                  <a:rPr lang="da-DK" dirty="0"/>
                  <a:t>) bruges til at dele et datasæt op i et antal lige store dele. Der er forskellige specialiserede fraktiler:</a:t>
                </a:r>
                <a:endParaRPr lang="da-DK" dirty="0">
                  <a:solidFill>
                    <a:schemeClr val="tx2"/>
                  </a:solidFill>
                </a:endParaRPr>
              </a:p>
              <a:p>
                <a:r>
                  <a:rPr lang="da-DK" dirty="0">
                    <a:solidFill>
                      <a:schemeClr val="tx2"/>
                    </a:solidFill>
                  </a:rPr>
                  <a:t>Median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da-DK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da-DK" dirty="0"/>
                  <a:t>: Den midterste værdi i et </a:t>
                </a:r>
                <a:r>
                  <a:rPr lang="da-DK"/>
                  <a:t>sorteret datasæt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da-DK"/>
                  <a:t>. </a:t>
                </a:r>
                <a:r>
                  <a:rPr lang="da-DK" dirty="0"/>
                  <a:t>Medianen deler datasættet op i to halvdele</a:t>
                </a:r>
              </a:p>
              <a:p>
                <a:r>
                  <a:rPr lang="da-DK" dirty="0">
                    <a:solidFill>
                      <a:schemeClr val="tx2"/>
                    </a:solidFill>
                  </a:rPr>
                  <a:t>Kvartiler</a:t>
                </a:r>
                <a:r>
                  <a:rPr lang="da-DK" dirty="0"/>
                  <a:t>: Tre værdier, der deler det sorterede datasæt op i fire lige store dele.</a:t>
                </a:r>
              </a:p>
              <a:p>
                <a:pPr lvl="1"/>
                <a:r>
                  <a:rPr lang="da-DK" dirty="0">
                    <a:solidFill>
                      <a:schemeClr val="tx2"/>
                    </a:solidFill>
                  </a:rPr>
                  <a:t>Nedre kvartil,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da-DK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da-DK" dirty="0"/>
              </a:p>
              <a:p>
                <a:pPr lvl="1"/>
                <a:r>
                  <a:rPr lang="da-DK" dirty="0">
                    <a:solidFill>
                      <a:schemeClr val="tx2"/>
                    </a:solidFill>
                  </a:rPr>
                  <a:t>Midterste kvartil, </a:t>
                </a:r>
                <a:r>
                  <a:rPr lang="da-DK" dirty="0"/>
                  <a:t>som er det samme som medianen</a:t>
                </a:r>
                <a:r>
                  <a:rPr lang="da-DK" dirty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da-DK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a-DK" b="0" i="1" smtClean="0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̃"/>
                        <m:ctrlPr>
                          <a:rPr lang="da-DK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endParaRPr lang="da-DK" dirty="0"/>
              </a:p>
              <a:p>
                <a:pPr lvl="1"/>
                <a:r>
                  <a:rPr lang="da-DK" dirty="0">
                    <a:solidFill>
                      <a:schemeClr val="tx2"/>
                    </a:solidFill>
                  </a:rPr>
                  <a:t>Øvre kvartil,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da-DK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da-DK" dirty="0"/>
              </a:p>
              <a:p>
                <a:r>
                  <a:rPr lang="da-DK" dirty="0" err="1">
                    <a:solidFill>
                      <a:schemeClr val="tx2"/>
                    </a:solidFill>
                  </a:rPr>
                  <a:t>Percentiler</a:t>
                </a:r>
                <a:r>
                  <a:rPr lang="da-DK" dirty="0"/>
                  <a:t>: 99 værdier, som deler datasættet op i 100 dele</a:t>
                </a:r>
              </a:p>
              <a:p>
                <a:pPr lvl="1" defTabSz="238125"/>
                <a14:m>
                  <m:oMath xmlns:m="http://schemas.openxmlformats.org/officeDocument/2006/math">
                    <m:sSub>
                      <m:sSubPr>
                        <m:ctrlPr>
                          <a:rPr lang="da-DK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da-DK" i="1">
                            <a:solidFill>
                              <a:schemeClr val="tx2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a-DK" dirty="0"/>
                  <a:t> 	er den 25. </a:t>
                </a:r>
                <a:r>
                  <a:rPr lang="da-DK" dirty="0" err="1"/>
                  <a:t>percentil</a:t>
                </a:r>
                <a:endParaRPr lang="da-DK" dirty="0"/>
              </a:p>
              <a:p>
                <a:pPr lvl="1" defTabSz="238125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da-DK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da-DK" dirty="0"/>
                  <a:t> 		er den 50. </a:t>
                </a:r>
                <a:r>
                  <a:rPr lang="da-DK" dirty="0" err="1"/>
                  <a:t>percentil</a:t>
                </a:r>
                <a:endParaRPr lang="da-DK" dirty="0"/>
              </a:p>
              <a:p>
                <a:pPr lvl="1" defTabSz="166688"/>
                <a14:m>
                  <m:oMath xmlns:m="http://schemas.openxmlformats.org/officeDocument/2006/math">
                    <m:sSub>
                      <m:sSubPr>
                        <m:ctrlPr>
                          <a:rPr lang="da-DK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da-DK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da-DK" dirty="0"/>
                  <a:t> 	er den 75. </a:t>
                </a:r>
                <a:r>
                  <a:rPr lang="da-DK" dirty="0" err="1"/>
                  <a:t>percentil</a:t>
                </a:r>
                <a:r>
                  <a:rPr lang="da-DK" dirty="0"/>
                  <a:t>.</a:t>
                </a:r>
              </a:p>
              <a:p>
                <a:endParaRPr lang="da-D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41" t="-7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6385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Boksplot = kassediagram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/>
                  <a:t>Et kassediagram deler data op i fire nogenlunde lige store grupper vha. kvartilerne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00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000"/>
                  <a:t> 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GB" sz="2000"/>
              </a:p>
              <a:p>
                <a:r>
                  <a:rPr lang="en-US" sz="2000"/>
                  <a:t>Den midterste halvdel er det interkvartile område (</a:t>
                </a:r>
                <a:r>
                  <a:rPr lang="en-US" sz="2000" i="1">
                    <a:solidFill>
                      <a:schemeClr val="accent1">
                        <a:lumMod val="75000"/>
                      </a:schemeClr>
                    </a:solidFill>
                  </a:rPr>
                  <a:t>interquartile range</a:t>
                </a:r>
                <a:r>
                  <a:rPr lang="en-US" sz="2000"/>
                  <a:t>, </a:t>
                </a:r>
                <a:r>
                  <a:rPr lang="en-US" sz="2000">
                    <a:solidFill>
                      <a:schemeClr val="accent1">
                        <a:lumMod val="75000"/>
                      </a:schemeClr>
                    </a:solidFill>
                  </a:rPr>
                  <a:t>IQR</a:t>
                </a:r>
                <a:r>
                  <a:rPr lang="en-US" sz="2000"/>
                  <a:t>) </a:t>
                </a:r>
              </a:p>
              <a:p>
                <a:r>
                  <a:rPr lang="en-US" sz="2000"/>
                  <a:t>Det består af en kasse omkring medianen med koste (</a:t>
                </a:r>
                <a:r>
                  <a:rPr lang="en-US" sz="2000" i="1">
                    <a:solidFill>
                      <a:schemeClr val="accent1">
                        <a:lumMod val="75000"/>
                      </a:schemeClr>
                    </a:solidFill>
                  </a:rPr>
                  <a:t>whiskers</a:t>
                </a:r>
                <a:r>
                  <a:rPr lang="en-US" sz="2000"/>
                  <a:t>) på</a:t>
                </a:r>
              </a:p>
              <a:p>
                <a:r>
                  <a:rPr lang="en-US" sz="2000"/>
                  <a:t>Kassens bredde er IQR, dvs.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/>
                  <a:t>. IQR er et mål for datas spredning</a:t>
                </a:r>
              </a:p>
              <a:p>
                <a:r>
                  <a:rPr lang="en-US" sz="2000"/>
                  <a:t>Kostenes længde kan defineres forskelligt, f.eks. så de går til min og max. </a:t>
                </a:r>
                <a:br>
                  <a:rPr lang="en-US" sz="2000"/>
                </a:br>
                <a:r>
                  <a:rPr lang="en-US" sz="2000"/>
                  <a:t>Vi bruger figurens definition, så der kan identificeres outliers. </a:t>
                </a:r>
                <a:endParaRPr lang="en-GB" sz="20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1" t="-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28</a:t>
            </a:fld>
            <a:endParaRPr lang="da-DK" dirty="0"/>
          </a:p>
        </p:txBody>
      </p:sp>
      <p:pic>
        <p:nvPicPr>
          <p:cNvPr id="7170" name="Picture 2" descr="https://miro.medium.com/max/11250/1*2c21SkzJMf3frPXPAR_gZ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717032"/>
            <a:ext cx="6048672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99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Algoritme til beregning af kvartilsæt</a:t>
            </a:r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a-DK" dirty="0"/>
                  <a:t>Vi har et datasæt med </a:t>
                </a:r>
                <a14:m>
                  <m:oMath xmlns:m="http://schemas.openxmlformats.org/officeDocument/2006/math">
                    <m:r>
                      <a:rPr lang="da-DK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da-DK" dirty="0"/>
                  <a:t> observationer: 	</a:t>
                </a:r>
                <a14:m>
                  <m:oMath xmlns:m="http://schemas.openxmlformats.org/officeDocument/2006/math">
                    <m:r>
                      <a:rPr lang="da-DK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,</m:t>
                    </m:r>
                  </m:oMath>
                </a14:m>
                <a:r>
                  <a:rPr lang="da-DK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, </m:t>
                    </m:r>
                    <m:r>
                      <a:rPr lang="da-DK" i="1" smtClean="0">
                        <a:latin typeface="Cambria Math"/>
                        <a:ea typeface="Cambria Math"/>
                      </a:rPr>
                      <m:t>⋯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br>
                  <a:rPr lang="da-DK"/>
                </a:br>
                <a:r>
                  <a:rPr lang="da-DK" b="1"/>
                  <a:t> </a:t>
                </a:r>
                <a:br>
                  <a:rPr lang="da-DK" b="1" dirty="0"/>
                </a:br>
                <a:r>
                  <a:rPr lang="da-DK" b="1" dirty="0"/>
                  <a:t>Step 1. Beregning af </a:t>
                </a:r>
                <a:r>
                  <a:rPr lang="da-DK" b="1" dirty="0">
                    <a:solidFill>
                      <a:schemeClr val="tx2"/>
                    </a:solidFill>
                  </a:rPr>
                  <a:t>medianen</a:t>
                </a:r>
                <a:r>
                  <a:rPr lang="da-DK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da-DK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𝒚</m:t>
                        </m:r>
                      </m:e>
                    </m:acc>
                  </m:oMath>
                </a14:m>
                <a:r>
                  <a:rPr lang="da-DK" b="1" dirty="0"/>
                  <a:t>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da-DK" dirty="0"/>
                  <a:t>Sortér datasættet: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(1)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/>
                          </a:rPr>
                          <m:t> </m:t>
                        </m:r>
                        <m:r>
                          <a:rPr lang="da-DK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(</m:t>
                        </m:r>
                        <m:r>
                          <a:rPr lang="da-DK" b="0" i="1" smtClean="0">
                            <a:latin typeface="Cambria Math"/>
                          </a:rPr>
                          <m:t>2</m:t>
                        </m:r>
                        <m:r>
                          <a:rPr lang="da-DK" i="1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 smtClean="0">
                            <a:latin typeface="Cambria Math"/>
                            <a:ea typeface="Cambria Math"/>
                          </a:rPr>
                          <m:t>⋯</m:t>
                        </m:r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da-DK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(</m:t>
                        </m:r>
                        <m:r>
                          <a:rPr lang="da-DK" b="0" i="1" smtClean="0">
                            <a:latin typeface="Cambria Math"/>
                          </a:rPr>
                          <m:t>𝑛</m:t>
                        </m:r>
                        <m:r>
                          <a:rPr lang="da-DK" i="1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endParaRPr lang="da-DK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da-DK" dirty="0"/>
                  <a:t>Bestem positionen af medianen: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  <a:ea typeface="Cambria Math"/>
                          </a:rPr>
                          <m:t>ℓ</m:t>
                        </m:r>
                      </m:e>
                      <m:sub>
                        <m:r>
                          <a:rPr lang="da-DK" i="1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  <m:r>
                      <a:rPr lang="da-DK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da-DK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num>
                      <m:den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da-DK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da-DK" dirty="0"/>
                  <a:t>Bestem værdien af medianen:</a:t>
                </a:r>
              </a:p>
              <a:p>
                <a:pPr marL="914400" lvl="1" indent="-514350">
                  <a:buFont typeface="+mj-lt"/>
                  <a:buAutoNum type="alphaLcPeriod"/>
                </a:pPr>
                <a:r>
                  <a:rPr lang="da-DK" dirty="0"/>
                  <a:t>Hvis </a:t>
                </a:r>
                <a:r>
                  <a:rPr lang="da-DK" i="1" dirty="0"/>
                  <a:t>n</a:t>
                </a:r>
                <a:r>
                  <a:rPr lang="da-DK" dirty="0"/>
                  <a:t> er </a:t>
                </a:r>
                <a:r>
                  <a:rPr lang="da-DK" dirty="0">
                    <a:solidFill>
                      <a:schemeClr val="accent1">
                        <a:lumMod val="75000"/>
                      </a:schemeClr>
                    </a:solidFill>
                  </a:rPr>
                  <a:t>ulige</a:t>
                </a:r>
                <a:r>
                  <a:rPr lang="da-DK" dirty="0"/>
                  <a:t>, så 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  <a:ea typeface="Cambria Math"/>
                          </a:rPr>
                          <m:t>ℓ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a-DK" dirty="0"/>
                  <a:t> et heltal, og så er medianen</a:t>
                </a:r>
                <a:br>
                  <a:rPr lang="da-DK" dirty="0"/>
                </a:br>
                <a:r>
                  <a:rPr lang="da-DK" dirty="0"/>
                  <a:t> 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da-DK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da-DK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da-DK" i="1">
                                <a:latin typeface="Cambria Math"/>
                                <a:ea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da-DK" i="1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</m:sSub>
                  </m:oMath>
                </a14:m>
                <a:br>
                  <a:rPr lang="da-DK" dirty="0"/>
                </a:br>
                <a:endParaRPr lang="da-DK" dirty="0"/>
              </a:p>
              <a:p>
                <a:pPr marL="914400" lvl="1" indent="-514350">
                  <a:buFont typeface="+mj-lt"/>
                  <a:buAutoNum type="alphaLcPeriod"/>
                </a:pPr>
                <a:r>
                  <a:rPr lang="da-DK" dirty="0"/>
                  <a:t>Hvis </a:t>
                </a:r>
                <a:r>
                  <a:rPr lang="da-DK" i="1" dirty="0"/>
                  <a:t>n</a:t>
                </a:r>
                <a:r>
                  <a:rPr lang="da-DK" dirty="0"/>
                  <a:t> er </a:t>
                </a:r>
                <a:r>
                  <a:rPr lang="da-DK" dirty="0">
                    <a:solidFill>
                      <a:schemeClr val="accent1">
                        <a:lumMod val="75000"/>
                      </a:schemeClr>
                    </a:solidFill>
                  </a:rPr>
                  <a:t>lige</a:t>
                </a:r>
                <a:r>
                  <a:rPr lang="da-DK" dirty="0"/>
                  <a:t>, så 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  <a:ea typeface="Cambria Math"/>
                          </a:rPr>
                          <m:t>ℓ</m:t>
                        </m:r>
                      </m:e>
                      <m:sub>
                        <m:r>
                          <a:rPr lang="da-DK" i="1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a-DK" dirty="0"/>
                  <a:t> ikke et heltal, men indeholder ½ . Så beregnes medianen som gennemsnittet af de to observationer med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  <a:ea typeface="Cambria Math"/>
                          </a:rPr>
                          <m:t>ℓ</m:t>
                        </m:r>
                      </m:e>
                      <m:sub>
                        <m:r>
                          <a:rPr lang="da-DK" i="1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  <m:r>
                      <a:rPr lang="da-DK" b="0" i="1" smtClean="0">
                        <a:latin typeface="Cambria Math"/>
                        <a:ea typeface="Cambria Math"/>
                      </a:rPr>
                      <m:t>−½</m:t>
                    </m:r>
                  </m:oMath>
                </a14:m>
                <a:r>
                  <a:rPr lang="da-DK" dirty="0"/>
                  <a:t> 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  <a:ea typeface="Cambria Math"/>
                          </a:rPr>
                          <m:t>ℓ</m:t>
                        </m:r>
                      </m:e>
                      <m:sub>
                        <m:r>
                          <a:rPr lang="da-DK" i="1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  <m:r>
                      <a:rPr lang="da-DK" b="0" i="1" smtClean="0">
                        <a:latin typeface="Cambria Math"/>
                        <a:ea typeface="Cambria Math"/>
                      </a:rPr>
                      <m:t>+½</m:t>
                    </m:r>
                  </m:oMath>
                </a14:m>
                <a:r>
                  <a:rPr lang="da-DK" dirty="0"/>
                  <a:t>: </a:t>
                </a:r>
                <a:br>
                  <a:rPr lang="da-DK" dirty="0"/>
                </a:br>
                <a:r>
                  <a:rPr lang="da-DK" dirty="0"/>
                  <a:t> 	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da-DK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da-DK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a-DK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da-DK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da-DK" b="0" i="1" smtClean="0">
                            <a:latin typeface="Cambria Math"/>
                          </a:rPr>
                          <m:t>(</m:t>
                        </m:r>
                        <m:r>
                          <a:rPr lang="da-DK" i="1">
                            <a:latin typeface="Cambria Math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da-DK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a-DK" i="1">
                                <a:latin typeface="Cambria Math"/>
                                <a:ea typeface="Cambria Math"/>
                              </a:rPr>
                              <m:t>(ℓ</m:t>
                            </m:r>
                          </m:e>
                          <m:sub>
                            <m:r>
                              <a:rPr lang="da-DK" i="1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−½</m:t>
                        </m:r>
                        <m:r>
                          <a:rPr lang="da-DK" i="1"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</m:sSub>
                    <m:r>
                      <a:rPr lang="da-DK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da-DK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a-DK" i="1">
                                <a:latin typeface="Cambria Math"/>
                                <a:ea typeface="Cambria Math"/>
                              </a:rPr>
                              <m:t>(ℓ</m:t>
                            </m:r>
                          </m:e>
                          <m:sub>
                            <m:r>
                              <a:rPr lang="da-DK" i="1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+½</m:t>
                        </m:r>
                        <m:r>
                          <a:rPr lang="da-DK" i="1"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</m:sSub>
                    <m:r>
                      <a:rPr lang="da-DK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da-D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13" t="-7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29</a:t>
            </a:fld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087" y="4077072"/>
            <a:ext cx="2396505" cy="5383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5968" y="5758011"/>
            <a:ext cx="2258624" cy="47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2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 vigtigste </a:t>
            </a:r>
            <a:r>
              <a:rPr lang="da-DK" dirty="0" err="1"/>
              <a:t>deskriptorer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Median</a:t>
            </a:r>
            <a:br>
              <a:rPr lang="da-DK" dirty="0"/>
            </a:br>
            <a:r>
              <a:rPr lang="da-DK" dirty="0"/>
              <a:t>(engelsk: </a:t>
            </a:r>
            <a:r>
              <a:rPr lang="da-DK" dirty="0">
                <a:solidFill>
                  <a:schemeClr val="accent1">
                    <a:lumMod val="75000"/>
                  </a:schemeClr>
                </a:solidFill>
              </a:rPr>
              <a:t>Median</a:t>
            </a:r>
            <a:r>
              <a:rPr lang="da-DK" dirty="0"/>
              <a:t>)</a:t>
            </a:r>
          </a:p>
          <a:p>
            <a:r>
              <a:rPr lang="da-DK" dirty="0"/>
              <a:t>Middelværdi</a:t>
            </a:r>
            <a:br>
              <a:rPr lang="da-DK" dirty="0"/>
            </a:br>
            <a:r>
              <a:rPr lang="da-DK" dirty="0"/>
              <a:t>(engelsk: </a:t>
            </a:r>
            <a:r>
              <a:rPr lang="da-DK" dirty="0">
                <a:solidFill>
                  <a:schemeClr val="accent1">
                    <a:lumMod val="75000"/>
                  </a:schemeClr>
                </a:solidFill>
              </a:rPr>
              <a:t>Mean</a:t>
            </a:r>
            <a:r>
              <a:rPr lang="da-DK" dirty="0"/>
              <a:t> eller </a:t>
            </a:r>
            <a:r>
              <a:rPr lang="da-DK" dirty="0">
                <a:solidFill>
                  <a:schemeClr val="accent1">
                    <a:lumMod val="75000"/>
                  </a:schemeClr>
                </a:solidFill>
              </a:rPr>
              <a:t>Average</a:t>
            </a:r>
            <a:r>
              <a:rPr lang="da-DK" dirty="0"/>
              <a:t>)</a:t>
            </a:r>
          </a:p>
          <a:p>
            <a:r>
              <a:rPr lang="da-DK" dirty="0"/>
              <a:t>Varians</a:t>
            </a:r>
            <a:br>
              <a:rPr lang="da-DK" dirty="0"/>
            </a:br>
            <a:r>
              <a:rPr lang="da-DK" dirty="0"/>
              <a:t>(engelsk: </a:t>
            </a:r>
            <a:r>
              <a:rPr lang="da-DK" dirty="0" err="1">
                <a:solidFill>
                  <a:schemeClr val="accent1">
                    <a:lumMod val="75000"/>
                  </a:schemeClr>
                </a:solidFill>
              </a:rPr>
              <a:t>Variance</a:t>
            </a:r>
            <a:r>
              <a:rPr lang="da-DK" dirty="0"/>
              <a:t>)</a:t>
            </a:r>
          </a:p>
          <a:p>
            <a:r>
              <a:rPr lang="da-DK" dirty="0"/>
              <a:t>Standardafvigelse (også kaldet spredning)</a:t>
            </a:r>
            <a:br>
              <a:rPr lang="da-DK" dirty="0"/>
            </a:br>
            <a:r>
              <a:rPr lang="da-DK" dirty="0"/>
              <a:t>(engelsk: </a:t>
            </a:r>
            <a:r>
              <a:rPr lang="da-DK" dirty="0">
                <a:solidFill>
                  <a:schemeClr val="accent1">
                    <a:lumMod val="75000"/>
                  </a:schemeClr>
                </a:solidFill>
              </a:rPr>
              <a:t>Standard </a:t>
            </a:r>
            <a:r>
              <a:rPr lang="da-DK">
                <a:solidFill>
                  <a:schemeClr val="accent1">
                    <a:lumMod val="75000"/>
                  </a:schemeClr>
                </a:solidFill>
              </a:rPr>
              <a:t>deviation</a:t>
            </a:r>
            <a:r>
              <a:rPr lang="da-DK"/>
              <a:t>)</a:t>
            </a:r>
          </a:p>
          <a:p>
            <a:r>
              <a:rPr lang="da-DK"/>
              <a:t>Variationskoefficient</a:t>
            </a:r>
            <a:br>
              <a:rPr lang="da-DK"/>
            </a:br>
            <a:r>
              <a:rPr lang="da-DK"/>
              <a:t>(engelsk: </a:t>
            </a:r>
            <a:r>
              <a:rPr lang="da-DK">
                <a:solidFill>
                  <a:schemeClr val="accent1">
                    <a:lumMod val="75000"/>
                  </a:schemeClr>
                </a:solidFill>
              </a:rPr>
              <a:t>Coefficient of variation</a:t>
            </a:r>
            <a:r>
              <a:rPr lang="da-DK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082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Algoritme til beregning af kvartilsæt</a:t>
            </a:r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96752"/>
                <a:ext cx="8424936" cy="554461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da-DK" b="1" dirty="0"/>
                  <a:t>Step 2. Beregn </a:t>
                </a:r>
                <a:r>
                  <a:rPr lang="da-DK" b="1" dirty="0">
                    <a:solidFill>
                      <a:schemeClr val="tx2"/>
                    </a:solidFill>
                  </a:rPr>
                  <a:t>kvartiler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da-DK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da-DK" b="1" dirty="0"/>
                  <a:t> 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da-DK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da-DK" b="1" dirty="0"/>
                  <a:t>:</a:t>
                </a:r>
              </a:p>
              <a:p>
                <a:pPr marL="361950" indent="-361950">
                  <a:buFont typeface="+mj-lt"/>
                  <a:buAutoNum type="arabicPeriod"/>
                </a:pPr>
                <a:r>
                  <a:rPr lang="da-DK" dirty="0"/>
                  <a:t>Bestem positionen af kvartilerne ved at beregne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  <a:ea typeface="Cambria Math"/>
                          </a:rPr>
                          <m:t>ℓ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da-DK" dirty="0"/>
                  <a:t>: </a:t>
                </a:r>
              </a:p>
              <a:p>
                <a:pPr marL="914400" lvl="1" indent="-514350">
                  <a:buFont typeface="+mj-lt"/>
                  <a:buAutoNum type="alphaLcPeriod"/>
                </a:pPr>
                <a:r>
                  <a:rPr lang="da-DK" dirty="0"/>
                  <a:t>Hvis </a:t>
                </a:r>
                <a:r>
                  <a:rPr lang="da-DK" i="1" dirty="0"/>
                  <a:t>n</a:t>
                </a:r>
                <a:r>
                  <a:rPr lang="da-DK" dirty="0"/>
                  <a:t> er </a:t>
                </a:r>
                <a:r>
                  <a:rPr lang="da-DK" dirty="0">
                    <a:solidFill>
                      <a:schemeClr val="accent1">
                        <a:lumMod val="75000"/>
                      </a:schemeClr>
                    </a:solidFill>
                  </a:rPr>
                  <a:t>ulige</a:t>
                </a:r>
                <a:r>
                  <a:rPr lang="da-DK" dirty="0"/>
                  <a:t>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  <a:ea typeface="Cambria Math"/>
                          </a:rPr>
                          <m:t>ℓ</m:t>
                        </m:r>
                      </m:e>
                      <m:sub>
                        <m:r>
                          <a:rPr lang="da-DK" i="1">
                            <a:latin typeface="Cambria Math"/>
                            <a:ea typeface="Cambria Math"/>
                          </a:rPr>
                          <m:t>𝑞</m:t>
                        </m:r>
                      </m:sub>
                    </m:sSub>
                    <m:r>
                      <a:rPr lang="da-DK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da-DK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+3</m:t>
                        </m:r>
                      </m:num>
                      <m:den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da-DK" dirty="0"/>
                  <a:t> </a:t>
                </a:r>
                <a:br>
                  <a:rPr lang="da-DK" dirty="0"/>
                </a:br>
                <a:endParaRPr lang="da-DK" dirty="0"/>
              </a:p>
              <a:p>
                <a:pPr marL="914400" lvl="1" indent="-514350">
                  <a:buFont typeface="+mj-lt"/>
                  <a:buAutoNum type="alphaLcPeriod"/>
                </a:pPr>
                <a:r>
                  <a:rPr lang="da-DK" dirty="0"/>
                  <a:t>Hvis </a:t>
                </a:r>
                <a:r>
                  <a:rPr lang="da-DK" i="1" dirty="0"/>
                  <a:t>n</a:t>
                </a:r>
                <a:r>
                  <a:rPr lang="da-DK" dirty="0"/>
                  <a:t> er </a:t>
                </a:r>
                <a:r>
                  <a:rPr lang="da-DK" dirty="0">
                    <a:solidFill>
                      <a:schemeClr val="accent1">
                        <a:lumMod val="75000"/>
                      </a:schemeClr>
                    </a:solidFill>
                  </a:rPr>
                  <a:t>lige</a:t>
                </a:r>
                <a:r>
                  <a:rPr lang="da-DK" dirty="0"/>
                  <a:t>: 	</a:t>
                </a:r>
                <a:r>
                  <a:rPr lang="da-DK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  <a:ea typeface="Cambria Math"/>
                          </a:rPr>
                          <m:t>ℓ</m:t>
                        </m:r>
                      </m:e>
                      <m:sub>
                        <m:r>
                          <a:rPr lang="da-DK" i="1">
                            <a:latin typeface="Cambria Math"/>
                            <a:ea typeface="Cambria Math"/>
                          </a:rPr>
                          <m:t>𝑞</m:t>
                        </m:r>
                      </m:sub>
                    </m:sSub>
                    <m:r>
                      <a:rPr lang="da-DK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da-DK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da-DK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da-DK" i="1">
                            <a:latin typeface="Cambria Math"/>
                            <a:ea typeface="Cambria Math"/>
                          </a:rPr>
                          <m:t>+2</m:t>
                        </m:r>
                      </m:num>
                      <m:den>
                        <m:r>
                          <a:rPr lang="da-DK" i="1">
                            <a:latin typeface="Cambria Math"/>
                            <a:ea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da-DK" dirty="0"/>
                  <a:t> </a:t>
                </a:r>
              </a:p>
              <a:p>
                <a:pPr marL="400050" lvl="1" indent="0">
                  <a:buNone/>
                </a:pPr>
                <a:r>
                  <a:rPr lang="da-DK" dirty="0"/>
                  <a:t>Nu 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  <a:ea typeface="Cambria Math"/>
                          </a:rPr>
                          <m:t>ℓ</m:t>
                        </m:r>
                      </m:e>
                      <m:sub>
                        <m:r>
                          <a:rPr lang="da-DK" i="1">
                            <a:latin typeface="Cambria Math"/>
                            <a:ea typeface="Cambria Math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da-DK" dirty="0"/>
                  <a:t> enten et heltal eller indeholder ½</a:t>
                </a:r>
                <a:br>
                  <a:rPr lang="da-DK" dirty="0"/>
                </a:br>
                <a:r>
                  <a:rPr lang="da-DK" sz="1100" dirty="0"/>
                  <a:t> </a:t>
                </a:r>
                <a:endParaRPr lang="da-DK" dirty="0"/>
              </a:p>
              <a:p>
                <a:pPr marL="361950" indent="-361950">
                  <a:buFont typeface="+mj-lt"/>
                  <a:buAutoNum type="arabicPeriod"/>
                </a:pPr>
                <a:r>
                  <a:rPr lang="da-DK" dirty="0"/>
                  <a:t>Bestem værdien af kvartilerne:</a:t>
                </a:r>
              </a:p>
              <a:p>
                <a:pPr marL="857250" lvl="1" indent="-457200">
                  <a:buFont typeface="+mj-lt"/>
                  <a:buAutoNum type="alphaLcPeriod"/>
                </a:pPr>
                <a:r>
                  <a:rPr lang="da-DK" dirty="0"/>
                  <a:t>Hvis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  <a:ea typeface="Cambria Math"/>
                          </a:rPr>
                          <m:t>ℓ</m:t>
                        </m:r>
                      </m:e>
                      <m:sub>
                        <m:r>
                          <a:rPr lang="da-DK" i="1">
                            <a:latin typeface="Cambria Math"/>
                            <a:ea typeface="Cambria Math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da-DK" dirty="0"/>
                  <a:t> er et heltal:</a:t>
                </a:r>
                <a:br>
                  <a:rPr lang="da-DK" dirty="0"/>
                </a:br>
                <a:r>
                  <a:rPr lang="da-DK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da-DK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a-DK" i="1">
                                <a:latin typeface="Cambria Math"/>
                                <a:ea typeface="Cambria Math"/>
                              </a:rPr>
                              <m:t>(ℓ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sub>
                        </m:sSub>
                        <m:r>
                          <a:rPr lang="da-DK" i="1"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</m:sSub>
                  </m:oMath>
                </a14:m>
                <a:br>
                  <a:rPr lang="da-DK" i="1" dirty="0">
                    <a:latin typeface="Cambria Math"/>
                    <a:ea typeface="Cambria Math"/>
                  </a:rPr>
                </a:br>
                <a:r>
                  <a:rPr lang="da-DK" i="1" dirty="0">
                    <a:latin typeface="Cambria Math"/>
                    <a:ea typeface="Cambria Math"/>
                  </a:rPr>
                  <a:t>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da-DK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a-DK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da-DK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da-DK" b="0" i="1" smtClean="0">
                                <a:latin typeface="Cambria Math"/>
                                <a:ea typeface="Cambria Math"/>
                              </a:rPr>
                              <m:t>+1−ℓ</m:t>
                            </m:r>
                          </m:e>
                          <m:sub>
                            <m:r>
                              <a:rPr lang="da-DK" i="1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sub>
                        </m:sSub>
                        <m:r>
                          <a:rPr lang="da-DK" i="1"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</m:sSub>
                  </m:oMath>
                </a14:m>
                <a:endParaRPr lang="da-DK" dirty="0"/>
              </a:p>
              <a:p>
                <a:pPr marL="857250" lvl="1" indent="-457200">
                  <a:buFont typeface="+mj-lt"/>
                  <a:buAutoNum type="alphaLcPeriod"/>
                </a:pPr>
                <a:r>
                  <a:rPr lang="da-DK" dirty="0"/>
                  <a:t>Ellers gennemsnit af obs. omkring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  <a:ea typeface="Cambria Math"/>
                          </a:rPr>
                          <m:t>ℓ</m:t>
                        </m:r>
                      </m:e>
                      <m:sub>
                        <m:r>
                          <a:rPr lang="da-DK" i="1">
                            <a:latin typeface="Cambria Math"/>
                            <a:ea typeface="Cambria Math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da-DK" dirty="0"/>
                  <a:t>:</a:t>
                </a:r>
                <a:br>
                  <a:rPr lang="da-DK" dirty="0"/>
                </a:br>
                <a:r>
                  <a:rPr lang="da-DK" dirty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da-DK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a-DK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da-DK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da-DK" b="0" i="1" smtClean="0">
                            <a:latin typeface="Cambria Math"/>
                          </a:rPr>
                          <m:t>(</m:t>
                        </m:r>
                        <m:r>
                          <a:rPr lang="da-DK" i="1">
                            <a:latin typeface="Cambria Math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da-DK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a-DK" i="1">
                                <a:latin typeface="Cambria Math"/>
                                <a:ea typeface="Cambria Math"/>
                              </a:rPr>
                              <m:t>(ℓ</m:t>
                            </m:r>
                          </m:e>
                          <m:sub>
                            <m:r>
                              <a:rPr lang="da-DK" i="1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sub>
                        </m:sSub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−½</m:t>
                        </m:r>
                        <m:r>
                          <a:rPr lang="da-DK" i="1"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</m:sSub>
                    <m:r>
                      <a:rPr lang="da-DK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da-DK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a-DK" i="1">
                                <a:latin typeface="Cambria Math"/>
                                <a:ea typeface="Cambria Math"/>
                              </a:rPr>
                              <m:t>(ℓ</m:t>
                            </m:r>
                          </m:e>
                          <m:sub>
                            <m:r>
                              <a:rPr lang="da-DK" i="1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sub>
                        </m:sSub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da-DK" i="1">
                            <a:latin typeface="Cambria Math"/>
                            <a:ea typeface="Cambria Math"/>
                          </a:rPr>
                          <m:t>½)</m:t>
                        </m:r>
                      </m:sub>
                    </m:sSub>
                    <m:r>
                      <a:rPr lang="da-DK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da-DK" i="1" dirty="0">
                    <a:latin typeface="Cambria Math"/>
                    <a:ea typeface="Cambria Math"/>
                  </a:rPr>
                  <a:t> </a:t>
                </a:r>
                <a:br>
                  <a:rPr lang="da-DK" i="1" dirty="0">
                    <a:latin typeface="Cambria Math"/>
                    <a:ea typeface="Cambria Math"/>
                  </a:rPr>
                </a:br>
                <a:r>
                  <a:rPr lang="da-DK" i="1" dirty="0">
                    <a:latin typeface="Cambria Math"/>
                    <a:ea typeface="Cambria Math"/>
                  </a:rPr>
                  <a:t>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a-DK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da-DK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da-DK" i="1">
                            <a:latin typeface="Cambria Math"/>
                          </a:rPr>
                          <m:t>(</m:t>
                        </m:r>
                        <m:r>
                          <a:rPr lang="da-DK" i="1">
                            <a:latin typeface="Cambria Math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da-DK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a-DK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da-DK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da-DK" b="0" i="1" smtClean="0">
                                <a:latin typeface="Cambria Math"/>
                                <a:ea typeface="Cambria Math"/>
                              </a:rPr>
                              <m:t>+1−ℓ</m:t>
                            </m:r>
                          </m:e>
                          <m:sub>
                            <m:r>
                              <a:rPr lang="da-DK" i="1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sub>
                        </m:sSub>
                        <m:r>
                          <a:rPr lang="da-DK" i="1">
                            <a:latin typeface="Cambria Math"/>
                            <a:ea typeface="Cambria Math"/>
                          </a:rPr>
                          <m:t>−½)</m:t>
                        </m:r>
                      </m:sub>
                    </m:sSub>
                    <m:r>
                      <a:rPr lang="da-DK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da-DK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a-DK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da-DK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da-DK" b="0" i="1" smtClean="0">
                                <a:latin typeface="Cambria Math"/>
                                <a:ea typeface="Cambria Math"/>
                              </a:rPr>
                              <m:t>+1−ℓ</m:t>
                            </m:r>
                          </m:e>
                          <m:sub>
                            <m:r>
                              <a:rPr lang="da-DK" i="1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sub>
                        </m:sSub>
                        <m:r>
                          <a:rPr lang="da-DK" i="1">
                            <a:latin typeface="Cambria Math"/>
                            <a:ea typeface="Cambria Math"/>
                          </a:rPr>
                          <m:t>+½)</m:t>
                        </m:r>
                      </m:sub>
                    </m:sSub>
                    <m:r>
                      <a:rPr lang="da-DK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br>
                  <a:rPr lang="da-DK" dirty="0"/>
                </a:br>
                <a:endParaRPr lang="da-D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96752"/>
                <a:ext cx="8424936" cy="5544616"/>
              </a:xfrm>
              <a:blipFill rotWithShape="1">
                <a:blip r:embed="rId3"/>
                <a:stretch>
                  <a:fillRect l="-1013" t="-659" b="-1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30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9294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19887624"/>
                  </p:ext>
                </p:extLst>
              </p:nvPr>
            </p:nvGraphicFramePr>
            <p:xfrm>
              <a:off x="468301" y="974613"/>
              <a:ext cx="8424864" cy="255752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3534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2432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0425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16093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b="0" dirty="0"/>
                            <a:t>Antal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a-DK" b="0"/>
                            <a:t>Position af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b="0" i="1" smtClean="0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da-DK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da-DK" b="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a-DK" b="0" dirty="0"/>
                            <a:t>Position </a:t>
                          </a:r>
                          <a:r>
                            <a:rPr lang="da-DK" b="0"/>
                            <a:t>af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̃"/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da-DK" b="0" dirty="0"/>
                            <a:t> 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a-DK" b="0" dirty="0"/>
                            <a:t>Position</a:t>
                          </a:r>
                          <a:r>
                            <a:rPr lang="da-DK" b="0" baseline="0" dirty="0"/>
                            <a:t> </a:t>
                          </a:r>
                          <a:r>
                            <a:rPr lang="da-DK" b="0" baseline="0"/>
                            <a:t>af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b="0" i="1" smtClean="0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da-DK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endParaRPr lang="da-DK" b="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a-DK" b="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b="0" smtClean="0">
                                        <a:latin typeface="Cambria Math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da-DK" b="0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da-DK" b="0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num>
                                  <m:den>
                                    <m:r>
                                      <a:rPr lang="da-DK" b="0" i="0" smtClean="0">
                                        <a:latin typeface="Cambria Math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da-DK" b="0" smtClean="0">
                                    <a:latin typeface="Cambria Math"/>
                                  </a:rPr>
                                  <m:t>;</m:t>
                                </m:r>
                                <m:r>
                                  <a:rPr lang="da-DK" b="0" i="0" smtClean="0">
                                    <a:latin typeface="Cambria Math"/>
                                  </a:rPr>
                                  <m:t>  </m:t>
                                </m:r>
                                <m:r>
                                  <a:rPr lang="da-DK" b="0" i="1" smtClean="0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da-DK" b="0" smtClean="0">
                                    <a:latin typeface="Cambria Math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da-DK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da-DK" b="0" i="0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  <m:r>
                                          <a:rPr lang="da-DK" b="0" smtClean="0">
                                            <a:latin typeface="Cambria Math"/>
                                          </a:rPr>
                                          <m:t>, </m:t>
                                        </m:r>
                                        <m:r>
                                          <a:rPr lang="da-DK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da-DK" b="0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da-DK" b="0" smtClean="0"/>
                                          <m:t>ulige</m:t>
                                        </m:r>
                                      </m:e>
                                      <m:e>
                                        <m:r>
                                          <a:rPr lang="da-DK" b="0" i="0" smtClean="0">
                                            <a:latin typeface="Cambria Math"/>
                                          </a:rPr>
                                          <m:t>2,</m:t>
                                        </m:r>
                                        <m:r>
                                          <a:rPr lang="da-DK" b="0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a:rPr lang="da-DK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da-DK" b="0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da-DK" b="0" smtClean="0"/>
                                          <m:t>lige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da-DK" b="0" i="0" smtClean="0"/>
                                          <m:t>  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da-DK" b="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b="0" smtClean="0">
                                        <a:latin typeface="Cambria Math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da-DK" b="0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da-DK" b="0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da-DK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a-DK" b="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da-DK" b="0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da-DK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da-DK" b="0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b="0" smtClean="0">
                                        <a:latin typeface="Cambria Math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a-DK" b="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dirty="0"/>
                            <a:t>(8+2)/4 = 2½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dirty="0"/>
                            <a:t>9/2 = 4½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dirty="0"/>
                            <a:t>8 + 1 - 2½ = 6½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dirty="0"/>
                            <a:t>(9+3)/4 =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dirty="0"/>
                            <a:t>10/2 =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dirty="0"/>
                            <a:t>9 + 1 – 3 = 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dirty="0"/>
                            <a:t>(10+2)/4 =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dirty="0"/>
                            <a:t>11/2 = 5½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dirty="0"/>
                            <a:t>10 + 1 – 3 = 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dirty="0"/>
                            <a:t>(11+3)/4</a:t>
                          </a:r>
                          <a:r>
                            <a:rPr lang="da-DK" baseline="0" dirty="0"/>
                            <a:t> = 3½</a:t>
                          </a:r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dirty="0"/>
                            <a:t>12/2 = 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dirty="0"/>
                            <a:t>11 + 1 – 3½ = 8½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19887624"/>
                  </p:ext>
                </p:extLst>
              </p:nvPr>
            </p:nvGraphicFramePr>
            <p:xfrm>
              <a:off x="468301" y="974613"/>
              <a:ext cx="8424864" cy="255752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3534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2432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0425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16093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b="0" dirty="0" smtClean="0"/>
                            <a:t>Antal</a:t>
                          </a:r>
                          <a:endParaRPr lang="da-DK" b="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250" t="-6557" r="-148185" b="-6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2222" t="-6557" r="-94444" b="-6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89859" t="-6557" r="-563" b="-6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033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49" t="-56034" r="-799351" b="-223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250" t="-56034" r="-148185" b="-223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2222" t="-56034" r="-94444" b="-223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89859" t="-56034" r="-563" b="-2232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dirty="0" smtClean="0"/>
                            <a:t>8</a:t>
                          </a:r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dirty="0" smtClean="0"/>
                            <a:t>(8+2)/4 = 2½</a:t>
                          </a:r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dirty="0" smtClean="0"/>
                            <a:t>9/2 = 4½</a:t>
                          </a:r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dirty="0" smtClean="0"/>
                            <a:t>8 + 1 - 2½ = 6½</a:t>
                          </a:r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dirty="0" smtClean="0"/>
                            <a:t>9</a:t>
                          </a:r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dirty="0" smtClean="0"/>
                            <a:t>(9+3)/4 = 3</a:t>
                          </a:r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dirty="0" smtClean="0"/>
                            <a:t>10/2 = 5</a:t>
                          </a:r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dirty="0" smtClean="0"/>
                            <a:t>9 + 1 – 3 = 7</a:t>
                          </a:r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dirty="0" smtClean="0"/>
                            <a:t>10</a:t>
                          </a:r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dirty="0" smtClean="0"/>
                            <a:t>(10+2)/4 = 3</a:t>
                          </a:r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dirty="0" smtClean="0"/>
                            <a:t>11/2 = 5½</a:t>
                          </a:r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dirty="0" smtClean="0"/>
                            <a:t>10 + 1 – 3 = 8</a:t>
                          </a:r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dirty="0" smtClean="0"/>
                            <a:t>11</a:t>
                          </a:r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dirty="0" smtClean="0"/>
                            <a:t>(11+3)/4</a:t>
                          </a:r>
                          <a:r>
                            <a:rPr lang="da-DK" baseline="0" dirty="0" smtClean="0"/>
                            <a:t> = 3½</a:t>
                          </a:r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dirty="0" smtClean="0"/>
                            <a:t>12/2 = 6</a:t>
                          </a:r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dirty="0" smtClean="0"/>
                            <a:t>11 + 1 – 3½ = 8½</a:t>
                          </a:r>
                          <a:endParaRPr lang="da-D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424936" cy="562074"/>
          </a:xfrm>
        </p:spPr>
        <p:txBody>
          <a:bodyPr>
            <a:normAutofit fontScale="90000"/>
          </a:bodyPr>
          <a:lstStyle/>
          <a:p>
            <a:r>
              <a:rPr lang="da-DK"/>
              <a:t>Beregning af kvartiler afhængigt af </a:t>
            </a:r>
            <a:r>
              <a:rPr lang="da-DK" i="1"/>
              <a:t>n</a:t>
            </a:r>
            <a:r>
              <a:rPr lang="da-DK"/>
              <a:t> 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31</a:t>
            </a:fld>
            <a:endParaRPr lang="da-DK" dirty="0"/>
          </a:p>
        </p:txBody>
      </p:sp>
      <p:sp>
        <p:nvSpPr>
          <p:cNvPr id="27" name="TextBox 26"/>
          <p:cNvSpPr txBox="1"/>
          <p:nvPr/>
        </p:nvSpPr>
        <p:spPr>
          <a:xfrm>
            <a:off x="3243300" y="72488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10</a:t>
            </a:r>
            <a:endParaRPr lang="da-DK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827584" y="3769293"/>
            <a:ext cx="7057464" cy="810054"/>
            <a:chOff x="827584" y="3769293"/>
            <a:chExt cx="7057464" cy="810054"/>
          </a:xfrm>
        </p:grpSpPr>
        <p:grpSp>
          <p:nvGrpSpPr>
            <p:cNvPr id="106" name="Group 105"/>
            <p:cNvGrpSpPr/>
            <p:nvPr/>
          </p:nvGrpSpPr>
          <p:grpSpPr>
            <a:xfrm>
              <a:off x="1787687" y="3769293"/>
              <a:ext cx="6097361" cy="307779"/>
              <a:chOff x="1787687" y="6073549"/>
              <a:chExt cx="6097361" cy="307779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1787687" y="6073551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1400" dirty="0"/>
                  <a:t>1</a:t>
                </a:r>
                <a:endParaRPr lang="da-DK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312745" y="6073551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1400" dirty="0"/>
                  <a:t>2</a:t>
                </a:r>
                <a:endParaRPr lang="da-DK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837803" y="6073551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1400" dirty="0"/>
                  <a:t>3</a:t>
                </a:r>
                <a:endParaRPr lang="da-DK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362861" y="6073551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1400" dirty="0"/>
                  <a:t>4</a:t>
                </a:r>
                <a:endParaRPr lang="da-DK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887919" y="6073551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1400" dirty="0"/>
                  <a:t>5</a:t>
                </a:r>
                <a:endParaRPr lang="da-DK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404695" y="6073551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1400" dirty="0"/>
                  <a:t>6</a:t>
                </a:r>
                <a:endParaRPr lang="da-DK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938035" y="60735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1400" dirty="0"/>
                  <a:t>7</a:t>
                </a:r>
                <a:endParaRPr lang="da-DK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988151" y="6073551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1400" dirty="0"/>
                  <a:t>9</a:t>
                </a:r>
                <a:endParaRPr lang="da-DK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467524" y="6073549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1400" dirty="0"/>
                  <a:t>10</a:t>
                </a:r>
                <a:endParaRPr lang="da-DK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992582" y="607355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1400" dirty="0"/>
                  <a:t>11</a:t>
                </a:r>
                <a:endParaRPr lang="da-DK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517640" y="607355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1400" dirty="0"/>
                  <a:t>12</a:t>
                </a:r>
                <a:endParaRPr lang="da-DK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463093" y="6073551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1400" dirty="0"/>
                  <a:t>8</a:t>
                </a:r>
                <a:endParaRPr lang="da-DK" dirty="0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827584" y="4271570"/>
              <a:ext cx="4827534" cy="307777"/>
              <a:chOff x="827584" y="4271570"/>
              <a:chExt cx="4827534" cy="307777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871700" y="4371454"/>
                <a:ext cx="3783418" cy="108012"/>
                <a:chOff x="1907704" y="3789040"/>
                <a:chExt cx="3783418" cy="108012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1907704" y="3789040"/>
                  <a:ext cx="108012" cy="10801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432762" y="3789040"/>
                  <a:ext cx="108012" cy="10801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957820" y="3789040"/>
                  <a:ext cx="108012" cy="10801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3482878" y="3789040"/>
                  <a:ext cx="108012" cy="10801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4007936" y="3789040"/>
                  <a:ext cx="108012" cy="10801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4532994" y="3789040"/>
                  <a:ext cx="108012" cy="10801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5058052" y="3789040"/>
                  <a:ext cx="108012" cy="10801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5583110" y="3789040"/>
                  <a:ext cx="108012" cy="10801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80" name="TextBox 79"/>
              <p:cNvSpPr txBox="1"/>
              <p:nvPr/>
            </p:nvSpPr>
            <p:spPr>
              <a:xfrm>
                <a:off x="827584" y="4271570"/>
                <a:ext cx="5405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1400" i="1" dirty="0"/>
                  <a:t>n</a:t>
                </a:r>
                <a:r>
                  <a:rPr lang="da-DK" sz="1400" dirty="0"/>
                  <a:t> = 8</a:t>
                </a:r>
                <a:endParaRPr lang="da-DK" dirty="0"/>
              </a:p>
            </p:txBody>
          </p:sp>
        </p:grpSp>
      </p:grpSp>
      <p:grpSp>
        <p:nvGrpSpPr>
          <p:cNvPr id="108" name="Group 107"/>
          <p:cNvGrpSpPr/>
          <p:nvPr/>
        </p:nvGrpSpPr>
        <p:grpSpPr>
          <a:xfrm>
            <a:off x="827584" y="4753805"/>
            <a:ext cx="5352592" cy="307777"/>
            <a:chOff x="827584" y="4753805"/>
            <a:chExt cx="5352592" cy="307777"/>
          </a:xfrm>
        </p:grpSpPr>
        <p:grpSp>
          <p:nvGrpSpPr>
            <p:cNvPr id="86" name="Group 85"/>
            <p:cNvGrpSpPr/>
            <p:nvPr/>
          </p:nvGrpSpPr>
          <p:grpSpPr>
            <a:xfrm>
              <a:off x="1871700" y="4853688"/>
              <a:ext cx="4308476" cy="108012"/>
              <a:chOff x="1907704" y="4365104"/>
              <a:chExt cx="4308476" cy="108012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1907704" y="4365104"/>
                <a:ext cx="108012" cy="108012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432762" y="4365104"/>
                <a:ext cx="108012" cy="108012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2957820" y="4365104"/>
                <a:ext cx="108012" cy="108012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482878" y="4365104"/>
                <a:ext cx="108012" cy="108012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4007936" y="4365104"/>
                <a:ext cx="108012" cy="108012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4532994" y="4365104"/>
                <a:ext cx="108012" cy="108012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058052" y="4365104"/>
                <a:ext cx="108012" cy="108012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5583110" y="4365104"/>
                <a:ext cx="108012" cy="108012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6108168" y="4365104"/>
                <a:ext cx="108012" cy="108012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827584" y="4753805"/>
              <a:ext cx="538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400" i="1" dirty="0"/>
                <a:t>n</a:t>
              </a:r>
              <a:r>
                <a:rPr lang="da-DK" sz="1400" dirty="0"/>
                <a:t> = 9</a:t>
              </a:r>
              <a:endParaRPr lang="da-DK" dirty="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827584" y="5236039"/>
            <a:ext cx="5877650" cy="307777"/>
            <a:chOff x="827584" y="5236039"/>
            <a:chExt cx="5877650" cy="307777"/>
          </a:xfrm>
        </p:grpSpPr>
        <p:grpSp>
          <p:nvGrpSpPr>
            <p:cNvPr id="87" name="Group 86"/>
            <p:cNvGrpSpPr/>
            <p:nvPr/>
          </p:nvGrpSpPr>
          <p:grpSpPr>
            <a:xfrm>
              <a:off x="1871700" y="5335922"/>
              <a:ext cx="4833534" cy="108012"/>
              <a:chOff x="1892846" y="4761148"/>
              <a:chExt cx="4833534" cy="108012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1892846" y="4761148"/>
                <a:ext cx="108012" cy="108012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417904" y="4761148"/>
                <a:ext cx="108012" cy="108012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942962" y="4761148"/>
                <a:ext cx="108012" cy="108012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468020" y="4761148"/>
                <a:ext cx="108012" cy="108012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993078" y="4761148"/>
                <a:ext cx="108012" cy="108012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518136" y="4761148"/>
                <a:ext cx="108012" cy="108012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043194" y="4761148"/>
                <a:ext cx="108012" cy="108012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568252" y="4761148"/>
                <a:ext cx="108012" cy="108012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6093310" y="4761148"/>
                <a:ext cx="108012" cy="108012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6618368" y="4761148"/>
                <a:ext cx="108012" cy="108012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827584" y="5236039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400" i="1" dirty="0"/>
                <a:t>n</a:t>
              </a:r>
              <a:r>
                <a:rPr lang="da-DK" sz="1400" dirty="0"/>
                <a:t> = 10</a:t>
              </a:r>
              <a:endParaRPr lang="da-DK" dirty="0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827584" y="5718273"/>
            <a:ext cx="6402708" cy="307777"/>
            <a:chOff x="827584" y="5718273"/>
            <a:chExt cx="6402708" cy="307777"/>
          </a:xfrm>
        </p:grpSpPr>
        <p:grpSp>
          <p:nvGrpSpPr>
            <p:cNvPr id="88" name="Group 87"/>
            <p:cNvGrpSpPr/>
            <p:nvPr/>
          </p:nvGrpSpPr>
          <p:grpSpPr>
            <a:xfrm>
              <a:off x="1871700" y="5818156"/>
              <a:ext cx="5358592" cy="108012"/>
              <a:chOff x="1883321" y="5265204"/>
              <a:chExt cx="5358592" cy="108012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1883321" y="5265204"/>
                <a:ext cx="108012" cy="108012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408379" y="5265204"/>
                <a:ext cx="108012" cy="108012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933437" y="5265204"/>
                <a:ext cx="108012" cy="108012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458495" y="5265204"/>
                <a:ext cx="108012" cy="108012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983553" y="5265204"/>
                <a:ext cx="108012" cy="108012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508611" y="5265204"/>
                <a:ext cx="108012" cy="108012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5033669" y="5265204"/>
                <a:ext cx="108012" cy="108012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5558727" y="5265204"/>
                <a:ext cx="108012" cy="108012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6083785" y="5265204"/>
                <a:ext cx="108012" cy="108012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608843" y="5265204"/>
                <a:ext cx="108012" cy="108012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133901" y="5265204"/>
                <a:ext cx="108012" cy="108012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827584" y="5718273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400" i="1" dirty="0"/>
                <a:t>n</a:t>
              </a:r>
              <a:r>
                <a:rPr lang="da-DK" sz="1400" dirty="0"/>
                <a:t> = 11</a:t>
              </a:r>
              <a:endParaRPr lang="da-DK" dirty="0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827584" y="6200508"/>
            <a:ext cx="6927766" cy="307777"/>
            <a:chOff x="827584" y="6200508"/>
            <a:chExt cx="6927766" cy="307777"/>
          </a:xfrm>
        </p:grpSpPr>
        <p:grpSp>
          <p:nvGrpSpPr>
            <p:cNvPr id="89" name="Group 88"/>
            <p:cNvGrpSpPr/>
            <p:nvPr/>
          </p:nvGrpSpPr>
          <p:grpSpPr>
            <a:xfrm>
              <a:off x="1871700" y="6300391"/>
              <a:ext cx="5883650" cy="108012"/>
              <a:chOff x="1871700" y="5717977"/>
              <a:chExt cx="5883650" cy="108012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871700" y="5717977"/>
                <a:ext cx="108012" cy="108012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396758" y="5717977"/>
                <a:ext cx="108012" cy="108012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921816" y="5717977"/>
                <a:ext cx="108012" cy="108012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446874" y="5717977"/>
                <a:ext cx="108012" cy="108012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971932" y="5717977"/>
                <a:ext cx="108012" cy="108012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496990" y="5717977"/>
                <a:ext cx="108012" cy="108012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022048" y="5717977"/>
                <a:ext cx="108012" cy="108012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547106" y="5717977"/>
                <a:ext cx="108012" cy="108012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072164" y="5717977"/>
                <a:ext cx="108012" cy="108012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597222" y="5717977"/>
                <a:ext cx="108012" cy="108012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22280" y="5717977"/>
                <a:ext cx="108012" cy="108012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647338" y="5717977"/>
                <a:ext cx="108012" cy="108012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827584" y="6200508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400" i="1" dirty="0"/>
                <a:t>n</a:t>
              </a:r>
              <a:r>
                <a:rPr lang="da-DK" sz="1400" dirty="0"/>
                <a:t> = 12</a:t>
              </a:r>
              <a:endParaRPr lang="da-DK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2725192" y="4271569"/>
            <a:ext cx="2109440" cy="307777"/>
            <a:chOff x="2725192" y="4271569"/>
            <a:chExt cx="2109440" cy="307777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2725192" y="4271569"/>
              <a:ext cx="0" cy="30777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3779912" y="4271569"/>
              <a:ext cx="0" cy="30777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834632" y="4271569"/>
              <a:ext cx="0" cy="30777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2972966" y="4763244"/>
            <a:ext cx="2098807" cy="307777"/>
            <a:chOff x="2972966" y="4763244"/>
            <a:chExt cx="2098807" cy="307777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2972966" y="4763244"/>
              <a:ext cx="0" cy="30777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027686" y="4763244"/>
              <a:ext cx="0" cy="30777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5071773" y="4763244"/>
              <a:ext cx="0" cy="30777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2968774" y="5243363"/>
            <a:ext cx="2636738" cy="307777"/>
            <a:chOff x="2968774" y="5243363"/>
            <a:chExt cx="2636738" cy="307777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968774" y="5243363"/>
              <a:ext cx="0" cy="30777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283968" y="5243363"/>
              <a:ext cx="0" cy="30777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5605512" y="5243363"/>
              <a:ext cx="0" cy="30777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3254648" y="5728369"/>
            <a:ext cx="2619846" cy="307777"/>
            <a:chOff x="3254648" y="5728369"/>
            <a:chExt cx="2619846" cy="307777"/>
          </a:xfrm>
        </p:grpSpPr>
        <p:cxnSp>
          <p:nvCxnSpPr>
            <p:cNvPr id="100" name="Straight Connector 99"/>
            <p:cNvCxnSpPr/>
            <p:nvPr/>
          </p:nvCxnSpPr>
          <p:spPr>
            <a:xfrm>
              <a:off x="3254648" y="5728369"/>
              <a:ext cx="0" cy="30777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4544442" y="5728369"/>
              <a:ext cx="0" cy="30777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5874494" y="5728369"/>
              <a:ext cx="0" cy="30777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3254648" y="6217567"/>
            <a:ext cx="3136602" cy="307777"/>
            <a:chOff x="3254648" y="6217567"/>
            <a:chExt cx="3136602" cy="307777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3254648" y="6217567"/>
              <a:ext cx="0" cy="30777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4813424" y="6217567"/>
              <a:ext cx="0" cy="30777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6391250" y="6217567"/>
              <a:ext cx="0" cy="30777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Rectangle 117"/>
          <p:cNvSpPr/>
          <p:nvPr/>
        </p:nvSpPr>
        <p:spPr>
          <a:xfrm>
            <a:off x="395536" y="3172808"/>
            <a:ext cx="8568952" cy="4214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9" name="Rectangle 118"/>
          <p:cNvSpPr/>
          <p:nvPr/>
        </p:nvSpPr>
        <p:spPr>
          <a:xfrm>
            <a:off x="405586" y="2802134"/>
            <a:ext cx="8568952" cy="7838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0" name="Rectangle 119"/>
          <p:cNvSpPr/>
          <p:nvPr/>
        </p:nvSpPr>
        <p:spPr>
          <a:xfrm>
            <a:off x="395536" y="2435876"/>
            <a:ext cx="8568952" cy="1293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297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19" grpId="0" animBg="1"/>
      <p:bldP spid="1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Eksempel (flymotor)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24744"/>
                <a:ext cx="8424936" cy="561662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a-DK" dirty="0"/>
                  <a:t>Målt </a:t>
                </a:r>
                <a:r>
                  <a:rPr lang="da-DK"/>
                  <a:t>godstykkelse (inches) af </a:t>
                </a:r>
                <a:r>
                  <a:rPr lang="da-DK" dirty="0"/>
                  <a:t>aluminium køledel til flymotor</a:t>
                </a:r>
                <a:br>
                  <a:rPr lang="da-DK" dirty="0"/>
                </a:br>
                <a:br>
                  <a:rPr lang="da-DK" dirty="0"/>
                </a:br>
                <a:br>
                  <a:rPr lang="da-DK" dirty="0"/>
                </a:br>
                <a:endParaRPr lang="da-DK" dirty="0"/>
              </a:p>
              <a:p>
                <a:pPr marL="0" indent="0">
                  <a:buNone/>
                </a:pPr>
                <a:r>
                  <a:rPr lang="da-DK" dirty="0">
                    <a:solidFill>
                      <a:schemeClr val="accent1">
                        <a:lumMod val="75000"/>
                      </a:schemeClr>
                    </a:solidFill>
                  </a:rPr>
                  <a:t>Step 1</a:t>
                </a:r>
                <a:r>
                  <a:rPr lang="da-DK" dirty="0"/>
                  <a:t>.  Bestem medianen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endParaRPr lang="da-DK" dirty="0"/>
              </a:p>
              <a:p>
                <a:pPr marL="457200" indent="-457200">
                  <a:buFont typeface="+mj-lt"/>
                  <a:buAutoNum type="alphaLcPeriod"/>
                </a:pPr>
                <a:r>
                  <a:rPr lang="da-DK" sz="2000" dirty="0"/>
                  <a:t>Sortér data </a:t>
                </a:r>
                <a14:m>
                  <m:oMath xmlns:m="http://schemas.openxmlformats.org/officeDocument/2006/math">
                    <m:r>
                      <a:rPr lang="da-DK" sz="2000" b="0" i="1" smtClean="0">
                        <a:latin typeface="Cambria Math"/>
                      </a:rPr>
                      <m:t>𝑦</m:t>
                    </m:r>
                  </m:oMath>
                </a14:m>
                <a:br>
                  <a:rPr lang="da-DK" sz="2000" dirty="0"/>
                </a:br>
                <a:r>
                  <a:rPr lang="da-DK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da-DK" sz="2000" b="0" i="1" smtClean="0">
                            <a:latin typeface="Cambria Math"/>
                          </a:rPr>
                          <m:t>(1)</m:t>
                        </m:r>
                      </m:sub>
                    </m:sSub>
                    <m:r>
                      <a:rPr lang="da-DK" sz="2000" b="0" i="1" smtClean="0">
                        <a:latin typeface="Cambria Math"/>
                      </a:rPr>
                      <m:t>=0.193,  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(</m:t>
                        </m:r>
                        <m:r>
                          <a:rPr lang="da-DK" sz="2000" b="0" i="1" smtClean="0">
                            <a:latin typeface="Cambria Math"/>
                          </a:rPr>
                          <m:t>2</m:t>
                        </m:r>
                        <m:r>
                          <a:rPr lang="da-DK" sz="2000" i="1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da-DK" sz="2000" i="1">
                        <a:latin typeface="Cambria Math"/>
                      </a:rPr>
                      <m:t>=</m:t>
                    </m:r>
                    <m:r>
                      <a:rPr lang="da-DK" sz="2000" b="0" i="1" smtClean="0">
                        <a:latin typeface="Cambria Math"/>
                      </a:rPr>
                      <m:t>0.201,</m:t>
                    </m:r>
                  </m:oMath>
                </a14:m>
                <a:r>
                  <a:rPr lang="da-DK" sz="2000" dirty="0"/>
                  <a:t>  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b="0" i="1" smtClean="0">
                            <a:latin typeface="Cambria Math"/>
                          </a:rPr>
                          <m:t> </m:t>
                        </m:r>
                        <m:r>
                          <a:rPr lang="da-DK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(</m:t>
                        </m:r>
                        <m:r>
                          <a:rPr lang="da-DK" sz="2000" b="0" i="1" smtClean="0">
                            <a:latin typeface="Cambria Math"/>
                          </a:rPr>
                          <m:t>18</m:t>
                        </m:r>
                        <m:r>
                          <a:rPr lang="da-DK" sz="2000" i="1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da-DK" sz="2000" i="1">
                        <a:latin typeface="Cambria Math"/>
                      </a:rPr>
                      <m:t>=0.2</m:t>
                    </m:r>
                    <m:r>
                      <a:rPr lang="da-DK" sz="2000" b="0" i="1" smtClean="0">
                        <a:latin typeface="Cambria Math"/>
                      </a:rPr>
                      <m:t>37</m:t>
                    </m:r>
                  </m:oMath>
                </a14:m>
                <a:br>
                  <a:rPr lang="da-DK" sz="2000" dirty="0"/>
                </a:br>
                <a:r>
                  <a:rPr lang="da-DK" sz="1400" dirty="0"/>
                  <a:t> </a:t>
                </a:r>
                <a:endParaRPr lang="da-DK" sz="2000" dirty="0"/>
              </a:p>
              <a:p>
                <a:pPr marL="457200" indent="-457200">
                  <a:buFont typeface="+mj-lt"/>
                  <a:buAutoNum type="alphaLcPeriod"/>
                </a:pPr>
                <a:r>
                  <a:rPr lang="da-DK" sz="2000" dirty="0"/>
                  <a:t>Bestem position af medianen: </a:t>
                </a:r>
                <a:br>
                  <a:rPr lang="da-DK" sz="2000" dirty="0"/>
                </a:br>
                <a:r>
                  <a:rPr lang="da-DK" sz="2000" dirty="0"/>
                  <a:t>	</a:t>
                </a:r>
                <a14:m>
                  <m:oMath xmlns:m="http://schemas.openxmlformats.org/officeDocument/2006/math">
                    <m:r>
                      <a:rPr lang="da-DK" sz="2000" b="0" i="1" smtClean="0">
                        <a:latin typeface="Cambria Math"/>
                      </a:rPr>
                      <m:t>𝑛</m:t>
                    </m:r>
                    <m:r>
                      <a:rPr lang="da-DK" sz="2000" b="0" i="1" smtClean="0">
                        <a:latin typeface="Cambria Math"/>
                      </a:rPr>
                      <m:t>=18</m:t>
                    </m:r>
                  </m:oMath>
                </a14:m>
                <a:r>
                  <a:rPr lang="da-DK" sz="2000" b="0" dirty="0"/>
                  <a:t> </a:t>
                </a:r>
                <a:br>
                  <a:rPr lang="da-DK" sz="2000" b="0" dirty="0"/>
                </a:br>
                <a:r>
                  <a:rPr lang="da-DK" sz="2000" b="0" dirty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ℓ</m:t>
                        </m:r>
                      </m:e>
                      <m:sub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  <m:r>
                      <a:rPr lang="da-DK" sz="200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+1</m:t>
                        </m:r>
                      </m:num>
                      <m:den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da-DK" sz="2000" b="0" i="1" smtClean="0">
                        <a:latin typeface="Cambria Math"/>
                        <a:ea typeface="Cambria Math"/>
                      </a:rPr>
                      <m:t>=9½</m:t>
                    </m:r>
                  </m:oMath>
                </a14:m>
                <a:br>
                  <a:rPr lang="da-DK" sz="2000" b="0" dirty="0"/>
                </a:br>
                <a:r>
                  <a:rPr lang="da-DK" sz="1400" b="0" dirty="0"/>
                  <a:t> </a:t>
                </a:r>
                <a:endParaRPr lang="da-DK" sz="2000" b="0" dirty="0"/>
              </a:p>
              <a:p>
                <a:pPr marL="457200" indent="-457200">
                  <a:buFont typeface="+mj-lt"/>
                  <a:buAutoNum type="alphaLcPeriod"/>
                </a:pPr>
                <a:r>
                  <a:rPr lang="da-DK" sz="2000" dirty="0"/>
                  <a:t> Bestem værdien af medianen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000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da-DK" sz="2000" dirty="0"/>
                  <a:t>:</a:t>
                </a:r>
                <a:br>
                  <a:rPr lang="da-DK" sz="2000" dirty="0"/>
                </a:br>
                <a:r>
                  <a:rPr lang="da-DK" sz="2000" dirty="0"/>
                  <a:t>	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000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da-DK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a-DK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da-DK" sz="20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da-DK" sz="2000" i="1">
                            <a:latin typeface="Cambria Math"/>
                          </a:rPr>
                          <m:t>(</m:t>
                        </m:r>
                        <m:r>
                          <a:rPr lang="da-DK" sz="2000" i="1">
                            <a:latin typeface="Cambria Math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(ℓ</m:t>
                            </m:r>
                          </m:e>
                          <m:sub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−½)</m:t>
                        </m:r>
                      </m:sub>
                    </m:sSub>
                    <m:r>
                      <a:rPr lang="da-DK" sz="2000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(ℓ</m:t>
                            </m:r>
                          </m:e>
                          <m:sub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+½)</m:t>
                        </m:r>
                      </m:sub>
                    </m:sSub>
                    <m:r>
                      <a:rPr lang="da-DK" sz="20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br>
                  <a:rPr lang="da-DK" sz="2000" dirty="0"/>
                </a:br>
                <a:r>
                  <a:rPr lang="da-DK" sz="2000" dirty="0"/>
                  <a:t> 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a-DK" sz="2000" dirty="0"/>
                      <m:t>	 </m:t>
                    </m:r>
                    <m:acc>
                      <m:accPr>
                        <m:chr m:val="̃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000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da-DK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a-DK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da-DK" sz="20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da-DK" sz="2000" i="1">
                            <a:latin typeface="Cambria Math"/>
                          </a:rPr>
                          <m:t>(</m:t>
                        </m:r>
                        <m:r>
                          <a:rPr lang="da-DK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da-DK" sz="2000" b="0" i="1" smtClean="0">
                            <a:latin typeface="Cambria Math"/>
                          </a:rPr>
                          <m:t>(9</m:t>
                        </m:r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</m:sSub>
                    <m:r>
                      <a:rPr lang="da-DK" sz="2000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da-DK" sz="2000" b="0" i="1" smtClean="0">
                            <a:latin typeface="Cambria Math"/>
                          </a:rPr>
                          <m:t>(10</m:t>
                        </m:r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</m:sSub>
                    <m:r>
                      <a:rPr lang="da-DK" sz="20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da-DK" sz="2000" dirty="0"/>
                  <a:t> </a:t>
                </a:r>
                <a:br>
                  <a:rPr lang="da-DK" sz="2000" dirty="0"/>
                </a:br>
                <a:r>
                  <a:rPr lang="da-DK" sz="20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a-DK" sz="2000" dirty="0"/>
                      <m:t>	 </m:t>
                    </m:r>
                    <m:acc>
                      <m:accPr>
                        <m:chr m:val="̃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000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da-DK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a-DK" sz="2000" b="0" i="1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da-DK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b="0" i="1" smtClean="0">
                            <a:latin typeface="Cambria Math"/>
                          </a:rPr>
                          <m:t>0.2180+0.2230</m:t>
                        </m:r>
                      </m:e>
                    </m:d>
                    <m:r>
                      <a:rPr lang="da-DK" sz="2000" b="0" i="1" smtClean="0">
                        <a:latin typeface="Cambria Math"/>
                        <a:ea typeface="Cambria Math"/>
                      </a:rPr>
                      <m:t>=0.2205</m:t>
                    </m:r>
                  </m:oMath>
                </a14:m>
                <a:r>
                  <a:rPr lang="da-DK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24744"/>
                <a:ext cx="8424936" cy="5616624"/>
              </a:xfrm>
              <a:blipFill>
                <a:blip r:embed="rId3"/>
                <a:stretch>
                  <a:fillRect l="-941" t="-760" b="-2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32</a:t>
            </a:fld>
            <a:endParaRPr lang="da-DK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589479"/>
            <a:ext cx="69532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7431112" y="4199880"/>
            <a:ext cx="69532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6" y="1628800"/>
            <a:ext cx="4681426" cy="66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1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Eksempel (flymotor)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24744"/>
                <a:ext cx="8424936" cy="561662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a-DK" dirty="0">
                    <a:solidFill>
                      <a:schemeClr val="accent1">
                        <a:lumMod val="75000"/>
                      </a:schemeClr>
                    </a:solidFill>
                  </a:rPr>
                  <a:t>Step 2</a:t>
                </a:r>
                <a:r>
                  <a:rPr lang="da-DK" dirty="0"/>
                  <a:t>. Beregn kvartiler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a-DK" dirty="0"/>
                  <a:t> 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da-DK" dirty="0"/>
              </a:p>
              <a:p>
                <a:pPr marL="457200" indent="-457200">
                  <a:buFont typeface="+mj-lt"/>
                  <a:buAutoNum type="alphaLcPeriod"/>
                </a:pPr>
                <a:r>
                  <a:rPr lang="da-DK" sz="2000" dirty="0" err="1"/>
                  <a:t>Postioner</a:t>
                </a:r>
                <a:r>
                  <a:rPr lang="da-DK" sz="2000" dirty="0"/>
                  <a:t> af kvartilerne. Da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da-DK" sz="2000" dirty="0"/>
                  <a:t> er lige:</a:t>
                </a:r>
                <a:br>
                  <a:rPr lang="da-DK" sz="2000" dirty="0"/>
                </a:br>
                <a:r>
                  <a:rPr lang="da-DK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ℓ</m:t>
                        </m:r>
                      </m:e>
                      <m:sub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𝑞</m:t>
                        </m:r>
                      </m:sub>
                    </m:sSub>
                    <m:r>
                      <a:rPr lang="da-DK" sz="200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+2</m:t>
                        </m:r>
                      </m:num>
                      <m:den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4</m:t>
                        </m:r>
                      </m:den>
                    </m:f>
                    <m:r>
                      <a:rPr lang="da-DK" sz="20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da-DK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da-DK" sz="2000" b="0" i="1" smtClean="0">
                            <a:latin typeface="Cambria Math"/>
                            <a:ea typeface="Cambria Math"/>
                          </a:rPr>
                          <m:t>20</m:t>
                        </m:r>
                      </m:num>
                      <m:den>
                        <m:r>
                          <a:rPr lang="da-DK" sz="2000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den>
                    </m:f>
                    <m:r>
                      <a:rPr lang="da-DK" sz="2000" b="0" i="1" smtClean="0">
                        <a:latin typeface="Cambria Math"/>
                        <a:ea typeface="Cambria Math"/>
                      </a:rPr>
                      <m:t>=5</m:t>
                    </m:r>
                  </m:oMath>
                </a14:m>
                <a:r>
                  <a:rPr lang="da-DK" sz="2000" dirty="0"/>
                  <a:t> </a:t>
                </a:r>
                <a:br>
                  <a:rPr lang="da-DK" sz="1400" dirty="0"/>
                </a:br>
                <a:endParaRPr lang="da-DK" sz="2000" dirty="0"/>
              </a:p>
              <a:p>
                <a:pPr marL="457200" indent="-457200">
                  <a:buFont typeface="+mj-lt"/>
                  <a:buAutoNum type="alphaLcPeriod"/>
                </a:pPr>
                <a:r>
                  <a:rPr lang="da-DK" sz="2000" dirty="0"/>
                  <a:t>Værdier af kvartilerne:</a:t>
                </a:r>
                <a:br>
                  <a:rPr lang="da-DK" sz="2000" dirty="0"/>
                </a:br>
                <a:r>
                  <a:rPr lang="da-DK" sz="2000" dirty="0"/>
                  <a:t>D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a-DK" sz="2000" b="0" i="0" smtClean="0">
                        <a:latin typeface="Cambria Math"/>
                        <a:ea typeface="Cambria Math"/>
                      </a:rPr>
                      <m:t>a</m:t>
                    </m:r>
                    <m:r>
                      <a:rPr lang="da-DK" sz="2000" b="0" i="0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ℓ</m:t>
                        </m:r>
                      </m:e>
                      <m:sub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da-DK" sz="2000" dirty="0"/>
                  <a:t> er et heltal:</a:t>
                </a:r>
                <a:br>
                  <a:rPr lang="da-DK" sz="2000" dirty="0"/>
                </a:br>
                <a:r>
                  <a:rPr lang="da-DK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a-DK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(ℓ</m:t>
                            </m:r>
                          </m:e>
                          <m:sub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sub>
                        </m:sSub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</m:sSub>
                    <m:r>
                      <a:rPr lang="da-DK" sz="20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da-DK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20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da-DK" sz="2000" b="0" i="1" smtClean="0">
                            <a:latin typeface="Cambria Math"/>
                            <a:ea typeface="Cambria Math"/>
                          </a:rPr>
                          <m:t>(5)</m:t>
                        </m:r>
                      </m:sub>
                    </m:sSub>
                    <m:r>
                      <a:rPr lang="da-DK" sz="2000" b="0" i="1" smtClean="0">
                        <a:latin typeface="Cambria Math"/>
                        <a:ea typeface="Cambria Math"/>
                      </a:rPr>
                      <m:t>=0.2130</m:t>
                    </m:r>
                  </m:oMath>
                </a14:m>
                <a:br>
                  <a:rPr lang="da-DK" sz="2000" i="1" dirty="0">
                    <a:latin typeface="Cambria Math"/>
                    <a:ea typeface="Cambria Math"/>
                  </a:rPr>
                </a:br>
                <a:r>
                  <a:rPr lang="da-DK" sz="2000" i="1" dirty="0">
                    <a:latin typeface="Cambria Math"/>
                    <a:ea typeface="Cambria Math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da-DK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+1−ℓ</m:t>
                            </m:r>
                          </m:e>
                          <m:sub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sub>
                        </m:sSub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</m:sSub>
                    <m:r>
                      <a:rPr lang="da-DK" sz="20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da-DK" sz="2000" b="0" i="1" smtClean="0">
                            <a:latin typeface="Cambria Math"/>
                            <a:ea typeface="Cambria Math"/>
                          </a:rPr>
                          <m:t>18+1−</m:t>
                        </m:r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5)</m:t>
                        </m:r>
                      </m:sub>
                    </m:sSub>
                    <m:r>
                      <a:rPr lang="da-DK" sz="20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da-DK" sz="2000" b="0" i="1" smtClean="0">
                            <a:latin typeface="Cambria Math"/>
                            <a:ea typeface="Cambria Math"/>
                          </a:rPr>
                          <m:t>14</m:t>
                        </m:r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</m:sSub>
                    <m:r>
                      <a:rPr lang="da-DK" sz="20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da-DK" sz="2000" b="0" i="1" smtClean="0">
                        <a:latin typeface="Cambria Math"/>
                        <a:ea typeface="Cambria Math"/>
                      </a:rPr>
                      <m:t>0.2260</m:t>
                    </m:r>
                  </m:oMath>
                </a14:m>
                <a:br>
                  <a:rPr lang="da-DK" sz="2000" dirty="0"/>
                </a:br>
                <a:endParaRPr lang="da-DK" sz="2000" dirty="0"/>
              </a:p>
              <a:p>
                <a:pPr marL="0" indent="0">
                  <a:buNone/>
                </a:pPr>
                <a:r>
                  <a:rPr lang="da-DK" dirty="0">
                    <a:solidFill>
                      <a:schemeClr val="accent1">
                        <a:lumMod val="75000"/>
                      </a:schemeClr>
                    </a:solidFill>
                  </a:rPr>
                  <a:t>Step 3</a:t>
                </a:r>
                <a:r>
                  <a:rPr lang="da-DK" dirty="0"/>
                  <a:t>. Tegn kassen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24744"/>
                <a:ext cx="8424936" cy="5616624"/>
              </a:xfrm>
              <a:blipFill rotWithShape="1">
                <a:blip r:embed="rId3"/>
                <a:stretch>
                  <a:fillRect l="-941" t="-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33</a:t>
            </a:fld>
            <a:endParaRPr lang="da-DK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589479"/>
            <a:ext cx="69532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7431112" y="4199880"/>
            <a:ext cx="69532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431112" y="3429000"/>
            <a:ext cx="6953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431112" y="4969449"/>
            <a:ext cx="6953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2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0"/>
          <a:stretch/>
        </p:blipFill>
        <p:spPr bwMode="auto">
          <a:xfrm>
            <a:off x="494667" y="5295198"/>
            <a:ext cx="6669621" cy="1347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4558511" y="5733256"/>
            <a:ext cx="1" cy="43204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621266" y="5733256"/>
            <a:ext cx="1" cy="43204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7387" y="5733256"/>
            <a:ext cx="1" cy="43204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621267" y="5740571"/>
            <a:ext cx="160612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621267" y="6157989"/>
            <a:ext cx="160612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72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0"/>
          <a:stretch/>
        </p:blipFill>
        <p:spPr bwMode="auto">
          <a:xfrm>
            <a:off x="494667" y="5295198"/>
            <a:ext cx="6669621" cy="1347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Eksempel (flymotor)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24744"/>
                <a:ext cx="8424936" cy="561662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a-DK" dirty="0">
                    <a:solidFill>
                      <a:schemeClr val="accent1">
                        <a:lumMod val="75000"/>
                      </a:schemeClr>
                    </a:solidFill>
                  </a:rPr>
                  <a:t>Step 4</a:t>
                </a:r>
                <a:r>
                  <a:rPr lang="da-DK" dirty="0"/>
                  <a:t>. Tegn koste på: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da-DK" sz="2000" dirty="0"/>
                  <a:t>Beregn </a:t>
                </a:r>
                <a:r>
                  <a:rPr lang="da-DK" sz="2000" i="1" dirty="0"/>
                  <a:t>step</a:t>
                </a:r>
                <a:r>
                  <a:rPr lang="da-DK" sz="2000" dirty="0"/>
                  <a:t>:</a:t>
                </a:r>
                <a:br>
                  <a:rPr lang="da-DK" sz="2000" dirty="0"/>
                </a:br>
                <a:r>
                  <a:rPr lang="da-DK" sz="2000" dirty="0"/>
                  <a:t> 	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</a:rPr>
                      <m:t>𝑠𝑡𝑒𝑝</m:t>
                    </m:r>
                    <m:r>
                      <a:rPr lang="da-DK" sz="2000" i="1">
                        <a:latin typeface="Cambria Math"/>
                      </a:rPr>
                      <m:t>=1.5∙</m:t>
                    </m:r>
                    <m:d>
                      <m:d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da-DK" sz="20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da-DK" sz="2000" i="1">
                        <a:latin typeface="Cambria Math"/>
                      </a:rPr>
                      <m:t>1.5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da-DK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a-DK" sz="2000" b="0" i="1" smtClean="0">
                            <a:latin typeface="Cambria Math"/>
                            <a:ea typeface="Cambria Math"/>
                          </a:rPr>
                          <m:t>0.226−0.213</m:t>
                        </m:r>
                      </m:e>
                    </m:d>
                    <m:r>
                      <a:rPr lang="da-DK" sz="2000" b="0" i="1" smtClean="0">
                        <a:latin typeface="Cambria Math"/>
                        <a:ea typeface="Cambria Math"/>
                      </a:rPr>
                      <m:t>=0.0195</m:t>
                    </m:r>
                  </m:oMath>
                </a14:m>
                <a:r>
                  <a:rPr lang="da-DK" sz="2000" dirty="0"/>
                  <a:t>	</a:t>
                </a:r>
                <a:r>
                  <a:rPr lang="da-DK" sz="1400" dirty="0"/>
                  <a:t> </a:t>
                </a:r>
                <a:br>
                  <a:rPr lang="da-DK" sz="1400"/>
                </a:br>
                <a:r>
                  <a:rPr lang="da-DK" sz="1000"/>
                  <a:t> </a:t>
                </a:r>
                <a:endParaRPr lang="da-DK" sz="2000" dirty="0"/>
              </a:p>
              <a:p>
                <a:pPr marL="457200" indent="-457200">
                  <a:buFont typeface="+mj-lt"/>
                  <a:buAutoNum type="alphaLcPeriod"/>
                </a:pPr>
                <a:r>
                  <a:rPr lang="da-DK" sz="2000"/>
                  <a:t>Beregn mulige grænser for koste, Upper og Lower Inner Fence</a:t>
                </a:r>
                <a:br>
                  <a:rPr lang="da-DK" sz="2000"/>
                </a:br>
                <a:r>
                  <a:rPr lang="da-DK" sz="2000"/>
                  <a:t>(</a:t>
                </a:r>
                <a:r>
                  <a:rPr lang="da-DK" sz="2000" i="1"/>
                  <a:t>UIF</a:t>
                </a:r>
                <a:r>
                  <a:rPr lang="da-DK" sz="2000"/>
                  <a:t> og </a:t>
                </a:r>
                <a:r>
                  <a:rPr lang="da-DK" sz="2000" i="1"/>
                  <a:t>LIF)</a:t>
                </a:r>
                <a:r>
                  <a:rPr lang="da-DK" sz="2000"/>
                  <a:t>:</a:t>
                </a:r>
                <a:br>
                  <a:rPr lang="da-DK" sz="2000" dirty="0"/>
                </a:br>
                <a:r>
                  <a:rPr lang="da-DK" sz="2000" dirty="0"/>
                  <a:t> 	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</a:rPr>
                      <m:t>𝑈𝐼𝐹</m:t>
                    </m:r>
                    <m:r>
                      <a:rPr lang="da-DK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da-DK" sz="2000" i="1">
                        <a:latin typeface="Cambria Math"/>
                      </a:rPr>
                      <m:t>+</m:t>
                    </m:r>
                    <m:r>
                      <a:rPr lang="da-DK" sz="2000" i="1">
                        <a:latin typeface="Cambria Math"/>
                      </a:rPr>
                      <m:t>𝑠𝑡𝑒𝑝</m:t>
                    </m:r>
                    <m:r>
                      <a:rPr lang="da-DK" sz="2000" b="0" i="1" smtClean="0">
                        <a:latin typeface="Cambria Math"/>
                      </a:rPr>
                      <m:t>=0.226+0.0195=0.2455</m:t>
                    </m:r>
                  </m:oMath>
                </a14:m>
                <a:br>
                  <a:rPr lang="da-DK" sz="2000" dirty="0"/>
                </a:br>
                <a:r>
                  <a:rPr lang="da-DK" sz="2000" dirty="0"/>
                  <a:t> 	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</a:rPr>
                      <m:t>𝐿𝐼𝐹</m:t>
                    </m:r>
                    <m:r>
                      <a:rPr lang="da-DK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a-DK" sz="2000" i="1">
                        <a:latin typeface="Cambria Math"/>
                      </a:rPr>
                      <m:t>−</m:t>
                    </m:r>
                    <m:r>
                      <a:rPr lang="da-DK" sz="2000" i="1">
                        <a:latin typeface="Cambria Math"/>
                      </a:rPr>
                      <m:t>𝑠𝑡𝑒𝑝</m:t>
                    </m:r>
                    <m:r>
                      <a:rPr lang="da-DK" sz="2000" b="0" i="1" smtClean="0">
                        <a:latin typeface="Cambria Math"/>
                      </a:rPr>
                      <m:t>=0.213−0.0195=0.1935</m:t>
                    </m:r>
                  </m:oMath>
                </a14:m>
                <a:br>
                  <a:rPr lang="da-DK" sz="2000"/>
                </a:br>
                <a:r>
                  <a:rPr lang="da-DK" sz="1000"/>
                  <a:t> 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da-DK" sz="2000"/>
                  <a:t>Find ‘adjacents’, nærmeste dataværdier inden for </a:t>
                </a:r>
                <a:r>
                  <a:rPr lang="da-DK" sz="2000" i="1"/>
                  <a:t>UIF</a:t>
                </a:r>
                <a:r>
                  <a:rPr lang="da-DK" sz="2000"/>
                  <a:t> og </a:t>
                </a:r>
                <a:r>
                  <a:rPr lang="da-DK" sz="2000" i="1"/>
                  <a:t>LIF</a:t>
                </a:r>
                <a:r>
                  <a:rPr lang="da-DK" sz="2000"/>
                  <a:t>:</a:t>
                </a:r>
                <a:br>
                  <a:rPr lang="da-DK" sz="2000"/>
                </a:br>
                <a:r>
                  <a:rPr lang="da-DK" sz="2000"/>
                  <a:t>	Upper adjacent: </a:t>
                </a:r>
                <a14:m>
                  <m:oMath xmlns:m="http://schemas.openxmlformats.org/officeDocument/2006/math">
                    <m:r>
                      <a:rPr lang="da-DK" sz="2000" i="1" smtClean="0">
                        <a:latin typeface="Cambria Math" panose="02040503050406030204" pitchFamily="18" charset="0"/>
                      </a:rPr>
                      <m:t>0.237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br>
                  <a:rPr lang="da-DK" sz="2000"/>
                </a:br>
                <a:r>
                  <a:rPr lang="da-DK" sz="2000"/>
                  <a:t>	Lower adjacent: </a:t>
                </a:r>
                <a14:m>
                  <m:oMath xmlns:m="http://schemas.openxmlformats.org/officeDocument/2006/math">
                    <m:r>
                      <a:rPr lang="da-DK" sz="2000" i="1" smtClean="0">
                        <a:latin typeface="Cambria Math" panose="02040503050406030204" pitchFamily="18" charset="0"/>
                      </a:rPr>
                      <m:t>0.201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da-DK" sz="2000"/>
              </a:p>
              <a:p>
                <a:pPr marL="457200" indent="-457200">
                  <a:buFont typeface="+mj-lt"/>
                  <a:buAutoNum type="alphaLcPeriod"/>
                </a:pPr>
                <a:r>
                  <a:rPr lang="da-DK" sz="2000"/>
                  <a:t>Tegn </a:t>
                </a:r>
                <a:r>
                  <a:rPr lang="da-DK" sz="2000" dirty="0"/>
                  <a:t>koste fra kassen til </a:t>
                </a:r>
                <a:r>
                  <a:rPr lang="da-DK" sz="2000" dirty="0" err="1"/>
                  <a:t>adjacents</a:t>
                </a:r>
                <a:r>
                  <a:rPr lang="da-DK" sz="2000" dirty="0"/>
                  <a:t>.</a:t>
                </a:r>
                <a:br>
                  <a:rPr lang="da-DK" sz="2000" dirty="0"/>
                </a:br>
                <a:endParaRPr lang="da-D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24744"/>
                <a:ext cx="8424936" cy="5616624"/>
              </a:xfrm>
              <a:blipFill>
                <a:blip r:embed="rId4"/>
                <a:stretch>
                  <a:fillRect l="-941" t="-7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34</a:t>
            </a:fld>
            <a:endParaRPr lang="da-DK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589479"/>
            <a:ext cx="69532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7431112" y="4199880"/>
            <a:ext cx="69532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431112" y="3429000"/>
            <a:ext cx="6953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431112" y="4969449"/>
            <a:ext cx="6953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58511" y="5733256"/>
            <a:ext cx="1" cy="43204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621266" y="5733256"/>
            <a:ext cx="1" cy="43204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7387" y="5733256"/>
            <a:ext cx="1" cy="43204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621267" y="5740571"/>
            <a:ext cx="160612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621267" y="6157989"/>
            <a:ext cx="160612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48" name="Group 6147"/>
          <p:cNvGrpSpPr/>
          <p:nvPr/>
        </p:nvGrpSpPr>
        <p:grpSpPr>
          <a:xfrm>
            <a:off x="2123728" y="5857976"/>
            <a:ext cx="1497538" cy="183784"/>
            <a:chOff x="2123728" y="5857976"/>
            <a:chExt cx="1497538" cy="183784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2123728" y="5949280"/>
              <a:ext cx="149753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130552" y="5857976"/>
              <a:ext cx="0" cy="1837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49" name="Group 6148"/>
          <p:cNvGrpSpPr/>
          <p:nvPr/>
        </p:nvGrpSpPr>
        <p:grpSpPr>
          <a:xfrm>
            <a:off x="5172795" y="5857976"/>
            <a:ext cx="1422257" cy="183784"/>
            <a:chOff x="5172795" y="5857976"/>
            <a:chExt cx="1422257" cy="183784"/>
          </a:xfrm>
        </p:grpSpPr>
        <p:cxnSp>
          <p:nvCxnSpPr>
            <p:cNvPr id="28" name="Straight Connector 27"/>
            <p:cNvCxnSpPr/>
            <p:nvPr/>
          </p:nvCxnSpPr>
          <p:spPr>
            <a:xfrm flipH="1">
              <a:off x="5172795" y="5949868"/>
              <a:ext cx="1360841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595052" y="5857976"/>
              <a:ext cx="0" cy="1837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064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Eksempel (flymotor)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24744"/>
                <a:ext cx="8424936" cy="561662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a-DK">
                    <a:solidFill>
                      <a:schemeClr val="accent1">
                        <a:lumMod val="75000"/>
                      </a:schemeClr>
                    </a:solidFill>
                  </a:rPr>
                  <a:t>Step </a:t>
                </a:r>
                <a:r>
                  <a:rPr lang="da-DK" dirty="0">
                    <a:solidFill>
                      <a:schemeClr val="accent1">
                        <a:lumMod val="75000"/>
                      </a:schemeClr>
                    </a:solidFill>
                  </a:rPr>
                  <a:t>5</a:t>
                </a:r>
                <a:r>
                  <a:rPr lang="da-DK"/>
                  <a:t>. Identificér outliers</a:t>
                </a:r>
                <a:endParaRPr lang="da-DK" dirty="0"/>
              </a:p>
              <a:p>
                <a:pPr marL="457200" indent="-457200">
                  <a:buFont typeface="+mj-lt"/>
                  <a:buAutoNum type="alphaLcPeriod"/>
                </a:pPr>
                <a:r>
                  <a:rPr lang="da-DK" sz="2000"/>
                  <a:t>0.193 </a:t>
                </a:r>
                <a:r>
                  <a:rPr lang="da-DK" sz="2000" dirty="0"/>
                  <a:t>er </a:t>
                </a:r>
                <a:r>
                  <a:rPr lang="da-DK" sz="2000"/>
                  <a:t>en outlier</a:t>
                </a:r>
                <a:r>
                  <a:rPr lang="da-DK" sz="2000" dirty="0"/>
                  <a:t>, for </a:t>
                </a:r>
                <a14:m>
                  <m:oMath xmlns:m="http://schemas.openxmlformats.org/officeDocument/2006/math">
                    <m:r>
                      <a:rPr lang="da-DK" sz="2000" b="0" i="1" smtClean="0">
                        <a:latin typeface="Cambria Math"/>
                      </a:rPr>
                      <m:t>0.193&lt;</m:t>
                    </m:r>
                    <m:r>
                      <a:rPr lang="da-DK" sz="2000" b="0" i="1" smtClean="0">
                        <a:latin typeface="Cambria Math"/>
                      </a:rPr>
                      <m:t>𝐿𝐼𝐹</m:t>
                    </m:r>
                    <m:r>
                      <a:rPr lang="da-DK" sz="2000" b="0" i="1" smtClean="0">
                        <a:latin typeface="Cambria Math"/>
                      </a:rPr>
                      <m:t>=0.1935</m:t>
                    </m:r>
                  </m:oMath>
                </a14:m>
                <a:br>
                  <a:rPr lang="da-DK" sz="2000" dirty="0"/>
                </a:br>
                <a:endParaRPr lang="da-DK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24744"/>
                <a:ext cx="8424936" cy="5616624"/>
              </a:xfrm>
              <a:blipFill>
                <a:blip r:embed="rId3"/>
                <a:stretch>
                  <a:fillRect l="-941" t="-7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35</a:t>
            </a:fld>
            <a:endParaRPr lang="da-DK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589479"/>
            <a:ext cx="69532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7431112" y="4199880"/>
            <a:ext cx="69532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431112" y="3429000"/>
            <a:ext cx="6953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431112" y="4969449"/>
            <a:ext cx="6953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2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0"/>
          <a:stretch/>
        </p:blipFill>
        <p:spPr bwMode="auto">
          <a:xfrm>
            <a:off x="494667" y="5295198"/>
            <a:ext cx="6669621" cy="1347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4558511" y="5733256"/>
            <a:ext cx="1" cy="43204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621266" y="5733256"/>
            <a:ext cx="1" cy="43204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7387" y="5733256"/>
            <a:ext cx="1" cy="43204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621267" y="5740571"/>
            <a:ext cx="160612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621267" y="6157989"/>
            <a:ext cx="160612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123728" y="5949280"/>
            <a:ext cx="149753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130552" y="5857976"/>
            <a:ext cx="0" cy="1837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172795" y="5949868"/>
            <a:ext cx="136084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595052" y="5857976"/>
            <a:ext cx="0" cy="1837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072072" y="5877272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705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Eksempel (flymotor)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424936" cy="5616624"/>
          </a:xfrm>
        </p:spPr>
        <p:txBody>
          <a:bodyPr/>
          <a:lstStyle/>
          <a:p>
            <a:r>
              <a:rPr lang="da-DK" sz="2000" dirty="0"/>
              <a:t>Normalt </a:t>
            </a:r>
            <a:r>
              <a:rPr lang="da-DK" sz="2000"/>
              <a:t>vises data (prikkerne) </a:t>
            </a:r>
            <a:r>
              <a:rPr lang="da-DK" sz="2000" dirty="0"/>
              <a:t>ikke i </a:t>
            </a:r>
            <a:r>
              <a:rPr lang="da-DK" sz="2000"/>
              <a:t>et boksplot. </a:t>
            </a:r>
            <a:br>
              <a:rPr lang="da-DK" sz="2000" dirty="0"/>
            </a:br>
            <a:r>
              <a:rPr lang="da-DK" sz="2000"/>
              <a:t>Med R ser boksplottet </a:t>
            </a:r>
            <a:r>
              <a:rPr lang="da-DK" sz="2000" dirty="0"/>
              <a:t>sådan ud:</a:t>
            </a:r>
            <a:br>
              <a:rPr lang="da-DK" sz="2000" dirty="0"/>
            </a:br>
            <a:br>
              <a:rPr lang="da-DK" sz="2000" dirty="0"/>
            </a:br>
            <a:br>
              <a:rPr lang="da-DK" sz="2000" dirty="0"/>
            </a:br>
            <a:br>
              <a:rPr lang="da-DK" sz="2000" dirty="0"/>
            </a:br>
            <a:br>
              <a:rPr lang="da-DK" sz="2000" dirty="0"/>
            </a:br>
            <a:br>
              <a:rPr lang="da-DK" sz="2000" dirty="0"/>
            </a:br>
            <a:br>
              <a:rPr lang="da-DK" sz="2000" dirty="0"/>
            </a:br>
            <a:br>
              <a:rPr lang="da-DK" sz="2000" dirty="0"/>
            </a:br>
            <a:br>
              <a:rPr lang="da-DK" sz="2000" dirty="0"/>
            </a:br>
            <a:br>
              <a:rPr lang="da-DK" sz="2000" dirty="0"/>
            </a:br>
            <a:r>
              <a:rPr lang="da-DK" sz="1600"/>
              <a:t> </a:t>
            </a:r>
            <a:endParaRPr lang="da-DK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36</a:t>
            </a:fld>
            <a:endParaRPr lang="da-DK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589479"/>
            <a:ext cx="69532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7431112" y="4199880"/>
            <a:ext cx="69532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431112" y="3429000"/>
            <a:ext cx="6953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431112" y="4969449"/>
            <a:ext cx="6953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2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0"/>
          <a:stretch/>
        </p:blipFill>
        <p:spPr bwMode="auto">
          <a:xfrm>
            <a:off x="494667" y="5295198"/>
            <a:ext cx="6669621" cy="1347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4558511" y="5733256"/>
            <a:ext cx="1" cy="43204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621266" y="5733256"/>
            <a:ext cx="1" cy="43204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7387" y="5733256"/>
            <a:ext cx="1" cy="43204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621267" y="5740571"/>
            <a:ext cx="160612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621267" y="6157989"/>
            <a:ext cx="160612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123728" y="5949280"/>
            <a:ext cx="149753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130552" y="5857976"/>
            <a:ext cx="0" cy="1837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172795" y="5949868"/>
            <a:ext cx="136084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595052" y="5857976"/>
            <a:ext cx="0" cy="1837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072072" y="5877272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1916832"/>
            <a:ext cx="6624736" cy="27286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188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Parallelle boksplots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 bruger især parallelle boksplots til at sammenligne grupper af data</a:t>
            </a:r>
          </a:p>
          <a:p>
            <a:r>
              <a:rPr lang="en-US"/>
              <a:t>Eksempel: Antal timers søvn fordelt på ugedage for universitetsstuderende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  <a:p>
            <a:r>
              <a:rPr lang="en-US"/>
              <a:t>Parallelt boksplot i R: 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boxplot(Timer ~ Ugedag)</a:t>
            </a:r>
            <a:r>
              <a:rPr lang="en-US"/>
              <a:t>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37</a:t>
            </a:fld>
            <a:endParaRPr lang="da-DK" dirty="0"/>
          </a:p>
        </p:txBody>
      </p:sp>
      <p:pic>
        <p:nvPicPr>
          <p:cNvPr id="5122" name="Picture 2" descr="https://plot.ly/static/img/literacy/boxplot/boxplotfig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654034"/>
            <a:ext cx="5544616" cy="326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58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>
                <a:solidFill>
                  <a:schemeClr val="accent1">
                    <a:lumMod val="75000"/>
                  </a:schemeClr>
                </a:solidFill>
              </a:rPr>
              <a:t>Opsummering af R funktioner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0768"/>
            <a:ext cx="4402832" cy="53671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sz="2400" b="1" dirty="0"/>
              <a:t>Import af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dirty="0" err="1">
                <a:solidFill>
                  <a:schemeClr val="accent1">
                    <a:lumMod val="75000"/>
                  </a:schemeClr>
                </a:solidFill>
              </a:rPr>
              <a:t>read.table</a:t>
            </a:r>
            <a:r>
              <a:rPr lang="da-DK" sz="2400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da-DK" sz="2400" dirty="0"/>
              <a:t> 	til .</a:t>
            </a:r>
            <a:r>
              <a:rPr lang="da-DK" sz="2400" dirty="0" err="1"/>
              <a:t>txt</a:t>
            </a:r>
            <a:r>
              <a:rPr lang="da-DK" sz="2400" dirty="0"/>
              <a:t> og .</a:t>
            </a:r>
            <a:r>
              <a:rPr lang="da-DK" sz="2400" dirty="0" err="1"/>
              <a:t>csv</a:t>
            </a:r>
            <a:r>
              <a:rPr lang="da-DK" sz="2400" dirty="0"/>
              <a:t>, ikke </a:t>
            </a:r>
            <a:br>
              <a:rPr lang="da-DK" sz="2400" dirty="0"/>
            </a:br>
            <a:r>
              <a:rPr lang="da-DK" sz="2400" dirty="0"/>
              <a:t>		Excel (.</a:t>
            </a:r>
            <a:r>
              <a:rPr lang="da-DK" sz="2400" dirty="0" err="1"/>
              <a:t>xls</a:t>
            </a:r>
            <a:r>
              <a:rPr lang="da-DK" sz="2400" dirty="0"/>
              <a:t> eller .</a:t>
            </a:r>
            <a:r>
              <a:rPr lang="da-DK" sz="2400" dirty="0" err="1"/>
              <a:t>xlsx</a:t>
            </a:r>
            <a:r>
              <a:rPr lang="da-DK" sz="2400" dirty="0"/>
              <a:t>)</a:t>
            </a:r>
            <a:br>
              <a:rPr lang="da-DK" sz="2400" dirty="0"/>
            </a:br>
            <a:r>
              <a:rPr lang="da-DK" sz="1100" dirty="0"/>
              <a:t> </a:t>
            </a:r>
          </a:p>
          <a:p>
            <a:pPr marL="0" indent="0">
              <a:buNone/>
            </a:pPr>
            <a:r>
              <a:rPr lang="da-DK" sz="2400" b="1" dirty="0"/>
              <a:t>Deskriptorer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dirty="0" err="1">
                <a:solidFill>
                  <a:schemeClr val="accent1">
                    <a:lumMod val="75000"/>
                  </a:schemeClr>
                </a:solidFill>
              </a:rPr>
              <a:t>mean</a:t>
            </a:r>
            <a:r>
              <a:rPr lang="da-DK" sz="2400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da-DK" sz="2400" dirty="0"/>
              <a:t> 	Middelværdi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dirty="0">
                <a:solidFill>
                  <a:schemeClr val="accent1">
                    <a:lumMod val="75000"/>
                  </a:schemeClr>
                </a:solidFill>
              </a:rPr>
              <a:t>var()</a:t>
            </a:r>
            <a:r>
              <a:rPr lang="da-DK" sz="2400" dirty="0"/>
              <a:t> 	Varians (stikprøve)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dirty="0" err="1">
                <a:solidFill>
                  <a:schemeClr val="accent1">
                    <a:lumMod val="75000"/>
                  </a:schemeClr>
                </a:solidFill>
              </a:rPr>
              <a:t>sd</a:t>
            </a:r>
            <a:r>
              <a:rPr lang="da-DK" sz="2400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da-DK" sz="2400" dirty="0"/>
              <a:t> 		Standardafvigelse </a:t>
            </a:r>
            <a:br>
              <a:rPr lang="da-DK" sz="2400" dirty="0"/>
            </a:br>
            <a:r>
              <a:rPr lang="da-DK" sz="2400" dirty="0"/>
              <a:t> 		(stikprøve)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dirty="0">
                <a:solidFill>
                  <a:schemeClr val="accent1">
                    <a:lumMod val="75000"/>
                  </a:schemeClr>
                </a:solidFill>
              </a:rPr>
              <a:t>min()</a:t>
            </a:r>
            <a:r>
              <a:rPr lang="da-DK" sz="2400" dirty="0"/>
              <a:t> 	Minimum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dirty="0">
                <a:solidFill>
                  <a:schemeClr val="accent1">
                    <a:lumMod val="75000"/>
                  </a:schemeClr>
                </a:solidFill>
              </a:rPr>
              <a:t>max()</a:t>
            </a:r>
            <a:r>
              <a:rPr lang="da-DK" sz="2400" dirty="0"/>
              <a:t> 	Maksimum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dirty="0" err="1">
                <a:solidFill>
                  <a:schemeClr val="accent1">
                    <a:lumMod val="75000"/>
                  </a:schemeClr>
                </a:solidFill>
              </a:rPr>
              <a:t>length</a:t>
            </a:r>
            <a:r>
              <a:rPr lang="da-DK" sz="2400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da-DK" sz="2400" dirty="0"/>
              <a:t> 	Antal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dirty="0">
                <a:solidFill>
                  <a:schemeClr val="accent1">
                    <a:lumMod val="75000"/>
                  </a:schemeClr>
                </a:solidFill>
              </a:rPr>
              <a:t>median()</a:t>
            </a:r>
            <a:r>
              <a:rPr lang="da-DK" sz="2400" dirty="0"/>
              <a:t> 	median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dirty="0" err="1">
                <a:solidFill>
                  <a:schemeClr val="accent1">
                    <a:lumMod val="75000"/>
                  </a:schemeClr>
                </a:solidFill>
              </a:rPr>
              <a:t>quantile</a:t>
            </a:r>
            <a:r>
              <a:rPr lang="da-DK" sz="2400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da-DK" sz="2400" dirty="0"/>
              <a:t>  	Fraktiler </a:t>
            </a:r>
            <a:br>
              <a:rPr lang="da-DK" sz="2400" dirty="0"/>
            </a:br>
            <a:r>
              <a:rPr lang="da-DK" sz="2400" dirty="0"/>
              <a:t>		(0, 25, 50, 75, 100 %)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88024" y="1340768"/>
            <a:ext cx="4248472" cy="51845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sz="2400" b="1"/>
              <a:t>Diagrammer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>
                <a:solidFill>
                  <a:schemeClr val="accent1">
                    <a:lumMod val="75000"/>
                  </a:schemeClr>
                </a:solidFill>
              </a:rPr>
              <a:t>barplot()</a:t>
            </a:r>
            <a:r>
              <a:rPr lang="da-DK" sz="2400"/>
              <a:t>	Stolpediagram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>
                <a:solidFill>
                  <a:schemeClr val="accent1">
                    <a:lumMod val="75000"/>
                  </a:schemeClr>
                </a:solidFill>
              </a:rPr>
              <a:t>stripchart()</a:t>
            </a:r>
            <a:r>
              <a:rPr lang="da-DK" sz="2400"/>
              <a:t>	Prikdiagram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>
                <a:solidFill>
                  <a:schemeClr val="accent1">
                    <a:lumMod val="75000"/>
                  </a:schemeClr>
                </a:solidFill>
              </a:rPr>
              <a:t>hist()</a:t>
            </a:r>
            <a:r>
              <a:rPr lang="da-DK" sz="2400"/>
              <a:t>	Histogram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>
                <a:solidFill>
                  <a:schemeClr val="accent1">
                    <a:lumMod val="75000"/>
                  </a:schemeClr>
                </a:solidFill>
              </a:rPr>
              <a:t>stem()</a:t>
            </a:r>
            <a:r>
              <a:rPr lang="da-DK" sz="2400"/>
              <a:t>	Stem-and-leaf plot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>
                <a:solidFill>
                  <a:schemeClr val="accent1">
                    <a:lumMod val="75000"/>
                  </a:schemeClr>
                </a:solidFill>
              </a:rPr>
              <a:t>boxplot()</a:t>
            </a:r>
            <a:r>
              <a:rPr lang="da-DK" sz="2400"/>
              <a:t>	Boksplot.</a:t>
            </a:r>
            <a:endParaRPr lang="da-DK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38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479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Opgave om batterier til et eksoskelet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83322"/>
            <a:ext cx="8424936" cy="547260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E</a:t>
            </a:r>
            <a:r>
              <a:rPr lang="en-GB"/>
              <a:t>t lille ingeniørfirma udvikler et eksoskelet, som de kalder for SwiftLift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39</a:t>
            </a:fld>
            <a:endParaRPr lang="da-DK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027" y="1796386"/>
            <a:ext cx="5689946" cy="48150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219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a-DK"/>
                  <a:t>Middelværdi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/>
                        <a:ea typeface="Cambria Math"/>
                      </a:rPr>
                      <m:t>𝝁</m:t>
                    </m:r>
                  </m:oMath>
                </a14:m>
                <a:r>
                  <a:rPr lang="da-DK" dirty="0"/>
                  <a:t> </a:t>
                </a:r>
                <a:r>
                  <a:rPr lang="da-DK"/>
                  <a:t>(‘my’) </a:t>
                </a:r>
                <a:endParaRPr lang="da-DK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4"/>
                <a:stretch>
                  <a:fillRect b="-993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da-DK" dirty="0"/>
                  <a:t>Datasæt med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da-DK" dirty="0"/>
                  <a:t> observationer: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a-DK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a-DK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a-DK" dirty="0"/>
                  <a:t> </a:t>
                </a:r>
                <a:br>
                  <a:rPr lang="da-DK" dirty="0"/>
                </a:br>
                <a:r>
                  <a:rPr lang="da-DK" dirty="0"/>
                  <a:t>	Middelværdi: 	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da-DK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grow m:val="on"/>
                        <m:ctrlPr>
                          <a:rPr lang="da-DK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a-DK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da-DK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da-DK"/>
              </a:p>
              <a:p>
                <a:r>
                  <a:rPr lang="da-DK"/>
                  <a:t>Middelværdien kan opfattes som observationernes balancepunkt</a:t>
                </a:r>
                <a:br>
                  <a:rPr lang="da-DK"/>
                </a:br>
                <a:br>
                  <a:rPr lang="da-DK"/>
                </a:br>
                <a:br>
                  <a:rPr lang="da-DK"/>
                </a:br>
                <a:br>
                  <a:rPr lang="da-DK"/>
                </a:br>
                <a:endParaRPr lang="da-DK"/>
              </a:p>
              <a:p>
                <a:r>
                  <a:rPr lang="da-DK"/>
                  <a:t>Hvis </a:t>
                </a:r>
                <a:r>
                  <a:rPr lang="da-DK" dirty="0"/>
                  <a:t>data kun kan antage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/>
                      </a:rPr>
                      <m:t>𝑘</m:t>
                    </m:r>
                    <m:r>
                      <a:rPr lang="da-DK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da-DK" dirty="0"/>
                  <a:t>forskellige værdier, så kan det være lettere at beregne middelværdien </a:t>
                </a:r>
                <a:r>
                  <a:rPr lang="da-DK"/>
                  <a:t>som </a:t>
                </a:r>
                <a:br>
                  <a:rPr lang="da-DK"/>
                </a:br>
                <a:r>
                  <a:rPr lang="da-DK"/>
                  <a:t> </a:t>
                </a:r>
                <a:r>
                  <a:rPr lang="da-DK" dirty="0"/>
                  <a:t>	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da-DK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da-DK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da-DK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da-DK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da-DK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a-DK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da-DK">
                    <a:solidFill>
                      <a:prstClr val="black"/>
                    </a:solidFill>
                  </a:rPr>
                  <a:t> </a:t>
                </a:r>
                <a:br>
                  <a:rPr lang="da-DK"/>
                </a:br>
                <a:r>
                  <a:rPr lang="da-DK"/>
                  <a:t>hvor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dirty="0"/>
                  <a:t> er antal gange, som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dirty="0"/>
                  <a:t> er observeret</a:t>
                </a:r>
                <a:r>
                  <a:rPr lang="da-DK"/>
                  <a:t>. </a:t>
                </a:r>
                <a:br>
                  <a:rPr lang="da-DK"/>
                </a:br>
                <a:r>
                  <a:rPr lang="da-DK"/>
                  <a:t>Således er </a:t>
                </a:r>
                <a:r>
                  <a:rPr lang="da-DK">
                    <a:solidFill>
                      <a:prstClr val="black"/>
                    </a:solidFill>
                  </a:rPr>
                  <a:t> </a:t>
                </a:r>
                <a:br>
                  <a:rPr lang="da-DK">
                    <a:solidFill>
                      <a:prstClr val="black"/>
                    </a:solidFill>
                  </a:rPr>
                </a:br>
                <a:r>
                  <a:rPr lang="da-DK"/>
                  <a:t> </a:t>
                </a:r>
                <a:r>
                  <a:rPr lang="da-DK" dirty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a-DK" b="0" i="1" smtClean="0">
                            <a:latin typeface="Cambria Math"/>
                          </a:rPr>
                          <m:t>𝑖</m:t>
                        </m:r>
                        <m:r>
                          <a:rPr lang="da-DK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a-DK" b="0" i="1" smtClean="0"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da-DK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da-DK" b="0" i="1" smtClean="0">
                        <a:latin typeface="Cambria Math"/>
                      </a:rPr>
                      <m:t>=</m:t>
                    </m:r>
                    <m:r>
                      <a:rPr lang="da-DK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da-DK" dirty="0"/>
                  <a:t> .</a:t>
                </a:r>
                <a:br>
                  <a:rPr lang="da-DK" dirty="0"/>
                </a:br>
                <a:endParaRPr lang="da-D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868" t="-780" b="-43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4</a:t>
            </a:fld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9662" y="2708920"/>
            <a:ext cx="6924675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83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a-DK" dirty="0"/>
                  <a:t>Varians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i="1" smtClean="0">
                            <a:latin typeface="Cambria Math"/>
                            <a:ea typeface="Cambria Math"/>
                          </a:rPr>
                          <m:t>𝝈</m:t>
                        </m:r>
                      </m:e>
                      <m:sup>
                        <m:r>
                          <a:rPr lang="da-DK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da-DK" dirty="0"/>
                  <a:t> </a:t>
                </a:r>
                <a:r>
                  <a:rPr lang="da-DK"/>
                  <a:t>(‘sigma i anden’)</a:t>
                </a:r>
                <a:endParaRPr lang="da-DK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4"/>
                <a:stretch>
                  <a:fillRect b="-11258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dirty="0"/>
                  <a:t>Varians er den gennemsnitlige, kvadrerede afstand til middelværdien: </a:t>
                </a:r>
                <a:br>
                  <a:rPr lang="da-DK" dirty="0"/>
                </a:br>
                <a:r>
                  <a:rPr lang="da-DK" sz="1200" dirty="0"/>
                  <a:t> </a:t>
                </a:r>
                <a:br>
                  <a:rPr lang="da-DK" dirty="0"/>
                </a:br>
                <a:r>
                  <a:rPr lang="da-DK" dirty="0"/>
                  <a:t> 	Varians: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da-DK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a-DK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a-DK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grow m:val="on"/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a-DK" b="0" i="1" smtClean="0">
                            <a:latin typeface="Cambria Math"/>
                          </a:rPr>
                          <m:t>𝑖</m:t>
                        </m:r>
                        <m:r>
                          <a:rPr lang="da-DK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a-DK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b="0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a-DK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a-DK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da-DK" b="0" i="1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  <m:r>
                              <a:rPr lang="da-DK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da-DK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br>
                  <a:rPr lang="da-DK"/>
                </a:br>
                <a:endParaRPr lang="da-DK" dirty="0"/>
              </a:p>
              <a:p>
                <a:r>
                  <a:rPr lang="da-DK" dirty="0"/>
                  <a:t>Varians kan også beregnes således: </a:t>
                </a:r>
                <a:br>
                  <a:rPr lang="da-DK" dirty="0"/>
                </a:br>
                <a:br>
                  <a:rPr lang="da-DK" dirty="0"/>
                </a:br>
                <a:r>
                  <a:rPr lang="da-DK" dirty="0"/>
                  <a:t> 	Varians: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da-DK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a-DK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a-DK" i="1">
                            <a:latin typeface="Cambria Math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grow m:val="on"/>
                            <m:ctrlPr>
                              <a:rPr lang="da-DK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a-DK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da-DK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da-DK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da-DK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da-DK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da-DK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da-DK" b="0" i="0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p>
                        <m:r>
                          <a:rPr lang="da-DK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dirty="0"/>
                  <a:t> 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868" t="-780" r="-14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3617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a-DK" dirty="0"/>
                  <a:t>Varians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i="1" smtClean="0">
                            <a:latin typeface="Cambria Math"/>
                            <a:ea typeface="Cambria Math"/>
                          </a:rPr>
                          <m:t>𝝈</m:t>
                        </m:r>
                      </m:e>
                      <m:sup>
                        <m:r>
                          <a:rPr lang="da-DK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da-DK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4"/>
                <a:stretch>
                  <a:fillRect b="-11258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30000"/>
                  </a:lnSpc>
                  <a:buNone/>
                </a:pPr>
                <a:r>
                  <a:rPr lang="da-DK"/>
                  <a:t>Beregningsmetode (fordel ved manuel beregning): </a:t>
                </a:r>
                <a:br>
                  <a:rPr lang="da-DK"/>
                </a:br>
                <a:r>
                  <a:rPr lang="da-DK"/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da-DK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a-DK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a-DK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grow m:val="on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a-DK" i="1">
                            <a:latin typeface="Cambria Math"/>
                          </a:rPr>
                          <m:t>𝑖</m:t>
                        </m:r>
                        <m:r>
                          <a:rPr lang="da-DK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a-DK" i="1"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a-DK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a-DK" i="1">
                                <a:latin typeface="Cambria Math"/>
                              </a:rPr>
                              <m:t>−</m:t>
                            </m:r>
                            <m:r>
                              <a:rPr lang="da-DK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  <m:r>
                              <a:rPr lang="da-DK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da-DK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/>
                  <a:t> 	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a-DK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grow m:val="on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a-DK" i="1">
                            <a:latin typeface="Cambria Math"/>
                          </a:rPr>
                          <m:t>𝑖</m:t>
                        </m:r>
                        <m:r>
                          <a:rPr lang="da-DK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a-DK" i="1"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i="1">
                                <a:latin typeface="Cambria Math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da-DK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a-DK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a-DK" i="1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a-DK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  <m:sSub>
                              <m:sSub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a-DK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a-DK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 </m:t>
                            </m:r>
                          </m:sup>
                        </m:sSup>
                      </m:e>
                    </m:nary>
                  </m:oMath>
                </a14:m>
                <a:r>
                  <a:rPr lang="da-DK" dirty="0"/>
                  <a:t> 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da-DK"/>
                  <a:t>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a-DK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grow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a-DK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a-DK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grow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a-DK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grow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a-DK" i="1">
                            <a:latin typeface="Cambria Math"/>
                            <a:ea typeface="Cambria Math"/>
                          </a:rPr>
                          <m:t>𝜇</m:t>
                        </m:r>
                        <m:sSub>
                          <m:sSub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a-DK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da-DK"/>
                  <a:t>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a-DK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grow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a-DK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a-DK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grow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𝜇</m:t>
                    </m:r>
                    <m:f>
                      <m:f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a-DK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a-DK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da-DK" dirty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da-DK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a-DK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grow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a-DK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a-DK" dirty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da-DK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a-DK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grow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a-DK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dirty="0"/>
                  <a:t> .</a:t>
                </a:r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9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2030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a-DK" dirty="0"/>
                  <a:t>Standardafvigelse / spredning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  <a:ea typeface="Cambria Math"/>
                      </a:rPr>
                      <m:t>𝝈</m:t>
                    </m:r>
                  </m:oMath>
                </a14:m>
                <a:r>
                  <a:rPr lang="da-DK" dirty="0"/>
                  <a:t> (‘sigma’)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4"/>
                <a:stretch>
                  <a:fillRect b="-9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9532" y="1439753"/>
                <a:ext cx="8424936" cy="5400600"/>
              </a:xfrm>
            </p:spPr>
            <p:txBody>
              <a:bodyPr/>
              <a:lstStyle/>
              <a:p>
                <a:r>
                  <a:rPr lang="da-DK" dirty="0"/>
                  <a:t>Standardafvigelsen er kvadratroden af variansen. Dermed har standardafvigelsen samme skala (måleenhed) som data</a:t>
                </a:r>
                <a:br>
                  <a:rPr lang="da-DK" dirty="0"/>
                </a:br>
                <a:br>
                  <a:rPr lang="da-DK" dirty="0"/>
                </a:br>
                <a:r>
                  <a:rPr lang="da-DK" dirty="0"/>
                  <a:t>Standardafvigelse</a:t>
                </a:r>
                <a:r>
                  <a:rPr lang="da-DK"/>
                  <a:t>: </a:t>
                </a:r>
                <a:br>
                  <a:rPr lang="da-DK"/>
                </a:br>
                <a:r>
                  <a:rPr lang="da-DK"/>
                  <a:t>     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da-DK"/>
                  <a:t> </a:t>
                </a:r>
                <a:br>
                  <a:rPr lang="da-DK"/>
                </a:br>
                <a:r>
                  <a:rPr lang="da-DK"/>
                  <a:t> 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a-DK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da-DK" i="1"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grow m:val="on"/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a-DK" i="1">
                                <a:latin typeface="Cambria Math"/>
                              </a:rPr>
                              <m:t>𝑖</m:t>
                            </m:r>
                            <m:r>
                              <a:rPr lang="da-DK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da-DK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a-DK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da-DK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da-DK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p>
                            <m:r>
                              <a:rPr lang="da-DK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da-DK"/>
                  <a:t> </a:t>
                </a:r>
                <a:br>
                  <a:rPr lang="da-DK"/>
                </a:br>
                <a:endParaRPr lang="da-DK"/>
              </a:p>
              <a:p>
                <a:r>
                  <a:rPr lang="da-DK"/>
                  <a:t>Standardafvigelsen opfattes som et mål for observationernes gennemsnitlige afstand fra middelværdien. </a:t>
                </a:r>
                <a:endParaRPr lang="da-D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9532" y="1439753"/>
                <a:ext cx="8424936" cy="5400600"/>
              </a:xfrm>
              <a:blipFill>
                <a:blip r:embed="rId5"/>
                <a:stretch>
                  <a:fillRect l="-868" t="-7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546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922114"/>
          </a:xfrm>
        </p:spPr>
        <p:txBody>
          <a:bodyPr>
            <a:normAutofit fontScale="90000"/>
          </a:bodyPr>
          <a:lstStyle/>
          <a:p>
            <a:r>
              <a:rPr lang="da-DK" sz="4000" b="1" dirty="0">
                <a:solidFill>
                  <a:schemeClr val="accent1">
                    <a:lumMod val="75000"/>
                  </a:schemeClr>
                </a:solidFill>
              </a:rPr>
              <a:t>Eksempel: Højde på 25 elever i A klasse</a:t>
            </a:r>
            <a:r>
              <a:rPr lang="da-DK" dirty="0"/>
              <a:t>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457200" y="1196752"/>
          <a:ext cx="4042790" cy="1684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8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5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6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167</a:t>
                      </a:r>
                    </a:p>
                  </a:txBody>
                  <a:tcPr marL="4566" marR="456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183</a:t>
                      </a:r>
                    </a:p>
                  </a:txBody>
                  <a:tcPr marL="4566" marR="456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188</a:t>
                      </a:r>
                    </a:p>
                  </a:txBody>
                  <a:tcPr marL="4566" marR="456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172</a:t>
                      </a:r>
                    </a:p>
                  </a:txBody>
                  <a:tcPr marL="4566" marR="456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167</a:t>
                      </a:r>
                    </a:p>
                  </a:txBody>
                  <a:tcPr marL="4566" marR="4566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162</a:t>
                      </a:r>
                    </a:p>
                  </a:txBody>
                  <a:tcPr marL="4566" marR="456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182</a:t>
                      </a:r>
                    </a:p>
                  </a:txBody>
                  <a:tcPr marL="4566" marR="456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173</a:t>
                      </a:r>
                    </a:p>
                  </a:txBody>
                  <a:tcPr marL="4566" marR="456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160</a:t>
                      </a:r>
                    </a:p>
                  </a:txBody>
                  <a:tcPr marL="4566" marR="456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173</a:t>
                      </a:r>
                    </a:p>
                  </a:txBody>
                  <a:tcPr marL="4566" marR="4566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170</a:t>
                      </a:r>
                    </a:p>
                  </a:txBody>
                  <a:tcPr marL="4566" marR="456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160</a:t>
                      </a:r>
                    </a:p>
                  </a:txBody>
                  <a:tcPr marL="4566" marR="456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166</a:t>
                      </a:r>
                    </a:p>
                  </a:txBody>
                  <a:tcPr marL="4566" marR="456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163</a:t>
                      </a:r>
                    </a:p>
                  </a:txBody>
                  <a:tcPr marL="4566" marR="456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179</a:t>
                      </a:r>
                    </a:p>
                  </a:txBody>
                  <a:tcPr marL="4566" marR="4566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184</a:t>
                      </a:r>
                    </a:p>
                  </a:txBody>
                  <a:tcPr marL="4566" marR="456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183</a:t>
                      </a:r>
                    </a:p>
                  </a:txBody>
                  <a:tcPr marL="4566" marR="456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169</a:t>
                      </a:r>
                    </a:p>
                  </a:txBody>
                  <a:tcPr marL="4566" marR="456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151</a:t>
                      </a:r>
                    </a:p>
                  </a:txBody>
                  <a:tcPr marL="4566" marR="456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182</a:t>
                      </a:r>
                    </a:p>
                  </a:txBody>
                  <a:tcPr marL="4566" marR="4566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162</a:t>
                      </a:r>
                    </a:p>
                  </a:txBody>
                  <a:tcPr marL="4566" marR="456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167</a:t>
                      </a:r>
                    </a:p>
                  </a:txBody>
                  <a:tcPr marL="4566" marR="456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172</a:t>
                      </a:r>
                    </a:p>
                  </a:txBody>
                  <a:tcPr marL="4566" marR="456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169</a:t>
                      </a:r>
                    </a:p>
                  </a:txBody>
                  <a:tcPr marL="4566" marR="456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186</a:t>
                      </a:r>
                    </a:p>
                  </a:txBody>
                  <a:tcPr marL="4566" marR="4566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323528" y="3212976"/>
                <a:ext cx="8363272" cy="3312368"/>
              </a:xfrm>
            </p:spPr>
            <p:txBody>
              <a:bodyPr>
                <a:noAutofit/>
              </a:bodyPr>
              <a:lstStyle/>
              <a:p>
                <a:pPr marL="361950" indent="-361950">
                  <a:buFont typeface="Arial" panose="020B0604020202020204" pitchFamily="34" charset="0"/>
                  <a:buChar char="•"/>
                </a:pPr>
                <a:r>
                  <a:rPr lang="da-DK" sz="2400" dirty="0"/>
                  <a:t>Middelværdi: </a:t>
                </a:r>
                <a:br>
                  <a:rPr lang="da-DK" sz="2400" dirty="0"/>
                </a:br>
                <a:r>
                  <a:rPr lang="da-DK" sz="2400" dirty="0"/>
                  <a:t> 	</a:t>
                </a:r>
                <a14:m>
                  <m:oMath xmlns:m="http://schemas.openxmlformats.org/officeDocument/2006/math">
                    <m:r>
                      <a:rPr lang="da-DK" sz="220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sz="22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da-DK" sz="2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da-DK" sz="22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da-DK" sz="2200" b="0" i="1" smtClean="0">
                            <a:latin typeface="Cambria Math"/>
                            <a:ea typeface="Cambria Math"/>
                          </a:rPr>
                          <m:t>25</m:t>
                        </m:r>
                      </m:den>
                    </m:f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167+162+170+⋯+182+186</m:t>
                        </m:r>
                      </m:e>
                    </m:d>
                    <m:r>
                      <a:rPr lang="da-DK" sz="2200" b="0" i="1" smtClean="0">
                        <a:latin typeface="Cambria Math"/>
                        <a:ea typeface="Cambria Math"/>
                      </a:rPr>
                      <m:t>=171.6</m:t>
                    </m:r>
                  </m:oMath>
                </a14:m>
                <a:r>
                  <a:rPr lang="da-DK" sz="2400" dirty="0"/>
                  <a:t> [cm]</a:t>
                </a:r>
              </a:p>
              <a:p>
                <a:pPr marL="361950" indent="-36195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da-DK" sz="2400" dirty="0"/>
                  <a:t>Varians: </a:t>
                </a:r>
                <a:br>
                  <a:rPr lang="da-DK" sz="2400" i="1" dirty="0">
                    <a:latin typeface="Cambria Math"/>
                  </a:rPr>
                </a:br>
                <a:r>
                  <a:rPr lang="da-DK" sz="2400" i="1" dirty="0">
                    <a:latin typeface="Cambria Math"/>
                  </a:rPr>
                  <a:t>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da-DK" sz="22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a-DK" sz="2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2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a-DK" sz="2200" i="1">
                            <a:latin typeface="Cambria Math"/>
                          </a:rPr>
                          <m:t>25</m:t>
                        </m:r>
                      </m:den>
                    </m:f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sz="2200" i="1">
                                <a:latin typeface="Cambria Math"/>
                              </a:rPr>
                              <m:t>167</m:t>
                            </m:r>
                          </m:e>
                          <m:sup>
                            <m:r>
                              <a:rPr lang="da-DK" sz="2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da-DK" sz="22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sz="2200" i="1">
                                <a:latin typeface="Cambria Math"/>
                              </a:rPr>
                              <m:t>162</m:t>
                            </m:r>
                          </m:e>
                          <m:sup>
                            <m:r>
                              <a:rPr lang="da-DK" sz="2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da-DK" sz="22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sz="2200" i="1">
                                <a:latin typeface="Cambria Math"/>
                              </a:rPr>
                              <m:t>170</m:t>
                            </m:r>
                          </m:e>
                          <m:sup>
                            <m:r>
                              <a:rPr lang="da-DK" sz="2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da-DK" sz="22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sz="2200" i="1">
                                <a:latin typeface="Cambria Math"/>
                                <a:ea typeface="Cambria Math"/>
                              </a:rPr>
                              <m:t>⋯+</m:t>
                            </m:r>
                            <m:r>
                              <a:rPr lang="da-DK" sz="2200" i="1">
                                <a:latin typeface="Cambria Math"/>
                              </a:rPr>
                              <m:t>186</m:t>
                            </m:r>
                          </m:e>
                          <m:sup>
                            <m:r>
                              <a:rPr lang="da-DK" sz="2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da-DK" sz="2200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200" i="1">
                            <a:latin typeface="Cambria Math"/>
                          </a:rPr>
                          <m:t>171.6</m:t>
                        </m:r>
                      </m:e>
                      <m:sup>
                        <m:r>
                          <a:rPr lang="da-DK" sz="22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a-DK" sz="2200" i="1">
                        <a:latin typeface="Cambria Math"/>
                      </a:rPr>
                      <m:t> </m:t>
                    </m:r>
                  </m:oMath>
                </a14:m>
                <a:r>
                  <a:rPr lang="da-DK" sz="2200" i="1" dirty="0">
                    <a:latin typeface="Cambria Math"/>
                  </a:rPr>
                  <a:t> </a:t>
                </a:r>
                <a:br>
                  <a:rPr lang="da-DK" sz="2200" i="1" dirty="0">
                    <a:latin typeface="Cambria Math"/>
                  </a:rPr>
                </a:br>
                <a:r>
                  <a:rPr lang="da-DK" sz="2200" i="1" dirty="0">
                    <a:latin typeface="Cambria Math"/>
                  </a:rPr>
                  <a:t>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da-DK" sz="22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a-DK" sz="2200">
                        <a:latin typeface="Cambria Math"/>
                      </a:rPr>
                      <m:t>=29535.68−29446.56</m:t>
                    </m:r>
                    <m:r>
                      <a:rPr lang="da-DK" sz="2200" b="0" i="0" smtClean="0">
                        <a:latin typeface="Cambria Math"/>
                      </a:rPr>
                      <m:t>=</m:t>
                    </m:r>
                    <m:r>
                      <a:rPr lang="da-DK" sz="2200">
                        <a:latin typeface="Cambria Math"/>
                      </a:rPr>
                      <m:t>89.12</m:t>
                    </m:r>
                  </m:oMath>
                </a14:m>
                <a:r>
                  <a:rPr lang="da-DK" sz="2000" b="0" i="0" dirty="0">
                    <a:latin typeface="Cambria Math"/>
                  </a:rPr>
                  <a:t>  </a:t>
                </a:r>
                <a:r>
                  <a:rPr lang="da-DK" sz="2400" dirty="0"/>
                  <a:t>[cm</a:t>
                </a:r>
                <a:r>
                  <a:rPr lang="da-DK" sz="2400" baseline="30000" dirty="0"/>
                  <a:t>2</a:t>
                </a:r>
                <a:r>
                  <a:rPr lang="da-DK" sz="2400" dirty="0"/>
                  <a:t>]</a:t>
                </a:r>
              </a:p>
              <a:p>
                <a:pPr marL="361950" indent="-3619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da-DK" sz="2400" dirty="0"/>
                  <a:t>Standardafvigelse:</a:t>
                </a:r>
                <a:br>
                  <a:rPr lang="da-DK" sz="2400" i="1" dirty="0">
                    <a:latin typeface="Cambria Math"/>
                    <a:ea typeface="Cambria Math"/>
                  </a:rPr>
                </a:br>
                <a:r>
                  <a:rPr lang="da-DK" sz="2400" i="1" dirty="0">
                    <a:latin typeface="Cambria Math"/>
                  </a:rPr>
                  <a:t> 	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/>
                      </a:rPr>
                      <m:t>𝜎</m:t>
                    </m:r>
                    <m:r>
                      <a:rPr lang="da-DK" sz="22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a-DK" sz="2200" i="1">
                            <a:latin typeface="Cambria Math"/>
                          </a:rPr>
                          <m:t>89.12</m:t>
                        </m:r>
                      </m:e>
                    </m:rad>
                    <m:r>
                      <a:rPr lang="da-DK" sz="2200" i="1">
                        <a:latin typeface="Cambria Math"/>
                      </a:rPr>
                      <m:t>=9.44</m:t>
                    </m:r>
                  </m:oMath>
                </a14:m>
                <a:r>
                  <a:rPr lang="da-DK" sz="2200" i="1" dirty="0">
                    <a:latin typeface="Cambria Math"/>
                  </a:rPr>
                  <a:t> </a:t>
                </a:r>
                <a:r>
                  <a:rPr lang="da-DK" sz="2400" dirty="0"/>
                  <a:t>[</a:t>
                </a:r>
                <a:r>
                  <a:rPr lang="da-DK" sz="2400"/>
                  <a:t>cm] .</a:t>
                </a:r>
                <a:endParaRPr lang="da-DK" sz="220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23528" y="3212976"/>
                <a:ext cx="8363272" cy="3312368"/>
              </a:xfrm>
              <a:blipFill>
                <a:blip r:embed="rId3"/>
                <a:stretch>
                  <a:fillRect l="-948" t="-1473" b="-62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2999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323528" y="3760440"/>
                <a:ext cx="8363272" cy="2980928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a-DK" sz="2200" dirty="0"/>
                  <a:t>Middelværdi: </a:t>
                </a:r>
                <a:br>
                  <a:rPr lang="da-DK" sz="2200" i="1" dirty="0">
                    <a:latin typeface="Cambria Math"/>
                    <a:ea typeface="Cambria Math"/>
                  </a:rPr>
                </a:br>
                <a:r>
                  <a:rPr lang="da-DK" sz="2200" i="1" dirty="0">
                    <a:latin typeface="Cambria Math"/>
                    <a:ea typeface="Cambria Math"/>
                  </a:rPr>
                  <a:t> 	</a:t>
                </a:r>
                <a14:m>
                  <m:oMath xmlns:m="http://schemas.openxmlformats.org/officeDocument/2006/math">
                    <m:r>
                      <a:rPr lang="da-DK" sz="220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sz="22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da-DK" sz="2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da-DK" sz="22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da-DK" sz="2200" b="0" i="1" smtClean="0">
                            <a:latin typeface="Cambria Math"/>
                            <a:ea typeface="Cambria Math"/>
                          </a:rPr>
                          <m:t>25</m:t>
                        </m:r>
                      </m:den>
                    </m:f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/>
                            <a:ea typeface="Cambria Math"/>
                          </a:rPr>
                          <m:t>10∙171+15∙172</m:t>
                        </m:r>
                      </m:e>
                    </m:d>
                    <m:r>
                      <a:rPr lang="da-DK" sz="2200" b="0" i="1" smtClean="0">
                        <a:latin typeface="Cambria Math"/>
                        <a:ea typeface="Cambria Math"/>
                      </a:rPr>
                      <m:t>=171.6</m:t>
                    </m:r>
                  </m:oMath>
                </a14:m>
                <a:r>
                  <a:rPr lang="da-DK" sz="2200" i="1" dirty="0">
                    <a:latin typeface="Cambria Math"/>
                    <a:ea typeface="Cambria Math"/>
                  </a:rPr>
                  <a:t> </a:t>
                </a:r>
                <a:r>
                  <a:rPr lang="da-DK" sz="2000" dirty="0"/>
                  <a:t>[cm]</a:t>
                </a:r>
                <a:r>
                  <a:rPr lang="da-DK" sz="2200" i="1" dirty="0">
                    <a:latin typeface="Cambria Math"/>
                    <a:ea typeface="Cambria Math"/>
                  </a:rPr>
                  <a:t> </a:t>
                </a:r>
                <a:endParaRPr lang="da-DK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a-DK" sz="2200" dirty="0"/>
                  <a:t>Varians:</a:t>
                </a:r>
                <a:br>
                  <a:rPr lang="da-DK" sz="2200" dirty="0"/>
                </a:br>
                <a:r>
                  <a:rPr lang="da-DK" sz="2200" dirty="0"/>
                  <a:t>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20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da-DK" sz="22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a-DK" sz="2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25</m:t>
                        </m:r>
                      </m:den>
                    </m:f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/>
                          </a:rPr>
                          <m:t>10</m:t>
                        </m:r>
                        <m:r>
                          <a:rPr lang="da-DK" sz="2200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sSup>
                          <m:sSupPr>
                            <m:ctrlPr>
                              <a:rPr lang="da-DK" sz="2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da-DK" sz="2200" b="0" i="1" smtClean="0">
                                <a:latin typeface="Cambria Math"/>
                                <a:ea typeface="Cambria Math"/>
                              </a:rPr>
                              <m:t>171</m:t>
                            </m:r>
                          </m:e>
                          <m:sup>
                            <m:r>
                              <a:rPr lang="da-DK" sz="22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da-DK" sz="2200" b="0" i="1" smtClean="0">
                            <a:latin typeface="Cambria Math"/>
                            <a:ea typeface="Cambria Math"/>
                          </a:rPr>
                          <m:t>+15∙</m:t>
                        </m:r>
                        <m:sSup>
                          <m:sSupPr>
                            <m:ctrlPr>
                              <a:rPr lang="da-DK" sz="2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da-DK" sz="2200" b="0" i="1" smtClean="0">
                                <a:latin typeface="Cambria Math"/>
                                <a:ea typeface="Cambria Math"/>
                              </a:rPr>
                              <m:t>172</m:t>
                            </m:r>
                          </m:e>
                          <m:sup>
                            <m:r>
                              <a:rPr lang="da-DK" sz="22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da-DK" sz="2200" b="0" i="1" smtClean="0">
                        <a:latin typeface="Cambria Math"/>
                        <a:ea typeface="Cambria Math"/>
                      </a:rPr>
                      <m:t>−</m:t>
                    </m:r>
                    <m:sSup>
                      <m:sSupPr>
                        <m:ctrlPr>
                          <a:rPr lang="da-DK" sz="2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da-DK" sz="2200" b="0" i="1" smtClean="0">
                            <a:latin typeface="Cambria Math"/>
                            <a:ea typeface="Cambria Math"/>
                          </a:rPr>
                          <m:t>171.6</m:t>
                        </m:r>
                      </m:e>
                      <m:sup>
                        <m:r>
                          <a:rPr lang="da-DK" sz="22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br>
                  <a:rPr lang="da-DK" sz="2200" dirty="0"/>
                </a:br>
                <a:r>
                  <a:rPr lang="da-DK" sz="2200" dirty="0"/>
                  <a:t>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200" i="1" dirty="0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da-DK" sz="2200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a-DK" sz="2200" b="0" i="1" dirty="0" smtClean="0">
                        <a:latin typeface="Cambria Math"/>
                      </a:rPr>
                      <m:t>=29446.80−29446.56=0.24</m:t>
                    </m:r>
                  </m:oMath>
                </a14:m>
                <a:r>
                  <a:rPr lang="da-DK" sz="2200" dirty="0"/>
                  <a:t> </a:t>
                </a:r>
                <a:r>
                  <a:rPr lang="da-DK" sz="2000" dirty="0"/>
                  <a:t>[cm</a:t>
                </a:r>
                <a:r>
                  <a:rPr lang="da-DK" sz="2000" baseline="30000" dirty="0"/>
                  <a:t>2</a:t>
                </a:r>
                <a:r>
                  <a:rPr lang="da-DK" sz="2000" dirty="0"/>
                  <a:t>]</a:t>
                </a:r>
                <a:endParaRPr lang="da-DK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a-DK" sz="2200" dirty="0"/>
                  <a:t>Standardafvigelse:</a:t>
                </a:r>
                <a:br>
                  <a:rPr lang="da-DK" sz="2200" i="1" dirty="0">
                    <a:latin typeface="Cambria Math"/>
                    <a:ea typeface="Cambria Math"/>
                  </a:rPr>
                </a:br>
                <a:r>
                  <a:rPr lang="da-DK" sz="2200" i="1" dirty="0">
                    <a:latin typeface="Cambria Math"/>
                    <a:ea typeface="Cambria Math"/>
                  </a:rPr>
                  <a:t> 	</a:t>
                </a:r>
                <a14:m>
                  <m:oMath xmlns:m="http://schemas.openxmlformats.org/officeDocument/2006/math">
                    <m:r>
                      <a:rPr lang="da-DK" sz="2200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da-DK" sz="2200" b="0" i="1" smtClean="0"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a-DK" sz="2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da-DK" sz="2200" b="0" i="1" smtClean="0">
                            <a:latin typeface="Cambria Math"/>
                            <a:ea typeface="Cambria Math"/>
                          </a:rPr>
                          <m:t>0.24</m:t>
                        </m:r>
                      </m:e>
                    </m:rad>
                    <m:r>
                      <a:rPr lang="da-DK" sz="2200" b="0" i="1" smtClean="0">
                        <a:latin typeface="Cambria Math"/>
                        <a:ea typeface="Cambria Math"/>
                      </a:rPr>
                      <m:t>=0.49</m:t>
                    </m:r>
                  </m:oMath>
                </a14:m>
                <a:r>
                  <a:rPr lang="da-DK" sz="2200" dirty="0"/>
                  <a:t> </a:t>
                </a:r>
                <a:r>
                  <a:rPr lang="da-DK" sz="2000" dirty="0"/>
                  <a:t>[cm]</a:t>
                </a:r>
                <a:r>
                  <a:rPr lang="da-DK" sz="2200" dirty="0"/>
                  <a:t>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23528" y="3760440"/>
                <a:ext cx="8363272" cy="2980928"/>
              </a:xfrm>
              <a:blipFill>
                <a:blip r:embed="rId3"/>
                <a:stretch>
                  <a:fillRect l="-802" t="-1431" b="-2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1600200"/>
            <a:ext cx="8507288" cy="175679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a-DK" sz="2200" dirty="0"/>
              <a:t>B klassen har også </a:t>
            </a:r>
            <a:r>
              <a:rPr lang="da-DK" sz="2200"/>
              <a:t>25 elever: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a-DK" sz="2000"/>
              <a:t>10 </a:t>
            </a:r>
            <a:r>
              <a:rPr lang="da-DK" sz="2000" dirty="0"/>
              <a:t>elever på 171 cm og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a-DK" sz="2000" dirty="0"/>
              <a:t>15 elever på 172 cm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9</a:t>
            </a:fld>
            <a:endParaRPr lang="da-DK" dirty="0"/>
          </a:p>
        </p:txBody>
      </p:sp>
      <p:sp>
        <p:nvSpPr>
          <p:cNvPr id="10" name="TextBox 9"/>
          <p:cNvSpPr txBox="1"/>
          <p:nvPr/>
        </p:nvSpPr>
        <p:spPr>
          <a:xfrm>
            <a:off x="5796136" y="1196752"/>
            <a:ext cx="3096344" cy="2862322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da-DK" sz="2000" dirty="0"/>
              <a:t>De to klasser har samme </a:t>
            </a:r>
          </a:p>
          <a:p>
            <a:r>
              <a:rPr lang="da-DK" sz="2000" dirty="0"/>
              <a:t>gennemsnitshøjde, men </a:t>
            </a:r>
          </a:p>
          <a:p>
            <a:r>
              <a:rPr lang="da-DK" sz="2000" dirty="0"/>
              <a:t>B-klassen har meget </a:t>
            </a:r>
          </a:p>
          <a:p>
            <a:r>
              <a:rPr lang="da-DK" sz="2000" dirty="0"/>
              <a:t>mindre standardafvigelse end A-klassen. </a:t>
            </a:r>
          </a:p>
          <a:p>
            <a:br>
              <a:rPr lang="da-DK" sz="2000" dirty="0"/>
            </a:br>
            <a:r>
              <a:rPr lang="da-DK" sz="2000" dirty="0"/>
              <a:t>Vi kan bruge middelværdi og standardafvigelse til at beskrive de to datasæt.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274638"/>
            <a:ext cx="8363272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dirty="0">
                <a:solidFill>
                  <a:schemeClr val="accent1">
                    <a:lumMod val="75000"/>
                  </a:schemeClr>
                </a:solidFill>
              </a:rPr>
              <a:t>Eksempel: Højde på 25 elever i A klasse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943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0" grpId="0" animBg="1"/>
    </p:bldLst>
  </p:timing>
</p:sld>
</file>

<file path=ppt/theme/theme1.xml><?xml version="1.0" encoding="utf-8"?>
<a:theme xmlns:a="http://schemas.openxmlformats.org/drawingml/2006/main" name="alj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alj presentation</Template>
  <TotalTime>12713</TotalTime>
  <Words>2800</Words>
  <Application>Microsoft Office PowerPoint</Application>
  <PresentationFormat>On-screen Show (4:3)</PresentationFormat>
  <Paragraphs>387</Paragraphs>
  <Slides>39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Cambria Math</vt:lpstr>
      <vt:lpstr>alj presentation</vt:lpstr>
      <vt:lpstr>Sandsynlighedsteori og statistik    Kapitel 2.  Organisering og præsentation  af data   (afsnit 2.1-2.7)  </vt:lpstr>
      <vt:lpstr>Præsentation af data</vt:lpstr>
      <vt:lpstr>De vigtigste deskriptorer</vt:lpstr>
      <vt:lpstr>Middelværdi μ (‘my’) </vt:lpstr>
      <vt:lpstr>Varians σ^2 (‘sigma i anden’)</vt:lpstr>
      <vt:lpstr>Varians σ^2</vt:lpstr>
      <vt:lpstr>Standardafvigelse / spredning σ (‘sigma’)</vt:lpstr>
      <vt:lpstr>Eksempel: Højde på 25 elever i A klasse </vt:lpstr>
      <vt:lpstr>PowerPoint Presentation</vt:lpstr>
      <vt:lpstr>Population eller stikprøve</vt:lpstr>
      <vt:lpstr>Variationskoefficient</vt:lpstr>
      <vt:lpstr>Grafisk præsentation</vt:lpstr>
      <vt:lpstr>Eksempel på Pareto-reglen fra medicin</vt:lpstr>
      <vt:lpstr>Stolpediagram</vt:lpstr>
      <vt:lpstr>Prikdiagram </vt:lpstr>
      <vt:lpstr>Stolpediagram over hyppigheder</vt:lpstr>
      <vt:lpstr>Frekvensdiagram (histogram)</vt:lpstr>
      <vt:lpstr>Frekvensdiagram (histogram)</vt:lpstr>
      <vt:lpstr>Densitetsdiagram (histogram)</vt:lpstr>
      <vt:lpstr>Der er forskel på (] og [)</vt:lpstr>
      <vt:lpstr>Kumuleret frekvensdiagram</vt:lpstr>
      <vt:lpstr>Stem-and-leaf display</vt:lpstr>
      <vt:lpstr>Stem-and-Leaf plot for højdedata</vt:lpstr>
      <vt:lpstr>Vores anvendelse af Stem-and-Leaf</vt:lpstr>
      <vt:lpstr>Opsummering af R funktioner</vt:lpstr>
      <vt:lpstr>Boksplot = kassediagram</vt:lpstr>
      <vt:lpstr>Fraktiler </vt:lpstr>
      <vt:lpstr>Boksplot = kassediagram</vt:lpstr>
      <vt:lpstr>Algoritme til beregning af kvartilsæt</vt:lpstr>
      <vt:lpstr>Algoritme til beregning af kvartilsæt</vt:lpstr>
      <vt:lpstr>Beregning af kvartiler afhængigt af n </vt:lpstr>
      <vt:lpstr>Eksempel (flymotor)</vt:lpstr>
      <vt:lpstr>Eksempel (flymotor)</vt:lpstr>
      <vt:lpstr>Eksempel (flymotor)</vt:lpstr>
      <vt:lpstr>Eksempel (flymotor)</vt:lpstr>
      <vt:lpstr>Eksempel (flymotor)</vt:lpstr>
      <vt:lpstr>Parallelle boksplots</vt:lpstr>
      <vt:lpstr>Opsummering af R funktioner</vt:lpstr>
      <vt:lpstr>Opgave om batterier til et eksoskelet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K02</dc:title>
  <dc:creator>Allan Leck Jensen</dc:creator>
  <cp:lastModifiedBy>Allan Leck Jensen</cp:lastModifiedBy>
  <cp:revision>224</cp:revision>
  <dcterms:created xsi:type="dcterms:W3CDTF">2015-02-03T16:48:11Z</dcterms:created>
  <dcterms:modified xsi:type="dcterms:W3CDTF">2022-08-31T12:36:42Z</dcterms:modified>
</cp:coreProperties>
</file>