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30" r:id="rId2"/>
    <p:sldId id="331" r:id="rId3"/>
    <p:sldId id="332" r:id="rId4"/>
    <p:sldId id="333" r:id="rId5"/>
    <p:sldId id="334" r:id="rId6"/>
    <p:sldId id="335" r:id="rId7"/>
    <p:sldId id="359" r:id="rId8"/>
    <p:sldId id="336" r:id="rId9"/>
    <p:sldId id="337" r:id="rId10"/>
    <p:sldId id="338" r:id="rId11"/>
    <p:sldId id="339" r:id="rId12"/>
    <p:sldId id="341" r:id="rId13"/>
    <p:sldId id="342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7" r:id="rId25"/>
    <p:sldId id="354" r:id="rId26"/>
    <p:sldId id="355" r:id="rId27"/>
    <p:sldId id="356" r:id="rId28"/>
    <p:sldId id="360" r:id="rId29"/>
  </p:sldIdLst>
  <p:sldSz cx="9144000" cy="6858000" type="screen4x3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85D8A"/>
    <a:srgbClr val="BFB53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>
      <p:cViewPr>
        <p:scale>
          <a:sx n="107" d="100"/>
          <a:sy n="107" d="100"/>
        </p:scale>
        <p:origin x="566" y="-8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046" y="-9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2212-9363-46D9-BBB4-BC54ECEFF217}" type="datetimeFigureOut">
              <a:rPr lang="da-DK" smtClean="0"/>
              <a:t>07-10-2021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122F-26C3-412E-BD9C-8A567DADE761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263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0038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974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3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2210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9659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497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9688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8911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272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872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278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477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568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784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474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677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229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lan 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70609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5544616"/>
          </a:xfrm>
        </p:spPr>
        <p:txBody>
          <a:bodyPr>
            <a:noAutofit/>
          </a:bodyPr>
          <a:lstStyle>
            <a:lvl1pPr marL="357188" indent="-357188">
              <a:buClr>
                <a:schemeClr val="tx2"/>
              </a:buClr>
              <a:buFont typeface="Arial" panose="020B0604020202020204" pitchFamily="34" charset="0"/>
              <a:buChar char="•"/>
              <a:defRPr sz="2200"/>
            </a:lvl1pPr>
            <a:lvl2pPr marL="720725" indent="-363538">
              <a:buClr>
                <a:schemeClr val="tx2"/>
              </a:buClr>
              <a:buFont typeface="Arial" panose="020B0604020202020204" pitchFamily="34" charset="0"/>
              <a:buChar char="–"/>
              <a:defRPr sz="2000"/>
            </a:lvl2pPr>
            <a:lvl3pPr marL="1073150" indent="-357188">
              <a:buClr>
                <a:schemeClr val="tx2"/>
              </a:buClr>
              <a:buFont typeface="Courier New" panose="02070309020205020404" pitchFamily="49" charset="0"/>
              <a:buChar char="o"/>
              <a:defRPr sz="1800"/>
            </a:lvl3pPr>
            <a:lvl4pPr marL="1431925" indent="-358775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4pPr>
            <a:lvl5pPr marL="1789113" indent="-357188">
              <a:buClr>
                <a:schemeClr val="tx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48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BDD-E51E-42B8-BD72-6D243A0B5E4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63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7DE9-C5AB-4710-BB11-1CE08CC28B3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8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subtitle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24F-1769-407B-B96A-9A8C483F2D4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37EB-1A8F-478E-8F09-EA7CFEEDD101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051B-E0A6-42CA-8517-210D8FD5BCFD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021E-739B-49E9-9A13-54B798FC8950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6C2F-4DE4-49FA-9125-F3F443DE2F13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8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3D95-EC69-4035-B4CC-53B0BB4B4E47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9CA3-E0F6-4AF4-898C-E5801BF8F406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4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CF84-F23E-4C8F-B3E5-433B89DC67CF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86D-C66F-4CB0-AF79-FCE039AB489E}" type="datetime1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07-10-2021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0F70-2A0F-4605-BD2E-95415B8D9C50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spcBef>
          <a:spcPct val="20000"/>
        </a:spcBef>
        <a:buClr>
          <a:schemeClr val="tx2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36724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da-DK" sz="2800" smtClean="0"/>
              <a:t>Sandsynlighedsteori og statistik</a:t>
            </a:r>
            <a:r>
              <a:rPr lang="da-DK" sz="3600" dirty="0" smtClean="0"/>
              <a:t/>
            </a:r>
            <a:br>
              <a:rPr lang="da-DK" sz="3600" dirty="0" smtClean="0"/>
            </a:br>
            <a:r>
              <a:rPr lang="da-DK" sz="2800" dirty="0" smtClean="0"/>
              <a:t> </a:t>
            </a:r>
            <a:r>
              <a:rPr lang="da-DK" sz="3600" dirty="0" smtClean="0"/>
              <a:t> </a:t>
            </a:r>
            <a:r>
              <a:rPr lang="da-DK" sz="3600" smtClean="0"/>
              <a:t/>
            </a:r>
            <a:br>
              <a:rPr lang="da-DK" sz="3600" smtClean="0"/>
            </a:br>
            <a:r>
              <a:rPr lang="da-DK" sz="3600" smtClean="0">
                <a:solidFill>
                  <a:schemeClr val="tx1"/>
                </a:solidFill>
              </a:rPr>
              <a:t>Kapitel </a:t>
            </a:r>
            <a:r>
              <a:rPr lang="da-DK" smtClean="0">
                <a:solidFill>
                  <a:schemeClr val="tx1"/>
                </a:solidFill>
              </a:rPr>
              <a:t>6. </a:t>
            </a:r>
            <a:br>
              <a:rPr lang="da-DK" smtClean="0">
                <a:solidFill>
                  <a:schemeClr val="tx1"/>
                </a:solidFill>
              </a:rPr>
            </a:br>
            <a:r>
              <a:rPr lang="da-DK" smtClean="0">
                <a:solidFill>
                  <a:schemeClr val="tx1"/>
                </a:solidFill>
              </a:rPr>
              <a:t>Stikprøver og deres fordelinger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1000" smtClean="0"/>
              <a:t> </a:t>
            </a:r>
            <a:r>
              <a:rPr lang="da-DK" smtClean="0"/>
              <a:t/>
            </a:r>
            <a:br>
              <a:rPr lang="da-DK" smtClean="0"/>
            </a:br>
            <a:r>
              <a:rPr lang="da-DK" sz="2400">
                <a:solidFill>
                  <a:prstClr val="black"/>
                </a:solidFill>
              </a:rPr>
              <a:t>(afsnit </a:t>
            </a:r>
            <a:r>
              <a:rPr lang="da-DK" sz="2400" smtClean="0">
                <a:solidFill>
                  <a:prstClr val="black"/>
                </a:solidFill>
              </a:rPr>
              <a:t>6.1-6.4)</a:t>
            </a:r>
            <a:r>
              <a:rPr lang="da-DK" sz="2400" smtClean="0"/>
              <a:t> </a:t>
            </a:r>
            <a:endParaRPr lang="da-DK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248544"/>
          </a:xfrm>
        </p:spPr>
        <p:txBody>
          <a:bodyPr>
            <a:noAutofit/>
          </a:bodyPr>
          <a:lstStyle/>
          <a:p>
            <a:r>
              <a:rPr lang="da-DK" dirty="0" smtClean="0"/>
              <a:t>Allan Leck Jensen</a:t>
            </a:r>
          </a:p>
          <a:p>
            <a:r>
              <a:rPr lang="da-DK" smtClean="0"/>
              <a:t>alj@ece.au.dk</a:t>
            </a:r>
            <a:endParaRPr lang="da-D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0F70-2A0F-4605-BD2E-95415B8D9C5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52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200" dirty="0" smtClean="0"/>
              <a:t>Stikprøvefordeling for middelværdi af stikprøver</a:t>
            </a:r>
            <a:endParaRPr lang="da-DK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6" cy="5688632"/>
          </a:xfrm>
        </p:spPr>
        <p:txBody>
          <a:bodyPr/>
          <a:lstStyle/>
          <a:p>
            <a:r>
              <a:rPr lang="da-DK" sz="2000" smtClean="0"/>
              <a:t>Fordelingen af stikprøvemiddelværdien afhænger af stikprøvestørrelsen (her </a:t>
            </a:r>
            <a:r>
              <a:rPr lang="da-DK" sz="2000" dirty="0" smtClean="0"/>
              <a:t>N):</a:t>
            </a:r>
            <a:br>
              <a:rPr lang="da-DK" sz="2000" dirty="0" smtClean="0"/>
            </a:b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/>
            </a:r>
            <a:br>
              <a:rPr lang="da-DK" sz="2000" dirty="0" smtClean="0"/>
            </a:br>
            <a:r>
              <a:rPr lang="da-DK" sz="2000" dirty="0" smtClean="0"/>
              <a:t/>
            </a:r>
            <a:br>
              <a:rPr lang="da-DK" sz="2000" dirty="0" smtClean="0"/>
            </a:br>
            <a:endParaRPr lang="da-DK" sz="2000" dirty="0" smtClean="0"/>
          </a:p>
          <a:p>
            <a:r>
              <a:rPr lang="da-DK" sz="2000" dirty="0" smtClean="0"/>
              <a:t>Uanset </a:t>
            </a:r>
            <a:r>
              <a:rPr lang="da-DK" sz="2000" dirty="0" smtClean="0">
                <a:solidFill>
                  <a:schemeClr val="tx2"/>
                </a:solidFill>
              </a:rPr>
              <a:t>populations-</a:t>
            </a:r>
            <a:br>
              <a:rPr lang="da-DK" sz="2000" dirty="0" smtClean="0">
                <a:solidFill>
                  <a:schemeClr val="tx2"/>
                </a:solidFill>
              </a:rPr>
            </a:br>
            <a:r>
              <a:rPr lang="da-DK" sz="2000" dirty="0" smtClean="0">
                <a:solidFill>
                  <a:schemeClr val="tx2"/>
                </a:solidFill>
              </a:rPr>
              <a:t>fordelingen</a:t>
            </a:r>
            <a:r>
              <a:rPr lang="da-DK" sz="2000" dirty="0"/>
              <a:t> </a:t>
            </a:r>
            <a:r>
              <a:rPr lang="da-DK" sz="2000" dirty="0" smtClean="0"/>
              <a:t>kommer </a:t>
            </a:r>
            <a:r>
              <a:rPr lang="da-DK" sz="2000" dirty="0" smtClean="0">
                <a:solidFill>
                  <a:schemeClr val="tx2"/>
                </a:solidFill>
              </a:rPr>
              <a:t>stik-</a:t>
            </a:r>
            <a:br>
              <a:rPr lang="da-DK" sz="2000" dirty="0" smtClean="0">
                <a:solidFill>
                  <a:schemeClr val="tx2"/>
                </a:solidFill>
              </a:rPr>
            </a:br>
            <a:r>
              <a:rPr lang="da-DK" sz="2000" dirty="0" smtClean="0">
                <a:solidFill>
                  <a:schemeClr val="tx2"/>
                </a:solidFill>
              </a:rPr>
              <a:t>prøvefordelingen</a:t>
            </a:r>
            <a:r>
              <a:rPr lang="da-DK" sz="2000" dirty="0" smtClean="0"/>
              <a:t> til at </a:t>
            </a:r>
            <a:br>
              <a:rPr lang="da-DK" sz="2000" dirty="0" smtClean="0"/>
            </a:br>
            <a:r>
              <a:rPr lang="da-DK" sz="2000" dirty="0" smtClean="0"/>
              <a:t>ligne </a:t>
            </a:r>
            <a:r>
              <a:rPr lang="da-DK" sz="2000" dirty="0" smtClean="0">
                <a:solidFill>
                  <a:schemeClr val="tx2"/>
                </a:solidFill>
              </a:rPr>
              <a:t>normalfordelingen</a:t>
            </a:r>
            <a:r>
              <a:rPr lang="da-DK" sz="2000" dirty="0" smtClean="0"/>
              <a:t>, </a:t>
            </a:r>
            <a:br>
              <a:rPr lang="da-DK" sz="2000" dirty="0" smtClean="0"/>
            </a:br>
            <a:r>
              <a:rPr lang="da-DK" sz="2000" dirty="0" smtClean="0"/>
              <a:t>når stikprøvestørrelsen </a:t>
            </a:r>
            <a:br>
              <a:rPr lang="da-DK" sz="2000" dirty="0" smtClean="0"/>
            </a:br>
            <a:r>
              <a:rPr lang="da-DK" sz="2000" dirty="0" smtClean="0"/>
              <a:t>(</a:t>
            </a:r>
            <a:r>
              <a:rPr lang="da-DK" sz="2000" dirty="0"/>
              <a:t>her </a:t>
            </a:r>
            <a:r>
              <a:rPr lang="da-DK" sz="2000" i="1" dirty="0"/>
              <a:t>n</a:t>
            </a:r>
            <a:r>
              <a:rPr lang="da-DK" sz="2000" dirty="0" smtClean="0"/>
              <a:t>) er tilpas stor: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p:pic>
        <p:nvPicPr>
          <p:cNvPr id="8194" name="Picture 2" descr="http://davidmlane.com/hyperstat/pictures/sampling_dist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21336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tatwiki.ucdavis.edu/@api/deki/files/98/17fa70bfc1cbbc6d6476b9f45c9e9d07.jpg?size=bestfit&amp;width=800&amp;height=468&amp;revision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32" y="3284984"/>
            <a:ext cx="577776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5589240"/>
            <a:ext cx="2493640" cy="1064592"/>
          </a:xfrm>
          <a:prstGeom prst="rect">
            <a:avLst/>
          </a:prstGeom>
          <a:solidFill>
            <a:srgbClr val="FFFFCC"/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>
                <a:solidFill>
                  <a:schemeClr val="tx1"/>
                </a:solidFill>
              </a:rPr>
              <a:t>Dette fænomen kaldes Den </a:t>
            </a:r>
            <a:r>
              <a:rPr lang="da-DK" smtClean="0">
                <a:solidFill>
                  <a:schemeClr val="tx1"/>
                </a:solidFill>
              </a:rPr>
              <a:t>Centrale Grænseværdi-sætning.</a:t>
            </a: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1052736"/>
            <a:ext cx="8640960" cy="3312368"/>
          </a:xfrm>
          <a:prstGeom prst="rect">
            <a:avLst/>
          </a:prstGeom>
          <a:solidFill>
            <a:srgbClr val="FFFFCC"/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820472" cy="56886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 smtClean="0">
                    <a:solidFill>
                      <a:schemeClr val="tx2"/>
                    </a:solidFill>
                  </a:rPr>
                  <a:t>Den </a:t>
                </a:r>
                <a:r>
                  <a:rPr lang="da-DK" b="1" dirty="0" smtClean="0">
                    <a:solidFill>
                      <a:schemeClr val="tx2"/>
                    </a:solidFill>
                  </a:rPr>
                  <a:t>centrale grænseværdi-sætning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(Central Limit 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Theorem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da-DK" smtClean="0"/>
                  <a:t>Lad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mtClean="0"/>
                  <a:t> </a:t>
                </a:r>
                <a:r>
                  <a:rPr lang="da-DK" dirty="0" smtClean="0"/>
                  <a:t>være en stokastisk variabel med middelværdi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 smtClean="0"/>
                  <a:t> og standard-afvigelse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smtClean="0"/>
                  <a:t>(Vi kender ikke fordelingen af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dirty="0" smtClean="0"/>
                  <a:t>)</a:t>
                </a:r>
              </a:p>
              <a:p>
                <a:r>
                  <a:rPr lang="da-DK" smtClean="0"/>
                  <a:t>Lad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da-DK" smtClean="0"/>
                  <a:t> være den stokastiske variabel, der beskriver gennemsnittet af stikprøver med stikprøvestørrelse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smtClean="0"/>
                  <a:t>, der er trukket af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a-DK" dirty="0" smtClean="0"/>
              </a:p>
              <a:p>
                <a:r>
                  <a:rPr lang="da-DK" dirty="0" smtClean="0"/>
                  <a:t>Hvis </a:t>
                </a:r>
                <a:r>
                  <a:rPr lang="da-DK" i="1" dirty="0" smtClean="0"/>
                  <a:t>n</a:t>
                </a:r>
                <a:r>
                  <a:rPr lang="da-DK" dirty="0" smtClean="0"/>
                  <a:t> er ‘tilstrækkelig stor’, så 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da-DK" dirty="0" smtClean="0"/>
                  <a:t>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normalfordelt</a:t>
                </a:r>
                <a:r>
                  <a:rPr lang="da-DK" dirty="0" smtClean="0"/>
                  <a:t> med </a:t>
                </a:r>
                <a:r>
                  <a:rPr lang="da-DK" dirty="0"/>
                  <a:t>middelværdi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og standardafvigelse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da-DK" dirty="0"/>
                  <a:t> </a:t>
                </a:r>
                <a:r>
                  <a:rPr lang="da-DK" dirty="0" smtClean="0"/>
                  <a:t> 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a-DK" b="0" i="1" smtClean="0">
                        <a:latin typeface="Cambria Math"/>
                      </a:rPr>
                      <m:t>:</m:t>
                    </m:r>
                    <m:r>
                      <a:rPr lang="da-DK" b="0" i="1" smtClean="0">
                        <a:latin typeface="Cambria Math"/>
                      </a:rPr>
                      <m:t>𝑁</m:t>
                    </m:r>
                    <m:r>
                      <a:rPr lang="da-DK" b="0" i="1" smtClean="0">
                        <a:latin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r>
                      <a:rPr lang="da-DK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smtClean="0"/>
                  <a:t>Dermed 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da-DK" dirty="0" smtClean="0"/>
                  <a:t> 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standard normalfordelt</a:t>
                </a: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da-DK" smtClean="0"/>
                  <a:t/>
                </a:r>
                <a:br>
                  <a:rPr lang="da-DK" smtClean="0"/>
                </a:br>
                <a:r>
                  <a:rPr lang="da-DK" sz="100" smtClean="0"/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sz="600" dirty="0" smtClean="0"/>
                  <a:t> </a:t>
                </a:r>
                <a:endParaRPr lang="da-DK" dirty="0" smtClean="0"/>
              </a:p>
              <a:p>
                <a:r>
                  <a:rPr lang="da-DK" sz="2000" dirty="0" smtClean="0"/>
                  <a:t>Standardafvigelsen </a:t>
                </a:r>
                <a:r>
                  <a:rPr lang="da-DK" sz="2000" smtClean="0"/>
                  <a:t>for stikprøvens </a:t>
                </a:r>
                <a:r>
                  <a:rPr lang="da-DK" sz="2000" dirty="0" smtClean="0"/>
                  <a:t>gennemsnit,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da-DK" sz="2000" dirty="0" smtClean="0"/>
                  <a:t>  kaldes </a:t>
                </a:r>
                <a:r>
                  <a:rPr lang="da-DK" sz="2000" smtClean="0"/>
                  <a:t>‘</a:t>
                </a:r>
                <a:r>
                  <a:rPr lang="da-DK" sz="2000" smtClean="0">
                    <a:solidFill>
                      <a:schemeClr val="tx2"/>
                    </a:solidFill>
                  </a:rPr>
                  <a:t>standardfejlen 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af middelværdien</a:t>
                </a:r>
                <a:r>
                  <a:rPr lang="da-DK" sz="2000" dirty="0" smtClean="0"/>
                  <a:t>’ (standard </a:t>
                </a:r>
                <a:r>
                  <a:rPr lang="da-DK" sz="2000" dirty="0" err="1" smtClean="0"/>
                  <a:t>error</a:t>
                </a:r>
                <a:r>
                  <a:rPr lang="da-DK" sz="2000" dirty="0" smtClean="0"/>
                  <a:t> of the </a:t>
                </a:r>
                <a:r>
                  <a:rPr lang="da-DK" sz="2000" dirty="0" err="1" smtClean="0"/>
                  <a:t>mean</a:t>
                </a:r>
                <a:r>
                  <a:rPr lang="da-DK" sz="2000" dirty="0" smtClean="0"/>
                  <a:t>)</a:t>
                </a:r>
              </a:p>
              <a:p>
                <a:r>
                  <a:rPr lang="da-DK" sz="2000" dirty="0" smtClean="0"/>
                  <a:t>Hvad er en </a:t>
                </a:r>
                <a:r>
                  <a:rPr lang="da-DK" sz="2000" dirty="0"/>
                  <a:t>‘tilstrækkelig stor</a:t>
                </a:r>
                <a:r>
                  <a:rPr lang="da-DK" sz="2000" dirty="0" smtClean="0"/>
                  <a:t>’ værdi af </a:t>
                </a:r>
                <a:r>
                  <a:rPr lang="da-DK" sz="2000" i="1" dirty="0" smtClean="0"/>
                  <a:t>n</a:t>
                </a:r>
                <a:r>
                  <a:rPr lang="da-DK" sz="2000" dirty="0" smtClean="0"/>
                  <a:t>?:</a:t>
                </a:r>
              </a:p>
              <a:p>
                <a:pPr lvl="1"/>
                <a:r>
                  <a:rPr lang="da-DK" sz="1800" smtClean="0"/>
                  <a:t>Hvis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1800" smtClean="0"/>
                  <a:t> </a:t>
                </a:r>
                <a:r>
                  <a:rPr lang="da-DK" sz="1800" dirty="0" smtClean="0"/>
                  <a:t>er normalfordelt er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/>
                      </a:rPr>
                      <m:t>𝑛</m:t>
                    </m:r>
                    <m:r>
                      <a:rPr lang="da-DK" sz="1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da-DK" sz="1800" dirty="0" smtClean="0"/>
                  <a:t> tilstrækkelig</a:t>
                </a:r>
              </a:p>
              <a:p>
                <a:pPr lvl="1"/>
                <a:r>
                  <a:rPr lang="da-DK" sz="1800" dirty="0" smtClean="0"/>
                  <a:t>Hvis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1800" dirty="0" smtClean="0"/>
                  <a:t> er symmetrisk med ét toppunkt er </a:t>
                </a:r>
                <a14:m>
                  <m:oMath xmlns:m="http://schemas.openxmlformats.org/officeDocument/2006/math">
                    <m:r>
                      <a:rPr lang="da-DK" sz="1800">
                        <a:latin typeface="Cambria Math"/>
                      </a:rPr>
                      <m:t>𝑛</m:t>
                    </m:r>
                    <m:r>
                      <a:rPr lang="da-DK" sz="1800">
                        <a:latin typeface="Cambria Math"/>
                      </a:rPr>
                      <m:t>=3 </m:t>
                    </m:r>
                    <m:r>
                      <m:rPr>
                        <m:nor/>
                      </m:rPr>
                      <a:rPr lang="da-DK" sz="1800"/>
                      <m:t>til</m:t>
                    </m:r>
                    <m:r>
                      <m:rPr>
                        <m:nor/>
                      </m:rPr>
                      <a:rPr lang="da-DK" sz="1800"/>
                      <m:t> </m:t>
                    </m:r>
                    <m:r>
                      <a:rPr lang="da-DK" sz="1800">
                        <a:latin typeface="Cambria Math"/>
                      </a:rPr>
                      <m:t>5</m:t>
                    </m:r>
                  </m:oMath>
                </a14:m>
                <a:r>
                  <a:rPr lang="da-DK" sz="1800" dirty="0" smtClean="0"/>
                  <a:t> tilstrækkelig</a:t>
                </a:r>
              </a:p>
              <a:p>
                <a:pPr lvl="1"/>
                <a:r>
                  <a:rPr lang="da-DK" sz="1800" dirty="0" smtClean="0"/>
                  <a:t>Hvis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1800" dirty="0" smtClean="0"/>
                  <a:t> er uniformt fordelt er </a:t>
                </a:r>
                <a14:m>
                  <m:oMath xmlns:m="http://schemas.openxmlformats.org/officeDocument/2006/math">
                    <m:r>
                      <a:rPr lang="da-DK" sz="1800">
                        <a:latin typeface="Cambria Math"/>
                      </a:rPr>
                      <m:t>𝑛</m:t>
                    </m:r>
                    <m:r>
                      <a:rPr lang="da-DK" sz="1800">
                        <a:latin typeface="Cambria Math"/>
                      </a:rPr>
                      <m:t>=6 </m:t>
                    </m:r>
                    <m:r>
                      <m:rPr>
                        <m:nor/>
                      </m:rPr>
                      <a:rPr lang="da-DK" sz="1800"/>
                      <m:t>til</m:t>
                    </m:r>
                    <m:r>
                      <m:rPr>
                        <m:nor/>
                      </m:rPr>
                      <a:rPr lang="da-DK" sz="1800"/>
                      <m:t> </m:t>
                    </m:r>
                    <m:r>
                      <a:rPr lang="da-DK" sz="1800">
                        <a:latin typeface="Cambria Math"/>
                      </a:rPr>
                      <m:t>12</m:t>
                    </m:r>
                  </m:oMath>
                </a14:m>
                <a:r>
                  <a:rPr lang="da-DK" sz="1800" dirty="0" smtClean="0"/>
                  <a:t> tilstrækkelig</a:t>
                </a:r>
              </a:p>
              <a:p>
                <a:pPr lvl="1"/>
                <a:r>
                  <a:rPr lang="da-DK" sz="1800" dirty="0" smtClean="0"/>
                  <a:t>For de fleste fordelinger er </a:t>
                </a:r>
                <a14:m>
                  <m:oMath xmlns:m="http://schemas.openxmlformats.org/officeDocument/2006/math">
                    <m:r>
                      <a:rPr lang="da-DK" sz="1800" b="0" i="1" smtClean="0">
                        <a:latin typeface="Cambria Math"/>
                      </a:rPr>
                      <m:t>𝑛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≥30</m:t>
                    </m:r>
                  </m:oMath>
                </a14:m>
                <a:r>
                  <a:rPr lang="da-DK" sz="1800" dirty="0" smtClean="0"/>
                  <a:t> tilstrækkelig.</a:t>
                </a:r>
                <a:endParaRPr lang="da-DK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820472" cy="5688632"/>
              </a:xfrm>
              <a:blipFill>
                <a:blip r:embed="rId3"/>
                <a:stretch>
                  <a:fillRect l="-898" t="-750" b="-3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Den centrale grænseværdi-sætning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449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Den centrale grænseværdi-sætning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Figur 6.3</a:t>
            </a:r>
            <a:br>
              <a:rPr lang="en-US" b="1" smtClean="0"/>
            </a:br>
            <a:r>
              <a:rPr lang="en-US" smtClean="0"/>
              <a:t>To forskellige populationsfordelinger.</a:t>
            </a:r>
            <a:br>
              <a:rPr lang="en-US" smtClean="0"/>
            </a:br>
            <a:r>
              <a:rPr lang="en-US" smtClean="0"/>
              <a:t>Med stigende stikprøvestørrelse n</a:t>
            </a:r>
            <a:br>
              <a:rPr lang="en-US" smtClean="0"/>
            </a:br>
            <a:r>
              <a:rPr lang="en-US" smtClean="0"/>
              <a:t>kommer fordelingen af stikprøve-</a:t>
            </a:r>
            <a:br>
              <a:rPr lang="en-US" smtClean="0"/>
            </a:br>
            <a:r>
              <a:rPr lang="en-US" smtClean="0"/>
              <a:t>middelværdi til at ligne normal-</a:t>
            </a:r>
            <a:br>
              <a:rPr lang="en-US" smtClean="0"/>
            </a:br>
            <a:r>
              <a:rPr lang="en-US" smtClean="0"/>
              <a:t>fordelingen mere og mere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85" y="1232507"/>
            <a:ext cx="3114030" cy="5273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5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Eksempel: Hydraulikpumper til eksoskelet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smtClean="0"/>
                  <a:t>Små batteridrevne 12V hydraulikpumper.</a:t>
                </a:r>
                <a:br>
                  <a:rPr lang="en-US" sz="2000" smtClean="0"/>
                </a:br>
                <a:r>
                  <a:rPr lang="en-US" sz="2000" smtClean="0"/>
                  <a:t>Leverandøren lover maks. pumpetryk på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105</m:t>
                    </m:r>
                  </m:oMath>
                </a14:m>
                <a:r>
                  <a:rPr lang="en-US" sz="2000" smtClean="0"/>
                  <a:t> </a:t>
                </a:r>
                <a:br>
                  <a:rPr lang="en-US" sz="2000" smtClean="0"/>
                </a:br>
                <a:r>
                  <a:rPr lang="en-US" sz="2000" smtClean="0"/>
                  <a:t>bar med standardafvigelse på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=5.0</m:t>
                    </m:r>
                  </m:oMath>
                </a14:m>
                <a:r>
                  <a:rPr lang="en-GB" sz="2000" smtClean="0"/>
                  <a:t> bar</a:t>
                </a:r>
              </a:p>
              <a:p>
                <a:r>
                  <a:rPr lang="en-US" sz="2000" smtClean="0"/>
                  <a:t>En stikprøve på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000" smtClean="0"/>
                  <a:t> pumper købes, og der måles </a:t>
                </a:r>
                <a:br>
                  <a:rPr lang="en-US" sz="2000" smtClean="0"/>
                </a:br>
                <a:r>
                  <a:rPr lang="en-US" sz="2000" smtClean="0"/>
                  <a:t>maks. pumpetryk:</a:t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r>
                  <a:rPr lang="en-US" sz="2000" smtClean="0"/>
                  <a:t/>
                </a:r>
                <a:br>
                  <a:rPr lang="en-US" sz="2000" smtClean="0"/>
                </a:br>
                <a:endParaRPr lang="en-US" sz="2000" smtClean="0"/>
              </a:p>
              <a:p>
                <a:r>
                  <a:rPr lang="en-US" sz="2000"/>
                  <a:t>Vi får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=103.1</m:t>
                    </m:r>
                  </m:oMath>
                </a14:m>
                <a:r>
                  <a:rPr lang="en-GB" sz="2000" smtClean="0"/>
                  <a:t>. Betyder det, at leverandørens specifikationer er forkerte?</a:t>
                </a:r>
              </a:p>
              <a:p>
                <a:r>
                  <a:rPr lang="en-US" sz="2000" smtClean="0"/>
                  <a:t>Vi antager den centrale grænseværdisætning (CGS):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GB" sz="2000" smtClean="0"/>
                  <a:t>. </a:t>
                </a:r>
                <a:r>
                  <a:rPr lang="da-DK" sz="2000" dirty="0"/>
                  <a:t>Så er </a:t>
                </a:r>
                <a:br>
                  <a:rPr lang="da-DK" sz="2000" dirty="0"/>
                </a:b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𝑍</m:t>
                    </m:r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a-DK" sz="2000" i="1">
                            <a:latin typeface="Cambria Math"/>
                          </a:rPr>
                          <m:t>−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sz="2000" dirty="0"/>
                  <a:t>  standard normalfordelt </a:t>
                </a:r>
                <a:r>
                  <a:rPr lang="da-DK" sz="2000" i="1" dirty="0"/>
                  <a:t>N</a:t>
                </a:r>
                <a:r>
                  <a:rPr lang="da-DK" sz="2000" dirty="0"/>
                  <a:t>(0,1)</a:t>
                </a:r>
                <a:r>
                  <a:rPr lang="en-GB" sz="2000" smtClean="0"/>
                  <a:t/>
                </a:r>
                <a:br>
                  <a:rPr lang="en-GB" sz="2000" smtClean="0"/>
                </a:b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da-D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103.1</m:t>
                        </m:r>
                      </m:e>
                    </m:d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/>
                          </a:rPr>
                          <m:t>𝑍</m:t>
                        </m:r>
                        <m:r>
                          <a:rPr lang="da-DK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103.1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105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5.0</m:t>
                            </m:r>
                            <m:r>
                              <a:rPr lang="da-DK" sz="2000" i="1">
                                <a:latin typeface="Cambria Math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≤−1.0607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=0.144</m:t>
                    </m:r>
                  </m:oMath>
                </a14:m>
                <a:r>
                  <a:rPr lang="en-GB" sz="2000" smtClean="0"/>
                  <a:t> </a:t>
                </a:r>
              </a:p>
              <a:p>
                <a:r>
                  <a:rPr lang="en-GB" sz="2000" smtClean="0"/>
                  <a:t>Med andre ord, hvis leverandørens specifikationer er korrekte, vil 14.4 % af stikprøver have en middelværdi på 103.1 eller derunder</a:t>
                </a:r>
              </a:p>
              <a:p>
                <a:r>
                  <a:rPr lang="en-GB" sz="2000" smtClean="0"/>
                  <a:t>Det er ikke usandsynligt, så vi tror på specifikationerne. </a:t>
                </a:r>
                <a:br>
                  <a:rPr lang="en-GB" sz="2000" smtClean="0"/>
                </a:br>
                <a:endParaRPr lang="en-GB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1" t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80728"/>
            <a:ext cx="2349624" cy="2270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852936"/>
            <a:ext cx="396044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Eksempel: Hydraulikpumper til eksoskelet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z="2000" dirty="0" smtClean="0"/>
                  <a:t>Forudsætningen for at beregne sandsynligheden for at trække en stikprøve med </a:t>
                </a:r>
                <a:r>
                  <a:rPr lang="da-DK" sz="2000"/>
                  <a:t>gennemsnit </a:t>
                </a:r>
                <a:r>
                  <a:rPr lang="da-DK" sz="2000" smtClean="0"/>
                  <a:t>103.1, </a:t>
                </a:r>
                <a:r>
                  <a:rPr lang="da-DK" sz="2000" dirty="0"/>
                  <a:t>hvis populationen har </a:t>
                </a:r>
                <a:r>
                  <a:rPr lang="da-DK" sz="2000"/>
                  <a:t>gennemsnit </a:t>
                </a:r>
                <a:r>
                  <a:rPr lang="da-DK" sz="2000" smtClean="0"/>
                  <a:t>105 bar er</a:t>
                </a:r>
                <a:r>
                  <a:rPr lang="da-DK" sz="2000" dirty="0"/>
                  <a:t>, at vores antagelse om den </a:t>
                </a:r>
                <a:r>
                  <a:rPr lang="da-DK" sz="2000"/>
                  <a:t>centrale grænse-</a:t>
                </a:r>
                <a:br>
                  <a:rPr lang="da-DK" sz="2000"/>
                </a:br>
                <a:r>
                  <a:rPr lang="da-DK" sz="2000"/>
                  <a:t>værdisætning </a:t>
                </a:r>
                <a:r>
                  <a:rPr lang="da-DK" sz="2000" dirty="0"/>
                  <a:t>holder. </a:t>
                </a:r>
                <a:br>
                  <a:rPr lang="da-DK" sz="2000" dirty="0"/>
                </a:br>
                <a:r>
                  <a:rPr lang="da-DK" sz="2000" dirty="0"/>
                  <a:t>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</a:rPr>
                      <m:t>=8</m:t>
                    </m:r>
                  </m:oMath>
                </a14:m>
                <a:r>
                  <a:rPr lang="da-DK" sz="2000" dirty="0"/>
                  <a:t> ‘tilstrækkeligt stort’?</a:t>
                </a:r>
                <a:br>
                  <a:rPr lang="da-DK" sz="2000" dirty="0"/>
                </a:br>
                <a:endParaRPr lang="da-DK" sz="2000" dirty="0"/>
              </a:p>
              <a:p>
                <a:r>
                  <a:rPr lang="da-DK" sz="2000" dirty="0"/>
                  <a:t>Stem-and-</a:t>
                </a:r>
                <a:r>
                  <a:rPr lang="da-DK" sz="2000" dirty="0" err="1"/>
                  <a:t>leaf</a:t>
                </a:r>
                <a:r>
                  <a:rPr lang="da-DK" sz="2000" dirty="0"/>
                  <a:t> plot viser en rimeligt </a:t>
                </a:r>
                <a:br>
                  <a:rPr lang="da-DK" sz="2000" dirty="0"/>
                </a:br>
                <a:r>
                  <a:rPr lang="da-DK" sz="2000" dirty="0"/>
                  <a:t>symmetrisk fordeling med et enkelt </a:t>
                </a:r>
                <a:br>
                  <a:rPr lang="da-DK" sz="2000" dirty="0"/>
                </a:br>
                <a:r>
                  <a:rPr lang="da-DK" sz="2000" dirty="0"/>
                  <a:t>toppunkt, så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</a:rPr>
                      <m:t>=8</m:t>
                    </m:r>
                  </m:oMath>
                </a14:m>
                <a:r>
                  <a:rPr lang="da-DK" sz="2000" dirty="0"/>
                  <a:t> burde være </a:t>
                </a:r>
                <a:br>
                  <a:rPr lang="da-DK" sz="2000" dirty="0"/>
                </a:br>
                <a:r>
                  <a:rPr lang="da-DK" sz="2000" dirty="0"/>
                  <a:t>‘tilstrækkeligt stort’</a:t>
                </a:r>
                <a:br>
                  <a:rPr lang="da-DK" sz="2000" dirty="0"/>
                </a:br>
                <a:endParaRPr lang="da-DK" sz="2000" dirty="0"/>
              </a:p>
              <a:p>
                <a:r>
                  <a:rPr lang="da-DK" sz="2000" dirty="0"/>
                  <a:t>Når data plottes i </a:t>
                </a:r>
                <a:r>
                  <a:rPr lang="da-DK" sz="2000"/>
                  <a:t>et </a:t>
                </a:r>
                <a:r>
                  <a:rPr lang="da-DK" sz="2000" smtClean="0">
                    <a:solidFill>
                      <a:schemeClr val="tx2"/>
                    </a:solidFill>
                  </a:rPr>
                  <a:t>normalfordelings-</a:t>
                </a:r>
                <a:br>
                  <a:rPr lang="da-DK" sz="2000" smtClean="0">
                    <a:solidFill>
                      <a:schemeClr val="tx2"/>
                    </a:solidFill>
                  </a:rPr>
                </a:br>
                <a:r>
                  <a:rPr lang="da-DK" sz="2000" smtClean="0">
                    <a:solidFill>
                      <a:schemeClr val="tx2"/>
                    </a:solidFill>
                  </a:rPr>
                  <a:t>plot</a:t>
                </a:r>
                <a:r>
                  <a:rPr lang="da-DK" sz="2000" smtClean="0"/>
                  <a:t> </a:t>
                </a:r>
                <a:r>
                  <a:rPr lang="da-DK" sz="2000" dirty="0"/>
                  <a:t>fås en </a:t>
                </a:r>
                <a:r>
                  <a:rPr lang="da-DK" sz="2000"/>
                  <a:t>nogenlunde </a:t>
                </a:r>
                <a:r>
                  <a:rPr lang="da-DK" sz="2000" smtClean="0"/>
                  <a:t>lineær sammen-</a:t>
                </a:r>
                <a:br>
                  <a:rPr lang="da-DK" sz="2000" smtClean="0"/>
                </a:br>
                <a:r>
                  <a:rPr lang="da-DK" sz="2000" smtClean="0"/>
                  <a:t>hæng</a:t>
                </a:r>
                <a:r>
                  <a:rPr lang="da-DK" sz="2000" dirty="0"/>
                  <a:t>, </a:t>
                </a:r>
                <a:r>
                  <a:rPr lang="da-DK" sz="2000"/>
                  <a:t>hvilket </a:t>
                </a:r>
                <a:r>
                  <a:rPr lang="da-DK" sz="2000" smtClean="0"/>
                  <a:t>bekræfter </a:t>
                </a:r>
                <a:r>
                  <a:rPr lang="da-DK" sz="2000" dirty="0"/>
                  <a:t>antagelsen: </a:t>
                </a:r>
                <a:br>
                  <a:rPr lang="da-DK" sz="2000" dirty="0"/>
                </a:br>
                <a:r>
                  <a:rPr lang="da-DK" sz="2000" dirty="0"/>
                  <a:t>Fordelingen </a:t>
                </a:r>
                <a:r>
                  <a:rPr lang="da-DK" sz="2000"/>
                  <a:t>for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000" smtClean="0"/>
                  <a:t> </a:t>
                </a:r>
                <a:r>
                  <a:rPr lang="da-DK" sz="2000" dirty="0"/>
                  <a:t>‘ligner’ </a:t>
                </a:r>
                <a:r>
                  <a:rPr lang="da-DK" sz="2000"/>
                  <a:t>en </a:t>
                </a:r>
                <a:r>
                  <a:rPr lang="da-DK" sz="2000" smtClean="0"/>
                  <a:t>normal-</a:t>
                </a:r>
                <a:br>
                  <a:rPr lang="da-DK" sz="2000" smtClean="0"/>
                </a:br>
                <a:r>
                  <a:rPr lang="da-DK" sz="2000" smtClean="0"/>
                  <a:t>fordeling</a:t>
                </a:r>
                <a:r>
                  <a:rPr lang="da-DK" sz="2000" dirty="0"/>
                  <a:t>, så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𝑛</m:t>
                    </m:r>
                    <m:r>
                      <a:rPr lang="da-DK" sz="2000" i="1">
                        <a:latin typeface="Cambria Math"/>
                      </a:rPr>
                      <m:t>=8</m:t>
                    </m:r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burde </a:t>
                </a:r>
                <a:r>
                  <a:rPr lang="da-DK" sz="2000"/>
                  <a:t>være </a:t>
                </a:r>
                <a:r>
                  <a:rPr lang="da-DK" sz="2000" smtClean="0"/>
                  <a:t/>
                </a:r>
                <a:br>
                  <a:rPr lang="da-DK" sz="2000" smtClean="0"/>
                </a:br>
                <a:r>
                  <a:rPr lang="da-DK" sz="2000" smtClean="0"/>
                  <a:t>‘</a:t>
                </a:r>
                <a:r>
                  <a:rPr lang="da-DK" sz="2000" dirty="0"/>
                  <a:t>tilstrækkeligt stort’.</a:t>
                </a:r>
                <a:r>
                  <a:rPr lang="en-US" sz="2000" smtClean="0"/>
                  <a:t> </a:t>
                </a:r>
                <a:r>
                  <a:rPr lang="en-GB" sz="2000" smtClean="0"/>
                  <a:t> </a:t>
                </a:r>
                <a:br>
                  <a:rPr lang="en-GB" sz="2000" smtClean="0"/>
                </a:br>
                <a:endParaRPr lang="en-GB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1" t="-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916832"/>
            <a:ext cx="3610545" cy="952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085301"/>
            <a:ext cx="1381125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749211"/>
            <a:ext cx="3115775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7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Stikprøver, hvor variansen ikke kendes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I eksemplet </a:t>
                </a:r>
                <a:r>
                  <a:rPr lang="da-DK" dirty="0" smtClean="0"/>
                  <a:t>vidste vi, at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=105</m:t>
                    </m:r>
                  </m:oMath>
                </a14:m>
                <a:r>
                  <a:rPr lang="da-DK" dirty="0" smtClean="0"/>
                  <a:t> bar </a:t>
                </a:r>
                <a:r>
                  <a:rPr lang="da-DK" dirty="0"/>
                  <a:t>og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=5.0</m:t>
                    </m:r>
                  </m:oMath>
                </a14:m>
                <a:r>
                  <a:rPr lang="da-DK" dirty="0" smtClean="0">
                    <a:ea typeface="Cambria Math"/>
                  </a:rPr>
                  <a:t> bar (populationen)</a:t>
                </a:r>
              </a:p>
              <a:p>
                <a:r>
                  <a:rPr lang="da-DK" dirty="0"/>
                  <a:t>Vi </a:t>
                </a:r>
                <a:r>
                  <a:rPr lang="da-DK" dirty="0" smtClean="0"/>
                  <a:t>kunne bruge den </a:t>
                </a:r>
                <a:r>
                  <a:rPr lang="da-DK" dirty="0"/>
                  <a:t>centrale grænseværdisætning: </a:t>
                </a:r>
                <a:r>
                  <a:rPr lang="da-DK" dirty="0" smtClean="0"/>
                  <a:t> </a:t>
                </a:r>
                <a:r>
                  <a:rPr lang="da-DK" dirty="0"/>
                  <a:t/>
                </a:r>
                <a:br>
                  <a:rPr lang="da-DK" dirty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dirty="0"/>
                  <a:t>  er </a:t>
                </a:r>
                <a:r>
                  <a:rPr lang="da-DK" dirty="0" smtClean="0"/>
                  <a:t>standard normalfordelt, hvis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 smtClean="0"/>
                  <a:t> er tilstrækkelig stor</a:t>
                </a:r>
                <a:endParaRPr lang="da-DK" dirty="0"/>
              </a:p>
              <a:p>
                <a:r>
                  <a:rPr lang="da-DK" dirty="0" smtClean="0"/>
                  <a:t>Hvis vi </a:t>
                </a:r>
                <a:r>
                  <a:rPr lang="da-DK" i="1" smtClean="0"/>
                  <a:t>ikke</a:t>
                </a:r>
                <a:r>
                  <a:rPr lang="da-DK" smtClean="0"/>
                  <a:t> kender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dirty="0" smtClean="0"/>
                  <a:t>, kan vi estimere den ved stikprøve-standardafvigelsen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dirty="0" smtClean="0"/>
                  <a:t>, men </a:t>
                </a:r>
                <a:br>
                  <a:rPr lang="da-DK" dirty="0" smtClean="0"/>
                </a:br>
                <a:r>
                  <a:rPr lang="da-DK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dirty="0" smtClean="0"/>
                  <a:t> er </a:t>
                </a:r>
                <a:r>
                  <a:rPr lang="da-DK" i="1" dirty="0" smtClean="0"/>
                  <a:t>ikke</a:t>
                </a:r>
                <a:r>
                  <a:rPr lang="da-DK" dirty="0" smtClean="0"/>
                  <a:t> standard normalfordelt</a:t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dirty="0" smtClean="0"/>
                  <a:t>I udtrykket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er det kun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dirty="0" smtClean="0"/>
                  <a:t> der er stokastisk, resten (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  <a:ea typeface="Cambria Math"/>
                      </a:rPr>
                      <m:t>og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a-DK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da-DK" dirty="0" smtClean="0"/>
                  <a:t>) antages kendt</a:t>
                </a:r>
              </a:p>
              <a:p>
                <a:r>
                  <a:rPr lang="da-DK" dirty="0" smtClean="0"/>
                  <a:t>I udtrykket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dirty="0" smtClean="0"/>
                  <a:t> er det både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dirty="0" smtClean="0"/>
                  <a:t> og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𝑠</m:t>
                    </m:r>
                  </m:oMath>
                </a14:m>
                <a:r>
                  <a:rPr lang="da-DK" dirty="0" smtClean="0"/>
                  <a:t>, der bidrager med variabilitet</a:t>
                </a:r>
              </a:p>
              <a:p>
                <a:r>
                  <a:rPr lang="da-DK" dirty="0" smtClean="0"/>
                  <a:t>Man kan vise, at </a:t>
                </a:r>
                <a:br>
                  <a:rPr lang="da-DK" dirty="0" smtClean="0"/>
                </a:b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da-DK" dirty="0"/>
                  <a:t> </a:t>
                </a:r>
                <a:r>
                  <a:rPr lang="da-DK" dirty="0" smtClean="0"/>
                  <a:t>  følger en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i="1" dirty="0" smtClean="0">
                    <a:solidFill>
                      <a:schemeClr val="tx2"/>
                    </a:solidFill>
                  </a:rPr>
                  <a:t>t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-fordeling </a:t>
                </a:r>
                <a:r>
                  <a:rPr lang="da-DK" dirty="0" smtClean="0"/>
                  <a:t>med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𝑛</m:t>
                    </m:r>
                    <m:r>
                      <a:rPr lang="da-DK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dirty="0" smtClean="0"/>
                  <a:t> 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frihedsgrader (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degrees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of 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freedom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(</a:t>
                </a:r>
                <a:r>
                  <a:rPr lang="da-DK" i="1" err="1" smtClean="0">
                    <a:solidFill>
                      <a:schemeClr val="tx2"/>
                    </a:solidFill>
                  </a:rPr>
                  <a:t>df</a:t>
                </a:r>
                <a:r>
                  <a:rPr lang="da-DK" smtClean="0">
                    <a:solidFill>
                      <a:schemeClr val="tx2"/>
                    </a:solidFill>
                  </a:rPr>
                  <a:t>)).</a:t>
                </a:r>
                <a:endParaRPr lang="da-DK" dirty="0" smtClean="0">
                  <a:solidFill>
                    <a:schemeClr val="tx2"/>
                  </a:solidFill>
                </a:endParaRP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4327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24936" cy="778098"/>
          </a:xfrm>
        </p:spPr>
        <p:txBody>
          <a:bodyPr/>
          <a:lstStyle/>
          <a:p>
            <a:r>
              <a:rPr lang="da-DK" i="1" dirty="0" smtClean="0">
                <a:solidFill>
                  <a:schemeClr val="tx2"/>
                </a:solidFill>
              </a:rPr>
              <a:t>t</a:t>
            </a:r>
            <a:r>
              <a:rPr lang="da-DK" dirty="0" smtClean="0">
                <a:solidFill>
                  <a:schemeClr val="tx2"/>
                </a:solidFill>
              </a:rPr>
              <a:t>-fordelingen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832648"/>
          </a:xfrm>
        </p:spPr>
        <p:txBody>
          <a:bodyPr/>
          <a:lstStyle/>
          <a:p>
            <a:r>
              <a:rPr lang="da-DK" sz="2000" dirty="0" smtClean="0"/>
              <a:t>Hedder egentlig </a:t>
            </a:r>
            <a:r>
              <a:rPr lang="da-DK" sz="2000" dirty="0" err="1" smtClean="0">
                <a:solidFill>
                  <a:schemeClr val="tx2"/>
                </a:solidFill>
              </a:rPr>
              <a:t>Student’s</a:t>
            </a:r>
            <a:r>
              <a:rPr lang="da-DK" sz="2000" dirty="0" smtClean="0">
                <a:solidFill>
                  <a:schemeClr val="tx2"/>
                </a:solidFill>
              </a:rPr>
              <a:t> </a:t>
            </a:r>
            <a:r>
              <a:rPr lang="da-DK" sz="2000" i="1" dirty="0" smtClean="0">
                <a:solidFill>
                  <a:schemeClr val="tx2"/>
                </a:solidFill>
              </a:rPr>
              <a:t>t</a:t>
            </a:r>
            <a:r>
              <a:rPr lang="da-DK" sz="2000" dirty="0" smtClean="0">
                <a:solidFill>
                  <a:schemeClr val="tx2"/>
                </a:solidFill>
              </a:rPr>
              <a:t>-fordeling</a:t>
            </a:r>
            <a:r>
              <a:rPr lang="da-DK" sz="2000" dirty="0" smtClean="0"/>
              <a:t> efter William </a:t>
            </a:r>
            <a:r>
              <a:rPr lang="da-DK" sz="2000" dirty="0" err="1" smtClean="0"/>
              <a:t>Gosset</a:t>
            </a:r>
            <a:r>
              <a:rPr lang="da-DK" sz="2000" dirty="0" smtClean="0"/>
              <a:t>, som arbejdede med små stikprøver på Guinness bryggeriet i Dublin. Han publicerede sine resultater videnskabeligt </a:t>
            </a:r>
            <a:r>
              <a:rPr lang="da-DK" sz="2000" smtClean="0"/>
              <a:t>under pseudonymet </a:t>
            </a:r>
            <a:r>
              <a:rPr lang="da-DK" sz="2000" dirty="0" smtClean="0"/>
              <a:t>‘Student’ i 1908</a:t>
            </a:r>
          </a:p>
          <a:p>
            <a:r>
              <a:rPr lang="da-DK" sz="2000" i="1" dirty="0" smtClean="0"/>
              <a:t>t</a:t>
            </a:r>
            <a:r>
              <a:rPr lang="da-DK" sz="2000" dirty="0" smtClean="0"/>
              <a:t>-fordelingen ligner standard normalfordelingen </a:t>
            </a:r>
            <a:r>
              <a:rPr lang="da-DK" sz="2000" i="1" dirty="0" smtClean="0"/>
              <a:t>Z</a:t>
            </a:r>
            <a:r>
              <a:rPr lang="da-DK" sz="2000" smtClean="0"/>
              <a:t>, d.v.s. symmetrisk omkring middelværdien 0, men </a:t>
            </a:r>
            <a:r>
              <a:rPr lang="da-DK" sz="2000" dirty="0" smtClean="0"/>
              <a:t>med mere spredning, </a:t>
            </a:r>
            <a:r>
              <a:rPr lang="da-DK" sz="2000" dirty="0" err="1" smtClean="0"/>
              <a:t>d.v.s</a:t>
            </a:r>
            <a:r>
              <a:rPr lang="da-DK" sz="2000" dirty="0" smtClean="0"/>
              <a:t>. ‘tungere’ haler</a:t>
            </a:r>
          </a:p>
          <a:p>
            <a:r>
              <a:rPr lang="da-DK" sz="2000" dirty="0" smtClean="0"/>
              <a:t>Jo flere frihedsgrader (</a:t>
            </a:r>
            <a:r>
              <a:rPr lang="da-DK" sz="2000" dirty="0" err="1" smtClean="0"/>
              <a:t>df</a:t>
            </a:r>
            <a:r>
              <a:rPr lang="da-DK" sz="2000" dirty="0" smtClean="0"/>
              <a:t>), desto mindre spredning har</a:t>
            </a:r>
            <a:r>
              <a:rPr lang="da-DK" sz="2000" i="1" dirty="0" smtClean="0"/>
              <a:t> t</a:t>
            </a:r>
            <a:r>
              <a:rPr lang="da-DK" sz="2000" dirty="0" smtClean="0"/>
              <a:t>, og dermed desto tættere på </a:t>
            </a:r>
            <a:r>
              <a:rPr lang="da-DK" sz="2000" i="1" dirty="0" smtClean="0"/>
              <a:t>Z</a:t>
            </a:r>
            <a:r>
              <a:rPr lang="da-DK" sz="2000" dirty="0" smtClean="0"/>
              <a:t>, standard normalfordelingen.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8206"/>
            <a:ext cx="6840760" cy="33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2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Frihedsgrader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>
                    <a:solidFill>
                      <a:schemeClr val="tx2"/>
                    </a:solidFill>
                  </a:rPr>
                  <a:t>Frihedsgrader </a:t>
                </a:r>
                <a:r>
                  <a:rPr lang="da-DK" dirty="0" smtClean="0"/>
                  <a:t>(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degrees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 of 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fredom</a:t>
                </a:r>
                <a:r>
                  <a:rPr lang="da-DK" dirty="0" smtClean="0">
                    <a:solidFill>
                      <a:schemeClr val="tx2"/>
                    </a:solidFill>
                  </a:rPr>
                  <a:t>, </a:t>
                </a:r>
                <a:r>
                  <a:rPr lang="da-DK" dirty="0" err="1" smtClean="0">
                    <a:solidFill>
                      <a:schemeClr val="tx2"/>
                    </a:solidFill>
                  </a:rPr>
                  <a:t>df</a:t>
                </a:r>
                <a:r>
                  <a:rPr lang="da-DK" dirty="0" smtClean="0"/>
                  <a:t>) er et mål for hvor meget variabilitet, der er i </a:t>
                </a:r>
                <a:r>
                  <a:rPr lang="da-DK" smtClean="0"/>
                  <a:t>vores estimering</a:t>
                </a:r>
              </a:p>
              <a:p>
                <a:r>
                  <a:rPr lang="da-DK" smtClean="0"/>
                  <a:t>Bogen bruger det græske bogstav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da-DK" smtClean="0"/>
                  <a:t> (‘ny’) til at betegne frihedsgrader</a:t>
                </a:r>
                <a:endParaRPr lang="da-DK" dirty="0" smtClean="0"/>
              </a:p>
              <a:p>
                <a:pPr defTabSz="900113"/>
                <a:r>
                  <a:rPr lang="da-DK" dirty="0" smtClean="0"/>
                  <a:t>Frihedsgrader er defineret som: </a:t>
                </a:r>
                <a:br>
                  <a:rPr lang="da-DK" dirty="0" smtClean="0"/>
                </a:br>
                <a:r>
                  <a:rPr lang="da-DK" dirty="0" smtClean="0"/>
                  <a:t>	Antal frihedsgrader = </a:t>
                </a:r>
                <a:br>
                  <a:rPr lang="da-DK" dirty="0" smtClean="0"/>
                </a:br>
                <a:r>
                  <a:rPr lang="da-DK" dirty="0" smtClean="0"/>
                  <a:t>		Antal observationer  </a:t>
                </a:r>
                <a:r>
                  <a:rPr lang="da-DK" smtClean="0"/>
                  <a:t>–  Antal </a:t>
                </a:r>
                <a:r>
                  <a:rPr lang="da-DK" dirty="0" smtClean="0"/>
                  <a:t>parametre der estimeres</a:t>
                </a:r>
                <a:br>
                  <a:rPr lang="da-DK" dirty="0" smtClean="0"/>
                </a:br>
                <a:endParaRPr lang="da-DK" dirty="0" smtClean="0"/>
              </a:p>
              <a:p>
                <a:r>
                  <a:rPr lang="da-DK" dirty="0" smtClean="0"/>
                  <a:t> Her estimeres der 1 parameter (stikprøve-standardafvigelsen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dirty="0" smtClean="0"/>
                  <a:t>), så </a:t>
                </a:r>
                <a:br>
                  <a:rPr lang="da-DK" dirty="0" smtClean="0"/>
                </a:br>
                <a:r>
                  <a:rPr lang="da-DK" dirty="0" smtClean="0"/>
                  <a:t>	Antal frihedsgrader </a:t>
                </a:r>
                <a14:m>
                  <m:oMath xmlns:m="http://schemas.openxmlformats.org/officeDocument/2006/math">
                    <m:r>
                      <a:rPr lang="da-DK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a-DK" dirty="0" smtClean="0"/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b="0" i="1" smtClean="0">
                        <a:latin typeface="Cambria Math"/>
                      </a:rPr>
                      <m:t>𝑛</m:t>
                    </m:r>
                    <m:r>
                      <a:rPr lang="da-DK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dirty="0" smtClean="0"/>
                  <a:t>.</a:t>
                </a: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50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smtClean="0"/>
              <a:t>t</a:t>
            </a:r>
            <a:r>
              <a:rPr lang="da-DK" dirty="0" smtClean="0"/>
              <a:t>-fordelingen </a:t>
            </a:r>
            <a:r>
              <a:rPr lang="da-DK" smtClean="0"/>
              <a:t>i R 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>
                    <a:solidFill>
                      <a:schemeClr val="tx2"/>
                    </a:solidFill>
                  </a:rPr>
                  <a:t>dt(t, df)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Tæthedsfunktionen (kan bruges til at tegne fordelingen)</a:t>
                </a:r>
              </a:p>
              <a:p>
                <a:r>
                  <a:rPr lang="da-DK">
                    <a:solidFill>
                      <a:schemeClr val="tx2"/>
                    </a:solidFill>
                  </a:rPr>
                  <a:t>pt(t, df)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Kumuleret fordelingsfunktion (bruges til at beregne sandsynligheder)</a:t>
                </a:r>
                <a:br>
                  <a:rPr lang="da-DK" dirty="0" smtClean="0"/>
                </a:br>
                <a:r>
                  <a:rPr lang="da-DK" dirty="0" smtClean="0"/>
                  <a:t>F.eks</a:t>
                </a:r>
                <a:r>
                  <a:rPr lang="da-DK" smtClean="0"/>
                  <a:t>. pt(1.5</a:t>
                </a:r>
                <a:r>
                  <a:rPr lang="da-DK" dirty="0" smtClean="0"/>
                  <a:t>, 7) giver sandsynligheden for </a:t>
                </a:r>
                <a:r>
                  <a:rPr lang="da-DK" i="1" dirty="0" smtClean="0"/>
                  <a:t>t</a:t>
                </a:r>
                <a:r>
                  <a:rPr lang="da-DK" dirty="0" smtClean="0"/>
                  <a:t> er mindre end 1.5 med 7 frihedsgrader</a:t>
                </a:r>
              </a:p>
              <a:p>
                <a:r>
                  <a:rPr lang="da-DK" smtClean="0">
                    <a:solidFill>
                      <a:schemeClr val="tx2"/>
                    </a:solidFill>
                  </a:rPr>
                  <a:t>qt(p, df)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Den inverse funktion til fordelingsfunktionen (bruges til at beregne den værdi af </a:t>
                </a:r>
                <a:r>
                  <a:rPr lang="da-DK" i="1" dirty="0" smtClean="0"/>
                  <a:t>t</a:t>
                </a:r>
                <a:r>
                  <a:rPr lang="da-DK" dirty="0" smtClean="0"/>
                  <a:t>, der svarer til en given sandsynlighed)</a:t>
                </a:r>
                <a:br>
                  <a:rPr lang="da-DK" dirty="0" smtClean="0"/>
                </a:br>
                <a:r>
                  <a:rPr lang="da-DK" dirty="0" smtClean="0"/>
                  <a:t>F.eks</a:t>
                </a:r>
                <a:r>
                  <a:rPr lang="da-DK" smtClean="0"/>
                  <a:t>. qt(0.95</a:t>
                </a:r>
                <a:r>
                  <a:rPr lang="da-DK" dirty="0" smtClean="0"/>
                  <a:t>, 7) giver den værdi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s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å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t</m:t>
                    </m:r>
                    <m:r>
                      <m:rPr>
                        <m:nor/>
                      </m:rPr>
                      <a:rPr lang="da-DK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da-D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b="0" i="1" smtClean="0">
                        <a:latin typeface="Cambria Math"/>
                      </a:rPr>
                      <m:t>, 7)=0.95</m:t>
                    </m:r>
                  </m:oMath>
                </a14:m>
                <a:endParaRPr lang="da-DK" dirty="0" smtClean="0"/>
              </a:p>
              <a:p>
                <a:r>
                  <a:rPr lang="da-DK" smtClean="0">
                    <a:solidFill>
                      <a:schemeClr val="tx2"/>
                    </a:solidFill>
                  </a:rPr>
                  <a:t>rt(n, df)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Funktion til generering </a:t>
                </a:r>
                <a:r>
                  <a:rPr lang="da-DK" smtClean="0"/>
                  <a:t>af n tilfældige </a:t>
                </a:r>
                <a:r>
                  <a:rPr lang="da-DK" dirty="0" smtClean="0"/>
                  <a:t>tal fra </a:t>
                </a:r>
                <a:r>
                  <a:rPr lang="da-DK" i="1" dirty="0" smtClean="0"/>
                  <a:t>t</a:t>
                </a:r>
                <a:r>
                  <a:rPr lang="da-DK" dirty="0" smtClean="0"/>
                  <a:t>-fordelingen (bruges til at simulere en tilfældig stikprøvetagning). </a:t>
                </a:r>
                <a:br>
                  <a:rPr lang="da-DK" dirty="0" smtClean="0"/>
                </a:b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20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6.52, s. 206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En kemisk fabrik udleder spildevand til en flod. Fabrikken påstår, at koncentrationen af et udledt stof er under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en-US" smtClean="0"/>
                  <a:t> mg/l i gennemsnit</a:t>
                </a:r>
              </a:p>
              <a:p>
                <a:pPr marL="0" indent="0">
                  <a:buNone/>
                </a:pPr>
                <a:r>
                  <a:rPr lang="en-US" smtClean="0"/>
                  <a:t>En stikprøve på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mtClean="0"/>
                  <a:t> vandprøver har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=46</m:t>
                    </m:r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=9.4</m:t>
                    </m:r>
                  </m:oMath>
                </a14:m>
                <a:r>
                  <a:rPr lang="en-GB" smtClean="0"/>
                  <a:t> mg/l</a:t>
                </a:r>
              </a:p>
              <a:p>
                <a:pPr marL="0" indent="0">
                  <a:buNone/>
                </a:pPr>
                <a:r>
                  <a:rPr lang="en-US" smtClean="0"/>
                  <a:t>Kan vi på baggrund af stikprøven afvise fabrikkens påstand?</a:t>
                </a:r>
                <a:br>
                  <a:rPr lang="en-US" smtClean="0"/>
                </a:br>
                <a:endParaRPr lang="en-US" smtClean="0"/>
              </a:p>
              <a:p>
                <a:pPr marL="0" indent="0">
                  <a:buNone/>
                </a:pPr>
                <a:r>
                  <a:rPr lang="en-US" b="1" smtClean="0"/>
                  <a:t>Løsning: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a-DK" i="1">
                            <a:latin typeface="Cambria Math"/>
                          </a:rPr>
                          <m:t>−</m:t>
                        </m:r>
                        <m:r>
                          <a:rPr lang="da-DK" i="1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da-DK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da-DK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46−40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9.4/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=2.855</m:t>
                    </m:r>
                  </m:oMath>
                </a14:m>
                <a:r>
                  <a:rPr lang="en-US" smtClean="0"/>
                  <a:t/>
                </a:r>
                <a:br>
                  <a:rPr lang="en-US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mtClean="0"/>
                  <a:t> følger en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mtClean="0"/>
                  <a:t>-fordeling 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−1=19</m:t>
                    </m:r>
                  </m:oMath>
                </a14:m>
                <a:r>
                  <a:rPr lang="en-GB" smtClean="0"/>
                  <a:t> frihedsgrader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2.855, 19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0.005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07</m:t>
                    </m:r>
                  </m:oMath>
                </a14:m>
                <a:endParaRPr lang="en-GB" smtClean="0"/>
              </a:p>
              <a:p>
                <a:r>
                  <a:rPr lang="en-US" smtClean="0"/>
                  <a:t>Vi tror ikke på fabrikkens påstand, for så vil det være ekstremt usandsynligt at få en stikprøve, som den vi har fået</a:t>
                </a:r>
              </a:p>
              <a:p>
                <a:r>
                  <a:rPr lang="en-US" smtClean="0"/>
                  <a:t>Vi bør dog tjekke, at forudsætningerne for CGS holder (‘pæn’ fordeling), men bogen har ikke oplyst stikprøvens målinger.</a:t>
                </a:r>
                <a:endParaRPr lang="en-GB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Population og stikprøve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424936" cy="56886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sz="2000" dirty="0" smtClean="0"/>
              <a:t>Hvad er gennemsnitshøjden af danske ingeniørstuderende?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dirty="0" smtClean="0"/>
              <a:t>Hvordan ville mandatfordelingen i folketinget se ud, hvis der var folketingsvalg i morgen?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dirty="0" smtClean="0"/>
              <a:t>Hvad kan jeg forvente, at brudstyrken af min stålbjælke er?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sz="2000" dirty="0" smtClean="0"/>
              <a:t>Er torsken ved at uddø i Vesterhavet</a:t>
            </a:r>
            <a:r>
              <a:rPr lang="da-DK" sz="2000" smtClean="0"/>
              <a:t>? </a:t>
            </a:r>
            <a:br>
              <a:rPr lang="da-DK" sz="2000" smtClean="0"/>
            </a:br>
            <a:r>
              <a:rPr lang="da-DK" sz="1200" smtClean="0"/>
              <a:t> </a:t>
            </a:r>
            <a:endParaRPr lang="da-DK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a-DK" sz="2000" smtClean="0"/>
              <a:t>En ‘population’ behøver ikke være en samling mennesker. Den kan være uendelig, f.eks. sandsynligheden for plat med en given mønt</a:t>
            </a:r>
            <a:endParaRPr lang="da-DK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a-DK" sz="2000" dirty="0" smtClean="0"/>
              <a:t>Hvordan kan vi udtale os </a:t>
            </a:r>
            <a:r>
              <a:rPr lang="da-DK" sz="2000" smtClean="0"/>
              <a:t>om ‘populationen’? </a:t>
            </a:r>
            <a:endParaRPr lang="da-D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</a:t>
            </a:fld>
            <a:endParaRPr lang="da-DK" dirty="0"/>
          </a:p>
        </p:txBody>
      </p:sp>
      <p:cxnSp>
        <p:nvCxnSpPr>
          <p:cNvPr id="7" name="Curved Connector 6"/>
          <p:cNvCxnSpPr>
            <a:stCxn id="8" idx="3"/>
            <a:endCxn id="5" idx="5"/>
          </p:cNvCxnSpPr>
          <p:nvPr/>
        </p:nvCxnSpPr>
        <p:spPr>
          <a:xfrm rot="5400000">
            <a:off x="4563648" y="4435913"/>
            <a:ext cx="59653" cy="2289637"/>
          </a:xfrm>
          <a:prstGeom prst="curvedConnector3">
            <a:avLst>
              <a:gd name="adj1" fmla="val 836773"/>
            </a:avLst>
          </a:prstGeom>
          <a:ln w="190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12088" y="4718247"/>
            <a:ext cx="4748144" cy="1103218"/>
            <a:chOff x="1115616" y="4509120"/>
            <a:chExt cx="4748144" cy="1440160"/>
          </a:xfrm>
        </p:grpSpPr>
        <p:sp>
          <p:nvSpPr>
            <p:cNvPr id="5" name="Oval 4"/>
            <p:cNvSpPr/>
            <p:nvPr/>
          </p:nvSpPr>
          <p:spPr>
            <a:xfrm>
              <a:off x="1115616" y="4509120"/>
              <a:ext cx="1800200" cy="144016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smtClean="0">
                  <a:solidFill>
                    <a:schemeClr val="tx1"/>
                  </a:solidFill>
                </a:rPr>
                <a:t>Population</a:t>
              </a:r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783640" y="4941168"/>
              <a:ext cx="1080120" cy="8640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 smtClean="0">
                  <a:solidFill>
                    <a:schemeClr val="tx1"/>
                  </a:solidFill>
                </a:rPr>
                <a:t>Stik-prøve</a:t>
              </a:r>
              <a:endParaRPr lang="da-DK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urved Connector 12"/>
            <p:cNvCxnSpPr>
              <a:stCxn id="5" idx="7"/>
              <a:endCxn id="8" idx="1"/>
            </p:cNvCxnSpPr>
            <p:nvPr/>
          </p:nvCxnSpPr>
          <p:spPr>
            <a:xfrm rot="16200000" flipH="1">
              <a:off x="3623158" y="3749051"/>
              <a:ext cx="347685" cy="2289637"/>
            </a:xfrm>
            <a:prstGeom prst="curvedConnector3">
              <a:avLst>
                <a:gd name="adj1" fmla="val -93874"/>
              </a:avLst>
            </a:prstGeom>
            <a:ln w="19050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298767" y="4221088"/>
            <a:ext cx="246984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a-DK" sz="1400" dirty="0" smtClean="0"/>
              <a:t>Hvordan udtager vi stikprøven?</a:t>
            </a:r>
            <a:endParaRPr lang="da-DK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92208" y="6093877"/>
            <a:ext cx="308296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da-DK" sz="1400" dirty="0" smtClean="0"/>
              <a:t>Hvordan udtaler vi os om populationen </a:t>
            </a:r>
          </a:p>
          <a:p>
            <a:r>
              <a:rPr lang="da-DK" sz="1400" dirty="0" smtClean="0"/>
              <a:t>på baggrund af stikprøven (</a:t>
            </a:r>
            <a:r>
              <a:rPr lang="da-DK" sz="1400" dirty="0" err="1" smtClean="0"/>
              <a:t>inferens</a:t>
            </a:r>
            <a:r>
              <a:rPr lang="da-DK" sz="1400" dirty="0" smtClean="0"/>
              <a:t>)?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7389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Fordelingen af en stikprøves varians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Lad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mtClean="0"/>
                  <a:t> være en stokastisk variabel for en population med middelværdi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mtClean="0"/>
                  <a:t>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Vi tager en stikprøve af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mtClean="0"/>
                  <a:t> med stikprøvestørrelse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og beregner stikprøvemiddelværdi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mtClean="0"/>
                  <a:t> og stikprøvevarians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En ny stikprøve vil have en anden værdi af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/>
                  <a:t> </a:t>
                </a:r>
                <a:r>
                  <a:rPr lang="en-GB" smtClean="0"/>
                  <a:t>og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 pga. tilfældigheder</a:t>
                </a:r>
              </a:p>
              <a:p>
                <a:r>
                  <a:rPr lang="en-US" smtClean="0"/>
                  <a:t>Derfor har vi opfattet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/>
                  <a:t> </a:t>
                </a:r>
                <a:r>
                  <a:rPr lang="en-GB" smtClean="0"/>
                  <a:t>som en værdi af en stokastisk variabel, vi har kaldt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GB" smtClean="0"/>
                  <a:t>. CGS sagde,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mtClean="0"/>
                  <a:t>er normalfordelt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𝑁</m:t>
                    </m:r>
                    <m:r>
                      <a:rPr lang="da-DK" i="1">
                        <a:latin typeface="Cambria Math"/>
                      </a:rPr>
                      <m:t>(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,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a-DK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  <m:r>
                      <a:rPr lang="da-DK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smtClean="0"/>
                  <a:t>, hvis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mtClean="0"/>
                  <a:t> er tilstrækkelig stor</a:t>
                </a:r>
              </a:p>
              <a:p>
                <a:r>
                  <a:rPr lang="en-US" smtClean="0"/>
                  <a:t>Tilsvarende kan vi opfatte stikprøvevariansen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som en værdi af en stokastisk variabel, som vi kan kalde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. Vi er interesserede i, hvordan fordelingen er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, så vi kan regne med sandsynligheder.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 r="-1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Fordelingen af en stikprøves varians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Lad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være variansen for en stikprøve med størrelse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, taget fra en </a:t>
                </a:r>
                <a:r>
                  <a:rPr lang="en-US" u="sng" smtClean="0">
                    <a:solidFill>
                      <a:schemeClr val="tx2">
                        <a:lumMod val="75000"/>
                      </a:schemeClr>
                    </a:solidFill>
                  </a:rPr>
                  <a:t>normalfordelt</a:t>
                </a:r>
                <a:r>
                  <a:rPr lang="en-US" smtClean="0"/>
                  <a:t> population med middelværdi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mtClean="0"/>
                  <a:t>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mtClean="0"/>
              </a:p>
              <a:p>
                <a:r>
                  <a:rPr lang="en-US" smtClean="0"/>
                  <a:t>Så er </a:t>
                </a:r>
                <a:br>
                  <a:rPr lang="en-US" smtClean="0"/>
                </a:br>
                <a:r>
                  <a:rPr lang="en-US" smtClean="0"/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mtClean="0"/>
                  <a:t> </a:t>
                </a:r>
                <a:br>
                  <a:rPr lang="en-GB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 (chi-i-anden) fordelt med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i="1">
                        <a:latin typeface="Cambria Math"/>
                      </a:rPr>
                      <m:t>𝑛</m:t>
                    </m:r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 smtClean="0"/>
                  <a:t> frihedsgrader</a:t>
                </a:r>
              </a:p>
              <a:p>
                <a:r>
                  <a:rPr lang="en-US" smtClean="0"/>
                  <a:t>Ny kontinuert sandsynlighedsfordeling: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2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>
                    <a:solidFill>
                      <a:schemeClr val="tx2"/>
                    </a:solidFill>
                  </a:rPr>
                  <a:t> </a:t>
                </a:r>
                <a:r>
                  <a:rPr lang="da-DK" smtClean="0">
                    <a:solidFill>
                      <a:schemeClr val="tx2"/>
                    </a:solidFill>
                  </a:rPr>
                  <a:t>fordelingen.</a:t>
                </a:r>
                <a:endParaRPr lang="en-GB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2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>
                    <a:solidFill>
                      <a:schemeClr val="tx2"/>
                    </a:solidFill>
                  </a:rPr>
                  <a:t> </a:t>
                </a:r>
                <a:r>
                  <a:rPr lang="da-DK" smtClean="0">
                    <a:solidFill>
                      <a:schemeClr val="tx2"/>
                    </a:solidFill>
                  </a:rPr>
                  <a:t>fordelingen</a:t>
                </a:r>
                <a:endParaRPr lang="da-DK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2344" b="-21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22</a:t>
            </a:fld>
            <a:endParaRPr lang="da-DK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5" y="1217005"/>
            <a:ext cx="6636143" cy="523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5" y="1227447"/>
            <a:ext cx="6665912" cy="522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3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772816"/>
            <a:ext cx="6010275" cy="3486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2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>
                    <a:solidFill>
                      <a:schemeClr val="tx2"/>
                    </a:solidFill>
                  </a:rPr>
                  <a:t> </a:t>
                </a:r>
                <a:r>
                  <a:rPr lang="da-DK" smtClean="0">
                    <a:solidFill>
                      <a:schemeClr val="tx2"/>
                    </a:solidFill>
                  </a:rPr>
                  <a:t>fordelingen</a:t>
                </a:r>
                <a:endParaRPr lang="da-DK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t="-2344" b="-2109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Usymmetrisk, </a:t>
                </a:r>
                <a:r>
                  <a:rPr lang="da-DK" dirty="0" err="1" smtClean="0"/>
                  <a:t>højreskæv</a:t>
                </a:r>
                <a:r>
                  <a:rPr lang="da-DK" dirty="0" smtClean="0"/>
                  <a:t> fordeling, især for </a:t>
                </a:r>
                <a:r>
                  <a:rPr lang="da-DK" smtClean="0"/>
                  <a:t>få frihedsgrader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smtClean="0"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ea typeface="Cambria Math" panose="02040503050406030204" pitchFamily="18" charset="0"/>
                  </a:rPr>
                </a:br>
                <a:r>
                  <a:rPr lang="en-US" b="0" smtClean="0"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ea typeface="Cambria Math" panose="02040503050406030204" pitchFamily="18" charset="0"/>
                  </a:rPr>
                </a:br>
                <a:r>
                  <a:rPr lang="en-US" b="0" smtClean="0"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ea typeface="Cambria Math" panose="02040503050406030204" pitchFamily="18" charset="0"/>
                  </a:rPr>
                </a:br>
                <a:r>
                  <a:rPr lang="en-US" b="0" smtClean="0"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ea typeface="Cambria Math" panose="02040503050406030204" pitchFamily="18" charset="0"/>
                  </a:rPr>
                </a:br>
                <a:r>
                  <a:rPr lang="en-US" b="0" smtClean="0"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ea typeface="Cambria Math" panose="02040503050406030204" pitchFamily="18" charset="0"/>
                  </a:rPr>
                </a:br>
                <a:r>
                  <a:rPr lang="en-US" b="0" smtClean="0"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ea typeface="Cambria Math" panose="02040503050406030204" pitchFamily="18" charset="0"/>
                  </a:rPr>
                </a:br>
                <a:r>
                  <a:rPr lang="en-US" b="0" smtClean="0"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ea typeface="Cambria Math" panose="02040503050406030204" pitchFamily="18" charset="0"/>
                  </a:rPr>
                </a:br>
                <a:r>
                  <a:rPr lang="en-US" b="0" smtClean="0">
                    <a:ea typeface="Cambria Math" panose="02040503050406030204" pitchFamily="18" charset="0"/>
                  </a:rPr>
                  <a:t/>
                </a:r>
                <a:br>
                  <a:rPr lang="en-US" b="0" smtClean="0">
                    <a:ea typeface="Cambria Math" panose="02040503050406030204" pitchFamily="18" charset="0"/>
                  </a:rPr>
                </a:br>
                <a:endParaRPr lang="en-US" b="0" smtClean="0">
                  <a:ea typeface="Cambria Math" panose="02040503050406030204" pitchFamily="18" charset="0"/>
                </a:endParaRPr>
              </a:p>
              <a:p>
                <a:r>
                  <a:rPr lang="da-DK" smtClean="0"/>
                  <a:t>Funktioner i R:</a:t>
                </a:r>
              </a:p>
              <a:p>
                <a:pPr lvl="1"/>
                <a:r>
                  <a:rPr lang="da-DK"/>
                  <a:t>dchisq(x, df</a:t>
                </a:r>
                <a:r>
                  <a:rPr lang="da-DK" smtClean="0"/>
                  <a:t>): </a:t>
                </a:r>
                <a:r>
                  <a:rPr lang="da-DK"/>
                  <a:t>	pdf for x med </a:t>
                </a:r>
                <a:r>
                  <a:rPr lang="da-DK" smtClean="0"/>
                  <a:t>df </a:t>
                </a:r>
                <a:r>
                  <a:rPr lang="da-DK"/>
                  <a:t>frihedsgrader </a:t>
                </a:r>
              </a:p>
              <a:p>
                <a:pPr lvl="1"/>
                <a:r>
                  <a:rPr lang="da-DK" smtClean="0"/>
                  <a:t>pchisq(x, df): 	</a:t>
                </a:r>
                <a:r>
                  <a:rPr lang="da-DK" dirty="0"/>
                  <a:t>cdf for x, </a:t>
                </a:r>
                <a:r>
                  <a:rPr lang="da-DK" dirty="0" err="1"/>
                  <a:t>d.v.s</a:t>
                </a:r>
                <a:r>
                  <a:rPr lang="da-DK" dirty="0"/>
                  <a:t>.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r>
                      <a:rPr lang="da-DK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smtClean="0"/>
              </a:p>
              <a:p>
                <a:pPr lvl="1"/>
                <a:r>
                  <a:rPr lang="da-DK" smtClean="0"/>
                  <a:t>qchisq(p, df): 	</a:t>
                </a:r>
                <a:r>
                  <a:rPr lang="en-GB" dirty="0"/>
                  <a:t>Invers </a:t>
                </a:r>
                <a:r>
                  <a:rPr lang="en-GB" dirty="0" err="1"/>
                  <a:t>cdf</a:t>
                </a:r>
                <a:r>
                  <a:rPr lang="en-GB" dirty="0"/>
                  <a:t>, finder </a:t>
                </a:r>
                <a:r>
                  <a:rPr lang="en-GB" dirty="0" err="1"/>
                  <a:t>det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så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r>
                      <a:rPr lang="da-DK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)=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da-DK" smtClean="0"/>
              </a:p>
              <a:p>
                <a:pPr lvl="1"/>
                <a:r>
                  <a:rPr lang="da-DK" smtClean="0"/>
                  <a:t>rchisq(n, df): 	</a:t>
                </a:r>
                <a:r>
                  <a:rPr lang="da-DK"/>
                  <a:t>Generering af n tilfældige,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/>
                  <a:t>-fordelte tal</a:t>
                </a:r>
                <a:endParaRPr lang="da-D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185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6.53, s. 208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En maskine producerer plastikfolie. Når maskinen fungerer korrekt, er tykkelsen af folien normalfordelt med standardafvigelse </a:t>
                </a:r>
                <a:r>
                  <a:rPr lang="en-US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=1.35</m:t>
                    </m:r>
                  </m:oMath>
                </a14:m>
                <a:r>
                  <a:rPr lang="en-GB" smtClean="0"/>
                  <a:t> mm. Ind imellem bliver variationen på tykkelsen større. For at fange dette, tages der jævnligt en stikprøve med størrelse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mtClean="0"/>
                  <a:t>, og hvis stikprøvens standardafvigelse overstiger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=1.40</m:t>
                    </m:r>
                  </m:oMath>
                </a14:m>
                <a:r>
                  <a:rPr lang="en-GB" smtClean="0"/>
                  <a:t> undersøger man maskinen</a:t>
                </a:r>
              </a:p>
              <a:p>
                <a:r>
                  <a:rPr lang="en-US" smtClean="0"/>
                  <a:t>Hvad er sandsynligheden for, at en stikprøve giver anledning til undersøgelse af maskinen?</a:t>
                </a:r>
                <a:br>
                  <a:rPr lang="en-US" smtClean="0"/>
                </a:br>
                <a:endParaRPr lang="en-US" smtClean="0"/>
              </a:p>
              <a:p>
                <a:pPr marL="0" indent="0">
                  <a:buNone/>
                </a:pPr>
                <a:r>
                  <a:rPr lang="en-US" b="1" smtClean="0"/>
                  <a:t>Løsning:</a:t>
                </a:r>
              </a:p>
              <a:p>
                <a:r>
                  <a:rPr lang="en-US" smtClean="0"/>
                  <a:t>Vi kan beregne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mtClean="0"/>
                  <a:t>-statistikken (NB: Der er fejl i bogens beregning):</a:t>
                </a:r>
                <a:br>
                  <a:rPr lang="en-GB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(20−1)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(1.40)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=20.4</m:t>
                    </m:r>
                  </m:oMath>
                </a14:m>
                <a:endParaRPr lang="en-GB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20.4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pchisq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(20.4, 19)=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𝟑𝟔𝟗</m:t>
                    </m:r>
                  </m:oMath>
                </a14:m>
                <a:endParaRPr lang="en-GB" b="1" smtClean="0"/>
              </a:p>
              <a:p>
                <a:r>
                  <a:rPr lang="en-US" smtClean="0"/>
                  <a:t>37 % af stikprøverne giver altså en alarm, selv 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=1.35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mm.</a:t>
                </a:r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568952" cy="5544616"/>
              </a:xfrm>
              <a:blipFill>
                <a:blip r:embed="rId2"/>
                <a:stretch>
                  <a:fillRect l="-925" t="-659" r="-1068" b="-1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Fordeling af varians for </a:t>
            </a:r>
            <a:r>
              <a:rPr lang="en-US" smtClean="0">
                <a:solidFill>
                  <a:srgbClr val="C00000"/>
                </a:solidFill>
              </a:rPr>
              <a:t>to</a:t>
            </a:r>
            <a:r>
              <a:rPr lang="en-US" smtClean="0"/>
              <a:t> stikprøver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Vi har to stikprøver med hhv. stikprøvestørrelse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mtClean="0"/>
              </a:p>
              <a:p>
                <a:r>
                  <a:rPr lang="en-GB" smtClean="0"/>
                  <a:t>Stikprøverne kommer fra to </a:t>
                </a:r>
                <a:r>
                  <a:rPr lang="en-GB" smtClean="0">
                    <a:solidFill>
                      <a:schemeClr val="accent1">
                        <a:lumMod val="75000"/>
                      </a:schemeClr>
                    </a:solidFill>
                  </a:rPr>
                  <a:t>normalfordelte</a:t>
                </a:r>
                <a:r>
                  <a:rPr lang="en-GB" smtClean="0"/>
                  <a:t> populationer med samme varians, evt. fra den samme normalfordelte population</a:t>
                </a:r>
              </a:p>
              <a:p>
                <a:r>
                  <a:rPr lang="en-GB" smtClean="0"/>
                  <a:t>Vi har beregnet de to stikprøvevarianser til hhv.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mtClean="0"/>
                  <a:t> og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mtClean="0"/>
                  <a:t> </a:t>
                </a:r>
              </a:p>
              <a:p>
                <a:r>
                  <a:rPr lang="en-US" smtClean="0"/>
                  <a:t>På grund af tilfældigheder i stikprøverne forventer vi ikke, at de to stikprøvevarianser er helt ens, men dog at de er tæt på hinanden. Derfor forventer vi, at forholdet mellem dem er tæt på 1</a:t>
                </a:r>
              </a:p>
              <a:p>
                <a:r>
                  <a:rPr lang="en-US" b="0" smtClean="0"/>
                  <a:t>Forholdet mellem stikprøvevarianserne </a:t>
                </a:r>
                <a:br>
                  <a:rPr lang="en-US" b="0" smtClean="0"/>
                </a:br>
                <a:r>
                  <a:rPr lang="en-US" b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mtClean="0"/>
                  <a:t> </a:t>
                </a:r>
                <a:br>
                  <a:rPr lang="en-US" smtClean="0"/>
                </a:br>
                <a:r>
                  <a:rPr lang="en-US" smtClean="0"/>
                  <a:t>er en stokastisk variabel, der er F-fordelt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/>
                  <a:t> </a:t>
                </a:r>
                <a:r>
                  <a:rPr lang="en-GB" smtClean="0"/>
                  <a:t>frihedsgrader i tælleren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</m:oMath>
                </a14:m>
                <a:r>
                  <a:rPr lang="en-GB" smtClean="0"/>
                  <a:t> frihedsgrader i nævneren</a:t>
                </a:r>
              </a:p>
              <a:p>
                <a:r>
                  <a:rPr lang="en-US"/>
                  <a:t>Ny kontinuert sandsynlighedsfordeling:</a:t>
                </a:r>
                <a:r>
                  <a:rPr lang="en-US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 fordelingen.</a:t>
                </a:r>
                <a:endParaRPr lang="en-GB"/>
              </a:p>
              <a:p>
                <a:pPr marL="0" indent="0">
                  <a:buNone/>
                </a:pPr>
                <a:endParaRPr lang="en-US" smtClean="0"/>
              </a:p>
              <a:p>
                <a:endParaRPr lang="en-GB" smtClean="0"/>
              </a:p>
              <a:p>
                <a:endParaRPr lang="en-GB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8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628800"/>
            <a:ext cx="5048647" cy="230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smtClean="0"/>
              <a:t>F</a:t>
            </a:r>
            <a:r>
              <a:rPr lang="da-DK" smtClean="0"/>
              <a:t>-fordelingen</a:t>
            </a:r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i="1" dirty="0" smtClean="0">
                    <a:solidFill>
                      <a:schemeClr val="tx2"/>
                    </a:solidFill>
                  </a:rPr>
                  <a:t>F</a:t>
                </a:r>
                <a:r>
                  <a:rPr lang="da-DK" dirty="0">
                    <a:solidFill>
                      <a:schemeClr val="tx2"/>
                    </a:solidFill>
                  </a:rPr>
                  <a:t>-fordelingen</a:t>
                </a:r>
                <a:r>
                  <a:rPr lang="da-DK" dirty="0"/>
                  <a:t> er </a:t>
                </a:r>
                <a:r>
                  <a:rPr lang="da-DK" dirty="0" err="1"/>
                  <a:t>højreskæv</a:t>
                </a:r>
                <a:r>
                  <a:rPr lang="da-DK" dirty="0"/>
                  <a:t>, ligesom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2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i="1">
                            <a:solidFill>
                              <a:schemeClr val="tx2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>
                    <a:solidFill>
                      <a:schemeClr val="tx2"/>
                    </a:solidFill>
                  </a:rPr>
                  <a:t> fordelingen</a:t>
                </a:r>
                <a:endParaRPr lang="da-DK" dirty="0"/>
              </a:p>
              <a:p>
                <a:r>
                  <a:rPr lang="da-DK" i="1" dirty="0"/>
                  <a:t>F</a:t>
                </a:r>
                <a:r>
                  <a:rPr lang="da-DK" dirty="0"/>
                  <a:t>-fordelingen </a:t>
                </a:r>
                <a:r>
                  <a:rPr lang="da-DK" dirty="0" smtClean="0"/>
                  <a:t>har </a:t>
                </a:r>
                <a:r>
                  <a:rPr lang="da-DK" smtClean="0"/>
                  <a:t>to </a:t>
                </a:r>
                <a:br>
                  <a:rPr lang="da-DK" smtClean="0"/>
                </a:br>
                <a:r>
                  <a:rPr lang="da-DK" smtClean="0"/>
                  <a:t>parametre for friheds-</a:t>
                </a:r>
                <a:br>
                  <a:rPr lang="da-DK" smtClean="0"/>
                </a:br>
                <a:r>
                  <a:rPr lang="da-DK" smtClean="0"/>
                  <a:t>grader</a:t>
                </a:r>
                <a:r>
                  <a:rPr lang="da-DK" dirty="0" smtClean="0"/>
                  <a:t>, </a:t>
                </a:r>
                <a:r>
                  <a:rPr lang="da-DK" smtClean="0"/>
                  <a:t>fordi der er frihedsgrader </a:t>
                </a:r>
                <a:br>
                  <a:rPr lang="da-DK" smtClean="0"/>
                </a:br>
                <a:r>
                  <a:rPr lang="da-DK" smtClean="0"/>
                  <a:t>for </a:t>
                </a:r>
                <a:r>
                  <a:rPr lang="da-DK" dirty="0" smtClean="0"/>
                  <a:t>både </a:t>
                </a:r>
                <a:r>
                  <a:rPr lang="da-DK" smtClean="0"/>
                  <a:t>tælleren og </a:t>
                </a:r>
                <a:r>
                  <a:rPr lang="da-DK" dirty="0" smtClean="0"/>
                  <a:t>nævneren </a:t>
                </a:r>
                <a:r>
                  <a:rPr lang="da-DK" smtClean="0"/>
                  <a:t>i </a:t>
                </a:r>
                <a:br>
                  <a:rPr lang="da-DK" smtClean="0"/>
                </a:br>
                <a:r>
                  <a:rPr lang="da-DK" smtClean="0"/>
                  <a:t>udtrykket (fordi der kan være </a:t>
                </a:r>
                <a:br>
                  <a:rPr lang="da-DK" smtClean="0"/>
                </a:br>
                <a:r>
                  <a:rPr lang="da-DK" smtClean="0"/>
                  <a:t>forskellige stikprøvestørrelser)</a:t>
                </a:r>
                <a:endParaRPr lang="da-DK" dirty="0" smtClean="0"/>
              </a:p>
              <a:p>
                <a:r>
                  <a:rPr lang="da-DK" i="1" dirty="0"/>
                  <a:t>F</a:t>
                </a:r>
                <a:r>
                  <a:rPr lang="da-DK" dirty="0"/>
                  <a:t>-fordelingen </a:t>
                </a:r>
                <a:r>
                  <a:rPr lang="da-DK" dirty="0" smtClean="0"/>
                  <a:t>konvergerer </a:t>
                </a:r>
                <a:r>
                  <a:rPr lang="da-DK" smtClean="0"/>
                  <a:t>mod </a:t>
                </a:r>
                <a:br>
                  <a:rPr lang="da-DK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</a:rPr>
                          <m:t>χ</m:t>
                        </m:r>
                      </m:e>
                      <m:sup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>
                    <a:solidFill>
                      <a:schemeClr val="tx1"/>
                    </a:solidFill>
                  </a:rPr>
                  <a:t> </a:t>
                </a:r>
                <a:r>
                  <a:rPr lang="da-DK" dirty="0" smtClean="0">
                    <a:solidFill>
                      <a:schemeClr val="tx1"/>
                    </a:solidFill>
                  </a:rPr>
                  <a:t>fordelingen, når </a:t>
                </a:r>
                <a:r>
                  <a:rPr lang="da-DK" smtClean="0">
                    <a:solidFill>
                      <a:schemeClr val="tx1"/>
                    </a:solidFill>
                  </a:rPr>
                  <a:t>nævnerens frihedsgrader </a:t>
                </a:r>
                <a:r>
                  <a:rPr lang="da-DK" dirty="0" smtClean="0">
                    <a:solidFill>
                      <a:schemeClr val="tx1"/>
                    </a:solidFill>
                  </a:rPr>
                  <a:t>bliver stor</a:t>
                </a:r>
                <a:endParaRPr lang="da-DK" dirty="0"/>
              </a:p>
              <a:p>
                <a:r>
                  <a:rPr lang="da-DK" smtClean="0"/>
                  <a:t>Funktioner i R:</a:t>
                </a:r>
                <a:endParaRPr lang="da-DK" dirty="0"/>
              </a:p>
              <a:p>
                <a:pPr lvl="1"/>
                <a:r>
                  <a:rPr lang="da-DK" smtClean="0"/>
                  <a:t>df(x</a:t>
                </a:r>
                <a:r>
                  <a:rPr lang="da-DK" dirty="0" smtClean="0"/>
                  <a:t>, df1, df2):</a:t>
                </a:r>
                <a:r>
                  <a:rPr lang="da-DK" dirty="0"/>
                  <a:t>	pdf for x med </a:t>
                </a:r>
                <a:r>
                  <a:rPr lang="da-DK" dirty="0" smtClean="0"/>
                  <a:t>df1 og </a:t>
                </a:r>
                <a:r>
                  <a:rPr lang="da-DK" dirty="0"/>
                  <a:t>df2</a:t>
                </a:r>
                <a:r>
                  <a:rPr lang="da-DK" dirty="0" smtClean="0"/>
                  <a:t> frihedsgrader for hhv. tæller 			og nævner</a:t>
                </a:r>
                <a:endParaRPr lang="da-DK" dirty="0"/>
              </a:p>
              <a:p>
                <a:pPr lvl="1"/>
                <a:r>
                  <a:rPr lang="da-DK" smtClean="0"/>
                  <a:t>pf(x</a:t>
                </a:r>
                <a:r>
                  <a:rPr lang="da-DK" dirty="0" smtClean="0"/>
                  <a:t>,</a:t>
                </a:r>
                <a:r>
                  <a:rPr lang="da-DK" dirty="0"/>
                  <a:t> df1, df2</a:t>
                </a:r>
                <a:r>
                  <a:rPr lang="da-DK" dirty="0" smtClean="0"/>
                  <a:t>):</a:t>
                </a:r>
                <a:r>
                  <a:rPr lang="da-DK" dirty="0"/>
                  <a:t>	</a:t>
                </a:r>
                <a:r>
                  <a:rPr lang="da-DK" dirty="0" err="1"/>
                  <a:t>cdf</a:t>
                </a:r>
                <a:r>
                  <a:rPr lang="da-DK" dirty="0"/>
                  <a:t> for </a:t>
                </a:r>
                <a:r>
                  <a:rPr lang="da-DK" dirty="0" smtClean="0"/>
                  <a:t>x, </a:t>
                </a:r>
                <a:r>
                  <a:rPr lang="da-DK" dirty="0" err="1"/>
                  <a:t>d.v.s</a:t>
                </a:r>
                <a:r>
                  <a:rPr lang="da-DK" dirty="0"/>
                  <a:t>.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r>
                      <a:rPr lang="da-DK" i="1">
                        <a:latin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</a:rPr>
                      <m:t>𝐹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a-DK" dirty="0"/>
              </a:p>
              <a:p>
                <a:pPr lvl="1"/>
                <a:r>
                  <a:rPr lang="en-GB" smtClean="0"/>
                  <a:t>qf(p</a:t>
                </a:r>
                <a:r>
                  <a:rPr lang="en-GB" dirty="0" smtClean="0"/>
                  <a:t>,</a:t>
                </a:r>
                <a:r>
                  <a:rPr lang="da-DK" dirty="0"/>
                  <a:t> df1, df2</a:t>
                </a:r>
                <a:r>
                  <a:rPr lang="en-GB" dirty="0" smtClean="0"/>
                  <a:t>):</a:t>
                </a:r>
                <a:r>
                  <a:rPr lang="en-GB" dirty="0"/>
                  <a:t>	Invers </a:t>
                </a:r>
                <a:r>
                  <a:rPr lang="en-GB" dirty="0" err="1"/>
                  <a:t>cdf</a:t>
                </a:r>
                <a:r>
                  <a:rPr lang="en-GB" dirty="0"/>
                  <a:t>, finder </a:t>
                </a:r>
                <a:r>
                  <a:rPr lang="en-GB" dirty="0" err="1"/>
                  <a:t>det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så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/>
                      </a:rPr>
                      <m:t>𝑃</m:t>
                    </m:r>
                    <m:r>
                      <a:rPr lang="da-DK" i="1">
                        <a:latin typeface="Cambria Math"/>
                      </a:rPr>
                      <m:t>(</m:t>
                    </m:r>
                    <m:r>
                      <a:rPr lang="da-DK" b="0" i="1" smtClean="0">
                        <a:latin typeface="Cambria Math"/>
                      </a:rPr>
                      <m:t>𝐹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)=</m:t>
                    </m:r>
                    <m:r>
                      <a:rPr lang="da-DK" i="1">
                        <a:latin typeface="Cambria Math"/>
                        <a:ea typeface="Cambria Math"/>
                      </a:rPr>
                      <m:t>𝑝</m:t>
                    </m:r>
                  </m:oMath>
                </a14:m>
                <a:endParaRPr lang="da-DK" dirty="0"/>
              </a:p>
              <a:p>
                <a:pPr lvl="1"/>
                <a:r>
                  <a:rPr lang="da-DK" smtClean="0"/>
                  <a:t>rf(n, df1</a:t>
                </a:r>
                <a:r>
                  <a:rPr lang="da-DK" dirty="0"/>
                  <a:t>, df2</a:t>
                </a:r>
                <a:r>
                  <a:rPr lang="da-DK" dirty="0" smtClean="0"/>
                  <a:t>): </a:t>
                </a:r>
                <a:r>
                  <a:rPr lang="da-DK" dirty="0"/>
                  <a:t>	</a:t>
                </a:r>
                <a:r>
                  <a:rPr lang="da-DK" dirty="0" smtClean="0"/>
                  <a:t>Generering </a:t>
                </a:r>
                <a:r>
                  <a:rPr lang="da-DK"/>
                  <a:t>af </a:t>
                </a:r>
                <a:r>
                  <a:rPr lang="da-DK" smtClean="0"/>
                  <a:t>n tilfældige, </a:t>
                </a:r>
                <a:r>
                  <a:rPr lang="da-DK" i="1" smtClean="0"/>
                  <a:t>F</a:t>
                </a:r>
                <a:r>
                  <a:rPr lang="da-DK" smtClean="0"/>
                  <a:t>-fordelte </a:t>
                </a:r>
                <a:r>
                  <a:rPr lang="da-DK" dirty="0"/>
                  <a:t>tal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68" t="-659" r="-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426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Eksempel 6.54, s. 209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To stikprøver tages fra en normalfordelt population. Den første har størrelse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mtClean="0"/>
                  <a:t> og den anden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GB" smtClean="0"/>
                  <a:t>. Hvad er sandsynligheden for, at den første stikprøves varians er mindst tre gange større end den andens?</a:t>
                </a:r>
                <a:br>
                  <a:rPr lang="en-GB" smtClean="0"/>
                </a:br>
                <a:r>
                  <a:rPr lang="en-GB" sz="1200" smtClean="0"/>
                  <a:t> </a:t>
                </a:r>
                <a:endParaRPr lang="en-GB" smtClean="0"/>
              </a:p>
              <a:p>
                <a:pPr marL="0" indent="0">
                  <a:buNone/>
                </a:pPr>
                <a:r>
                  <a:rPr lang="en-US" b="1" smtClean="0"/>
                  <a:t>Løsning: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⇔"/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groupChr>
                      <m:groupChrPr>
                        <m:chr m:val="⇔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endParaRPr lang="en-GB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&lt;3)</m:t>
                    </m:r>
                  </m:oMath>
                </a14:m>
                <a:endParaRPr lang="en-GB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=7−1=6</m:t>
                    </m:r>
                  </m:oMath>
                </a14:m>
                <a:r>
                  <a:rPr lang="en-US" b="0" smtClean="0"/>
                  <a:t/>
                </a:r>
                <a:br>
                  <a:rPr lang="en-US" b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i="1">
                        <a:latin typeface="Cambria Math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=13−1=12</m:t>
                    </m:r>
                  </m:oMath>
                </a14:m>
                <a:r>
                  <a:rPr lang="en-GB" smtClean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&lt;3)=1−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pf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(3, 6, 12)=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GB" b="1" smtClean="0"/>
                  <a:t>1</a:t>
                </a:r>
              </a:p>
              <a:p>
                <a:r>
                  <a:rPr lang="en-US" smtClean="0"/>
                  <a:t>Tilsvarende kan vi beregne sandsynligheden for, at det er den anden stikprøves varians, der er mindst 3 gange større end den førstes:</a:t>
                </a:r>
                <a:endParaRPr lang="en-GB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pf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6, 12)=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</m:t>
                    </m:r>
                  </m:oMath>
                </a14:m>
                <a:r>
                  <a:rPr lang="en-GB" b="1" smtClean="0"/>
                  <a:t>4</a:t>
                </a:r>
                <a:r>
                  <a:rPr lang="en-GB" smtClean="0"/>
                  <a:t>.</a:t>
                </a:r>
                <a:endParaRPr lang="en-GB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2"/>
                <a:stretch>
                  <a:fillRect l="-941" t="-760" r="-868" b="-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da-DK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R funktioner til kontinuerte fordelinger</a:t>
            </a:r>
            <a:endParaRPr lang="da-DK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707289"/>
              </p:ext>
            </p:extLst>
          </p:nvPr>
        </p:nvGraphicFramePr>
        <p:xfrm>
          <a:off x="179512" y="1340768"/>
          <a:ext cx="856964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3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PDF (d</a:t>
                      </a:r>
                      <a:r>
                        <a:rPr lang="da-DK" sz="1800" smtClean="0">
                          <a:solidFill>
                            <a:srgbClr val="C00000"/>
                          </a:solidFill>
                        </a:rPr>
                        <a:t>xxx</a:t>
                      </a:r>
                      <a:r>
                        <a:rPr lang="da-DK" sz="1800" smtClean="0"/>
                        <a:t>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CDF (p</a:t>
                      </a:r>
                      <a:r>
                        <a:rPr lang="da-DK" sz="1800" smtClean="0">
                          <a:solidFill>
                            <a:srgbClr val="C00000"/>
                          </a:solidFill>
                        </a:rPr>
                        <a:t>xxx</a:t>
                      </a:r>
                      <a:r>
                        <a:rPr lang="da-DK" sz="1800" smtClean="0"/>
                        <a:t>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Invers (q</a:t>
                      </a:r>
                      <a:r>
                        <a:rPr lang="da-DK" sz="1800" smtClean="0">
                          <a:solidFill>
                            <a:srgbClr val="C00000"/>
                          </a:solidFill>
                        </a:rPr>
                        <a:t>xxx</a:t>
                      </a:r>
                      <a:r>
                        <a:rPr lang="da-DK" sz="1800" smtClean="0"/>
                        <a:t>) 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smtClean="0"/>
                        <a:t>Random (r</a:t>
                      </a:r>
                      <a:r>
                        <a:rPr lang="da-DK" sz="1800" smtClean="0">
                          <a:solidFill>
                            <a:srgbClr val="C00000"/>
                          </a:solidFill>
                        </a:rPr>
                        <a:t>xxx</a:t>
                      </a:r>
                      <a:r>
                        <a:rPr lang="da-DK" sz="1800" smtClean="0"/>
                        <a:t>)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Normal (</a:t>
                      </a:r>
                      <a:r>
                        <a:rPr lang="da-DK" sz="180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da-DK" sz="1800" smtClean="0"/>
                        <a:t>norm)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dnorm()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pnorm()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qnorm()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rnorm()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Eksponential (</a:t>
                      </a:r>
                      <a:r>
                        <a:rPr lang="da-DK" sz="180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da-DK" sz="1800" smtClean="0"/>
                        <a:t>exp)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dexp()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pexp()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qexp()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rexp()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t (</a:t>
                      </a:r>
                      <a:r>
                        <a:rPr lang="da-DK" sz="180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da-DK" sz="1800" smtClean="0"/>
                        <a:t>t)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dt()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pt()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qt()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rt()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6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Chi-i-anden</a:t>
                      </a:r>
                      <a:r>
                        <a:rPr lang="da-DK" sz="1800" baseline="0" smtClean="0"/>
                        <a:t> (</a:t>
                      </a:r>
                      <a:r>
                        <a:rPr lang="da-DK" sz="1800" baseline="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da-DK" sz="1800" baseline="0" smtClean="0"/>
                        <a:t>chisq)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dchisq()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pchisq()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qchisq()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rchisq()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3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 smtClean="0"/>
                        <a:t>F (</a:t>
                      </a:r>
                      <a:r>
                        <a:rPr lang="da-DK" sz="180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da-DK" sz="1800" smtClean="0"/>
                        <a:t>f)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df()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pf()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qf()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a-DK" sz="1800" b="0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rf()</a:t>
                      </a:r>
                      <a:endParaRPr lang="da-DK" sz="1800" b="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111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28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54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Population og stikprøve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a-DK" sz="2000" i="1" dirty="0" smtClean="0"/>
                  <a:t>Hvad er andelen af hvide i populationen?</a:t>
                </a:r>
              </a:p>
              <a:p>
                <a:r>
                  <a:rPr lang="da-DK" sz="2000" dirty="0"/>
                  <a:t>Vi udtager en stikprøve, hvor </a:t>
                </a:r>
                <a:br>
                  <a:rPr lang="da-DK" sz="2000" dirty="0"/>
                </a:br>
                <a:r>
                  <a:rPr lang="da-DK" sz="2000" dirty="0"/>
                  <a:t>andelen af hvide er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da-DK" sz="20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da-DK" sz="2000" i="1">
                        <a:latin typeface="Cambria Math"/>
                      </a:rPr>
                      <m:t>=0.67</m:t>
                    </m:r>
                  </m:oMath>
                </a14:m>
                <a:endParaRPr lang="da-DK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Den sande værdi 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</a:rPr>
                          <m:t>15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=0.60</m:t>
                    </m:r>
                  </m:oMath>
                </a14:m>
                <a:r>
                  <a:rPr lang="da-DK" sz="2000" dirty="0" smtClean="0"/>
                  <a:t>, </a:t>
                </a:r>
                <a:br>
                  <a:rPr lang="da-DK" sz="2000" dirty="0" smtClean="0"/>
                </a:br>
                <a:r>
                  <a:rPr lang="da-DK" sz="2000" dirty="0" smtClean="0"/>
                  <a:t>men den værdi kender vi ikke</a:t>
                </a:r>
              </a:p>
              <a:p>
                <a:r>
                  <a:rPr lang="da-DK" sz="2000" dirty="0" smtClean="0"/>
                  <a:t>Da vi ikke ved bedre, estimerer</a:t>
                </a:r>
                <a:br>
                  <a:rPr lang="da-DK" sz="2000" dirty="0" smtClean="0"/>
                </a:br>
                <a:r>
                  <a:rPr lang="da-DK" sz="2000" dirty="0" smtClean="0"/>
                  <a:t>vi på baggrund af vores stik-</a:t>
                </a:r>
                <a:br>
                  <a:rPr lang="da-DK" sz="2000" dirty="0" smtClean="0"/>
                </a:br>
                <a:r>
                  <a:rPr lang="da-DK" sz="2000" dirty="0" smtClean="0"/>
                  <a:t>prøve, at andelen af hvide i </a:t>
                </a:r>
                <a:br>
                  <a:rPr lang="da-DK" sz="2000" dirty="0" smtClean="0"/>
                </a:br>
                <a:r>
                  <a:rPr lang="da-DK" sz="2000" dirty="0" smtClean="0"/>
                  <a:t>populationen også er 0.67</a:t>
                </a:r>
              </a:p>
              <a:p>
                <a:r>
                  <a:rPr lang="da-DK" sz="2000" dirty="0" smtClean="0"/>
                  <a:t>Når vi udtaler os om statistiske</a:t>
                </a:r>
                <a:br>
                  <a:rPr lang="da-DK" sz="2000" dirty="0" smtClean="0"/>
                </a:br>
                <a:r>
                  <a:rPr lang="da-DK" sz="2000" dirty="0" smtClean="0"/>
                  <a:t>parametre som middelværdi, </a:t>
                </a:r>
                <a:br>
                  <a:rPr lang="da-DK" sz="2000" dirty="0" smtClean="0"/>
                </a:br>
                <a:r>
                  <a:rPr lang="da-DK" sz="2000" dirty="0" smtClean="0"/>
                  <a:t>varians og standardafvigelse er  </a:t>
                </a:r>
                <a:br>
                  <a:rPr lang="da-DK" sz="2000" dirty="0" smtClean="0"/>
                </a:br>
                <a:r>
                  <a:rPr lang="da-DK" sz="2000" dirty="0" smtClean="0"/>
                  <a:t>det nødvendigt at skelne mellem population og stikprøve</a:t>
                </a:r>
              </a:p>
              <a:p>
                <a:r>
                  <a:rPr lang="da-DK" sz="2000" dirty="0" smtClean="0"/>
                  <a:t>Det er nødvendigt at kunne vurdere, </a:t>
                </a:r>
                <a:r>
                  <a:rPr lang="da-DK" sz="2000" dirty="0"/>
                  <a:t>om </a:t>
                </a:r>
                <a:r>
                  <a:rPr lang="da-DK" sz="2000" dirty="0" smtClean="0"/>
                  <a:t>stikprøven </a:t>
                </a:r>
                <a:r>
                  <a:rPr lang="da-DK" sz="2000" dirty="0"/>
                  <a:t>er 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repræsentativ</a:t>
                </a:r>
                <a:r>
                  <a:rPr lang="da-DK" sz="2000" dirty="0" smtClean="0"/>
                  <a:t> for populationen. Vi kunne </a:t>
                </a:r>
                <a:r>
                  <a:rPr lang="da-DK" sz="2000" dirty="0"/>
                  <a:t>f.eks. sagtens </a:t>
                </a:r>
                <a:r>
                  <a:rPr lang="da-DK" sz="2000" dirty="0" smtClean="0"/>
                  <a:t>have</a:t>
                </a:r>
                <a:br>
                  <a:rPr lang="da-DK" sz="2000" dirty="0" smtClean="0"/>
                </a:br>
                <a:r>
                  <a:rPr lang="da-DK" sz="2000" dirty="0"/>
                  <a:t>trukket en </a:t>
                </a:r>
                <a:r>
                  <a:rPr lang="da-DK" sz="2000" dirty="0" smtClean="0"/>
                  <a:t>stikprøve med en anden andel hvide </a:t>
                </a:r>
              </a:p>
              <a:p>
                <a:endParaRPr lang="da-DK" sz="2000" dirty="0" smtClean="0"/>
              </a:p>
              <a:p>
                <a:endParaRPr lang="da-DK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 rotWithShape="1">
                <a:blip r:embed="rId3"/>
                <a:stretch>
                  <a:fillRect l="-651" t="-543" b="-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pic>
        <p:nvPicPr>
          <p:cNvPr id="4098" name="Picture 2" descr="https://learn.bu.edu/bbcswebdav/pid-826911-dt-content-rid-2073768_1/courses/13sprgmetcj702_ol/course_images/metcj702_W05S02T02a_sampop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t="6038" r="8579" b="31777"/>
          <a:stretch/>
        </p:blipFill>
        <p:spPr bwMode="auto">
          <a:xfrm>
            <a:off x="4154204" y="1652047"/>
            <a:ext cx="4666268" cy="355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085184"/>
            <a:ext cx="1228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88929" y="2049273"/>
            <a:ext cx="2217996" cy="3145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7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Population og stikprøve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Det er ikke ligetil at udtage </a:t>
            </a:r>
            <a:br>
              <a:rPr lang="da-DK" dirty="0" smtClean="0"/>
            </a:br>
            <a:r>
              <a:rPr lang="da-DK" dirty="0" smtClean="0"/>
              <a:t>en </a:t>
            </a:r>
            <a:r>
              <a:rPr lang="da-DK" smtClean="0"/>
              <a:t>repræsentativ stikprøve</a:t>
            </a:r>
          </a:p>
          <a:p>
            <a:r>
              <a:rPr lang="da-DK" smtClean="0"/>
              <a:t>Hvis jeg f.eks. skal udtale mig om</a:t>
            </a:r>
            <a:br>
              <a:rPr lang="da-DK" smtClean="0"/>
            </a:br>
            <a:r>
              <a:rPr lang="da-DK" smtClean="0"/>
              <a:t>holdningen til flygtninge i Tysk-</a:t>
            </a:r>
            <a:br>
              <a:rPr lang="da-DK" smtClean="0"/>
            </a:br>
            <a:r>
              <a:rPr lang="da-DK" smtClean="0"/>
              <a:t>land skal jeg lave en tilfældig </a:t>
            </a:r>
            <a:br>
              <a:rPr lang="da-DK" smtClean="0"/>
            </a:br>
            <a:r>
              <a:rPr lang="da-DK" smtClean="0"/>
              <a:t>stikprøve, der er repræsentativ </a:t>
            </a:r>
            <a:br>
              <a:rPr lang="da-DK" smtClean="0"/>
            </a:br>
            <a:r>
              <a:rPr lang="da-DK" smtClean="0"/>
              <a:t>på tværs af geografi, alder, køn, </a:t>
            </a:r>
            <a:br>
              <a:rPr lang="da-DK" smtClean="0"/>
            </a:br>
            <a:r>
              <a:rPr lang="da-DK" smtClean="0"/>
              <a:t>indtægt, politisk holdning, </a:t>
            </a:r>
            <a:br>
              <a:rPr lang="da-DK" smtClean="0"/>
            </a:br>
            <a:r>
              <a:rPr lang="da-DK" smtClean="0"/>
              <a:t>etnicitet, uddannelse, ...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908720"/>
            <a:ext cx="4182761" cy="5616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0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Eksempel</a:t>
            </a:r>
            <a:r>
              <a:rPr lang="en-GB" dirty="0" smtClean="0"/>
              <a:t>: </a:t>
            </a:r>
            <a:r>
              <a:rPr lang="en-GB" dirty="0" err="1" smtClean="0"/>
              <a:t>Præsidentvalg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USA, 1936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424936" cy="3528392"/>
          </a:xfrm>
        </p:spPr>
        <p:txBody>
          <a:bodyPr/>
          <a:lstStyle/>
          <a:p>
            <a:r>
              <a:rPr lang="en-GB" dirty="0" smtClean="0"/>
              <a:t>To </a:t>
            </a:r>
            <a:r>
              <a:rPr lang="en-GB" dirty="0" err="1" smtClean="0"/>
              <a:t>meningsmålinger</a:t>
            </a:r>
            <a:r>
              <a:rPr lang="en-GB" dirty="0" smtClean="0"/>
              <a:t> om </a:t>
            </a:r>
            <a:r>
              <a:rPr lang="en-GB" dirty="0" err="1" smtClean="0"/>
              <a:t>udfaldet</a:t>
            </a:r>
            <a:endParaRPr lang="en-GB" dirty="0" smtClean="0"/>
          </a:p>
          <a:p>
            <a:pPr marL="814388" lvl="1" indent="-457200">
              <a:buFont typeface="+mj-lt"/>
              <a:buAutoNum type="arabicPeriod"/>
            </a:pPr>
            <a:r>
              <a:rPr lang="en-GB" dirty="0" err="1" smtClean="0"/>
              <a:t>Tidsskriftet</a:t>
            </a:r>
            <a:r>
              <a:rPr lang="en-GB" dirty="0" smtClean="0"/>
              <a:t> The Literary Digest: </a:t>
            </a:r>
            <a:br>
              <a:rPr lang="en-GB" dirty="0" smtClean="0"/>
            </a:br>
            <a:r>
              <a:rPr lang="en-GB" dirty="0" smtClean="0"/>
              <a:t>2.400.000 </a:t>
            </a:r>
            <a:r>
              <a:rPr lang="en-GB" dirty="0" err="1" smtClean="0"/>
              <a:t>personer</a:t>
            </a:r>
            <a:r>
              <a:rPr lang="en-GB" dirty="0" smtClean="0"/>
              <a:t>: 	Landon </a:t>
            </a:r>
            <a:r>
              <a:rPr lang="en-GB" dirty="0" err="1" smtClean="0"/>
              <a:t>får</a:t>
            </a:r>
            <a:r>
              <a:rPr lang="en-GB" dirty="0" smtClean="0"/>
              <a:t> 55%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stemmerne</a:t>
            </a:r>
            <a:endParaRPr lang="en-GB" dirty="0" smtClean="0"/>
          </a:p>
          <a:p>
            <a:pPr marL="814388" lvl="1" indent="-457200">
              <a:buFont typeface="+mj-lt"/>
              <a:buAutoNum type="arabicPeriod"/>
            </a:pPr>
            <a:r>
              <a:rPr lang="en-GB" dirty="0" smtClean="0"/>
              <a:t>Marketing-</a:t>
            </a:r>
            <a:r>
              <a:rPr lang="en-GB" dirty="0" err="1" smtClean="0"/>
              <a:t>ekspert</a:t>
            </a:r>
            <a:r>
              <a:rPr lang="en-GB" dirty="0" smtClean="0"/>
              <a:t> George Gallup: </a:t>
            </a:r>
            <a:br>
              <a:rPr lang="en-GB" dirty="0" smtClean="0"/>
            </a:br>
            <a:r>
              <a:rPr lang="en-GB" dirty="0" smtClean="0"/>
              <a:t>30.000 </a:t>
            </a:r>
            <a:r>
              <a:rPr lang="en-GB" dirty="0" err="1" smtClean="0"/>
              <a:t>personer</a:t>
            </a:r>
            <a:r>
              <a:rPr lang="en-GB" dirty="0" smtClean="0"/>
              <a:t>:		Roosevelt </a:t>
            </a:r>
            <a:r>
              <a:rPr lang="en-GB" dirty="0" err="1" smtClean="0"/>
              <a:t>får</a:t>
            </a:r>
            <a:r>
              <a:rPr lang="en-GB" dirty="0" smtClean="0"/>
              <a:t> 60%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stemmerne</a:t>
            </a:r>
            <a:endParaRPr lang="en-GB" dirty="0"/>
          </a:p>
          <a:p>
            <a:r>
              <a:rPr lang="en-GB" dirty="0" smtClean="0"/>
              <a:t>Gallup </a:t>
            </a:r>
            <a:r>
              <a:rPr lang="en-GB" dirty="0" err="1" smtClean="0"/>
              <a:t>fik</a:t>
            </a:r>
            <a:r>
              <a:rPr lang="en-GB" dirty="0" smtClean="0"/>
              <a:t> ret, Roosevelt </a:t>
            </a:r>
            <a:r>
              <a:rPr lang="en-GB" dirty="0" err="1" smtClean="0"/>
              <a:t>vandt</a:t>
            </a:r>
            <a:r>
              <a:rPr lang="en-GB" dirty="0" smtClean="0"/>
              <a:t> </a:t>
            </a:r>
            <a:r>
              <a:rPr lang="en-GB" dirty="0" err="1" smtClean="0"/>
              <a:t>præsidentvalget</a:t>
            </a:r>
            <a:r>
              <a:rPr lang="en-GB" dirty="0" smtClean="0"/>
              <a:t> </a:t>
            </a:r>
            <a:r>
              <a:rPr lang="en-GB" dirty="0" err="1" smtClean="0"/>
              <a:t>klart</a:t>
            </a:r>
            <a:r>
              <a:rPr lang="en-GB" dirty="0" smtClean="0"/>
              <a:t> (60.8%)</a:t>
            </a:r>
          </a:p>
          <a:p>
            <a:r>
              <a:rPr lang="en-GB" dirty="0" smtClean="0"/>
              <a:t>The </a:t>
            </a:r>
            <a:r>
              <a:rPr lang="en-GB" dirty="0"/>
              <a:t>Literary </a:t>
            </a:r>
            <a:r>
              <a:rPr lang="en-GB" dirty="0" smtClean="0"/>
              <a:t>Digest’s </a:t>
            </a:r>
            <a:r>
              <a:rPr lang="en-GB" dirty="0" err="1" smtClean="0"/>
              <a:t>fejl</a:t>
            </a:r>
            <a:r>
              <a:rPr lang="en-GB" dirty="0" smtClean="0"/>
              <a:t>: de </a:t>
            </a:r>
            <a:r>
              <a:rPr lang="en-GB" dirty="0" err="1" smtClean="0"/>
              <a:t>havde</a:t>
            </a:r>
            <a:r>
              <a:rPr lang="en-GB" dirty="0" smtClean="0"/>
              <a:t> </a:t>
            </a:r>
            <a:r>
              <a:rPr lang="en-GB" dirty="0" err="1" smtClean="0"/>
              <a:t>fundet</a:t>
            </a:r>
            <a:r>
              <a:rPr lang="en-GB" dirty="0" smtClean="0"/>
              <a:t> </a:t>
            </a:r>
            <a:r>
              <a:rPr lang="en-GB" dirty="0" err="1" smtClean="0"/>
              <a:t>respondenterne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telefonbøger</a:t>
            </a:r>
            <a:r>
              <a:rPr lang="en-GB" dirty="0" smtClean="0"/>
              <a:t> og </a:t>
            </a:r>
            <a:r>
              <a:rPr lang="en-GB" dirty="0" err="1" smtClean="0"/>
              <a:t>registre</a:t>
            </a:r>
            <a:r>
              <a:rPr lang="en-GB" dirty="0" smtClean="0"/>
              <a:t> over </a:t>
            </a:r>
            <a:r>
              <a:rPr lang="en-GB" dirty="0" err="1" smtClean="0"/>
              <a:t>bilnummerplader</a:t>
            </a:r>
            <a:r>
              <a:rPr lang="en-GB" dirty="0" smtClean="0"/>
              <a:t> (</a:t>
            </a:r>
            <a:r>
              <a:rPr lang="en-GB" dirty="0" err="1" smtClean="0"/>
              <a:t>dvs</a:t>
            </a:r>
            <a:r>
              <a:rPr lang="en-GB" dirty="0" smtClean="0"/>
              <a:t>. </a:t>
            </a:r>
            <a:r>
              <a:rPr lang="en-GB" dirty="0" err="1" smtClean="0"/>
              <a:t>blandt</a:t>
            </a:r>
            <a:r>
              <a:rPr lang="en-GB" dirty="0" smtClean="0"/>
              <a:t> de </a:t>
            </a:r>
            <a:r>
              <a:rPr lang="en-GB" dirty="0" err="1" smtClean="0"/>
              <a:t>rige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Derfor</a:t>
            </a:r>
            <a:r>
              <a:rPr lang="en-GB" dirty="0" smtClean="0"/>
              <a:t> </a:t>
            </a:r>
            <a:r>
              <a:rPr lang="en-GB" dirty="0" err="1" smtClean="0"/>
              <a:t>var</a:t>
            </a:r>
            <a:r>
              <a:rPr lang="en-GB" dirty="0"/>
              <a:t> </a:t>
            </a:r>
            <a:r>
              <a:rPr lang="en-GB" dirty="0" err="1" smtClean="0"/>
              <a:t>stikprøven</a:t>
            </a:r>
            <a:r>
              <a:rPr lang="en-GB" dirty="0" smtClean="0"/>
              <a:t> </a:t>
            </a:r>
            <a:r>
              <a:rPr lang="en-GB" dirty="0" err="1" smtClean="0"/>
              <a:t>ikke</a:t>
            </a:r>
            <a:r>
              <a:rPr lang="en-GB" dirty="0" smtClean="0"/>
              <a:t> </a:t>
            </a:r>
            <a:r>
              <a:rPr lang="en-GB" dirty="0" err="1" smtClean="0"/>
              <a:t>repræsentativ</a:t>
            </a:r>
            <a:r>
              <a:rPr lang="en-GB" dirty="0" smtClean="0"/>
              <a:t> for de </a:t>
            </a:r>
            <a:r>
              <a:rPr lang="en-GB" dirty="0" err="1" smtClean="0"/>
              <a:t>amerikanske</a:t>
            </a:r>
            <a:r>
              <a:rPr lang="en-GB" dirty="0" smtClean="0"/>
              <a:t> </a:t>
            </a:r>
            <a:r>
              <a:rPr lang="en-GB" dirty="0" err="1" smtClean="0"/>
              <a:t>vælgere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2593609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5"/>
            <a:ext cx="3435871" cy="1923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Notation</a:t>
            </a:r>
            <a:r>
              <a:rPr lang="da-DK" smtClean="0"/>
              <a:t> 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4040188" cy="639762"/>
          </a:xfrm>
        </p:spPr>
        <p:txBody>
          <a:bodyPr/>
          <a:lstStyle/>
          <a:p>
            <a:r>
              <a:rPr lang="da-DK" dirty="0" smtClean="0">
                <a:solidFill>
                  <a:schemeClr val="accent1">
                    <a:lumMod val="75000"/>
                  </a:schemeClr>
                </a:solidFill>
              </a:rPr>
              <a:t>Population</a:t>
            </a:r>
            <a:endParaRPr lang="da-DK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980530"/>
                <a:ext cx="4040188" cy="39512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i="1" dirty="0" smtClean="0">
                    <a:solidFill>
                      <a:schemeClr val="tx2"/>
                    </a:solidFill>
                  </a:rPr>
                  <a:t>parameter</a:t>
                </a:r>
                <a:r>
                  <a:rPr lang="da-DK" sz="2000" dirty="0" smtClean="0"/>
                  <a:t> er en kvantitativ størrelse, der beskriver en egenskab ved populationen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Populations-middelværdi: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 </a:t>
                </a:r>
                <a:br>
                  <a:rPr lang="da-DK" sz="2000" dirty="0" smtClean="0"/>
                </a:br>
                <a:r>
                  <a:rPr lang="da-DK" sz="2000" dirty="0" smtClean="0"/>
                  <a:t>Populations-standardafvigelse: 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parameter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’):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a-DK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980530"/>
                <a:ext cx="4040188" cy="3951288"/>
              </a:xfrm>
              <a:blipFill>
                <a:blip r:embed="rId3"/>
                <a:stretch>
                  <a:fillRect l="-1357" t="-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340768"/>
            <a:ext cx="4041775" cy="639762"/>
          </a:xfrm>
        </p:spPr>
        <p:txBody>
          <a:bodyPr/>
          <a:lstStyle/>
          <a:p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Stikprøve (</a:t>
            </a:r>
            <a:r>
              <a:rPr lang="da-DK" i="1" smtClean="0">
                <a:solidFill>
                  <a:schemeClr val="accent1">
                    <a:lumMod val="75000"/>
                  </a:schemeClr>
                </a:solidFill>
              </a:rPr>
              <a:t>sample</a:t>
            </a:r>
            <a:r>
              <a:rPr lang="da-DK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a-DK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572001" y="1980530"/>
                <a:ext cx="4464496" cy="3951288"/>
              </a:xfrm>
            </p:spPr>
            <p:txBody>
              <a:bodyPr>
                <a:normAutofit/>
              </a:bodyPr>
              <a:lstStyle/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En </a:t>
                </a:r>
                <a:r>
                  <a:rPr lang="da-DK" sz="2000" i="1" dirty="0" smtClean="0">
                    <a:solidFill>
                      <a:schemeClr val="tx2"/>
                    </a:solidFill>
                  </a:rPr>
                  <a:t>statistik</a:t>
                </a:r>
                <a:r>
                  <a:rPr lang="da-DK" sz="2000" dirty="0" smtClean="0"/>
                  <a:t> er en kvantitativ størrelse, beregnet fra en stikprøve, der beskriver en egenskab ved stikprøven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F.eks.</a:t>
                </a:r>
                <a:br>
                  <a:rPr lang="da-DK" sz="2000" dirty="0" smtClean="0"/>
                </a:br>
                <a:r>
                  <a:rPr lang="da-DK" sz="2000" dirty="0" smtClean="0"/>
                  <a:t>Stikprøve-middelværdi: 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/>
                  <a:t>Stikprøve-standardafvigelse: </a:t>
                </a: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Generel statistik (‘</a:t>
                </a:r>
                <a:r>
                  <a:rPr lang="da-DK" sz="2000" dirty="0" err="1" smtClean="0"/>
                  <a:t>theta</a:t>
                </a:r>
                <a:r>
                  <a:rPr lang="da-DK" sz="2000" dirty="0" smtClean="0"/>
                  <a:t> hat’):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572001" y="1980530"/>
                <a:ext cx="4464496" cy="3951288"/>
              </a:xfrm>
              <a:blipFill>
                <a:blip r:embed="rId4"/>
                <a:stretch>
                  <a:fillRect l="-1230" t="-926" r="-1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7"/>
              <p:cNvSpPr txBox="1">
                <a:spLocks/>
              </p:cNvSpPr>
              <p:nvPr/>
            </p:nvSpPr>
            <p:spPr>
              <a:xfrm>
                <a:off x="457200" y="4962847"/>
                <a:ext cx="8649344" cy="1121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58775" indent="-358775">
                  <a:buFont typeface="Arial" panose="020B0604020202020204" pitchFamily="34" charset="0"/>
                  <a:buChar char="•"/>
                </a:pPr>
                <a:r>
                  <a:rPr lang="da-DK" sz="2000" dirty="0" smtClean="0"/>
                  <a:t>Vi bruger de beregnede </a:t>
                </a:r>
                <a:r>
                  <a:rPr lang="da-DK" sz="2000" i="1" dirty="0" smtClean="0">
                    <a:solidFill>
                      <a:schemeClr val="tx2"/>
                    </a:solidFill>
                  </a:rPr>
                  <a:t>statistikker</a:t>
                </a:r>
                <a:r>
                  <a:rPr lang="da-DK" sz="2000" dirty="0" smtClean="0"/>
                  <a:t> som </a:t>
                </a:r>
                <a:r>
                  <a:rPr lang="da-DK" sz="2000" i="1" dirty="0" err="1" smtClean="0">
                    <a:solidFill>
                      <a:schemeClr val="tx2"/>
                    </a:solidFill>
                  </a:rPr>
                  <a:t>estimatorer</a:t>
                </a:r>
                <a:r>
                  <a:rPr lang="da-DK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sz="2000" dirty="0" smtClean="0"/>
                  <a:t>for populationens </a:t>
                </a:r>
                <a:r>
                  <a:rPr lang="da-DK" sz="2000" i="1" dirty="0" smtClean="0">
                    <a:solidFill>
                      <a:schemeClr val="tx2"/>
                    </a:solidFill>
                  </a:rPr>
                  <a:t>parametre</a:t>
                </a:r>
                <a:r>
                  <a:rPr lang="da-DK" sz="2000" dirty="0" smtClean="0"/>
                  <a:t>, f.eks.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som </a:t>
                </a:r>
                <a:r>
                  <a:rPr lang="da-DK" sz="2000" dirty="0" err="1" smtClean="0"/>
                  <a:t>estimator</a:t>
                </a:r>
                <a:r>
                  <a:rPr lang="da-DK" sz="2000" dirty="0" smtClean="0"/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</a:rPr>
                      <m:t>𝑠</m:t>
                    </m:r>
                  </m:oMath>
                </a14:m>
                <a:r>
                  <a:rPr lang="da-DK" sz="2000" dirty="0" smtClean="0"/>
                  <a:t> </a:t>
                </a:r>
                <a:r>
                  <a:rPr lang="da-DK" sz="2000" dirty="0" err="1" smtClean="0"/>
                  <a:t>som</a:t>
                </a:r>
                <a:r>
                  <a:rPr lang="da-DK" sz="2000" dirty="0" smtClean="0"/>
                  <a:t> </a:t>
                </a:r>
                <a:r>
                  <a:rPr lang="da-DK" sz="2000" dirty="0" err="1" smtClean="0"/>
                  <a:t>estimator</a:t>
                </a:r>
                <a:r>
                  <a:rPr lang="da-DK" sz="2000" dirty="0" smtClean="0"/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. </a:t>
                </a:r>
                <a:br>
                  <a:rPr lang="da-DK" sz="2000" dirty="0" smtClean="0"/>
                </a:br>
                <a:r>
                  <a:rPr lang="da-DK" sz="2000" dirty="0" smtClean="0"/>
                  <a:t>Generelt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da-DK" sz="2000" dirty="0" smtClean="0"/>
                  <a:t> som </a:t>
                </a:r>
                <a:r>
                  <a:rPr lang="da-DK" sz="2000" dirty="0" err="1" smtClean="0"/>
                  <a:t>estimator</a:t>
                </a:r>
                <a:r>
                  <a:rPr lang="da-DK" sz="2000" dirty="0" smtClean="0"/>
                  <a:t> for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 smtClean="0"/>
                  <a:t>. </a:t>
                </a:r>
                <a:endParaRPr lang="da-DK" sz="2000" dirty="0"/>
              </a:p>
            </p:txBody>
          </p:sp>
        </mc:Choice>
        <mc:Fallback xmlns="">
          <p:sp>
            <p:nvSpPr>
              <p:cNvPr id="9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62847"/>
                <a:ext cx="8649344" cy="1121370"/>
              </a:xfrm>
              <a:prstGeom prst="rect">
                <a:avLst/>
              </a:prstGeom>
              <a:blipFill>
                <a:blip r:embed="rId5"/>
                <a:stretch>
                  <a:fillRect l="-634" t="-2717" b="-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29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Stikprøver til estimering af populationer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smtClean="0"/>
                  <a:t>De vigtigste parametre for en population, som vi gerne vil estimere ud fra en stikprøve er populationens middelværdi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a-DK" smtClean="0"/>
                  <a:t>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mtClean="0"/>
                  <a:t> (og dermed standardafvigelse </a:t>
                </a:r>
                <a14:m>
                  <m:oMath xmlns:m="http://schemas.openxmlformats.org/officeDocument/2006/math">
                    <m:r>
                      <a:rPr lang="da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a-DK" smtClean="0"/>
                  <a:t>)</a:t>
                </a:r>
              </a:p>
              <a:p>
                <a:r>
                  <a:rPr lang="da-DK" smtClean="0">
                    <a:solidFill>
                      <a:schemeClr val="tx1"/>
                    </a:solidFill>
                  </a:rPr>
                  <a:t>Vi kan bruge hhv. stikprøvens middelværdi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smtClean="0">
                    <a:solidFill>
                      <a:schemeClr val="tx1"/>
                    </a:solidFill>
                  </a:rPr>
                  <a:t> og varians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da-DK" smtClean="0">
                  <a:solidFill>
                    <a:schemeClr val="tx1"/>
                  </a:solidFill>
                </a:endParaRPr>
              </a:p>
              <a:p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Stikprøve-middelværdi (</a:t>
                </a: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</a:rPr>
                  <a:t>Sample mean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da-DK" smtClean="0"/>
                  <a:t>: </a:t>
                </a:r>
                <a:br>
                  <a:rPr lang="da-DK" smtClean="0"/>
                </a:br>
                <a:r>
                  <a:rPr lang="da-DK" smtClean="0"/>
                  <a:t> </a:t>
                </a: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a-DK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a-D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a-DK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a-DK" dirty="0" smtClean="0">
                    <a:solidFill>
                      <a:schemeClr val="tx1"/>
                    </a:solidFill>
                  </a:rPr>
                  <a:t> </a:t>
                </a:r>
                <a:endParaRPr lang="da-DK" dirty="0" smtClean="0"/>
              </a:p>
              <a:p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Stikprøve-varians</a:t>
                </a:r>
                <a:r>
                  <a:rPr lang="da-DK" smtClean="0"/>
                  <a:t> </a:t>
                </a:r>
                <a:r>
                  <a:rPr lang="da-DK" dirty="0" smtClean="0"/>
                  <a:t>(</a:t>
                </a:r>
                <a:r>
                  <a:rPr lang="da-DK" i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Sample </a:t>
                </a:r>
                <a:r>
                  <a:rPr lang="da-DK" i="1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variance</a:t>
                </a:r>
                <a:r>
                  <a:rPr lang="da-DK" dirty="0" smtClean="0"/>
                  <a:t>):</a:t>
                </a:r>
                <a:br>
                  <a:rPr lang="da-DK" dirty="0" smtClean="0"/>
                </a:br>
                <a:r>
                  <a:rPr lang="da-DK" smtClean="0"/>
                  <a:t>  </a:t>
                </a:r>
                <a:r>
                  <a:rPr lang="da-DK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a-DK" i="1">
                            <a:latin typeface="Cambria Math"/>
                          </a:rPr>
                          <m:t>𝑛</m:t>
                        </m:r>
                        <m:r>
                          <a:rPr lang="da-DK" b="0" i="1" smtClean="0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a-DK" i="1">
                            <a:latin typeface="Cambria Math"/>
                          </a:rPr>
                          <m:t>𝑖</m:t>
                        </m:r>
                        <m:r>
                          <a:rPr lang="da-DK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a-DK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a-DK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da-DK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da-DK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da-DK" dirty="0" smtClean="0"/>
                  <a:t> </a:t>
                </a:r>
              </a:p>
              <a:p>
                <a:r>
                  <a:rPr lang="da-DK" dirty="0" smtClean="0"/>
                  <a:t>Hvorfor dividerer vi med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𝑛</m:t>
                    </m:r>
                    <m:r>
                      <a:rPr lang="da-DK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da-DK" dirty="0" smtClean="0"/>
                  <a:t> og ikke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da-DK" dirty="0" smtClean="0"/>
                  <a:t>?</a:t>
                </a:r>
                <a:br>
                  <a:rPr lang="da-DK" dirty="0" smtClean="0"/>
                </a:br>
                <a:r>
                  <a:rPr lang="da-DK" dirty="0" smtClean="0"/>
                  <a:t>Fordi så er den gennemsnitlige varians af mange stikprøver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, altså:</a:t>
                </a:r>
                <a:br>
                  <a:rPr lang="da-DK" dirty="0" smtClean="0"/>
                </a:br>
                <a:r>
                  <a:rPr lang="da-DK" dirty="0" smtClean="0"/>
                  <a:t> 	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da-DK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a-DK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da-DK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dirty="0" smtClean="0"/>
                  <a:t> (kan man </a:t>
                </a:r>
                <a:r>
                  <a:rPr lang="da-DK" smtClean="0"/>
                  <a:t>vise)</a:t>
                </a:r>
              </a:p>
              <a:p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Stikprøve-standardafvigelse (</a:t>
                </a:r>
                <a:r>
                  <a:rPr lang="da-DK" i="1" smtClean="0">
                    <a:solidFill>
                      <a:schemeClr val="accent1">
                        <a:lumMod val="75000"/>
                      </a:schemeClr>
                    </a:solidFill>
                  </a:rPr>
                  <a:t>Sample standard deviation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da-DK" smtClean="0"/>
                  <a:t>:</a:t>
                </a:r>
                <a:br>
                  <a:rPr lang="da-DK" smtClean="0"/>
                </a:br>
                <a:r>
                  <a:rPr lang="da-DK" smtClean="0"/>
                  <a:t> 	</a:t>
                </a:r>
                <a14:m>
                  <m:oMath xmlns:m="http://schemas.openxmlformats.org/officeDocument/2006/math">
                    <m:r>
                      <a:rPr lang="da-DK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da-DK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da-DK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>
                    <a:solidFill>
                      <a:schemeClr val="tx1"/>
                    </a:solidFill>
                  </a:rPr>
                  <a:t> 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endParaRPr lang="da-DK" dirty="0" smtClean="0"/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1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770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Stikprøvefordeling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smtClean="0"/>
                  <a:t>Normalt udtaler man sig om en population på baggrund </a:t>
                </a:r>
                <a:r>
                  <a:rPr lang="da-DK" smtClean="0"/>
                  <a:t>af en (1) </a:t>
                </a:r>
                <a:r>
                  <a:rPr lang="da-DK" dirty="0" smtClean="0"/>
                  <a:t>stikprøve, f.eks. om populationens middelværdi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dirty="0" smtClean="0"/>
                  <a:t> ud fra </a:t>
                </a:r>
                <a:r>
                  <a:rPr lang="da-DK" smtClean="0"/>
                  <a:t>stikprøvens middelværdi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da-DK" dirty="0" smtClean="0"/>
              </a:p>
              <a:p>
                <a:r>
                  <a:rPr lang="da-DK" dirty="0" smtClean="0"/>
                  <a:t>Stikprøven består af et antal observationer. Antallet kaldes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stikprøvestørrelsen</a:t>
                </a:r>
                <a:r>
                  <a:rPr lang="da-DK" smtClean="0"/>
                  <a:t> </a:t>
                </a:r>
                <a:r>
                  <a:rPr lang="da-DK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da-DK" smtClean="0"/>
                  <a:t>Hvis vi lavede endnu en stikprøve ville vi nok få en anden stikprøvemiddelværdi pga. tilfældigheder</a:t>
                </a:r>
                <a:endParaRPr lang="da-DK" dirty="0" smtClean="0"/>
              </a:p>
              <a:p>
                <a:r>
                  <a:rPr lang="da-DK" dirty="0" smtClean="0"/>
                  <a:t>For at lære noget generelt </a:t>
                </a:r>
                <a:r>
                  <a:rPr lang="da-DK" smtClean="0"/>
                  <a:t>om fordelingen af stikprøvers middelværdi </a:t>
                </a:r>
                <a:r>
                  <a:rPr lang="da-DK" dirty="0" smtClean="0"/>
                  <a:t>vil vi i det næste se på </a:t>
                </a:r>
                <a:r>
                  <a:rPr lang="da-DK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serier</a:t>
                </a:r>
                <a:r>
                  <a:rPr lang="da-DK" dirty="0" smtClean="0"/>
                  <a:t> af stikprøver</a:t>
                </a:r>
              </a:p>
              <a:p>
                <a:r>
                  <a:rPr lang="da-DK" dirty="0" smtClean="0"/>
                  <a:t>Ved at se på mange stikprøver kan </a:t>
                </a:r>
                <a:r>
                  <a:rPr lang="da-DK" smtClean="0"/>
                  <a:t>vi erfare, </a:t>
                </a:r>
                <a:r>
                  <a:rPr lang="da-DK" dirty="0" smtClean="0"/>
                  <a:t>hvordan stikprøve-middelværdien </a:t>
                </a:r>
                <a:r>
                  <a:rPr lang="da-DK" smtClean="0"/>
                  <a:t>fordeler sig.</a:t>
                </a:r>
                <a:endParaRPr lang="da-DK" dirty="0" smtClean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8" t="-659" r="-1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75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Serier af stikprøver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</p:spPr>
            <p:txBody>
              <a:bodyPr/>
              <a:lstStyle/>
              <a:p>
                <a:r>
                  <a:rPr lang="da-DK" sz="2000" dirty="0" smtClean="0"/>
                  <a:t>Terningkast</a:t>
                </a:r>
                <a:r>
                  <a:rPr lang="da-DK" sz="2000" smtClean="0"/>
                  <a:t/>
                </a:r>
                <a:br>
                  <a:rPr lang="da-DK" sz="2000" smtClean="0"/>
                </a:br>
                <a14:m>
                  <m:oMath xmlns:m="http://schemas.openxmlformats.org/officeDocument/2006/math">
                    <m:r>
                      <a:rPr lang="da-DK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a-DK" sz="2000" smtClean="0"/>
                  <a:t>: </a:t>
                </a:r>
                <a:r>
                  <a:rPr lang="da-DK" sz="2000" dirty="0" smtClean="0"/>
                  <a:t>stokastisk variabel med diskret uniform fordeling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𝑈</m:t>
                    </m:r>
                    <m:r>
                      <a:rPr lang="da-DK" sz="2000" b="0" i="1" smtClean="0">
                        <a:latin typeface="Cambria Math"/>
                      </a:rPr>
                      <m:t>(1,6)</m:t>
                    </m:r>
                  </m:oMath>
                </a14:m>
                <a:r>
                  <a:rPr lang="da-DK" sz="2000" dirty="0" smtClean="0"/>
                  <a:t> </a:t>
                </a:r>
              </a:p>
              <a:p>
                <a:r>
                  <a:rPr lang="da-DK" sz="2000" dirty="0" smtClean="0"/>
                  <a:t>Der gælder om 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</a:rPr>
                      <m:t>𝑈</m:t>
                    </m:r>
                    <m:r>
                      <a:rPr lang="da-DK" sz="2000" b="0" i="1" smtClean="0">
                        <a:latin typeface="Cambria Math"/>
                      </a:rPr>
                      <m:t>(</m:t>
                    </m:r>
                    <m:r>
                      <a:rPr lang="da-DK" sz="2000" b="0" i="1" smtClean="0">
                        <a:latin typeface="Cambria Math"/>
                      </a:rPr>
                      <m:t>𝑎</m:t>
                    </m:r>
                    <m:r>
                      <a:rPr lang="da-DK" sz="2000" b="0" i="1" smtClean="0">
                        <a:latin typeface="Cambria Math"/>
                      </a:rPr>
                      <m:t>,</m:t>
                    </m:r>
                    <m:r>
                      <a:rPr lang="da-DK" sz="2000" b="0" i="1" smtClean="0">
                        <a:latin typeface="Cambria Math"/>
                      </a:rPr>
                      <m:t>𝑏</m:t>
                    </m:r>
                    <m:r>
                      <a:rPr lang="da-DK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a-DK" sz="2000" dirty="0" smtClean="0"/>
                  <a:t>:</a:t>
                </a:r>
                <a:br>
                  <a:rPr lang="da-DK" sz="2000" dirty="0" smtClean="0"/>
                </a:b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1+6</m:t>
                        </m:r>
                      </m:num>
                      <m:den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a-DK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den>
                        </m:f>
                      </m:e>
                    </m:ra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a-DK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sz="2000" b="0" i="1" smtClean="0">
                                        <a:latin typeface="Cambria Math"/>
                                        <a:ea typeface="Cambria Math"/>
                                      </a:rPr>
                                      <m:t>6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da-DK" sz="20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da-DK" sz="2000" i="1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da-DK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den>
                        </m:f>
                      </m:e>
                    </m:ra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35</m:t>
                            </m:r>
                          </m:num>
                          <m:den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den>
                        </m:f>
                      </m:e>
                    </m:rad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=1.708</m:t>
                    </m:r>
                  </m:oMath>
                </a14:m>
                <a:r>
                  <a:rPr lang="da-DK" sz="2000" dirty="0" smtClean="0"/>
                  <a:t> </a:t>
                </a:r>
              </a:p>
              <a:p>
                <a:r>
                  <a:rPr lang="da-DK" sz="2000" dirty="0" smtClean="0"/>
                  <a:t>Vi laver 100 tilfældige stikprøver, hver med en stikprøvestørrelse på 4</a:t>
                </a:r>
              </a:p>
              <a:p>
                <a:r>
                  <a:rPr lang="da-DK" sz="2000" dirty="0" smtClean="0"/>
                  <a:t>Hver stikprøve består af 4 terningkast, og vi beregner stikprøve-middelværdi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sz="2000" dirty="0" smtClean="0"/>
                  <a:t> for hver stikprøve (gennemsnitligt antal øjne i de 4 kast)</a:t>
                </a:r>
              </a:p>
              <a:p>
                <a:r>
                  <a:rPr lang="da-DK" sz="2000" dirty="0" smtClean="0"/>
                  <a:t>Derved får vi 100 værdier af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sz="2000" dirty="0" smtClean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</m:t>
                    </m:r>
                  </m:oMath>
                </a14:m>
                <a:r>
                  <a:rPr lang="da-DK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, </m:t>
                    </m:r>
                    <m:r>
                      <a:rPr lang="da-DK" sz="2000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1</m:t>
                        </m:r>
                        <m:r>
                          <a:rPr lang="da-DK" sz="2000" b="0" i="1" smtClean="0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endParaRPr lang="da-DK" sz="2000" dirty="0" smtClean="0"/>
              </a:p>
              <a:p>
                <a:r>
                  <a:rPr lang="da-DK" sz="2000" smtClean="0"/>
                  <a:t>Vi opfatter </a:t>
                </a:r>
                <a:r>
                  <a:rPr lang="da-DK" sz="2000" dirty="0" smtClean="0"/>
                  <a:t>værdierne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da-DK" sz="2000" dirty="0" smtClean="0"/>
                  <a:t> som kommende fra en </a:t>
                </a:r>
                <a:r>
                  <a:rPr lang="da-DK" sz="2000" smtClean="0"/>
                  <a:t>stokastiske variabel, vi kalder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da-DK" sz="2000" dirty="0" smtClean="0"/>
                  <a:t>. Det viser sig, at middelværdi og standardafvigelse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da-DK" sz="2000" dirty="0" smtClean="0"/>
                  <a:t> er: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=3.5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1.708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da-DK" sz="2000" b="0" i="1" smtClean="0">
                        <a:latin typeface="Cambria Math"/>
                      </a:rPr>
                      <m:t>=0.854</m:t>
                    </m:r>
                  </m:oMath>
                </a14:m>
                <a:endParaRPr lang="da-DK" sz="2000" dirty="0" smtClean="0"/>
              </a:p>
              <a:p>
                <a:r>
                  <a:rPr lang="da-DK" sz="2000" dirty="0" smtClean="0"/>
                  <a:t>Diskutér med sidemanden: Er det intuitivt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da-DK" sz="2000" dirty="0" smtClean="0"/>
                  <a:t> 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da-DK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da-DK" sz="2000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da-DK" sz="2000" dirty="0" smtClean="0"/>
                  <a:t> ??.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616624"/>
              </a:xfrm>
              <a:blipFill>
                <a:blip r:embed="rId3"/>
                <a:stretch>
                  <a:fillRect l="-651" t="-651" r="-941" b="-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9</a:t>
            </a:fld>
            <a:endParaRPr lang="da-DK" dirty="0"/>
          </a:p>
        </p:txBody>
      </p:sp>
      <p:pic>
        <p:nvPicPr>
          <p:cNvPr id="8194" name="Picture 2" descr="http://www.kelz0r.dk/magic/images/snydeterningso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836712"/>
            <a:ext cx="11239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739376" y="2060848"/>
            <a:ext cx="2133600" cy="917263"/>
            <a:chOff x="6658694" y="2060848"/>
            <a:chExt cx="2133600" cy="91726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71704"/>
            <a:stretch/>
          </p:blipFill>
          <p:spPr bwMode="auto">
            <a:xfrm>
              <a:off x="6658694" y="2060848"/>
              <a:ext cx="2133600" cy="44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38"/>
            <a:stretch/>
          </p:blipFill>
          <p:spPr bwMode="auto">
            <a:xfrm>
              <a:off x="6658694" y="2492896"/>
              <a:ext cx="2133600" cy="48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57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alj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alj presentation</Template>
  <TotalTime>33268</TotalTime>
  <Words>3811</Words>
  <Application>Microsoft Office PowerPoint</Application>
  <PresentationFormat>On-screen Show (4:3)</PresentationFormat>
  <Paragraphs>249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1_alj presentation</vt:lpstr>
      <vt:lpstr>Sandsynlighedsteori og statistik    Kapitel 6.  Stikprøver og deres fordelinger   (afsnit 6.1-6.4) </vt:lpstr>
      <vt:lpstr>Population og stikprøve</vt:lpstr>
      <vt:lpstr>Population og stikprøve</vt:lpstr>
      <vt:lpstr>Population og stikprøve</vt:lpstr>
      <vt:lpstr>Eksempel: Præsidentvalg i USA, 1936</vt:lpstr>
      <vt:lpstr>Notation </vt:lpstr>
      <vt:lpstr>Stikprøver til estimering af populationer</vt:lpstr>
      <vt:lpstr>Stikprøvefordeling</vt:lpstr>
      <vt:lpstr>Serier af stikprøver</vt:lpstr>
      <vt:lpstr>Stikprøvefordeling for middelværdi af stikprøver</vt:lpstr>
      <vt:lpstr>Den centrale grænseværdi-sætning</vt:lpstr>
      <vt:lpstr>Den centrale grænseværdi-sætning</vt:lpstr>
      <vt:lpstr>Eksempel: Hydraulikpumper til eksoskelet</vt:lpstr>
      <vt:lpstr>Eksempel: Hydraulikpumper til eksoskelet</vt:lpstr>
      <vt:lpstr>Stikprøver, hvor variansen ikke kendes</vt:lpstr>
      <vt:lpstr>t-fordelingen</vt:lpstr>
      <vt:lpstr>Frihedsgrader</vt:lpstr>
      <vt:lpstr>t-fordelingen i R </vt:lpstr>
      <vt:lpstr>Eksempel 6.52, s. 206</vt:lpstr>
      <vt:lpstr>Fordelingen af en stikprøves varians</vt:lpstr>
      <vt:lpstr>Fordelingen af en stikprøves varians</vt:lpstr>
      <vt:lpstr>χ^2 fordelingen</vt:lpstr>
      <vt:lpstr>χ^2 fordelingen</vt:lpstr>
      <vt:lpstr>Eksempel 6.53, s. 208</vt:lpstr>
      <vt:lpstr>Fordeling af varians for to stikprøver</vt:lpstr>
      <vt:lpstr>F-fordelingen</vt:lpstr>
      <vt:lpstr>Eksempel 6.54, s. 209</vt:lpstr>
      <vt:lpstr>R funktioner til kontinuerte fordelinger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K06</dc:title>
  <dc:creator>Allan Leck Jensen</dc:creator>
  <cp:lastModifiedBy>Allan Leck Jensen</cp:lastModifiedBy>
  <cp:revision>668</cp:revision>
  <dcterms:created xsi:type="dcterms:W3CDTF">2015-02-03T16:48:11Z</dcterms:created>
  <dcterms:modified xsi:type="dcterms:W3CDTF">2021-10-07T12:40:59Z</dcterms:modified>
</cp:coreProperties>
</file>