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330" r:id="rId2"/>
    <p:sldId id="331" r:id="rId3"/>
    <p:sldId id="332" r:id="rId4"/>
    <p:sldId id="333" r:id="rId5"/>
    <p:sldId id="334" r:id="rId6"/>
    <p:sldId id="335" r:id="rId7"/>
    <p:sldId id="377" r:id="rId8"/>
    <p:sldId id="336" r:id="rId9"/>
    <p:sldId id="338" r:id="rId10"/>
    <p:sldId id="339" r:id="rId11"/>
    <p:sldId id="341" r:id="rId12"/>
    <p:sldId id="342" r:id="rId13"/>
    <p:sldId id="340" r:id="rId14"/>
    <p:sldId id="337" r:id="rId15"/>
    <p:sldId id="343" r:id="rId16"/>
    <p:sldId id="345" r:id="rId17"/>
    <p:sldId id="376" r:id="rId18"/>
    <p:sldId id="344" r:id="rId19"/>
    <p:sldId id="347" r:id="rId20"/>
    <p:sldId id="374" r:id="rId21"/>
    <p:sldId id="375" r:id="rId22"/>
    <p:sldId id="353" r:id="rId23"/>
    <p:sldId id="357" r:id="rId24"/>
    <p:sldId id="359" r:id="rId25"/>
    <p:sldId id="348" r:id="rId26"/>
    <p:sldId id="349" r:id="rId27"/>
    <p:sldId id="351" r:id="rId28"/>
    <p:sldId id="352" r:id="rId29"/>
    <p:sldId id="360" r:id="rId30"/>
    <p:sldId id="356" r:id="rId31"/>
    <p:sldId id="358" r:id="rId32"/>
    <p:sldId id="365" r:id="rId33"/>
    <p:sldId id="362" r:id="rId34"/>
    <p:sldId id="366" r:id="rId35"/>
    <p:sldId id="364" r:id="rId36"/>
    <p:sldId id="367" r:id="rId37"/>
    <p:sldId id="368" r:id="rId38"/>
    <p:sldId id="369" r:id="rId39"/>
    <p:sldId id="370" r:id="rId40"/>
    <p:sldId id="371" r:id="rId41"/>
    <p:sldId id="372" r:id="rId42"/>
    <p:sldId id="373" r:id="rId43"/>
  </p:sldIdLst>
  <p:sldSz cx="9144000" cy="6858000" type="screen4x3"/>
  <p:notesSz cx="6805613" cy="99441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385D8A"/>
    <a:srgbClr val="BFB537"/>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30" autoAdjust="0"/>
    <p:restoredTop sz="94660"/>
  </p:normalViewPr>
  <p:slideViewPr>
    <p:cSldViewPr>
      <p:cViewPr varScale="1">
        <p:scale>
          <a:sx n="86" d="100"/>
          <a:sy n="86" d="100"/>
        </p:scale>
        <p:origin x="888" y="53"/>
      </p:cViewPr>
      <p:guideLst>
        <p:guide orient="horz" pos="2160"/>
        <p:guide pos="2880"/>
      </p:guideLst>
    </p:cSldViewPr>
  </p:slideViewPr>
  <p:notesTextViewPr>
    <p:cViewPr>
      <p:scale>
        <a:sx n="3" d="2"/>
        <a:sy n="3" d="2"/>
      </p:scale>
      <p:origin x="0" y="0"/>
    </p:cViewPr>
  </p:notesTextViewPr>
  <p:sorterViewPr>
    <p:cViewPr>
      <p:scale>
        <a:sx n="90" d="100"/>
        <a:sy n="90" d="100"/>
      </p:scale>
      <p:origin x="0" y="0"/>
    </p:cViewPr>
  </p:sorterViewPr>
  <p:notesViewPr>
    <p:cSldViewPr>
      <p:cViewPr varScale="1">
        <p:scale>
          <a:sx n="54" d="100"/>
          <a:sy n="54" d="100"/>
        </p:scale>
        <p:origin x="-2046" y="-90"/>
      </p:cViewPr>
      <p:guideLst>
        <p:guide orient="horz" pos="3132"/>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da-DK" dirty="0"/>
          </a:p>
        </p:txBody>
      </p:sp>
      <p:sp>
        <p:nvSpPr>
          <p:cNvPr id="3" name="Date Placeholder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vl1pPr>
          </a:lstStyle>
          <a:p>
            <a:fld id="{1FEA2212-9363-46D9-BBB4-BC54ECEFF217}" type="datetimeFigureOut">
              <a:rPr lang="da-DK" smtClean="0"/>
              <a:t>14-10-2021</a:t>
            </a:fld>
            <a:endParaRPr lang="da-DK" dirty="0"/>
          </a:p>
        </p:txBody>
      </p:sp>
      <p:sp>
        <p:nvSpPr>
          <p:cNvPr id="4" name="Slide Image Placeholder 3"/>
          <p:cNvSpPr>
            <a:spLocks noGrp="1" noRot="1" noChangeAspect="1"/>
          </p:cNvSpPr>
          <p:nvPr>
            <p:ph type="sldImg" idx="2"/>
          </p:nvPr>
        </p:nvSpPr>
        <p:spPr>
          <a:xfrm>
            <a:off x="917575" y="746125"/>
            <a:ext cx="4972050" cy="3729038"/>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6" name="Footer Placeholder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a:defRPr sz="1200"/>
            </a:lvl1pPr>
          </a:lstStyle>
          <a:p>
            <a:endParaRPr lang="da-DK" dirty="0"/>
          </a:p>
        </p:txBody>
      </p:sp>
      <p:sp>
        <p:nvSpPr>
          <p:cNvPr id="7" name="Slide Number Placehold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vl1pPr>
          </a:lstStyle>
          <a:p>
            <a:fld id="{8A30122F-26C3-412E-BD9C-8A567DADE761}" type="slidenum">
              <a:rPr lang="da-DK" smtClean="0"/>
              <a:t>‹#›</a:t>
            </a:fld>
            <a:endParaRPr lang="da-DK" dirty="0"/>
          </a:p>
        </p:txBody>
      </p:sp>
    </p:spTree>
    <p:extLst>
      <p:ext uri="{BB962C8B-B14F-4D97-AF65-F5344CB8AC3E}">
        <p14:creationId xmlns:p14="http://schemas.microsoft.com/office/powerpoint/2010/main" val="2662636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8A30122F-26C3-412E-BD9C-8A567DADE761}" type="slidenum">
              <a:rPr lang="da-DK" smtClean="0"/>
              <a:t>1</a:t>
            </a:fld>
            <a:endParaRPr lang="da-DK" dirty="0"/>
          </a:p>
        </p:txBody>
      </p:sp>
    </p:spTree>
    <p:extLst>
      <p:ext uri="{BB962C8B-B14F-4D97-AF65-F5344CB8AC3E}">
        <p14:creationId xmlns:p14="http://schemas.microsoft.com/office/powerpoint/2010/main" val="4100387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16</a:t>
            </a:fld>
            <a:endParaRPr lang="da-DK" dirty="0"/>
          </a:p>
        </p:txBody>
      </p:sp>
    </p:spTree>
    <p:extLst>
      <p:ext uri="{BB962C8B-B14F-4D97-AF65-F5344CB8AC3E}">
        <p14:creationId xmlns:p14="http://schemas.microsoft.com/office/powerpoint/2010/main" val="3268557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18</a:t>
            </a:fld>
            <a:endParaRPr lang="da-DK" dirty="0"/>
          </a:p>
        </p:txBody>
      </p:sp>
    </p:spTree>
    <p:extLst>
      <p:ext uri="{BB962C8B-B14F-4D97-AF65-F5344CB8AC3E}">
        <p14:creationId xmlns:p14="http://schemas.microsoft.com/office/powerpoint/2010/main" val="220558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20</a:t>
            </a:fld>
            <a:endParaRPr lang="da-DK" dirty="0"/>
          </a:p>
        </p:txBody>
      </p:sp>
    </p:spTree>
    <p:extLst>
      <p:ext uri="{BB962C8B-B14F-4D97-AF65-F5344CB8AC3E}">
        <p14:creationId xmlns:p14="http://schemas.microsoft.com/office/powerpoint/2010/main" val="1426131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25</a:t>
            </a:fld>
            <a:endParaRPr lang="da-DK" dirty="0"/>
          </a:p>
        </p:txBody>
      </p:sp>
    </p:spTree>
    <p:extLst>
      <p:ext uri="{BB962C8B-B14F-4D97-AF65-F5344CB8AC3E}">
        <p14:creationId xmlns:p14="http://schemas.microsoft.com/office/powerpoint/2010/main" val="1898302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26</a:t>
            </a:fld>
            <a:endParaRPr lang="da-DK" dirty="0"/>
          </a:p>
        </p:txBody>
      </p:sp>
    </p:spTree>
    <p:extLst>
      <p:ext uri="{BB962C8B-B14F-4D97-AF65-F5344CB8AC3E}">
        <p14:creationId xmlns:p14="http://schemas.microsoft.com/office/powerpoint/2010/main" val="499180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27</a:t>
            </a:fld>
            <a:endParaRPr lang="da-DK" dirty="0"/>
          </a:p>
        </p:txBody>
      </p:sp>
    </p:spTree>
    <p:extLst>
      <p:ext uri="{BB962C8B-B14F-4D97-AF65-F5344CB8AC3E}">
        <p14:creationId xmlns:p14="http://schemas.microsoft.com/office/powerpoint/2010/main" val="998877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28</a:t>
            </a:fld>
            <a:endParaRPr lang="da-DK" dirty="0"/>
          </a:p>
        </p:txBody>
      </p:sp>
    </p:spTree>
    <p:extLst>
      <p:ext uri="{BB962C8B-B14F-4D97-AF65-F5344CB8AC3E}">
        <p14:creationId xmlns:p14="http://schemas.microsoft.com/office/powerpoint/2010/main" val="2098063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29</a:t>
            </a:fld>
            <a:endParaRPr lang="da-DK" dirty="0"/>
          </a:p>
        </p:txBody>
      </p:sp>
    </p:spTree>
    <p:extLst>
      <p:ext uri="{BB962C8B-B14F-4D97-AF65-F5344CB8AC3E}">
        <p14:creationId xmlns:p14="http://schemas.microsoft.com/office/powerpoint/2010/main" val="3461828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33</a:t>
            </a:fld>
            <a:endParaRPr lang="da-DK" dirty="0"/>
          </a:p>
        </p:txBody>
      </p:sp>
    </p:spTree>
    <p:extLst>
      <p:ext uri="{BB962C8B-B14F-4D97-AF65-F5344CB8AC3E}">
        <p14:creationId xmlns:p14="http://schemas.microsoft.com/office/powerpoint/2010/main" val="3378973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34</a:t>
            </a:fld>
            <a:endParaRPr lang="da-DK" dirty="0"/>
          </a:p>
        </p:txBody>
      </p:sp>
    </p:spTree>
    <p:extLst>
      <p:ext uri="{BB962C8B-B14F-4D97-AF65-F5344CB8AC3E}">
        <p14:creationId xmlns:p14="http://schemas.microsoft.com/office/powerpoint/2010/main" val="1798511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2</a:t>
            </a:fld>
            <a:endParaRPr lang="da-DK" dirty="0"/>
          </a:p>
        </p:txBody>
      </p:sp>
    </p:spTree>
    <p:extLst>
      <p:ext uri="{BB962C8B-B14F-4D97-AF65-F5344CB8AC3E}">
        <p14:creationId xmlns:p14="http://schemas.microsoft.com/office/powerpoint/2010/main" val="2647974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35</a:t>
            </a:fld>
            <a:endParaRPr lang="da-DK" dirty="0"/>
          </a:p>
        </p:txBody>
      </p:sp>
    </p:spTree>
    <p:extLst>
      <p:ext uri="{BB962C8B-B14F-4D97-AF65-F5344CB8AC3E}">
        <p14:creationId xmlns:p14="http://schemas.microsoft.com/office/powerpoint/2010/main" val="2412729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36</a:t>
            </a:fld>
            <a:endParaRPr lang="da-DK" dirty="0"/>
          </a:p>
        </p:txBody>
      </p:sp>
    </p:spTree>
    <p:extLst>
      <p:ext uri="{BB962C8B-B14F-4D97-AF65-F5344CB8AC3E}">
        <p14:creationId xmlns:p14="http://schemas.microsoft.com/office/powerpoint/2010/main" val="3413013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37</a:t>
            </a:fld>
            <a:endParaRPr lang="da-DK" dirty="0"/>
          </a:p>
        </p:txBody>
      </p:sp>
    </p:spTree>
    <p:extLst>
      <p:ext uri="{BB962C8B-B14F-4D97-AF65-F5344CB8AC3E}">
        <p14:creationId xmlns:p14="http://schemas.microsoft.com/office/powerpoint/2010/main" val="1178179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40</a:t>
            </a:fld>
            <a:endParaRPr lang="da-DK" dirty="0"/>
          </a:p>
        </p:txBody>
      </p:sp>
    </p:spTree>
    <p:extLst>
      <p:ext uri="{BB962C8B-B14F-4D97-AF65-F5344CB8AC3E}">
        <p14:creationId xmlns:p14="http://schemas.microsoft.com/office/powerpoint/2010/main" val="2490375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41</a:t>
            </a:fld>
            <a:endParaRPr lang="da-DK" dirty="0"/>
          </a:p>
        </p:txBody>
      </p:sp>
    </p:spTree>
    <p:extLst>
      <p:ext uri="{BB962C8B-B14F-4D97-AF65-F5344CB8AC3E}">
        <p14:creationId xmlns:p14="http://schemas.microsoft.com/office/powerpoint/2010/main" val="442596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3</a:t>
            </a:fld>
            <a:endParaRPr lang="da-DK" dirty="0"/>
          </a:p>
        </p:txBody>
      </p:sp>
    </p:spTree>
    <p:extLst>
      <p:ext uri="{BB962C8B-B14F-4D97-AF65-F5344CB8AC3E}">
        <p14:creationId xmlns:p14="http://schemas.microsoft.com/office/powerpoint/2010/main" val="1122594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5</a:t>
            </a:fld>
            <a:endParaRPr lang="da-DK" dirty="0"/>
          </a:p>
        </p:txBody>
      </p:sp>
    </p:spTree>
    <p:extLst>
      <p:ext uri="{BB962C8B-B14F-4D97-AF65-F5344CB8AC3E}">
        <p14:creationId xmlns:p14="http://schemas.microsoft.com/office/powerpoint/2010/main" val="83724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6</a:t>
            </a:fld>
            <a:endParaRPr lang="da-DK" dirty="0"/>
          </a:p>
        </p:txBody>
      </p:sp>
    </p:spTree>
    <p:extLst>
      <p:ext uri="{BB962C8B-B14F-4D97-AF65-F5344CB8AC3E}">
        <p14:creationId xmlns:p14="http://schemas.microsoft.com/office/powerpoint/2010/main" val="2484905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7</a:t>
            </a:fld>
            <a:endParaRPr lang="da-DK" dirty="0"/>
          </a:p>
        </p:txBody>
      </p:sp>
    </p:spTree>
    <p:extLst>
      <p:ext uri="{BB962C8B-B14F-4D97-AF65-F5344CB8AC3E}">
        <p14:creationId xmlns:p14="http://schemas.microsoft.com/office/powerpoint/2010/main" val="3254063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8</a:t>
            </a:fld>
            <a:endParaRPr lang="da-DK" dirty="0"/>
          </a:p>
        </p:txBody>
      </p:sp>
    </p:spTree>
    <p:extLst>
      <p:ext uri="{BB962C8B-B14F-4D97-AF65-F5344CB8AC3E}">
        <p14:creationId xmlns:p14="http://schemas.microsoft.com/office/powerpoint/2010/main" val="1569847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14</a:t>
            </a:fld>
            <a:endParaRPr lang="da-DK" dirty="0"/>
          </a:p>
        </p:txBody>
      </p:sp>
    </p:spTree>
    <p:extLst>
      <p:ext uri="{BB962C8B-B14F-4D97-AF65-F5344CB8AC3E}">
        <p14:creationId xmlns:p14="http://schemas.microsoft.com/office/powerpoint/2010/main" val="3992073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8A30122F-26C3-412E-BD9C-8A567DADE761}" type="slidenum">
              <a:rPr lang="da-DK" smtClean="0"/>
              <a:t>15</a:t>
            </a:fld>
            <a:endParaRPr lang="da-DK" dirty="0"/>
          </a:p>
        </p:txBody>
      </p:sp>
    </p:spTree>
    <p:extLst>
      <p:ext uri="{BB962C8B-B14F-4D97-AF65-F5344CB8AC3E}">
        <p14:creationId xmlns:p14="http://schemas.microsoft.com/office/powerpoint/2010/main" val="1816019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Allan UV">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424936" cy="706090"/>
          </a:xfrm>
        </p:spPr>
        <p:txBody>
          <a:bodyPr>
            <a:noAutofit/>
          </a:bodyPr>
          <a:lstStyle>
            <a:lvl1pPr>
              <a:defRPr sz="3600" b="1">
                <a:solidFill>
                  <a:schemeClr val="accent1">
                    <a:lumMod val="75000"/>
                  </a:schemeClr>
                </a:solidFill>
              </a:defRPr>
            </a:lvl1pPr>
          </a:lstStyle>
          <a:p>
            <a:r>
              <a:rPr lang="da-DK" dirty="0" err="1" smtClean="0"/>
              <a:t>Click</a:t>
            </a:r>
            <a:r>
              <a:rPr lang="da-DK" dirty="0" smtClean="0"/>
              <a:t> to </a:t>
            </a:r>
            <a:r>
              <a:rPr lang="da-DK" dirty="0" err="1" smtClean="0"/>
              <a:t>edit</a:t>
            </a:r>
            <a:r>
              <a:rPr lang="da-DK" dirty="0" smtClean="0"/>
              <a:t> Master </a:t>
            </a:r>
            <a:r>
              <a:rPr lang="da-DK" dirty="0" err="1" smtClean="0"/>
              <a:t>title</a:t>
            </a:r>
            <a:r>
              <a:rPr lang="da-DK" dirty="0" smtClean="0"/>
              <a:t> </a:t>
            </a:r>
            <a:r>
              <a:rPr lang="da-DK" dirty="0" err="1" smtClean="0"/>
              <a:t>style</a:t>
            </a:r>
            <a:endParaRPr lang="da-DK" dirty="0"/>
          </a:p>
        </p:txBody>
      </p:sp>
      <p:sp>
        <p:nvSpPr>
          <p:cNvPr id="3" name="Content Placeholder 2"/>
          <p:cNvSpPr>
            <a:spLocks noGrp="1"/>
          </p:cNvSpPr>
          <p:nvPr>
            <p:ph idx="1"/>
          </p:nvPr>
        </p:nvSpPr>
        <p:spPr>
          <a:xfrm>
            <a:off x="467544" y="1196752"/>
            <a:ext cx="8424936" cy="5544616"/>
          </a:xfrm>
        </p:spPr>
        <p:txBody>
          <a:bodyPr>
            <a:noAutofit/>
          </a:bodyPr>
          <a:lstStyle>
            <a:lvl1pPr marL="357188" indent="-357188">
              <a:buClr>
                <a:schemeClr val="tx2"/>
              </a:buClr>
              <a:buFont typeface="Arial" panose="020B0604020202020204" pitchFamily="34" charset="0"/>
              <a:buChar char="•"/>
              <a:defRPr sz="2200"/>
            </a:lvl1pPr>
            <a:lvl2pPr marL="720725" indent="-363538">
              <a:buClr>
                <a:schemeClr val="tx2"/>
              </a:buClr>
              <a:buFont typeface="Arial" panose="020B0604020202020204" pitchFamily="34" charset="0"/>
              <a:buChar char="–"/>
              <a:defRPr sz="2000"/>
            </a:lvl2pPr>
            <a:lvl3pPr marL="1073150" indent="-357188">
              <a:buClr>
                <a:schemeClr val="tx2"/>
              </a:buClr>
              <a:buFont typeface="Courier New" panose="02070309020205020404" pitchFamily="49" charset="0"/>
              <a:buChar char="o"/>
              <a:defRPr sz="1800"/>
            </a:lvl3pPr>
            <a:lvl4pPr marL="1431925" indent="-358775">
              <a:buClr>
                <a:schemeClr val="tx2"/>
              </a:buClr>
              <a:buFont typeface="Arial" panose="020B0604020202020204" pitchFamily="34" charset="0"/>
              <a:buChar char="•"/>
              <a:defRPr sz="1600"/>
            </a:lvl4pPr>
            <a:lvl5pPr marL="1789113" indent="-357188">
              <a:buClr>
                <a:schemeClr val="tx2"/>
              </a:buClr>
              <a:buFont typeface="Arial" panose="020B0604020202020204" pitchFamily="34" charset="0"/>
              <a:buChar char="•"/>
              <a:defRPr sz="1600"/>
            </a:lvl5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4" name="Date Placeholder 3"/>
          <p:cNvSpPr>
            <a:spLocks noGrp="1"/>
          </p:cNvSpPr>
          <p:nvPr>
            <p:ph type="dt" sz="half" idx="10"/>
          </p:nvPr>
        </p:nvSpPr>
        <p:spPr>
          <a:xfrm>
            <a:off x="251520" y="6453336"/>
            <a:ext cx="2133600" cy="293117"/>
          </a:xfrm>
        </p:spPr>
        <p:txBody>
          <a:bodyPr/>
          <a:lstStyle/>
          <a:p>
            <a:fld id="{5D19CE03-7F5B-4958-A83D-82FBD8425B28}" type="datetime1">
              <a:rPr lang="da-DK" smtClean="0">
                <a:solidFill>
                  <a:prstClr val="black">
                    <a:tint val="75000"/>
                  </a:prstClr>
                </a:solidFill>
              </a:rPr>
              <a:pPr/>
              <a:t>14-10-2021</a:t>
            </a:fld>
            <a:endParaRPr lang="da-DK"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da-DK" dirty="0">
              <a:solidFill>
                <a:prstClr val="black">
                  <a:tint val="75000"/>
                </a:prstClr>
              </a:solidFill>
            </a:endParaRPr>
          </a:p>
        </p:txBody>
      </p:sp>
      <p:sp>
        <p:nvSpPr>
          <p:cNvPr id="6" name="Slide Number Placeholder 5"/>
          <p:cNvSpPr>
            <a:spLocks noGrp="1"/>
          </p:cNvSpPr>
          <p:nvPr>
            <p:ph type="sldNum" sz="quarter" idx="12"/>
          </p:nvPr>
        </p:nvSpPr>
        <p:spPr>
          <a:xfrm>
            <a:off x="6732240" y="6453336"/>
            <a:ext cx="2133600" cy="293117"/>
          </a:xfrm>
        </p:spPr>
        <p:txBody>
          <a:bodyPr/>
          <a:lstStyle/>
          <a:p>
            <a:fld id="{2CD97C06-EC96-4259-9516-82894ECCBF7D}"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24674823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Click</a:t>
            </a:r>
            <a:r>
              <a:rPr lang="da-DK" dirty="0" smtClean="0"/>
              <a:t> to </a:t>
            </a:r>
            <a:r>
              <a:rPr lang="da-DK" dirty="0" err="1" smtClean="0"/>
              <a:t>edit</a:t>
            </a:r>
            <a:r>
              <a:rPr lang="da-DK" dirty="0" smtClean="0"/>
              <a:t> Master </a:t>
            </a:r>
            <a:r>
              <a:rPr lang="da-DK" dirty="0" err="1" smtClean="0"/>
              <a:t>title</a:t>
            </a:r>
            <a:r>
              <a:rPr lang="da-DK" dirty="0" smtClean="0"/>
              <a:t> </a:t>
            </a:r>
            <a:r>
              <a:rPr lang="da-DK" dirty="0" err="1" smtClean="0"/>
              <a:t>style</a:t>
            </a:r>
            <a:endParaRPr lang="da-DK" dirty="0"/>
          </a:p>
        </p:txBody>
      </p:sp>
      <p:sp>
        <p:nvSpPr>
          <p:cNvPr id="3" name="Vertical Text Placeholder 2"/>
          <p:cNvSpPr>
            <a:spLocks noGrp="1"/>
          </p:cNvSpPr>
          <p:nvPr>
            <p:ph type="body" orient="vert" idx="1"/>
          </p:nvPr>
        </p:nvSpPr>
        <p:spPr/>
        <p:txBody>
          <a:bodyPr vert="eaVert"/>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4" name="Date Placeholder 3"/>
          <p:cNvSpPr>
            <a:spLocks noGrp="1"/>
          </p:cNvSpPr>
          <p:nvPr>
            <p:ph type="dt" sz="half" idx="10"/>
          </p:nvPr>
        </p:nvSpPr>
        <p:spPr/>
        <p:txBody>
          <a:bodyPr/>
          <a:lstStyle/>
          <a:p>
            <a:fld id="{5C25FBDD-E51E-42B8-BD72-6D243A0B5E43}" type="datetime1">
              <a:rPr lang="da-DK" smtClean="0">
                <a:solidFill>
                  <a:prstClr val="black">
                    <a:tint val="75000"/>
                  </a:prstClr>
                </a:solidFill>
              </a:rPr>
              <a:pPr/>
              <a:t>14-10-2021</a:t>
            </a:fld>
            <a:endParaRPr lang="da-DK"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da-DK"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C840F70-2A0F-4605-BD2E-95415B8D9C50}"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2052638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da-DK" dirty="0" err="1" smtClean="0"/>
              <a:t>Click</a:t>
            </a:r>
            <a:r>
              <a:rPr lang="da-DK" dirty="0" smtClean="0"/>
              <a:t> to </a:t>
            </a:r>
            <a:r>
              <a:rPr lang="da-DK" dirty="0" err="1" smtClean="0"/>
              <a:t>edit</a:t>
            </a:r>
            <a:r>
              <a:rPr lang="da-DK" dirty="0" smtClean="0"/>
              <a:t> Master </a:t>
            </a:r>
            <a:r>
              <a:rPr lang="da-DK" dirty="0" err="1" smtClean="0"/>
              <a:t>title</a:t>
            </a:r>
            <a:r>
              <a:rPr lang="da-DK" dirty="0" smtClean="0"/>
              <a:t> </a:t>
            </a:r>
            <a:r>
              <a:rPr lang="da-DK" dirty="0" err="1" smtClean="0"/>
              <a:t>style</a:t>
            </a:r>
            <a:endParaRPr lang="da-DK"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4" name="Date Placeholder 3"/>
          <p:cNvSpPr>
            <a:spLocks noGrp="1"/>
          </p:cNvSpPr>
          <p:nvPr>
            <p:ph type="dt" sz="half" idx="10"/>
          </p:nvPr>
        </p:nvSpPr>
        <p:spPr/>
        <p:txBody>
          <a:bodyPr/>
          <a:lstStyle/>
          <a:p>
            <a:fld id="{58E97DE9-C5AB-4710-BB11-1CE08CC28B36}" type="datetime1">
              <a:rPr lang="da-DK" smtClean="0">
                <a:solidFill>
                  <a:prstClr val="black">
                    <a:tint val="75000"/>
                  </a:prstClr>
                </a:solidFill>
              </a:rPr>
              <a:pPr/>
              <a:t>14-10-2021</a:t>
            </a:fld>
            <a:endParaRPr lang="da-DK"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da-DK"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C840F70-2A0F-4605-BD2E-95415B8D9C50}"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1379280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dirty="0" err="1" smtClean="0"/>
              <a:t>Click</a:t>
            </a:r>
            <a:r>
              <a:rPr lang="da-DK" dirty="0" smtClean="0"/>
              <a:t> to </a:t>
            </a:r>
            <a:r>
              <a:rPr lang="da-DK" dirty="0" err="1" smtClean="0"/>
              <a:t>edit</a:t>
            </a:r>
            <a:r>
              <a:rPr lang="da-DK" dirty="0" smtClean="0"/>
              <a:t> Master </a:t>
            </a:r>
            <a:r>
              <a:rPr lang="da-DK" dirty="0" err="1" smtClean="0"/>
              <a:t>title</a:t>
            </a:r>
            <a:r>
              <a:rPr lang="da-DK" dirty="0" smtClean="0"/>
              <a:t> </a:t>
            </a:r>
            <a:r>
              <a:rPr lang="da-DK" dirty="0" err="1" smtClean="0"/>
              <a:t>style</a:t>
            </a:r>
            <a:endParaRPr lang="da-DK"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dirty="0" err="1" smtClean="0"/>
              <a:t>Click</a:t>
            </a:r>
            <a:r>
              <a:rPr lang="da-DK" dirty="0" smtClean="0"/>
              <a:t> to </a:t>
            </a:r>
            <a:r>
              <a:rPr lang="da-DK" dirty="0" err="1" smtClean="0"/>
              <a:t>edit</a:t>
            </a:r>
            <a:r>
              <a:rPr lang="da-DK" dirty="0" smtClean="0"/>
              <a:t> Master </a:t>
            </a:r>
            <a:r>
              <a:rPr lang="da-DK" dirty="0" err="1" smtClean="0"/>
              <a:t>subtitle</a:t>
            </a:r>
            <a:r>
              <a:rPr lang="da-DK" dirty="0" smtClean="0"/>
              <a:t> </a:t>
            </a:r>
            <a:r>
              <a:rPr lang="da-DK" dirty="0" err="1" smtClean="0"/>
              <a:t>style</a:t>
            </a:r>
            <a:endParaRPr lang="da-DK" dirty="0"/>
          </a:p>
        </p:txBody>
      </p:sp>
      <p:sp>
        <p:nvSpPr>
          <p:cNvPr id="4" name="Date Placeholder 3"/>
          <p:cNvSpPr>
            <a:spLocks noGrp="1"/>
          </p:cNvSpPr>
          <p:nvPr>
            <p:ph type="dt" sz="half" idx="10"/>
          </p:nvPr>
        </p:nvSpPr>
        <p:spPr/>
        <p:txBody>
          <a:bodyPr/>
          <a:lstStyle/>
          <a:p>
            <a:fld id="{1A87024F-1769-407B-B96A-9A8C483F2D4D}" type="datetime1">
              <a:rPr lang="da-DK" smtClean="0">
                <a:solidFill>
                  <a:prstClr val="black">
                    <a:tint val="75000"/>
                  </a:prstClr>
                </a:solidFill>
              </a:rPr>
              <a:pPr/>
              <a:t>14-10-2021</a:t>
            </a:fld>
            <a:endParaRPr lang="da-DK"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da-DK"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C840F70-2A0F-4605-BD2E-95415B8D9C50}"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37829983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da-DK" dirty="0" err="1" smtClean="0"/>
              <a:t>Click</a:t>
            </a:r>
            <a:r>
              <a:rPr lang="da-DK" dirty="0" smtClean="0"/>
              <a:t> to </a:t>
            </a:r>
            <a:r>
              <a:rPr lang="da-DK" dirty="0" err="1" smtClean="0"/>
              <a:t>edit</a:t>
            </a:r>
            <a:r>
              <a:rPr lang="da-DK" dirty="0" smtClean="0"/>
              <a:t> Master </a:t>
            </a:r>
            <a:r>
              <a:rPr lang="da-DK" dirty="0" err="1" smtClean="0"/>
              <a:t>title</a:t>
            </a:r>
            <a:r>
              <a:rPr lang="da-DK" dirty="0" smtClean="0"/>
              <a:t> </a:t>
            </a:r>
            <a:r>
              <a:rPr lang="da-DK" dirty="0" err="1" smtClean="0"/>
              <a:t>style</a:t>
            </a:r>
            <a:endParaRPr lang="da-DK"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p:txBody>
      </p:sp>
      <p:sp>
        <p:nvSpPr>
          <p:cNvPr id="4" name="Date Placeholder 3"/>
          <p:cNvSpPr>
            <a:spLocks noGrp="1"/>
          </p:cNvSpPr>
          <p:nvPr>
            <p:ph type="dt" sz="half" idx="10"/>
          </p:nvPr>
        </p:nvSpPr>
        <p:spPr/>
        <p:txBody>
          <a:bodyPr/>
          <a:lstStyle/>
          <a:p>
            <a:fld id="{A8E637EB-1A8F-478E-8F09-EA7CFEEDD101}" type="datetime1">
              <a:rPr lang="da-DK" smtClean="0">
                <a:solidFill>
                  <a:prstClr val="black">
                    <a:tint val="75000"/>
                  </a:prstClr>
                </a:solidFill>
              </a:rPr>
              <a:pPr/>
              <a:t>14-10-2021</a:t>
            </a:fld>
            <a:endParaRPr lang="da-DK"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da-DK"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C840F70-2A0F-4605-BD2E-95415B8D9C50}"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23121795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Click</a:t>
            </a:r>
            <a:r>
              <a:rPr lang="da-DK" dirty="0" smtClean="0"/>
              <a:t> to </a:t>
            </a:r>
            <a:r>
              <a:rPr lang="da-DK" dirty="0" err="1" smtClean="0"/>
              <a:t>edit</a:t>
            </a:r>
            <a:r>
              <a:rPr lang="da-DK" dirty="0" smtClean="0"/>
              <a:t> Master </a:t>
            </a:r>
            <a:r>
              <a:rPr lang="da-DK" dirty="0" err="1" smtClean="0"/>
              <a:t>title</a:t>
            </a:r>
            <a:r>
              <a:rPr lang="da-DK" dirty="0" smtClean="0"/>
              <a:t> </a:t>
            </a:r>
            <a:r>
              <a:rPr lang="da-DK" dirty="0" err="1" smtClean="0"/>
              <a:t>style</a:t>
            </a:r>
            <a:endParaRPr lang="da-DK"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5" name="Date Placeholder 4"/>
          <p:cNvSpPr>
            <a:spLocks noGrp="1"/>
          </p:cNvSpPr>
          <p:nvPr>
            <p:ph type="dt" sz="half" idx="10"/>
          </p:nvPr>
        </p:nvSpPr>
        <p:spPr/>
        <p:txBody>
          <a:bodyPr/>
          <a:lstStyle/>
          <a:p>
            <a:fld id="{CC61051B-E0A6-42CA-8517-210D8FD5BCFD}" type="datetime1">
              <a:rPr lang="da-DK" smtClean="0">
                <a:solidFill>
                  <a:prstClr val="black">
                    <a:tint val="75000"/>
                  </a:prstClr>
                </a:solidFill>
              </a:rPr>
              <a:pPr/>
              <a:t>14-10-2021</a:t>
            </a:fld>
            <a:endParaRPr lang="da-DK"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da-DK"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C840F70-2A0F-4605-BD2E-95415B8D9C50}"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3467154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dirty="0" err="1" smtClean="0"/>
              <a:t>Click</a:t>
            </a:r>
            <a:r>
              <a:rPr lang="da-DK" dirty="0" smtClean="0"/>
              <a:t> to </a:t>
            </a:r>
            <a:r>
              <a:rPr lang="da-DK" dirty="0" err="1" smtClean="0"/>
              <a:t>edit</a:t>
            </a:r>
            <a:r>
              <a:rPr lang="da-DK" dirty="0" smtClean="0"/>
              <a:t> Master </a:t>
            </a:r>
            <a:r>
              <a:rPr lang="da-DK" dirty="0" err="1" smtClean="0"/>
              <a:t>title</a:t>
            </a:r>
            <a:r>
              <a:rPr lang="da-DK" dirty="0" smtClean="0"/>
              <a:t> </a:t>
            </a:r>
            <a:r>
              <a:rPr lang="da-DK" dirty="0" err="1" smtClean="0"/>
              <a:t>style</a:t>
            </a:r>
            <a:endParaRPr lang="da-DK"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7" name="Date Placeholder 6"/>
          <p:cNvSpPr>
            <a:spLocks noGrp="1"/>
          </p:cNvSpPr>
          <p:nvPr>
            <p:ph type="dt" sz="half" idx="10"/>
          </p:nvPr>
        </p:nvSpPr>
        <p:spPr/>
        <p:txBody>
          <a:bodyPr/>
          <a:lstStyle/>
          <a:p>
            <a:fld id="{75E3021E-739B-49E9-9A13-54B798FC8950}" type="datetime1">
              <a:rPr lang="da-DK" smtClean="0">
                <a:solidFill>
                  <a:prstClr val="black">
                    <a:tint val="75000"/>
                  </a:prstClr>
                </a:solidFill>
              </a:rPr>
              <a:pPr/>
              <a:t>14-10-2021</a:t>
            </a:fld>
            <a:endParaRPr lang="da-DK"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da-DK"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C840F70-2A0F-4605-BD2E-95415B8D9C50}"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610979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Click</a:t>
            </a:r>
            <a:r>
              <a:rPr lang="da-DK" dirty="0" smtClean="0"/>
              <a:t> to </a:t>
            </a:r>
            <a:r>
              <a:rPr lang="da-DK" dirty="0" err="1" smtClean="0"/>
              <a:t>edit</a:t>
            </a:r>
            <a:r>
              <a:rPr lang="da-DK" dirty="0" smtClean="0"/>
              <a:t> Master </a:t>
            </a:r>
            <a:r>
              <a:rPr lang="da-DK" dirty="0" err="1" smtClean="0"/>
              <a:t>title</a:t>
            </a:r>
            <a:r>
              <a:rPr lang="da-DK" dirty="0" smtClean="0"/>
              <a:t> </a:t>
            </a:r>
            <a:r>
              <a:rPr lang="da-DK" dirty="0" err="1" smtClean="0"/>
              <a:t>style</a:t>
            </a:r>
            <a:endParaRPr lang="da-DK" dirty="0"/>
          </a:p>
        </p:txBody>
      </p:sp>
      <p:sp>
        <p:nvSpPr>
          <p:cNvPr id="3" name="Date Placeholder 2"/>
          <p:cNvSpPr>
            <a:spLocks noGrp="1"/>
          </p:cNvSpPr>
          <p:nvPr>
            <p:ph type="dt" sz="half" idx="10"/>
          </p:nvPr>
        </p:nvSpPr>
        <p:spPr/>
        <p:txBody>
          <a:bodyPr/>
          <a:lstStyle/>
          <a:p>
            <a:fld id="{858C6C2F-4DE4-49FA-9125-F3F443DE2F13}" type="datetime1">
              <a:rPr lang="da-DK" smtClean="0">
                <a:solidFill>
                  <a:prstClr val="black">
                    <a:tint val="75000"/>
                  </a:prstClr>
                </a:solidFill>
              </a:rPr>
              <a:pPr/>
              <a:t>14-10-2021</a:t>
            </a:fld>
            <a:endParaRPr lang="da-DK"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da-DK"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C840F70-2A0F-4605-BD2E-95415B8D9C50}"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900584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93D95-EC69-4035-B4CC-53B0BB4B4E47}" type="datetime1">
              <a:rPr lang="da-DK" smtClean="0">
                <a:solidFill>
                  <a:prstClr val="black">
                    <a:tint val="75000"/>
                  </a:prstClr>
                </a:solidFill>
              </a:rPr>
              <a:pPr/>
              <a:t>14-10-2021</a:t>
            </a:fld>
            <a:endParaRPr lang="da-DK"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da-DK"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C840F70-2A0F-4605-BD2E-95415B8D9C50}"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1365143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da-DK" dirty="0" err="1" smtClean="0"/>
              <a:t>Click</a:t>
            </a:r>
            <a:r>
              <a:rPr lang="da-DK" dirty="0" smtClean="0"/>
              <a:t> to </a:t>
            </a:r>
            <a:r>
              <a:rPr lang="da-DK" dirty="0" err="1" smtClean="0"/>
              <a:t>edit</a:t>
            </a:r>
            <a:r>
              <a:rPr lang="da-DK" dirty="0" smtClean="0"/>
              <a:t> Master </a:t>
            </a:r>
            <a:r>
              <a:rPr lang="da-DK" dirty="0" err="1" smtClean="0"/>
              <a:t>title</a:t>
            </a:r>
            <a:r>
              <a:rPr lang="da-DK" dirty="0" smtClean="0"/>
              <a:t> </a:t>
            </a:r>
            <a:r>
              <a:rPr lang="da-DK" dirty="0" err="1" smtClean="0"/>
              <a:t>style</a:t>
            </a:r>
            <a:endParaRPr lang="da-DK"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p:txBody>
      </p:sp>
      <p:sp>
        <p:nvSpPr>
          <p:cNvPr id="5" name="Date Placeholder 4"/>
          <p:cNvSpPr>
            <a:spLocks noGrp="1"/>
          </p:cNvSpPr>
          <p:nvPr>
            <p:ph type="dt" sz="half" idx="10"/>
          </p:nvPr>
        </p:nvSpPr>
        <p:spPr/>
        <p:txBody>
          <a:bodyPr/>
          <a:lstStyle/>
          <a:p>
            <a:fld id="{07EE9CA3-E0F6-4AF4-898C-E5801BF8F406}" type="datetime1">
              <a:rPr lang="da-DK" smtClean="0">
                <a:solidFill>
                  <a:prstClr val="black">
                    <a:tint val="75000"/>
                  </a:prstClr>
                </a:solidFill>
              </a:rPr>
              <a:pPr/>
              <a:t>14-10-2021</a:t>
            </a:fld>
            <a:endParaRPr lang="da-DK"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da-DK"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C840F70-2A0F-4605-BD2E-95415B8D9C50}"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1882842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da-DK" dirty="0" err="1" smtClean="0"/>
              <a:t>Click</a:t>
            </a:r>
            <a:r>
              <a:rPr lang="da-DK" dirty="0" smtClean="0"/>
              <a:t> to </a:t>
            </a:r>
            <a:r>
              <a:rPr lang="da-DK" dirty="0" err="1" smtClean="0"/>
              <a:t>edit</a:t>
            </a:r>
            <a:r>
              <a:rPr lang="da-DK" dirty="0" smtClean="0"/>
              <a:t> Master </a:t>
            </a:r>
            <a:r>
              <a:rPr lang="da-DK" dirty="0" err="1" smtClean="0"/>
              <a:t>title</a:t>
            </a:r>
            <a:r>
              <a:rPr lang="da-DK" dirty="0" smtClean="0"/>
              <a:t> </a:t>
            </a:r>
            <a:r>
              <a:rPr lang="da-DK" dirty="0" err="1" smtClean="0"/>
              <a:t>style</a:t>
            </a:r>
            <a:endParaRPr lang="da-DK"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p:txBody>
      </p:sp>
      <p:sp>
        <p:nvSpPr>
          <p:cNvPr id="5" name="Date Placeholder 4"/>
          <p:cNvSpPr>
            <a:spLocks noGrp="1"/>
          </p:cNvSpPr>
          <p:nvPr>
            <p:ph type="dt" sz="half" idx="10"/>
          </p:nvPr>
        </p:nvSpPr>
        <p:spPr/>
        <p:txBody>
          <a:bodyPr/>
          <a:lstStyle/>
          <a:p>
            <a:fld id="{B727CF84-F23E-4C8F-B3E5-433B89DC67CF}" type="datetime1">
              <a:rPr lang="da-DK" smtClean="0">
                <a:solidFill>
                  <a:prstClr val="black">
                    <a:tint val="75000"/>
                  </a:prstClr>
                </a:solidFill>
              </a:rPr>
              <a:pPr/>
              <a:t>14-10-2021</a:t>
            </a:fld>
            <a:endParaRPr lang="da-DK"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da-DK"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C840F70-2A0F-4605-BD2E-95415B8D9C50}"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643520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dirty="0" err="1" smtClean="0"/>
              <a:t>Click</a:t>
            </a:r>
            <a:r>
              <a:rPr lang="da-DK" dirty="0" smtClean="0"/>
              <a:t> to </a:t>
            </a:r>
            <a:r>
              <a:rPr lang="da-DK" dirty="0" err="1" smtClean="0"/>
              <a:t>edit</a:t>
            </a:r>
            <a:r>
              <a:rPr lang="da-DK" dirty="0" smtClean="0"/>
              <a:t> Master </a:t>
            </a:r>
            <a:r>
              <a:rPr lang="da-DK" dirty="0" err="1" smtClean="0"/>
              <a:t>title</a:t>
            </a:r>
            <a:r>
              <a:rPr lang="da-DK" dirty="0" smtClean="0"/>
              <a:t> </a:t>
            </a:r>
            <a:r>
              <a:rPr lang="da-DK" dirty="0" err="1" smtClean="0"/>
              <a:t>style</a:t>
            </a:r>
            <a:endParaRPr lang="da-DK"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01186D-C66F-4CB0-AF79-FCE039AB489E}" type="datetime1">
              <a:rPr lang="da-DK" smtClean="0">
                <a:solidFill>
                  <a:prstClr val="black">
                    <a:tint val="75000"/>
                  </a:prstClr>
                </a:solidFill>
              </a:rPr>
              <a:pPr/>
              <a:t>14-10-2021</a:t>
            </a:fld>
            <a:endParaRPr lang="da-DK"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40F70-2A0F-4605-BD2E-95415B8D9C50}"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1442757011"/>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defTabSz="914400" rtl="0" eaLnBrk="1" latinLnBrk="0" hangingPunct="1">
        <a:spcBef>
          <a:spcPct val="0"/>
        </a:spcBef>
        <a:buNone/>
        <a:defRPr sz="3600" kern="1200">
          <a:solidFill>
            <a:schemeClr val="tx2"/>
          </a:solidFill>
          <a:latin typeface="+mj-lt"/>
          <a:ea typeface="+mj-ea"/>
          <a:cs typeface="+mj-cs"/>
        </a:defRPr>
      </a:lvl1pPr>
    </p:titleStyle>
    <p:bodyStyle>
      <a:lvl1pPr marL="457200" indent="-457200" algn="l" defTabSz="914400" rtl="0" eaLnBrk="1" latinLnBrk="0" hangingPunct="1">
        <a:spcBef>
          <a:spcPct val="20000"/>
        </a:spcBef>
        <a:buClr>
          <a:schemeClr val="tx2"/>
        </a:buClr>
        <a:buFont typeface="+mj-lt"/>
        <a:buAutoNum type="arabicPeriod"/>
        <a:defRPr sz="2200" kern="1200">
          <a:solidFill>
            <a:schemeClr val="tx1"/>
          </a:solidFill>
          <a:latin typeface="+mn-lt"/>
          <a:ea typeface="+mn-ea"/>
          <a:cs typeface="+mn-cs"/>
        </a:defRPr>
      </a:lvl1pPr>
      <a:lvl2pPr marL="914400" indent="-457200" algn="l" defTabSz="914400" rtl="0" eaLnBrk="1" latinLnBrk="0" hangingPunct="1">
        <a:spcBef>
          <a:spcPct val="20000"/>
        </a:spcBef>
        <a:buClr>
          <a:schemeClr val="tx2"/>
        </a:buClr>
        <a:buFont typeface="+mj-lt"/>
        <a:buAutoNum type="arabicPeriod"/>
        <a:defRPr sz="2000" kern="1200">
          <a:solidFill>
            <a:schemeClr val="tx1"/>
          </a:solidFill>
          <a:latin typeface="+mn-lt"/>
          <a:ea typeface="+mn-ea"/>
          <a:cs typeface="+mn-cs"/>
        </a:defRPr>
      </a:lvl2pPr>
      <a:lvl3pPr marL="1257300" indent="-342900" algn="l" defTabSz="914400" rtl="0" eaLnBrk="1" latinLnBrk="0" hangingPunct="1">
        <a:spcBef>
          <a:spcPct val="20000"/>
        </a:spcBef>
        <a:buClr>
          <a:schemeClr val="tx2"/>
        </a:buClr>
        <a:buFont typeface="+mj-lt"/>
        <a:buAutoNum type="arabicPeriod"/>
        <a:defRPr sz="1800" kern="1200">
          <a:solidFill>
            <a:schemeClr val="tx1"/>
          </a:solidFill>
          <a:latin typeface="+mn-lt"/>
          <a:ea typeface="+mn-ea"/>
          <a:cs typeface="+mn-cs"/>
        </a:defRPr>
      </a:lvl3pPr>
      <a:lvl4pPr marL="1714500" indent="-342900" algn="l" defTabSz="914400" rtl="0" eaLnBrk="1" latinLnBrk="0" hangingPunct="1">
        <a:spcBef>
          <a:spcPct val="20000"/>
        </a:spcBef>
        <a:buClr>
          <a:schemeClr val="tx2"/>
        </a:buClr>
        <a:buFont typeface="+mj-lt"/>
        <a:buAutoNum type="arabicPeriod"/>
        <a:defRPr sz="1600" kern="1200">
          <a:solidFill>
            <a:schemeClr val="tx1"/>
          </a:solidFill>
          <a:latin typeface="+mn-lt"/>
          <a:ea typeface="+mn-ea"/>
          <a:cs typeface="+mn-cs"/>
        </a:defRPr>
      </a:lvl4pPr>
      <a:lvl5pPr marL="2171700" indent="-342900" algn="l" defTabSz="914400" rtl="0" eaLnBrk="1" latinLnBrk="0" hangingPunct="1">
        <a:spcBef>
          <a:spcPct val="20000"/>
        </a:spcBef>
        <a:buClr>
          <a:schemeClr val="tx2"/>
        </a:buClr>
        <a:buFont typeface="+mj-lt"/>
        <a:buAutoNum type="arabicPeriod"/>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1.png"/><Relationship Id="rId12"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 Id="rId11" Type="http://schemas.openxmlformats.org/officeDocument/2006/relationships/image" Target="../media/image35.png"/><Relationship Id="rId10" Type="http://schemas.openxmlformats.org/officeDocument/2006/relationships/image" Target="../media/image34.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70.png"/><Relationship Id="rId4" Type="http://schemas.openxmlformats.org/officeDocument/2006/relationships/image" Target="../media/image380.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10.png"/><Relationship Id="rId4" Type="http://schemas.openxmlformats.org/officeDocument/2006/relationships/image" Target="../media/image100.png"/></Relationships>
</file>

<file path=ppt/slides/_rels/slide29.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3.png"/><Relationship Id="rId7" Type="http://schemas.openxmlformats.org/officeDocument/2006/relationships/image" Target="../media/image12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0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0"/>
            <a:ext cx="7772400" cy="3672408"/>
          </a:xfrm>
        </p:spPr>
        <p:txBody>
          <a:bodyPr>
            <a:noAutofit/>
          </a:bodyPr>
          <a:lstStyle/>
          <a:p>
            <a:pPr>
              <a:spcBef>
                <a:spcPts val="1200"/>
              </a:spcBef>
            </a:pPr>
            <a:r>
              <a:rPr lang="da-DK" sz="2800" dirty="0" smtClean="0"/>
              <a:t>Sandsynlighedsteori og statistik</a:t>
            </a:r>
            <a:r>
              <a:rPr lang="da-DK" sz="3600" dirty="0" smtClean="0"/>
              <a:t/>
            </a:r>
            <a:br>
              <a:rPr lang="da-DK" sz="3600" dirty="0" smtClean="0"/>
            </a:br>
            <a:r>
              <a:rPr lang="da-DK" sz="2800" dirty="0" smtClean="0"/>
              <a:t> </a:t>
            </a:r>
            <a:r>
              <a:rPr lang="da-DK" sz="3600" dirty="0" smtClean="0"/>
              <a:t> </a:t>
            </a:r>
            <a:br>
              <a:rPr lang="da-DK" sz="3600" dirty="0" smtClean="0"/>
            </a:br>
            <a:r>
              <a:rPr lang="da-DK" sz="3600" dirty="0" smtClean="0">
                <a:solidFill>
                  <a:schemeClr val="tx1"/>
                </a:solidFill>
              </a:rPr>
              <a:t>Kapitel </a:t>
            </a:r>
            <a:r>
              <a:rPr lang="da-DK" dirty="0" smtClean="0">
                <a:solidFill>
                  <a:schemeClr val="tx1"/>
                </a:solidFill>
              </a:rPr>
              <a:t>7. </a:t>
            </a:r>
            <a:br>
              <a:rPr lang="da-DK" dirty="0" smtClean="0">
                <a:solidFill>
                  <a:schemeClr val="tx1"/>
                </a:solidFill>
              </a:rPr>
            </a:br>
            <a:r>
              <a:rPr lang="da-DK" dirty="0" err="1" smtClean="0">
                <a:solidFill>
                  <a:schemeClr val="tx1"/>
                </a:solidFill>
              </a:rPr>
              <a:t>Inferens</a:t>
            </a:r>
            <a:r>
              <a:rPr lang="da-DK" smtClean="0">
                <a:solidFill>
                  <a:schemeClr val="tx1"/>
                </a:solidFill>
              </a:rPr>
              <a:t> om middelværdi</a:t>
            </a:r>
            <a:r>
              <a:rPr lang="da-DK" dirty="0" smtClean="0"/>
              <a:t/>
            </a:r>
            <a:br>
              <a:rPr lang="da-DK" dirty="0" smtClean="0"/>
            </a:br>
            <a:r>
              <a:rPr lang="da-DK" sz="1000" smtClean="0"/>
              <a:t> </a:t>
            </a:r>
            <a:r>
              <a:rPr lang="da-DK" dirty="0" smtClean="0"/>
              <a:t/>
            </a:r>
            <a:br>
              <a:rPr lang="da-DK" dirty="0" smtClean="0"/>
            </a:br>
            <a:r>
              <a:rPr lang="da-DK" sz="2400" smtClean="0"/>
              <a:t> </a:t>
            </a:r>
            <a:r>
              <a:rPr lang="da-DK" sz="2400">
                <a:solidFill>
                  <a:prstClr val="black"/>
                </a:solidFill>
              </a:rPr>
              <a:t>(afsnit </a:t>
            </a:r>
            <a:r>
              <a:rPr lang="da-DK" sz="2400" smtClean="0">
                <a:solidFill>
                  <a:prstClr val="black"/>
                </a:solidFill>
              </a:rPr>
              <a:t>7.1-7.3, 7.4-7.8)</a:t>
            </a:r>
            <a:endParaRPr lang="da-DK" sz="2400" dirty="0"/>
          </a:p>
        </p:txBody>
      </p:sp>
      <p:sp>
        <p:nvSpPr>
          <p:cNvPr id="3" name="Subtitle 2"/>
          <p:cNvSpPr>
            <a:spLocks noGrp="1"/>
          </p:cNvSpPr>
          <p:nvPr>
            <p:ph type="subTitle" idx="1"/>
          </p:nvPr>
        </p:nvSpPr>
        <p:spPr>
          <a:xfrm>
            <a:off x="1371600" y="4653136"/>
            <a:ext cx="6400800" cy="1248544"/>
          </a:xfrm>
        </p:spPr>
        <p:txBody>
          <a:bodyPr>
            <a:noAutofit/>
          </a:bodyPr>
          <a:lstStyle/>
          <a:p>
            <a:r>
              <a:rPr lang="da-DK" dirty="0" smtClean="0"/>
              <a:t>Allan Leck Jensen</a:t>
            </a:r>
          </a:p>
          <a:p>
            <a:r>
              <a:rPr lang="da-DK" smtClean="0"/>
              <a:t>alj@ece.au.dk</a:t>
            </a:r>
            <a:endParaRPr lang="da-DK" dirty="0" smtClean="0"/>
          </a:p>
        </p:txBody>
      </p:sp>
      <p:sp>
        <p:nvSpPr>
          <p:cNvPr id="4" name="Slide Number Placeholder 3"/>
          <p:cNvSpPr>
            <a:spLocks noGrp="1"/>
          </p:cNvSpPr>
          <p:nvPr>
            <p:ph type="sldNum" sz="quarter" idx="12"/>
          </p:nvPr>
        </p:nvSpPr>
        <p:spPr/>
        <p:txBody>
          <a:bodyPr/>
          <a:lstStyle/>
          <a:p>
            <a:fld id="{DC840F70-2A0F-4605-BD2E-95415B8D9C50}" type="slidenum">
              <a:rPr lang="da-DK" smtClean="0"/>
              <a:t>1</a:t>
            </a:fld>
            <a:endParaRPr lang="da-DK" dirty="0"/>
          </a:p>
        </p:txBody>
      </p:sp>
    </p:spTree>
    <p:extLst>
      <p:ext uri="{BB962C8B-B14F-4D97-AF65-F5344CB8AC3E}">
        <p14:creationId xmlns:p14="http://schemas.microsoft.com/office/powerpoint/2010/main" val="1165223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Fejlen på vores punktestimat</a:t>
            </a:r>
            <a:endParaRPr lang="en-GB"/>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67544" y="1052736"/>
                <a:ext cx="8640960" cy="5688632"/>
              </a:xfrm>
            </p:spPr>
            <p:txBody>
              <a:bodyPr/>
              <a:lstStyle/>
              <a:p>
                <a:r>
                  <a:rPr lang="en-US" smtClean="0"/>
                  <a:t>Fejlen </a:t>
                </a:r>
                <a14:m>
                  <m:oMath xmlns:m="http://schemas.openxmlformats.org/officeDocument/2006/math">
                    <m:r>
                      <a:rPr lang="en-US" i="1">
                        <a:latin typeface="Cambria Math" panose="02040503050406030204" pitchFamily="18" charset="0"/>
                      </a:rPr>
                      <m:t>𝐸</m:t>
                    </m:r>
                  </m:oMath>
                </a14:m>
                <a:r>
                  <a:rPr lang="en-US" smtClean="0"/>
                  <a:t> på punktestimatet kan udtrykkes </a:t>
                </a:r>
                <a:br>
                  <a:rPr lang="en-US" smtClean="0"/>
                </a:br>
                <a:r>
                  <a:rPr lang="en-US" smtClean="0"/>
                  <a:t>som forskellen på estimat og korrekt værdi, </a:t>
                </a:r>
                <a:br>
                  <a:rPr lang="en-US" smtClean="0"/>
                </a:br>
                <a:r>
                  <a:rPr lang="en-US" smtClean="0"/>
                  <a:t>dvs. </a:t>
                </a:r>
                <a14:m>
                  <m:oMath xmlns:m="http://schemas.openxmlformats.org/officeDocument/2006/math">
                    <m:r>
                      <a:rPr lang="en-US" i="1" smtClean="0">
                        <a:latin typeface="Cambria Math" panose="02040503050406030204" pitchFamily="18" charset="0"/>
                      </a:rPr>
                      <m:t>𝐸</m:t>
                    </m:r>
                    <m:r>
                      <a:rPr lang="en-US" b="0" i="0" smtClean="0">
                        <a:latin typeface="Cambria Math" panose="02040503050406030204" pitchFamily="18" charset="0"/>
                      </a:rPr>
                      <m:t>=|</m:t>
                    </m:r>
                    <m:acc>
                      <m:accPr>
                        <m:chr m:val="̅"/>
                        <m:ctrlPr>
                          <a:rPr lang="da-DK" i="1">
                            <a:latin typeface="Cambria Math" panose="02040503050406030204" pitchFamily="18" charset="0"/>
                          </a:rPr>
                        </m:ctrlPr>
                      </m:accPr>
                      <m:e>
                        <m:r>
                          <a:rPr lang="en-US" b="0" i="1" smtClean="0">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oMath>
                </a14:m>
                <a:r>
                  <a:rPr lang="en-US" smtClean="0"/>
                  <a:t>|</a:t>
                </a:r>
              </a:p>
              <a:p>
                <a:r>
                  <a:rPr lang="en-US" smtClean="0"/>
                  <a:t>Ifølge CGS: Hvis </a:t>
                </a:r>
                <a14:m>
                  <m:oMath xmlns:m="http://schemas.openxmlformats.org/officeDocument/2006/math">
                    <m:r>
                      <a:rPr lang="en-US" i="1" smtClean="0">
                        <a:latin typeface="Cambria Math" panose="02040503050406030204" pitchFamily="18" charset="0"/>
                      </a:rPr>
                      <m:t>𝑛</m:t>
                    </m:r>
                  </m:oMath>
                </a14:m>
                <a:r>
                  <a:rPr lang="en-US" smtClean="0"/>
                  <a:t> er tilstrækkelig stor, er </a:t>
                </a:r>
                <a:br>
                  <a:rPr lang="en-US" smtClean="0"/>
                </a:br>
                <a:r>
                  <a:rPr lang="en-US"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i="1">
                            <a:latin typeface="Cambria Math" panose="02040503050406030204" pitchFamily="18" charset="0"/>
                          </a:rPr>
                        </m:ctrlPr>
                      </m:fPr>
                      <m:num>
                        <m:acc>
                          <m:accPr>
                            <m:chr m:val="̅"/>
                            <m:ctrlPr>
                              <a:rPr lang="da-DK" i="1">
                                <a:latin typeface="Cambria Math" panose="02040503050406030204" pitchFamily="18" charset="0"/>
                              </a:rPr>
                            </m:ctrlPr>
                          </m:accPr>
                          <m:e>
                            <m:r>
                              <a:rPr lang="en-US" b="0" i="1" smtClean="0">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num>
                      <m:den>
                        <m:r>
                          <a:rPr lang="da-DK" i="1">
                            <a:latin typeface="Cambria Math"/>
                            <a:ea typeface="Cambria Math"/>
                          </a:rPr>
                          <m:t>𝜎</m:t>
                        </m:r>
                        <m:r>
                          <a:rPr lang="da-DK" i="1">
                            <a:latin typeface="Cambria Math"/>
                            <a:ea typeface="Cambria Math"/>
                          </a:rPr>
                          <m:t>/</m:t>
                        </m:r>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den>
                    </m:f>
                  </m:oMath>
                </a14:m>
                <a:r>
                  <a:rPr lang="da-DK" dirty="0"/>
                  <a:t>  </a:t>
                </a:r>
                <a:r>
                  <a:rPr lang="da-DK"/>
                  <a:t>standard normalfordelt </a:t>
                </a:r>
                <a:endParaRPr lang="da-DK" smtClean="0"/>
              </a:p>
              <a:p>
                <a:r>
                  <a:rPr lang="en-US" smtClean="0"/>
                  <a:t>Vi kan vælge en værdi af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GB" smtClean="0"/>
                  <a:t>, f.eks. </a:t>
                </a:r>
                <a14:m>
                  <m:oMath xmlns:m="http://schemas.openxmlformats.org/officeDocument/2006/math">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=0.05</m:t>
                    </m:r>
                  </m:oMath>
                </a14:m>
                <a:r>
                  <a:rPr lang="en-GB" smtClean="0"/>
                  <a:t>.</a:t>
                </a:r>
                <a:br>
                  <a:rPr lang="en-GB" smtClean="0"/>
                </a:br>
                <a:r>
                  <a:rPr lang="en-GB" smtClean="0"/>
                  <a:t>Når vi laver en stikprøve, beregner </a:t>
                </a:r>
                <a14:m>
                  <m:oMath xmlns:m="http://schemas.openxmlformats.org/officeDocument/2006/math">
                    <m:acc>
                      <m:accPr>
                        <m:chr m:val="̅"/>
                        <m:ctrlPr>
                          <a:rPr lang="da-DK" i="1">
                            <a:latin typeface="Cambria Math" panose="02040503050406030204" pitchFamily="18" charset="0"/>
                          </a:rPr>
                        </m:ctrlPr>
                      </m:accPr>
                      <m:e>
                        <m:r>
                          <a:rPr lang="en-US" b="0" i="1" smtClean="0">
                            <a:latin typeface="Cambria Math" panose="02040503050406030204" pitchFamily="18" charset="0"/>
                          </a:rPr>
                          <m:t>𝑥</m:t>
                        </m:r>
                      </m:e>
                    </m:acc>
                  </m:oMath>
                </a14:m>
                <a:r>
                  <a:rPr lang="en-GB" smtClean="0"/>
                  <a:t> og dernæst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0</m:t>
                        </m:r>
                      </m:sub>
                    </m:sSub>
                  </m:oMath>
                </a14:m>
                <a:r>
                  <a:rPr lang="en-GB" smtClean="0"/>
                  <a:t>, så vil værdien af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0</m:t>
                        </m:r>
                      </m:sub>
                    </m:sSub>
                  </m:oMath>
                </a14:m>
                <a:r>
                  <a:rPr lang="en-GB" smtClean="0"/>
                  <a:t> være i det hvide område under kurven med sandsynligheden </a:t>
                </a:r>
                <a14:m>
                  <m:oMath xmlns:m="http://schemas.openxmlformats.org/officeDocument/2006/math">
                    <m:r>
                      <a:rPr lang="en-US" b="0" i="0"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𝛼</m:t>
                    </m:r>
                  </m:oMath>
                </a14:m>
                <a:r>
                  <a:rPr lang="en-GB" smtClean="0"/>
                  <a:t>.</a:t>
                </a:r>
                <a:br>
                  <a:rPr lang="en-GB" smtClean="0"/>
                </a:br>
                <a:r>
                  <a:rPr lang="en-GB"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0</m:t>
                        </m:r>
                      </m:sub>
                    </m:sSub>
                  </m:oMath>
                </a14:m>
                <a:r>
                  <a:rPr lang="en-GB" smtClean="0"/>
                  <a:t> vil være i hvert af de to blå områder med sandsynligheden </a:t>
                </a:r>
                <a14:m>
                  <m:oMath xmlns:m="http://schemas.openxmlformats.org/officeDocument/2006/math">
                    <m:f>
                      <m:fPr>
                        <m:type m:val="lin"/>
                        <m:ctrlPr>
                          <a:rPr lang="en-GB" i="1" smtClean="0">
                            <a:latin typeface="Cambria Math" panose="02040503050406030204" pitchFamily="18" charset="0"/>
                            <a:ea typeface="Cambria Math" panose="02040503050406030204" pitchFamily="18" charset="0"/>
                          </a:rPr>
                        </m:ctrlPr>
                      </m:fPr>
                      <m:num>
                        <m:r>
                          <a:rPr lang="en-GB"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rPr>
                          <m:t>2</m:t>
                        </m:r>
                      </m:den>
                    </m:f>
                  </m:oMath>
                </a14:m>
                <a:r>
                  <a:rPr lang="en-GB" smtClean="0"/>
                  <a:t>.</a:t>
                </a:r>
                <a:br>
                  <a:rPr lang="en-GB" smtClean="0"/>
                </a:br>
                <a:r>
                  <a:rPr lang="en-GB" smtClean="0"/>
                  <a:t>Grænsen mellem det hvide og de blå områder kaldes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/2</m:t>
                        </m:r>
                      </m:sub>
                    </m:sSub>
                  </m:oMath>
                </a14:m>
                <a:r>
                  <a:rPr lang="en-GB" smtClean="0"/>
                  <a:t> og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sub>
                    </m:sSub>
                  </m:oMath>
                </a14:m>
                <a:endParaRPr lang="en-GB"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acc>
                              <m:accPr>
                                <m:chr m:val="̅"/>
                                <m:ctrlPr>
                                  <a:rPr lang="da-DK" i="1">
                                    <a:latin typeface="Cambria Math" panose="02040503050406030204" pitchFamily="18" charset="0"/>
                                  </a:rPr>
                                </m:ctrlPr>
                              </m:accPr>
                              <m:e>
                                <m:r>
                                  <a:rPr lang="en-US" b="0" i="1" smtClean="0">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num>
                          <m:den>
                            <m:f>
                              <m:fPr>
                                <m:type m:val="lin"/>
                                <m:ctrlPr>
                                  <a:rPr lang="da-DK" i="1">
                                    <a:latin typeface="Cambria Math" panose="02040503050406030204" pitchFamily="18" charset="0"/>
                                    <a:ea typeface="Cambria Math"/>
                                  </a:rPr>
                                </m:ctrlPr>
                              </m:fPr>
                              <m:num>
                                <m:r>
                                  <a:rPr lang="da-DK" i="1">
                                    <a:latin typeface="Cambria Math"/>
                                    <a:ea typeface="Cambria Math"/>
                                  </a:rPr>
                                  <m:t>𝜎</m:t>
                                </m:r>
                              </m:num>
                              <m:den>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den>
                            </m:f>
                          </m:den>
                        </m:f>
                        <m:r>
                          <a:rPr lang="da-DK"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acc>
                              <m:accPr>
                                <m:chr m:val="̅"/>
                                <m:ctrlPr>
                                  <a:rPr lang="da-DK" i="1">
                                    <a:latin typeface="Cambria Math" panose="02040503050406030204" pitchFamily="18" charset="0"/>
                                  </a:rPr>
                                </m:ctrlPr>
                              </m:accPr>
                              <m:e>
                                <m:r>
                                  <a:rPr lang="en-US" b="0" i="1" smtClean="0">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num>
                          <m:den>
                            <m:f>
                              <m:fPr>
                                <m:type m:val="lin"/>
                                <m:ctrlPr>
                                  <a:rPr lang="da-DK" i="1">
                                    <a:latin typeface="Cambria Math" panose="02040503050406030204" pitchFamily="18" charset="0"/>
                                    <a:ea typeface="Cambria Math"/>
                                  </a:rPr>
                                </m:ctrlPr>
                              </m:fPr>
                              <m:num>
                                <m:r>
                                  <a:rPr lang="da-DK" i="1">
                                    <a:latin typeface="Cambria Math"/>
                                    <a:ea typeface="Cambria Math"/>
                                  </a:rPr>
                                  <m:t>𝜎</m:t>
                                </m:r>
                              </m:num>
                              <m:den>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den>
                            </m:f>
                          </m:den>
                        </m:f>
                        <m:r>
                          <a:rPr lang="da-DK"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sub>
                        </m:sSub>
                      </m:e>
                    </m:d>
                    <m:r>
                      <a:rPr lang="en-US" b="0" i="1" smtClean="0">
                        <a:latin typeface="Cambria Math" panose="02040503050406030204" pitchFamily="18" charset="0"/>
                        <a:ea typeface="Cambria Math"/>
                      </a:rPr>
                      <m:t>=1−</m:t>
                    </m:r>
                    <m:r>
                      <a:rPr lang="en-US" b="0" i="1" smtClean="0">
                        <a:latin typeface="Cambria Math" panose="02040503050406030204" pitchFamily="18" charset="0"/>
                        <a:ea typeface="Cambria Math" panose="02040503050406030204" pitchFamily="18" charset="0"/>
                      </a:rPr>
                      <m:t>𝛼</m:t>
                    </m:r>
                  </m:oMath>
                </a14:m>
                <a:r>
                  <a:rPr lang="en-GB" smtClean="0"/>
                  <a:t> </a:t>
                </a:r>
                <a:endParaRPr lang="en-GB"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m:t>
                        </m:r>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f>
                          <m:fPr>
                            <m:type m:val="lin"/>
                            <m:ctrlPr>
                              <a:rPr lang="da-DK" i="1">
                                <a:latin typeface="Cambria Math" panose="02040503050406030204" pitchFamily="18" charset="0"/>
                                <a:ea typeface="Cambria Math"/>
                              </a:rPr>
                            </m:ctrlPr>
                          </m:fPr>
                          <m:num>
                            <m:r>
                              <a:rPr lang="da-DK" i="1">
                                <a:latin typeface="Cambria Math"/>
                                <a:ea typeface="Cambria Math"/>
                              </a:rPr>
                              <m:t>𝜎</m:t>
                            </m:r>
                          </m:num>
                          <m:den>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den>
                        </m:f>
                      </m:e>
                    </m:d>
                    <m:r>
                      <a:rPr lang="en-US" i="1">
                        <a:latin typeface="Cambria Math" panose="02040503050406030204" pitchFamily="18" charset="0"/>
                        <a:ea typeface="Cambria Math"/>
                      </a:rPr>
                      <m:t>=1−</m:t>
                    </m:r>
                    <m:r>
                      <a:rPr lang="en-US" i="1">
                        <a:latin typeface="Cambria Math" panose="02040503050406030204" pitchFamily="18" charset="0"/>
                        <a:ea typeface="Cambria Math" panose="02040503050406030204" pitchFamily="18" charset="0"/>
                      </a:rPr>
                      <m:t>𝛼</m:t>
                    </m:r>
                  </m:oMath>
                </a14:m>
                <a:endParaRPr lang="en-GB" smtClean="0"/>
              </a:p>
              <a:p>
                <a:r>
                  <a:rPr lang="en-US" smtClean="0"/>
                  <a:t>Den </a:t>
                </a:r>
                <a:r>
                  <a:rPr lang="en-US" b="1" smtClean="0">
                    <a:solidFill>
                      <a:schemeClr val="accent1">
                        <a:lumMod val="75000"/>
                      </a:schemeClr>
                    </a:solidFill>
                  </a:rPr>
                  <a:t>maksimale fejl på estimatet</a:t>
                </a:r>
                <a:r>
                  <a:rPr lang="en-US" smtClean="0"/>
                  <a:t> er med sandsynlighed </a:t>
                </a:r>
                <a14:m>
                  <m:oMath xmlns:m="http://schemas.openxmlformats.org/officeDocument/2006/math">
                    <m:r>
                      <a:rPr lang="en-US" i="1">
                        <a:latin typeface="Cambria Math" panose="02040503050406030204" pitchFamily="18" charset="0"/>
                        <a:ea typeface="Cambria Math"/>
                      </a:rPr>
                      <m:t>1−</m:t>
                    </m:r>
                    <m:r>
                      <a:rPr lang="en-US" i="1">
                        <a:latin typeface="Cambria Math" panose="02040503050406030204" pitchFamily="18" charset="0"/>
                        <a:ea typeface="Cambria Math" panose="02040503050406030204" pitchFamily="18" charset="0"/>
                      </a:rPr>
                      <m:t>𝛼</m:t>
                    </m:r>
                  </m:oMath>
                </a14:m>
                <a:r>
                  <a:rPr lang="en-US" smtClean="0"/>
                  <a:t>: </a:t>
                </a:r>
                <a:r>
                  <a:rPr lang="en-US" b="0" i="1" smtClean="0">
                    <a:latin typeface="Cambria Math" panose="02040503050406030204" pitchFamily="18" charset="0"/>
                  </a:rPr>
                  <a:t/>
                </a:r>
                <a:br>
                  <a:rPr lang="en-US" b="0" i="1" smtClean="0">
                    <a:latin typeface="Cambria Math" panose="02040503050406030204" pitchFamily="18" charset="0"/>
                  </a:rPr>
                </a:br>
                <a:r>
                  <a:rPr lang="en-US" b="0" i="1" smtClean="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f>
                      <m:fPr>
                        <m:type m:val="lin"/>
                        <m:ctrlPr>
                          <a:rPr lang="da-DK" i="1">
                            <a:latin typeface="Cambria Math" panose="02040503050406030204" pitchFamily="18" charset="0"/>
                            <a:ea typeface="Cambria Math"/>
                          </a:rPr>
                        </m:ctrlPr>
                      </m:fPr>
                      <m:num>
                        <m:r>
                          <a:rPr lang="da-DK" i="1">
                            <a:latin typeface="Cambria Math"/>
                            <a:ea typeface="Cambria Math"/>
                          </a:rPr>
                          <m:t>𝜎</m:t>
                        </m:r>
                      </m:num>
                      <m:den>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den>
                    </m:f>
                  </m:oMath>
                </a14:m>
                <a:r>
                  <a:rPr lang="en-GB" smtClean="0"/>
                  <a:t>. </a:t>
                </a:r>
                <a:endParaRPr lang="en-GB"/>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67544" y="1052736"/>
                <a:ext cx="8640960" cy="5688632"/>
              </a:xfrm>
              <a:blipFill>
                <a:blip r:embed="rId2"/>
                <a:stretch>
                  <a:fillRect l="-847" t="-750" r="-565" b="-13398"/>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10</a:t>
            </a:fld>
            <a:endParaRPr lang="da-DK" dirty="0">
              <a:solidFill>
                <a:prstClr val="black">
                  <a:tint val="75000"/>
                </a:prstClr>
              </a:solidFill>
            </a:endParaRPr>
          </a:p>
        </p:txBody>
      </p:sp>
      <p:pic>
        <p:nvPicPr>
          <p:cNvPr id="5" name="Picture 4"/>
          <p:cNvPicPr>
            <a:picLocks noChangeAspect="1"/>
          </p:cNvPicPr>
          <p:nvPr/>
        </p:nvPicPr>
        <p:blipFill>
          <a:blip r:embed="rId3"/>
          <a:stretch>
            <a:fillRect/>
          </a:stretch>
        </p:blipFill>
        <p:spPr>
          <a:xfrm>
            <a:off x="5940151" y="1268760"/>
            <a:ext cx="3049751" cy="2160240"/>
          </a:xfrm>
          <a:prstGeom prst="rect">
            <a:avLst/>
          </a:prstGeom>
        </p:spPr>
      </p:pic>
    </p:spTree>
    <p:extLst>
      <p:ext uri="{BB962C8B-B14F-4D97-AF65-F5344CB8AC3E}">
        <p14:creationId xmlns:p14="http://schemas.microsoft.com/office/powerpoint/2010/main" val="142777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Eks. 7.3, s. 226: Maksimal estimeringsfejl</a:t>
            </a:r>
            <a:endParaRPr lang="en-GB"/>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p:txBody>
              <a:bodyPr/>
              <a:lstStyle/>
              <a:p>
                <a:pPr marL="0" indent="0">
                  <a:buNone/>
                </a:pPr>
                <a:r>
                  <a:rPr lang="en-US" smtClean="0"/>
                  <a:t>En ingeniør vil punktestimere middelværdien for en population med standardafvigelse </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=6.2</m:t>
                    </m:r>
                  </m:oMath>
                </a14:m>
                <a:r>
                  <a:rPr lang="en-GB" smtClean="0"/>
                  <a:t>. Han vil bruge en stikprøve med størrelse </a:t>
                </a:r>
                <a:br>
                  <a:rPr lang="en-GB" smtClean="0"/>
                </a:b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=150</m:t>
                    </m:r>
                  </m:oMath>
                </a14:m>
                <a:r>
                  <a:rPr lang="en-GB" smtClean="0"/>
                  <a:t> og beregne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GB" smtClean="0"/>
                  <a:t>. Hvad er den maksimale estimeringsfejl med </a:t>
                </a:r>
                <a:r>
                  <a:rPr lang="en-GB" smtClean="0"/>
                  <a:t/>
                </a:r>
                <a:br>
                  <a:rPr lang="en-GB" smtClean="0"/>
                </a:br>
                <a14:m>
                  <m:oMath xmlns:m="http://schemas.openxmlformats.org/officeDocument/2006/math">
                    <m:r>
                      <a:rPr lang="en-GB" i="1" smtClean="0">
                        <a:latin typeface="Cambria Math" panose="02040503050406030204" pitchFamily="18" charset="0"/>
                      </a:rPr>
                      <m:t>99</m:t>
                    </m:r>
                  </m:oMath>
                </a14:m>
                <a:r>
                  <a:rPr lang="en-GB" smtClean="0"/>
                  <a:t> % sandsynlighed?</a:t>
                </a:r>
                <a:r>
                  <a:rPr lang="en-GB" smtClean="0"/>
                  <a:t/>
                </a:r>
                <a:br>
                  <a:rPr lang="en-GB" smtClean="0"/>
                </a:br>
                <a:endParaRPr lang="en-GB" smtClean="0"/>
              </a:p>
              <a:p>
                <a:pPr marL="0" indent="0">
                  <a:buNone/>
                </a:pPr>
                <a:r>
                  <a:rPr lang="en-US" b="1" smtClean="0"/>
                  <a:t>Løsning: </a:t>
                </a:r>
              </a:p>
              <a:p>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=150</m:t>
                    </m:r>
                  </m:oMath>
                </a14:m>
                <a:r>
                  <a:rPr lang="en-GB" smtClean="0"/>
                  <a:t>, </a:t>
                </a:r>
                <a14:m>
                  <m:oMath xmlns:m="http://schemas.openxmlformats.org/officeDocument/2006/math">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=6.2</m:t>
                    </m:r>
                  </m:oMath>
                </a14:m>
                <a:r>
                  <a:rPr lang="en-GB" smtClean="0"/>
                  <a:t>, </a:t>
                </a:r>
                <a14:m>
                  <m:oMath xmlns:m="http://schemas.openxmlformats.org/officeDocument/2006/math">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=1−0.</m:t>
                    </m:r>
                    <m:r>
                      <a:rPr lang="en-US" b="0" i="1" smtClean="0">
                        <a:latin typeface="Cambria Math" panose="02040503050406030204" pitchFamily="18" charset="0"/>
                        <a:ea typeface="Cambria Math" panose="02040503050406030204" pitchFamily="18" charset="0"/>
                      </a:rPr>
                      <m:t>99=0.01. </m:t>
                    </m:r>
                  </m:oMath>
                </a14:m>
                <a:r>
                  <a:rPr lang="en-US" b="0" smtClean="0">
                    <a:ea typeface="Cambria Math" panose="02040503050406030204" pitchFamily="18" charset="0"/>
                  </a:rPr>
                  <a:t/>
                </a:r>
                <a:br>
                  <a:rPr lang="en-US" b="0" smtClean="0">
                    <a:ea typeface="Cambria Math" panose="02040503050406030204" pitchFamily="18" charset="0"/>
                  </a:rPr>
                </a:br>
                <a:r>
                  <a:rPr lang="en-US" b="0" smtClean="0">
                    <a:ea typeface="Cambria Math" panose="02040503050406030204" pitchFamily="18" charset="0"/>
                  </a:rPr>
                  <a:t>Så 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0.0</m:t>
                        </m:r>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5</m:t>
                        </m:r>
                      </m:sub>
                    </m:sSub>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qnorm</m:t>
                    </m:r>
                    <m:d>
                      <m:dPr>
                        <m:ctrlPr>
                          <a:rPr lang="en-US" i="1">
                            <a:latin typeface="Cambria Math" panose="02040503050406030204" pitchFamily="18" charset="0"/>
                            <a:ea typeface="Cambria Math" panose="02040503050406030204" pitchFamily="18" charset="0"/>
                          </a:rPr>
                        </m:ctrlPr>
                      </m:dPr>
                      <m:e>
                        <m:r>
                          <a:rPr lang="en-US">
                            <a:latin typeface="Cambria Math" panose="02040503050406030204" pitchFamily="18" charset="0"/>
                            <a:ea typeface="Cambria Math" panose="02040503050406030204" pitchFamily="18" charset="0"/>
                          </a:rPr>
                          <m:t>1−0.0</m:t>
                        </m:r>
                        <m:r>
                          <a:rPr lang="en-US" b="0" i="0" smtClean="0">
                            <a:latin typeface="Cambria Math" panose="02040503050406030204" pitchFamily="18" charset="0"/>
                            <a:ea typeface="Cambria Math" panose="02040503050406030204" pitchFamily="18" charset="0"/>
                          </a:rPr>
                          <m:t>0</m:t>
                        </m:r>
                        <m:r>
                          <a:rPr lang="en-US">
                            <a:latin typeface="Cambria Math" panose="02040503050406030204" pitchFamily="18" charset="0"/>
                            <a:ea typeface="Cambria Math" panose="02040503050406030204" pitchFamily="18" charset="0"/>
                          </a:rPr>
                          <m:t>5</m:t>
                        </m:r>
                      </m:e>
                    </m:d>
                    <m:r>
                      <a:rPr lang="en-US">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2.576</m:t>
                    </m:r>
                    <m:r>
                      <a:rPr lang="en-US">
                        <a:latin typeface="Cambria Math" panose="02040503050406030204" pitchFamily="18" charset="0"/>
                        <a:ea typeface="Cambria Math" panose="02040503050406030204" pitchFamily="18" charset="0"/>
                      </a:rPr>
                      <m:t>. </m:t>
                    </m:r>
                  </m:oMath>
                </a14:m>
                <a:endParaRPr lang="en-GB" smtClean="0"/>
              </a:p>
              <a:p>
                <a14:m>
                  <m:oMath xmlns:m="http://schemas.openxmlformats.org/officeDocument/2006/math">
                    <m:r>
                      <a:rPr lang="en-US" i="1">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f>
                      <m:fPr>
                        <m:type m:val="lin"/>
                        <m:ctrlPr>
                          <a:rPr lang="da-DK" i="1">
                            <a:latin typeface="Cambria Math" panose="02040503050406030204" pitchFamily="18" charset="0"/>
                            <a:ea typeface="Cambria Math"/>
                          </a:rPr>
                        </m:ctrlPr>
                      </m:fPr>
                      <m:num>
                        <m:r>
                          <a:rPr lang="da-DK" i="1">
                            <a:latin typeface="Cambria Math"/>
                            <a:ea typeface="Cambria Math"/>
                          </a:rPr>
                          <m:t>𝜎</m:t>
                        </m:r>
                      </m:num>
                      <m:den>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den>
                    </m:f>
                    <m:r>
                      <a:rPr lang="en-US">
                        <a:latin typeface="Cambria Math" panose="02040503050406030204" pitchFamily="18" charset="0"/>
                        <a:ea typeface="Cambria Math"/>
                      </a:rPr>
                      <m:t>=</m:t>
                    </m:r>
                    <m:r>
                      <a:rPr lang="en-US" b="0" i="0" smtClean="0">
                        <a:latin typeface="Cambria Math" panose="02040503050406030204" pitchFamily="18" charset="0"/>
                        <a:ea typeface="Cambria Math"/>
                      </a:rPr>
                      <m:t>2.576</m:t>
                    </m:r>
                    <m:r>
                      <a:rPr lang="en-US" i="1">
                        <a:latin typeface="Cambria Math" panose="02040503050406030204" pitchFamily="18" charset="0"/>
                        <a:ea typeface="Cambria Math" panose="02040503050406030204" pitchFamily="18" charset="0"/>
                      </a:rPr>
                      <m:t>∙</m:t>
                    </m:r>
                    <m:f>
                      <m:fPr>
                        <m:type m:val="lin"/>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6.2</m:t>
                        </m:r>
                      </m:num>
                      <m:den>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150</m:t>
                            </m:r>
                          </m:e>
                        </m:rad>
                      </m:den>
                    </m:f>
                    <m:r>
                      <a:rPr lang="en-US" b="0" i="1" smtClean="0">
                        <a:latin typeface="Cambria Math" panose="02040503050406030204" pitchFamily="18" charset="0"/>
                        <a:ea typeface="Cambria Math" panose="02040503050406030204" pitchFamily="18" charset="0"/>
                      </a:rPr>
                      <m:t>=1.30</m:t>
                    </m:r>
                  </m:oMath>
                </a14:m>
                <a:r>
                  <a:rPr lang="en-US" smtClean="0"/>
                  <a:t/>
                </a:r>
                <a:br>
                  <a:rPr lang="en-US" smtClean="0"/>
                </a:br>
                <a:r>
                  <a:rPr lang="en-US" smtClean="0"/>
                  <a:t>Ingeniøren er altså 99 % sikker på, at estimeringsfejlen vil være på </a:t>
                </a:r>
                <a:br>
                  <a:rPr lang="en-US" smtClean="0"/>
                </a:br>
                <a:r>
                  <a:rPr lang="en-US" smtClean="0"/>
                  <a:t>højst </a:t>
                </a:r>
                <a14:m>
                  <m:oMath xmlns:m="http://schemas.openxmlformats.org/officeDocument/2006/math">
                    <m:r>
                      <a:rPr lang="en-US" i="1" smtClean="0">
                        <a:latin typeface="Cambria Math" panose="02040503050406030204" pitchFamily="18" charset="0"/>
                      </a:rPr>
                      <m:t>1.30</m:t>
                    </m:r>
                  </m:oMath>
                </a14:m>
                <a:r>
                  <a:rPr lang="en-US" smtClean="0"/>
                  <a:t>.</a:t>
                </a:r>
                <a:endParaRPr lang="en-GB"/>
              </a:p>
            </p:txBody>
          </p:sp>
        </mc:Choice>
        <mc:Fallback>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941" t="-65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DC840F70-2A0F-4605-BD2E-95415B8D9C50}" type="slidenum">
              <a:rPr lang="da-DK" smtClean="0">
                <a:solidFill>
                  <a:prstClr val="black">
                    <a:tint val="75000"/>
                  </a:prstClr>
                </a:solidFill>
              </a:rPr>
              <a:pPr/>
              <a:t>11</a:t>
            </a:fld>
            <a:endParaRPr lang="da-DK" dirty="0">
              <a:solidFill>
                <a:prstClr val="black">
                  <a:tint val="75000"/>
                </a:prstClr>
              </a:solidFill>
            </a:endParaRPr>
          </a:p>
        </p:txBody>
      </p:sp>
    </p:spTree>
    <p:extLst>
      <p:ext uri="{BB962C8B-B14F-4D97-AF65-F5344CB8AC3E}">
        <p14:creationId xmlns:p14="http://schemas.microsoft.com/office/powerpoint/2010/main" val="219932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mtClean="0"/>
                  <a:t>Estimeringsfejl, når </a:t>
                </a:r>
                <a14:m>
                  <m:oMath xmlns:m="http://schemas.openxmlformats.org/officeDocument/2006/math">
                    <m:r>
                      <a:rPr lang="en-US" i="1" smtClean="0">
                        <a:latin typeface="Cambria Math" panose="02040503050406030204" pitchFamily="18" charset="0"/>
                        <a:ea typeface="Cambria Math" panose="02040503050406030204" pitchFamily="18" charset="0"/>
                      </a:rPr>
                      <m:t>𝝈</m:t>
                    </m:r>
                  </m:oMath>
                </a14:m>
                <a:r>
                  <a:rPr lang="en-GB" smtClean="0"/>
                  <a:t> er ukendt</a:t>
                </a:r>
                <a:endParaRPr lang="en-GB"/>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t="-8621" b="-275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N</a:t>
                </a:r>
                <a:r>
                  <a:rPr lang="en-US"/>
                  <a:t>år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GB" smtClean="0"/>
                  <a:t> </a:t>
                </a:r>
                <a:r>
                  <a:rPr lang="en-GB"/>
                  <a:t>er </a:t>
                </a:r>
                <a:r>
                  <a:rPr lang="en-GB" smtClean="0"/>
                  <a:t>ukendt kan vi estimere den med </a:t>
                </a:r>
                <a14:m>
                  <m:oMath xmlns:m="http://schemas.openxmlformats.org/officeDocument/2006/math">
                    <m:r>
                      <a:rPr lang="en-GB" i="1" smtClean="0">
                        <a:latin typeface="Cambria Math" panose="02040503050406030204" pitchFamily="18" charset="0"/>
                      </a:rPr>
                      <m:t>𝑠</m:t>
                    </m:r>
                  </m:oMath>
                </a14:m>
                <a:r>
                  <a:rPr lang="en-GB" smtClean="0"/>
                  <a:t> og udnytte, at </a:t>
                </a:r>
                <a:br>
                  <a:rPr lang="en-GB" smtClean="0"/>
                </a:br>
                <a:r>
                  <a:rPr lang="en-GB" smtClean="0"/>
                  <a:t> 	</a:t>
                </a:r>
                <a14:m>
                  <m:oMath xmlns:m="http://schemas.openxmlformats.org/officeDocument/2006/math">
                    <m:sSub>
                      <m:sSubPr>
                        <m:ctrlPr>
                          <a:rPr lang="da-DK"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r>
                      <a:rPr lang="da-DK" i="1">
                        <a:latin typeface="Cambria Math"/>
                      </a:rPr>
                      <m:t>=</m:t>
                    </m:r>
                    <m:f>
                      <m:fPr>
                        <m:ctrlPr>
                          <a:rPr lang="da-DK" i="1">
                            <a:latin typeface="Cambria Math" panose="02040503050406030204" pitchFamily="18" charset="0"/>
                          </a:rPr>
                        </m:ctrlPr>
                      </m:fPr>
                      <m:num>
                        <m:acc>
                          <m:accPr>
                            <m:chr m:val="̅"/>
                            <m:ctrlPr>
                              <a:rPr lang="da-DK" i="1">
                                <a:latin typeface="Cambria Math" panose="02040503050406030204" pitchFamily="18" charset="0"/>
                              </a:rPr>
                            </m:ctrlPr>
                          </m:accPr>
                          <m:e>
                            <m:r>
                              <a:rPr lang="en-US" i="1">
                                <a:latin typeface="Cambria Math" panose="02040503050406030204" pitchFamily="18" charset="0"/>
                              </a:rPr>
                              <m:t>𝑋</m:t>
                            </m:r>
                          </m:e>
                        </m:acc>
                        <m:r>
                          <a:rPr lang="da-DK" i="1">
                            <a:latin typeface="Cambria Math"/>
                          </a:rPr>
                          <m:t>−</m:t>
                        </m:r>
                        <m:r>
                          <a:rPr lang="da-DK" i="1">
                            <a:latin typeface="Cambria Math"/>
                            <a:ea typeface="Cambria Math"/>
                          </a:rPr>
                          <m:t>𝜇</m:t>
                        </m:r>
                      </m:num>
                      <m:den>
                        <m:f>
                          <m:fPr>
                            <m:type m:val="lin"/>
                            <m:ctrlPr>
                              <a:rPr lang="da-DK" i="1">
                                <a:latin typeface="Cambria Math" panose="02040503050406030204" pitchFamily="18" charset="0"/>
                                <a:ea typeface="Cambria Math"/>
                              </a:rPr>
                            </m:ctrlPr>
                          </m:fPr>
                          <m:num>
                            <m:r>
                              <a:rPr lang="da-DK" i="1">
                                <a:latin typeface="Cambria Math"/>
                                <a:ea typeface="Cambria Math"/>
                              </a:rPr>
                              <m:t>𝑠</m:t>
                            </m:r>
                          </m:num>
                          <m:den>
                            <m:rad>
                              <m:radPr>
                                <m:degHide m:val="on"/>
                                <m:ctrlPr>
                                  <a:rPr lang="da-DK" i="1">
                                    <a:latin typeface="Cambria Math" panose="02040503050406030204" pitchFamily="18" charset="0"/>
                                  </a:rPr>
                                </m:ctrlPr>
                              </m:radPr>
                              <m:deg/>
                              <m:e>
                                <m:r>
                                  <a:rPr lang="da-DK" i="1">
                                    <a:latin typeface="Cambria Math"/>
                                  </a:rPr>
                                  <m:t>𝑛</m:t>
                                </m:r>
                              </m:e>
                            </m:rad>
                          </m:den>
                        </m:f>
                      </m:den>
                    </m:f>
                  </m:oMath>
                </a14:m>
                <a:r>
                  <a:rPr lang="en-GB" smtClean="0"/>
                  <a:t> er </a:t>
                </a:r>
                <a14:m>
                  <m:oMath xmlns:m="http://schemas.openxmlformats.org/officeDocument/2006/math">
                    <m:r>
                      <a:rPr lang="en-GB" i="1" smtClean="0">
                        <a:latin typeface="Cambria Math" panose="02040503050406030204" pitchFamily="18" charset="0"/>
                      </a:rPr>
                      <m:t>𝑡</m:t>
                    </m:r>
                  </m:oMath>
                </a14:m>
                <a:r>
                  <a:rPr lang="en-GB" smtClean="0"/>
                  <a:t>-fordelt med </a:t>
                </a:r>
                <a14:m>
                  <m:oMath xmlns:m="http://schemas.openxmlformats.org/officeDocument/2006/math">
                    <m:r>
                      <a:rPr lang="en-GB" i="1" smtClean="0">
                        <a:latin typeface="Cambria Math" panose="02040503050406030204" pitchFamily="18" charset="0"/>
                      </a:rPr>
                      <m:t>𝑛</m:t>
                    </m:r>
                    <m:r>
                      <a:rPr lang="en-GB" i="1" smtClean="0">
                        <a:latin typeface="Cambria Math" panose="02040503050406030204" pitchFamily="18" charset="0"/>
                      </a:rPr>
                      <m:t>−1</m:t>
                    </m:r>
                  </m:oMath>
                </a14:m>
                <a:r>
                  <a:rPr lang="en-GB" smtClean="0"/>
                  <a:t> frihedsgrader, når</a:t>
                </a:r>
                <a14:m>
                  <m:oMath xmlns:m="http://schemas.openxmlformats.org/officeDocument/2006/math">
                    <m:r>
                      <a:rPr lang="en-GB" i="1" smtClean="0">
                        <a:latin typeface="Cambria Math" panose="02040503050406030204" pitchFamily="18" charset="0"/>
                      </a:rPr>
                      <m:t> </m:t>
                    </m:r>
                    <m:r>
                      <a:rPr lang="en-GB" i="1" smtClean="0">
                        <a:latin typeface="Cambria Math" panose="02040503050406030204" pitchFamily="18" charset="0"/>
                      </a:rPr>
                      <m:t>𝑛</m:t>
                    </m:r>
                  </m:oMath>
                </a14:m>
                <a:r>
                  <a:rPr lang="en-GB" smtClean="0"/>
                  <a:t> er stor</a:t>
                </a:r>
              </a:p>
              <a:p>
                <a:r>
                  <a:rPr lang="en-US" smtClean="0"/>
                  <a:t>Analogt til situationen med kendt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GB" smtClean="0"/>
                  <a:t> får vi:</a:t>
                </a:r>
                <a:br>
                  <a:rPr lang="en-GB" smtClean="0"/>
                </a:br>
                <a:r>
                  <a:rPr lang="en-US"/>
                  <a:t>Den </a:t>
                </a:r>
                <a:r>
                  <a:rPr lang="en-US" b="1">
                    <a:solidFill>
                      <a:schemeClr val="accent1">
                        <a:lumMod val="75000"/>
                      </a:schemeClr>
                    </a:solidFill>
                  </a:rPr>
                  <a:t>maksimale fejl på estimatet</a:t>
                </a:r>
                <a:r>
                  <a:rPr lang="en-US"/>
                  <a:t> er med sandsynlighed </a:t>
                </a:r>
                <a14:m>
                  <m:oMath xmlns:m="http://schemas.openxmlformats.org/officeDocument/2006/math">
                    <m:r>
                      <a:rPr lang="en-US" i="1">
                        <a:latin typeface="Cambria Math" panose="02040503050406030204" pitchFamily="18" charset="0"/>
                        <a:ea typeface="Cambria Math"/>
                      </a:rPr>
                      <m:t>1−</m:t>
                    </m:r>
                    <m:r>
                      <a:rPr lang="en-US" i="1">
                        <a:latin typeface="Cambria Math" panose="02040503050406030204" pitchFamily="18" charset="0"/>
                        <a:ea typeface="Cambria Math" panose="02040503050406030204" pitchFamily="18" charset="0"/>
                      </a:rPr>
                      <m:t>𝛼</m:t>
                    </m:r>
                  </m:oMath>
                </a14:m>
                <a:r>
                  <a:rPr lang="en-US"/>
                  <a:t>: </a:t>
                </a:r>
                <a:r>
                  <a:rPr lang="en-US" i="1">
                    <a:latin typeface="Cambria Math" panose="02040503050406030204" pitchFamily="18" charset="0"/>
                  </a:rPr>
                  <a:t/>
                </a:r>
                <a:br>
                  <a:rPr lang="en-US" i="1">
                    <a:latin typeface="Cambria Math" panose="02040503050406030204" pitchFamily="18" charset="0"/>
                  </a:rPr>
                </a:br>
                <a:r>
                  <a:rPr lang="en-US" i="1">
                    <a:latin typeface="Cambria Math" panose="02040503050406030204" pitchFamily="18" charset="0"/>
                  </a:rPr>
                  <a:t> 	</a:t>
                </a:r>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f>
                      <m:fPr>
                        <m:type m:val="lin"/>
                        <m:ctrlPr>
                          <a:rPr lang="da-DK" i="1" smtClean="0">
                            <a:latin typeface="Cambria Math" panose="02040503050406030204" pitchFamily="18" charset="0"/>
                            <a:ea typeface="Cambria Math"/>
                          </a:rPr>
                        </m:ctrlPr>
                      </m:fPr>
                      <m:num>
                        <m:r>
                          <a:rPr lang="en-US" b="0" i="1" smtClean="0">
                            <a:latin typeface="Cambria Math" panose="02040503050406030204" pitchFamily="18" charset="0"/>
                            <a:ea typeface="Cambria Math"/>
                          </a:rPr>
                          <m:t>𝑠</m:t>
                        </m:r>
                      </m:num>
                      <m:den>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den>
                    </m:f>
                  </m:oMath>
                </a14:m>
                <a:r>
                  <a:rPr lang="en-GB" smtClean="0"/>
                  <a:t>.</a:t>
                </a:r>
                <a:endParaRPr lang="en-GB"/>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68" t="-65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12</a:t>
            </a:fld>
            <a:endParaRPr lang="da-DK" dirty="0">
              <a:solidFill>
                <a:prstClr val="black">
                  <a:tint val="75000"/>
                </a:prstClr>
              </a:solidFill>
            </a:endParaRPr>
          </a:p>
        </p:txBody>
      </p:sp>
    </p:spTree>
    <p:extLst>
      <p:ext uri="{BB962C8B-B14F-4D97-AF65-F5344CB8AC3E}">
        <p14:creationId xmlns:p14="http://schemas.microsoft.com/office/powerpoint/2010/main" val="138390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mtClean="0"/>
                  <a:t>Eksempel 7.1-2: Punktestimering af </a:t>
                </a:r>
                <a14:m>
                  <m:oMath xmlns:m="http://schemas.openxmlformats.org/officeDocument/2006/math">
                    <m:r>
                      <a:rPr lang="da-DK" i="1">
                        <a:latin typeface="Cambria Math"/>
                        <a:ea typeface="Cambria Math"/>
                      </a:rPr>
                      <m:t>𝜇</m:t>
                    </m:r>
                  </m:oMath>
                </a14:m>
                <a:r>
                  <a:rPr lang="en-US" smtClean="0"/>
                  <a:t> </a:t>
                </a:r>
                <a:endParaRPr lang="en-GB"/>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t="-8621" b="-275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196752"/>
                <a:ext cx="8496944" cy="5544616"/>
              </a:xfrm>
            </p:spPr>
            <p:txBody>
              <a:bodyPr/>
              <a:lstStyle/>
              <a:p>
                <a:r>
                  <a:rPr lang="en-US" smtClean="0"/>
                  <a:t>Punktestimat af </a:t>
                </a:r>
                <a14:m>
                  <m:oMath xmlns:m="http://schemas.openxmlformats.org/officeDocument/2006/math">
                    <m:r>
                      <a:rPr lang="da-DK" i="1">
                        <a:latin typeface="Cambria Math"/>
                        <a:ea typeface="Cambria Math"/>
                      </a:rPr>
                      <m:t>𝜇</m:t>
                    </m:r>
                  </m:oMath>
                </a14:m>
                <a:r>
                  <a:rPr lang="en-GB" smtClean="0"/>
                  <a:t>:		</a:t>
                </a:r>
                <a14:m>
                  <m:oMath xmlns:m="http://schemas.openxmlformats.org/officeDocument/2006/math">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m:t>
                    </m:r>
                    <m:r>
                      <a:rPr lang="en-US" b="1" i="1" smtClean="0">
                        <a:latin typeface="Cambria Math" panose="02040503050406030204" pitchFamily="18" charset="0"/>
                      </a:rPr>
                      <m:t>𝟏𝟔𝟖</m:t>
                    </m:r>
                    <m:r>
                      <a:rPr lang="en-US" b="1" i="1" smtClean="0">
                        <a:latin typeface="Cambria Math" panose="02040503050406030204" pitchFamily="18" charset="0"/>
                      </a:rPr>
                      <m:t>.</m:t>
                    </m:r>
                    <m:r>
                      <a:rPr lang="en-US" b="1" i="1" smtClean="0">
                        <a:latin typeface="Cambria Math" panose="02040503050406030204" pitchFamily="18" charset="0"/>
                      </a:rPr>
                      <m:t>𝟐</m:t>
                    </m:r>
                  </m:oMath>
                </a14:m>
                <a:endParaRPr lang="en-GB" b="1" smtClean="0"/>
              </a:p>
              <a:p>
                <a:r>
                  <a:rPr lang="en-US" smtClean="0"/>
                  <a:t>Estimeret standardfejl: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18.10</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18</m:t>
                            </m:r>
                          </m:e>
                        </m:rad>
                      </m:den>
                    </m:f>
                    <m:r>
                      <a:rPr lang="en-US" b="0" i="1" smtClean="0">
                        <a:latin typeface="Cambria Math" panose="02040503050406030204" pitchFamily="18" charset="0"/>
                      </a:rPr>
                      <m:t>=</m:t>
                    </m:r>
                    <m:r>
                      <a:rPr lang="en-US" b="1" i="1" smtClean="0">
                        <a:latin typeface="Cambria Math" panose="02040503050406030204" pitchFamily="18" charset="0"/>
                      </a:rPr>
                      <m:t>𝟒</m:t>
                    </m:r>
                    <m:r>
                      <a:rPr lang="en-US" b="1" i="1" smtClean="0">
                        <a:latin typeface="Cambria Math" panose="02040503050406030204" pitchFamily="18" charset="0"/>
                      </a:rPr>
                      <m:t>.</m:t>
                    </m:r>
                    <m:r>
                      <a:rPr lang="en-US" b="1" i="1" smtClean="0">
                        <a:latin typeface="Cambria Math" panose="02040503050406030204" pitchFamily="18" charset="0"/>
                      </a:rPr>
                      <m:t>𝟐𝟕</m:t>
                    </m:r>
                  </m:oMath>
                </a14:m>
                <a:r>
                  <a:rPr lang="en-US" b="1" smtClean="0"/>
                  <a:t/>
                </a:r>
                <a:br>
                  <a:rPr lang="en-US" b="1" smtClean="0"/>
                </a:br>
                <a:endParaRPr lang="en-GB" b="1" smtClean="0"/>
              </a:p>
              <a:p>
                <a:r>
                  <a:rPr lang="en-US" smtClean="0"/>
                  <a:t>Maksimal fejl af punktestimatet:</a:t>
                </a:r>
                <a:br>
                  <a:rPr lang="en-US" smtClean="0"/>
                </a:br>
                <a:r>
                  <a:rPr lang="en-US" smtClean="0"/>
                  <a:t>Vi vælger </a:t>
                </a:r>
                <a14:m>
                  <m:oMath xmlns:m="http://schemas.openxmlformats.org/officeDocument/2006/math">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=0.05</m:t>
                    </m:r>
                  </m:oMath>
                </a14:m>
                <a:r>
                  <a:rPr lang="en-GB" smtClean="0"/>
                  <a:t>. Så er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0.025</m:t>
                        </m:r>
                      </m:sub>
                    </m:sSub>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qt</m:t>
                    </m:r>
                    <m:d>
                      <m:dPr>
                        <m:ctrlPr>
                          <a:rPr lang="en-US" b="0" i="1" smtClean="0">
                            <a:latin typeface="Cambria Math" panose="02040503050406030204" pitchFamily="18" charset="0"/>
                            <a:ea typeface="Cambria Math" panose="02040503050406030204" pitchFamily="18" charset="0"/>
                          </a:rPr>
                        </m:ctrlPr>
                      </m:dPr>
                      <m:e>
                        <m:r>
                          <a:rPr lang="en-US" b="0" i="0" smtClean="0">
                            <a:latin typeface="Cambria Math" panose="02040503050406030204" pitchFamily="18" charset="0"/>
                            <a:ea typeface="Cambria Math" panose="02040503050406030204" pitchFamily="18" charset="0"/>
                          </a:rPr>
                          <m:t>1−0.025, 17</m:t>
                        </m:r>
                      </m:e>
                    </m:d>
                    <m:r>
                      <a:rPr lang="en-US" b="0" i="0" smtClean="0">
                        <a:latin typeface="Cambria Math" panose="02040503050406030204" pitchFamily="18" charset="0"/>
                        <a:ea typeface="Cambria Math" panose="02040503050406030204" pitchFamily="18" charset="0"/>
                      </a:rPr>
                      <m:t>=2.11 </m:t>
                    </m:r>
                  </m:oMath>
                </a14:m>
                <a:r>
                  <a:rPr lang="en-US" b="0" smtClean="0">
                    <a:ea typeface="Cambria Math" panose="02040503050406030204" pitchFamily="18" charset="0"/>
                  </a:rPr>
                  <a:t/>
                </a:r>
                <a:br>
                  <a:rPr lang="en-US" b="0" smtClean="0">
                    <a:ea typeface="Cambria Math" panose="02040503050406030204" pitchFamily="18" charset="0"/>
                  </a:rPr>
                </a:br>
                <a:r>
                  <a:rPr lang="en-US" b="0" smtClean="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f>
                      <m:fPr>
                        <m:type m:val="lin"/>
                        <m:ctrlPr>
                          <a:rPr lang="da-DK" i="1">
                            <a:latin typeface="Cambria Math" panose="02040503050406030204" pitchFamily="18" charset="0"/>
                            <a:ea typeface="Cambria Math"/>
                          </a:rPr>
                        </m:ctrlPr>
                      </m:fPr>
                      <m:num>
                        <m:r>
                          <a:rPr lang="en-US" b="0" i="1" smtClean="0">
                            <a:latin typeface="Cambria Math" panose="02040503050406030204" pitchFamily="18" charset="0"/>
                            <a:ea typeface="Cambria Math"/>
                          </a:rPr>
                          <m:t>𝑠</m:t>
                        </m:r>
                      </m:num>
                      <m:den>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den>
                    </m:f>
                    <m:r>
                      <a:rPr lang="en-US" b="0" i="0" smtClean="0">
                        <a:latin typeface="Cambria Math" panose="02040503050406030204" pitchFamily="18" charset="0"/>
                        <a:ea typeface="Cambria Math"/>
                      </a:rPr>
                      <m:t>=2.11</m:t>
                    </m:r>
                    <m:r>
                      <a:rPr lang="en-US" b="0" i="1" smtClean="0">
                        <a:latin typeface="Cambria Math" panose="02040503050406030204" pitchFamily="18" charset="0"/>
                        <a:ea typeface="Cambria Math" panose="02040503050406030204" pitchFamily="18" charset="0"/>
                      </a:rPr>
                      <m:t>∙4.27=</m:t>
                    </m:r>
                    <m:r>
                      <a:rPr lang="en-US" b="1" i="1" smtClean="0">
                        <a:latin typeface="Cambria Math" panose="02040503050406030204" pitchFamily="18" charset="0"/>
                        <a:ea typeface="Cambria Math" panose="02040503050406030204" pitchFamily="18" charset="0"/>
                      </a:rPr>
                      <m:t>𝟗</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𝟎</m:t>
                    </m:r>
                  </m:oMath>
                </a14:m>
                <a:r>
                  <a:rPr lang="en-GB" smtClean="0"/>
                  <a:t>. </a:t>
                </a:r>
                <a:endParaRPr lang="en-GB"/>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196752"/>
                <a:ext cx="8496944" cy="5544616"/>
              </a:xfrm>
              <a:blipFill>
                <a:blip r:embed="rId3"/>
                <a:stretch>
                  <a:fillRect l="-861" t="-65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13</a:t>
            </a:fld>
            <a:endParaRPr lang="da-DK" dirty="0">
              <a:solidFill>
                <a:prstClr val="black">
                  <a:tint val="75000"/>
                </a:prstClr>
              </a:solidFill>
            </a:endParaRPr>
          </a:p>
        </p:txBody>
      </p:sp>
    </p:spTree>
    <p:extLst>
      <p:ext uri="{BB962C8B-B14F-4D97-AF65-F5344CB8AC3E}">
        <p14:creationId xmlns:p14="http://schemas.microsoft.com/office/powerpoint/2010/main" val="311134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Interval-estimater</a:t>
            </a:r>
            <a:endParaRPr lang="da-DK"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da-DK" smtClean="0"/>
                  <a:t>Vi er </a:t>
                </a:r>
                <a:r>
                  <a:rPr lang="da-DK" dirty="0" smtClean="0"/>
                  <a:t>interesserede i at kunne angive et interval, hvor </a:t>
                </a:r>
                <a14:m>
                  <m:oMath xmlns:m="http://schemas.openxmlformats.org/officeDocument/2006/math">
                    <m:r>
                      <a:rPr lang="da-DK" i="1">
                        <a:latin typeface="Cambria Math"/>
                        <a:ea typeface="Cambria Math"/>
                      </a:rPr>
                      <m:t>𝜇</m:t>
                    </m:r>
                  </m:oMath>
                </a14:m>
                <a:r>
                  <a:rPr lang="da-DK" dirty="0" smtClean="0"/>
                  <a:t> </a:t>
                </a:r>
                <a:r>
                  <a:rPr lang="da-DK" smtClean="0"/>
                  <a:t>ligger </a:t>
                </a:r>
                <a:r>
                  <a:rPr lang="da-DK" dirty="0" smtClean="0"/>
                  <a:t>indenfor med en vis sandsynlighed</a:t>
                </a:r>
              </a:p>
              <a:p>
                <a:r>
                  <a:rPr lang="da-DK" dirty="0" smtClean="0"/>
                  <a:t>F.eks. ‘</a:t>
                </a:r>
                <a14:m>
                  <m:oMath xmlns:m="http://schemas.openxmlformats.org/officeDocument/2006/math">
                    <m:r>
                      <a:rPr lang="da-DK" i="1">
                        <a:latin typeface="Cambria Math"/>
                        <a:ea typeface="Cambria Math"/>
                      </a:rPr>
                      <m:t>𝜇</m:t>
                    </m:r>
                  </m:oMath>
                </a14:m>
                <a:r>
                  <a:rPr lang="da-DK" dirty="0" smtClean="0"/>
                  <a:t> ligger imellem </a:t>
                </a:r>
                <a14:m>
                  <m:oMath xmlns:m="http://schemas.openxmlformats.org/officeDocument/2006/math">
                    <m:r>
                      <a:rPr lang="da-DK" i="1" dirty="0" smtClean="0">
                        <a:latin typeface="Cambria Math" panose="02040503050406030204" pitchFamily="18" charset="0"/>
                      </a:rPr>
                      <m:t>120</m:t>
                    </m:r>
                  </m:oMath>
                </a14:m>
                <a:r>
                  <a:rPr lang="da-DK" dirty="0" smtClean="0"/>
                  <a:t> og </a:t>
                </a:r>
                <a14:m>
                  <m:oMath xmlns:m="http://schemas.openxmlformats.org/officeDocument/2006/math">
                    <m:r>
                      <a:rPr lang="da-DK" i="1" dirty="0" smtClean="0">
                        <a:latin typeface="Cambria Math" panose="02040503050406030204" pitchFamily="18" charset="0"/>
                      </a:rPr>
                      <m:t>140</m:t>
                    </m:r>
                  </m:oMath>
                </a14:m>
                <a:r>
                  <a:rPr lang="da-DK" dirty="0" smtClean="0"/>
                  <a:t> </a:t>
                </a:r>
                <a:r>
                  <a:rPr lang="da-DK" smtClean="0"/>
                  <a:t>med </a:t>
                </a:r>
                <a14:m>
                  <m:oMath xmlns:m="http://schemas.openxmlformats.org/officeDocument/2006/math">
                    <m:r>
                      <a:rPr lang="da-DK" i="1" smtClean="0">
                        <a:latin typeface="Cambria Math" panose="02040503050406030204" pitchFamily="18" charset="0"/>
                      </a:rPr>
                      <m:t>95 %</m:t>
                    </m:r>
                  </m:oMath>
                </a14:m>
                <a:r>
                  <a:rPr lang="da-DK" smtClean="0"/>
                  <a:t> </a:t>
                </a:r>
                <a:r>
                  <a:rPr lang="da-DK" dirty="0" smtClean="0"/>
                  <a:t>sikkerhed’</a:t>
                </a:r>
                <a:br>
                  <a:rPr lang="da-DK" dirty="0" smtClean="0"/>
                </a:br>
                <a:r>
                  <a:rPr lang="da-DK" dirty="0" err="1" smtClean="0"/>
                  <a:t>D.v.s</a:t>
                </a:r>
                <a:r>
                  <a:rPr lang="da-DK" dirty="0" smtClean="0"/>
                  <a:t>.: </a:t>
                </a:r>
                <a14:m>
                  <m:oMath xmlns:m="http://schemas.openxmlformats.org/officeDocument/2006/math">
                    <m:r>
                      <a:rPr lang="da-DK" b="0" i="1" smtClean="0">
                        <a:latin typeface="Cambria Math"/>
                      </a:rPr>
                      <m:t>𝑃</m:t>
                    </m:r>
                    <m:d>
                      <m:dPr>
                        <m:ctrlPr>
                          <a:rPr lang="da-DK" b="0" i="1" smtClean="0">
                            <a:latin typeface="Cambria Math" panose="02040503050406030204" pitchFamily="18" charset="0"/>
                          </a:rPr>
                        </m:ctrlPr>
                      </m:dPr>
                      <m:e>
                        <m:r>
                          <a:rPr lang="da-DK" b="0" i="1" smtClean="0">
                            <a:latin typeface="Cambria Math"/>
                          </a:rPr>
                          <m:t>120&lt;</m:t>
                        </m:r>
                        <m:r>
                          <a:rPr lang="da-DK" b="0" i="1" smtClean="0">
                            <a:latin typeface="Cambria Math"/>
                            <a:ea typeface="Cambria Math"/>
                          </a:rPr>
                          <m:t>𝜇</m:t>
                        </m:r>
                        <m:r>
                          <a:rPr lang="da-DK" b="0" i="1" smtClean="0">
                            <a:latin typeface="Cambria Math"/>
                            <a:ea typeface="Cambria Math"/>
                          </a:rPr>
                          <m:t>&lt;140</m:t>
                        </m:r>
                      </m:e>
                    </m:d>
                    <m:r>
                      <a:rPr lang="da-DK" b="0" i="1" smtClean="0">
                        <a:latin typeface="Cambria Math"/>
                        <a:ea typeface="Cambria Math"/>
                      </a:rPr>
                      <m:t>=0.95</m:t>
                    </m:r>
                  </m:oMath>
                </a14:m>
                <a:endParaRPr lang="da-DK" dirty="0" smtClean="0"/>
              </a:p>
              <a:p>
                <a:r>
                  <a:rPr lang="da-DK" dirty="0" smtClean="0"/>
                  <a:t>Sådan et interval kaldes et </a:t>
                </a:r>
                <a:r>
                  <a:rPr lang="da-DK" dirty="0" smtClean="0">
                    <a:solidFill>
                      <a:schemeClr val="tx2"/>
                    </a:solidFill>
                  </a:rPr>
                  <a:t>interval-estimat</a:t>
                </a:r>
              </a:p>
              <a:p>
                <a:r>
                  <a:rPr lang="da-DK" dirty="0" smtClean="0">
                    <a:solidFill>
                      <a:schemeClr val="tx1"/>
                    </a:solidFill>
                  </a:rPr>
                  <a:t>I eksemplet kaldes intervallet mellem </a:t>
                </a:r>
                <a14:m>
                  <m:oMath xmlns:m="http://schemas.openxmlformats.org/officeDocument/2006/math">
                    <m:r>
                      <a:rPr lang="da-DK" i="1" dirty="0" smtClean="0">
                        <a:solidFill>
                          <a:schemeClr val="tx1"/>
                        </a:solidFill>
                        <a:latin typeface="Cambria Math" panose="02040503050406030204" pitchFamily="18" charset="0"/>
                      </a:rPr>
                      <m:t>120</m:t>
                    </m:r>
                  </m:oMath>
                </a14:m>
                <a:r>
                  <a:rPr lang="da-DK" dirty="0" smtClean="0">
                    <a:solidFill>
                      <a:schemeClr val="tx1"/>
                    </a:solidFill>
                  </a:rPr>
                  <a:t> og </a:t>
                </a:r>
                <a14:m>
                  <m:oMath xmlns:m="http://schemas.openxmlformats.org/officeDocument/2006/math">
                    <m:r>
                      <a:rPr lang="da-DK" i="1" dirty="0" smtClean="0">
                        <a:solidFill>
                          <a:schemeClr val="tx1"/>
                        </a:solidFill>
                        <a:latin typeface="Cambria Math" panose="02040503050406030204" pitchFamily="18" charset="0"/>
                      </a:rPr>
                      <m:t>140</m:t>
                    </m:r>
                  </m:oMath>
                </a14:m>
                <a:r>
                  <a:rPr lang="da-DK" dirty="0" smtClean="0">
                    <a:solidFill>
                      <a:schemeClr val="tx1"/>
                    </a:solidFill>
                  </a:rPr>
                  <a:t> for </a:t>
                </a:r>
                <a:r>
                  <a:rPr lang="da-DK" smtClean="0">
                    <a:solidFill>
                      <a:schemeClr val="tx1"/>
                    </a:solidFill>
                  </a:rPr>
                  <a:t/>
                </a:r>
                <a:br>
                  <a:rPr lang="da-DK" smtClean="0">
                    <a:solidFill>
                      <a:schemeClr val="tx1"/>
                    </a:solidFill>
                  </a:rPr>
                </a:br>
                <a14:m>
                  <m:oMath xmlns:m="http://schemas.openxmlformats.org/officeDocument/2006/math">
                    <m:r>
                      <a:rPr lang="da-DK" i="1" smtClean="0">
                        <a:solidFill>
                          <a:schemeClr val="tx2"/>
                        </a:solidFill>
                        <a:latin typeface="Cambria Math" panose="02040503050406030204" pitchFamily="18" charset="0"/>
                      </a:rPr>
                      <m:t>95 %</m:t>
                    </m:r>
                  </m:oMath>
                </a14:m>
                <a:r>
                  <a:rPr lang="da-DK" smtClean="0">
                    <a:solidFill>
                      <a:schemeClr val="tx2"/>
                    </a:solidFill>
                  </a:rPr>
                  <a:t> </a:t>
                </a:r>
                <a:r>
                  <a:rPr lang="da-DK" dirty="0" err="1" smtClean="0">
                    <a:solidFill>
                      <a:schemeClr val="tx2"/>
                    </a:solidFill>
                  </a:rPr>
                  <a:t>konfidensintervallet</a:t>
                </a:r>
                <a:r>
                  <a:rPr lang="da-DK" dirty="0" smtClean="0">
                    <a:solidFill>
                      <a:schemeClr val="tx2"/>
                    </a:solidFill>
                  </a:rPr>
                  <a:t> </a:t>
                </a:r>
                <a:r>
                  <a:rPr lang="da-DK" dirty="0" smtClean="0">
                    <a:solidFill>
                      <a:schemeClr val="tx1"/>
                    </a:solidFill>
                  </a:rPr>
                  <a:t>for </a:t>
                </a:r>
                <a14:m>
                  <m:oMath xmlns:m="http://schemas.openxmlformats.org/officeDocument/2006/math">
                    <m:r>
                      <a:rPr lang="da-DK" i="1">
                        <a:solidFill>
                          <a:schemeClr val="tx1"/>
                        </a:solidFill>
                        <a:latin typeface="Cambria Math"/>
                        <a:ea typeface="Cambria Math"/>
                      </a:rPr>
                      <m:t>𝜇</m:t>
                    </m:r>
                  </m:oMath>
                </a14:m>
                <a:r>
                  <a:rPr lang="da-DK" dirty="0" smtClean="0">
                    <a:solidFill>
                      <a:schemeClr val="tx1"/>
                    </a:solidFill>
                  </a:rPr>
                  <a:t> </a:t>
                </a:r>
                <a:br>
                  <a:rPr lang="da-DK" dirty="0" smtClean="0">
                    <a:solidFill>
                      <a:schemeClr val="tx1"/>
                    </a:solidFill>
                  </a:rPr>
                </a:br>
                <a:r>
                  <a:rPr lang="da-DK" dirty="0" smtClean="0">
                    <a:solidFill>
                      <a:schemeClr val="tx1"/>
                    </a:solidFill>
                  </a:rPr>
                  <a:t>(</a:t>
                </a:r>
                <a:r>
                  <a:rPr lang="da-DK" dirty="0" err="1" smtClean="0">
                    <a:solidFill>
                      <a:schemeClr val="tx1"/>
                    </a:solidFill>
                  </a:rPr>
                  <a:t>confidence</a:t>
                </a:r>
                <a:r>
                  <a:rPr lang="da-DK" dirty="0" smtClean="0">
                    <a:solidFill>
                      <a:schemeClr val="tx1"/>
                    </a:solidFill>
                  </a:rPr>
                  <a:t> ~ tillid)</a:t>
                </a:r>
              </a:p>
              <a:p>
                <a:r>
                  <a:rPr lang="da-DK" dirty="0" smtClean="0"/>
                  <a:t>Generelt kan vi vælge </a:t>
                </a:r>
                <a14:m>
                  <m:oMath xmlns:m="http://schemas.openxmlformats.org/officeDocument/2006/math">
                    <m:r>
                      <a:rPr lang="da-DK" i="1">
                        <a:latin typeface="Cambria Math"/>
                        <a:ea typeface="Cambria Math"/>
                      </a:rPr>
                      <m:t>𝛼</m:t>
                    </m:r>
                  </m:oMath>
                </a14:m>
                <a:r>
                  <a:rPr lang="da-DK" dirty="0" smtClean="0"/>
                  <a:t> mellem 0 og 1 og tale om </a:t>
                </a:r>
                <a:br>
                  <a:rPr lang="da-DK" dirty="0" smtClean="0"/>
                </a:br>
                <a14:m>
                  <m:oMath xmlns:m="http://schemas.openxmlformats.org/officeDocument/2006/math">
                    <m:d>
                      <m:dPr>
                        <m:ctrlPr>
                          <a:rPr lang="da-DK" i="1" smtClean="0">
                            <a:solidFill>
                              <a:schemeClr val="tx2"/>
                            </a:solidFill>
                            <a:latin typeface="Cambria Math" panose="02040503050406030204" pitchFamily="18" charset="0"/>
                          </a:rPr>
                        </m:ctrlPr>
                      </m:dPr>
                      <m:e>
                        <m:r>
                          <a:rPr lang="da-DK" i="1">
                            <a:solidFill>
                              <a:schemeClr val="tx2"/>
                            </a:solidFill>
                            <a:latin typeface="Cambria Math"/>
                          </a:rPr>
                          <m:t>1−</m:t>
                        </m:r>
                        <m:r>
                          <a:rPr lang="da-DK" i="1">
                            <a:solidFill>
                              <a:schemeClr val="tx2"/>
                            </a:solidFill>
                            <a:latin typeface="Cambria Math"/>
                            <a:ea typeface="Cambria Math"/>
                          </a:rPr>
                          <m:t>𝛼</m:t>
                        </m:r>
                      </m:e>
                    </m:d>
                    <m:r>
                      <a:rPr lang="da-DK" i="1">
                        <a:solidFill>
                          <a:schemeClr val="tx2"/>
                        </a:solidFill>
                        <a:latin typeface="Cambria Math"/>
                        <a:ea typeface="Cambria Math"/>
                      </a:rPr>
                      <m:t>∙100</m:t>
                    </m:r>
                    <m:r>
                      <a:rPr lang="en-US" b="0" i="1" smtClean="0">
                        <a:solidFill>
                          <a:schemeClr val="tx2"/>
                        </a:solidFill>
                        <a:latin typeface="Cambria Math" panose="02040503050406030204" pitchFamily="18" charset="0"/>
                        <a:ea typeface="Cambria Math"/>
                      </a:rPr>
                      <m:t> </m:t>
                    </m:r>
                    <m:r>
                      <a:rPr lang="da-DK" i="1">
                        <a:solidFill>
                          <a:schemeClr val="tx2"/>
                        </a:solidFill>
                        <a:latin typeface="Cambria Math"/>
                        <a:ea typeface="Cambria Math"/>
                      </a:rPr>
                      <m:t>%</m:t>
                    </m:r>
                  </m:oMath>
                </a14:m>
                <a:r>
                  <a:rPr lang="da-DK" dirty="0" smtClean="0">
                    <a:solidFill>
                      <a:schemeClr val="tx2"/>
                    </a:solidFill>
                  </a:rPr>
                  <a:t> </a:t>
                </a:r>
                <a:r>
                  <a:rPr lang="da-DK" dirty="0" err="1" smtClean="0">
                    <a:solidFill>
                      <a:schemeClr val="tx2"/>
                    </a:solidFill>
                  </a:rPr>
                  <a:t>konfidensintervallet</a:t>
                </a:r>
                <a:r>
                  <a:rPr lang="da-DK" dirty="0" smtClean="0">
                    <a:solidFill>
                      <a:schemeClr val="tx1"/>
                    </a:solidFill>
                  </a:rPr>
                  <a:t>. For </a:t>
                </a:r>
                <a14:m>
                  <m:oMath xmlns:m="http://schemas.openxmlformats.org/officeDocument/2006/math">
                    <m:r>
                      <a:rPr lang="da-DK" i="1">
                        <a:latin typeface="Cambria Math"/>
                        <a:ea typeface="Cambria Math"/>
                      </a:rPr>
                      <m:t>𝛼</m:t>
                    </m:r>
                    <m:r>
                      <a:rPr lang="da-DK" b="0" i="1" smtClean="0">
                        <a:latin typeface="Cambria Math"/>
                        <a:ea typeface="Cambria Math"/>
                      </a:rPr>
                      <m:t>=0.05</m:t>
                    </m:r>
                  </m:oMath>
                </a14:m>
                <a:r>
                  <a:rPr lang="da-DK" dirty="0" smtClean="0">
                    <a:solidFill>
                      <a:schemeClr val="tx1"/>
                    </a:solidFill>
                  </a:rPr>
                  <a:t> får </a:t>
                </a:r>
                <a:r>
                  <a:rPr lang="da-DK" smtClean="0">
                    <a:solidFill>
                      <a:schemeClr val="tx1"/>
                    </a:solidFill>
                  </a:rPr>
                  <a:t>vi </a:t>
                </a:r>
                <a14:m>
                  <m:oMath xmlns:m="http://schemas.openxmlformats.org/officeDocument/2006/math">
                    <m:r>
                      <a:rPr lang="da-DK" i="1" smtClean="0">
                        <a:solidFill>
                          <a:schemeClr val="tx1"/>
                        </a:solidFill>
                        <a:latin typeface="Cambria Math" panose="02040503050406030204" pitchFamily="18" charset="0"/>
                      </a:rPr>
                      <m:t>95 %</m:t>
                    </m:r>
                  </m:oMath>
                </a14:m>
                <a:r>
                  <a:rPr lang="da-DK" smtClean="0">
                    <a:solidFill>
                      <a:schemeClr val="tx1"/>
                    </a:solidFill>
                  </a:rPr>
                  <a:t> </a:t>
                </a:r>
                <a:r>
                  <a:rPr lang="da-DK" dirty="0" err="1" smtClean="0">
                    <a:solidFill>
                      <a:schemeClr val="tx1"/>
                    </a:solidFill>
                  </a:rPr>
                  <a:t>konfidensintervallet</a:t>
                </a:r>
                <a:r>
                  <a:rPr lang="da-DK" dirty="0" smtClean="0">
                    <a:solidFill>
                      <a:schemeClr val="tx1"/>
                    </a:solidFill>
                  </a:rPr>
                  <a:t>. </a:t>
                </a:r>
              </a:p>
              <a:p>
                <a:endParaRPr lang="da-DK"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68" t="-65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t>14</a:t>
            </a:fld>
            <a:endParaRPr lang="da-DK" dirty="0"/>
          </a:p>
        </p:txBody>
      </p:sp>
    </p:spTree>
    <p:extLst>
      <p:ext uri="{BB962C8B-B14F-4D97-AF65-F5344CB8AC3E}">
        <p14:creationId xmlns:p14="http://schemas.microsoft.com/office/powerpoint/2010/main" val="401737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da-DK" dirty="0" smtClean="0"/>
                  <a:t>Beregning </a:t>
                </a:r>
                <a:r>
                  <a:rPr lang="da-DK"/>
                  <a:t>af </a:t>
                </a:r>
                <a:r>
                  <a:rPr lang="da-DK" smtClean="0"/>
                  <a:t>konfidensinterval, kendt </a:t>
                </a:r>
                <a14:m>
                  <m:oMath xmlns:m="http://schemas.openxmlformats.org/officeDocument/2006/math">
                    <m:r>
                      <a:rPr lang="da-DK" i="1" smtClean="0">
                        <a:latin typeface="Cambria Math" panose="02040503050406030204" pitchFamily="18" charset="0"/>
                        <a:ea typeface="Cambria Math" panose="02040503050406030204" pitchFamily="18" charset="0"/>
                      </a:rPr>
                      <m:t>𝝈</m:t>
                    </m:r>
                  </m:oMath>
                </a14:m>
                <a:endParaRPr lang="da-DK"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t="-8621" b="-275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124744"/>
                <a:ext cx="8424936" cy="5616624"/>
              </a:xfrm>
            </p:spPr>
            <p:txBody>
              <a:bodyPr/>
              <a:lstStyle/>
              <a:p>
                <a:pPr marL="0" indent="0">
                  <a:buNone/>
                </a:pPr>
                <a:r>
                  <a:rPr lang="da-DK" b="0" dirty="0" smtClean="0"/>
                  <a:t> 	   </a:t>
                </a:r>
                <a14:m>
                  <m:oMath xmlns:m="http://schemas.openxmlformats.org/officeDocument/2006/math">
                    <m:r>
                      <a:rPr lang="da-DK" b="0" i="1" smtClean="0">
                        <a:latin typeface="Cambria Math"/>
                      </a:rPr>
                      <m:t>1−</m:t>
                    </m:r>
                    <m:r>
                      <a:rPr lang="da-DK" b="0" i="1" smtClean="0">
                        <a:latin typeface="Cambria Math"/>
                        <a:ea typeface="Cambria Math"/>
                      </a:rPr>
                      <m:t>𝛼</m:t>
                    </m:r>
                    <m:r>
                      <a:rPr lang="da-DK" b="0" i="1" smtClean="0">
                        <a:latin typeface="Cambria Math"/>
                        <a:ea typeface="Cambria Math"/>
                      </a:rPr>
                      <m:t>=</m:t>
                    </m:r>
                    <m:r>
                      <a:rPr lang="da-DK" b="0" i="1" smtClean="0">
                        <a:latin typeface="Cambria Math"/>
                        <a:ea typeface="Cambria Math"/>
                      </a:rPr>
                      <m:t>𝑃</m:t>
                    </m:r>
                    <m:d>
                      <m:dPr>
                        <m:ctrlPr>
                          <a:rPr lang="da-DK" b="0" i="1" smtClean="0">
                            <a:latin typeface="Cambria Math" panose="02040503050406030204" pitchFamily="18" charset="0"/>
                            <a:ea typeface="Cambria Math"/>
                          </a:rPr>
                        </m:ctrlPr>
                      </m:dPr>
                      <m:e>
                        <m:r>
                          <a:rPr lang="da-DK" b="0" i="1" smtClean="0">
                            <a:latin typeface="Cambria Math"/>
                            <a:ea typeface="Cambria Math"/>
                          </a:rPr>
                          <m:t>−</m:t>
                        </m:r>
                        <m:sSub>
                          <m:sSubPr>
                            <m:ctrlPr>
                              <a:rPr lang="da-DK" b="0" i="1" smtClean="0">
                                <a:latin typeface="Cambria Math" panose="02040503050406030204" pitchFamily="18" charset="0"/>
                                <a:ea typeface="Cambria Math"/>
                              </a:rPr>
                            </m:ctrlPr>
                          </m:sSubPr>
                          <m:e>
                            <m:r>
                              <a:rPr lang="da-DK" b="0" i="1" smtClean="0">
                                <a:latin typeface="Cambria Math"/>
                                <a:ea typeface="Cambria Math"/>
                              </a:rPr>
                              <m:t>𝑧</m:t>
                            </m:r>
                          </m:e>
                          <m:sub>
                            <m:f>
                              <m:fPr>
                                <m:type m:val="lin"/>
                                <m:ctrlPr>
                                  <a:rPr lang="da-DK" b="0" i="1" smtClean="0">
                                    <a:latin typeface="Cambria Math" panose="02040503050406030204" pitchFamily="18" charset="0"/>
                                    <a:ea typeface="Cambria Math"/>
                                  </a:rPr>
                                </m:ctrlPr>
                              </m:fPr>
                              <m:num>
                                <m:r>
                                  <a:rPr lang="da-DK" b="0" i="1" smtClean="0">
                                    <a:latin typeface="Cambria Math"/>
                                    <a:ea typeface="Cambria Math"/>
                                  </a:rPr>
                                  <m:t>𝛼</m:t>
                                </m:r>
                              </m:num>
                              <m:den>
                                <m:r>
                                  <a:rPr lang="da-DK" b="0" i="1" smtClean="0">
                                    <a:latin typeface="Cambria Math"/>
                                    <a:ea typeface="Cambria Math"/>
                                  </a:rPr>
                                  <m:t>2</m:t>
                                </m:r>
                              </m:den>
                            </m:f>
                          </m:sub>
                        </m:sSub>
                        <m:r>
                          <a:rPr lang="da-DK" b="0" i="1" smtClean="0">
                            <a:latin typeface="Cambria Math"/>
                            <a:ea typeface="Cambria Math"/>
                          </a:rPr>
                          <m:t>  ≤  </m:t>
                        </m:r>
                        <m:f>
                          <m:fPr>
                            <m:ctrlPr>
                              <a:rPr lang="da-DK" b="0" i="1" smtClean="0">
                                <a:latin typeface="Cambria Math" panose="02040503050406030204" pitchFamily="18" charset="0"/>
                                <a:ea typeface="Cambria Math"/>
                              </a:rPr>
                            </m:ctrlPr>
                          </m:fPr>
                          <m:num>
                            <m:acc>
                              <m:accPr>
                                <m:chr m:val="̅"/>
                                <m:ctrlPr>
                                  <a:rPr lang="da-DK" i="1">
                                    <a:latin typeface="Cambria Math" panose="02040503050406030204" pitchFamily="18" charset="0"/>
                                    <a:ea typeface="Cambria Math"/>
                                  </a:rPr>
                                </m:ctrlPr>
                              </m:accPr>
                              <m:e>
                                <m:r>
                                  <a:rPr lang="en-US" b="0" i="1" smtClean="0">
                                    <a:latin typeface="Cambria Math" panose="02040503050406030204" pitchFamily="18" charset="0"/>
                                    <a:ea typeface="Cambria Math"/>
                                  </a:rPr>
                                  <m:t>𝑥</m:t>
                                </m:r>
                              </m:e>
                            </m:acc>
                            <m:r>
                              <a:rPr lang="da-DK" b="0" i="1" smtClean="0">
                                <a:latin typeface="Cambria Math"/>
                                <a:ea typeface="Cambria Math"/>
                              </a:rPr>
                              <m:t>−</m:t>
                            </m:r>
                            <m:r>
                              <a:rPr lang="da-DK" b="0" i="1" smtClean="0">
                                <a:latin typeface="Cambria Math"/>
                                <a:ea typeface="Cambria Math"/>
                              </a:rPr>
                              <m:t>𝜇</m:t>
                            </m:r>
                          </m:num>
                          <m:den>
                            <m:f>
                              <m:fPr>
                                <m:type m:val="lin"/>
                                <m:ctrlPr>
                                  <a:rPr lang="da-DK" b="0" i="1" smtClean="0">
                                    <a:latin typeface="Cambria Math" panose="02040503050406030204" pitchFamily="18" charset="0"/>
                                    <a:ea typeface="Cambria Math"/>
                                  </a:rPr>
                                </m:ctrlPr>
                              </m:fPr>
                              <m:num>
                                <m:r>
                                  <a:rPr lang="da-DK" b="0" i="1" smtClean="0">
                                    <a:latin typeface="Cambria Math"/>
                                    <a:ea typeface="Cambria Math"/>
                                  </a:rPr>
                                  <m:t>𝜎</m:t>
                                </m:r>
                              </m:num>
                              <m:den>
                                <m:rad>
                                  <m:radPr>
                                    <m:degHide m:val="on"/>
                                    <m:ctrlPr>
                                      <a:rPr lang="da-DK" b="0" i="1" smtClean="0">
                                        <a:latin typeface="Cambria Math" panose="02040503050406030204" pitchFamily="18" charset="0"/>
                                        <a:ea typeface="Cambria Math"/>
                                      </a:rPr>
                                    </m:ctrlPr>
                                  </m:radPr>
                                  <m:deg/>
                                  <m:e>
                                    <m:r>
                                      <a:rPr lang="da-DK" b="0" i="1" smtClean="0">
                                        <a:latin typeface="Cambria Math"/>
                                        <a:ea typeface="Cambria Math"/>
                                      </a:rPr>
                                      <m:t>𝑛</m:t>
                                    </m:r>
                                  </m:e>
                                </m:rad>
                              </m:den>
                            </m:f>
                          </m:den>
                        </m:f>
                        <m:r>
                          <a:rPr lang="da-DK" b="0" i="1" smtClean="0">
                            <a:latin typeface="Cambria Math"/>
                            <a:ea typeface="Cambria Math"/>
                          </a:rPr>
                          <m:t>  ≤  </m:t>
                        </m:r>
                        <m:sSub>
                          <m:sSubPr>
                            <m:ctrlPr>
                              <a:rPr lang="da-DK" i="1">
                                <a:latin typeface="Cambria Math" panose="02040503050406030204" pitchFamily="18" charset="0"/>
                                <a:ea typeface="Cambria Math"/>
                              </a:rPr>
                            </m:ctrlPr>
                          </m:sSubPr>
                          <m:e>
                            <m:r>
                              <a:rPr lang="da-DK" i="1">
                                <a:latin typeface="Cambria Math"/>
                                <a:ea typeface="Cambria Math"/>
                              </a:rPr>
                              <m:t>𝑧</m:t>
                            </m:r>
                          </m:e>
                          <m:sub>
                            <m:f>
                              <m:fPr>
                                <m:type m:val="lin"/>
                                <m:ctrlPr>
                                  <a:rPr lang="da-DK" i="1">
                                    <a:latin typeface="Cambria Math" panose="02040503050406030204" pitchFamily="18" charset="0"/>
                                    <a:ea typeface="Cambria Math"/>
                                  </a:rPr>
                                </m:ctrlPr>
                              </m:fPr>
                              <m:num>
                                <m:r>
                                  <a:rPr lang="da-DK" i="1">
                                    <a:latin typeface="Cambria Math"/>
                                    <a:ea typeface="Cambria Math"/>
                                  </a:rPr>
                                  <m:t>𝛼</m:t>
                                </m:r>
                              </m:num>
                              <m:den>
                                <m:r>
                                  <a:rPr lang="da-DK" i="1">
                                    <a:latin typeface="Cambria Math"/>
                                    <a:ea typeface="Cambria Math"/>
                                  </a:rPr>
                                  <m:t>2</m:t>
                                </m:r>
                              </m:den>
                            </m:f>
                          </m:sub>
                        </m:sSub>
                      </m:e>
                    </m:d>
                  </m:oMath>
                </a14:m>
                <a:r>
                  <a:rPr lang="da-DK" i="1" dirty="0" smtClean="0">
                    <a:latin typeface="Cambria Math"/>
                    <a:ea typeface="Cambria Math"/>
                  </a:rPr>
                  <a:t> </a:t>
                </a:r>
              </a:p>
              <a:p>
                <a:pPr marL="0" indent="0">
                  <a:buNone/>
                </a:pPr>
                <a:r>
                  <a:rPr lang="da-DK" b="0" dirty="0" smtClean="0"/>
                  <a:t> 		</a:t>
                </a:r>
                <a14:m>
                  <m:oMath xmlns:m="http://schemas.openxmlformats.org/officeDocument/2006/math">
                    <m:r>
                      <a:rPr lang="da-DK" b="0" i="1" smtClean="0">
                        <a:latin typeface="Cambria Math"/>
                      </a:rPr>
                      <m:t>=</m:t>
                    </m:r>
                    <m:r>
                      <a:rPr lang="da-DK" i="1">
                        <a:latin typeface="Cambria Math"/>
                        <a:ea typeface="Cambria Math"/>
                      </a:rPr>
                      <m:t>𝑃</m:t>
                    </m:r>
                    <m:d>
                      <m:dPr>
                        <m:ctrlPr>
                          <a:rPr lang="da-DK" i="1">
                            <a:latin typeface="Cambria Math" panose="02040503050406030204" pitchFamily="18" charset="0"/>
                            <a:ea typeface="Cambria Math"/>
                          </a:rPr>
                        </m:ctrlPr>
                      </m:dPr>
                      <m:e>
                        <m:r>
                          <a:rPr lang="da-DK" i="1">
                            <a:latin typeface="Cambria Math"/>
                            <a:ea typeface="Cambria Math"/>
                          </a:rPr>
                          <m:t>−</m:t>
                        </m:r>
                        <m:sSub>
                          <m:sSubPr>
                            <m:ctrlPr>
                              <a:rPr lang="da-DK" i="1">
                                <a:latin typeface="Cambria Math" panose="02040503050406030204" pitchFamily="18" charset="0"/>
                                <a:ea typeface="Cambria Math"/>
                              </a:rPr>
                            </m:ctrlPr>
                          </m:sSubPr>
                          <m:e>
                            <m:r>
                              <a:rPr lang="da-DK" i="1">
                                <a:latin typeface="Cambria Math"/>
                                <a:ea typeface="Cambria Math"/>
                              </a:rPr>
                              <m:t>𝑧</m:t>
                            </m:r>
                          </m:e>
                          <m:sub>
                            <m:f>
                              <m:fPr>
                                <m:type m:val="lin"/>
                                <m:ctrlPr>
                                  <a:rPr lang="da-DK" i="1">
                                    <a:latin typeface="Cambria Math" panose="02040503050406030204" pitchFamily="18" charset="0"/>
                                    <a:ea typeface="Cambria Math"/>
                                  </a:rPr>
                                </m:ctrlPr>
                              </m:fPr>
                              <m:num>
                                <m:r>
                                  <a:rPr lang="da-DK" i="1">
                                    <a:latin typeface="Cambria Math"/>
                                    <a:ea typeface="Cambria Math"/>
                                  </a:rPr>
                                  <m:t>𝛼</m:t>
                                </m:r>
                              </m:num>
                              <m:den>
                                <m:r>
                                  <a:rPr lang="da-DK" i="1">
                                    <a:latin typeface="Cambria Math"/>
                                    <a:ea typeface="Cambria Math"/>
                                  </a:rPr>
                                  <m:t>2</m:t>
                                </m:r>
                              </m:den>
                            </m:f>
                          </m:sub>
                        </m:sSub>
                        <m:r>
                          <a:rPr lang="da-DK" i="1" smtClean="0">
                            <a:latin typeface="Cambria Math"/>
                            <a:ea typeface="Cambria Math"/>
                          </a:rPr>
                          <m:t>∙</m:t>
                        </m:r>
                        <m:f>
                          <m:fPr>
                            <m:ctrlPr>
                              <a:rPr lang="da-DK" i="1">
                                <a:latin typeface="Cambria Math" panose="02040503050406030204" pitchFamily="18" charset="0"/>
                                <a:ea typeface="Cambria Math"/>
                              </a:rPr>
                            </m:ctrlPr>
                          </m:fPr>
                          <m:num>
                            <m:r>
                              <a:rPr lang="da-DK" i="1">
                                <a:latin typeface="Cambria Math"/>
                                <a:ea typeface="Cambria Math"/>
                              </a:rPr>
                              <m:t>𝜎</m:t>
                            </m:r>
                          </m:num>
                          <m:den>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den>
                        </m:f>
                        <m:r>
                          <a:rPr lang="da-DK" b="0" i="1" smtClean="0">
                            <a:latin typeface="Cambria Math"/>
                            <a:ea typeface="Cambria Math"/>
                          </a:rPr>
                          <m:t>  </m:t>
                        </m:r>
                        <m:r>
                          <a:rPr lang="da-DK" i="1">
                            <a:latin typeface="Cambria Math"/>
                            <a:ea typeface="Cambria Math"/>
                          </a:rPr>
                          <m:t>≤</m:t>
                        </m:r>
                        <m:r>
                          <a:rPr lang="da-DK" b="0" i="1" smtClean="0">
                            <a:latin typeface="Cambria Math"/>
                            <a:ea typeface="Cambria Math"/>
                          </a:rPr>
                          <m:t>  </m:t>
                        </m:r>
                        <m:acc>
                          <m:accPr>
                            <m:chr m:val="̅"/>
                            <m:ctrlPr>
                              <a:rPr lang="da-DK" i="1">
                                <a:latin typeface="Cambria Math" panose="02040503050406030204" pitchFamily="18" charset="0"/>
                                <a:ea typeface="Cambria Math"/>
                              </a:rPr>
                            </m:ctrlPr>
                          </m:accPr>
                          <m:e>
                            <m:r>
                              <a:rPr lang="en-US" b="0" i="1" smtClean="0">
                                <a:latin typeface="Cambria Math" panose="02040503050406030204" pitchFamily="18" charset="0"/>
                                <a:ea typeface="Cambria Math"/>
                              </a:rPr>
                              <m:t>𝑥</m:t>
                            </m:r>
                          </m:e>
                        </m:acc>
                        <m:r>
                          <a:rPr lang="da-DK" i="1">
                            <a:latin typeface="Cambria Math"/>
                            <a:ea typeface="Cambria Math"/>
                          </a:rPr>
                          <m:t>−</m:t>
                        </m:r>
                        <m:r>
                          <a:rPr lang="da-DK" i="1">
                            <a:latin typeface="Cambria Math"/>
                            <a:ea typeface="Cambria Math"/>
                          </a:rPr>
                          <m:t>𝜇</m:t>
                        </m:r>
                        <m:r>
                          <a:rPr lang="da-DK" b="0" i="1" smtClean="0">
                            <a:latin typeface="Cambria Math"/>
                            <a:ea typeface="Cambria Math"/>
                          </a:rPr>
                          <m:t>  </m:t>
                        </m:r>
                        <m:r>
                          <a:rPr lang="da-DK" i="1">
                            <a:latin typeface="Cambria Math"/>
                            <a:ea typeface="Cambria Math"/>
                          </a:rPr>
                          <m:t>≤</m:t>
                        </m:r>
                        <m:r>
                          <a:rPr lang="da-DK" b="0" i="1" smtClean="0">
                            <a:latin typeface="Cambria Math"/>
                            <a:ea typeface="Cambria Math"/>
                          </a:rPr>
                          <m:t>  </m:t>
                        </m:r>
                        <m:sSub>
                          <m:sSubPr>
                            <m:ctrlPr>
                              <a:rPr lang="da-DK" i="1">
                                <a:latin typeface="Cambria Math" panose="02040503050406030204" pitchFamily="18" charset="0"/>
                                <a:ea typeface="Cambria Math"/>
                              </a:rPr>
                            </m:ctrlPr>
                          </m:sSubPr>
                          <m:e>
                            <m:r>
                              <a:rPr lang="da-DK" i="1">
                                <a:latin typeface="Cambria Math"/>
                                <a:ea typeface="Cambria Math"/>
                              </a:rPr>
                              <m:t>𝑧</m:t>
                            </m:r>
                          </m:e>
                          <m:sub>
                            <m:f>
                              <m:fPr>
                                <m:type m:val="lin"/>
                                <m:ctrlPr>
                                  <a:rPr lang="da-DK" i="1">
                                    <a:latin typeface="Cambria Math" panose="02040503050406030204" pitchFamily="18" charset="0"/>
                                    <a:ea typeface="Cambria Math"/>
                                  </a:rPr>
                                </m:ctrlPr>
                              </m:fPr>
                              <m:num>
                                <m:r>
                                  <a:rPr lang="da-DK" i="1">
                                    <a:latin typeface="Cambria Math"/>
                                    <a:ea typeface="Cambria Math"/>
                                  </a:rPr>
                                  <m:t>𝛼</m:t>
                                </m:r>
                              </m:num>
                              <m:den>
                                <m:r>
                                  <a:rPr lang="da-DK" i="1">
                                    <a:latin typeface="Cambria Math"/>
                                    <a:ea typeface="Cambria Math"/>
                                  </a:rPr>
                                  <m:t>2</m:t>
                                </m:r>
                              </m:den>
                            </m:f>
                          </m:sub>
                        </m:sSub>
                        <m:r>
                          <a:rPr lang="da-DK" i="1" smtClean="0">
                            <a:latin typeface="Cambria Math"/>
                            <a:ea typeface="Cambria Math"/>
                          </a:rPr>
                          <m:t>∙</m:t>
                        </m:r>
                        <m:f>
                          <m:fPr>
                            <m:ctrlPr>
                              <a:rPr lang="da-DK" i="1">
                                <a:latin typeface="Cambria Math" panose="02040503050406030204" pitchFamily="18" charset="0"/>
                                <a:ea typeface="Cambria Math"/>
                              </a:rPr>
                            </m:ctrlPr>
                          </m:fPr>
                          <m:num>
                            <m:r>
                              <a:rPr lang="da-DK" i="1">
                                <a:latin typeface="Cambria Math"/>
                                <a:ea typeface="Cambria Math"/>
                              </a:rPr>
                              <m:t>𝜎</m:t>
                            </m:r>
                          </m:num>
                          <m:den>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den>
                        </m:f>
                      </m:e>
                    </m:d>
                  </m:oMath>
                </a14:m>
                <a:r>
                  <a:rPr lang="da-DK" i="1" dirty="0" smtClean="0">
                    <a:latin typeface="Cambria Math"/>
                    <a:ea typeface="Cambria Math"/>
                  </a:rPr>
                  <a:t> </a:t>
                </a:r>
              </a:p>
              <a:p>
                <a:pPr marL="0" indent="0">
                  <a:buNone/>
                </a:pPr>
                <a:r>
                  <a:rPr lang="da-DK" dirty="0" smtClean="0"/>
                  <a:t> 		</a:t>
                </a:r>
                <a14:m>
                  <m:oMath xmlns:m="http://schemas.openxmlformats.org/officeDocument/2006/math">
                    <m:r>
                      <a:rPr lang="da-DK" i="1">
                        <a:latin typeface="Cambria Math"/>
                      </a:rPr>
                      <m:t>=</m:t>
                    </m:r>
                    <m:r>
                      <a:rPr lang="da-DK" i="1">
                        <a:latin typeface="Cambria Math"/>
                        <a:ea typeface="Cambria Math"/>
                      </a:rPr>
                      <m:t>𝑃</m:t>
                    </m:r>
                    <m:d>
                      <m:dPr>
                        <m:ctrlPr>
                          <a:rPr lang="da-DK" i="1">
                            <a:latin typeface="Cambria Math" panose="02040503050406030204" pitchFamily="18" charset="0"/>
                            <a:ea typeface="Cambria Math"/>
                          </a:rPr>
                        </m:ctrlPr>
                      </m:dPr>
                      <m:e>
                        <m:r>
                          <a:rPr lang="da-DK" b="0" i="1" smtClean="0">
                            <a:latin typeface="Cambria Math"/>
                            <a:ea typeface="Cambria Math"/>
                          </a:rPr>
                          <m:t>−</m:t>
                        </m:r>
                        <m:acc>
                          <m:accPr>
                            <m:chr m:val="̅"/>
                            <m:ctrlPr>
                              <a:rPr lang="da-DK" i="1">
                                <a:latin typeface="Cambria Math" panose="02040503050406030204" pitchFamily="18" charset="0"/>
                                <a:ea typeface="Cambria Math"/>
                              </a:rPr>
                            </m:ctrlPr>
                          </m:accPr>
                          <m:e>
                            <m:r>
                              <a:rPr lang="en-US" b="0" i="1" smtClean="0">
                                <a:latin typeface="Cambria Math" panose="02040503050406030204" pitchFamily="18" charset="0"/>
                                <a:ea typeface="Cambria Math"/>
                              </a:rPr>
                              <m:t>𝑥</m:t>
                            </m:r>
                          </m:e>
                        </m:acc>
                        <m:r>
                          <a:rPr lang="da-DK" i="1">
                            <a:latin typeface="Cambria Math"/>
                            <a:ea typeface="Cambria Math"/>
                          </a:rPr>
                          <m:t>−</m:t>
                        </m:r>
                        <m:sSub>
                          <m:sSubPr>
                            <m:ctrlPr>
                              <a:rPr lang="da-DK" i="1">
                                <a:latin typeface="Cambria Math" panose="02040503050406030204" pitchFamily="18" charset="0"/>
                                <a:ea typeface="Cambria Math"/>
                              </a:rPr>
                            </m:ctrlPr>
                          </m:sSubPr>
                          <m:e>
                            <m:r>
                              <a:rPr lang="da-DK" i="1">
                                <a:latin typeface="Cambria Math"/>
                                <a:ea typeface="Cambria Math"/>
                              </a:rPr>
                              <m:t>𝑧</m:t>
                            </m:r>
                          </m:e>
                          <m:sub>
                            <m:f>
                              <m:fPr>
                                <m:type m:val="lin"/>
                                <m:ctrlPr>
                                  <a:rPr lang="da-DK" i="1">
                                    <a:latin typeface="Cambria Math" panose="02040503050406030204" pitchFamily="18" charset="0"/>
                                    <a:ea typeface="Cambria Math"/>
                                  </a:rPr>
                                </m:ctrlPr>
                              </m:fPr>
                              <m:num>
                                <m:r>
                                  <a:rPr lang="da-DK" i="1">
                                    <a:latin typeface="Cambria Math"/>
                                    <a:ea typeface="Cambria Math"/>
                                  </a:rPr>
                                  <m:t>𝛼</m:t>
                                </m:r>
                              </m:num>
                              <m:den>
                                <m:r>
                                  <a:rPr lang="da-DK" i="1">
                                    <a:latin typeface="Cambria Math"/>
                                    <a:ea typeface="Cambria Math"/>
                                  </a:rPr>
                                  <m:t>2</m:t>
                                </m:r>
                              </m:den>
                            </m:f>
                          </m:sub>
                        </m:sSub>
                        <m:r>
                          <a:rPr lang="da-DK" i="1">
                            <a:latin typeface="Cambria Math"/>
                            <a:ea typeface="Cambria Math"/>
                          </a:rPr>
                          <m:t>∙</m:t>
                        </m:r>
                        <m:f>
                          <m:fPr>
                            <m:ctrlPr>
                              <a:rPr lang="da-DK" i="1">
                                <a:latin typeface="Cambria Math" panose="02040503050406030204" pitchFamily="18" charset="0"/>
                                <a:ea typeface="Cambria Math"/>
                              </a:rPr>
                            </m:ctrlPr>
                          </m:fPr>
                          <m:num>
                            <m:r>
                              <a:rPr lang="da-DK" i="1">
                                <a:latin typeface="Cambria Math"/>
                                <a:ea typeface="Cambria Math"/>
                              </a:rPr>
                              <m:t>𝜎</m:t>
                            </m:r>
                          </m:num>
                          <m:den>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den>
                        </m:f>
                        <m:r>
                          <a:rPr lang="da-DK" b="0" i="1" smtClean="0">
                            <a:latin typeface="Cambria Math"/>
                            <a:ea typeface="Cambria Math"/>
                          </a:rPr>
                          <m:t>  </m:t>
                        </m:r>
                        <m:r>
                          <a:rPr lang="da-DK" i="1">
                            <a:latin typeface="Cambria Math"/>
                            <a:ea typeface="Cambria Math"/>
                          </a:rPr>
                          <m:t>≤</m:t>
                        </m:r>
                        <m:r>
                          <a:rPr lang="da-DK" b="0" i="1" smtClean="0">
                            <a:latin typeface="Cambria Math"/>
                            <a:ea typeface="Cambria Math"/>
                          </a:rPr>
                          <m:t>  </m:t>
                        </m:r>
                        <m:r>
                          <a:rPr lang="da-DK" i="1">
                            <a:latin typeface="Cambria Math"/>
                            <a:ea typeface="Cambria Math"/>
                          </a:rPr>
                          <m:t>−</m:t>
                        </m:r>
                        <m:r>
                          <a:rPr lang="da-DK" i="1">
                            <a:latin typeface="Cambria Math"/>
                            <a:ea typeface="Cambria Math"/>
                          </a:rPr>
                          <m:t>𝜇</m:t>
                        </m:r>
                        <m:r>
                          <a:rPr lang="da-DK" b="0" i="1" smtClean="0">
                            <a:latin typeface="Cambria Math"/>
                            <a:ea typeface="Cambria Math"/>
                          </a:rPr>
                          <m:t>  </m:t>
                        </m:r>
                        <m:r>
                          <a:rPr lang="da-DK" i="1">
                            <a:latin typeface="Cambria Math"/>
                            <a:ea typeface="Cambria Math"/>
                          </a:rPr>
                          <m:t>≤</m:t>
                        </m:r>
                        <m:r>
                          <a:rPr lang="da-DK" b="0" i="1" smtClean="0">
                            <a:latin typeface="Cambria Math"/>
                            <a:ea typeface="Cambria Math"/>
                          </a:rPr>
                          <m:t>  </m:t>
                        </m:r>
                        <m:sSub>
                          <m:sSubPr>
                            <m:ctrlPr>
                              <a:rPr lang="da-DK" i="1">
                                <a:latin typeface="Cambria Math" panose="02040503050406030204" pitchFamily="18" charset="0"/>
                                <a:ea typeface="Cambria Math"/>
                              </a:rPr>
                            </m:ctrlPr>
                          </m:sSubPr>
                          <m:e>
                            <m:r>
                              <a:rPr lang="da-DK" b="0" i="1" smtClean="0">
                                <a:latin typeface="Cambria Math"/>
                                <a:ea typeface="Cambria Math"/>
                              </a:rPr>
                              <m:t>−</m:t>
                            </m:r>
                            <m:acc>
                              <m:accPr>
                                <m:chr m:val="̅"/>
                                <m:ctrlPr>
                                  <a:rPr lang="da-DK" i="1">
                                    <a:latin typeface="Cambria Math" panose="02040503050406030204" pitchFamily="18" charset="0"/>
                                    <a:ea typeface="Cambria Math"/>
                                  </a:rPr>
                                </m:ctrlPr>
                              </m:accPr>
                              <m:e>
                                <m:r>
                                  <a:rPr lang="en-US" b="0" i="1" smtClean="0">
                                    <a:latin typeface="Cambria Math" panose="02040503050406030204" pitchFamily="18" charset="0"/>
                                    <a:ea typeface="Cambria Math"/>
                                  </a:rPr>
                                  <m:t>𝑥</m:t>
                                </m:r>
                              </m:e>
                            </m:acc>
                            <m:r>
                              <a:rPr lang="da-DK" b="0" i="1" smtClean="0">
                                <a:latin typeface="Cambria Math"/>
                                <a:ea typeface="Cambria Math"/>
                              </a:rPr>
                              <m:t>+</m:t>
                            </m:r>
                            <m:r>
                              <a:rPr lang="da-DK" i="1">
                                <a:latin typeface="Cambria Math"/>
                                <a:ea typeface="Cambria Math"/>
                              </a:rPr>
                              <m:t>𝑧</m:t>
                            </m:r>
                          </m:e>
                          <m:sub>
                            <m:f>
                              <m:fPr>
                                <m:type m:val="lin"/>
                                <m:ctrlPr>
                                  <a:rPr lang="da-DK" i="1">
                                    <a:latin typeface="Cambria Math" panose="02040503050406030204" pitchFamily="18" charset="0"/>
                                    <a:ea typeface="Cambria Math"/>
                                  </a:rPr>
                                </m:ctrlPr>
                              </m:fPr>
                              <m:num>
                                <m:r>
                                  <a:rPr lang="da-DK" i="1">
                                    <a:latin typeface="Cambria Math"/>
                                    <a:ea typeface="Cambria Math"/>
                                  </a:rPr>
                                  <m:t>𝛼</m:t>
                                </m:r>
                              </m:num>
                              <m:den>
                                <m:r>
                                  <a:rPr lang="da-DK" i="1">
                                    <a:latin typeface="Cambria Math"/>
                                    <a:ea typeface="Cambria Math"/>
                                  </a:rPr>
                                  <m:t>2</m:t>
                                </m:r>
                              </m:den>
                            </m:f>
                          </m:sub>
                        </m:sSub>
                        <m:r>
                          <a:rPr lang="da-DK" i="1">
                            <a:latin typeface="Cambria Math"/>
                            <a:ea typeface="Cambria Math"/>
                          </a:rPr>
                          <m:t>∙</m:t>
                        </m:r>
                        <m:f>
                          <m:fPr>
                            <m:ctrlPr>
                              <a:rPr lang="da-DK" i="1">
                                <a:latin typeface="Cambria Math" panose="02040503050406030204" pitchFamily="18" charset="0"/>
                                <a:ea typeface="Cambria Math"/>
                              </a:rPr>
                            </m:ctrlPr>
                          </m:fPr>
                          <m:num>
                            <m:r>
                              <a:rPr lang="da-DK" i="1">
                                <a:latin typeface="Cambria Math"/>
                                <a:ea typeface="Cambria Math"/>
                              </a:rPr>
                              <m:t>𝜎</m:t>
                            </m:r>
                          </m:num>
                          <m:den>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den>
                        </m:f>
                      </m:e>
                    </m:d>
                  </m:oMath>
                </a14:m>
                <a:r>
                  <a:rPr lang="da-DK" i="1" dirty="0" smtClean="0">
                    <a:latin typeface="Cambria Math"/>
                    <a:ea typeface="Cambria Math"/>
                  </a:rPr>
                  <a:t> </a:t>
                </a:r>
              </a:p>
              <a:p>
                <a:pPr marL="0" indent="0">
                  <a:buNone/>
                </a:pPr>
                <a:r>
                  <a:rPr lang="da-DK" dirty="0" smtClean="0"/>
                  <a:t> 		</a:t>
                </a:r>
                <a14:m>
                  <m:oMath xmlns:m="http://schemas.openxmlformats.org/officeDocument/2006/math">
                    <m:r>
                      <a:rPr lang="da-DK" i="1">
                        <a:latin typeface="Cambria Math"/>
                      </a:rPr>
                      <m:t>=</m:t>
                    </m:r>
                    <m:r>
                      <a:rPr lang="da-DK" i="1">
                        <a:latin typeface="Cambria Math"/>
                        <a:ea typeface="Cambria Math"/>
                      </a:rPr>
                      <m:t>𝑃</m:t>
                    </m:r>
                    <m:d>
                      <m:dPr>
                        <m:ctrlPr>
                          <a:rPr lang="da-DK" i="1">
                            <a:latin typeface="Cambria Math" panose="02040503050406030204" pitchFamily="18" charset="0"/>
                            <a:ea typeface="Cambria Math"/>
                          </a:rPr>
                        </m:ctrlPr>
                      </m:dPr>
                      <m:e>
                        <m:acc>
                          <m:accPr>
                            <m:chr m:val="̅"/>
                            <m:ctrlPr>
                              <a:rPr lang="da-DK" i="1">
                                <a:latin typeface="Cambria Math" panose="02040503050406030204" pitchFamily="18" charset="0"/>
                                <a:ea typeface="Cambria Math"/>
                              </a:rPr>
                            </m:ctrlPr>
                          </m:accPr>
                          <m:e>
                            <m:r>
                              <a:rPr lang="en-US" b="0" i="1" smtClean="0">
                                <a:latin typeface="Cambria Math" panose="02040503050406030204" pitchFamily="18" charset="0"/>
                                <a:ea typeface="Cambria Math"/>
                              </a:rPr>
                              <m:t>𝑥</m:t>
                            </m:r>
                          </m:e>
                        </m:acc>
                        <m:r>
                          <a:rPr lang="da-DK" b="0" i="1" smtClean="0">
                            <a:latin typeface="Cambria Math"/>
                            <a:ea typeface="Cambria Math"/>
                          </a:rPr>
                          <m:t>+</m:t>
                        </m:r>
                        <m:sSub>
                          <m:sSubPr>
                            <m:ctrlPr>
                              <a:rPr lang="da-DK" i="1">
                                <a:latin typeface="Cambria Math" panose="02040503050406030204" pitchFamily="18" charset="0"/>
                                <a:ea typeface="Cambria Math"/>
                              </a:rPr>
                            </m:ctrlPr>
                          </m:sSubPr>
                          <m:e>
                            <m:r>
                              <a:rPr lang="da-DK" i="1">
                                <a:latin typeface="Cambria Math"/>
                                <a:ea typeface="Cambria Math"/>
                              </a:rPr>
                              <m:t>𝑧</m:t>
                            </m:r>
                          </m:e>
                          <m:sub>
                            <m:f>
                              <m:fPr>
                                <m:type m:val="lin"/>
                                <m:ctrlPr>
                                  <a:rPr lang="da-DK" i="1">
                                    <a:latin typeface="Cambria Math" panose="02040503050406030204" pitchFamily="18" charset="0"/>
                                    <a:ea typeface="Cambria Math"/>
                                  </a:rPr>
                                </m:ctrlPr>
                              </m:fPr>
                              <m:num>
                                <m:r>
                                  <a:rPr lang="da-DK" i="1">
                                    <a:latin typeface="Cambria Math"/>
                                    <a:ea typeface="Cambria Math"/>
                                  </a:rPr>
                                  <m:t>𝛼</m:t>
                                </m:r>
                              </m:num>
                              <m:den>
                                <m:r>
                                  <a:rPr lang="da-DK" i="1">
                                    <a:latin typeface="Cambria Math"/>
                                    <a:ea typeface="Cambria Math"/>
                                  </a:rPr>
                                  <m:t>2</m:t>
                                </m:r>
                              </m:den>
                            </m:f>
                          </m:sub>
                        </m:sSub>
                        <m:r>
                          <a:rPr lang="da-DK" i="1">
                            <a:latin typeface="Cambria Math"/>
                            <a:ea typeface="Cambria Math"/>
                          </a:rPr>
                          <m:t>∙</m:t>
                        </m:r>
                        <m:f>
                          <m:fPr>
                            <m:ctrlPr>
                              <a:rPr lang="da-DK" i="1">
                                <a:latin typeface="Cambria Math" panose="02040503050406030204" pitchFamily="18" charset="0"/>
                                <a:ea typeface="Cambria Math"/>
                              </a:rPr>
                            </m:ctrlPr>
                          </m:fPr>
                          <m:num>
                            <m:r>
                              <a:rPr lang="da-DK" i="1">
                                <a:latin typeface="Cambria Math"/>
                                <a:ea typeface="Cambria Math"/>
                              </a:rPr>
                              <m:t>𝜎</m:t>
                            </m:r>
                          </m:num>
                          <m:den>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den>
                        </m:f>
                        <m:r>
                          <a:rPr lang="da-DK" b="0" i="1" smtClean="0">
                            <a:latin typeface="Cambria Math"/>
                            <a:ea typeface="Cambria Math"/>
                          </a:rPr>
                          <m:t>  </m:t>
                        </m:r>
                        <m:r>
                          <a:rPr lang="da-DK" i="1" smtClean="0">
                            <a:latin typeface="Cambria Math"/>
                            <a:ea typeface="Cambria Math"/>
                          </a:rPr>
                          <m:t>≥</m:t>
                        </m:r>
                        <m:r>
                          <a:rPr lang="da-DK" b="0" i="1" smtClean="0">
                            <a:latin typeface="Cambria Math"/>
                            <a:ea typeface="Cambria Math"/>
                          </a:rPr>
                          <m:t>  </m:t>
                        </m:r>
                        <m:r>
                          <a:rPr lang="da-DK" i="1">
                            <a:latin typeface="Cambria Math"/>
                            <a:ea typeface="Cambria Math"/>
                          </a:rPr>
                          <m:t>𝜇</m:t>
                        </m:r>
                        <m:r>
                          <a:rPr lang="da-DK" b="0" i="1" smtClean="0">
                            <a:latin typeface="Cambria Math"/>
                            <a:ea typeface="Cambria Math"/>
                          </a:rPr>
                          <m:t>  </m:t>
                        </m:r>
                        <m:r>
                          <a:rPr lang="da-DK" i="1" smtClean="0">
                            <a:latin typeface="Cambria Math"/>
                            <a:ea typeface="Cambria Math"/>
                          </a:rPr>
                          <m:t>≥</m:t>
                        </m:r>
                        <m:r>
                          <a:rPr lang="da-DK" b="0" i="1" smtClean="0">
                            <a:latin typeface="Cambria Math"/>
                            <a:ea typeface="Cambria Math"/>
                          </a:rPr>
                          <m:t>  </m:t>
                        </m:r>
                        <m:sSub>
                          <m:sSubPr>
                            <m:ctrlPr>
                              <a:rPr lang="da-DK" i="1">
                                <a:latin typeface="Cambria Math" panose="02040503050406030204" pitchFamily="18" charset="0"/>
                                <a:ea typeface="Cambria Math"/>
                              </a:rPr>
                            </m:ctrlPr>
                          </m:sSubPr>
                          <m:e>
                            <m:acc>
                              <m:accPr>
                                <m:chr m:val="̅"/>
                                <m:ctrlPr>
                                  <a:rPr lang="da-DK" i="1">
                                    <a:latin typeface="Cambria Math" panose="02040503050406030204" pitchFamily="18" charset="0"/>
                                    <a:ea typeface="Cambria Math"/>
                                  </a:rPr>
                                </m:ctrlPr>
                              </m:accPr>
                              <m:e>
                                <m:r>
                                  <a:rPr lang="en-US" b="0" i="1" smtClean="0">
                                    <a:latin typeface="Cambria Math" panose="02040503050406030204" pitchFamily="18" charset="0"/>
                                    <a:ea typeface="Cambria Math"/>
                                  </a:rPr>
                                  <m:t>𝑥</m:t>
                                </m:r>
                              </m:e>
                            </m:acc>
                            <m:r>
                              <a:rPr lang="da-DK" b="0" i="1" smtClean="0">
                                <a:latin typeface="Cambria Math"/>
                                <a:ea typeface="Cambria Math"/>
                              </a:rPr>
                              <m:t>−</m:t>
                            </m:r>
                            <m:r>
                              <a:rPr lang="da-DK" i="1">
                                <a:latin typeface="Cambria Math"/>
                                <a:ea typeface="Cambria Math"/>
                              </a:rPr>
                              <m:t>𝑧</m:t>
                            </m:r>
                          </m:e>
                          <m:sub>
                            <m:f>
                              <m:fPr>
                                <m:type m:val="lin"/>
                                <m:ctrlPr>
                                  <a:rPr lang="da-DK" i="1">
                                    <a:latin typeface="Cambria Math" panose="02040503050406030204" pitchFamily="18" charset="0"/>
                                    <a:ea typeface="Cambria Math"/>
                                  </a:rPr>
                                </m:ctrlPr>
                              </m:fPr>
                              <m:num>
                                <m:r>
                                  <a:rPr lang="da-DK" i="1">
                                    <a:latin typeface="Cambria Math"/>
                                    <a:ea typeface="Cambria Math"/>
                                  </a:rPr>
                                  <m:t>𝛼</m:t>
                                </m:r>
                              </m:num>
                              <m:den>
                                <m:r>
                                  <a:rPr lang="da-DK" i="1">
                                    <a:latin typeface="Cambria Math"/>
                                    <a:ea typeface="Cambria Math"/>
                                  </a:rPr>
                                  <m:t>2</m:t>
                                </m:r>
                              </m:den>
                            </m:f>
                          </m:sub>
                        </m:sSub>
                        <m:r>
                          <a:rPr lang="da-DK" i="1">
                            <a:latin typeface="Cambria Math"/>
                            <a:ea typeface="Cambria Math"/>
                          </a:rPr>
                          <m:t>∙</m:t>
                        </m:r>
                        <m:f>
                          <m:fPr>
                            <m:ctrlPr>
                              <a:rPr lang="da-DK" i="1">
                                <a:latin typeface="Cambria Math" panose="02040503050406030204" pitchFamily="18" charset="0"/>
                                <a:ea typeface="Cambria Math"/>
                              </a:rPr>
                            </m:ctrlPr>
                          </m:fPr>
                          <m:num>
                            <m:r>
                              <a:rPr lang="da-DK" i="1">
                                <a:latin typeface="Cambria Math"/>
                                <a:ea typeface="Cambria Math"/>
                              </a:rPr>
                              <m:t>𝜎</m:t>
                            </m:r>
                          </m:num>
                          <m:den>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den>
                        </m:f>
                      </m:e>
                    </m:d>
                  </m:oMath>
                </a14:m>
                <a:r>
                  <a:rPr lang="da-DK" i="1" dirty="0" smtClean="0">
                    <a:latin typeface="Cambria Math"/>
                    <a:ea typeface="Cambria Math"/>
                  </a:rPr>
                  <a:t> </a:t>
                </a:r>
              </a:p>
              <a:p>
                <a:pPr marL="0" indent="0">
                  <a:buNone/>
                </a:pPr>
                <a:r>
                  <a:rPr lang="da-DK" dirty="0" smtClean="0"/>
                  <a:t> 		</a:t>
                </a:r>
                <a14:m>
                  <m:oMath xmlns:m="http://schemas.openxmlformats.org/officeDocument/2006/math">
                    <m:r>
                      <a:rPr lang="da-DK" i="1">
                        <a:latin typeface="Cambria Math"/>
                      </a:rPr>
                      <m:t>=</m:t>
                    </m:r>
                    <m:r>
                      <a:rPr lang="da-DK" i="1">
                        <a:latin typeface="Cambria Math"/>
                        <a:ea typeface="Cambria Math"/>
                      </a:rPr>
                      <m:t>𝑃</m:t>
                    </m:r>
                    <m:d>
                      <m:dPr>
                        <m:ctrlPr>
                          <a:rPr lang="da-DK" i="1">
                            <a:latin typeface="Cambria Math" panose="02040503050406030204" pitchFamily="18" charset="0"/>
                            <a:ea typeface="Cambria Math"/>
                          </a:rPr>
                        </m:ctrlPr>
                      </m:dPr>
                      <m:e>
                        <m:acc>
                          <m:accPr>
                            <m:chr m:val="̅"/>
                            <m:ctrlPr>
                              <a:rPr lang="da-DK" i="1">
                                <a:latin typeface="Cambria Math" panose="02040503050406030204" pitchFamily="18" charset="0"/>
                                <a:ea typeface="Cambria Math"/>
                              </a:rPr>
                            </m:ctrlPr>
                          </m:accPr>
                          <m:e>
                            <m:r>
                              <a:rPr lang="en-US" b="0" i="1" smtClean="0">
                                <a:latin typeface="Cambria Math" panose="02040503050406030204" pitchFamily="18" charset="0"/>
                                <a:ea typeface="Cambria Math"/>
                              </a:rPr>
                              <m:t>𝑥</m:t>
                            </m:r>
                          </m:e>
                        </m:acc>
                        <m:r>
                          <a:rPr lang="da-DK" b="0" i="1" smtClean="0">
                            <a:latin typeface="Cambria Math"/>
                            <a:ea typeface="Cambria Math"/>
                          </a:rPr>
                          <m:t>−</m:t>
                        </m:r>
                        <m:sSub>
                          <m:sSubPr>
                            <m:ctrlPr>
                              <a:rPr lang="da-DK" i="1">
                                <a:latin typeface="Cambria Math" panose="02040503050406030204" pitchFamily="18" charset="0"/>
                                <a:ea typeface="Cambria Math"/>
                              </a:rPr>
                            </m:ctrlPr>
                          </m:sSubPr>
                          <m:e>
                            <m:r>
                              <a:rPr lang="da-DK" i="1">
                                <a:latin typeface="Cambria Math"/>
                                <a:ea typeface="Cambria Math"/>
                              </a:rPr>
                              <m:t>𝑧</m:t>
                            </m:r>
                          </m:e>
                          <m:sub>
                            <m:f>
                              <m:fPr>
                                <m:type m:val="lin"/>
                                <m:ctrlPr>
                                  <a:rPr lang="da-DK" i="1">
                                    <a:latin typeface="Cambria Math" panose="02040503050406030204" pitchFamily="18" charset="0"/>
                                    <a:ea typeface="Cambria Math"/>
                                  </a:rPr>
                                </m:ctrlPr>
                              </m:fPr>
                              <m:num>
                                <m:r>
                                  <a:rPr lang="da-DK" i="1">
                                    <a:latin typeface="Cambria Math"/>
                                    <a:ea typeface="Cambria Math"/>
                                  </a:rPr>
                                  <m:t>𝛼</m:t>
                                </m:r>
                              </m:num>
                              <m:den>
                                <m:r>
                                  <a:rPr lang="da-DK" i="1">
                                    <a:latin typeface="Cambria Math"/>
                                    <a:ea typeface="Cambria Math"/>
                                  </a:rPr>
                                  <m:t>2</m:t>
                                </m:r>
                              </m:den>
                            </m:f>
                          </m:sub>
                        </m:sSub>
                        <m:r>
                          <a:rPr lang="da-DK" i="1">
                            <a:latin typeface="Cambria Math"/>
                            <a:ea typeface="Cambria Math"/>
                          </a:rPr>
                          <m:t>∙</m:t>
                        </m:r>
                        <m:f>
                          <m:fPr>
                            <m:ctrlPr>
                              <a:rPr lang="da-DK" i="1">
                                <a:latin typeface="Cambria Math" panose="02040503050406030204" pitchFamily="18" charset="0"/>
                                <a:ea typeface="Cambria Math"/>
                              </a:rPr>
                            </m:ctrlPr>
                          </m:fPr>
                          <m:num>
                            <m:r>
                              <a:rPr lang="da-DK" i="1">
                                <a:latin typeface="Cambria Math"/>
                                <a:ea typeface="Cambria Math"/>
                              </a:rPr>
                              <m:t>𝜎</m:t>
                            </m:r>
                          </m:num>
                          <m:den>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den>
                        </m:f>
                        <m:r>
                          <a:rPr lang="da-DK" b="0" i="1" smtClean="0">
                            <a:latin typeface="Cambria Math"/>
                            <a:ea typeface="Cambria Math"/>
                          </a:rPr>
                          <m:t>  </m:t>
                        </m:r>
                        <m:r>
                          <a:rPr lang="da-DK" i="1" smtClean="0">
                            <a:latin typeface="Cambria Math"/>
                            <a:ea typeface="Cambria Math"/>
                          </a:rPr>
                          <m:t>≤</m:t>
                        </m:r>
                        <m:r>
                          <a:rPr lang="da-DK" b="0" i="1" smtClean="0">
                            <a:latin typeface="Cambria Math"/>
                            <a:ea typeface="Cambria Math"/>
                          </a:rPr>
                          <m:t>  </m:t>
                        </m:r>
                        <m:r>
                          <a:rPr lang="da-DK" i="1">
                            <a:latin typeface="Cambria Math"/>
                            <a:ea typeface="Cambria Math"/>
                          </a:rPr>
                          <m:t>𝜇</m:t>
                        </m:r>
                        <m:r>
                          <a:rPr lang="da-DK" b="0" i="1" smtClean="0">
                            <a:latin typeface="Cambria Math"/>
                            <a:ea typeface="Cambria Math"/>
                          </a:rPr>
                          <m:t>  </m:t>
                        </m:r>
                        <m:r>
                          <a:rPr lang="da-DK" i="1" smtClean="0">
                            <a:latin typeface="Cambria Math"/>
                            <a:ea typeface="Cambria Math"/>
                          </a:rPr>
                          <m:t>≤</m:t>
                        </m:r>
                        <m:r>
                          <a:rPr lang="da-DK" b="0" i="1" smtClean="0">
                            <a:latin typeface="Cambria Math"/>
                            <a:ea typeface="Cambria Math"/>
                          </a:rPr>
                          <m:t>  </m:t>
                        </m:r>
                        <m:sSub>
                          <m:sSubPr>
                            <m:ctrlPr>
                              <a:rPr lang="da-DK" i="1">
                                <a:latin typeface="Cambria Math" panose="02040503050406030204" pitchFamily="18" charset="0"/>
                                <a:ea typeface="Cambria Math"/>
                              </a:rPr>
                            </m:ctrlPr>
                          </m:sSubPr>
                          <m:e>
                            <m:acc>
                              <m:accPr>
                                <m:chr m:val="̅"/>
                                <m:ctrlPr>
                                  <a:rPr lang="da-DK" i="1">
                                    <a:latin typeface="Cambria Math" panose="02040503050406030204" pitchFamily="18" charset="0"/>
                                    <a:ea typeface="Cambria Math"/>
                                  </a:rPr>
                                </m:ctrlPr>
                              </m:accPr>
                              <m:e>
                                <m:r>
                                  <a:rPr lang="en-US" b="0" i="1" smtClean="0">
                                    <a:latin typeface="Cambria Math" panose="02040503050406030204" pitchFamily="18" charset="0"/>
                                    <a:ea typeface="Cambria Math"/>
                                  </a:rPr>
                                  <m:t>𝑥</m:t>
                                </m:r>
                              </m:e>
                            </m:acc>
                            <m:r>
                              <a:rPr lang="da-DK" b="0" i="1" smtClean="0">
                                <a:latin typeface="Cambria Math"/>
                                <a:ea typeface="Cambria Math"/>
                              </a:rPr>
                              <m:t>+</m:t>
                            </m:r>
                            <m:r>
                              <a:rPr lang="da-DK" i="1">
                                <a:latin typeface="Cambria Math"/>
                                <a:ea typeface="Cambria Math"/>
                              </a:rPr>
                              <m:t>𝑧</m:t>
                            </m:r>
                          </m:e>
                          <m:sub>
                            <m:f>
                              <m:fPr>
                                <m:type m:val="lin"/>
                                <m:ctrlPr>
                                  <a:rPr lang="da-DK" i="1">
                                    <a:latin typeface="Cambria Math" panose="02040503050406030204" pitchFamily="18" charset="0"/>
                                    <a:ea typeface="Cambria Math"/>
                                  </a:rPr>
                                </m:ctrlPr>
                              </m:fPr>
                              <m:num>
                                <m:r>
                                  <a:rPr lang="da-DK" i="1">
                                    <a:latin typeface="Cambria Math"/>
                                    <a:ea typeface="Cambria Math"/>
                                  </a:rPr>
                                  <m:t>𝛼</m:t>
                                </m:r>
                              </m:num>
                              <m:den>
                                <m:r>
                                  <a:rPr lang="da-DK" i="1">
                                    <a:latin typeface="Cambria Math"/>
                                    <a:ea typeface="Cambria Math"/>
                                  </a:rPr>
                                  <m:t>2</m:t>
                                </m:r>
                              </m:den>
                            </m:f>
                          </m:sub>
                        </m:sSub>
                        <m:r>
                          <a:rPr lang="da-DK" i="1">
                            <a:latin typeface="Cambria Math"/>
                            <a:ea typeface="Cambria Math"/>
                          </a:rPr>
                          <m:t>∙</m:t>
                        </m:r>
                        <m:f>
                          <m:fPr>
                            <m:ctrlPr>
                              <a:rPr lang="da-DK" i="1">
                                <a:latin typeface="Cambria Math" panose="02040503050406030204" pitchFamily="18" charset="0"/>
                                <a:ea typeface="Cambria Math"/>
                              </a:rPr>
                            </m:ctrlPr>
                          </m:fPr>
                          <m:num>
                            <m:r>
                              <a:rPr lang="da-DK" i="1">
                                <a:latin typeface="Cambria Math"/>
                                <a:ea typeface="Cambria Math"/>
                              </a:rPr>
                              <m:t>𝜎</m:t>
                            </m:r>
                          </m:num>
                          <m:den>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den>
                        </m:f>
                      </m:e>
                    </m:d>
                  </m:oMath>
                </a14:m>
                <a:r>
                  <a:rPr lang="da-DK" dirty="0" smtClean="0"/>
                  <a:t> </a:t>
                </a:r>
                <a:br>
                  <a:rPr lang="da-DK" dirty="0" smtClean="0"/>
                </a:br>
                <a:r>
                  <a:rPr lang="da-DK" sz="1050" dirty="0" smtClean="0"/>
                  <a:t> </a:t>
                </a:r>
                <a:endParaRPr lang="da-DK" dirty="0" smtClean="0"/>
              </a:p>
              <a:p>
                <a:r>
                  <a:rPr lang="da-DK" dirty="0" smtClean="0"/>
                  <a:t>Med andre ord: </a:t>
                </a:r>
                <a14:m>
                  <m:oMath xmlns:m="http://schemas.openxmlformats.org/officeDocument/2006/math">
                    <m:d>
                      <m:dPr>
                        <m:ctrlPr>
                          <a:rPr lang="da-DK" sz="2400" i="1">
                            <a:latin typeface="Cambria Math" panose="02040503050406030204" pitchFamily="18" charset="0"/>
                          </a:rPr>
                        </m:ctrlPr>
                      </m:dPr>
                      <m:e>
                        <m:r>
                          <a:rPr lang="da-DK" sz="2400" i="1">
                            <a:latin typeface="Cambria Math"/>
                          </a:rPr>
                          <m:t>1−</m:t>
                        </m:r>
                        <m:r>
                          <a:rPr lang="da-DK" sz="2400" i="1">
                            <a:latin typeface="Cambria Math"/>
                            <a:ea typeface="Cambria Math"/>
                          </a:rPr>
                          <m:t>𝛼</m:t>
                        </m:r>
                      </m:e>
                    </m:d>
                    <m:r>
                      <a:rPr lang="da-DK" sz="2400" i="1">
                        <a:latin typeface="Cambria Math"/>
                        <a:ea typeface="Cambria Math"/>
                      </a:rPr>
                      <m:t>∙100</m:t>
                    </m:r>
                    <m:r>
                      <a:rPr lang="en-US" sz="2400" b="0" i="1" smtClean="0">
                        <a:latin typeface="Cambria Math" panose="02040503050406030204" pitchFamily="18" charset="0"/>
                        <a:ea typeface="Cambria Math"/>
                      </a:rPr>
                      <m:t> </m:t>
                    </m:r>
                    <m:r>
                      <a:rPr lang="da-DK" sz="2400" i="1">
                        <a:latin typeface="Cambria Math"/>
                        <a:ea typeface="Cambria Math"/>
                      </a:rPr>
                      <m:t>%</m:t>
                    </m:r>
                  </m:oMath>
                </a14:m>
                <a:r>
                  <a:rPr lang="da-DK" dirty="0" smtClean="0"/>
                  <a:t> </a:t>
                </a:r>
                <a:r>
                  <a:rPr lang="da-DK" dirty="0" err="1" smtClean="0"/>
                  <a:t>konfidensintervallet</a:t>
                </a:r>
                <a:r>
                  <a:rPr lang="da-DK" dirty="0" smtClean="0"/>
                  <a:t> for </a:t>
                </a:r>
                <a14:m>
                  <m:oMath xmlns:m="http://schemas.openxmlformats.org/officeDocument/2006/math">
                    <m:r>
                      <a:rPr lang="da-DK" sz="2000" i="1" smtClean="0">
                        <a:latin typeface="Cambria Math"/>
                        <a:ea typeface="Cambria Math"/>
                      </a:rPr>
                      <m:t>𝜇</m:t>
                    </m:r>
                  </m:oMath>
                </a14:m>
                <a:r>
                  <a:rPr lang="da-DK" dirty="0" smtClean="0"/>
                  <a:t> er </a:t>
                </a:r>
                <a:br>
                  <a:rPr lang="da-DK" dirty="0" smtClean="0"/>
                </a:br>
                <a:r>
                  <a:rPr lang="da-DK" sz="1050" dirty="0" smtClean="0"/>
                  <a:t> </a:t>
                </a:r>
                <a:r>
                  <a:rPr lang="da-DK" dirty="0" smtClean="0"/>
                  <a:t/>
                </a:r>
                <a:br>
                  <a:rPr lang="da-DK" dirty="0" smtClean="0"/>
                </a:br>
                <a14:m>
                  <m:oMath xmlns:m="http://schemas.openxmlformats.org/officeDocument/2006/math">
                    <m:sSub>
                      <m:sSubPr>
                        <m:ctrlPr>
                          <a:rPr lang="da-DK" i="1">
                            <a:latin typeface="Cambria Math" panose="02040503050406030204" pitchFamily="18" charset="0"/>
                            <a:ea typeface="Cambria Math"/>
                          </a:rPr>
                        </m:ctrlPr>
                      </m:sSubPr>
                      <m:e>
                        <m:acc>
                          <m:accPr>
                            <m:chr m:val="̅"/>
                            <m:ctrlPr>
                              <a:rPr lang="da-DK" i="1">
                                <a:latin typeface="Cambria Math" panose="02040503050406030204" pitchFamily="18" charset="0"/>
                                <a:ea typeface="Cambria Math"/>
                              </a:rPr>
                            </m:ctrlPr>
                          </m:accPr>
                          <m:e>
                            <m:r>
                              <a:rPr lang="en-US" b="0" i="1" smtClean="0">
                                <a:latin typeface="Cambria Math" panose="02040503050406030204" pitchFamily="18" charset="0"/>
                                <a:ea typeface="Cambria Math"/>
                              </a:rPr>
                              <m:t>𝑥</m:t>
                            </m:r>
                          </m:e>
                        </m:acc>
                        <m:r>
                          <a:rPr lang="da-DK" i="1" smtClean="0">
                            <a:latin typeface="Cambria Math"/>
                            <a:ea typeface="Cambria Math"/>
                          </a:rPr>
                          <m:t>±</m:t>
                        </m:r>
                        <m:r>
                          <a:rPr lang="da-DK" i="1">
                            <a:latin typeface="Cambria Math"/>
                            <a:ea typeface="Cambria Math"/>
                          </a:rPr>
                          <m:t>𝑧</m:t>
                        </m:r>
                      </m:e>
                      <m:sub>
                        <m:f>
                          <m:fPr>
                            <m:type m:val="lin"/>
                            <m:ctrlPr>
                              <a:rPr lang="da-DK" i="1">
                                <a:latin typeface="Cambria Math" panose="02040503050406030204" pitchFamily="18" charset="0"/>
                                <a:ea typeface="Cambria Math"/>
                              </a:rPr>
                            </m:ctrlPr>
                          </m:fPr>
                          <m:num>
                            <m:r>
                              <a:rPr lang="da-DK" i="1">
                                <a:latin typeface="Cambria Math"/>
                                <a:ea typeface="Cambria Math"/>
                              </a:rPr>
                              <m:t>𝛼</m:t>
                            </m:r>
                          </m:num>
                          <m:den>
                            <m:r>
                              <a:rPr lang="da-DK" i="1">
                                <a:latin typeface="Cambria Math"/>
                                <a:ea typeface="Cambria Math"/>
                              </a:rPr>
                              <m:t>2</m:t>
                            </m:r>
                          </m:den>
                        </m:f>
                      </m:sub>
                    </m:sSub>
                    <m:r>
                      <a:rPr lang="da-DK" i="1">
                        <a:latin typeface="Cambria Math"/>
                        <a:ea typeface="Cambria Math"/>
                      </a:rPr>
                      <m:t>∙</m:t>
                    </m:r>
                    <m:f>
                      <m:fPr>
                        <m:ctrlPr>
                          <a:rPr lang="da-DK" i="1">
                            <a:latin typeface="Cambria Math" panose="02040503050406030204" pitchFamily="18" charset="0"/>
                            <a:ea typeface="Cambria Math"/>
                          </a:rPr>
                        </m:ctrlPr>
                      </m:fPr>
                      <m:num>
                        <m:r>
                          <a:rPr lang="da-DK" i="1">
                            <a:latin typeface="Cambria Math"/>
                            <a:ea typeface="Cambria Math"/>
                          </a:rPr>
                          <m:t>𝜎</m:t>
                        </m:r>
                      </m:num>
                      <m:den>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den>
                    </m:f>
                  </m:oMath>
                </a14:m>
                <a:endParaRPr lang="da-DK" dirty="0" smtClean="0"/>
              </a:p>
              <a:p>
                <a:r>
                  <a:rPr lang="da-DK" smtClean="0"/>
                  <a:t>Bemærk: </a:t>
                </a:r>
                <a14:m>
                  <m:oMath xmlns:m="http://schemas.openxmlformats.org/officeDocument/2006/math">
                    <m:d>
                      <m:dPr>
                        <m:ctrlPr>
                          <a:rPr lang="da-DK" sz="2400" i="1">
                            <a:latin typeface="Cambria Math" panose="02040503050406030204" pitchFamily="18" charset="0"/>
                          </a:rPr>
                        </m:ctrlPr>
                      </m:dPr>
                      <m:e>
                        <m:r>
                          <a:rPr lang="da-DK" sz="2400" i="1">
                            <a:latin typeface="Cambria Math"/>
                          </a:rPr>
                          <m:t>1−</m:t>
                        </m:r>
                        <m:r>
                          <a:rPr lang="da-DK" sz="2400" i="1">
                            <a:latin typeface="Cambria Math"/>
                            <a:ea typeface="Cambria Math"/>
                          </a:rPr>
                          <m:t>𝛼</m:t>
                        </m:r>
                      </m:e>
                    </m:d>
                    <m:r>
                      <a:rPr lang="da-DK" sz="2400" i="1">
                        <a:latin typeface="Cambria Math"/>
                        <a:ea typeface="Cambria Math"/>
                      </a:rPr>
                      <m:t>∙100</m:t>
                    </m:r>
                    <m:r>
                      <a:rPr lang="en-US" sz="2400" b="0" i="1" smtClean="0">
                        <a:latin typeface="Cambria Math" panose="02040503050406030204" pitchFamily="18" charset="0"/>
                        <a:ea typeface="Cambria Math"/>
                      </a:rPr>
                      <m:t> </m:t>
                    </m:r>
                    <m:r>
                      <a:rPr lang="da-DK" sz="2400" i="1">
                        <a:latin typeface="Cambria Math"/>
                        <a:ea typeface="Cambria Math"/>
                      </a:rPr>
                      <m:t>%</m:t>
                    </m:r>
                  </m:oMath>
                </a14:m>
                <a:r>
                  <a:rPr lang="da-DK" dirty="0"/>
                  <a:t> </a:t>
                </a:r>
                <a:r>
                  <a:rPr lang="da-DK" dirty="0" smtClean="0"/>
                  <a:t>konfidensintervallet </a:t>
                </a:r>
                <a:r>
                  <a:rPr lang="da-DK" dirty="0"/>
                  <a:t>for </a:t>
                </a:r>
                <a14:m>
                  <m:oMath xmlns:m="http://schemas.openxmlformats.org/officeDocument/2006/math">
                    <m:r>
                      <a:rPr lang="da-DK" sz="2000" i="1">
                        <a:latin typeface="Cambria Math"/>
                        <a:ea typeface="Cambria Math"/>
                      </a:rPr>
                      <m:t>𝜇</m:t>
                    </m:r>
                  </m:oMath>
                </a14:m>
                <a:r>
                  <a:rPr lang="da-DK" dirty="0"/>
                  <a:t> </a:t>
                </a:r>
                <a:r>
                  <a:rPr lang="da-DK" smtClean="0"/>
                  <a:t>er </a:t>
                </a:r>
                <a:br>
                  <a:rPr lang="da-DK" smtClean="0"/>
                </a:br>
                <a14:m>
                  <m:oMath xmlns:m="http://schemas.openxmlformats.org/officeDocument/2006/math">
                    <m:acc>
                      <m:accPr>
                        <m:chr m:val="̅"/>
                        <m:ctrlPr>
                          <a:rPr lang="da-DK" i="1">
                            <a:latin typeface="Cambria Math" panose="02040503050406030204" pitchFamily="18" charset="0"/>
                            <a:ea typeface="Cambria Math"/>
                          </a:rPr>
                        </m:ctrlPr>
                      </m:accPr>
                      <m:e>
                        <m:r>
                          <a:rPr lang="en-US" i="1">
                            <a:latin typeface="Cambria Math" panose="02040503050406030204" pitchFamily="18" charset="0"/>
                            <a:ea typeface="Cambria Math"/>
                          </a:rPr>
                          <m:t>𝑥</m:t>
                        </m:r>
                      </m:e>
                    </m:acc>
                    <m:r>
                      <a:rPr lang="da-DK" i="1" smtClean="0">
                        <a:latin typeface="Cambria Math"/>
                        <a:ea typeface="Cambria Math"/>
                      </a:rPr>
                      <m:t>±</m:t>
                    </m:r>
                    <m:r>
                      <a:rPr lang="en-US" b="0" i="1" smtClean="0">
                        <a:latin typeface="Cambria Math" panose="02040503050406030204" pitchFamily="18" charset="0"/>
                        <a:ea typeface="Cambria Math" panose="02040503050406030204" pitchFamily="18" charset="0"/>
                      </a:rPr>
                      <m:t>𝐸</m:t>
                    </m:r>
                  </m:oMath>
                </a14:m>
                <a:r>
                  <a:rPr lang="en-US" smtClean="0"/>
                  <a:t/>
                </a:r>
                <a:br>
                  <a:rPr lang="en-US" smtClean="0"/>
                </a:br>
                <a:r>
                  <a:rPr lang="en-US" smtClean="0"/>
                  <a:t>hvor </a:t>
                </a:r>
                <a14:m>
                  <m:oMath xmlns:m="http://schemas.openxmlformats.org/officeDocument/2006/math">
                    <m:r>
                      <a:rPr lang="en-US" i="1" smtClean="0">
                        <a:latin typeface="Cambria Math" panose="02040503050406030204" pitchFamily="18" charset="0"/>
                      </a:rPr>
                      <m:t>𝐸</m:t>
                    </m:r>
                  </m:oMath>
                </a14:m>
                <a:r>
                  <a:rPr lang="en-US" smtClean="0"/>
                  <a:t> er den maksimale estimeringsfejl.</a:t>
                </a:r>
                <a:endParaRPr lang="da-DK"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124744"/>
                <a:ext cx="8424936" cy="5616624"/>
              </a:xfrm>
              <a:blipFill>
                <a:blip r:embed="rId4"/>
                <a:stretch>
                  <a:fillRect l="-868" b="-238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t>15</a:t>
            </a:fld>
            <a:endParaRPr lang="da-DK" dirty="0"/>
          </a:p>
        </p:txBody>
      </p:sp>
    </p:spTree>
    <p:extLst>
      <p:ext uri="{BB962C8B-B14F-4D97-AF65-F5344CB8AC3E}">
        <p14:creationId xmlns:p14="http://schemas.microsoft.com/office/powerpoint/2010/main" val="415596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Beregning af stikprøvestørrelse</a:t>
            </a:r>
            <a:endParaRPr lang="da-DK"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052736"/>
                <a:ext cx="8424936" cy="5688632"/>
              </a:xfrm>
            </p:spPr>
            <p:txBody>
              <a:bodyPr/>
              <a:lstStyle/>
              <a:p>
                <a14:m>
                  <m:oMath xmlns:m="http://schemas.openxmlformats.org/officeDocument/2006/math">
                    <m:d>
                      <m:dPr>
                        <m:ctrlPr>
                          <a:rPr lang="da-DK" sz="2000" i="1" smtClean="0">
                            <a:latin typeface="Cambria Math" panose="02040503050406030204" pitchFamily="18" charset="0"/>
                          </a:rPr>
                        </m:ctrlPr>
                      </m:dPr>
                      <m:e>
                        <m:r>
                          <a:rPr lang="da-DK" sz="2000" i="1">
                            <a:latin typeface="Cambria Math"/>
                          </a:rPr>
                          <m:t>1−</m:t>
                        </m:r>
                        <m:r>
                          <a:rPr lang="da-DK" sz="2000" i="1">
                            <a:latin typeface="Cambria Math"/>
                            <a:ea typeface="Cambria Math"/>
                          </a:rPr>
                          <m:t>𝛼</m:t>
                        </m:r>
                      </m:e>
                    </m:d>
                    <m:r>
                      <a:rPr lang="da-DK" sz="2000" i="1">
                        <a:latin typeface="Cambria Math"/>
                        <a:ea typeface="Cambria Math"/>
                      </a:rPr>
                      <m:t>∙100</m:t>
                    </m:r>
                    <m:r>
                      <a:rPr lang="en-US" sz="2000" b="0" i="1" smtClean="0">
                        <a:latin typeface="Cambria Math" panose="02040503050406030204" pitchFamily="18" charset="0"/>
                        <a:ea typeface="Cambria Math"/>
                      </a:rPr>
                      <m:t> </m:t>
                    </m:r>
                    <m:r>
                      <a:rPr lang="da-DK" sz="2000" i="1">
                        <a:latin typeface="Cambria Math"/>
                        <a:ea typeface="Cambria Math"/>
                      </a:rPr>
                      <m:t>%</m:t>
                    </m:r>
                  </m:oMath>
                </a14:m>
                <a:r>
                  <a:rPr lang="da-DK" sz="2000" dirty="0"/>
                  <a:t> </a:t>
                </a:r>
                <a:r>
                  <a:rPr lang="da-DK" sz="2000" dirty="0" smtClean="0"/>
                  <a:t>konfidensinterval:</a:t>
                </a:r>
                <a:r>
                  <a:rPr lang="da-DK" sz="2000" dirty="0"/>
                  <a:t/>
                </a:r>
                <a:br>
                  <a:rPr lang="da-DK" sz="2000" dirty="0"/>
                </a:br>
                <a:r>
                  <a:rPr lang="da-DK" sz="2000" dirty="0"/>
                  <a:t>	</a:t>
                </a:r>
                <a14:m>
                  <m:oMath xmlns:m="http://schemas.openxmlformats.org/officeDocument/2006/math">
                    <m:acc>
                      <m:accPr>
                        <m:chr m:val="̅"/>
                        <m:ctrlPr>
                          <a:rPr lang="da-DK" sz="2000" i="1">
                            <a:latin typeface="Cambria Math" panose="02040503050406030204" pitchFamily="18" charset="0"/>
                          </a:rPr>
                        </m:ctrlPr>
                      </m:accPr>
                      <m:e>
                        <m:r>
                          <a:rPr lang="en-US" sz="2000" b="0" i="1" smtClean="0">
                            <a:latin typeface="Cambria Math" panose="02040503050406030204" pitchFamily="18" charset="0"/>
                          </a:rPr>
                          <m:t>𝑥</m:t>
                        </m:r>
                      </m:e>
                    </m:acc>
                    <m:r>
                      <a:rPr lang="da-DK" sz="2000" i="1">
                        <a:latin typeface="Cambria Math"/>
                        <a:ea typeface="Cambria Math"/>
                      </a:rPr>
                      <m:t>±</m:t>
                    </m:r>
                    <m:sSub>
                      <m:sSubPr>
                        <m:ctrlPr>
                          <a:rPr lang="da-DK" sz="2000" i="1">
                            <a:latin typeface="Cambria Math" panose="02040503050406030204" pitchFamily="18" charset="0"/>
                            <a:ea typeface="Cambria Math"/>
                          </a:rPr>
                        </m:ctrlPr>
                      </m:sSubPr>
                      <m:e>
                        <m:r>
                          <a:rPr lang="da-DK" sz="2000" i="1">
                            <a:latin typeface="Cambria Math"/>
                            <a:ea typeface="Cambria Math"/>
                          </a:rPr>
                          <m:t>𝑧</m:t>
                        </m:r>
                      </m:e>
                      <m:sub>
                        <m:r>
                          <a:rPr lang="da-DK" sz="2000" i="1">
                            <a:latin typeface="Cambria Math"/>
                            <a:ea typeface="Cambria Math"/>
                          </a:rPr>
                          <m:t>𝛼</m:t>
                        </m:r>
                        <m:r>
                          <a:rPr lang="da-DK" sz="2000" i="1">
                            <a:latin typeface="Cambria Math"/>
                            <a:ea typeface="Cambria Math"/>
                          </a:rPr>
                          <m:t>/2</m:t>
                        </m:r>
                      </m:sub>
                    </m:sSub>
                    <m:r>
                      <a:rPr lang="da-DK" sz="2000" i="1">
                        <a:latin typeface="Cambria Math"/>
                        <a:ea typeface="Cambria Math"/>
                      </a:rPr>
                      <m:t>∙</m:t>
                    </m:r>
                    <m:f>
                      <m:fPr>
                        <m:ctrlPr>
                          <a:rPr lang="da-DK" sz="2000" i="1">
                            <a:latin typeface="Cambria Math" panose="02040503050406030204" pitchFamily="18" charset="0"/>
                            <a:ea typeface="Cambria Math"/>
                          </a:rPr>
                        </m:ctrlPr>
                      </m:fPr>
                      <m:num>
                        <m:r>
                          <a:rPr lang="da-DK" sz="2000" i="1">
                            <a:latin typeface="Cambria Math"/>
                            <a:ea typeface="Cambria Math"/>
                          </a:rPr>
                          <m:t>𝜎</m:t>
                        </m:r>
                      </m:num>
                      <m:den>
                        <m:rad>
                          <m:radPr>
                            <m:degHide m:val="on"/>
                            <m:ctrlPr>
                              <a:rPr lang="da-DK" sz="2000" i="1">
                                <a:latin typeface="Cambria Math" panose="02040503050406030204" pitchFamily="18" charset="0"/>
                                <a:ea typeface="Cambria Math"/>
                              </a:rPr>
                            </m:ctrlPr>
                          </m:radPr>
                          <m:deg/>
                          <m:e>
                            <m:r>
                              <a:rPr lang="da-DK" sz="2000" i="1">
                                <a:latin typeface="Cambria Math"/>
                                <a:ea typeface="Cambria Math"/>
                              </a:rPr>
                              <m:t>𝑛</m:t>
                            </m:r>
                          </m:e>
                        </m:rad>
                      </m:den>
                    </m:f>
                    <m:r>
                      <a:rPr lang="en-US" sz="2000" b="0" i="0" smtClean="0">
                        <a:latin typeface="Cambria Math" panose="02040503050406030204" pitchFamily="18" charset="0"/>
                        <a:ea typeface="Cambria Math"/>
                      </a:rPr>
                      <m:t>  =</m:t>
                    </m:r>
                    <m:r>
                      <a:rPr lang="en-US" sz="2000" b="0" i="1" smtClean="0">
                        <a:latin typeface="Cambria Math" panose="02040503050406030204" pitchFamily="18" charset="0"/>
                        <a:ea typeface="Cambria Math"/>
                      </a:rPr>
                      <m:t>  </m:t>
                    </m:r>
                    <m:acc>
                      <m:accPr>
                        <m:chr m:val="̅"/>
                        <m:ctrlPr>
                          <a:rPr lang="da-DK" sz="2000" i="1">
                            <a:latin typeface="Cambria Math" panose="02040503050406030204" pitchFamily="18" charset="0"/>
                          </a:rPr>
                        </m:ctrlPr>
                      </m:accPr>
                      <m:e>
                        <m:r>
                          <a:rPr lang="en-US" sz="2000" i="1">
                            <a:latin typeface="Cambria Math" panose="02040503050406030204" pitchFamily="18" charset="0"/>
                          </a:rPr>
                          <m:t>𝑥</m:t>
                        </m:r>
                      </m:e>
                    </m:acc>
                    <m:r>
                      <a:rPr lang="da-DK" sz="2000" i="1">
                        <a:latin typeface="Cambria Math"/>
                        <a:ea typeface="Cambria Math"/>
                      </a:rPr>
                      <m:t>±</m:t>
                    </m:r>
                    <m:r>
                      <a:rPr lang="en-US" sz="2000" b="0" i="1" smtClean="0">
                        <a:latin typeface="Cambria Math" panose="02040503050406030204" pitchFamily="18" charset="0"/>
                        <a:ea typeface="Cambria Math"/>
                      </a:rPr>
                      <m:t>𝐸</m:t>
                    </m:r>
                  </m:oMath>
                </a14:m>
                <a:endParaRPr lang="da-DK" sz="2000" dirty="0" smtClean="0"/>
              </a:p>
              <a:p>
                <a:r>
                  <a:rPr lang="da-DK" sz="2000" smtClean="0"/>
                  <a:t>Vi kan reducere </a:t>
                </a:r>
                <a14:m>
                  <m:oMath xmlns:m="http://schemas.openxmlformats.org/officeDocument/2006/math">
                    <m:r>
                      <a:rPr lang="da-DK" sz="2000" i="1" smtClean="0">
                        <a:latin typeface="Cambria Math" panose="02040503050406030204" pitchFamily="18" charset="0"/>
                      </a:rPr>
                      <m:t>𝐸</m:t>
                    </m:r>
                  </m:oMath>
                </a14:m>
                <a:r>
                  <a:rPr lang="da-DK" sz="2000" smtClean="0"/>
                  <a:t> og gøre </a:t>
                </a:r>
                <a:r>
                  <a:rPr lang="da-DK" sz="2000" dirty="0" err="1" smtClean="0"/>
                  <a:t>konfidensintervallet</a:t>
                </a:r>
                <a:r>
                  <a:rPr lang="da-DK" sz="2000" dirty="0" smtClean="0"/>
                  <a:t> smallere ved </a:t>
                </a:r>
                <a:r>
                  <a:rPr lang="da-DK" sz="2000" smtClean="0"/>
                  <a:t>at øge stikprøvestørrelsen </a:t>
                </a:r>
                <a14:m>
                  <m:oMath xmlns:m="http://schemas.openxmlformats.org/officeDocument/2006/math">
                    <m:r>
                      <a:rPr lang="da-DK" sz="2000" b="0" i="1" smtClean="0">
                        <a:latin typeface="Cambria Math"/>
                      </a:rPr>
                      <m:t>𝑛</m:t>
                    </m:r>
                  </m:oMath>
                </a14:m>
                <a:endParaRPr lang="da-DK" sz="2000" dirty="0" smtClean="0"/>
              </a:p>
              <a:p>
                <a:r>
                  <a:rPr lang="da-DK" sz="2000" smtClean="0"/>
                  <a:t>For at reducere </a:t>
                </a:r>
                <a14:m>
                  <m:oMath xmlns:m="http://schemas.openxmlformats.org/officeDocument/2006/math">
                    <m:r>
                      <a:rPr lang="da-DK" sz="2000" i="1" smtClean="0">
                        <a:latin typeface="Cambria Math" panose="02040503050406030204" pitchFamily="18" charset="0"/>
                      </a:rPr>
                      <m:t>𝐸</m:t>
                    </m:r>
                  </m:oMath>
                </a14:m>
                <a:r>
                  <a:rPr lang="da-DK" sz="2000" smtClean="0"/>
                  <a:t> med en faktor </a:t>
                </a:r>
                <a14:m>
                  <m:oMath xmlns:m="http://schemas.openxmlformats.org/officeDocument/2006/math">
                    <m:r>
                      <a:rPr lang="da-DK" sz="2000" i="1" smtClean="0">
                        <a:latin typeface="Cambria Math" panose="02040503050406030204" pitchFamily="18" charset="0"/>
                      </a:rPr>
                      <m:t>10</m:t>
                    </m:r>
                  </m:oMath>
                </a14:m>
                <a:r>
                  <a:rPr lang="da-DK" sz="2000" smtClean="0"/>
                  <a:t> skal vil øge </a:t>
                </a:r>
                <a14:m>
                  <m:oMath xmlns:m="http://schemas.openxmlformats.org/officeDocument/2006/math">
                    <m:r>
                      <a:rPr lang="da-DK" sz="2000" i="1" smtClean="0">
                        <a:latin typeface="Cambria Math" panose="02040503050406030204" pitchFamily="18" charset="0"/>
                      </a:rPr>
                      <m:t>𝑛</m:t>
                    </m:r>
                  </m:oMath>
                </a14:m>
                <a:r>
                  <a:rPr lang="da-DK" sz="2000" smtClean="0"/>
                  <a:t> med en faktor </a:t>
                </a:r>
                <a14:m>
                  <m:oMath xmlns:m="http://schemas.openxmlformats.org/officeDocument/2006/math">
                    <m:r>
                      <a:rPr lang="da-DK" sz="2000" i="1" smtClean="0">
                        <a:latin typeface="Cambria Math" panose="02040503050406030204" pitchFamily="18" charset="0"/>
                      </a:rPr>
                      <m:t>100</m:t>
                    </m:r>
                  </m:oMath>
                </a14:m>
                <a:r>
                  <a:rPr lang="da-DK" sz="2000" smtClean="0"/>
                  <a:t> </a:t>
                </a:r>
                <a:br>
                  <a:rPr lang="da-DK" sz="2000" smtClean="0"/>
                </a:br>
                <a:r>
                  <a:rPr lang="da-DK" sz="2000" smtClean="0"/>
                  <a:t>(pga. kvadratroden)</a:t>
                </a:r>
                <a:endParaRPr lang="da-DK" sz="2000" dirty="0" smtClean="0"/>
              </a:p>
              <a:p>
                <a:r>
                  <a:rPr lang="da-DK" sz="2000" dirty="0" smtClean="0"/>
                  <a:t>Vi kan beregne hvor stor </a:t>
                </a:r>
                <a14:m>
                  <m:oMath xmlns:m="http://schemas.openxmlformats.org/officeDocument/2006/math">
                    <m:r>
                      <a:rPr lang="da-DK" sz="2000" i="1">
                        <a:latin typeface="Cambria Math"/>
                      </a:rPr>
                      <m:t>𝑛</m:t>
                    </m:r>
                    <m:r>
                      <a:rPr lang="da-DK" sz="2000" i="1">
                        <a:latin typeface="Cambria Math"/>
                      </a:rPr>
                      <m:t> </m:t>
                    </m:r>
                  </m:oMath>
                </a14:m>
                <a:r>
                  <a:rPr lang="da-DK" sz="2000" dirty="0" smtClean="0"/>
                  <a:t>skal være for at </a:t>
                </a:r>
                <a:r>
                  <a:rPr lang="da-DK" sz="2000" smtClean="0"/>
                  <a:t>få en bestemt værdi af </a:t>
                </a:r>
                <a14:m>
                  <m:oMath xmlns:m="http://schemas.openxmlformats.org/officeDocument/2006/math">
                    <m:r>
                      <a:rPr lang="da-DK" sz="2000" i="1" smtClean="0">
                        <a:latin typeface="Cambria Math" panose="02040503050406030204" pitchFamily="18" charset="0"/>
                      </a:rPr>
                      <m:t>𝐸</m:t>
                    </m:r>
                  </m:oMath>
                </a14:m>
                <a:endParaRPr lang="da-DK" sz="2000" dirty="0" smtClean="0"/>
              </a:p>
              <a:p>
                <a:r>
                  <a:rPr lang="da-DK" sz="2000" smtClean="0"/>
                  <a:t>Hvad skal stikprøvestørrelsen være, </a:t>
                </a:r>
                <a:r>
                  <a:rPr lang="da-DK" sz="2000" dirty="0" smtClean="0"/>
                  <a:t>for </a:t>
                </a:r>
                <a:r>
                  <a:rPr lang="da-DK" sz="2000" smtClean="0"/>
                  <a:t>at </a:t>
                </a:r>
                <a14:m>
                  <m:oMath xmlns:m="http://schemas.openxmlformats.org/officeDocument/2006/math">
                    <m:r>
                      <a:rPr lang="da-DK" sz="2000" i="1" smtClean="0">
                        <a:latin typeface="Cambria Math" panose="02040503050406030204" pitchFamily="18" charset="0"/>
                      </a:rPr>
                      <m:t>95</m:t>
                    </m:r>
                  </m:oMath>
                </a14:m>
                <a:r>
                  <a:rPr lang="da-DK" sz="2000" smtClean="0"/>
                  <a:t> % </a:t>
                </a:r>
                <a:r>
                  <a:rPr lang="da-DK" sz="2000" dirty="0" err="1" smtClean="0"/>
                  <a:t>konfidensintervallet</a:t>
                </a:r>
                <a:r>
                  <a:rPr lang="da-DK" sz="2000" dirty="0" smtClean="0"/>
                  <a:t> </a:t>
                </a:r>
                <a:r>
                  <a:rPr lang="da-DK" sz="2000" smtClean="0"/>
                  <a:t>er  </a:t>
                </a:r>
                <a:br>
                  <a:rPr lang="da-DK" sz="2000" smtClean="0"/>
                </a:br>
                <a14:m>
                  <m:oMath xmlns:m="http://schemas.openxmlformats.org/officeDocument/2006/math">
                    <m:acc>
                      <m:accPr>
                        <m:chr m:val="̅"/>
                        <m:ctrlPr>
                          <a:rPr lang="da-DK" sz="2000" i="1">
                            <a:latin typeface="Cambria Math" panose="02040503050406030204" pitchFamily="18" charset="0"/>
                          </a:rPr>
                        </m:ctrlPr>
                      </m:accPr>
                      <m:e>
                        <m:r>
                          <a:rPr lang="en-US" sz="2000" b="0" i="1" smtClean="0">
                            <a:latin typeface="Cambria Math" panose="02040503050406030204" pitchFamily="18" charset="0"/>
                          </a:rPr>
                          <m:t>𝑥</m:t>
                        </m:r>
                      </m:e>
                    </m:acc>
                    <m:r>
                      <a:rPr lang="da-DK" sz="2000" i="1">
                        <a:latin typeface="Cambria Math"/>
                        <a:ea typeface="Cambria Math"/>
                      </a:rPr>
                      <m:t>±</m:t>
                    </m:r>
                    <m:r>
                      <a:rPr lang="da-DK" sz="2000" b="0" i="1" smtClean="0">
                        <a:latin typeface="Cambria Math"/>
                        <a:ea typeface="Cambria Math"/>
                      </a:rPr>
                      <m:t>𝐵</m:t>
                    </m:r>
                  </m:oMath>
                </a14:m>
                <a:r>
                  <a:rPr lang="da-DK" sz="2000" dirty="0" smtClean="0"/>
                  <a:t> </a:t>
                </a:r>
                <a:r>
                  <a:rPr lang="da-DK" sz="2000" smtClean="0"/>
                  <a:t>for en vilkårligt valgt værdi af </a:t>
                </a:r>
                <a14:m>
                  <m:oMath xmlns:m="http://schemas.openxmlformats.org/officeDocument/2006/math">
                    <m:r>
                      <a:rPr lang="da-DK" sz="2000" i="1" smtClean="0">
                        <a:latin typeface="Cambria Math" panose="02040503050406030204" pitchFamily="18" charset="0"/>
                      </a:rPr>
                      <m:t>𝐵</m:t>
                    </m:r>
                  </m:oMath>
                </a14:m>
                <a:r>
                  <a:rPr lang="da-DK" sz="2000" smtClean="0"/>
                  <a:t> ? </a:t>
                </a:r>
                <a:endParaRPr lang="da-DK" sz="2000" dirty="0" smtClean="0"/>
              </a:p>
              <a:p>
                <a:pPr marL="0" indent="0">
                  <a:buNone/>
                </a:pPr>
                <a14:m>
                  <m:oMathPara xmlns:m="http://schemas.openxmlformats.org/officeDocument/2006/math">
                    <m:oMathParaPr>
                      <m:jc m:val="centerGroup"/>
                    </m:oMathParaPr>
                    <m:oMath xmlns:m="http://schemas.openxmlformats.org/officeDocument/2006/math">
                      <m:sSub>
                        <m:sSubPr>
                          <m:ctrlPr>
                            <a:rPr lang="da-DK" sz="2000" i="1">
                              <a:latin typeface="Cambria Math" panose="02040503050406030204" pitchFamily="18" charset="0"/>
                              <a:ea typeface="Cambria Math"/>
                            </a:rPr>
                          </m:ctrlPr>
                        </m:sSubPr>
                        <m:e>
                          <m:r>
                            <a:rPr lang="da-DK" sz="2000" i="1">
                              <a:latin typeface="Cambria Math"/>
                              <a:ea typeface="Cambria Math"/>
                            </a:rPr>
                            <m:t>𝑧</m:t>
                          </m:r>
                        </m:e>
                        <m:sub>
                          <m:f>
                            <m:fPr>
                              <m:type m:val="lin"/>
                              <m:ctrlPr>
                                <a:rPr lang="da-DK" sz="2000" i="1">
                                  <a:latin typeface="Cambria Math" panose="02040503050406030204" pitchFamily="18" charset="0"/>
                                  <a:ea typeface="Cambria Math"/>
                                </a:rPr>
                              </m:ctrlPr>
                            </m:fPr>
                            <m:num>
                              <m:r>
                                <a:rPr lang="da-DK" sz="2000" i="1">
                                  <a:latin typeface="Cambria Math"/>
                                  <a:ea typeface="Cambria Math"/>
                                </a:rPr>
                                <m:t>𝛼</m:t>
                              </m:r>
                            </m:num>
                            <m:den>
                              <m:r>
                                <a:rPr lang="da-DK" sz="2000" i="1">
                                  <a:latin typeface="Cambria Math"/>
                                  <a:ea typeface="Cambria Math"/>
                                </a:rPr>
                                <m:t>2</m:t>
                              </m:r>
                            </m:den>
                          </m:f>
                        </m:sub>
                      </m:sSub>
                      <m:r>
                        <a:rPr lang="da-DK" sz="2000" i="1">
                          <a:latin typeface="Cambria Math"/>
                          <a:ea typeface="Cambria Math"/>
                        </a:rPr>
                        <m:t>∙</m:t>
                      </m:r>
                      <m:f>
                        <m:fPr>
                          <m:ctrlPr>
                            <a:rPr lang="da-DK" sz="2000" i="1">
                              <a:latin typeface="Cambria Math" panose="02040503050406030204" pitchFamily="18" charset="0"/>
                              <a:ea typeface="Cambria Math"/>
                            </a:rPr>
                          </m:ctrlPr>
                        </m:fPr>
                        <m:num>
                          <m:r>
                            <a:rPr lang="da-DK" sz="2000" i="1">
                              <a:latin typeface="Cambria Math"/>
                              <a:ea typeface="Cambria Math"/>
                            </a:rPr>
                            <m:t>𝜎</m:t>
                          </m:r>
                        </m:num>
                        <m:den>
                          <m:rad>
                            <m:radPr>
                              <m:degHide m:val="on"/>
                              <m:ctrlPr>
                                <a:rPr lang="da-DK" sz="2000" i="1">
                                  <a:latin typeface="Cambria Math" panose="02040503050406030204" pitchFamily="18" charset="0"/>
                                  <a:ea typeface="Cambria Math"/>
                                </a:rPr>
                              </m:ctrlPr>
                            </m:radPr>
                            <m:deg/>
                            <m:e>
                              <m:r>
                                <a:rPr lang="da-DK" sz="2000" i="1">
                                  <a:latin typeface="Cambria Math"/>
                                  <a:ea typeface="Cambria Math"/>
                                </a:rPr>
                                <m:t>𝑛</m:t>
                              </m:r>
                            </m:e>
                          </m:rad>
                        </m:den>
                      </m:f>
                      <m:r>
                        <a:rPr lang="da-DK" sz="2000" b="0" i="1" smtClean="0">
                          <a:latin typeface="Cambria Math"/>
                          <a:ea typeface="Cambria Math"/>
                        </a:rPr>
                        <m:t>  </m:t>
                      </m:r>
                      <m:r>
                        <a:rPr lang="da-DK" sz="2000" i="1" smtClean="0">
                          <a:latin typeface="Cambria Math"/>
                          <a:ea typeface="Cambria Math"/>
                        </a:rPr>
                        <m:t>≤</m:t>
                      </m:r>
                      <m:r>
                        <a:rPr lang="da-DK" sz="2000" b="0" i="1" smtClean="0">
                          <a:latin typeface="Cambria Math"/>
                          <a:ea typeface="Cambria Math"/>
                        </a:rPr>
                        <m:t>  </m:t>
                      </m:r>
                      <m:r>
                        <a:rPr lang="da-DK" sz="2000" b="0" i="1" smtClean="0">
                          <a:latin typeface="Cambria Math"/>
                          <a:ea typeface="Cambria Math"/>
                        </a:rPr>
                        <m:t>𝐵</m:t>
                      </m:r>
                      <m:r>
                        <a:rPr lang="da-DK" sz="2000" b="0" i="1" smtClean="0">
                          <a:latin typeface="Cambria Math"/>
                          <a:ea typeface="Cambria Math"/>
                        </a:rPr>
                        <m:t>  </m:t>
                      </m:r>
                      <m:groupChr>
                        <m:groupChrPr>
                          <m:chr m:val="⇒"/>
                          <m:vertJc m:val="bot"/>
                          <m:ctrlPr>
                            <a:rPr lang="da-DK" sz="2000" b="0" i="1" smtClean="0">
                              <a:latin typeface="Cambria Math" panose="02040503050406030204" pitchFamily="18" charset="0"/>
                              <a:ea typeface="Cambria Math"/>
                            </a:rPr>
                          </m:ctrlPr>
                        </m:groupChrPr>
                        <m:e>
                          <m:r>
                            <m:rPr>
                              <m:brk m:alnAt="2"/>
                            </m:rPr>
                            <a:rPr lang="en-US" sz="2000" b="0" i="1" smtClean="0">
                              <a:latin typeface="Cambria Math" panose="02040503050406030204" pitchFamily="18" charset="0"/>
                              <a:ea typeface="Cambria Math"/>
                            </a:rPr>
                            <m:t> </m:t>
                          </m:r>
                        </m:e>
                      </m:groupChr>
                    </m:oMath>
                  </m:oMathPara>
                </a14:m>
                <a:endParaRPr lang="da-DK" sz="2000" dirty="0" smtClean="0"/>
              </a:p>
              <a:p>
                <a:pPr marL="0" indent="0">
                  <a:buNone/>
                </a:pPr>
                <a14:m>
                  <m:oMathPara xmlns:m="http://schemas.openxmlformats.org/officeDocument/2006/math">
                    <m:oMathParaPr>
                      <m:jc m:val="centerGroup"/>
                    </m:oMathParaPr>
                    <m:oMath xmlns:m="http://schemas.openxmlformats.org/officeDocument/2006/math">
                      <m:sSub>
                        <m:sSubPr>
                          <m:ctrlPr>
                            <a:rPr lang="da-DK" sz="2000" i="1">
                              <a:latin typeface="Cambria Math" panose="02040503050406030204" pitchFamily="18" charset="0"/>
                              <a:ea typeface="Cambria Math"/>
                            </a:rPr>
                          </m:ctrlPr>
                        </m:sSubPr>
                        <m:e>
                          <m:r>
                            <a:rPr lang="da-DK" sz="2000" i="1">
                              <a:latin typeface="Cambria Math"/>
                              <a:ea typeface="Cambria Math"/>
                            </a:rPr>
                            <m:t>𝑧</m:t>
                          </m:r>
                        </m:e>
                        <m:sub>
                          <m:f>
                            <m:fPr>
                              <m:type m:val="lin"/>
                              <m:ctrlPr>
                                <a:rPr lang="da-DK" sz="2000" i="1">
                                  <a:latin typeface="Cambria Math" panose="02040503050406030204" pitchFamily="18" charset="0"/>
                                  <a:ea typeface="Cambria Math"/>
                                </a:rPr>
                              </m:ctrlPr>
                            </m:fPr>
                            <m:num>
                              <m:r>
                                <a:rPr lang="da-DK" sz="2000" i="1">
                                  <a:latin typeface="Cambria Math"/>
                                  <a:ea typeface="Cambria Math"/>
                                </a:rPr>
                                <m:t>𝛼</m:t>
                              </m:r>
                            </m:num>
                            <m:den>
                              <m:r>
                                <a:rPr lang="da-DK" sz="2000" i="1">
                                  <a:latin typeface="Cambria Math"/>
                                  <a:ea typeface="Cambria Math"/>
                                </a:rPr>
                                <m:t>2</m:t>
                              </m:r>
                            </m:den>
                          </m:f>
                        </m:sub>
                      </m:sSub>
                      <m:r>
                        <a:rPr lang="da-DK" sz="2000" i="1">
                          <a:latin typeface="Cambria Math"/>
                          <a:ea typeface="Cambria Math"/>
                        </a:rPr>
                        <m:t>∙</m:t>
                      </m:r>
                      <m:r>
                        <a:rPr lang="da-DK" sz="2000" i="1">
                          <a:latin typeface="Cambria Math"/>
                          <a:ea typeface="Cambria Math"/>
                        </a:rPr>
                        <m:t>𝜎</m:t>
                      </m:r>
                      <m:r>
                        <a:rPr lang="da-DK" sz="2000" b="0" i="1" smtClean="0">
                          <a:latin typeface="Cambria Math"/>
                          <a:ea typeface="Cambria Math"/>
                        </a:rPr>
                        <m:t>  </m:t>
                      </m:r>
                      <m:r>
                        <a:rPr lang="da-DK" sz="2000" i="1" smtClean="0">
                          <a:latin typeface="Cambria Math"/>
                          <a:ea typeface="Cambria Math"/>
                        </a:rPr>
                        <m:t>≤</m:t>
                      </m:r>
                      <m:r>
                        <a:rPr lang="da-DK" sz="2000" b="0" i="1" smtClean="0">
                          <a:latin typeface="Cambria Math"/>
                          <a:ea typeface="Cambria Math"/>
                        </a:rPr>
                        <m:t>  </m:t>
                      </m:r>
                      <m:r>
                        <a:rPr lang="da-DK" sz="2000" b="0" i="1" smtClean="0">
                          <a:latin typeface="Cambria Math"/>
                          <a:ea typeface="Cambria Math"/>
                        </a:rPr>
                        <m:t>𝐵</m:t>
                      </m:r>
                      <m:r>
                        <a:rPr lang="da-DK" sz="2000" b="0" i="1" smtClean="0">
                          <a:latin typeface="Cambria Math"/>
                          <a:ea typeface="Cambria Math"/>
                        </a:rPr>
                        <m:t>∙</m:t>
                      </m:r>
                      <m:rad>
                        <m:radPr>
                          <m:degHide m:val="on"/>
                          <m:ctrlPr>
                            <a:rPr lang="da-DK" sz="2000" b="0" i="1" smtClean="0">
                              <a:latin typeface="Cambria Math" panose="02040503050406030204" pitchFamily="18" charset="0"/>
                              <a:ea typeface="Cambria Math"/>
                            </a:rPr>
                          </m:ctrlPr>
                        </m:radPr>
                        <m:deg/>
                        <m:e>
                          <m:r>
                            <a:rPr lang="da-DK" sz="2000" b="0" i="1" smtClean="0">
                              <a:latin typeface="Cambria Math"/>
                              <a:ea typeface="Cambria Math"/>
                            </a:rPr>
                            <m:t>𝑛</m:t>
                          </m:r>
                        </m:e>
                      </m:rad>
                      <m:r>
                        <a:rPr lang="da-DK" sz="2000" b="0" i="1" smtClean="0">
                          <a:latin typeface="Cambria Math"/>
                          <a:ea typeface="Cambria Math"/>
                        </a:rPr>
                        <m:t>  </m:t>
                      </m:r>
                      <m:groupChr>
                        <m:groupChrPr>
                          <m:chr m:val="⇒"/>
                          <m:vertJc m:val="bot"/>
                          <m:ctrlPr>
                            <a:rPr lang="da-DK" sz="2000" b="0" i="1" smtClean="0">
                              <a:latin typeface="Cambria Math" panose="02040503050406030204" pitchFamily="18" charset="0"/>
                              <a:ea typeface="Cambria Math"/>
                            </a:rPr>
                          </m:ctrlPr>
                        </m:groupChrPr>
                        <m:e>
                          <m:r>
                            <m:rPr>
                              <m:brk m:alnAt="2"/>
                            </m:rPr>
                            <a:rPr lang="en-US" sz="2000" b="0" i="1" smtClean="0">
                              <a:latin typeface="Cambria Math" panose="02040503050406030204" pitchFamily="18" charset="0"/>
                              <a:ea typeface="Cambria Math"/>
                            </a:rPr>
                            <m:t> </m:t>
                          </m:r>
                        </m:e>
                      </m:groupChr>
                    </m:oMath>
                  </m:oMathPara>
                </a14:m>
                <a:endParaRPr lang="en-US" sz="2000" b="0" i="1" smtClean="0">
                  <a:latin typeface="Cambria Math" panose="02040503050406030204" pitchFamily="18" charset="0"/>
                  <a:ea typeface="Cambria Math"/>
                </a:endParaRPr>
              </a:p>
              <a:p>
                <a:pPr marL="0" indent="0">
                  <a:buNone/>
                </a:pPr>
                <a14:m>
                  <m:oMathPara xmlns:m="http://schemas.openxmlformats.org/officeDocument/2006/math">
                    <m:oMathParaPr>
                      <m:jc m:val="centerGroup"/>
                    </m:oMathParaPr>
                    <m:oMath xmlns:m="http://schemas.openxmlformats.org/officeDocument/2006/math">
                      <m:rad>
                        <m:radPr>
                          <m:degHide m:val="on"/>
                          <m:ctrlPr>
                            <a:rPr lang="da-DK" sz="2000" i="1">
                              <a:latin typeface="Cambria Math" panose="02040503050406030204" pitchFamily="18" charset="0"/>
                              <a:ea typeface="Cambria Math"/>
                            </a:rPr>
                          </m:ctrlPr>
                        </m:radPr>
                        <m:deg/>
                        <m:e>
                          <m:r>
                            <a:rPr lang="da-DK" sz="2000" i="1">
                              <a:latin typeface="Cambria Math"/>
                              <a:ea typeface="Cambria Math"/>
                            </a:rPr>
                            <m:t>𝑛</m:t>
                          </m:r>
                        </m:e>
                      </m:rad>
                      <m:r>
                        <a:rPr lang="da-DK" sz="2000" b="0" i="1" smtClean="0">
                          <a:latin typeface="Cambria Math"/>
                          <a:ea typeface="Cambria Math"/>
                        </a:rPr>
                        <m:t>  ≥  </m:t>
                      </m:r>
                      <m:f>
                        <m:fPr>
                          <m:ctrlPr>
                            <a:rPr lang="da-DK" sz="2000" b="0" i="1" smtClean="0">
                              <a:latin typeface="Cambria Math" panose="02040503050406030204" pitchFamily="18" charset="0"/>
                              <a:ea typeface="Cambria Math"/>
                            </a:rPr>
                          </m:ctrlPr>
                        </m:fPr>
                        <m:num>
                          <m:sSub>
                            <m:sSubPr>
                              <m:ctrlPr>
                                <a:rPr lang="da-DK" sz="2000" i="1">
                                  <a:latin typeface="Cambria Math" panose="02040503050406030204" pitchFamily="18" charset="0"/>
                                  <a:ea typeface="Cambria Math"/>
                                </a:rPr>
                              </m:ctrlPr>
                            </m:sSubPr>
                            <m:e>
                              <m:r>
                                <a:rPr lang="da-DK" sz="2000" i="1">
                                  <a:latin typeface="Cambria Math"/>
                                  <a:ea typeface="Cambria Math"/>
                                </a:rPr>
                                <m:t>𝑧</m:t>
                              </m:r>
                            </m:e>
                            <m:sub>
                              <m:f>
                                <m:fPr>
                                  <m:type m:val="lin"/>
                                  <m:ctrlPr>
                                    <a:rPr lang="da-DK" sz="2000" i="1">
                                      <a:latin typeface="Cambria Math" panose="02040503050406030204" pitchFamily="18" charset="0"/>
                                      <a:ea typeface="Cambria Math"/>
                                    </a:rPr>
                                  </m:ctrlPr>
                                </m:fPr>
                                <m:num>
                                  <m:r>
                                    <a:rPr lang="da-DK" sz="2000" i="1">
                                      <a:latin typeface="Cambria Math"/>
                                      <a:ea typeface="Cambria Math"/>
                                    </a:rPr>
                                    <m:t>𝛼</m:t>
                                  </m:r>
                                </m:num>
                                <m:den>
                                  <m:r>
                                    <a:rPr lang="da-DK" sz="2000" i="1">
                                      <a:latin typeface="Cambria Math"/>
                                      <a:ea typeface="Cambria Math"/>
                                    </a:rPr>
                                    <m:t>2</m:t>
                                  </m:r>
                                </m:den>
                              </m:f>
                            </m:sub>
                          </m:sSub>
                          <m:r>
                            <a:rPr lang="da-DK" sz="2000" i="1">
                              <a:latin typeface="Cambria Math"/>
                              <a:ea typeface="Cambria Math"/>
                            </a:rPr>
                            <m:t>∙</m:t>
                          </m:r>
                          <m:r>
                            <a:rPr lang="da-DK" sz="2000" i="1">
                              <a:latin typeface="Cambria Math"/>
                              <a:ea typeface="Cambria Math"/>
                            </a:rPr>
                            <m:t>𝜎</m:t>
                          </m:r>
                        </m:num>
                        <m:den>
                          <m:r>
                            <a:rPr lang="da-DK" sz="2000" b="0" i="1" smtClean="0">
                              <a:latin typeface="Cambria Math"/>
                              <a:ea typeface="Cambria Math"/>
                            </a:rPr>
                            <m:t>𝐵</m:t>
                          </m:r>
                        </m:den>
                      </m:f>
                      <m:r>
                        <a:rPr lang="da-DK" sz="2000" b="0" i="1" smtClean="0">
                          <a:latin typeface="Cambria Math"/>
                          <a:ea typeface="Cambria Math"/>
                        </a:rPr>
                        <m:t>  </m:t>
                      </m:r>
                      <m:groupChr>
                        <m:groupChrPr>
                          <m:chr m:val="⇒"/>
                          <m:vertJc m:val="bot"/>
                          <m:ctrlPr>
                            <a:rPr lang="da-DK" sz="2000" b="0" i="1" smtClean="0">
                              <a:latin typeface="Cambria Math" panose="02040503050406030204" pitchFamily="18" charset="0"/>
                              <a:ea typeface="Cambria Math"/>
                            </a:rPr>
                          </m:ctrlPr>
                        </m:groupChrPr>
                        <m:e>
                          <m:r>
                            <m:rPr>
                              <m:brk m:alnAt="2"/>
                            </m:rPr>
                            <a:rPr lang="en-US" sz="2000" b="0" i="1" smtClean="0">
                              <a:latin typeface="Cambria Math" panose="02040503050406030204" pitchFamily="18" charset="0"/>
                              <a:ea typeface="Cambria Math"/>
                            </a:rPr>
                            <m:t> </m:t>
                          </m:r>
                        </m:e>
                      </m:groupChr>
                    </m:oMath>
                  </m:oMathPara>
                </a14:m>
                <a:endParaRPr lang="en-US" sz="2000" b="0" i="1" smtClean="0">
                  <a:latin typeface="Cambria Math" panose="02040503050406030204" pitchFamily="18" charset="0"/>
                  <a:ea typeface="Cambria Math"/>
                </a:endParaRPr>
              </a:p>
              <a:p>
                <a:pPr marL="0" indent="0">
                  <a:buNone/>
                </a:pPr>
                <a14:m>
                  <m:oMathPara xmlns:m="http://schemas.openxmlformats.org/officeDocument/2006/math">
                    <m:oMathParaPr>
                      <m:jc m:val="centerGroup"/>
                    </m:oMathParaPr>
                    <m:oMath xmlns:m="http://schemas.openxmlformats.org/officeDocument/2006/math">
                      <m:r>
                        <a:rPr lang="da-DK" sz="2000" b="0" i="1" smtClean="0">
                          <a:latin typeface="Cambria Math"/>
                          <a:ea typeface="Cambria Math"/>
                        </a:rPr>
                        <m:t>𝑛</m:t>
                      </m:r>
                      <m:r>
                        <a:rPr lang="da-DK" sz="2000" i="1">
                          <a:latin typeface="Cambria Math"/>
                          <a:ea typeface="Cambria Math"/>
                        </a:rPr>
                        <m:t>  ≥  </m:t>
                      </m:r>
                      <m:sSup>
                        <m:sSupPr>
                          <m:ctrlPr>
                            <a:rPr lang="da-DK" sz="2000" i="1" smtClean="0">
                              <a:latin typeface="Cambria Math" panose="02040503050406030204" pitchFamily="18" charset="0"/>
                              <a:ea typeface="Cambria Math"/>
                            </a:rPr>
                          </m:ctrlPr>
                        </m:sSupPr>
                        <m:e>
                          <m:d>
                            <m:dPr>
                              <m:ctrlPr>
                                <a:rPr lang="da-DK" sz="2000" i="1" smtClean="0">
                                  <a:latin typeface="Cambria Math" panose="02040503050406030204" pitchFamily="18" charset="0"/>
                                  <a:ea typeface="Cambria Math"/>
                                </a:rPr>
                              </m:ctrlPr>
                            </m:dPr>
                            <m:e>
                              <m:f>
                                <m:fPr>
                                  <m:ctrlPr>
                                    <a:rPr lang="da-DK" sz="2000" i="1">
                                      <a:latin typeface="Cambria Math" panose="02040503050406030204" pitchFamily="18" charset="0"/>
                                      <a:ea typeface="Cambria Math"/>
                                    </a:rPr>
                                  </m:ctrlPr>
                                </m:fPr>
                                <m:num>
                                  <m:sSub>
                                    <m:sSubPr>
                                      <m:ctrlPr>
                                        <a:rPr lang="da-DK" sz="2000" i="1">
                                          <a:latin typeface="Cambria Math" panose="02040503050406030204" pitchFamily="18" charset="0"/>
                                          <a:ea typeface="Cambria Math"/>
                                        </a:rPr>
                                      </m:ctrlPr>
                                    </m:sSubPr>
                                    <m:e>
                                      <m:r>
                                        <a:rPr lang="da-DK" sz="2000" i="1">
                                          <a:latin typeface="Cambria Math"/>
                                          <a:ea typeface="Cambria Math"/>
                                        </a:rPr>
                                        <m:t>𝑧</m:t>
                                      </m:r>
                                    </m:e>
                                    <m:sub>
                                      <m:f>
                                        <m:fPr>
                                          <m:type m:val="lin"/>
                                          <m:ctrlPr>
                                            <a:rPr lang="da-DK" sz="2000" i="1">
                                              <a:latin typeface="Cambria Math" panose="02040503050406030204" pitchFamily="18" charset="0"/>
                                              <a:ea typeface="Cambria Math"/>
                                            </a:rPr>
                                          </m:ctrlPr>
                                        </m:fPr>
                                        <m:num>
                                          <m:r>
                                            <a:rPr lang="da-DK" sz="2000" i="1">
                                              <a:latin typeface="Cambria Math"/>
                                              <a:ea typeface="Cambria Math"/>
                                            </a:rPr>
                                            <m:t>𝛼</m:t>
                                          </m:r>
                                        </m:num>
                                        <m:den>
                                          <m:r>
                                            <a:rPr lang="da-DK" sz="2000" i="1">
                                              <a:latin typeface="Cambria Math"/>
                                              <a:ea typeface="Cambria Math"/>
                                            </a:rPr>
                                            <m:t>2</m:t>
                                          </m:r>
                                        </m:den>
                                      </m:f>
                                    </m:sub>
                                  </m:sSub>
                                  <m:r>
                                    <a:rPr lang="da-DK" sz="2000" i="1">
                                      <a:latin typeface="Cambria Math"/>
                                      <a:ea typeface="Cambria Math"/>
                                    </a:rPr>
                                    <m:t>∙</m:t>
                                  </m:r>
                                  <m:r>
                                    <a:rPr lang="da-DK" sz="2000" i="1">
                                      <a:latin typeface="Cambria Math"/>
                                      <a:ea typeface="Cambria Math"/>
                                    </a:rPr>
                                    <m:t>𝜎</m:t>
                                  </m:r>
                                </m:num>
                                <m:den>
                                  <m:r>
                                    <a:rPr lang="da-DK" sz="2000" i="1">
                                      <a:latin typeface="Cambria Math"/>
                                      <a:ea typeface="Cambria Math"/>
                                    </a:rPr>
                                    <m:t>𝐵</m:t>
                                  </m:r>
                                </m:den>
                              </m:f>
                            </m:e>
                          </m:d>
                        </m:e>
                        <m:sup>
                          <m:r>
                            <a:rPr lang="da-DK" sz="2000" b="0" i="1" smtClean="0">
                              <a:latin typeface="Cambria Math"/>
                              <a:ea typeface="Cambria Math"/>
                            </a:rPr>
                            <m:t>2</m:t>
                          </m:r>
                        </m:sup>
                      </m:sSup>
                    </m:oMath>
                  </m:oMathPara>
                </a14:m>
                <a:endParaRPr lang="da-DK"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052736"/>
                <a:ext cx="8424936" cy="5688632"/>
              </a:xfrm>
              <a:blipFill>
                <a:blip r:embed="rId3"/>
                <a:stretch>
                  <a:fillRect l="-651" t="-643"/>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t>16</a:t>
            </a:fld>
            <a:endParaRPr lang="da-DK" dirty="0"/>
          </a:p>
        </p:txBody>
      </p:sp>
    </p:spTree>
    <p:extLst>
      <p:ext uri="{BB962C8B-B14F-4D97-AF65-F5344CB8AC3E}">
        <p14:creationId xmlns:p14="http://schemas.microsoft.com/office/powerpoint/2010/main" val="38311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Eks. 7.3, s. 226: Stikprøvestørrelse</a:t>
            </a:r>
            <a:endParaRPr lang="en-GB"/>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0" indent="0">
                  <a:buNone/>
                </a:pPr>
                <a:r>
                  <a:rPr lang="en-US" smtClean="0">
                    <a:solidFill>
                      <a:schemeClr val="accent1">
                        <a:lumMod val="75000"/>
                      </a:schemeClr>
                    </a:solidFill>
                  </a:rPr>
                  <a:t>Tidligere</a:t>
                </a:r>
                <a:r>
                  <a:rPr lang="en-US" smtClean="0"/>
                  <a:t>: En ingeniør vil punktestimere middelværdien for en population med standardafvigelse </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=6.2</m:t>
                    </m:r>
                  </m:oMath>
                </a14:m>
                <a:r>
                  <a:rPr lang="en-GB" smtClean="0"/>
                  <a:t>. Han vil bruge en stikprøve med størrelse </a:t>
                </a:r>
                <a:br>
                  <a:rPr lang="en-GB" smtClean="0"/>
                </a:b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=150</m:t>
                    </m:r>
                  </m:oMath>
                </a14:m>
                <a:r>
                  <a:rPr lang="en-GB" smtClean="0"/>
                  <a:t> og beregne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GB" smtClean="0"/>
                  <a:t>. Hvad er den maksimale estimeringsfejl med sandsynlighed </a:t>
                </a:r>
                <a14:m>
                  <m:oMath xmlns:m="http://schemas.openxmlformats.org/officeDocument/2006/math">
                    <m:r>
                      <a:rPr lang="en-GB" i="1" smtClean="0">
                        <a:latin typeface="Cambria Math" panose="02040503050406030204" pitchFamily="18" charset="0"/>
                      </a:rPr>
                      <m:t>0.99</m:t>
                    </m:r>
                  </m:oMath>
                </a14:m>
                <a:r>
                  <a:rPr lang="en-GB" smtClean="0"/>
                  <a:t>? </a:t>
                </a:r>
                <a:br>
                  <a:rPr lang="en-GB" smtClean="0"/>
                </a:b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ea typeface="Cambria Math" panose="02040503050406030204" pitchFamily="18" charset="0"/>
                        </a:rPr>
                        <m:t>𝐸</m:t>
                      </m:r>
                      <m:r>
                        <a:rPr lang="en-US" i="1" smtClean="0">
                          <a:solidFill>
                            <a:schemeClr val="accent1">
                              <a:lumMod val="75000"/>
                            </a:schemeClr>
                          </a:solidFill>
                          <a:latin typeface="Cambria Math" panose="02040503050406030204" pitchFamily="18" charset="0"/>
                          <a:ea typeface="Cambria Math" panose="02040503050406030204" pitchFamily="18" charset="0"/>
                        </a:rPr>
                        <m:t>=</m:t>
                      </m:r>
                      <m:sSub>
                        <m:sSubPr>
                          <m:ctrlPr>
                            <a:rPr lang="en-US" i="1">
                              <a:solidFill>
                                <a:schemeClr val="accent1">
                                  <a:lumMod val="75000"/>
                                </a:schemeClr>
                              </a:solidFill>
                              <a:latin typeface="Cambria Math" panose="02040503050406030204" pitchFamily="18" charset="0"/>
                            </a:rPr>
                          </m:ctrlPr>
                        </m:sSubPr>
                        <m:e>
                          <m:r>
                            <a:rPr lang="en-US" i="1">
                              <a:solidFill>
                                <a:schemeClr val="accent1">
                                  <a:lumMod val="75000"/>
                                </a:schemeClr>
                              </a:solidFill>
                              <a:latin typeface="Cambria Math" panose="02040503050406030204" pitchFamily="18" charset="0"/>
                            </a:rPr>
                            <m:t>𝑧</m:t>
                          </m:r>
                        </m:e>
                        <m:sub>
                          <m:r>
                            <a:rPr lang="en-US" i="1">
                              <a:solidFill>
                                <a:schemeClr val="accent1">
                                  <a:lumMod val="75000"/>
                                </a:schemeClr>
                              </a:solidFill>
                              <a:latin typeface="Cambria Math" panose="02040503050406030204" pitchFamily="18" charset="0"/>
                              <a:ea typeface="Cambria Math" panose="02040503050406030204" pitchFamily="18" charset="0"/>
                            </a:rPr>
                            <m:t>𝛼</m:t>
                          </m:r>
                          <m:r>
                            <a:rPr lang="en-US" i="1">
                              <a:solidFill>
                                <a:schemeClr val="accent1">
                                  <a:lumMod val="75000"/>
                                </a:schemeClr>
                              </a:solidFill>
                              <a:latin typeface="Cambria Math" panose="02040503050406030204" pitchFamily="18" charset="0"/>
                              <a:ea typeface="Cambria Math" panose="02040503050406030204" pitchFamily="18" charset="0"/>
                            </a:rPr>
                            <m:t>/2</m:t>
                          </m:r>
                        </m:sub>
                      </m:sSub>
                      <m:r>
                        <a:rPr lang="en-US" i="1">
                          <a:solidFill>
                            <a:schemeClr val="accent1">
                              <a:lumMod val="75000"/>
                            </a:schemeClr>
                          </a:solidFill>
                          <a:latin typeface="Cambria Math" panose="02040503050406030204" pitchFamily="18" charset="0"/>
                          <a:ea typeface="Cambria Math" panose="02040503050406030204" pitchFamily="18" charset="0"/>
                        </a:rPr>
                        <m:t>∙</m:t>
                      </m:r>
                      <m:f>
                        <m:fPr>
                          <m:type m:val="lin"/>
                          <m:ctrlPr>
                            <a:rPr lang="da-DK" i="1">
                              <a:solidFill>
                                <a:schemeClr val="accent1">
                                  <a:lumMod val="75000"/>
                                </a:schemeClr>
                              </a:solidFill>
                              <a:latin typeface="Cambria Math" panose="02040503050406030204" pitchFamily="18" charset="0"/>
                              <a:ea typeface="Cambria Math"/>
                            </a:rPr>
                          </m:ctrlPr>
                        </m:fPr>
                        <m:num>
                          <m:r>
                            <a:rPr lang="da-DK" i="1">
                              <a:solidFill>
                                <a:schemeClr val="accent1">
                                  <a:lumMod val="75000"/>
                                </a:schemeClr>
                              </a:solidFill>
                              <a:latin typeface="Cambria Math"/>
                              <a:ea typeface="Cambria Math"/>
                            </a:rPr>
                            <m:t>𝜎</m:t>
                          </m:r>
                        </m:num>
                        <m:den>
                          <m:rad>
                            <m:radPr>
                              <m:degHide m:val="on"/>
                              <m:ctrlPr>
                                <a:rPr lang="da-DK" i="1">
                                  <a:solidFill>
                                    <a:schemeClr val="accent1">
                                      <a:lumMod val="75000"/>
                                    </a:schemeClr>
                                  </a:solidFill>
                                  <a:latin typeface="Cambria Math" panose="02040503050406030204" pitchFamily="18" charset="0"/>
                                  <a:ea typeface="Cambria Math"/>
                                </a:rPr>
                              </m:ctrlPr>
                            </m:radPr>
                            <m:deg/>
                            <m:e>
                              <m:r>
                                <a:rPr lang="da-DK" i="1">
                                  <a:solidFill>
                                    <a:schemeClr val="accent1">
                                      <a:lumMod val="75000"/>
                                    </a:schemeClr>
                                  </a:solidFill>
                                  <a:latin typeface="Cambria Math"/>
                                  <a:ea typeface="Cambria Math"/>
                                </a:rPr>
                                <m:t>𝑛</m:t>
                              </m:r>
                            </m:e>
                          </m:rad>
                        </m:den>
                      </m:f>
                      <m:r>
                        <a:rPr lang="en-US">
                          <a:solidFill>
                            <a:schemeClr val="accent1">
                              <a:lumMod val="75000"/>
                            </a:schemeClr>
                          </a:solidFill>
                          <a:latin typeface="Cambria Math" panose="02040503050406030204" pitchFamily="18" charset="0"/>
                          <a:ea typeface="Cambria Math"/>
                        </a:rPr>
                        <m:t>=2.576</m:t>
                      </m:r>
                      <m:r>
                        <a:rPr lang="en-US" i="1">
                          <a:solidFill>
                            <a:schemeClr val="accent1">
                              <a:lumMod val="75000"/>
                            </a:schemeClr>
                          </a:solidFill>
                          <a:latin typeface="Cambria Math" panose="02040503050406030204" pitchFamily="18" charset="0"/>
                          <a:ea typeface="Cambria Math" panose="02040503050406030204" pitchFamily="18" charset="0"/>
                        </a:rPr>
                        <m:t>∙</m:t>
                      </m:r>
                      <m:f>
                        <m:fPr>
                          <m:type m:val="lin"/>
                          <m:ctrlPr>
                            <a:rPr lang="en-US" i="1">
                              <a:solidFill>
                                <a:schemeClr val="accent1">
                                  <a:lumMod val="75000"/>
                                </a:schemeClr>
                              </a:solidFill>
                              <a:latin typeface="Cambria Math" panose="02040503050406030204" pitchFamily="18" charset="0"/>
                              <a:ea typeface="Cambria Math" panose="02040503050406030204" pitchFamily="18" charset="0"/>
                            </a:rPr>
                          </m:ctrlPr>
                        </m:fPr>
                        <m:num>
                          <m:r>
                            <a:rPr lang="en-US" i="1">
                              <a:solidFill>
                                <a:schemeClr val="accent1">
                                  <a:lumMod val="75000"/>
                                </a:schemeClr>
                              </a:solidFill>
                              <a:latin typeface="Cambria Math" panose="02040503050406030204" pitchFamily="18" charset="0"/>
                              <a:ea typeface="Cambria Math" panose="02040503050406030204" pitchFamily="18" charset="0"/>
                            </a:rPr>
                            <m:t>6.2</m:t>
                          </m:r>
                        </m:num>
                        <m:den>
                          <m:rad>
                            <m:radPr>
                              <m:degHide m:val="on"/>
                              <m:ctrlPr>
                                <a:rPr lang="en-US" i="1">
                                  <a:solidFill>
                                    <a:schemeClr val="accent1">
                                      <a:lumMod val="75000"/>
                                    </a:schemeClr>
                                  </a:solidFill>
                                  <a:latin typeface="Cambria Math" panose="02040503050406030204" pitchFamily="18" charset="0"/>
                                  <a:ea typeface="Cambria Math" panose="02040503050406030204" pitchFamily="18" charset="0"/>
                                </a:rPr>
                              </m:ctrlPr>
                            </m:radPr>
                            <m:deg/>
                            <m:e>
                              <m:r>
                                <a:rPr lang="en-US" i="1">
                                  <a:solidFill>
                                    <a:schemeClr val="accent1">
                                      <a:lumMod val="75000"/>
                                    </a:schemeClr>
                                  </a:solidFill>
                                  <a:latin typeface="Cambria Math" panose="02040503050406030204" pitchFamily="18" charset="0"/>
                                  <a:ea typeface="Cambria Math" panose="02040503050406030204" pitchFamily="18" charset="0"/>
                                </a:rPr>
                                <m:t>150</m:t>
                              </m:r>
                            </m:e>
                          </m:rad>
                        </m:den>
                      </m:f>
                      <m:r>
                        <a:rPr lang="en-US" i="1">
                          <a:solidFill>
                            <a:schemeClr val="accent1">
                              <a:lumMod val="75000"/>
                            </a:schemeClr>
                          </a:solidFill>
                          <a:latin typeface="Cambria Math" panose="02040503050406030204" pitchFamily="18" charset="0"/>
                          <a:ea typeface="Cambria Math" panose="02040503050406030204" pitchFamily="18" charset="0"/>
                        </a:rPr>
                        <m:t>=1.30</m:t>
                      </m:r>
                    </m:oMath>
                  </m:oMathPara>
                </a14:m>
                <a:endParaRPr lang="en-GB" smtClean="0"/>
              </a:p>
              <a:p>
                <a:pPr marL="0" indent="0">
                  <a:buNone/>
                </a:pPr>
                <a:r>
                  <a:rPr lang="en-GB" smtClean="0">
                    <a:solidFill>
                      <a:schemeClr val="accent1">
                        <a:lumMod val="75000"/>
                      </a:schemeClr>
                    </a:solidFill>
                  </a:rPr>
                  <a:t>Nu</a:t>
                </a:r>
                <a:r>
                  <a:rPr lang="en-GB" smtClean="0"/>
                  <a:t>: Ingeniøren vil beregne stikprøvestørrelsen, der er nødvendig for at opnå en maksimal estimeringsfejl på </a:t>
                </a:r>
                <a14:m>
                  <m:oMath xmlns:m="http://schemas.openxmlformats.org/officeDocument/2006/math">
                    <m:r>
                      <a:rPr lang="en-GB" i="1" smtClean="0">
                        <a:latin typeface="Cambria Math" panose="02040503050406030204" pitchFamily="18" charset="0"/>
                      </a:rPr>
                      <m:t>1.0</m:t>
                    </m:r>
                  </m:oMath>
                </a14:m>
                <a:r>
                  <a:rPr lang="en-GB"/>
                  <a:t>, d.v.s. så </a:t>
                </a:r>
                <a:r>
                  <a:rPr lang="en-GB" smtClean="0"/>
                  <a:t>99 </a:t>
                </a:r>
                <a:r>
                  <a:rPr lang="en-GB"/>
                  <a:t>% </a:t>
                </a:r>
                <a:r>
                  <a:rPr lang="en-GB" smtClean="0"/>
                  <a:t>konfidens-intervallet </a:t>
                </a:r>
                <a:r>
                  <a:rPr lang="en-GB"/>
                  <a:t>er </a:t>
                </a:r>
                <a14:m>
                  <m:oMath xmlns:m="http://schemas.openxmlformats.org/officeDocument/2006/math">
                    <m:acc>
                      <m:accPr>
                        <m:chr m:val="̅"/>
                        <m:ctrlPr>
                          <a:rPr lang="en-GB" i="1" smtClean="0">
                            <a:latin typeface="Cambria Math" panose="02040503050406030204" pitchFamily="18" charset="0"/>
                          </a:rPr>
                        </m:ctrlPr>
                      </m:accPr>
                      <m:e>
                        <m:r>
                          <a:rPr lang="en-US" b="0" i="1" smtClean="0">
                            <a:latin typeface="Cambria Math" panose="02040503050406030204" pitchFamily="18" charset="0"/>
                          </a:rPr>
                          <m:t>𝑥</m:t>
                        </m:r>
                      </m:e>
                    </m:acc>
                    <m:r>
                      <a:rPr lang="en-GB"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r>
                  <a:rPr lang="en-GB" smtClean="0"/>
                  <a:t> med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=1.0</m:t>
                    </m:r>
                  </m:oMath>
                </a14:m>
                <a:r>
                  <a:rPr lang="en-GB" smtClean="0"/>
                  <a:t> </a:t>
                </a:r>
              </a:p>
              <a:p>
                <a:pPr marL="0" indent="0">
                  <a:buNone/>
                </a:pPr>
                <a:r>
                  <a:rPr lang="en-US" b="1" smtClean="0"/>
                  <a:t>Løsning: 		</a:t>
                </a:r>
                <a14:m>
                  <m:oMath xmlns:m="http://schemas.openxmlformats.org/officeDocument/2006/math">
                    <m:r>
                      <a:rPr lang="da-DK" sz="2000" i="1">
                        <a:latin typeface="Cambria Math"/>
                        <a:ea typeface="Cambria Math"/>
                      </a:rPr>
                      <m:t>𝑛</m:t>
                    </m:r>
                    <m:r>
                      <a:rPr lang="da-DK" sz="2000" i="1">
                        <a:latin typeface="Cambria Math"/>
                        <a:ea typeface="Cambria Math"/>
                      </a:rPr>
                      <m:t>  ≥  </m:t>
                    </m:r>
                    <m:sSup>
                      <m:sSupPr>
                        <m:ctrlPr>
                          <a:rPr lang="da-DK" sz="2000" i="1">
                            <a:latin typeface="Cambria Math" panose="02040503050406030204" pitchFamily="18" charset="0"/>
                            <a:ea typeface="Cambria Math"/>
                          </a:rPr>
                        </m:ctrlPr>
                      </m:sSupPr>
                      <m:e>
                        <m:d>
                          <m:dPr>
                            <m:ctrlPr>
                              <a:rPr lang="da-DK" sz="2000" i="1">
                                <a:latin typeface="Cambria Math" panose="02040503050406030204" pitchFamily="18" charset="0"/>
                                <a:ea typeface="Cambria Math"/>
                              </a:rPr>
                            </m:ctrlPr>
                          </m:dPr>
                          <m:e>
                            <m:f>
                              <m:fPr>
                                <m:ctrlPr>
                                  <a:rPr lang="da-DK" sz="2000" i="1">
                                    <a:latin typeface="Cambria Math" panose="02040503050406030204" pitchFamily="18" charset="0"/>
                                    <a:ea typeface="Cambria Math"/>
                                  </a:rPr>
                                </m:ctrlPr>
                              </m:fPr>
                              <m:num>
                                <m:sSub>
                                  <m:sSubPr>
                                    <m:ctrlPr>
                                      <a:rPr lang="da-DK" sz="2000" i="1">
                                        <a:latin typeface="Cambria Math" panose="02040503050406030204" pitchFamily="18" charset="0"/>
                                        <a:ea typeface="Cambria Math"/>
                                      </a:rPr>
                                    </m:ctrlPr>
                                  </m:sSubPr>
                                  <m:e>
                                    <m:r>
                                      <a:rPr lang="da-DK" sz="2000" i="1">
                                        <a:latin typeface="Cambria Math"/>
                                        <a:ea typeface="Cambria Math"/>
                                      </a:rPr>
                                      <m:t>𝑧</m:t>
                                    </m:r>
                                  </m:e>
                                  <m:sub>
                                    <m:f>
                                      <m:fPr>
                                        <m:type m:val="lin"/>
                                        <m:ctrlPr>
                                          <a:rPr lang="da-DK" sz="2000" i="1">
                                            <a:latin typeface="Cambria Math" panose="02040503050406030204" pitchFamily="18" charset="0"/>
                                            <a:ea typeface="Cambria Math"/>
                                          </a:rPr>
                                        </m:ctrlPr>
                                      </m:fPr>
                                      <m:num>
                                        <m:r>
                                          <a:rPr lang="da-DK" sz="2000" i="1">
                                            <a:latin typeface="Cambria Math"/>
                                            <a:ea typeface="Cambria Math"/>
                                          </a:rPr>
                                          <m:t>𝛼</m:t>
                                        </m:r>
                                      </m:num>
                                      <m:den>
                                        <m:r>
                                          <a:rPr lang="da-DK" sz="2000" i="1">
                                            <a:latin typeface="Cambria Math"/>
                                            <a:ea typeface="Cambria Math"/>
                                          </a:rPr>
                                          <m:t>2</m:t>
                                        </m:r>
                                      </m:den>
                                    </m:f>
                                    <m:r>
                                      <a:rPr lang="en-US" sz="2000" b="0" i="1" smtClean="0">
                                        <a:latin typeface="Cambria Math" panose="02040503050406030204" pitchFamily="18" charset="0"/>
                                        <a:ea typeface="Cambria Math"/>
                                      </a:rPr>
                                      <m:t> </m:t>
                                    </m:r>
                                  </m:sub>
                                </m:sSub>
                                <m:r>
                                  <a:rPr lang="da-DK" sz="2000" i="1">
                                    <a:latin typeface="Cambria Math"/>
                                    <a:ea typeface="Cambria Math"/>
                                  </a:rPr>
                                  <m:t>∙</m:t>
                                </m:r>
                                <m:r>
                                  <a:rPr lang="en-US" sz="2000" b="0" i="1" smtClean="0">
                                    <a:latin typeface="Cambria Math" panose="02040503050406030204" pitchFamily="18" charset="0"/>
                                    <a:ea typeface="Cambria Math"/>
                                  </a:rPr>
                                  <m:t> </m:t>
                                </m:r>
                                <m:r>
                                  <a:rPr lang="da-DK" sz="2000" i="1">
                                    <a:latin typeface="Cambria Math"/>
                                    <a:ea typeface="Cambria Math"/>
                                  </a:rPr>
                                  <m:t>𝜎</m:t>
                                </m:r>
                              </m:num>
                              <m:den>
                                <m:r>
                                  <a:rPr lang="da-DK" sz="2000" i="1">
                                    <a:latin typeface="Cambria Math"/>
                                    <a:ea typeface="Cambria Math"/>
                                  </a:rPr>
                                  <m:t>𝐵</m:t>
                                </m:r>
                              </m:den>
                            </m:f>
                          </m:e>
                        </m:d>
                      </m:e>
                      <m:sup>
                        <m:r>
                          <a:rPr lang="da-DK" sz="2000" i="1">
                            <a:latin typeface="Cambria Math"/>
                            <a:ea typeface="Cambria Math"/>
                          </a:rPr>
                          <m:t>2</m:t>
                        </m:r>
                      </m:sup>
                    </m:sSup>
                    <m:r>
                      <a:rPr lang="da-DK" sz="2000" i="1">
                        <a:latin typeface="Cambria Math"/>
                        <a:ea typeface="Cambria Math"/>
                      </a:rPr>
                      <m:t>  </m:t>
                    </m:r>
                    <m:groupChr>
                      <m:groupChrPr>
                        <m:chr m:val="⇒"/>
                        <m:vertJc m:val="bot"/>
                        <m:ctrlPr>
                          <a:rPr lang="da-DK" sz="2000" i="1">
                            <a:latin typeface="Cambria Math" panose="02040503050406030204" pitchFamily="18" charset="0"/>
                            <a:ea typeface="Cambria Math"/>
                          </a:rPr>
                        </m:ctrlPr>
                      </m:groupChrPr>
                      <m:e>
                        <m:r>
                          <m:rPr>
                            <m:brk m:alnAt="2"/>
                          </m:rPr>
                          <a:rPr lang="en-US" sz="2000" i="1">
                            <a:latin typeface="Cambria Math" panose="02040503050406030204" pitchFamily="18" charset="0"/>
                            <a:ea typeface="Cambria Math"/>
                          </a:rPr>
                          <m:t> </m:t>
                        </m:r>
                      </m:e>
                    </m:groupChr>
                  </m:oMath>
                </a14:m>
                <a:r>
                  <a:rPr lang="en-US" sz="2000" i="1">
                    <a:latin typeface="Cambria Math" panose="02040503050406030204" pitchFamily="18" charset="0"/>
                    <a:ea typeface="Cambria Math"/>
                  </a:rPr>
                  <a:t/>
                </a:r>
                <a:br>
                  <a:rPr lang="en-US" sz="2000" i="1">
                    <a:latin typeface="Cambria Math" panose="02040503050406030204" pitchFamily="18" charset="0"/>
                    <a:ea typeface="Cambria Math"/>
                  </a:rPr>
                </a:br>
                <a:r>
                  <a:rPr lang="en-US" sz="2000" i="1" smtClean="0">
                    <a:latin typeface="Cambria Math" panose="02040503050406030204" pitchFamily="18" charset="0"/>
                    <a:ea typeface="Cambria Math"/>
                  </a:rPr>
                  <a:t> 			</a:t>
                </a:r>
                <a14:m>
                  <m:oMath xmlns:m="http://schemas.openxmlformats.org/officeDocument/2006/math">
                    <m:r>
                      <a:rPr lang="da-DK" sz="2000" i="1">
                        <a:latin typeface="Cambria Math"/>
                        <a:ea typeface="Cambria Math"/>
                      </a:rPr>
                      <m:t>𝑛</m:t>
                    </m:r>
                    <m:r>
                      <a:rPr lang="da-DK" sz="2000" i="1">
                        <a:latin typeface="Cambria Math"/>
                        <a:ea typeface="Cambria Math"/>
                      </a:rPr>
                      <m:t>  ≥  </m:t>
                    </m:r>
                    <m:sSup>
                      <m:sSupPr>
                        <m:ctrlPr>
                          <a:rPr lang="da-DK" sz="2000" i="1">
                            <a:latin typeface="Cambria Math" panose="02040503050406030204" pitchFamily="18" charset="0"/>
                            <a:ea typeface="Cambria Math"/>
                          </a:rPr>
                        </m:ctrlPr>
                      </m:sSupPr>
                      <m:e>
                        <m:d>
                          <m:dPr>
                            <m:ctrlPr>
                              <a:rPr lang="da-DK" sz="2000" i="1">
                                <a:latin typeface="Cambria Math" panose="02040503050406030204" pitchFamily="18" charset="0"/>
                                <a:ea typeface="Cambria Math"/>
                              </a:rPr>
                            </m:ctrlPr>
                          </m:dPr>
                          <m:e>
                            <m:f>
                              <m:fPr>
                                <m:ctrlPr>
                                  <a:rPr lang="da-DK" sz="2000" i="1">
                                    <a:latin typeface="Cambria Math" panose="02040503050406030204" pitchFamily="18" charset="0"/>
                                    <a:ea typeface="Cambria Math"/>
                                  </a:rPr>
                                </m:ctrlPr>
                              </m:fPr>
                              <m:num>
                                <m:r>
                                  <a:rPr lang="en-US" sz="2000" b="0" i="1" smtClean="0">
                                    <a:latin typeface="Cambria Math" panose="02040503050406030204" pitchFamily="18" charset="0"/>
                                    <a:ea typeface="Cambria Math"/>
                                  </a:rPr>
                                  <m:t>2.576 </m:t>
                                </m:r>
                                <m:r>
                                  <a:rPr lang="da-DK" sz="2000" i="1">
                                    <a:latin typeface="Cambria Math"/>
                                    <a:ea typeface="Cambria Math"/>
                                  </a:rPr>
                                  <m:t>∙</m:t>
                                </m:r>
                                <m:r>
                                  <a:rPr lang="en-US" sz="2000" b="0" i="1" smtClean="0">
                                    <a:latin typeface="Cambria Math" panose="02040503050406030204" pitchFamily="18" charset="0"/>
                                    <a:ea typeface="Cambria Math"/>
                                  </a:rPr>
                                  <m:t> 6.2</m:t>
                                </m:r>
                              </m:num>
                              <m:den>
                                <m:r>
                                  <a:rPr lang="en-US" sz="2000" b="0" i="1" smtClean="0">
                                    <a:latin typeface="Cambria Math" panose="02040503050406030204" pitchFamily="18" charset="0"/>
                                    <a:ea typeface="Cambria Math"/>
                                  </a:rPr>
                                  <m:t>1</m:t>
                                </m:r>
                                <m:r>
                                  <a:rPr lang="en-US" sz="2000" i="1">
                                    <a:latin typeface="Cambria Math" panose="02040503050406030204" pitchFamily="18" charset="0"/>
                                    <a:ea typeface="Cambria Math"/>
                                  </a:rPr>
                                  <m:t>.0</m:t>
                                </m:r>
                              </m:den>
                            </m:f>
                          </m:e>
                        </m:d>
                      </m:e>
                      <m:sup>
                        <m:r>
                          <a:rPr lang="da-DK" sz="2000" i="1">
                            <a:latin typeface="Cambria Math"/>
                            <a:ea typeface="Cambria Math"/>
                          </a:rPr>
                          <m:t>2</m:t>
                        </m:r>
                      </m:sup>
                    </m:sSup>
                    <m:r>
                      <a:rPr lang="da-DK" sz="2000" i="1">
                        <a:latin typeface="Cambria Math"/>
                        <a:ea typeface="Cambria Math"/>
                      </a:rPr>
                      <m:t>  </m:t>
                    </m:r>
                    <m:groupChr>
                      <m:groupChrPr>
                        <m:chr m:val="⇒"/>
                        <m:vertJc m:val="bot"/>
                        <m:ctrlPr>
                          <a:rPr lang="da-DK" sz="2000" i="1">
                            <a:latin typeface="Cambria Math" panose="02040503050406030204" pitchFamily="18" charset="0"/>
                            <a:ea typeface="Cambria Math"/>
                          </a:rPr>
                        </m:ctrlPr>
                      </m:groupChrPr>
                      <m:e>
                        <m:r>
                          <m:rPr>
                            <m:brk m:alnAt="2"/>
                          </m:rPr>
                          <a:rPr lang="en-US" sz="2000" i="1">
                            <a:latin typeface="Cambria Math" panose="02040503050406030204" pitchFamily="18" charset="0"/>
                            <a:ea typeface="Cambria Math"/>
                          </a:rPr>
                          <m:t> </m:t>
                        </m:r>
                      </m:e>
                    </m:groupChr>
                  </m:oMath>
                </a14:m>
                <a:r>
                  <a:rPr lang="en-US" sz="2000" i="1" smtClean="0">
                    <a:latin typeface="Cambria Math" panose="02040503050406030204" pitchFamily="18" charset="0"/>
                    <a:ea typeface="Cambria Math"/>
                  </a:rPr>
                  <a:t>  </a:t>
                </a:r>
                <a:r>
                  <a:rPr lang="en-US" sz="2000" i="1">
                    <a:latin typeface="Cambria Math" panose="02040503050406030204" pitchFamily="18" charset="0"/>
                    <a:ea typeface="Cambria Math"/>
                  </a:rPr>
                  <a:t/>
                </a:r>
                <a:br>
                  <a:rPr lang="en-US" sz="2000" i="1">
                    <a:latin typeface="Cambria Math" panose="02040503050406030204" pitchFamily="18" charset="0"/>
                    <a:ea typeface="Cambria Math"/>
                  </a:rPr>
                </a:br>
                <a:r>
                  <a:rPr lang="en-US" sz="2000" i="1" smtClean="0">
                    <a:latin typeface="Cambria Math" panose="02040503050406030204" pitchFamily="18" charset="0"/>
                    <a:ea typeface="Cambria Math"/>
                  </a:rPr>
                  <a:t> 			</a:t>
                </a:r>
                <a14:m>
                  <m:oMath xmlns:m="http://schemas.openxmlformats.org/officeDocument/2006/math">
                    <m:r>
                      <a:rPr lang="da-DK" sz="2000" i="1">
                        <a:latin typeface="Cambria Math"/>
                      </a:rPr>
                      <m:t>𝑛</m:t>
                    </m:r>
                    <m:r>
                      <a:rPr lang="da-DK" sz="2000" i="1">
                        <a:latin typeface="Cambria Math"/>
                        <a:ea typeface="Cambria Math"/>
                      </a:rPr>
                      <m:t>≥</m:t>
                    </m:r>
                    <m:r>
                      <a:rPr lang="en-US" sz="2000" i="1">
                        <a:latin typeface="Cambria Math" panose="02040503050406030204" pitchFamily="18" charset="0"/>
                        <a:ea typeface="Cambria Math"/>
                      </a:rPr>
                      <m:t>255.0</m:t>
                    </m:r>
                    <m:r>
                      <a:rPr lang="en-US" sz="2000" b="0" i="1" smtClean="0">
                        <a:latin typeface="Cambria Math" panose="02040503050406030204" pitchFamily="18" charset="0"/>
                        <a:ea typeface="Cambria Math"/>
                      </a:rPr>
                      <m:t>5</m:t>
                    </m:r>
                    <m:r>
                      <a:rPr lang="da-DK" sz="2000" i="1">
                        <a:latin typeface="Cambria Math"/>
                        <a:ea typeface="Cambria Math"/>
                      </a:rPr>
                      <m:t>  </m:t>
                    </m:r>
                    <m:groupChr>
                      <m:groupChrPr>
                        <m:chr m:val="⇒"/>
                        <m:vertJc m:val="bot"/>
                        <m:ctrlPr>
                          <a:rPr lang="da-DK" sz="2000" i="1">
                            <a:latin typeface="Cambria Math" panose="02040503050406030204" pitchFamily="18" charset="0"/>
                            <a:ea typeface="Cambria Math"/>
                          </a:rPr>
                        </m:ctrlPr>
                      </m:groupChrPr>
                      <m:e>
                        <m:r>
                          <m:rPr>
                            <m:brk m:alnAt="2"/>
                          </m:rPr>
                          <a:rPr lang="en-US" sz="2000" i="1">
                            <a:latin typeface="Cambria Math" panose="02040503050406030204" pitchFamily="18" charset="0"/>
                            <a:ea typeface="Cambria Math"/>
                          </a:rPr>
                          <m:t> </m:t>
                        </m:r>
                      </m:e>
                    </m:groupChr>
                  </m:oMath>
                </a14:m>
                <a:r>
                  <a:rPr lang="en-US" sz="2000" i="1" smtClean="0">
                    <a:latin typeface="Cambria Math" panose="02040503050406030204" pitchFamily="18" charset="0"/>
                    <a:ea typeface="Cambria Math"/>
                  </a:rPr>
                  <a:t> </a:t>
                </a:r>
                <a:r>
                  <a:rPr lang="en-US" sz="2000" i="1">
                    <a:latin typeface="Cambria Math" panose="02040503050406030204" pitchFamily="18" charset="0"/>
                    <a:ea typeface="Cambria Math"/>
                  </a:rPr>
                  <a:t/>
                </a:r>
                <a:br>
                  <a:rPr lang="en-US" sz="2000" i="1">
                    <a:latin typeface="Cambria Math" panose="02040503050406030204" pitchFamily="18" charset="0"/>
                    <a:ea typeface="Cambria Math"/>
                  </a:rPr>
                </a:br>
                <a:r>
                  <a:rPr lang="en-US" sz="2000" i="1" smtClean="0">
                    <a:latin typeface="Cambria Math" panose="02040503050406030204" pitchFamily="18" charset="0"/>
                    <a:ea typeface="Cambria Math"/>
                  </a:rPr>
                  <a:t> 			</a:t>
                </a:r>
                <a14:m>
                  <m:oMath xmlns:m="http://schemas.openxmlformats.org/officeDocument/2006/math">
                    <m:r>
                      <a:rPr lang="da-DK" sz="2000" i="1">
                        <a:latin typeface="Cambria Math"/>
                        <a:ea typeface="Cambria Math"/>
                      </a:rPr>
                      <m:t>𝑛</m:t>
                    </m:r>
                    <m:r>
                      <a:rPr lang="da-DK" sz="2000" i="1">
                        <a:latin typeface="Cambria Math"/>
                        <a:ea typeface="Cambria Math"/>
                      </a:rPr>
                      <m:t>≥256</m:t>
                    </m:r>
                  </m:oMath>
                </a14:m>
                <a:r>
                  <a:rPr lang="da-DK" smtClean="0"/>
                  <a:t> </a:t>
                </a:r>
                <a:endParaRPr lang="da-DK" dirty="0"/>
              </a:p>
              <a:p>
                <a:r>
                  <a:rPr lang="da-DK" dirty="0"/>
                  <a:t>Husk at runde </a:t>
                </a:r>
                <a:r>
                  <a:rPr lang="da-DK" u="sng" dirty="0"/>
                  <a:t>op</a:t>
                </a:r>
                <a:r>
                  <a:rPr lang="da-DK" dirty="0"/>
                  <a:t> til nærmeste </a:t>
                </a:r>
                <a:r>
                  <a:rPr lang="da-DK"/>
                  <a:t>heltal.</a:t>
                </a:r>
                <a:endParaRPr lang="en-US" b="1" smtClean="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941" t="-659" r="-1520"/>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DC840F70-2A0F-4605-BD2E-95415B8D9C50}" type="slidenum">
              <a:rPr lang="da-DK" smtClean="0">
                <a:solidFill>
                  <a:prstClr val="black">
                    <a:tint val="75000"/>
                  </a:prstClr>
                </a:solidFill>
              </a:rPr>
              <a:pPr/>
              <a:t>17</a:t>
            </a:fld>
            <a:endParaRPr lang="da-DK" dirty="0">
              <a:solidFill>
                <a:prstClr val="black">
                  <a:tint val="75000"/>
                </a:prstClr>
              </a:solidFill>
            </a:endParaRPr>
          </a:p>
        </p:txBody>
      </p:sp>
    </p:spTree>
    <p:extLst>
      <p:ext uri="{BB962C8B-B14F-4D97-AF65-F5344CB8AC3E}">
        <p14:creationId xmlns:p14="http://schemas.microsoft.com/office/powerpoint/2010/main" val="107711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da-DK" dirty="0"/>
                  <a:t>Beregning af </a:t>
                </a:r>
                <a:r>
                  <a:rPr lang="da-DK" dirty="0" err="1" smtClean="0"/>
                  <a:t>konfidensinterval</a:t>
                </a:r>
                <a:r>
                  <a:rPr lang="da-DK" dirty="0" smtClean="0"/>
                  <a:t>, ukendt </a:t>
                </a:r>
                <a14:m>
                  <m:oMath xmlns:m="http://schemas.openxmlformats.org/officeDocument/2006/math">
                    <m:r>
                      <a:rPr lang="da-DK" i="1">
                        <a:latin typeface="Cambria Math"/>
                        <a:ea typeface="Cambria Math"/>
                      </a:rPr>
                      <m:t>𝜎</m:t>
                    </m:r>
                  </m:oMath>
                </a14:m>
                <a:r>
                  <a:rPr lang="da-DK" dirty="0" smtClean="0"/>
                  <a:t> </a:t>
                </a:r>
                <a:endParaRPr lang="da-DK"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t="-3125" b="-20313"/>
                </a:stretch>
              </a:blipFill>
            </p:spPr>
            <p:txBody>
              <a:bodyPr/>
              <a:lstStyle/>
              <a:p>
                <a:r>
                  <a:rPr lang="en-GB">
                    <a:noFill/>
                  </a:rPr>
                  <a:t> </a:t>
                </a:r>
              </a:p>
            </p:txBody>
          </p:sp>
        </mc:Fallback>
      </mc:AlternateContent>
      <p:grpSp>
        <p:nvGrpSpPr>
          <p:cNvPr id="8" name="Group 7"/>
          <p:cNvGrpSpPr/>
          <p:nvPr/>
        </p:nvGrpSpPr>
        <p:grpSpPr>
          <a:xfrm>
            <a:off x="7270948" y="1268760"/>
            <a:ext cx="1909564" cy="2482433"/>
            <a:chOff x="7342956" y="2320077"/>
            <a:chExt cx="1909564" cy="2482433"/>
          </a:xfrm>
        </p:grpSpPr>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2956" y="2320077"/>
              <a:ext cx="1909564" cy="2482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7" name="TextBox 6"/>
                <p:cNvSpPr txBox="1"/>
                <p:nvPr/>
              </p:nvSpPr>
              <p:spPr>
                <a:xfrm>
                  <a:off x="7359994" y="3961522"/>
                  <a:ext cx="881652" cy="394210"/>
                </a:xfrm>
                <a:prstGeom prst="rect">
                  <a:avLst/>
                </a:prstGeom>
                <a:solidFill>
                  <a:schemeClr val="bg1"/>
                </a:solidFill>
              </p:spPr>
              <p:txBody>
                <a:bodyPr wrap="none" rtlCol="0">
                  <a:spAutoFit/>
                </a:bodyPr>
                <a:lstStyle/>
                <a:p>
                  <a:r>
                    <a:rPr lang="da-DK" dirty="0"/>
                    <a:t> </a:t>
                  </a:r>
                  <a14:m>
                    <m:oMath xmlns:m="http://schemas.openxmlformats.org/officeDocument/2006/math">
                      <m:sSub>
                        <m:sSubPr>
                          <m:ctrlPr>
                            <a:rPr lang="da-DK" i="1">
                              <a:latin typeface="Cambria Math" panose="02040503050406030204" pitchFamily="18" charset="0"/>
                            </a:rPr>
                          </m:ctrlPr>
                        </m:sSubPr>
                        <m:e>
                          <m:r>
                            <a:rPr lang="da-DK" i="1">
                              <a:latin typeface="Cambria Math"/>
                            </a:rPr>
                            <m:t>𝑡</m:t>
                          </m:r>
                        </m:e>
                        <m:sub>
                          <m:r>
                            <a:rPr lang="da-DK" i="1">
                              <a:latin typeface="Cambria Math"/>
                            </a:rPr>
                            <m:t>𝑑𝑓</m:t>
                          </m:r>
                          <m:r>
                            <a:rPr lang="da-DK" i="1">
                              <a:latin typeface="Cambria Math"/>
                            </a:rPr>
                            <m:t>,</m:t>
                          </m:r>
                          <m:r>
                            <a:rPr lang="da-DK" i="1">
                              <a:latin typeface="Cambria Math"/>
                              <a:ea typeface="Cambria Math"/>
                            </a:rPr>
                            <m:t>𝛼</m:t>
                          </m:r>
                          <m:r>
                            <a:rPr lang="da-DK" i="1">
                              <a:latin typeface="Cambria Math"/>
                              <a:ea typeface="Cambria Math"/>
                            </a:rPr>
                            <m:t>/2</m:t>
                          </m:r>
                        </m:sub>
                      </m:sSub>
                    </m:oMath>
                  </a14:m>
                  <a:endParaRPr lang="da-DK" dirty="0"/>
                </a:p>
              </p:txBody>
            </p:sp>
          </mc:Choice>
          <mc:Fallback xmlns="">
            <p:sp>
              <p:nvSpPr>
                <p:cNvPr id="7" name="TextBox 6"/>
                <p:cNvSpPr txBox="1">
                  <a:spLocks noRot="1" noChangeAspect="1" noMove="1" noResize="1" noEditPoints="1" noAdjustHandles="1" noChangeArrowheads="1" noChangeShapeType="1" noTextEdit="1"/>
                </p:cNvSpPr>
                <p:nvPr/>
              </p:nvSpPr>
              <p:spPr>
                <a:xfrm>
                  <a:off x="7359994" y="3961522"/>
                  <a:ext cx="881652" cy="394210"/>
                </a:xfrm>
                <a:prstGeom prst="rect">
                  <a:avLst/>
                </a:prstGeom>
                <a:blipFill rotWithShape="1">
                  <a:blip r:embed="rId10"/>
                  <a:stretch>
                    <a:fillRect b="-9231"/>
                  </a:stretch>
                </a:blipFill>
              </p:spPr>
              <p:txBody>
                <a:bodyPr/>
                <a:lstStyle/>
                <a:p>
                  <a:r>
                    <a:rPr lang="da-DK">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026349" y="3284984"/>
                  <a:ext cx="542777" cy="369332"/>
                </a:xfrm>
                <a:prstGeom prst="rect">
                  <a:avLst/>
                </a:prstGeom>
                <a:solidFill>
                  <a:schemeClr val="bg1"/>
                </a:solidFill>
              </p:spPr>
              <p:txBody>
                <a:bodyPr wrap="none" rtlCol="0">
                  <a:spAutoFit/>
                </a:bodyPr>
                <a:lstStyle/>
                <a:p>
                  <a:r>
                    <a:rPr lang="da-DK" dirty="0" smtClean="0"/>
                    <a:t> </a:t>
                  </a:r>
                  <a14:m>
                    <m:oMath xmlns:m="http://schemas.openxmlformats.org/officeDocument/2006/math">
                      <m:f>
                        <m:fPr>
                          <m:type m:val="skw"/>
                          <m:ctrlPr>
                            <a:rPr lang="da-DK" i="1" smtClean="0">
                              <a:latin typeface="Cambria Math" panose="02040503050406030204" pitchFamily="18" charset="0"/>
                            </a:rPr>
                          </m:ctrlPr>
                        </m:fPr>
                        <m:num>
                          <m:r>
                            <a:rPr lang="da-DK" i="1" smtClean="0">
                              <a:latin typeface="Cambria Math"/>
                              <a:ea typeface="Cambria Math"/>
                            </a:rPr>
                            <m:t>𝛼</m:t>
                          </m:r>
                        </m:num>
                        <m:den>
                          <m:r>
                            <a:rPr lang="da-DK" b="0" i="1" smtClean="0">
                              <a:latin typeface="Cambria Math"/>
                            </a:rPr>
                            <m:t>2</m:t>
                          </m:r>
                        </m:den>
                      </m:f>
                    </m:oMath>
                  </a14:m>
                  <a:endParaRPr lang="da-DK" dirty="0"/>
                </a:p>
              </p:txBody>
            </p:sp>
          </mc:Choice>
          <mc:Fallback xmlns="">
            <p:sp>
              <p:nvSpPr>
                <p:cNvPr id="9" name="TextBox 8"/>
                <p:cNvSpPr txBox="1">
                  <a:spLocks noRot="1" noChangeAspect="1" noMove="1" noResize="1" noEditPoints="1" noAdjustHandles="1" noChangeArrowheads="1" noChangeShapeType="1" noTextEdit="1"/>
                </p:cNvSpPr>
                <p:nvPr/>
              </p:nvSpPr>
              <p:spPr>
                <a:xfrm>
                  <a:off x="8026349" y="3284984"/>
                  <a:ext cx="542777" cy="369332"/>
                </a:xfrm>
                <a:prstGeom prst="rect">
                  <a:avLst/>
                </a:prstGeom>
                <a:blipFill rotWithShape="1">
                  <a:blip r:embed="rId11"/>
                  <a:stretch>
                    <a:fillRect l="-32584" t="-115000" r="-87640" b="-183333"/>
                  </a:stretch>
                </a:blipFill>
              </p:spPr>
              <p:txBody>
                <a:bodyPr/>
                <a:lstStyle/>
                <a:p>
                  <a:r>
                    <a:rPr lang="da-DK">
                      <a:noFill/>
                    </a:rPr>
                    <a:t> </a:t>
                  </a:r>
                </a:p>
              </p:txBody>
            </p:sp>
          </mc:Fallback>
        </mc:AlternateContent>
      </p:gr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052736"/>
                <a:ext cx="8424936" cy="5688632"/>
              </a:xfrm>
            </p:spPr>
            <p:txBody>
              <a:bodyPr/>
              <a:lstStyle/>
              <a:p>
                <a:r>
                  <a:rPr lang="da-DK" sz="2000" dirty="0" smtClean="0"/>
                  <a:t>Hvis vi ikke </a:t>
                </a:r>
                <a:r>
                  <a:rPr lang="da-DK" sz="2000"/>
                  <a:t>kender </a:t>
                </a:r>
                <a:r>
                  <a:rPr lang="da-DK" sz="2000" smtClean="0"/>
                  <a:t>populations-standardafvigelsen </a:t>
                </a:r>
                <a14:m>
                  <m:oMath xmlns:m="http://schemas.openxmlformats.org/officeDocument/2006/math">
                    <m:r>
                      <a:rPr lang="da-DK" sz="2000" i="1">
                        <a:latin typeface="Cambria Math"/>
                        <a:ea typeface="Cambria Math"/>
                      </a:rPr>
                      <m:t>𝜎</m:t>
                    </m:r>
                  </m:oMath>
                </a14:m>
                <a:r>
                  <a:rPr lang="da-DK" sz="2000" smtClean="0"/>
                  <a:t>, </a:t>
                </a:r>
                <a:r>
                  <a:rPr lang="da-DK" sz="2000" dirty="0"/>
                  <a:t>så følger statistikken</a:t>
                </a:r>
                <a:br>
                  <a:rPr lang="da-DK" sz="2000" dirty="0"/>
                </a:br>
                <a:r>
                  <a:rPr lang="da-DK" sz="2000" dirty="0"/>
                  <a:t>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𝑡</m:t>
                        </m:r>
                      </m:e>
                      <m:sub>
                        <m:r>
                          <a:rPr lang="da-DK" sz="2000" i="1">
                            <a:latin typeface="Cambria Math"/>
                          </a:rPr>
                          <m:t>0</m:t>
                        </m:r>
                      </m:sub>
                    </m:sSub>
                    <m:r>
                      <a:rPr lang="da-DK" sz="2000" i="1">
                        <a:latin typeface="Cambria Math"/>
                      </a:rPr>
                      <m:t>=</m:t>
                    </m:r>
                    <m:f>
                      <m:fPr>
                        <m:ctrlPr>
                          <a:rPr lang="da-DK" sz="2000" i="1">
                            <a:latin typeface="Cambria Math" panose="02040503050406030204" pitchFamily="18" charset="0"/>
                          </a:rPr>
                        </m:ctrlPr>
                      </m:fPr>
                      <m:num>
                        <m:acc>
                          <m:accPr>
                            <m:chr m:val="̅"/>
                            <m:ctrlPr>
                              <a:rPr lang="da-DK" sz="2000" i="1">
                                <a:latin typeface="Cambria Math" panose="02040503050406030204" pitchFamily="18" charset="0"/>
                              </a:rPr>
                            </m:ctrlPr>
                          </m:accPr>
                          <m:e>
                            <m:r>
                              <a:rPr lang="en-US" sz="2000" b="0" i="1" smtClean="0">
                                <a:latin typeface="Cambria Math" panose="02040503050406030204" pitchFamily="18" charset="0"/>
                              </a:rPr>
                              <m:t>𝑥</m:t>
                            </m:r>
                          </m:e>
                        </m:acc>
                        <m:r>
                          <a:rPr lang="da-DK" sz="2000" i="1">
                            <a:latin typeface="Cambria Math"/>
                          </a:rPr>
                          <m:t>−</m:t>
                        </m:r>
                        <m:r>
                          <a:rPr lang="da-DK" sz="2000" i="1">
                            <a:latin typeface="Cambria Math"/>
                            <a:ea typeface="Cambria Math"/>
                          </a:rPr>
                          <m:t>𝜇</m:t>
                        </m:r>
                      </m:num>
                      <m:den>
                        <m:f>
                          <m:fPr>
                            <m:type m:val="lin"/>
                            <m:ctrlPr>
                              <a:rPr lang="da-DK" sz="2000" i="1">
                                <a:latin typeface="Cambria Math" panose="02040503050406030204" pitchFamily="18" charset="0"/>
                                <a:ea typeface="Cambria Math"/>
                              </a:rPr>
                            </m:ctrlPr>
                          </m:fPr>
                          <m:num>
                            <m:r>
                              <a:rPr lang="da-DK" sz="2000" i="1">
                                <a:latin typeface="Cambria Math"/>
                                <a:ea typeface="Cambria Math"/>
                              </a:rPr>
                              <m:t>𝑠</m:t>
                            </m:r>
                          </m:num>
                          <m:den>
                            <m:rad>
                              <m:radPr>
                                <m:degHide m:val="on"/>
                                <m:ctrlPr>
                                  <a:rPr lang="da-DK" sz="2000" i="1">
                                    <a:latin typeface="Cambria Math" panose="02040503050406030204" pitchFamily="18" charset="0"/>
                                  </a:rPr>
                                </m:ctrlPr>
                              </m:radPr>
                              <m:deg/>
                              <m:e>
                                <m:r>
                                  <a:rPr lang="da-DK" sz="2000" i="1">
                                    <a:latin typeface="Cambria Math"/>
                                  </a:rPr>
                                  <m:t>𝑛</m:t>
                                </m:r>
                              </m:e>
                            </m:rad>
                          </m:den>
                        </m:f>
                      </m:den>
                    </m:f>
                  </m:oMath>
                </a14:m>
                <a:r>
                  <a:rPr lang="da-DK" sz="2000" dirty="0"/>
                  <a:t>   </a:t>
                </a:r>
                <a:r>
                  <a:rPr lang="da-DK" sz="2000" i="1" dirty="0"/>
                  <a:t>t</a:t>
                </a:r>
                <a:r>
                  <a:rPr lang="da-DK" sz="2000" dirty="0"/>
                  <a:t>-fordelingen med </a:t>
                </a:r>
                <a14:m>
                  <m:oMath xmlns:m="http://schemas.openxmlformats.org/officeDocument/2006/math">
                    <m:r>
                      <a:rPr lang="en-US" sz="2000" b="0" i="1" smtClean="0">
                        <a:latin typeface="Cambria Math" panose="02040503050406030204" pitchFamily="18" charset="0"/>
                      </a:rPr>
                      <m:t>𝑑𝑓</m:t>
                    </m:r>
                    <m:r>
                      <a:rPr lang="en-US" sz="2000" b="0" i="1" smtClean="0">
                        <a:latin typeface="Cambria Math" panose="02040503050406030204" pitchFamily="18" charset="0"/>
                      </a:rPr>
                      <m:t>=</m:t>
                    </m:r>
                    <m:r>
                      <a:rPr lang="en-US" sz="2000" i="1">
                        <a:latin typeface="Cambria Math" panose="02040503050406030204" pitchFamily="18" charset="0"/>
                      </a:rPr>
                      <m:t>𝑛</m:t>
                    </m:r>
                    <m:r>
                      <a:rPr lang="da-DK" sz="2000" i="1">
                        <a:latin typeface="Cambria Math"/>
                      </a:rPr>
                      <m:t>−1</m:t>
                    </m:r>
                  </m:oMath>
                </a14:m>
                <a:r>
                  <a:rPr lang="da-DK" sz="2000" dirty="0"/>
                  <a:t> frihedsgrader</a:t>
                </a:r>
              </a:p>
              <a:p>
                <a:r>
                  <a:rPr lang="da-DK" sz="2000" smtClean="0"/>
                  <a:t>Helt </a:t>
                </a:r>
                <a:r>
                  <a:rPr lang="da-DK" sz="2000" dirty="0" smtClean="0"/>
                  <a:t>analogt er</a:t>
                </a:r>
                <a:br>
                  <a:rPr lang="da-DK" sz="2000" dirty="0" smtClean="0"/>
                </a:br>
                <a14:m>
                  <m:oMath xmlns:m="http://schemas.openxmlformats.org/officeDocument/2006/math">
                    <m:r>
                      <a:rPr lang="da-DK" sz="2000" i="1">
                        <a:latin typeface="Cambria Math"/>
                      </a:rPr>
                      <m:t>1−</m:t>
                    </m:r>
                    <m:r>
                      <a:rPr lang="da-DK" sz="2000" i="1">
                        <a:latin typeface="Cambria Math"/>
                        <a:ea typeface="Cambria Math"/>
                      </a:rPr>
                      <m:t>𝛼</m:t>
                    </m:r>
                    <m:r>
                      <a:rPr lang="da-DK" sz="2000" i="1">
                        <a:latin typeface="Cambria Math"/>
                        <a:ea typeface="Cambria Math"/>
                      </a:rPr>
                      <m:t>=</m:t>
                    </m:r>
                  </m:oMath>
                </a14:m>
                <a:r>
                  <a:rPr lang="da-DK" sz="2000" dirty="0" smtClean="0"/>
                  <a:t/>
                </a:r>
                <a:br>
                  <a:rPr lang="da-DK" sz="2000" dirty="0" smtClean="0"/>
                </a:br>
                <a14:m>
                  <m:oMath xmlns:m="http://schemas.openxmlformats.org/officeDocument/2006/math">
                    <m:r>
                      <a:rPr lang="da-DK" sz="2000" i="1">
                        <a:latin typeface="Cambria Math"/>
                        <a:ea typeface="Cambria Math"/>
                      </a:rPr>
                      <m:t>=</m:t>
                    </m:r>
                    <m:r>
                      <a:rPr lang="da-DK" sz="2000" i="1">
                        <a:latin typeface="Cambria Math"/>
                        <a:ea typeface="Cambria Math"/>
                      </a:rPr>
                      <m:t>𝑃</m:t>
                    </m:r>
                    <m:d>
                      <m:dPr>
                        <m:ctrlPr>
                          <a:rPr lang="da-DK" sz="2000" i="1">
                            <a:latin typeface="Cambria Math" panose="02040503050406030204" pitchFamily="18" charset="0"/>
                            <a:ea typeface="Cambria Math"/>
                          </a:rPr>
                        </m:ctrlPr>
                      </m:dPr>
                      <m:e>
                        <m:r>
                          <a:rPr lang="da-DK" sz="2000" i="1">
                            <a:latin typeface="Cambria Math"/>
                            <a:ea typeface="Cambria Math"/>
                          </a:rPr>
                          <m:t>−</m:t>
                        </m:r>
                        <m:sSub>
                          <m:sSubPr>
                            <m:ctrlPr>
                              <a:rPr lang="da-DK" sz="2000" i="1">
                                <a:latin typeface="Cambria Math" panose="02040503050406030204" pitchFamily="18" charset="0"/>
                              </a:rPr>
                            </m:ctrlPr>
                          </m:sSubPr>
                          <m:e>
                            <m:r>
                              <a:rPr lang="da-DK" sz="2000" i="1">
                                <a:latin typeface="Cambria Math"/>
                              </a:rPr>
                              <m:t>𝑡</m:t>
                            </m:r>
                          </m:e>
                          <m:sub>
                            <m:r>
                              <a:rPr lang="da-DK" sz="2000" i="1">
                                <a:latin typeface="Cambria Math"/>
                              </a:rPr>
                              <m:t>𝑑𝑓</m:t>
                            </m:r>
                            <m:r>
                              <a:rPr lang="da-DK" sz="2000" i="1">
                                <a:latin typeface="Cambria Math"/>
                              </a:rPr>
                              <m:t>,</m:t>
                            </m:r>
                            <m:r>
                              <a:rPr lang="da-DK" sz="2000" i="1">
                                <a:latin typeface="Cambria Math"/>
                                <a:ea typeface="Cambria Math"/>
                              </a:rPr>
                              <m:t>𝛼</m:t>
                            </m:r>
                            <m:r>
                              <a:rPr lang="da-DK" sz="2000" i="1">
                                <a:latin typeface="Cambria Math"/>
                                <a:ea typeface="Cambria Math"/>
                              </a:rPr>
                              <m:t>/2</m:t>
                            </m:r>
                          </m:sub>
                        </m:sSub>
                        <m:r>
                          <a:rPr lang="da-DK" sz="2000" i="1">
                            <a:latin typeface="Cambria Math"/>
                            <a:ea typeface="Cambria Math"/>
                          </a:rPr>
                          <m:t>≤  </m:t>
                        </m:r>
                        <m:f>
                          <m:fPr>
                            <m:ctrlPr>
                              <a:rPr lang="da-DK" sz="2000" i="1">
                                <a:latin typeface="Cambria Math" panose="02040503050406030204" pitchFamily="18" charset="0"/>
                                <a:ea typeface="Cambria Math"/>
                              </a:rPr>
                            </m:ctrlPr>
                          </m:fPr>
                          <m:num>
                            <m:acc>
                              <m:accPr>
                                <m:chr m:val="̅"/>
                                <m:ctrlPr>
                                  <a:rPr lang="da-DK" sz="2000" i="1">
                                    <a:latin typeface="Cambria Math" panose="02040503050406030204" pitchFamily="18" charset="0"/>
                                    <a:ea typeface="Cambria Math"/>
                                  </a:rPr>
                                </m:ctrlPr>
                              </m:accPr>
                              <m:e>
                                <m:r>
                                  <a:rPr lang="en-US" sz="2000" b="0" i="1" smtClean="0">
                                    <a:latin typeface="Cambria Math" panose="02040503050406030204" pitchFamily="18" charset="0"/>
                                    <a:ea typeface="Cambria Math"/>
                                  </a:rPr>
                                  <m:t>𝑥</m:t>
                                </m:r>
                              </m:e>
                            </m:acc>
                            <m:r>
                              <a:rPr lang="da-DK" sz="2000" i="1">
                                <a:latin typeface="Cambria Math"/>
                                <a:ea typeface="Cambria Math"/>
                              </a:rPr>
                              <m:t>−</m:t>
                            </m:r>
                            <m:r>
                              <a:rPr lang="da-DK" sz="2000" i="1">
                                <a:latin typeface="Cambria Math"/>
                                <a:ea typeface="Cambria Math"/>
                              </a:rPr>
                              <m:t>𝜇</m:t>
                            </m:r>
                          </m:num>
                          <m:den>
                            <m:f>
                              <m:fPr>
                                <m:type m:val="lin"/>
                                <m:ctrlPr>
                                  <a:rPr lang="da-DK" sz="2000" i="1">
                                    <a:latin typeface="Cambria Math" panose="02040503050406030204" pitchFamily="18" charset="0"/>
                                    <a:ea typeface="Cambria Math"/>
                                  </a:rPr>
                                </m:ctrlPr>
                              </m:fPr>
                              <m:num>
                                <m:r>
                                  <a:rPr lang="da-DK" sz="2000" b="0" i="1" smtClean="0">
                                    <a:latin typeface="Cambria Math"/>
                                    <a:ea typeface="Cambria Math"/>
                                  </a:rPr>
                                  <m:t>𝑠</m:t>
                                </m:r>
                              </m:num>
                              <m:den>
                                <m:rad>
                                  <m:radPr>
                                    <m:degHide m:val="on"/>
                                    <m:ctrlPr>
                                      <a:rPr lang="da-DK" sz="2000" i="1">
                                        <a:latin typeface="Cambria Math" panose="02040503050406030204" pitchFamily="18" charset="0"/>
                                        <a:ea typeface="Cambria Math"/>
                                      </a:rPr>
                                    </m:ctrlPr>
                                  </m:radPr>
                                  <m:deg/>
                                  <m:e>
                                    <m:r>
                                      <a:rPr lang="da-DK" sz="2000" i="1">
                                        <a:latin typeface="Cambria Math"/>
                                        <a:ea typeface="Cambria Math"/>
                                      </a:rPr>
                                      <m:t>𝑛</m:t>
                                    </m:r>
                                  </m:e>
                                </m:rad>
                              </m:den>
                            </m:f>
                          </m:den>
                        </m:f>
                        <m:r>
                          <a:rPr lang="da-DK" sz="2000" i="1">
                            <a:latin typeface="Cambria Math"/>
                            <a:ea typeface="Cambria Math"/>
                          </a:rPr>
                          <m:t>  ≤</m:t>
                        </m:r>
                        <m:sSub>
                          <m:sSubPr>
                            <m:ctrlPr>
                              <a:rPr lang="da-DK" sz="2000" i="1">
                                <a:latin typeface="Cambria Math" panose="02040503050406030204" pitchFamily="18" charset="0"/>
                              </a:rPr>
                            </m:ctrlPr>
                          </m:sSubPr>
                          <m:e>
                            <m:r>
                              <a:rPr lang="da-DK" sz="2000" i="1">
                                <a:latin typeface="Cambria Math"/>
                              </a:rPr>
                              <m:t>𝑡</m:t>
                            </m:r>
                          </m:e>
                          <m:sub>
                            <m:r>
                              <a:rPr lang="da-DK" sz="2000" i="1">
                                <a:latin typeface="Cambria Math"/>
                              </a:rPr>
                              <m:t>𝑑𝑓</m:t>
                            </m:r>
                            <m:r>
                              <a:rPr lang="da-DK" sz="2000" i="1">
                                <a:latin typeface="Cambria Math"/>
                              </a:rPr>
                              <m:t>,</m:t>
                            </m:r>
                            <m:r>
                              <a:rPr lang="da-DK" sz="2000" i="1">
                                <a:latin typeface="Cambria Math"/>
                                <a:ea typeface="Cambria Math"/>
                              </a:rPr>
                              <m:t>𝛼</m:t>
                            </m:r>
                            <m:r>
                              <a:rPr lang="da-DK" sz="2000" i="1">
                                <a:latin typeface="Cambria Math"/>
                                <a:ea typeface="Cambria Math"/>
                              </a:rPr>
                              <m:t>/2</m:t>
                            </m:r>
                          </m:sub>
                        </m:sSub>
                      </m:e>
                    </m:d>
                  </m:oMath>
                </a14:m>
                <a:r>
                  <a:rPr lang="da-DK" sz="2000" dirty="0" smtClean="0"/>
                  <a:t/>
                </a:r>
                <a:br>
                  <a:rPr lang="da-DK" sz="2000" dirty="0" smtClean="0"/>
                </a:br>
                <a14:m>
                  <m:oMath xmlns:m="http://schemas.openxmlformats.org/officeDocument/2006/math">
                    <m:r>
                      <a:rPr lang="da-DK" sz="2000" i="1">
                        <a:latin typeface="Cambria Math"/>
                      </a:rPr>
                      <m:t>=</m:t>
                    </m:r>
                    <m:r>
                      <a:rPr lang="da-DK" sz="2000" i="1">
                        <a:latin typeface="Cambria Math"/>
                        <a:ea typeface="Cambria Math"/>
                      </a:rPr>
                      <m:t>𝑃</m:t>
                    </m:r>
                    <m:d>
                      <m:dPr>
                        <m:ctrlPr>
                          <a:rPr lang="da-DK" sz="2000" i="1">
                            <a:latin typeface="Cambria Math" panose="02040503050406030204" pitchFamily="18" charset="0"/>
                            <a:ea typeface="Cambria Math"/>
                          </a:rPr>
                        </m:ctrlPr>
                      </m:dPr>
                      <m:e>
                        <m:acc>
                          <m:accPr>
                            <m:chr m:val="̅"/>
                            <m:ctrlPr>
                              <a:rPr lang="da-DK" sz="2000" i="1">
                                <a:latin typeface="Cambria Math" panose="02040503050406030204" pitchFamily="18" charset="0"/>
                                <a:ea typeface="Cambria Math"/>
                              </a:rPr>
                            </m:ctrlPr>
                          </m:accPr>
                          <m:e>
                            <m:r>
                              <a:rPr lang="en-US" sz="2000" b="0" i="1" smtClean="0">
                                <a:latin typeface="Cambria Math" panose="02040503050406030204" pitchFamily="18" charset="0"/>
                                <a:ea typeface="Cambria Math"/>
                              </a:rPr>
                              <m:t>𝑥</m:t>
                            </m:r>
                          </m:e>
                        </m:acc>
                        <m:r>
                          <a:rPr lang="da-DK" sz="2000" i="1">
                            <a:latin typeface="Cambria Math"/>
                            <a:ea typeface="Cambria Math"/>
                          </a:rPr>
                          <m:t>−</m:t>
                        </m:r>
                        <m:sSub>
                          <m:sSubPr>
                            <m:ctrlPr>
                              <a:rPr lang="da-DK" sz="2000" i="1">
                                <a:latin typeface="Cambria Math" panose="02040503050406030204" pitchFamily="18" charset="0"/>
                              </a:rPr>
                            </m:ctrlPr>
                          </m:sSubPr>
                          <m:e>
                            <m:r>
                              <a:rPr lang="da-DK" sz="2000" i="1">
                                <a:latin typeface="Cambria Math"/>
                              </a:rPr>
                              <m:t>𝑡</m:t>
                            </m:r>
                          </m:e>
                          <m:sub>
                            <m:r>
                              <a:rPr lang="da-DK" sz="2000" i="1">
                                <a:latin typeface="Cambria Math"/>
                              </a:rPr>
                              <m:t>𝑑𝑓</m:t>
                            </m:r>
                            <m:r>
                              <a:rPr lang="da-DK" sz="2000" i="1">
                                <a:latin typeface="Cambria Math"/>
                              </a:rPr>
                              <m:t>,</m:t>
                            </m:r>
                            <m:r>
                              <a:rPr lang="da-DK" sz="2000" i="1">
                                <a:latin typeface="Cambria Math"/>
                                <a:ea typeface="Cambria Math"/>
                              </a:rPr>
                              <m:t>𝛼</m:t>
                            </m:r>
                            <m:r>
                              <a:rPr lang="da-DK" sz="2000" i="1">
                                <a:latin typeface="Cambria Math"/>
                                <a:ea typeface="Cambria Math"/>
                              </a:rPr>
                              <m:t>/2</m:t>
                            </m:r>
                          </m:sub>
                        </m:sSub>
                        <m:r>
                          <a:rPr lang="da-DK" sz="2000" i="1">
                            <a:latin typeface="Cambria Math"/>
                            <a:ea typeface="Cambria Math"/>
                          </a:rPr>
                          <m:t>∙</m:t>
                        </m:r>
                        <m:f>
                          <m:fPr>
                            <m:ctrlPr>
                              <a:rPr lang="da-DK" sz="2000" i="1">
                                <a:latin typeface="Cambria Math" panose="02040503050406030204" pitchFamily="18" charset="0"/>
                                <a:ea typeface="Cambria Math"/>
                              </a:rPr>
                            </m:ctrlPr>
                          </m:fPr>
                          <m:num>
                            <m:r>
                              <a:rPr lang="da-DK" sz="2000" b="0" i="1" smtClean="0">
                                <a:latin typeface="Cambria Math"/>
                                <a:ea typeface="Cambria Math"/>
                              </a:rPr>
                              <m:t>𝑠</m:t>
                            </m:r>
                          </m:num>
                          <m:den>
                            <m:rad>
                              <m:radPr>
                                <m:degHide m:val="on"/>
                                <m:ctrlPr>
                                  <a:rPr lang="da-DK" sz="2000" i="1">
                                    <a:latin typeface="Cambria Math" panose="02040503050406030204" pitchFamily="18" charset="0"/>
                                    <a:ea typeface="Cambria Math"/>
                                  </a:rPr>
                                </m:ctrlPr>
                              </m:radPr>
                              <m:deg/>
                              <m:e>
                                <m:r>
                                  <a:rPr lang="da-DK" sz="2000" i="1">
                                    <a:latin typeface="Cambria Math"/>
                                    <a:ea typeface="Cambria Math"/>
                                  </a:rPr>
                                  <m:t>𝑛</m:t>
                                </m:r>
                              </m:e>
                            </m:rad>
                          </m:den>
                        </m:f>
                        <m:r>
                          <a:rPr lang="da-DK" sz="2000" i="1">
                            <a:latin typeface="Cambria Math"/>
                            <a:ea typeface="Cambria Math"/>
                          </a:rPr>
                          <m:t>  ≤  </m:t>
                        </m:r>
                        <m:r>
                          <a:rPr lang="da-DK" sz="2000" i="1">
                            <a:latin typeface="Cambria Math"/>
                            <a:ea typeface="Cambria Math"/>
                          </a:rPr>
                          <m:t>𝜇</m:t>
                        </m:r>
                        <m:r>
                          <a:rPr lang="da-DK" sz="2000" i="1">
                            <a:latin typeface="Cambria Math"/>
                            <a:ea typeface="Cambria Math"/>
                          </a:rPr>
                          <m:t>  ≤</m:t>
                        </m:r>
                        <m:sSub>
                          <m:sSubPr>
                            <m:ctrlPr>
                              <a:rPr lang="da-DK" sz="2000" i="1">
                                <a:latin typeface="Cambria Math" panose="02040503050406030204" pitchFamily="18" charset="0"/>
                              </a:rPr>
                            </m:ctrlPr>
                          </m:sSubPr>
                          <m:e>
                            <m:acc>
                              <m:accPr>
                                <m:chr m:val="̅"/>
                                <m:ctrlPr>
                                  <a:rPr lang="da-DK" sz="2000" i="1">
                                    <a:latin typeface="Cambria Math" panose="02040503050406030204" pitchFamily="18" charset="0"/>
                                    <a:ea typeface="Cambria Math"/>
                                  </a:rPr>
                                </m:ctrlPr>
                              </m:accPr>
                              <m:e>
                                <m:r>
                                  <a:rPr lang="en-US" sz="2000" b="0" i="1" smtClean="0">
                                    <a:latin typeface="Cambria Math" panose="02040503050406030204" pitchFamily="18" charset="0"/>
                                    <a:ea typeface="Cambria Math"/>
                                  </a:rPr>
                                  <m:t>𝑥</m:t>
                                </m:r>
                              </m:e>
                            </m:acc>
                            <m:r>
                              <a:rPr lang="da-DK" sz="2000" b="0" i="1" smtClean="0">
                                <a:latin typeface="Cambria Math"/>
                                <a:ea typeface="Cambria Math"/>
                              </a:rPr>
                              <m:t>+</m:t>
                            </m:r>
                            <m:r>
                              <a:rPr lang="da-DK" sz="2000" i="1">
                                <a:latin typeface="Cambria Math"/>
                              </a:rPr>
                              <m:t>𝑡</m:t>
                            </m:r>
                          </m:e>
                          <m:sub>
                            <m:r>
                              <a:rPr lang="da-DK" sz="2000" i="1">
                                <a:latin typeface="Cambria Math"/>
                              </a:rPr>
                              <m:t>𝑑𝑓</m:t>
                            </m:r>
                            <m:r>
                              <a:rPr lang="da-DK" sz="2000" i="1">
                                <a:latin typeface="Cambria Math"/>
                              </a:rPr>
                              <m:t>,</m:t>
                            </m:r>
                            <m:r>
                              <a:rPr lang="da-DK" sz="2000" i="1">
                                <a:latin typeface="Cambria Math"/>
                                <a:ea typeface="Cambria Math"/>
                              </a:rPr>
                              <m:t>𝛼</m:t>
                            </m:r>
                            <m:r>
                              <a:rPr lang="da-DK" sz="2000" i="1">
                                <a:latin typeface="Cambria Math"/>
                                <a:ea typeface="Cambria Math"/>
                              </a:rPr>
                              <m:t>/2</m:t>
                            </m:r>
                          </m:sub>
                        </m:sSub>
                        <m:r>
                          <a:rPr lang="da-DK" sz="2000" i="1">
                            <a:latin typeface="Cambria Math"/>
                            <a:ea typeface="Cambria Math"/>
                          </a:rPr>
                          <m:t>∙</m:t>
                        </m:r>
                        <m:f>
                          <m:fPr>
                            <m:ctrlPr>
                              <a:rPr lang="da-DK" sz="2000" i="1">
                                <a:latin typeface="Cambria Math" panose="02040503050406030204" pitchFamily="18" charset="0"/>
                                <a:ea typeface="Cambria Math"/>
                              </a:rPr>
                            </m:ctrlPr>
                          </m:fPr>
                          <m:num>
                            <m:r>
                              <a:rPr lang="da-DK" sz="2000" b="0" i="1" smtClean="0">
                                <a:latin typeface="Cambria Math"/>
                                <a:ea typeface="Cambria Math"/>
                              </a:rPr>
                              <m:t>𝑠</m:t>
                            </m:r>
                          </m:num>
                          <m:den>
                            <m:rad>
                              <m:radPr>
                                <m:degHide m:val="on"/>
                                <m:ctrlPr>
                                  <a:rPr lang="da-DK" sz="2000" i="1">
                                    <a:latin typeface="Cambria Math" panose="02040503050406030204" pitchFamily="18" charset="0"/>
                                    <a:ea typeface="Cambria Math"/>
                                  </a:rPr>
                                </m:ctrlPr>
                              </m:radPr>
                              <m:deg/>
                              <m:e>
                                <m:r>
                                  <a:rPr lang="da-DK" sz="2000" i="1">
                                    <a:latin typeface="Cambria Math"/>
                                    <a:ea typeface="Cambria Math"/>
                                  </a:rPr>
                                  <m:t>𝑛</m:t>
                                </m:r>
                              </m:e>
                            </m:rad>
                          </m:den>
                        </m:f>
                      </m:e>
                    </m:d>
                  </m:oMath>
                </a14:m>
                <a:r>
                  <a:rPr lang="da-DK" sz="2000" dirty="0" smtClean="0"/>
                  <a:t/>
                </a:r>
                <a:br>
                  <a:rPr lang="da-DK" sz="2000" dirty="0" smtClean="0"/>
                </a:br>
                <a:r>
                  <a:rPr lang="da-DK" sz="2000" dirty="0" smtClean="0"/>
                  <a:t/>
                </a:r>
                <a:br>
                  <a:rPr lang="da-DK" sz="2000" dirty="0" smtClean="0"/>
                </a:br>
                <a:r>
                  <a:rPr lang="da-DK" sz="2000" dirty="0" smtClean="0"/>
                  <a:t>hvor </a:t>
                </a:r>
                <a14:m>
                  <m:oMath xmlns:m="http://schemas.openxmlformats.org/officeDocument/2006/math">
                    <m:sSub>
                      <m:sSubPr>
                        <m:ctrlPr>
                          <a:rPr lang="da-DK" sz="2000" i="1" smtClean="0">
                            <a:latin typeface="Cambria Math" panose="02040503050406030204" pitchFamily="18" charset="0"/>
                          </a:rPr>
                        </m:ctrlPr>
                      </m:sSubPr>
                      <m:e>
                        <m:r>
                          <a:rPr lang="da-DK" sz="2000" b="0" i="1" smtClean="0">
                            <a:latin typeface="Cambria Math"/>
                          </a:rPr>
                          <m:t>𝑡</m:t>
                        </m:r>
                      </m:e>
                      <m:sub>
                        <m:r>
                          <a:rPr lang="da-DK" sz="2000" b="0" i="1" smtClean="0">
                            <a:latin typeface="Cambria Math"/>
                          </a:rPr>
                          <m:t>𝑑𝑓</m:t>
                        </m:r>
                        <m:r>
                          <a:rPr lang="da-DK" sz="2000" b="0" i="1" smtClean="0">
                            <a:latin typeface="Cambria Math"/>
                          </a:rPr>
                          <m:t>,</m:t>
                        </m:r>
                        <m:r>
                          <a:rPr lang="da-DK" sz="2000" b="0" i="1" smtClean="0">
                            <a:latin typeface="Cambria Math"/>
                            <a:ea typeface="Cambria Math"/>
                          </a:rPr>
                          <m:t>𝛼</m:t>
                        </m:r>
                        <m:r>
                          <a:rPr lang="da-DK" sz="2000" b="0" i="1" smtClean="0">
                            <a:latin typeface="Cambria Math"/>
                            <a:ea typeface="Cambria Math"/>
                          </a:rPr>
                          <m:t>/2</m:t>
                        </m:r>
                      </m:sub>
                    </m:sSub>
                  </m:oMath>
                </a14:m>
                <a:r>
                  <a:rPr lang="da-DK" sz="2000" dirty="0" smtClean="0"/>
                  <a:t> er den værdi af </a:t>
                </a:r>
                <a14:m>
                  <m:oMath xmlns:m="http://schemas.openxmlformats.org/officeDocument/2006/math">
                    <m:r>
                      <a:rPr lang="da-DK" sz="2000" b="0" i="1" smtClean="0">
                        <a:latin typeface="Cambria Math"/>
                      </a:rPr>
                      <m:t>𝑡</m:t>
                    </m:r>
                  </m:oMath>
                </a14:m>
                <a:r>
                  <a:rPr lang="da-DK" sz="2000" dirty="0" smtClean="0"/>
                  <a:t>, hvor arealet i halen er </a:t>
                </a:r>
                <a14:m>
                  <m:oMath xmlns:m="http://schemas.openxmlformats.org/officeDocument/2006/math">
                    <m:r>
                      <a:rPr lang="da-DK" sz="2000" i="1" smtClean="0">
                        <a:latin typeface="Cambria Math"/>
                        <a:ea typeface="Cambria Math"/>
                      </a:rPr>
                      <m:t>𝛼</m:t>
                    </m:r>
                    <m:r>
                      <a:rPr lang="da-DK" sz="2000" b="0" i="1" smtClean="0">
                        <a:latin typeface="Cambria Math"/>
                        <a:ea typeface="Cambria Math"/>
                      </a:rPr>
                      <m:t>/2</m:t>
                    </m:r>
                  </m:oMath>
                </a14:m>
                <a:r>
                  <a:rPr lang="da-DK" sz="2000" dirty="0" smtClean="0"/>
                  <a:t> i </a:t>
                </a:r>
                <a:r>
                  <a:rPr lang="da-DK" sz="2000" i="1" dirty="0" smtClean="0"/>
                  <a:t>t</a:t>
                </a:r>
                <a:r>
                  <a:rPr lang="da-DK" sz="2000" dirty="0" smtClean="0"/>
                  <a:t>-fordelingen med </a:t>
                </a:r>
                <a14:m>
                  <m:oMath xmlns:m="http://schemas.openxmlformats.org/officeDocument/2006/math">
                    <m:r>
                      <a:rPr lang="da-DK" sz="2000" b="0" i="1" smtClean="0">
                        <a:latin typeface="Cambria Math"/>
                      </a:rPr>
                      <m:t>𝑑𝑓</m:t>
                    </m:r>
                  </m:oMath>
                </a14:m>
                <a:r>
                  <a:rPr lang="da-DK" sz="2000" dirty="0" smtClean="0"/>
                  <a:t> frihedsgrader</a:t>
                </a:r>
              </a:p>
              <a:p>
                <a14:m>
                  <m:oMath xmlns:m="http://schemas.openxmlformats.org/officeDocument/2006/math">
                    <m:d>
                      <m:dPr>
                        <m:ctrlPr>
                          <a:rPr lang="da-DK" sz="2000" i="1">
                            <a:latin typeface="Cambria Math" panose="02040503050406030204" pitchFamily="18" charset="0"/>
                          </a:rPr>
                        </m:ctrlPr>
                      </m:dPr>
                      <m:e>
                        <m:r>
                          <a:rPr lang="da-DK" sz="2000" i="1">
                            <a:latin typeface="Cambria Math"/>
                          </a:rPr>
                          <m:t>1−</m:t>
                        </m:r>
                        <m:r>
                          <a:rPr lang="da-DK" sz="2000" i="1">
                            <a:latin typeface="Cambria Math"/>
                            <a:ea typeface="Cambria Math"/>
                          </a:rPr>
                          <m:t>𝛼</m:t>
                        </m:r>
                      </m:e>
                    </m:d>
                    <m:r>
                      <a:rPr lang="da-DK" sz="2000" i="1">
                        <a:latin typeface="Cambria Math"/>
                        <a:ea typeface="Cambria Math"/>
                      </a:rPr>
                      <m:t>∙100</m:t>
                    </m:r>
                    <m:r>
                      <a:rPr lang="en-US" sz="2000" b="0" i="1" smtClean="0">
                        <a:latin typeface="Cambria Math" panose="02040503050406030204" pitchFamily="18" charset="0"/>
                        <a:ea typeface="Cambria Math"/>
                      </a:rPr>
                      <m:t> </m:t>
                    </m:r>
                    <m:r>
                      <a:rPr lang="da-DK" sz="2000" i="1">
                        <a:latin typeface="Cambria Math"/>
                        <a:ea typeface="Cambria Math"/>
                      </a:rPr>
                      <m:t>%</m:t>
                    </m:r>
                  </m:oMath>
                </a14:m>
                <a:r>
                  <a:rPr lang="da-DK" sz="2000" dirty="0"/>
                  <a:t> </a:t>
                </a:r>
                <a:r>
                  <a:rPr lang="da-DK" sz="2000" dirty="0" err="1"/>
                  <a:t>konfidensintervallet</a:t>
                </a:r>
                <a:r>
                  <a:rPr lang="da-DK" sz="2000" dirty="0"/>
                  <a:t> for </a:t>
                </a:r>
                <a14:m>
                  <m:oMath xmlns:m="http://schemas.openxmlformats.org/officeDocument/2006/math">
                    <m:r>
                      <a:rPr lang="da-DK" sz="1800" i="1">
                        <a:latin typeface="Cambria Math"/>
                        <a:ea typeface="Cambria Math"/>
                      </a:rPr>
                      <m:t>𝜇</m:t>
                    </m:r>
                  </m:oMath>
                </a14:m>
                <a:r>
                  <a:rPr lang="da-DK" sz="2000" dirty="0"/>
                  <a:t> </a:t>
                </a:r>
                <a:r>
                  <a:rPr lang="da-DK" sz="2000" dirty="0" smtClean="0"/>
                  <a:t>er:  </a:t>
                </a:r>
                <a:br>
                  <a:rPr lang="da-DK" sz="2000" dirty="0" smtClean="0"/>
                </a:br>
                <a14:m>
                  <m:oMath xmlns:m="http://schemas.openxmlformats.org/officeDocument/2006/math">
                    <m:sSub>
                      <m:sSubPr>
                        <m:ctrlPr>
                          <a:rPr lang="da-DK" sz="2000" i="1">
                            <a:latin typeface="Cambria Math" panose="02040503050406030204" pitchFamily="18" charset="0"/>
                          </a:rPr>
                        </m:ctrlPr>
                      </m:sSubPr>
                      <m:e>
                        <m:acc>
                          <m:accPr>
                            <m:chr m:val="̅"/>
                            <m:ctrlPr>
                              <a:rPr lang="da-DK" sz="2000" i="1">
                                <a:latin typeface="Cambria Math" panose="02040503050406030204" pitchFamily="18" charset="0"/>
                                <a:ea typeface="Cambria Math"/>
                              </a:rPr>
                            </m:ctrlPr>
                          </m:accPr>
                          <m:e>
                            <m:r>
                              <a:rPr lang="en-US" sz="2000" b="0" i="1" smtClean="0">
                                <a:latin typeface="Cambria Math" panose="02040503050406030204" pitchFamily="18" charset="0"/>
                                <a:ea typeface="Cambria Math"/>
                              </a:rPr>
                              <m:t>𝑥</m:t>
                            </m:r>
                          </m:e>
                        </m:acc>
                        <m:r>
                          <a:rPr lang="da-DK" sz="2000" i="1" smtClean="0">
                            <a:latin typeface="Cambria Math"/>
                            <a:ea typeface="Cambria Math"/>
                          </a:rPr>
                          <m:t>±</m:t>
                        </m:r>
                        <m:r>
                          <a:rPr lang="da-DK" sz="2000" i="1">
                            <a:latin typeface="Cambria Math"/>
                          </a:rPr>
                          <m:t>𝑡</m:t>
                        </m:r>
                      </m:e>
                      <m:sub>
                        <m:r>
                          <a:rPr lang="da-DK" sz="2000" i="1">
                            <a:latin typeface="Cambria Math"/>
                          </a:rPr>
                          <m:t>𝑑𝑓</m:t>
                        </m:r>
                        <m:r>
                          <a:rPr lang="da-DK" sz="2000" i="1">
                            <a:latin typeface="Cambria Math"/>
                          </a:rPr>
                          <m:t>,</m:t>
                        </m:r>
                        <m:r>
                          <a:rPr lang="da-DK" sz="2000" i="1">
                            <a:latin typeface="Cambria Math"/>
                            <a:ea typeface="Cambria Math"/>
                          </a:rPr>
                          <m:t>𝛼</m:t>
                        </m:r>
                        <m:r>
                          <a:rPr lang="da-DK" sz="2000" i="1">
                            <a:latin typeface="Cambria Math"/>
                            <a:ea typeface="Cambria Math"/>
                          </a:rPr>
                          <m:t>/2</m:t>
                        </m:r>
                      </m:sub>
                    </m:sSub>
                    <m:r>
                      <a:rPr lang="da-DK" sz="2000" i="1">
                        <a:latin typeface="Cambria Math"/>
                        <a:ea typeface="Cambria Math"/>
                      </a:rPr>
                      <m:t>∙</m:t>
                    </m:r>
                    <m:f>
                      <m:fPr>
                        <m:ctrlPr>
                          <a:rPr lang="da-DK" sz="2000" i="1">
                            <a:latin typeface="Cambria Math" panose="02040503050406030204" pitchFamily="18" charset="0"/>
                            <a:ea typeface="Cambria Math"/>
                          </a:rPr>
                        </m:ctrlPr>
                      </m:fPr>
                      <m:num>
                        <m:r>
                          <a:rPr lang="da-DK" sz="2000" i="1">
                            <a:latin typeface="Cambria Math"/>
                            <a:ea typeface="Cambria Math"/>
                          </a:rPr>
                          <m:t>𝑠</m:t>
                        </m:r>
                      </m:num>
                      <m:den>
                        <m:rad>
                          <m:radPr>
                            <m:degHide m:val="on"/>
                            <m:ctrlPr>
                              <a:rPr lang="da-DK" sz="2000" i="1">
                                <a:latin typeface="Cambria Math" panose="02040503050406030204" pitchFamily="18" charset="0"/>
                                <a:ea typeface="Cambria Math"/>
                              </a:rPr>
                            </m:ctrlPr>
                          </m:radPr>
                          <m:deg/>
                          <m:e>
                            <m:r>
                              <a:rPr lang="da-DK" sz="2000" i="1">
                                <a:latin typeface="Cambria Math"/>
                                <a:ea typeface="Cambria Math"/>
                              </a:rPr>
                              <m:t>𝑛</m:t>
                            </m:r>
                          </m:e>
                        </m:rad>
                      </m:den>
                    </m:f>
                  </m:oMath>
                </a14:m>
                <a:endParaRPr lang="da-DK"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052736"/>
                <a:ext cx="8424936" cy="5688632"/>
              </a:xfrm>
              <a:blipFill>
                <a:blip r:embed="rId12"/>
                <a:stretch>
                  <a:fillRect l="-651" t="-643"/>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t>18</a:t>
            </a:fld>
            <a:endParaRPr lang="da-DK" dirty="0"/>
          </a:p>
        </p:txBody>
      </p:sp>
    </p:spTree>
    <p:extLst>
      <p:ext uri="{BB962C8B-B14F-4D97-AF65-F5344CB8AC3E}">
        <p14:creationId xmlns:p14="http://schemas.microsoft.com/office/powerpoint/2010/main" val="81129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665264" y="1673523"/>
            <a:ext cx="4478736" cy="5067845"/>
          </a:xfrm>
          <a:prstGeom prst="rect">
            <a:avLst/>
          </a:prstGeom>
        </p:spPr>
      </p:pic>
      <p:sp>
        <p:nvSpPr>
          <p:cNvPr id="2" name="Title 1"/>
          <p:cNvSpPr>
            <a:spLocks noGrp="1"/>
          </p:cNvSpPr>
          <p:nvPr>
            <p:ph type="title"/>
          </p:nvPr>
        </p:nvSpPr>
        <p:spPr/>
        <p:txBody>
          <a:bodyPr/>
          <a:lstStyle/>
          <a:p>
            <a:r>
              <a:rPr lang="en-US" smtClean="0"/>
              <a:t>Konfidensintervallet er usikkert </a:t>
            </a:r>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Et konfidensintervallet afhænger af stikprøven. Vi kender ikke den sande værdi for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smtClean="0"/>
                  <a:t>, så måske </a:t>
                </a:r>
                <a:br>
                  <a:rPr lang="en-US" smtClean="0"/>
                </a:br>
                <a:r>
                  <a:rPr lang="en-US" smtClean="0"/>
                  <a:t>indeholder konfidensintervallet </a:t>
                </a:r>
                <a:br>
                  <a:rPr lang="en-US" smtClean="0"/>
                </a:br>
                <a:r>
                  <a:rPr lang="en-US" smtClean="0"/>
                  <a:t>ikke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smtClean="0"/>
                  <a:t> </a:t>
                </a:r>
              </a:p>
              <a:p>
                <a:r>
                  <a:rPr lang="en-US" smtClean="0"/>
                  <a:t>Bogen har simuleret </a:t>
                </a:r>
                <a14:m>
                  <m:oMath xmlns:m="http://schemas.openxmlformats.org/officeDocument/2006/math">
                    <m:r>
                      <a:rPr lang="en-US" i="1" smtClean="0">
                        <a:latin typeface="Cambria Math" panose="02040503050406030204" pitchFamily="18" charset="0"/>
                      </a:rPr>
                      <m:t>20</m:t>
                    </m:r>
                  </m:oMath>
                </a14:m>
                <a:r>
                  <a:rPr lang="en-US" smtClean="0"/>
                  <a:t> stikprøver</a:t>
                </a:r>
                <a:br>
                  <a:rPr lang="en-US" smtClean="0"/>
                </a:br>
                <a:r>
                  <a:rPr lang="en-US" smtClean="0"/>
                  <a:t>hver med </a:t>
                </a:r>
                <a14:m>
                  <m:oMath xmlns:m="http://schemas.openxmlformats.org/officeDocument/2006/math">
                    <m:r>
                      <a:rPr lang="en-US" i="1" smtClean="0">
                        <a:latin typeface="Cambria Math" panose="02040503050406030204" pitchFamily="18" charset="0"/>
                      </a:rPr>
                      <m:t>𝑛</m:t>
                    </m:r>
                    <m:r>
                      <a:rPr lang="en-US" i="1" smtClean="0">
                        <a:latin typeface="Cambria Math" panose="02040503050406030204" pitchFamily="18" charset="0"/>
                      </a:rPr>
                      <m:t>=10</m:t>
                    </m:r>
                  </m:oMath>
                </a14:m>
                <a:r>
                  <a:rPr lang="en-US" smtClean="0"/>
                  <a:t> fra </a:t>
                </a:r>
                <a14:m>
                  <m:oMath xmlns:m="http://schemas.openxmlformats.org/officeDocument/2006/math">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20,5</m:t>
                        </m:r>
                      </m:e>
                    </m:d>
                  </m:oMath>
                </a14:m>
                <a:endParaRPr lang="en-US" b="0" smtClean="0"/>
              </a:p>
              <a:p>
                <a:r>
                  <a:rPr lang="en-US" smtClean="0"/>
                  <a:t>For hver stikprøve blev der be-</a:t>
                </a:r>
                <a:br>
                  <a:rPr lang="en-US" smtClean="0"/>
                </a:br>
                <a:r>
                  <a:rPr lang="en-US" smtClean="0"/>
                  <a:t>regnet </a:t>
                </a:r>
                <a14:m>
                  <m:oMath xmlns:m="http://schemas.openxmlformats.org/officeDocument/2006/math">
                    <m:r>
                      <a:rPr lang="en-US" i="1">
                        <a:latin typeface="Cambria Math" panose="02040503050406030204" pitchFamily="18" charset="0"/>
                      </a:rPr>
                      <m:t>95 %</m:t>
                    </m:r>
                  </m:oMath>
                </a14:m>
                <a:r>
                  <a:rPr lang="en-US" smtClean="0"/>
                  <a:t> konfidensinterval</a:t>
                </a:r>
                <a:endParaRPr lang="en-US" b="0" smtClean="0"/>
              </a:p>
              <a:p>
                <a:r>
                  <a:rPr lang="en-US" smtClean="0"/>
                  <a:t>Som det ses, var der </a:t>
                </a:r>
                <a14:m>
                  <m:oMath xmlns:m="http://schemas.openxmlformats.org/officeDocument/2006/math">
                    <m:r>
                      <a:rPr lang="en-US" i="1" smtClean="0">
                        <a:latin typeface="Cambria Math" panose="02040503050406030204" pitchFamily="18" charset="0"/>
                      </a:rPr>
                      <m:t>19</m:t>
                    </m:r>
                  </m:oMath>
                </a14:m>
                <a:r>
                  <a:rPr lang="en-US" smtClean="0"/>
                  <a:t> </a:t>
                </a:r>
                <a:br>
                  <a:rPr lang="en-US" smtClean="0"/>
                </a:br>
                <a:r>
                  <a:rPr lang="en-US" smtClean="0"/>
                  <a:t>konfidensintervaller, der inde-</a:t>
                </a:r>
                <a:br>
                  <a:rPr lang="en-US" smtClean="0"/>
                </a:br>
                <a:r>
                  <a:rPr lang="en-US" smtClean="0"/>
                  <a:t>holdt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=20</m:t>
                    </m:r>
                  </m:oMath>
                </a14:m>
                <a:r>
                  <a:rPr lang="en-US" smtClean="0"/>
                  <a:t>, og en enkelt, der </a:t>
                </a:r>
                <a:br>
                  <a:rPr lang="en-US" smtClean="0"/>
                </a:br>
                <a:r>
                  <a:rPr lang="en-US" smtClean="0"/>
                  <a:t>ikke gjorde</a:t>
                </a:r>
              </a:p>
              <a:p>
                <a:r>
                  <a:rPr lang="en-US" smtClean="0"/>
                  <a:t>19 ud af </a:t>
                </a:r>
                <a14:m>
                  <m:oMath xmlns:m="http://schemas.openxmlformats.org/officeDocument/2006/math">
                    <m:r>
                      <a:rPr lang="en-US" i="1" smtClean="0">
                        <a:latin typeface="Cambria Math" panose="02040503050406030204" pitchFamily="18" charset="0"/>
                      </a:rPr>
                      <m:t>20</m:t>
                    </m:r>
                  </m:oMath>
                </a14:m>
                <a:r>
                  <a:rPr lang="en-US" smtClean="0"/>
                  <a:t> svarer til </a:t>
                </a:r>
                <a14:m>
                  <m:oMath xmlns:m="http://schemas.openxmlformats.org/officeDocument/2006/math">
                    <m:r>
                      <a:rPr lang="en-US" i="1" smtClean="0">
                        <a:latin typeface="Cambria Math" panose="02040503050406030204" pitchFamily="18" charset="0"/>
                      </a:rPr>
                      <m:t>95 %</m:t>
                    </m:r>
                  </m:oMath>
                </a14:m>
                <a:r>
                  <a:rPr lang="en-US" smtClean="0"/>
                  <a:t>. </a:t>
                </a:r>
              </a:p>
              <a:p>
                <a:pPr marL="0" indent="0">
                  <a:buNone/>
                </a:pPr>
                <a:endParaRPr lang="en-GB"/>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68" t="-65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19</a:t>
            </a:fld>
            <a:endParaRPr lang="da-DK" dirty="0">
              <a:solidFill>
                <a:prstClr val="black">
                  <a:tint val="75000"/>
                </a:prstClr>
              </a:solidFill>
            </a:endParaRPr>
          </a:p>
        </p:txBody>
      </p:sp>
    </p:spTree>
    <p:extLst>
      <p:ext uri="{BB962C8B-B14F-4D97-AF65-F5344CB8AC3E}">
        <p14:creationId xmlns:p14="http://schemas.microsoft.com/office/powerpoint/2010/main" val="156272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solidFill>
                  <a:srgbClr val="C00000"/>
                </a:solidFill>
              </a:rPr>
              <a:t>Fra kap. 6: </a:t>
            </a:r>
            <a:r>
              <a:rPr lang="da-DK" smtClean="0"/>
              <a:t>Population </a:t>
            </a:r>
            <a:r>
              <a:rPr lang="da-DK" dirty="0" smtClean="0"/>
              <a:t>og stikprøve</a:t>
            </a:r>
            <a:endParaRPr lang="da-DK" dirty="0"/>
          </a:p>
        </p:txBody>
      </p:sp>
      <p:sp>
        <p:nvSpPr>
          <p:cNvPr id="3" name="Content Placeholder 2"/>
          <p:cNvSpPr>
            <a:spLocks noGrp="1"/>
          </p:cNvSpPr>
          <p:nvPr>
            <p:ph idx="1"/>
          </p:nvPr>
        </p:nvSpPr>
        <p:spPr>
          <a:xfrm>
            <a:off x="467544" y="1052736"/>
            <a:ext cx="8424936" cy="5688632"/>
          </a:xfrm>
        </p:spPr>
        <p:txBody>
          <a:bodyPr/>
          <a:lstStyle/>
          <a:p>
            <a:pPr>
              <a:buFont typeface="Arial" panose="020B0604020202020204" pitchFamily="34" charset="0"/>
              <a:buChar char="•"/>
            </a:pPr>
            <a:r>
              <a:rPr lang="da-DK" sz="2000" dirty="0" smtClean="0"/>
              <a:t>Hvad er gennemsnitshøjden af danske ingeniørstuderende?</a:t>
            </a:r>
          </a:p>
          <a:p>
            <a:pPr>
              <a:buFont typeface="Arial" panose="020B0604020202020204" pitchFamily="34" charset="0"/>
              <a:buChar char="•"/>
            </a:pPr>
            <a:r>
              <a:rPr lang="da-DK" sz="2000" dirty="0" smtClean="0"/>
              <a:t>Hvordan ville mandatfordelingen i folketinget se ud, hvis der var folketingsvalg i morgen?</a:t>
            </a:r>
          </a:p>
          <a:p>
            <a:pPr>
              <a:buFont typeface="Arial" panose="020B0604020202020204" pitchFamily="34" charset="0"/>
              <a:buChar char="•"/>
            </a:pPr>
            <a:r>
              <a:rPr lang="da-DK" sz="2000" dirty="0" smtClean="0"/>
              <a:t>Hvad kan jeg forvente, at brudstyrken af min stålbjælke er? </a:t>
            </a:r>
          </a:p>
          <a:p>
            <a:pPr>
              <a:buFont typeface="Arial" panose="020B0604020202020204" pitchFamily="34" charset="0"/>
              <a:buChar char="•"/>
            </a:pPr>
            <a:r>
              <a:rPr lang="da-DK" sz="2000" dirty="0" smtClean="0"/>
              <a:t>Er torsken ved at uddø i Vesterhavet</a:t>
            </a:r>
            <a:r>
              <a:rPr lang="da-DK" sz="2000" smtClean="0"/>
              <a:t>? </a:t>
            </a:r>
            <a:br>
              <a:rPr lang="da-DK" sz="2000" smtClean="0"/>
            </a:br>
            <a:r>
              <a:rPr lang="da-DK" sz="1200" smtClean="0"/>
              <a:t> </a:t>
            </a:r>
            <a:endParaRPr lang="da-DK" sz="2000" dirty="0" smtClean="0"/>
          </a:p>
          <a:p>
            <a:pPr>
              <a:buFont typeface="Arial" panose="020B0604020202020204" pitchFamily="34" charset="0"/>
              <a:buChar char="•"/>
            </a:pPr>
            <a:r>
              <a:rPr lang="da-DK" sz="2000" smtClean="0"/>
              <a:t>En ‘population’ behøver ikke være en samling mennesker. Den kan være uendelig, f.eks. sandsynligheden for plat med en given mønt</a:t>
            </a:r>
            <a:endParaRPr lang="da-DK" sz="2000" dirty="0" smtClean="0"/>
          </a:p>
          <a:p>
            <a:pPr>
              <a:buFont typeface="Arial" panose="020B0604020202020204" pitchFamily="34" charset="0"/>
              <a:buChar char="•"/>
            </a:pPr>
            <a:r>
              <a:rPr lang="da-DK" sz="2000" dirty="0" smtClean="0"/>
              <a:t>Hvordan kan vi udtale os </a:t>
            </a:r>
            <a:r>
              <a:rPr lang="da-DK" sz="2000" smtClean="0"/>
              <a:t>om ‘populationen’? </a:t>
            </a:r>
            <a:endParaRPr lang="da-DK" sz="2000" dirty="0"/>
          </a:p>
        </p:txBody>
      </p:sp>
      <p:sp>
        <p:nvSpPr>
          <p:cNvPr id="4" name="Slide Number Placeholder 3"/>
          <p:cNvSpPr>
            <a:spLocks noGrp="1"/>
          </p:cNvSpPr>
          <p:nvPr>
            <p:ph type="sldNum" sz="quarter" idx="12"/>
          </p:nvPr>
        </p:nvSpPr>
        <p:spPr/>
        <p:txBody>
          <a:bodyPr/>
          <a:lstStyle/>
          <a:p>
            <a:fld id="{2CD97C06-EC96-4259-9516-82894ECCBF7D}" type="slidenum">
              <a:rPr lang="da-DK" smtClean="0"/>
              <a:t>2</a:t>
            </a:fld>
            <a:endParaRPr lang="da-DK" dirty="0"/>
          </a:p>
        </p:txBody>
      </p:sp>
      <p:cxnSp>
        <p:nvCxnSpPr>
          <p:cNvPr id="7" name="Curved Connector 6"/>
          <p:cNvCxnSpPr>
            <a:stCxn id="8" idx="3"/>
            <a:endCxn id="5" idx="5"/>
          </p:cNvCxnSpPr>
          <p:nvPr/>
        </p:nvCxnSpPr>
        <p:spPr>
          <a:xfrm rot="5400000">
            <a:off x="4563648" y="4435913"/>
            <a:ext cx="59653" cy="2289637"/>
          </a:xfrm>
          <a:prstGeom prst="curvedConnector3">
            <a:avLst>
              <a:gd name="adj1" fmla="val 836773"/>
            </a:avLst>
          </a:prstGeom>
          <a:ln w="1905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912088" y="4718247"/>
            <a:ext cx="4748144" cy="1103218"/>
            <a:chOff x="1115616" y="4509120"/>
            <a:chExt cx="4748144" cy="1440160"/>
          </a:xfrm>
        </p:grpSpPr>
        <p:sp>
          <p:nvSpPr>
            <p:cNvPr id="5" name="Oval 4"/>
            <p:cNvSpPr/>
            <p:nvPr/>
          </p:nvSpPr>
          <p:spPr>
            <a:xfrm>
              <a:off x="1115616" y="4509120"/>
              <a:ext cx="1800200" cy="1440160"/>
            </a:xfrm>
            <a:prstGeom prst="ellipse">
              <a:avLst/>
            </a:prstGeom>
            <a:solidFill>
              <a:schemeClr val="tx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smtClean="0">
                  <a:solidFill>
                    <a:schemeClr val="tx1"/>
                  </a:solidFill>
                </a:rPr>
                <a:t>Population</a:t>
              </a:r>
              <a:endParaRPr lang="da-DK" dirty="0">
                <a:solidFill>
                  <a:schemeClr val="tx1"/>
                </a:solidFill>
              </a:endParaRPr>
            </a:p>
          </p:txBody>
        </p:sp>
        <p:sp>
          <p:nvSpPr>
            <p:cNvPr id="8" name="Oval 7"/>
            <p:cNvSpPr/>
            <p:nvPr/>
          </p:nvSpPr>
          <p:spPr>
            <a:xfrm>
              <a:off x="4783640" y="4941168"/>
              <a:ext cx="1080120" cy="864096"/>
            </a:xfrm>
            <a:prstGeom prst="ellipse">
              <a:avLst/>
            </a:prstGeom>
            <a:solidFill>
              <a:schemeClr val="tx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400" dirty="0" err="1" smtClean="0">
                  <a:solidFill>
                    <a:schemeClr val="tx1"/>
                  </a:solidFill>
                </a:rPr>
                <a:t>Stik-prøve</a:t>
              </a:r>
              <a:endParaRPr lang="da-DK" sz="1400" dirty="0">
                <a:solidFill>
                  <a:schemeClr val="tx1"/>
                </a:solidFill>
              </a:endParaRPr>
            </a:p>
          </p:txBody>
        </p:sp>
        <p:cxnSp>
          <p:nvCxnSpPr>
            <p:cNvPr id="13" name="Curved Connector 12"/>
            <p:cNvCxnSpPr>
              <a:stCxn id="5" idx="7"/>
              <a:endCxn id="8" idx="1"/>
            </p:cNvCxnSpPr>
            <p:nvPr/>
          </p:nvCxnSpPr>
          <p:spPr>
            <a:xfrm rot="16200000" flipH="1">
              <a:off x="3623158" y="3749051"/>
              <a:ext cx="347685" cy="2289637"/>
            </a:xfrm>
            <a:prstGeom prst="curvedConnector3">
              <a:avLst>
                <a:gd name="adj1" fmla="val -93874"/>
              </a:avLst>
            </a:prstGeom>
            <a:ln w="1905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298767" y="4221088"/>
            <a:ext cx="2469843" cy="307777"/>
          </a:xfrm>
          <a:prstGeom prst="rect">
            <a:avLst/>
          </a:prstGeom>
          <a:solidFill>
            <a:schemeClr val="tx2">
              <a:lumMod val="20000"/>
              <a:lumOff val="80000"/>
            </a:schemeClr>
          </a:solidFill>
          <a:ln>
            <a:solidFill>
              <a:schemeClr val="tx2"/>
            </a:solidFill>
          </a:ln>
        </p:spPr>
        <p:txBody>
          <a:bodyPr wrap="none" rtlCol="0">
            <a:spAutoFit/>
          </a:bodyPr>
          <a:lstStyle/>
          <a:p>
            <a:r>
              <a:rPr lang="da-DK" sz="1400" dirty="0" smtClean="0"/>
              <a:t>Hvordan udtager vi stikprøven?</a:t>
            </a:r>
            <a:endParaRPr lang="da-DK" sz="1400" dirty="0"/>
          </a:p>
        </p:txBody>
      </p:sp>
      <p:sp>
        <p:nvSpPr>
          <p:cNvPr id="21" name="TextBox 20"/>
          <p:cNvSpPr txBox="1"/>
          <p:nvPr/>
        </p:nvSpPr>
        <p:spPr>
          <a:xfrm>
            <a:off x="2992208" y="6093877"/>
            <a:ext cx="3082960" cy="523220"/>
          </a:xfrm>
          <a:prstGeom prst="rect">
            <a:avLst/>
          </a:prstGeom>
          <a:solidFill>
            <a:schemeClr val="tx2">
              <a:lumMod val="20000"/>
              <a:lumOff val="80000"/>
            </a:schemeClr>
          </a:solidFill>
          <a:ln>
            <a:solidFill>
              <a:schemeClr val="tx2"/>
            </a:solidFill>
          </a:ln>
        </p:spPr>
        <p:txBody>
          <a:bodyPr wrap="none" rtlCol="0">
            <a:spAutoFit/>
          </a:bodyPr>
          <a:lstStyle/>
          <a:p>
            <a:r>
              <a:rPr lang="da-DK" sz="1400" dirty="0" smtClean="0"/>
              <a:t>Hvordan udtaler vi os om populationen </a:t>
            </a:r>
          </a:p>
          <a:p>
            <a:r>
              <a:rPr lang="da-DK" sz="1400" dirty="0" smtClean="0"/>
              <a:t>på baggrund af stikprøven (</a:t>
            </a:r>
            <a:r>
              <a:rPr lang="da-DK" sz="1400" dirty="0" err="1" smtClean="0"/>
              <a:t>inferens</a:t>
            </a:r>
            <a:r>
              <a:rPr lang="da-DK" sz="1400" dirty="0" smtClean="0"/>
              <a:t>)?</a:t>
            </a:r>
            <a:endParaRPr lang="da-DK" sz="1400" dirty="0"/>
          </a:p>
        </p:txBody>
      </p:sp>
    </p:spTree>
    <p:extLst>
      <p:ext uri="{BB962C8B-B14F-4D97-AF65-F5344CB8AC3E}">
        <p14:creationId xmlns:p14="http://schemas.microsoft.com/office/powerpoint/2010/main" val="2271036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Prædiktionsinterval</a:t>
            </a:r>
            <a:endParaRPr lang="da-DK"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da-DK" sz="2000" i="1" smtClean="0">
                        <a:latin typeface="Cambria Math" panose="02040503050406030204" pitchFamily="18" charset="0"/>
                      </a:rPr>
                      <m:t>95 %</m:t>
                    </m:r>
                  </m:oMath>
                </a14:m>
                <a:r>
                  <a:rPr lang="da-DK" sz="2000" smtClean="0"/>
                  <a:t> </a:t>
                </a:r>
                <a:r>
                  <a:rPr lang="da-DK" sz="2000" dirty="0" err="1" smtClean="0">
                    <a:solidFill>
                      <a:schemeClr val="accent1">
                        <a:lumMod val="75000"/>
                      </a:schemeClr>
                    </a:solidFill>
                  </a:rPr>
                  <a:t>konfidensintervallet</a:t>
                </a:r>
                <a:r>
                  <a:rPr lang="da-DK" sz="2000" dirty="0" smtClean="0"/>
                  <a:t> giver et interval, hvor </a:t>
                </a:r>
                <a:r>
                  <a:rPr lang="da-DK" sz="2000" dirty="0" smtClean="0">
                    <a:solidFill>
                      <a:schemeClr val="accent1">
                        <a:lumMod val="75000"/>
                      </a:schemeClr>
                    </a:solidFill>
                  </a:rPr>
                  <a:t>populations-middelværdien</a:t>
                </a:r>
                <a:r>
                  <a:rPr lang="da-DK" sz="2000" dirty="0" smtClean="0"/>
                  <a:t> </a:t>
                </a:r>
                <a14:m>
                  <m:oMath xmlns:m="http://schemas.openxmlformats.org/officeDocument/2006/math">
                    <m:r>
                      <a:rPr lang="da-DK" sz="2000" i="1" smtClean="0">
                        <a:latin typeface="Cambria Math"/>
                        <a:ea typeface="Cambria Math"/>
                      </a:rPr>
                      <m:t>𝜇</m:t>
                    </m:r>
                  </m:oMath>
                </a14:m>
                <a:r>
                  <a:rPr lang="da-DK" sz="2000" dirty="0" smtClean="0"/>
                  <a:t> ligger indenfor </a:t>
                </a:r>
                <a:r>
                  <a:rPr lang="da-DK" sz="2000" smtClean="0"/>
                  <a:t>med </a:t>
                </a:r>
                <a14:m>
                  <m:oMath xmlns:m="http://schemas.openxmlformats.org/officeDocument/2006/math">
                    <m:r>
                      <a:rPr lang="da-DK" sz="2000" i="1" smtClean="0">
                        <a:latin typeface="Cambria Math" panose="02040503050406030204" pitchFamily="18" charset="0"/>
                      </a:rPr>
                      <m:t>95 %</m:t>
                    </m:r>
                  </m:oMath>
                </a14:m>
                <a:r>
                  <a:rPr lang="da-DK" sz="2000" smtClean="0"/>
                  <a:t> </a:t>
                </a:r>
                <a:r>
                  <a:rPr lang="da-DK" sz="2000" dirty="0" smtClean="0"/>
                  <a:t>sikkerhed: </a:t>
                </a:r>
                <a:r>
                  <a:rPr lang="da-DK" sz="2000" dirty="0"/>
                  <a:t/>
                </a:r>
                <a:br>
                  <a:rPr lang="da-DK" sz="2000" dirty="0"/>
                </a:br>
                <a:r>
                  <a:rPr lang="da-DK" sz="2000" dirty="0"/>
                  <a:t> 	</a:t>
                </a:r>
                <a14:m>
                  <m:oMath xmlns:m="http://schemas.openxmlformats.org/officeDocument/2006/math">
                    <m:sSub>
                      <m:sSubPr>
                        <m:ctrlPr>
                          <a:rPr lang="da-DK" sz="2000" i="1">
                            <a:latin typeface="Cambria Math" panose="02040503050406030204" pitchFamily="18" charset="0"/>
                          </a:rPr>
                        </m:ctrlPr>
                      </m:sSubPr>
                      <m:e>
                        <m:acc>
                          <m:accPr>
                            <m:chr m:val="̅"/>
                            <m:ctrlPr>
                              <a:rPr lang="da-DK" sz="2000" i="1">
                                <a:latin typeface="Cambria Math" panose="02040503050406030204" pitchFamily="18" charset="0"/>
                                <a:ea typeface="Cambria Math"/>
                              </a:rPr>
                            </m:ctrlPr>
                          </m:accPr>
                          <m:e>
                            <m:r>
                              <a:rPr lang="en-US" sz="2000" i="1">
                                <a:latin typeface="Cambria Math" panose="02040503050406030204" pitchFamily="18" charset="0"/>
                                <a:ea typeface="Cambria Math"/>
                              </a:rPr>
                              <m:t>𝑥</m:t>
                            </m:r>
                          </m:e>
                        </m:acc>
                        <m:r>
                          <a:rPr lang="da-DK" sz="2000" i="1">
                            <a:latin typeface="Cambria Math"/>
                            <a:ea typeface="Cambria Math"/>
                          </a:rPr>
                          <m:t>±</m:t>
                        </m:r>
                        <m:r>
                          <a:rPr lang="da-DK" sz="2000" i="1">
                            <a:latin typeface="Cambria Math"/>
                          </a:rPr>
                          <m:t>𝑡</m:t>
                        </m:r>
                      </m:e>
                      <m:sub>
                        <m:r>
                          <a:rPr lang="da-DK" sz="2000" i="1">
                            <a:latin typeface="Cambria Math"/>
                          </a:rPr>
                          <m:t>𝑑𝑓</m:t>
                        </m:r>
                        <m:r>
                          <a:rPr lang="da-DK" sz="2000" i="1">
                            <a:latin typeface="Cambria Math"/>
                          </a:rPr>
                          <m:t>,</m:t>
                        </m:r>
                        <m:r>
                          <a:rPr lang="da-DK" sz="2000" i="1">
                            <a:latin typeface="Cambria Math"/>
                            <a:ea typeface="Cambria Math"/>
                          </a:rPr>
                          <m:t>𝛼</m:t>
                        </m:r>
                        <m:r>
                          <a:rPr lang="da-DK" sz="2000" i="1">
                            <a:latin typeface="Cambria Math"/>
                            <a:ea typeface="Cambria Math"/>
                          </a:rPr>
                          <m:t>/2</m:t>
                        </m:r>
                      </m:sub>
                    </m:sSub>
                    <m:r>
                      <a:rPr lang="da-DK" sz="2000" i="1">
                        <a:latin typeface="Cambria Math"/>
                        <a:ea typeface="Cambria Math"/>
                      </a:rPr>
                      <m:t>∙</m:t>
                    </m:r>
                    <m:f>
                      <m:fPr>
                        <m:ctrlPr>
                          <a:rPr lang="da-DK" sz="2000" i="1">
                            <a:latin typeface="Cambria Math" panose="02040503050406030204" pitchFamily="18" charset="0"/>
                            <a:ea typeface="Cambria Math"/>
                          </a:rPr>
                        </m:ctrlPr>
                      </m:fPr>
                      <m:num>
                        <m:r>
                          <a:rPr lang="da-DK" sz="2000" i="1">
                            <a:latin typeface="Cambria Math"/>
                            <a:ea typeface="Cambria Math"/>
                          </a:rPr>
                          <m:t>𝑠</m:t>
                        </m:r>
                      </m:num>
                      <m:den>
                        <m:rad>
                          <m:radPr>
                            <m:degHide m:val="on"/>
                            <m:ctrlPr>
                              <a:rPr lang="da-DK" sz="2000" i="1">
                                <a:latin typeface="Cambria Math" panose="02040503050406030204" pitchFamily="18" charset="0"/>
                                <a:ea typeface="Cambria Math"/>
                              </a:rPr>
                            </m:ctrlPr>
                          </m:radPr>
                          <m:deg/>
                          <m:e>
                            <m:r>
                              <a:rPr lang="da-DK" sz="2000" i="1">
                                <a:latin typeface="Cambria Math"/>
                                <a:ea typeface="Cambria Math"/>
                              </a:rPr>
                              <m:t>𝑛</m:t>
                            </m:r>
                          </m:e>
                        </m:rad>
                      </m:den>
                    </m:f>
                  </m:oMath>
                </a14:m>
                <a:r>
                  <a:rPr lang="da-DK" sz="2000" dirty="0" smtClean="0"/>
                  <a:t>      =      </a:t>
                </a:r>
                <a14:m>
                  <m:oMath xmlns:m="http://schemas.openxmlformats.org/officeDocument/2006/math">
                    <m:sSub>
                      <m:sSubPr>
                        <m:ctrlPr>
                          <a:rPr lang="da-DK" sz="2000" i="1">
                            <a:latin typeface="Cambria Math" panose="02040503050406030204" pitchFamily="18" charset="0"/>
                          </a:rPr>
                        </m:ctrlPr>
                      </m:sSubPr>
                      <m:e>
                        <m:acc>
                          <m:accPr>
                            <m:chr m:val="̅"/>
                            <m:ctrlPr>
                              <a:rPr lang="da-DK" sz="2000" i="1">
                                <a:latin typeface="Cambria Math" panose="02040503050406030204" pitchFamily="18" charset="0"/>
                                <a:ea typeface="Cambria Math"/>
                              </a:rPr>
                            </m:ctrlPr>
                          </m:accPr>
                          <m:e>
                            <m:r>
                              <a:rPr lang="en-US" sz="2000" i="1">
                                <a:latin typeface="Cambria Math" panose="02040503050406030204" pitchFamily="18" charset="0"/>
                                <a:ea typeface="Cambria Math"/>
                              </a:rPr>
                              <m:t>𝑥</m:t>
                            </m:r>
                          </m:e>
                        </m:acc>
                        <m:r>
                          <a:rPr lang="da-DK" sz="2000" i="1">
                            <a:latin typeface="Cambria Math"/>
                            <a:ea typeface="Cambria Math"/>
                          </a:rPr>
                          <m:t>±</m:t>
                        </m:r>
                        <m:r>
                          <a:rPr lang="da-DK" sz="2000" i="1">
                            <a:latin typeface="Cambria Math"/>
                          </a:rPr>
                          <m:t>𝑡</m:t>
                        </m:r>
                      </m:e>
                      <m:sub>
                        <m:r>
                          <a:rPr lang="da-DK" sz="2000" i="1">
                            <a:latin typeface="Cambria Math"/>
                          </a:rPr>
                          <m:t>𝑑𝑓</m:t>
                        </m:r>
                        <m:r>
                          <a:rPr lang="da-DK" sz="2000" i="1">
                            <a:latin typeface="Cambria Math"/>
                          </a:rPr>
                          <m:t>,</m:t>
                        </m:r>
                        <m:r>
                          <a:rPr lang="da-DK" sz="2000" i="1">
                            <a:latin typeface="Cambria Math"/>
                            <a:ea typeface="Cambria Math"/>
                          </a:rPr>
                          <m:t>𝛼</m:t>
                        </m:r>
                        <m:r>
                          <a:rPr lang="da-DK" sz="2000" i="1">
                            <a:latin typeface="Cambria Math"/>
                            <a:ea typeface="Cambria Math"/>
                          </a:rPr>
                          <m:t>/2</m:t>
                        </m:r>
                      </m:sub>
                    </m:sSub>
                    <m:r>
                      <a:rPr lang="da-DK" sz="2000" i="1">
                        <a:latin typeface="Cambria Math"/>
                        <a:ea typeface="Cambria Math"/>
                      </a:rPr>
                      <m:t>∙</m:t>
                    </m:r>
                    <m:r>
                      <a:rPr lang="en-US" sz="2000" b="0" i="1" smtClean="0">
                        <a:latin typeface="Cambria Math" panose="02040503050406030204" pitchFamily="18" charset="0"/>
                        <a:ea typeface="Cambria Math"/>
                      </a:rPr>
                      <m:t>𝑠</m:t>
                    </m:r>
                    <m:r>
                      <a:rPr lang="da-DK" sz="2000" i="1">
                        <a:latin typeface="Cambria Math"/>
                        <a:ea typeface="Cambria Math"/>
                      </a:rPr>
                      <m:t>∙</m:t>
                    </m:r>
                    <m:rad>
                      <m:radPr>
                        <m:degHide m:val="on"/>
                        <m:ctrlPr>
                          <a:rPr lang="da-DK" sz="2000" i="1">
                            <a:latin typeface="Cambria Math" panose="02040503050406030204" pitchFamily="18" charset="0"/>
                            <a:ea typeface="Cambria Math"/>
                          </a:rPr>
                        </m:ctrlPr>
                      </m:radPr>
                      <m:deg/>
                      <m:e>
                        <m:box>
                          <m:boxPr>
                            <m:ctrlPr>
                              <a:rPr lang="da-DK" sz="2000" i="1">
                                <a:latin typeface="Cambria Math" panose="02040503050406030204" pitchFamily="18" charset="0"/>
                                <a:ea typeface="Cambria Math"/>
                              </a:rPr>
                            </m:ctrlPr>
                          </m:boxPr>
                          <m:e>
                            <m:argPr>
                              <m:argSz m:val="-1"/>
                            </m:argPr>
                            <m:f>
                              <m:fPr>
                                <m:type m:val="skw"/>
                                <m:ctrlPr>
                                  <a:rPr lang="da-DK" sz="2000" i="1">
                                    <a:latin typeface="Cambria Math" panose="02040503050406030204" pitchFamily="18" charset="0"/>
                                    <a:ea typeface="Cambria Math"/>
                                  </a:rPr>
                                </m:ctrlPr>
                              </m:fPr>
                              <m:num>
                                <m:r>
                                  <a:rPr lang="da-DK" sz="2000" i="1">
                                    <a:latin typeface="Cambria Math"/>
                                    <a:ea typeface="Cambria Math"/>
                                  </a:rPr>
                                  <m:t>1</m:t>
                                </m:r>
                              </m:num>
                              <m:den>
                                <m:r>
                                  <a:rPr lang="da-DK" sz="2000" i="1">
                                    <a:latin typeface="Cambria Math"/>
                                    <a:ea typeface="Cambria Math"/>
                                  </a:rPr>
                                  <m:t>𝑛</m:t>
                                </m:r>
                              </m:den>
                            </m:f>
                          </m:e>
                        </m:box>
                      </m:e>
                    </m:rad>
                  </m:oMath>
                </a14:m>
                <a:endParaRPr lang="da-DK" sz="2000" dirty="0" smtClean="0"/>
              </a:p>
              <a:p>
                <a14:m>
                  <m:oMath xmlns:m="http://schemas.openxmlformats.org/officeDocument/2006/math">
                    <m:r>
                      <a:rPr lang="da-DK" sz="2000" i="1" smtClean="0">
                        <a:latin typeface="Cambria Math" panose="02040503050406030204" pitchFamily="18" charset="0"/>
                      </a:rPr>
                      <m:t>95 %</m:t>
                    </m:r>
                  </m:oMath>
                </a14:m>
                <a:r>
                  <a:rPr lang="da-DK" sz="2000" smtClean="0"/>
                  <a:t> </a:t>
                </a:r>
                <a:r>
                  <a:rPr lang="da-DK" sz="2000" dirty="0" smtClean="0">
                    <a:solidFill>
                      <a:schemeClr val="tx2"/>
                    </a:solidFill>
                  </a:rPr>
                  <a:t>prædiktionsintervallet</a:t>
                </a:r>
                <a:r>
                  <a:rPr lang="da-DK" sz="2000" dirty="0" smtClean="0"/>
                  <a:t> giver et interval, hvor de enkelte observationer (</a:t>
                </a:r>
                <a:r>
                  <a:rPr lang="da-DK" sz="2000" dirty="0" smtClean="0">
                    <a:solidFill>
                      <a:schemeClr val="accent1">
                        <a:lumMod val="75000"/>
                      </a:schemeClr>
                    </a:solidFill>
                  </a:rPr>
                  <a:t>stikprøve-middelværdier</a:t>
                </a:r>
                <a:r>
                  <a:rPr lang="da-DK" sz="2000" dirty="0" smtClean="0"/>
                  <a:t>) ligger indenfor </a:t>
                </a:r>
                <a:r>
                  <a:rPr lang="da-DK" sz="2000" smtClean="0"/>
                  <a:t>med </a:t>
                </a:r>
                <a14:m>
                  <m:oMath xmlns:m="http://schemas.openxmlformats.org/officeDocument/2006/math">
                    <m:r>
                      <a:rPr lang="da-DK" sz="2000" i="1" smtClean="0">
                        <a:latin typeface="Cambria Math" panose="02040503050406030204" pitchFamily="18" charset="0"/>
                      </a:rPr>
                      <m:t>95 %</m:t>
                    </m:r>
                  </m:oMath>
                </a14:m>
                <a:r>
                  <a:rPr lang="da-DK" sz="2000" smtClean="0"/>
                  <a:t> </a:t>
                </a:r>
                <a:r>
                  <a:rPr lang="da-DK" sz="2000" dirty="0" smtClean="0"/>
                  <a:t>sikkerhed</a:t>
                </a:r>
              </a:p>
              <a:p>
                <a:r>
                  <a:rPr lang="da-DK" sz="2000" dirty="0" smtClean="0"/>
                  <a:t>Definition på </a:t>
                </a:r>
                <a14:m>
                  <m:oMath xmlns:m="http://schemas.openxmlformats.org/officeDocument/2006/math">
                    <m:d>
                      <m:dPr>
                        <m:ctrlPr>
                          <a:rPr lang="da-DK" sz="2000" b="0" i="1" smtClean="0">
                            <a:solidFill>
                              <a:schemeClr val="tx2"/>
                            </a:solidFill>
                            <a:latin typeface="Cambria Math" panose="02040503050406030204" pitchFamily="18" charset="0"/>
                          </a:rPr>
                        </m:ctrlPr>
                      </m:dPr>
                      <m:e>
                        <m:r>
                          <a:rPr lang="da-DK" sz="2000" b="0" i="1" smtClean="0">
                            <a:solidFill>
                              <a:schemeClr val="tx2"/>
                            </a:solidFill>
                            <a:latin typeface="Cambria Math"/>
                          </a:rPr>
                          <m:t>1−</m:t>
                        </m:r>
                        <m:r>
                          <a:rPr lang="da-DK" sz="2000" b="0" i="1" smtClean="0">
                            <a:solidFill>
                              <a:schemeClr val="tx2"/>
                            </a:solidFill>
                            <a:latin typeface="Cambria Math"/>
                            <a:ea typeface="Cambria Math"/>
                          </a:rPr>
                          <m:t>𝛼</m:t>
                        </m:r>
                      </m:e>
                    </m:d>
                    <m:r>
                      <a:rPr lang="da-DK" sz="2000" b="0" i="1" smtClean="0">
                        <a:solidFill>
                          <a:schemeClr val="tx2"/>
                        </a:solidFill>
                        <a:latin typeface="Cambria Math"/>
                        <a:ea typeface="Cambria Math"/>
                      </a:rPr>
                      <m:t>∙100</m:t>
                    </m:r>
                    <m:r>
                      <a:rPr lang="en-US" sz="2000" b="0" i="1" smtClean="0">
                        <a:solidFill>
                          <a:schemeClr val="tx2"/>
                        </a:solidFill>
                        <a:latin typeface="Cambria Math" panose="02040503050406030204" pitchFamily="18" charset="0"/>
                        <a:ea typeface="Cambria Math"/>
                      </a:rPr>
                      <m:t> </m:t>
                    </m:r>
                    <m:r>
                      <a:rPr lang="da-DK" sz="2000" b="0" i="1" smtClean="0">
                        <a:solidFill>
                          <a:schemeClr val="tx2"/>
                        </a:solidFill>
                        <a:latin typeface="Cambria Math"/>
                        <a:ea typeface="Cambria Math"/>
                      </a:rPr>
                      <m:t>%</m:t>
                    </m:r>
                  </m:oMath>
                </a14:m>
                <a:r>
                  <a:rPr lang="da-DK" sz="2000" dirty="0" smtClean="0">
                    <a:solidFill>
                      <a:schemeClr val="tx2"/>
                    </a:solidFill>
                  </a:rPr>
                  <a:t> prædiktionsinterval</a:t>
                </a:r>
                <a:r>
                  <a:rPr lang="da-DK" sz="2000" dirty="0" smtClean="0"/>
                  <a:t>:</a:t>
                </a:r>
                <a:br>
                  <a:rPr lang="da-DK" sz="2000" dirty="0" smtClean="0"/>
                </a:br>
                <a:r>
                  <a:rPr lang="da-DK" sz="2000" dirty="0" smtClean="0"/>
                  <a:t> 	</a:t>
                </a:r>
                <a14:m>
                  <m:oMath xmlns:m="http://schemas.openxmlformats.org/officeDocument/2006/math">
                    <m:sSub>
                      <m:sSubPr>
                        <m:ctrlPr>
                          <a:rPr lang="da-DK" sz="2000" i="1">
                            <a:latin typeface="Cambria Math" panose="02040503050406030204" pitchFamily="18" charset="0"/>
                          </a:rPr>
                        </m:ctrlPr>
                      </m:sSubPr>
                      <m:e>
                        <m:acc>
                          <m:accPr>
                            <m:chr m:val="̅"/>
                            <m:ctrlPr>
                              <a:rPr lang="da-DK" sz="2000" i="1">
                                <a:latin typeface="Cambria Math" panose="02040503050406030204" pitchFamily="18" charset="0"/>
                                <a:ea typeface="Cambria Math"/>
                              </a:rPr>
                            </m:ctrlPr>
                          </m:accPr>
                          <m:e>
                            <m:r>
                              <a:rPr lang="en-US" sz="2000" i="1">
                                <a:latin typeface="Cambria Math" panose="02040503050406030204" pitchFamily="18" charset="0"/>
                                <a:ea typeface="Cambria Math"/>
                              </a:rPr>
                              <m:t>𝑥</m:t>
                            </m:r>
                          </m:e>
                        </m:acc>
                        <m:r>
                          <a:rPr lang="da-DK" sz="2000" i="1">
                            <a:latin typeface="Cambria Math"/>
                            <a:ea typeface="Cambria Math"/>
                          </a:rPr>
                          <m:t>±</m:t>
                        </m:r>
                        <m:r>
                          <a:rPr lang="da-DK" sz="2000" i="1">
                            <a:latin typeface="Cambria Math"/>
                          </a:rPr>
                          <m:t>𝑡</m:t>
                        </m:r>
                      </m:e>
                      <m:sub>
                        <m:r>
                          <a:rPr lang="da-DK" sz="2000" i="1">
                            <a:latin typeface="Cambria Math"/>
                          </a:rPr>
                          <m:t>𝑑𝑓</m:t>
                        </m:r>
                        <m:r>
                          <a:rPr lang="da-DK" sz="2000" i="1">
                            <a:latin typeface="Cambria Math"/>
                          </a:rPr>
                          <m:t>,</m:t>
                        </m:r>
                        <m:r>
                          <a:rPr lang="da-DK" sz="2000" i="1">
                            <a:latin typeface="Cambria Math"/>
                            <a:ea typeface="Cambria Math"/>
                          </a:rPr>
                          <m:t>𝛼</m:t>
                        </m:r>
                        <m:r>
                          <a:rPr lang="da-DK" sz="2000" i="1">
                            <a:latin typeface="Cambria Math"/>
                            <a:ea typeface="Cambria Math"/>
                          </a:rPr>
                          <m:t>/2</m:t>
                        </m:r>
                      </m:sub>
                    </m:sSub>
                    <m:r>
                      <a:rPr lang="da-DK" sz="2000" i="1">
                        <a:latin typeface="Cambria Math"/>
                        <a:ea typeface="Cambria Math"/>
                      </a:rPr>
                      <m:t>∙</m:t>
                    </m:r>
                    <m:r>
                      <a:rPr lang="en-US" sz="2000" i="1">
                        <a:latin typeface="Cambria Math" panose="02040503050406030204" pitchFamily="18" charset="0"/>
                        <a:ea typeface="Cambria Math"/>
                      </a:rPr>
                      <m:t>𝑠</m:t>
                    </m:r>
                    <m:r>
                      <a:rPr lang="da-DK" sz="2000" i="1">
                        <a:latin typeface="Cambria Math"/>
                        <a:ea typeface="Cambria Math"/>
                      </a:rPr>
                      <m:t>∙</m:t>
                    </m:r>
                    <m:rad>
                      <m:radPr>
                        <m:degHide m:val="on"/>
                        <m:ctrlPr>
                          <a:rPr lang="da-DK" sz="2000" i="1">
                            <a:latin typeface="Cambria Math" panose="02040503050406030204" pitchFamily="18" charset="0"/>
                            <a:ea typeface="Cambria Math"/>
                          </a:rPr>
                        </m:ctrlPr>
                      </m:radPr>
                      <m:deg/>
                      <m:e>
                        <m:r>
                          <a:rPr lang="da-DK" sz="2000" i="1" smtClean="0">
                            <a:solidFill>
                              <a:srgbClr val="C00000"/>
                            </a:solidFill>
                            <a:latin typeface="Cambria Math"/>
                            <a:ea typeface="Cambria Math"/>
                          </a:rPr>
                          <m:t>1+</m:t>
                        </m:r>
                        <m:box>
                          <m:boxPr>
                            <m:ctrlPr>
                              <a:rPr lang="da-DK" sz="2000" i="1">
                                <a:latin typeface="Cambria Math" panose="02040503050406030204" pitchFamily="18" charset="0"/>
                                <a:ea typeface="Cambria Math"/>
                              </a:rPr>
                            </m:ctrlPr>
                          </m:boxPr>
                          <m:e>
                            <m:argPr>
                              <m:argSz m:val="-1"/>
                            </m:argPr>
                            <m:f>
                              <m:fPr>
                                <m:ctrlPr>
                                  <a:rPr lang="da-DK" sz="2000" i="1">
                                    <a:latin typeface="Cambria Math" panose="02040503050406030204" pitchFamily="18" charset="0"/>
                                    <a:ea typeface="Cambria Math"/>
                                  </a:rPr>
                                </m:ctrlPr>
                              </m:fPr>
                              <m:num>
                                <m:r>
                                  <a:rPr lang="da-DK" sz="2000" i="1">
                                    <a:latin typeface="Cambria Math"/>
                                    <a:ea typeface="Cambria Math"/>
                                  </a:rPr>
                                  <m:t>1</m:t>
                                </m:r>
                              </m:num>
                              <m:den>
                                <m:r>
                                  <a:rPr lang="da-DK" sz="2000" i="1">
                                    <a:latin typeface="Cambria Math"/>
                                    <a:ea typeface="Cambria Math"/>
                                  </a:rPr>
                                  <m:t>𝑛</m:t>
                                </m:r>
                              </m:den>
                            </m:f>
                          </m:e>
                        </m:box>
                      </m:e>
                    </m:rad>
                  </m:oMath>
                </a14:m>
                <a:r>
                  <a:rPr lang="da-DK" sz="2000" dirty="0" smtClean="0"/>
                  <a:t> </a:t>
                </a:r>
                <a:r>
                  <a:rPr lang="da-DK" dirty="0" smtClean="0"/>
                  <a:t/>
                </a:r>
                <a:br>
                  <a:rPr lang="da-DK" dirty="0" smtClean="0"/>
                </a:br>
                <a:endParaRPr lang="da-DK"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51" t="-549" r="-507"/>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t>20</a:t>
            </a:fld>
            <a:endParaRPr lang="da-DK" dirty="0"/>
          </a:p>
        </p:txBody>
      </p:sp>
    </p:spTree>
    <p:extLst>
      <p:ext uri="{BB962C8B-B14F-4D97-AF65-F5344CB8AC3E}">
        <p14:creationId xmlns:p14="http://schemas.microsoft.com/office/powerpoint/2010/main" val="233568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Eksempel 7.1-2: Prædiktionsinterval </a:t>
            </a:r>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196752"/>
                <a:ext cx="8496944" cy="5544616"/>
              </a:xfrm>
            </p:spPr>
            <p:txBody>
              <a:bodyPr/>
              <a:lstStyle/>
              <a:p>
                <a:r>
                  <a:rPr lang="en-US" smtClean="0"/>
                  <a:t>Punktestimat af </a:t>
                </a:r>
                <a14:m>
                  <m:oMath xmlns:m="http://schemas.openxmlformats.org/officeDocument/2006/math">
                    <m:r>
                      <a:rPr lang="da-DK" i="1">
                        <a:latin typeface="Cambria Math"/>
                        <a:ea typeface="Cambria Math"/>
                      </a:rPr>
                      <m:t>𝜇</m:t>
                    </m:r>
                  </m:oMath>
                </a14:m>
                <a:r>
                  <a:rPr lang="en-GB" smtClean="0"/>
                  <a:t>:			</a:t>
                </a:r>
                <a14:m>
                  <m:oMath xmlns:m="http://schemas.openxmlformats.org/officeDocument/2006/math">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m:t>
                    </m:r>
                    <m:r>
                      <a:rPr lang="en-US" b="1" i="1" smtClean="0">
                        <a:latin typeface="Cambria Math" panose="02040503050406030204" pitchFamily="18" charset="0"/>
                      </a:rPr>
                      <m:t>𝟏𝟔𝟖</m:t>
                    </m:r>
                    <m:r>
                      <a:rPr lang="en-US" b="1" i="1" smtClean="0">
                        <a:latin typeface="Cambria Math" panose="02040503050406030204" pitchFamily="18" charset="0"/>
                      </a:rPr>
                      <m:t>.</m:t>
                    </m:r>
                    <m:r>
                      <a:rPr lang="en-US" b="1" i="1" smtClean="0">
                        <a:latin typeface="Cambria Math" panose="02040503050406030204" pitchFamily="18" charset="0"/>
                      </a:rPr>
                      <m:t>𝟐</m:t>
                    </m:r>
                  </m:oMath>
                </a14:m>
                <a:endParaRPr lang="en-GB" b="1" smtClean="0"/>
              </a:p>
              <a:p>
                <a:r>
                  <a:rPr lang="en-US" smtClean="0"/>
                  <a:t>Estimeret standardfejl: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18.10</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18</m:t>
                            </m:r>
                          </m:e>
                        </m:rad>
                      </m:den>
                    </m:f>
                    <m:r>
                      <a:rPr lang="en-US" b="0" i="1" smtClean="0">
                        <a:latin typeface="Cambria Math" panose="02040503050406030204" pitchFamily="18" charset="0"/>
                      </a:rPr>
                      <m:t>=</m:t>
                    </m:r>
                    <m:r>
                      <a:rPr lang="en-US" b="1" i="1" smtClean="0">
                        <a:latin typeface="Cambria Math" panose="02040503050406030204" pitchFamily="18" charset="0"/>
                      </a:rPr>
                      <m:t>𝟒</m:t>
                    </m:r>
                    <m:r>
                      <a:rPr lang="en-US" b="1" i="1" smtClean="0">
                        <a:latin typeface="Cambria Math" panose="02040503050406030204" pitchFamily="18" charset="0"/>
                      </a:rPr>
                      <m:t>.</m:t>
                    </m:r>
                    <m:r>
                      <a:rPr lang="en-US" b="1" i="1" smtClean="0">
                        <a:latin typeface="Cambria Math" panose="02040503050406030204" pitchFamily="18" charset="0"/>
                      </a:rPr>
                      <m:t>𝟐𝟕</m:t>
                    </m:r>
                  </m:oMath>
                </a14:m>
                <a:endParaRPr lang="en-GB" b="1" smtClean="0"/>
              </a:p>
              <a:p>
                <a:r>
                  <a:rPr lang="en-US" smtClean="0"/>
                  <a:t>Maksimal fejl af punktestimatet:</a:t>
                </a:r>
                <a:r>
                  <a:rPr lang="en-US" b="0" smtClean="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f>
                      <m:fPr>
                        <m:type m:val="lin"/>
                        <m:ctrlPr>
                          <a:rPr lang="da-DK" i="1">
                            <a:latin typeface="Cambria Math" panose="02040503050406030204" pitchFamily="18" charset="0"/>
                            <a:ea typeface="Cambria Math"/>
                          </a:rPr>
                        </m:ctrlPr>
                      </m:fPr>
                      <m:num>
                        <m:r>
                          <a:rPr lang="en-US" b="0" i="1" smtClean="0">
                            <a:latin typeface="Cambria Math" panose="02040503050406030204" pitchFamily="18" charset="0"/>
                            <a:ea typeface="Cambria Math"/>
                          </a:rPr>
                          <m:t>𝑠</m:t>
                        </m:r>
                      </m:num>
                      <m:den>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den>
                    </m:f>
                    <m:r>
                      <a:rPr lang="en-US" b="0" i="0" smtClean="0">
                        <a:latin typeface="Cambria Math" panose="02040503050406030204" pitchFamily="18" charset="0"/>
                        <a:ea typeface="Cambria Math"/>
                      </a:rPr>
                      <m:t>=</m:t>
                    </m:r>
                    <m:r>
                      <a:rPr lang="en-US" b="1" i="1" smtClean="0">
                        <a:latin typeface="Cambria Math" panose="02040503050406030204" pitchFamily="18" charset="0"/>
                        <a:ea typeface="Cambria Math" panose="02040503050406030204" pitchFamily="18" charset="0"/>
                      </a:rPr>
                      <m:t>𝟗</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𝟎</m:t>
                    </m:r>
                  </m:oMath>
                </a14:m>
                <a:r>
                  <a:rPr lang="en-US" smtClean="0"/>
                  <a:t/>
                </a:r>
                <a:br>
                  <a:rPr lang="en-US" smtClean="0"/>
                </a:br>
                <a:r>
                  <a:rPr lang="en-US" sz="1400" smtClean="0"/>
                  <a:t> </a:t>
                </a:r>
                <a:endParaRPr lang="en-GB" smtClean="0"/>
              </a:p>
              <a:p>
                <a:r>
                  <a:rPr lang="en-US" smtClean="0"/>
                  <a:t>95 % konfidensinterval: </a:t>
                </a:r>
                <a:br>
                  <a:rPr lang="en-US" smtClean="0"/>
                </a:br>
                <a:r>
                  <a:rPr lang="en-US" smtClean="0"/>
                  <a:t>	</a:t>
                </a:r>
                <a14:m>
                  <m:oMath xmlns:m="http://schemas.openxmlformats.org/officeDocument/2006/math">
                    <m:r>
                      <a:rPr lang="en-US" i="1" smtClean="0">
                        <a:latin typeface="Cambria Math" panose="02040503050406030204" pitchFamily="18" charset="0"/>
                      </a:rPr>
                      <m:t>168.2</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9.0</m:t>
                    </m:r>
                    <m:r>
                      <a:rPr lang="en-US" b="0" i="0" smtClean="0">
                        <a:latin typeface="Cambria Math" panose="02040503050406030204" pitchFamily="18" charset="0"/>
                        <a:ea typeface="Cambria Math" panose="02040503050406030204" pitchFamily="18" charset="0"/>
                      </a:rPr>
                      <m:t>=[159.2;177.2]</m:t>
                    </m:r>
                  </m:oMath>
                </a14:m>
                <a:r>
                  <a:rPr lang="en-US" smtClean="0"/>
                  <a:t>)</a:t>
                </a:r>
              </a:p>
              <a:p>
                <a:r>
                  <a:rPr lang="en-US" smtClean="0"/>
                  <a:t>95 % prædiktionsinterval: </a:t>
                </a:r>
                <a:br>
                  <a:rPr lang="en-US" smtClean="0"/>
                </a:br>
                <a:r>
                  <a:rPr lang="en-US" smtClean="0"/>
                  <a:t> 	</a:t>
                </a:r>
                <a14:m>
                  <m:oMath xmlns:m="http://schemas.openxmlformats.org/officeDocument/2006/math">
                    <m:sSub>
                      <m:sSubPr>
                        <m:ctrlPr>
                          <a:rPr lang="da-DK" i="1">
                            <a:latin typeface="Cambria Math" panose="02040503050406030204" pitchFamily="18" charset="0"/>
                          </a:rPr>
                        </m:ctrlPr>
                      </m:sSubPr>
                      <m:e>
                        <m:acc>
                          <m:accPr>
                            <m:chr m:val="̅"/>
                            <m:ctrlPr>
                              <a:rPr lang="da-DK" i="1">
                                <a:latin typeface="Cambria Math" panose="02040503050406030204" pitchFamily="18" charset="0"/>
                                <a:ea typeface="Cambria Math"/>
                              </a:rPr>
                            </m:ctrlPr>
                          </m:accPr>
                          <m:e>
                            <m:r>
                              <a:rPr lang="en-US" i="1">
                                <a:latin typeface="Cambria Math" panose="02040503050406030204" pitchFamily="18" charset="0"/>
                                <a:ea typeface="Cambria Math"/>
                              </a:rPr>
                              <m:t>𝑥</m:t>
                            </m:r>
                          </m:e>
                        </m:acc>
                        <m:r>
                          <a:rPr lang="da-DK" i="1">
                            <a:latin typeface="Cambria Math"/>
                            <a:ea typeface="Cambria Math"/>
                          </a:rPr>
                          <m:t>±</m:t>
                        </m:r>
                        <m:r>
                          <a:rPr lang="da-DK" i="1">
                            <a:latin typeface="Cambria Math"/>
                          </a:rPr>
                          <m:t>𝑡</m:t>
                        </m:r>
                      </m:e>
                      <m:sub>
                        <m:r>
                          <a:rPr lang="da-DK" i="1">
                            <a:latin typeface="Cambria Math"/>
                          </a:rPr>
                          <m:t>𝑑𝑓</m:t>
                        </m:r>
                        <m:r>
                          <a:rPr lang="da-DK" i="1">
                            <a:latin typeface="Cambria Math"/>
                          </a:rPr>
                          <m:t>,</m:t>
                        </m:r>
                        <m:r>
                          <a:rPr lang="da-DK" i="1">
                            <a:latin typeface="Cambria Math"/>
                            <a:ea typeface="Cambria Math"/>
                          </a:rPr>
                          <m:t>𝛼</m:t>
                        </m:r>
                        <m:r>
                          <a:rPr lang="da-DK" i="1">
                            <a:latin typeface="Cambria Math"/>
                            <a:ea typeface="Cambria Math"/>
                          </a:rPr>
                          <m:t>/2</m:t>
                        </m:r>
                      </m:sub>
                    </m:sSub>
                    <m:r>
                      <a:rPr lang="da-DK" i="1">
                        <a:latin typeface="Cambria Math"/>
                        <a:ea typeface="Cambria Math"/>
                      </a:rPr>
                      <m:t>∙</m:t>
                    </m:r>
                    <m:r>
                      <a:rPr lang="en-US" i="1">
                        <a:latin typeface="Cambria Math" panose="02040503050406030204" pitchFamily="18" charset="0"/>
                        <a:ea typeface="Cambria Math"/>
                      </a:rPr>
                      <m:t>𝑠</m:t>
                    </m:r>
                    <m:r>
                      <a:rPr lang="da-DK" i="1">
                        <a:latin typeface="Cambria Math"/>
                        <a:ea typeface="Cambria Math"/>
                      </a:rPr>
                      <m:t>∙</m:t>
                    </m:r>
                    <m:rad>
                      <m:radPr>
                        <m:degHide m:val="on"/>
                        <m:ctrlPr>
                          <a:rPr lang="da-DK" i="1" smtClean="0">
                            <a:solidFill>
                              <a:schemeClr val="tx1"/>
                            </a:solidFill>
                            <a:latin typeface="Cambria Math" panose="02040503050406030204" pitchFamily="18" charset="0"/>
                            <a:ea typeface="Cambria Math"/>
                          </a:rPr>
                        </m:ctrlPr>
                      </m:radPr>
                      <m:deg/>
                      <m:e>
                        <m:r>
                          <a:rPr lang="da-DK" i="1">
                            <a:solidFill>
                              <a:schemeClr val="tx1"/>
                            </a:solidFill>
                            <a:latin typeface="Cambria Math"/>
                            <a:ea typeface="Cambria Math"/>
                          </a:rPr>
                          <m:t>1+</m:t>
                        </m:r>
                        <m:box>
                          <m:boxPr>
                            <m:ctrlPr>
                              <a:rPr lang="da-DK" i="1">
                                <a:solidFill>
                                  <a:schemeClr val="tx1"/>
                                </a:solidFill>
                                <a:latin typeface="Cambria Math" panose="02040503050406030204" pitchFamily="18" charset="0"/>
                                <a:ea typeface="Cambria Math"/>
                              </a:rPr>
                            </m:ctrlPr>
                          </m:boxPr>
                          <m:e>
                            <m:argPr>
                              <m:argSz m:val="-1"/>
                            </m:argPr>
                            <m:f>
                              <m:fPr>
                                <m:ctrlPr>
                                  <a:rPr lang="da-DK" i="1">
                                    <a:solidFill>
                                      <a:schemeClr val="tx1"/>
                                    </a:solidFill>
                                    <a:latin typeface="Cambria Math" panose="02040503050406030204" pitchFamily="18" charset="0"/>
                                    <a:ea typeface="Cambria Math"/>
                                  </a:rPr>
                                </m:ctrlPr>
                              </m:fPr>
                              <m:num>
                                <m:r>
                                  <a:rPr lang="da-DK" i="1">
                                    <a:solidFill>
                                      <a:schemeClr val="tx1"/>
                                    </a:solidFill>
                                    <a:latin typeface="Cambria Math"/>
                                    <a:ea typeface="Cambria Math"/>
                                  </a:rPr>
                                  <m:t>1</m:t>
                                </m:r>
                              </m:num>
                              <m:den>
                                <m:r>
                                  <a:rPr lang="da-DK" i="1">
                                    <a:solidFill>
                                      <a:schemeClr val="tx1"/>
                                    </a:solidFill>
                                    <a:latin typeface="Cambria Math"/>
                                    <a:ea typeface="Cambria Math"/>
                                  </a:rPr>
                                  <m:t>𝑛</m:t>
                                </m:r>
                              </m:den>
                            </m:f>
                          </m:e>
                        </m:box>
                      </m:e>
                    </m:rad>
                    <m:r>
                      <a:rPr lang="en-US" b="0" i="1" smtClean="0">
                        <a:solidFill>
                          <a:schemeClr val="tx1"/>
                        </a:solidFill>
                        <a:latin typeface="Cambria Math" panose="02040503050406030204" pitchFamily="18" charset="0"/>
                        <a:ea typeface="Cambria Math"/>
                      </a:rPr>
                      <m:t>=168.2</m:t>
                    </m:r>
                    <m:r>
                      <a:rPr lang="en-US" b="0" i="1" smtClean="0">
                        <a:solidFill>
                          <a:schemeClr val="tx1"/>
                        </a:solidFill>
                        <a:latin typeface="Cambria Math" panose="02040503050406030204" pitchFamily="18" charset="0"/>
                        <a:ea typeface="Cambria Math" panose="02040503050406030204" pitchFamily="18" charset="0"/>
                      </a:rPr>
                      <m:t>±</m:t>
                    </m:r>
                  </m:oMath>
                </a14:m>
                <a:r>
                  <a:rPr lang="da-DK" dirty="0" smtClean="0"/>
                  <a:t> </a:t>
                </a:r>
                <a14:m>
                  <m:oMath xmlns:m="http://schemas.openxmlformats.org/officeDocument/2006/math">
                    <m:r>
                      <a:rPr lang="da-DK" i="1" dirty="0" smtClean="0">
                        <a:latin typeface="Cambria Math" panose="02040503050406030204" pitchFamily="18" charset="0"/>
                      </a:rPr>
                      <m:t>39.2</m:t>
                    </m:r>
                    <m:r>
                      <a:rPr lang="en-US" b="0" i="1" dirty="0" smtClean="0">
                        <a:latin typeface="Cambria Math" panose="02040503050406030204" pitchFamily="18" charset="0"/>
                      </a:rPr>
                      <m:t>=[129.0;207.4]</m:t>
                    </m:r>
                  </m:oMath>
                </a14:m>
                <a:r>
                  <a:rPr lang="da-DK" dirty="0" smtClean="0"/>
                  <a:t>.</a:t>
                </a:r>
                <a:endParaRPr lang="da-DK"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196752"/>
                <a:ext cx="8496944" cy="5544616"/>
              </a:xfrm>
              <a:blipFill>
                <a:blip r:embed="rId2"/>
                <a:stretch>
                  <a:fillRect l="-861" t="-65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21</a:t>
            </a:fld>
            <a:endParaRPr lang="da-DK" dirty="0">
              <a:solidFill>
                <a:prstClr val="black">
                  <a:tint val="75000"/>
                </a:prstClr>
              </a:solidFill>
            </a:endParaRPr>
          </a:p>
        </p:txBody>
      </p:sp>
    </p:spTree>
    <p:extLst>
      <p:ext uri="{BB962C8B-B14F-4D97-AF65-F5344CB8AC3E}">
        <p14:creationId xmlns:p14="http://schemas.microsoft.com/office/powerpoint/2010/main" val="408886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Hypotesetest – indledende eksempel</a:t>
            </a:r>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En forskergruppe har udviklet en ny type lithium-batteri til elbiler. De vil gerne kunne påstå, at batterierne kan klare opladning mere end 1600 gange. De vil tage en stikprøve på 36 nye batterier og genoplade dem, indtil de fejler</a:t>
                </a:r>
              </a:p>
              <a:p>
                <a:r>
                  <a:rPr lang="en-US" smtClean="0"/>
                  <a:t>Stikprøvens middelværdi </a:t>
                </a:r>
                <a14:m>
                  <m:oMath xmlns:m="http://schemas.openxmlformats.org/officeDocument/2006/math">
                    <m:acc>
                      <m:accPr>
                        <m:chr m:val="̅"/>
                        <m:ctrlPr>
                          <a:rPr lang="da-DK" i="1">
                            <a:latin typeface="Cambria Math" panose="02040503050406030204" pitchFamily="18" charset="0"/>
                          </a:rPr>
                        </m:ctrlPr>
                      </m:accPr>
                      <m:e>
                        <m:r>
                          <a:rPr lang="en-US" i="1">
                            <a:latin typeface="Cambria Math" panose="02040503050406030204" pitchFamily="18" charset="0"/>
                          </a:rPr>
                          <m:t>𝑥</m:t>
                        </m:r>
                      </m:e>
                    </m:acc>
                  </m:oMath>
                </a14:m>
                <a:r>
                  <a:rPr lang="en-US" smtClean="0"/>
                  <a:t> skal bruges som bevismateriale for påstanden (hypotesen) at </a:t>
                </a:r>
                <a14:m>
                  <m:oMath xmlns:m="http://schemas.openxmlformats.org/officeDocument/2006/math">
                    <m:r>
                      <a:rPr lang="en-US" i="1">
                        <a:solidFill>
                          <a:schemeClr val="accent1">
                            <a:lumMod val="75000"/>
                          </a:schemeClr>
                        </a:solidFill>
                        <a:latin typeface="Cambria Math" panose="02040503050406030204" pitchFamily="18" charset="0"/>
                        <a:ea typeface="Cambria Math" panose="02040503050406030204" pitchFamily="18" charset="0"/>
                      </a:rPr>
                      <m:t>𝜇</m:t>
                    </m:r>
                    <m:r>
                      <a:rPr lang="en-US" i="1">
                        <a:solidFill>
                          <a:schemeClr val="accent1">
                            <a:lumMod val="75000"/>
                          </a:schemeClr>
                        </a:solidFill>
                        <a:latin typeface="Cambria Math" panose="02040503050406030204" pitchFamily="18" charset="0"/>
                        <a:ea typeface="Cambria Math" panose="02040503050406030204" pitchFamily="18" charset="0"/>
                      </a:rPr>
                      <m:t>&gt;1600</m:t>
                    </m:r>
                  </m:oMath>
                </a14:m>
                <a:endParaRPr lang="en-US" smtClean="0"/>
              </a:p>
              <a:p>
                <a:r>
                  <a:rPr lang="en-US" smtClean="0"/>
                  <a:t>Hvordan skal de fortolke resultatet af stikprøven?</a:t>
                </a:r>
              </a:p>
              <a:p>
                <a:pPr lvl="1"/>
                <a:r>
                  <a:rPr lang="en-US" smtClean="0"/>
                  <a:t>Hvis f.eks. </a:t>
                </a:r>
                <a14:m>
                  <m:oMath xmlns:m="http://schemas.openxmlformats.org/officeDocument/2006/math">
                    <m:acc>
                      <m:accPr>
                        <m:chr m:val="̅"/>
                        <m:ctrlPr>
                          <a:rPr lang="da-DK" i="1">
                            <a:latin typeface="Cambria Math" panose="02040503050406030204" pitchFamily="18" charset="0"/>
                          </a:rPr>
                        </m:ctrlPr>
                      </m:accPr>
                      <m:e>
                        <m:r>
                          <a:rPr lang="en-US" b="0" i="1" smtClean="0">
                            <a:latin typeface="Cambria Math" panose="02040503050406030204" pitchFamily="18" charset="0"/>
                          </a:rPr>
                          <m:t>𝑥</m:t>
                        </m:r>
                      </m:e>
                    </m:acc>
                    <m:r>
                      <a:rPr lang="da-DK" i="1">
                        <a:latin typeface="Cambria Math"/>
                      </a:rPr>
                      <m:t>=</m:t>
                    </m:r>
                  </m:oMath>
                </a14:m>
                <a:r>
                  <a:rPr lang="en-US" smtClean="0"/>
                  <a:t> 1610, så tyder det på, at påstanden holder, men det kunne sagtens være tilfældigt p.g.a. stikprøven</a:t>
                </a:r>
              </a:p>
              <a:p>
                <a:pPr lvl="1"/>
                <a:r>
                  <a:rPr lang="en-US"/>
                  <a:t>Hvis f.eks. </a:t>
                </a:r>
                <a14:m>
                  <m:oMath xmlns:m="http://schemas.openxmlformats.org/officeDocument/2006/math">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da-DK" i="1">
                        <a:latin typeface="Cambria Math"/>
                      </a:rPr>
                      <m:t>=</m:t>
                    </m:r>
                  </m:oMath>
                </a14:m>
                <a:r>
                  <a:rPr lang="en-US"/>
                  <a:t> </a:t>
                </a:r>
                <a:r>
                  <a:rPr lang="en-US" smtClean="0"/>
                  <a:t>1590</a:t>
                </a:r>
                <a:r>
                  <a:rPr lang="en-US"/>
                  <a:t>, så tyder det på, at påstanden </a:t>
                </a:r>
                <a:r>
                  <a:rPr lang="en-US" smtClean="0"/>
                  <a:t>ikke holder</a:t>
                </a:r>
                <a:r>
                  <a:rPr lang="en-US"/>
                  <a:t>, men det kunne sagtens være tilfældigt p.g.a. stikprøven</a:t>
                </a:r>
              </a:p>
              <a:p>
                <a:pPr lvl="1"/>
                <a:r>
                  <a:rPr lang="en-US"/>
                  <a:t>Hvis f.eks. </a:t>
                </a:r>
                <a14:m>
                  <m:oMath xmlns:m="http://schemas.openxmlformats.org/officeDocument/2006/math">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da-DK" i="1">
                        <a:latin typeface="Cambria Math"/>
                      </a:rPr>
                      <m:t>=</m:t>
                    </m:r>
                  </m:oMath>
                </a14:m>
                <a:r>
                  <a:rPr lang="en-US"/>
                  <a:t> </a:t>
                </a:r>
                <a:r>
                  <a:rPr lang="en-US" smtClean="0"/>
                  <a:t>1720, så </a:t>
                </a:r>
                <a:r>
                  <a:rPr lang="en-US"/>
                  <a:t>tyder det på, at påstanden </a:t>
                </a:r>
                <a:r>
                  <a:rPr lang="en-US" smtClean="0"/>
                  <a:t>holder. Vi er mere overbeviste, for det virker usandsynligt, at en tilfældig stikprøve af en population med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𝜇</m:t>
                    </m:r>
                    <m:r>
                      <a:rPr lang="en-US" i="1" smtClean="0">
                        <a:solidFill>
                          <a:schemeClr val="tx1"/>
                        </a:solidFill>
                        <a:latin typeface="Cambria Math" panose="02040503050406030204" pitchFamily="18" charset="0"/>
                        <a:ea typeface="Cambria Math" panose="02040503050406030204" pitchFamily="18" charset="0"/>
                      </a:rPr>
                      <m:t>≤1600</m:t>
                    </m:r>
                  </m:oMath>
                </a14:m>
                <a:r>
                  <a:rPr lang="en-US" smtClean="0"/>
                  <a:t> kommer ud med et snit så langt over populationens middelværdi.</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68" t="-659" r="-1520"/>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22</a:t>
            </a:fld>
            <a:endParaRPr lang="da-DK" dirty="0">
              <a:solidFill>
                <a:prstClr val="black">
                  <a:tint val="75000"/>
                </a:prstClr>
              </a:solidFill>
            </a:endParaRPr>
          </a:p>
        </p:txBody>
      </p:sp>
    </p:spTree>
    <p:extLst>
      <p:ext uri="{BB962C8B-B14F-4D97-AF65-F5344CB8AC3E}">
        <p14:creationId xmlns:p14="http://schemas.microsoft.com/office/powerpoint/2010/main" val="310210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Hypotesetest – indledende eksempel</a:t>
            </a:r>
            <a:endParaRPr lang="en-GB"/>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mtClean="0"/>
                  <a:t>Forskergruppen vælger, at de vil forkaste påstanden, med mindre </a:t>
                </a:r>
                <a:br>
                  <a:rPr lang="en-US" smtClean="0"/>
                </a:br>
                <a14:m>
                  <m:oMath xmlns:m="http://schemas.openxmlformats.org/officeDocument/2006/math">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&gt;</m:t>
                    </m:r>
                  </m:oMath>
                </a14:m>
                <a:r>
                  <a:rPr lang="en-US"/>
                  <a:t> </a:t>
                </a:r>
                <a14:m>
                  <m:oMath xmlns:m="http://schemas.openxmlformats.org/officeDocument/2006/math">
                    <m:r>
                      <a:rPr lang="en-US" i="1" smtClean="0">
                        <a:latin typeface="Cambria Math" panose="02040503050406030204" pitchFamily="18" charset="0"/>
                      </a:rPr>
                      <m:t>1660</m:t>
                    </m:r>
                  </m:oMath>
                </a14:m>
                <a:r>
                  <a:rPr lang="en-US" smtClean="0"/>
                  <a:t>. De vurderer (lidt arbitrært), at en stikprøve med </a:t>
                </a:r>
                <a14:m>
                  <m:oMath xmlns:m="http://schemas.openxmlformats.org/officeDocument/2006/math">
                    <m:acc>
                      <m:accPr>
                        <m:chr m:val="̅"/>
                        <m:ctrlPr>
                          <a:rPr lang="da-DK" i="1" smtClean="0">
                            <a:latin typeface="Cambria Math" panose="02040503050406030204" pitchFamily="18" charset="0"/>
                          </a:rPr>
                        </m:ctrlPr>
                      </m:accPr>
                      <m:e>
                        <m:r>
                          <a:rPr lang="en-US" i="1">
                            <a:latin typeface="Cambria Math" panose="02040503050406030204" pitchFamily="18" charset="0"/>
                          </a:rPr>
                          <m:t>𝑥</m:t>
                        </m:r>
                      </m:e>
                    </m:acc>
                    <m:r>
                      <a:rPr lang="en-US" i="1" smtClean="0">
                        <a:latin typeface="Cambria Math" panose="02040503050406030204" pitchFamily="18" charset="0"/>
                      </a:rPr>
                      <m:t>&gt;</m:t>
                    </m:r>
                  </m:oMath>
                </a14:m>
                <a:r>
                  <a:rPr lang="en-US" smtClean="0"/>
                  <a:t> </a:t>
                </a:r>
                <a14:m>
                  <m:oMath xmlns:m="http://schemas.openxmlformats.org/officeDocument/2006/math">
                    <m:r>
                      <a:rPr lang="en-US" i="1" smtClean="0">
                        <a:latin typeface="Cambria Math" panose="02040503050406030204" pitchFamily="18" charset="0"/>
                      </a:rPr>
                      <m:t>1660</m:t>
                    </m:r>
                  </m:oMath>
                </a14:m>
                <a:r>
                  <a:rPr lang="en-US" smtClean="0"/>
                  <a:t> vil være et tilstrækkeligt </a:t>
                </a:r>
                <a:r>
                  <a:rPr lang="en-US" smtClean="0"/>
                  <a:t>stærkt </a:t>
                </a:r>
                <a:r>
                  <a:rPr lang="en-US" smtClean="0"/>
                  <a:t>bevis for påstanden om at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𝜇</m:t>
                    </m:r>
                    <m:r>
                      <a:rPr lang="en-US" i="1" smtClean="0">
                        <a:solidFill>
                          <a:schemeClr val="tx1"/>
                        </a:solidFill>
                        <a:latin typeface="Cambria Math" panose="02040503050406030204" pitchFamily="18" charset="0"/>
                        <a:ea typeface="Cambria Math" panose="02040503050406030204" pitchFamily="18" charset="0"/>
                      </a:rPr>
                      <m:t>&gt;1600</m:t>
                    </m:r>
                  </m:oMath>
                </a14:m>
                <a:endParaRPr lang="en-US" smtClean="0"/>
              </a:p>
              <a:p>
                <a14:m>
                  <m:oMath xmlns:m="http://schemas.openxmlformats.org/officeDocument/2006/math">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&gt;</m:t>
                    </m:r>
                  </m:oMath>
                </a14:m>
                <a:r>
                  <a:rPr lang="en-US"/>
                  <a:t> </a:t>
                </a:r>
                <a14:m>
                  <m:oMath xmlns:m="http://schemas.openxmlformats.org/officeDocument/2006/math">
                    <m:r>
                      <a:rPr lang="en-US" i="1">
                        <a:latin typeface="Cambria Math" panose="02040503050406030204" pitchFamily="18" charset="0"/>
                      </a:rPr>
                      <m:t>1660</m:t>
                    </m:r>
                  </m:oMath>
                </a14:m>
                <a:r>
                  <a:rPr lang="en-US" smtClean="0"/>
                  <a:t>: 	Vi tror på påstanden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&gt;1600</m:t>
                    </m:r>
                  </m:oMath>
                </a14:m>
                <a:r>
                  <a:rPr lang="en-US" smtClean="0"/>
                  <a:t> </a:t>
                </a:r>
                <a:br>
                  <a:rPr lang="en-US" smtClean="0"/>
                </a:br>
                <a14:m>
                  <m:oMath xmlns:m="http://schemas.openxmlformats.org/officeDocument/2006/math">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en-US" i="1" smtClean="0">
                        <a:latin typeface="Cambria Math" panose="02040503050406030204" pitchFamily="18" charset="0"/>
                        <a:ea typeface="Cambria Math" panose="02040503050406030204" pitchFamily="18" charset="0"/>
                      </a:rPr>
                      <m:t>≤</m:t>
                    </m:r>
                  </m:oMath>
                </a14:m>
                <a:r>
                  <a:rPr lang="en-US"/>
                  <a:t> </a:t>
                </a:r>
                <a14:m>
                  <m:oMath xmlns:m="http://schemas.openxmlformats.org/officeDocument/2006/math">
                    <m:r>
                      <a:rPr lang="en-US" i="1">
                        <a:latin typeface="Cambria Math" panose="02040503050406030204" pitchFamily="18" charset="0"/>
                      </a:rPr>
                      <m:t>1660</m:t>
                    </m:r>
                  </m:oMath>
                </a14:m>
                <a:r>
                  <a:rPr lang="en-US"/>
                  <a:t>: 	Vi </a:t>
                </a:r>
                <a:r>
                  <a:rPr lang="en-US" smtClean="0"/>
                  <a:t>tror ikke </a:t>
                </a:r>
                <a:r>
                  <a:rPr lang="en-US"/>
                  <a:t>på påstanden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&gt;1600</m:t>
                    </m:r>
                  </m:oMath>
                </a14:m>
                <a:r>
                  <a:rPr lang="en-US" smtClean="0"/>
                  <a:t> </a:t>
                </a:r>
              </a:p>
              <a:p>
                <a:r>
                  <a:rPr lang="en-US" smtClean="0"/>
                  <a:t>Selv med disse krystalklare regler kan vi begå fejl:</a:t>
                </a:r>
              </a:p>
              <a:p>
                <a:pPr lvl="1"/>
                <a:r>
                  <a:rPr lang="en-US" smtClean="0"/>
                  <a:t>En population med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1600</m:t>
                    </m:r>
                  </m:oMath>
                </a14:m>
                <a:r>
                  <a:rPr lang="en-US" smtClean="0"/>
                  <a:t> kan give en stikprøve med </a:t>
                </a:r>
                <a14:m>
                  <m:oMath xmlns:m="http://schemas.openxmlformats.org/officeDocument/2006/math">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&gt;</m:t>
                    </m:r>
                  </m:oMath>
                </a14:m>
                <a:r>
                  <a:rPr lang="en-US"/>
                  <a:t> </a:t>
                </a:r>
                <a14:m>
                  <m:oMath xmlns:m="http://schemas.openxmlformats.org/officeDocument/2006/math">
                    <m:r>
                      <a:rPr lang="en-US" i="1">
                        <a:latin typeface="Cambria Math" panose="02040503050406030204" pitchFamily="18" charset="0"/>
                      </a:rPr>
                      <m:t>1660</m:t>
                    </m:r>
                  </m:oMath>
                </a14:m>
                <a:r>
                  <a:rPr lang="en-US" smtClean="0"/>
                  <a:t>, og så godkender vi påstanden, selv om den er forkert</a:t>
                </a:r>
              </a:p>
              <a:p>
                <a:pPr lvl="1"/>
                <a:r>
                  <a:rPr lang="en-US"/>
                  <a:t>En population med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1600</m:t>
                    </m:r>
                  </m:oMath>
                </a14:m>
                <a:r>
                  <a:rPr lang="en-US"/>
                  <a:t> kan give en stikprøve med </a:t>
                </a:r>
                <a14:m>
                  <m:oMath xmlns:m="http://schemas.openxmlformats.org/officeDocument/2006/math">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&lt;</m:t>
                    </m:r>
                  </m:oMath>
                </a14:m>
                <a:r>
                  <a:rPr lang="en-US"/>
                  <a:t> </a:t>
                </a:r>
                <a14:m>
                  <m:oMath xmlns:m="http://schemas.openxmlformats.org/officeDocument/2006/math">
                    <m:r>
                      <a:rPr lang="en-US" i="1">
                        <a:latin typeface="Cambria Math" panose="02040503050406030204" pitchFamily="18" charset="0"/>
                      </a:rPr>
                      <m:t>1660</m:t>
                    </m:r>
                  </m:oMath>
                </a14:m>
                <a:r>
                  <a:rPr lang="en-US"/>
                  <a:t>, og så </a:t>
                </a:r>
                <a:r>
                  <a:rPr lang="en-US" smtClean="0"/>
                  <a:t>forkaster </a:t>
                </a:r>
                <a:r>
                  <a:rPr lang="en-US"/>
                  <a:t>vi påstanden, selv om den er </a:t>
                </a:r>
                <a:r>
                  <a:rPr lang="en-US" smtClean="0"/>
                  <a:t>korrekt.</a:t>
                </a:r>
                <a:endParaRPr lang="en-US"/>
              </a:p>
              <a:p>
                <a:endParaRPr lang="en-US" smtClean="0"/>
              </a:p>
              <a:p>
                <a:endParaRPr lang="en-US"/>
              </a:p>
              <a:p>
                <a:endParaRPr lang="en-US"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68" t="-65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23</a:t>
            </a:fld>
            <a:endParaRPr lang="da-DK" dirty="0">
              <a:solidFill>
                <a:prstClr val="black">
                  <a:tint val="75000"/>
                </a:prstClr>
              </a:solidFill>
            </a:endParaRPr>
          </a:p>
        </p:txBody>
      </p:sp>
    </p:spTree>
    <p:extLst>
      <p:ext uri="{BB962C8B-B14F-4D97-AF65-F5344CB8AC3E}">
        <p14:creationId xmlns:p14="http://schemas.microsoft.com/office/powerpoint/2010/main" val="260396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Nul- og alternativhypoteser</a:t>
            </a:r>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196752"/>
                <a:ext cx="8496944" cy="5544616"/>
              </a:xfrm>
            </p:spPr>
            <p:txBody>
              <a:bodyPr/>
              <a:lstStyle/>
              <a:p>
                <a:r>
                  <a:rPr lang="en-US" sz="2000" smtClean="0"/>
                  <a:t>For at formulere problemstillingen som en hypotesetest skal forskergruppen </a:t>
                </a:r>
                <a:r>
                  <a:rPr lang="da-DK" sz="2000" smtClean="0"/>
                  <a:t>opstille </a:t>
                </a:r>
                <a:r>
                  <a:rPr lang="da-DK" sz="2000" dirty="0"/>
                  <a:t>to hypoteser:</a:t>
                </a:r>
              </a:p>
              <a:p>
                <a:pPr lvl="1"/>
                <a:r>
                  <a:rPr lang="da-DK">
                    <a:solidFill>
                      <a:schemeClr val="tx2"/>
                    </a:solidFill>
                  </a:rPr>
                  <a:t>Nulhypotesen </a:t>
                </a:r>
                <a:r>
                  <a:rPr lang="da-DK" smtClean="0">
                    <a:solidFill>
                      <a:schemeClr val="tx2"/>
                    </a:solidFill>
                  </a:rPr>
                  <a:t>(</a:t>
                </a:r>
                <a14:m>
                  <m:oMath xmlns:m="http://schemas.openxmlformats.org/officeDocument/2006/math">
                    <m:sSub>
                      <m:sSubPr>
                        <m:ctrlPr>
                          <a:rPr lang="da-DK" i="1">
                            <a:solidFill>
                              <a:schemeClr val="tx2"/>
                            </a:solidFill>
                            <a:latin typeface="Cambria Math" panose="02040503050406030204" pitchFamily="18" charset="0"/>
                          </a:rPr>
                        </m:ctrlPr>
                      </m:sSubPr>
                      <m:e>
                        <m:r>
                          <a:rPr lang="da-DK" i="1">
                            <a:solidFill>
                              <a:schemeClr val="tx2"/>
                            </a:solidFill>
                            <a:latin typeface="Cambria Math"/>
                          </a:rPr>
                          <m:t>𝐻</m:t>
                        </m:r>
                      </m:e>
                      <m:sub>
                        <m:r>
                          <a:rPr lang="da-DK" i="1">
                            <a:solidFill>
                              <a:schemeClr val="tx2"/>
                            </a:solidFill>
                            <a:latin typeface="Cambria Math"/>
                          </a:rPr>
                          <m:t>0</m:t>
                        </m:r>
                      </m:sub>
                    </m:sSub>
                  </m:oMath>
                </a14:m>
                <a:r>
                  <a:rPr lang="da-DK" smtClean="0"/>
                  <a:t>)</a:t>
                </a:r>
                <a:endParaRPr lang="da-DK" dirty="0"/>
              </a:p>
              <a:p>
                <a:pPr lvl="1"/>
                <a:r>
                  <a:rPr lang="da-DK" smtClean="0">
                    <a:solidFill>
                      <a:schemeClr val="tx2"/>
                    </a:solidFill>
                  </a:rPr>
                  <a:t>Alternativhypotesen (</a:t>
                </a:r>
                <a14:m>
                  <m:oMath xmlns:m="http://schemas.openxmlformats.org/officeDocument/2006/math">
                    <m:sSub>
                      <m:sSubPr>
                        <m:ctrlPr>
                          <a:rPr lang="da-DK" i="1">
                            <a:solidFill>
                              <a:schemeClr val="tx2"/>
                            </a:solidFill>
                            <a:latin typeface="Cambria Math" panose="02040503050406030204" pitchFamily="18" charset="0"/>
                          </a:rPr>
                        </m:ctrlPr>
                      </m:sSubPr>
                      <m:e>
                        <m:r>
                          <a:rPr lang="da-DK" i="1">
                            <a:solidFill>
                              <a:schemeClr val="tx2"/>
                            </a:solidFill>
                            <a:latin typeface="Cambria Math"/>
                          </a:rPr>
                          <m:t>𝐻</m:t>
                        </m:r>
                      </m:e>
                      <m:sub>
                        <m:r>
                          <a:rPr lang="en-US" b="0" i="1" smtClean="0">
                            <a:solidFill>
                              <a:schemeClr val="tx2"/>
                            </a:solidFill>
                            <a:latin typeface="Cambria Math" panose="02040503050406030204" pitchFamily="18" charset="0"/>
                          </a:rPr>
                          <m:t>1</m:t>
                        </m:r>
                      </m:sub>
                    </m:sSub>
                  </m:oMath>
                </a14:m>
                <a:r>
                  <a:rPr lang="da-DK" dirty="0" smtClean="0"/>
                  <a:t> (eller </a:t>
                </a:r>
                <a14:m>
                  <m:oMath xmlns:m="http://schemas.openxmlformats.org/officeDocument/2006/math">
                    <m:sSub>
                      <m:sSubPr>
                        <m:ctrlPr>
                          <a:rPr lang="da-DK" i="1">
                            <a:solidFill>
                              <a:schemeClr val="tx2"/>
                            </a:solidFill>
                            <a:latin typeface="Cambria Math" panose="02040503050406030204" pitchFamily="18" charset="0"/>
                          </a:rPr>
                        </m:ctrlPr>
                      </m:sSubPr>
                      <m:e>
                        <m:r>
                          <a:rPr lang="da-DK" i="1">
                            <a:solidFill>
                              <a:schemeClr val="tx2"/>
                            </a:solidFill>
                            <a:latin typeface="Cambria Math"/>
                          </a:rPr>
                          <m:t>𝐻</m:t>
                        </m:r>
                      </m:e>
                      <m:sub>
                        <m:r>
                          <a:rPr lang="da-DK" i="1">
                            <a:solidFill>
                              <a:schemeClr val="tx2"/>
                            </a:solidFill>
                            <a:latin typeface="Cambria Math"/>
                          </a:rPr>
                          <m:t>𝑎</m:t>
                        </m:r>
                      </m:sub>
                    </m:sSub>
                  </m:oMath>
                </a14:m>
                <a:r>
                  <a:rPr lang="da-DK" smtClean="0"/>
                  <a:t>))</a:t>
                </a:r>
                <a:endParaRPr lang="da-DK" dirty="0"/>
              </a:p>
              <a:p>
                <a:r>
                  <a:rPr lang="da-DK" sz="2000" smtClean="0"/>
                  <a:t>Som regel formuleres </a:t>
                </a:r>
                <a:r>
                  <a:rPr lang="da-DK" sz="2000" b="1" smtClean="0"/>
                  <a:t>alternativhypotesen</a:t>
                </a:r>
                <a:r>
                  <a:rPr lang="da-DK" sz="2000" smtClean="0"/>
                  <a:t> som det, man tror er sandt, eller det, man gerne vil bekræfte. Her:</a:t>
                </a:r>
                <a:br>
                  <a:rPr lang="da-DK" sz="2000" smtClean="0"/>
                </a:br>
                <a:r>
                  <a:rPr lang="da-DK" sz="2000" smtClean="0"/>
                  <a:t> 	</a:t>
                </a:r>
                <a14:m>
                  <m:oMath xmlns:m="http://schemas.openxmlformats.org/officeDocument/2006/math">
                    <m:sSub>
                      <m:sSubPr>
                        <m:ctrlPr>
                          <a:rPr lang="da-DK" sz="2000" i="1">
                            <a:solidFill>
                              <a:schemeClr val="tx2"/>
                            </a:solidFill>
                            <a:latin typeface="Cambria Math" panose="02040503050406030204" pitchFamily="18" charset="0"/>
                          </a:rPr>
                        </m:ctrlPr>
                      </m:sSubPr>
                      <m:e>
                        <m:r>
                          <a:rPr lang="da-DK" sz="2000" i="1">
                            <a:solidFill>
                              <a:schemeClr val="tx2"/>
                            </a:solidFill>
                            <a:latin typeface="Cambria Math"/>
                          </a:rPr>
                          <m:t>𝐻</m:t>
                        </m:r>
                      </m:e>
                      <m:sub>
                        <m:r>
                          <a:rPr lang="en-US" sz="2000" b="0" i="1" smtClean="0">
                            <a:solidFill>
                              <a:schemeClr val="tx2"/>
                            </a:solidFill>
                            <a:latin typeface="Cambria Math" panose="02040503050406030204" pitchFamily="18" charset="0"/>
                          </a:rPr>
                          <m:t>1</m:t>
                        </m:r>
                      </m:sub>
                    </m:sSub>
                  </m:oMath>
                </a14:m>
                <a:r>
                  <a:rPr lang="da-DK" sz="2000" dirty="0" smtClean="0"/>
                  <a:t>: </a:t>
                </a:r>
                <a14:m>
                  <m:oMath xmlns:m="http://schemas.openxmlformats.org/officeDocument/2006/math">
                    <m:r>
                      <a:rPr lang="da-DK" sz="2000" i="1">
                        <a:latin typeface="Cambria Math"/>
                        <a:ea typeface="Cambria Math"/>
                      </a:rPr>
                      <m:t>𝜇</m:t>
                    </m:r>
                    <m:r>
                      <a:rPr lang="da-DK" sz="2000" i="1">
                        <a:latin typeface="Cambria Math"/>
                        <a:ea typeface="Cambria Math"/>
                      </a:rPr>
                      <m:t>&gt;1600</m:t>
                    </m:r>
                  </m:oMath>
                </a14:m>
                <a:endParaRPr lang="da-DK" sz="2000" smtClean="0"/>
              </a:p>
              <a:p>
                <a:r>
                  <a:rPr lang="da-DK" sz="2000" smtClean="0"/>
                  <a:t>Altern</a:t>
                </a:r>
                <a:r>
                  <a:rPr lang="da-DK" sz="2000" smtClean="0">
                    <a:solidFill>
                      <a:schemeClr val="tx1"/>
                    </a:solidFill>
                  </a:rPr>
                  <a:t>ativhypotesen er alternativet til </a:t>
                </a:r>
                <a:r>
                  <a:rPr lang="da-DK" sz="2000" b="1" smtClean="0">
                    <a:solidFill>
                      <a:schemeClr val="tx1"/>
                    </a:solidFill>
                  </a:rPr>
                  <a:t>nulhypotesen</a:t>
                </a:r>
                <a:r>
                  <a:rPr lang="da-DK" sz="2000" smtClean="0">
                    <a:solidFill>
                      <a:schemeClr val="tx1"/>
                    </a:solidFill>
                  </a:rPr>
                  <a:t>, så umiddelbart formuleres </a:t>
                </a:r>
                <a14:m>
                  <m:oMath xmlns:m="http://schemas.openxmlformats.org/officeDocument/2006/math">
                    <m:sSub>
                      <m:sSubPr>
                        <m:ctrlPr>
                          <a:rPr lang="da-DK" sz="2000" i="1">
                            <a:solidFill>
                              <a:schemeClr val="tx1"/>
                            </a:solidFill>
                            <a:latin typeface="Cambria Math" panose="02040503050406030204" pitchFamily="18" charset="0"/>
                          </a:rPr>
                        </m:ctrlPr>
                      </m:sSubPr>
                      <m:e>
                        <m:r>
                          <a:rPr lang="da-DK" sz="2000" i="1">
                            <a:solidFill>
                              <a:schemeClr val="tx1"/>
                            </a:solidFill>
                            <a:latin typeface="Cambria Math"/>
                          </a:rPr>
                          <m:t>𝐻</m:t>
                        </m:r>
                      </m:e>
                      <m:sub>
                        <m:r>
                          <a:rPr lang="en-US" sz="2000" b="0" i="1" smtClean="0">
                            <a:solidFill>
                              <a:schemeClr val="tx1"/>
                            </a:solidFill>
                            <a:latin typeface="Cambria Math" panose="02040503050406030204" pitchFamily="18" charset="0"/>
                          </a:rPr>
                          <m:t>0</m:t>
                        </m:r>
                      </m:sub>
                    </m:sSub>
                  </m:oMath>
                </a14:m>
                <a:r>
                  <a:rPr lang="da-DK" sz="2000" smtClean="0">
                    <a:solidFill>
                      <a:schemeClr val="tx1"/>
                    </a:solidFill>
                  </a:rPr>
                  <a:t> som det modsatte af </a:t>
                </a:r>
                <a14:m>
                  <m:oMath xmlns:m="http://schemas.openxmlformats.org/officeDocument/2006/math">
                    <m:sSub>
                      <m:sSubPr>
                        <m:ctrlPr>
                          <a:rPr lang="da-DK" sz="2000" i="1">
                            <a:solidFill>
                              <a:schemeClr val="tx1"/>
                            </a:solidFill>
                            <a:latin typeface="Cambria Math" panose="02040503050406030204" pitchFamily="18" charset="0"/>
                          </a:rPr>
                        </m:ctrlPr>
                      </m:sSubPr>
                      <m:e>
                        <m:r>
                          <a:rPr lang="da-DK" sz="2000" i="1">
                            <a:solidFill>
                              <a:schemeClr val="tx1"/>
                            </a:solidFill>
                            <a:latin typeface="Cambria Math"/>
                          </a:rPr>
                          <m:t>𝐻</m:t>
                        </m:r>
                      </m:e>
                      <m:sub>
                        <m:r>
                          <a:rPr lang="en-US" sz="2000" i="1">
                            <a:solidFill>
                              <a:schemeClr val="tx1"/>
                            </a:solidFill>
                            <a:latin typeface="Cambria Math" panose="02040503050406030204" pitchFamily="18" charset="0"/>
                          </a:rPr>
                          <m:t>1</m:t>
                        </m:r>
                      </m:sub>
                    </m:sSub>
                  </m:oMath>
                </a14:m>
                <a:r>
                  <a:rPr lang="da-DK" sz="2000" smtClean="0"/>
                  <a:t>:</a:t>
                </a:r>
                <a:br>
                  <a:rPr lang="da-DK" sz="2000" smtClean="0"/>
                </a:br>
                <a:r>
                  <a:rPr lang="da-DK" sz="2000" smtClean="0"/>
                  <a:t> 	</a:t>
                </a:r>
                <a14:m>
                  <m:oMath xmlns:m="http://schemas.openxmlformats.org/officeDocument/2006/math">
                    <m:sSub>
                      <m:sSubPr>
                        <m:ctrlPr>
                          <a:rPr lang="da-DK" sz="2000" i="1">
                            <a:solidFill>
                              <a:schemeClr val="tx2"/>
                            </a:solidFill>
                            <a:latin typeface="Cambria Math" panose="02040503050406030204" pitchFamily="18" charset="0"/>
                          </a:rPr>
                        </m:ctrlPr>
                      </m:sSubPr>
                      <m:e>
                        <m:r>
                          <a:rPr lang="da-DK" sz="2000" i="1">
                            <a:solidFill>
                              <a:schemeClr val="tx2"/>
                            </a:solidFill>
                            <a:latin typeface="Cambria Math"/>
                          </a:rPr>
                          <m:t>𝐻</m:t>
                        </m:r>
                      </m:e>
                      <m:sub>
                        <m:r>
                          <a:rPr lang="en-US" sz="2000" b="0" i="1" smtClean="0">
                            <a:solidFill>
                              <a:schemeClr val="tx2"/>
                            </a:solidFill>
                            <a:latin typeface="Cambria Math" panose="02040503050406030204" pitchFamily="18" charset="0"/>
                          </a:rPr>
                          <m:t>0</m:t>
                        </m:r>
                      </m:sub>
                    </m:sSub>
                  </m:oMath>
                </a14:m>
                <a:r>
                  <a:rPr lang="da-DK" sz="2000" dirty="0" smtClean="0"/>
                  <a:t>: </a:t>
                </a:r>
                <a14:m>
                  <m:oMath xmlns:m="http://schemas.openxmlformats.org/officeDocument/2006/math">
                    <m:r>
                      <a:rPr lang="da-DK" sz="2000" i="1">
                        <a:latin typeface="Cambria Math"/>
                        <a:ea typeface="Cambria Math"/>
                      </a:rPr>
                      <m:t>𝜇</m:t>
                    </m:r>
                    <m:r>
                      <a:rPr lang="da-DK" sz="2000" i="1" smtClean="0">
                        <a:latin typeface="Cambria Math" panose="02040503050406030204" pitchFamily="18" charset="0"/>
                        <a:ea typeface="Cambria Math" panose="02040503050406030204" pitchFamily="18" charset="0"/>
                      </a:rPr>
                      <m:t>≤</m:t>
                    </m:r>
                    <m:r>
                      <a:rPr lang="da-DK" sz="2000" i="1">
                        <a:latin typeface="Cambria Math"/>
                        <a:ea typeface="Cambria Math"/>
                      </a:rPr>
                      <m:t>1600</m:t>
                    </m:r>
                  </m:oMath>
                </a14:m>
                <a:endParaRPr lang="da-DK" sz="2000" smtClean="0"/>
              </a:p>
              <a:p>
                <a:r>
                  <a:rPr lang="da-DK" sz="2000" smtClean="0"/>
                  <a:t>Hypotesetesten foregår ved at antage, </a:t>
                </a:r>
                <a:r>
                  <a:rPr lang="da-DK" sz="2000" dirty="0"/>
                  <a:t>at nulhypotesen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da-DK" sz="2000" i="1">
                            <a:latin typeface="Cambria Math"/>
                          </a:rPr>
                          <m:t>0</m:t>
                        </m:r>
                      </m:sub>
                    </m:sSub>
                    <m:r>
                      <a:rPr lang="da-DK" sz="2000" i="1">
                        <a:latin typeface="Cambria Math"/>
                      </a:rPr>
                      <m:t> </m:t>
                    </m:r>
                  </m:oMath>
                </a14:m>
                <a:r>
                  <a:rPr lang="da-DK" sz="2000"/>
                  <a:t>er </a:t>
                </a:r>
                <a:r>
                  <a:rPr lang="da-DK" sz="2000" smtClean="0"/>
                  <a:t>sand. Hvis </a:t>
                </a:r>
                <a:r>
                  <a:rPr lang="da-DK" sz="2000" dirty="0"/>
                  <a:t>de statistiske undersøgelser viser, </a:t>
                </a:r>
                <a:r>
                  <a:rPr lang="da-DK" sz="2000"/>
                  <a:t>at </a:t>
                </a:r>
                <a:r>
                  <a:rPr lang="da-DK" sz="2000" smtClean="0"/>
                  <a:t>det har usandsynlige konsekvenser, </a:t>
                </a:r>
                <a:r>
                  <a:rPr lang="da-DK" sz="2000" dirty="0"/>
                  <a:t>så må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da-DK" sz="2000" i="1">
                            <a:latin typeface="Cambria Math"/>
                          </a:rPr>
                          <m:t>0</m:t>
                        </m:r>
                      </m:sub>
                    </m:sSub>
                  </m:oMath>
                </a14:m>
                <a:r>
                  <a:rPr lang="da-DK" sz="2000" dirty="0"/>
                  <a:t> forkastes, og </a:t>
                </a:r>
                <a:r>
                  <a:rPr lang="da-DK" sz="2000"/>
                  <a:t>dermed </a:t>
                </a:r>
                <a:r>
                  <a:rPr lang="da-DK" sz="2000" smtClean="0"/>
                  <a:t>kan </a:t>
                </a:r>
                <a:r>
                  <a:rPr lang="da-DK" sz="2000" dirty="0"/>
                  <a:t>vi acceptere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en-US" sz="2000" b="0" i="1" smtClean="0">
                            <a:latin typeface="Cambria Math" panose="02040503050406030204" pitchFamily="18" charset="0"/>
                          </a:rPr>
                          <m:t>1</m:t>
                        </m:r>
                      </m:sub>
                    </m:sSub>
                  </m:oMath>
                </a14:m>
                <a:endParaRPr lang="da-DK" sz="2000" dirty="0" smtClean="0"/>
              </a:p>
              <a:p>
                <a:r>
                  <a:rPr lang="da-DK" sz="2000" smtClean="0"/>
                  <a:t>For at kunne beregne konsekvenser af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da-DK" sz="2000" i="1">
                            <a:latin typeface="Cambria Math"/>
                          </a:rPr>
                          <m:t>0</m:t>
                        </m:r>
                      </m:sub>
                    </m:sSub>
                  </m:oMath>
                </a14:m>
                <a:r>
                  <a:rPr lang="da-DK" sz="2000" dirty="0" smtClean="0"/>
                  <a:t> </a:t>
                </a:r>
                <a:r>
                  <a:rPr lang="da-DK" sz="2000" smtClean="0"/>
                  <a:t>formuleres den som regel med ‘=‘ :</a:t>
                </a:r>
                <a:endParaRPr lang="da-DK" sz="2000" dirty="0"/>
              </a:p>
              <a:p>
                <a:pPr lvl="1"/>
                <a14:m>
                  <m:oMath xmlns:m="http://schemas.openxmlformats.org/officeDocument/2006/math">
                    <m:sSub>
                      <m:sSubPr>
                        <m:ctrlPr>
                          <a:rPr lang="da-DK" i="1">
                            <a:solidFill>
                              <a:schemeClr val="tx2"/>
                            </a:solidFill>
                            <a:latin typeface="Cambria Math" panose="02040503050406030204" pitchFamily="18" charset="0"/>
                          </a:rPr>
                        </m:ctrlPr>
                      </m:sSubPr>
                      <m:e>
                        <m:r>
                          <a:rPr lang="da-DK" i="1">
                            <a:solidFill>
                              <a:schemeClr val="tx2"/>
                            </a:solidFill>
                            <a:latin typeface="Cambria Math"/>
                          </a:rPr>
                          <m:t>𝐻</m:t>
                        </m:r>
                      </m:e>
                      <m:sub>
                        <m:r>
                          <a:rPr lang="da-DK" i="1">
                            <a:solidFill>
                              <a:schemeClr val="tx2"/>
                            </a:solidFill>
                            <a:latin typeface="Cambria Math"/>
                          </a:rPr>
                          <m:t>0</m:t>
                        </m:r>
                      </m:sub>
                    </m:sSub>
                  </m:oMath>
                </a14:m>
                <a:r>
                  <a:rPr lang="da-DK" dirty="0" smtClean="0"/>
                  <a:t>: </a:t>
                </a:r>
                <a14:m>
                  <m:oMath xmlns:m="http://schemas.openxmlformats.org/officeDocument/2006/math">
                    <m:r>
                      <a:rPr lang="da-DK" i="1">
                        <a:latin typeface="Cambria Math"/>
                        <a:ea typeface="Cambria Math"/>
                      </a:rPr>
                      <m:t>𝜇</m:t>
                    </m:r>
                    <m:r>
                      <a:rPr lang="da-DK" i="1" smtClean="0">
                        <a:solidFill>
                          <a:schemeClr val="accent1">
                            <a:lumMod val="75000"/>
                          </a:schemeClr>
                        </a:solidFill>
                        <a:latin typeface="Cambria Math"/>
                        <a:ea typeface="Cambria Math"/>
                      </a:rPr>
                      <m:t>=</m:t>
                    </m:r>
                    <m:r>
                      <a:rPr lang="da-DK" i="1">
                        <a:latin typeface="Cambria Math"/>
                        <a:ea typeface="Cambria Math"/>
                      </a:rPr>
                      <m:t>1600</m:t>
                    </m:r>
                  </m:oMath>
                </a14:m>
                <a:endParaRPr lang="da-DK" dirty="0"/>
              </a:p>
              <a:p>
                <a:pPr lvl="1"/>
                <a14:m>
                  <m:oMath xmlns:m="http://schemas.openxmlformats.org/officeDocument/2006/math">
                    <m:sSub>
                      <m:sSubPr>
                        <m:ctrlPr>
                          <a:rPr lang="da-DK" i="1">
                            <a:solidFill>
                              <a:schemeClr val="tx2"/>
                            </a:solidFill>
                            <a:latin typeface="Cambria Math" panose="02040503050406030204" pitchFamily="18" charset="0"/>
                          </a:rPr>
                        </m:ctrlPr>
                      </m:sSubPr>
                      <m:e>
                        <m:r>
                          <a:rPr lang="da-DK" i="1">
                            <a:solidFill>
                              <a:schemeClr val="tx2"/>
                            </a:solidFill>
                            <a:latin typeface="Cambria Math"/>
                          </a:rPr>
                          <m:t>𝐻</m:t>
                        </m:r>
                      </m:e>
                      <m:sub>
                        <m:r>
                          <a:rPr lang="en-US" i="1">
                            <a:solidFill>
                              <a:schemeClr val="tx2"/>
                            </a:solidFill>
                            <a:latin typeface="Cambria Math" panose="02040503050406030204" pitchFamily="18" charset="0"/>
                          </a:rPr>
                          <m:t>1</m:t>
                        </m:r>
                      </m:sub>
                    </m:sSub>
                  </m:oMath>
                </a14:m>
                <a:r>
                  <a:rPr lang="da-DK" dirty="0" smtClean="0"/>
                  <a:t>: </a:t>
                </a:r>
                <a14:m>
                  <m:oMath xmlns:m="http://schemas.openxmlformats.org/officeDocument/2006/math">
                    <m:r>
                      <a:rPr lang="da-DK" i="1">
                        <a:latin typeface="Cambria Math"/>
                        <a:ea typeface="Cambria Math"/>
                      </a:rPr>
                      <m:t>𝜇</m:t>
                    </m:r>
                    <m:r>
                      <a:rPr lang="da-DK" i="1">
                        <a:latin typeface="Cambria Math"/>
                        <a:ea typeface="Cambria Math"/>
                      </a:rPr>
                      <m:t>&gt;1600</m:t>
                    </m:r>
                  </m:oMath>
                </a14:m>
                <a:r>
                  <a:rPr lang="en-GB" smtClean="0"/>
                  <a:t>.</a:t>
                </a:r>
                <a:endParaRPr lang="en-GB"/>
              </a:p>
              <a:p>
                <a:endParaRPr lang="en-US"/>
              </a:p>
              <a:p>
                <a:pPr lvl="1"/>
                <a:endParaRPr lang="en-US"/>
              </a:p>
              <a:p>
                <a:endParaRPr lang="en-US" smtClean="0"/>
              </a:p>
              <a:p>
                <a:endParaRPr lang="en-US"/>
              </a:p>
              <a:p>
                <a:endParaRPr lang="en-US"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196752"/>
                <a:ext cx="8496944" cy="5544616"/>
              </a:xfrm>
              <a:blipFill>
                <a:blip r:embed="rId2"/>
                <a:stretch>
                  <a:fillRect l="-646" t="-549" r="-359" b="-330"/>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24</a:t>
            </a:fld>
            <a:endParaRPr lang="da-DK" dirty="0">
              <a:solidFill>
                <a:prstClr val="black">
                  <a:tint val="75000"/>
                </a:prstClr>
              </a:solidFill>
            </a:endParaRPr>
          </a:p>
        </p:txBody>
      </p:sp>
    </p:spTree>
    <p:extLst>
      <p:ext uri="{BB962C8B-B14F-4D97-AF65-F5344CB8AC3E}">
        <p14:creationId xmlns:p14="http://schemas.microsoft.com/office/powerpoint/2010/main" val="139956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Hypotesetest i retssalen</a:t>
            </a:r>
            <a:endParaRPr lang="da-DK"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da-DK" dirty="0" smtClean="0"/>
                  <a:t>En mand er anklaget for mord</a:t>
                </a:r>
              </a:p>
              <a:p>
                <a:r>
                  <a:rPr lang="da-DK" dirty="0" smtClean="0"/>
                  <a:t>Hypotesetest:</a:t>
                </a:r>
              </a:p>
              <a:p>
                <a:pPr lvl="1"/>
                <a:r>
                  <a:rPr lang="da-DK" sz="1800" dirty="0">
                    <a:solidFill>
                      <a:schemeClr val="tx2"/>
                    </a:solidFill>
                  </a:rPr>
                  <a:t>Nulhypotesen </a:t>
                </a:r>
                <a14:m>
                  <m:oMath xmlns:m="http://schemas.openxmlformats.org/officeDocument/2006/math">
                    <m:sSub>
                      <m:sSubPr>
                        <m:ctrlPr>
                          <a:rPr lang="da-DK" sz="1800" i="1">
                            <a:solidFill>
                              <a:schemeClr val="tx2"/>
                            </a:solidFill>
                            <a:latin typeface="Cambria Math" panose="02040503050406030204" pitchFamily="18" charset="0"/>
                          </a:rPr>
                        </m:ctrlPr>
                      </m:sSubPr>
                      <m:e>
                        <m:r>
                          <a:rPr lang="da-DK" sz="1800" i="1">
                            <a:solidFill>
                              <a:schemeClr val="tx2"/>
                            </a:solidFill>
                            <a:latin typeface="Cambria Math"/>
                          </a:rPr>
                          <m:t>𝐻</m:t>
                        </m:r>
                      </m:e>
                      <m:sub>
                        <m:r>
                          <a:rPr lang="da-DK" sz="1800" i="1">
                            <a:solidFill>
                              <a:schemeClr val="tx2"/>
                            </a:solidFill>
                            <a:latin typeface="Cambria Math"/>
                          </a:rPr>
                          <m:t>0</m:t>
                        </m:r>
                      </m:sub>
                    </m:sSub>
                  </m:oMath>
                </a14:m>
                <a:r>
                  <a:rPr lang="da-DK" sz="1800" dirty="0"/>
                  <a:t>:</a:t>
                </a:r>
                <a:r>
                  <a:rPr lang="da-DK" sz="1800" dirty="0" smtClean="0"/>
                  <a:t> Den anklagede er uskyldig</a:t>
                </a:r>
                <a:endParaRPr lang="da-DK" sz="1800" dirty="0"/>
              </a:p>
              <a:p>
                <a:pPr lvl="1"/>
                <a:r>
                  <a:rPr lang="da-DK" sz="1800" dirty="0">
                    <a:solidFill>
                      <a:schemeClr val="tx2"/>
                    </a:solidFill>
                  </a:rPr>
                  <a:t>Den alternative hypotese </a:t>
                </a:r>
                <a14:m>
                  <m:oMath xmlns:m="http://schemas.openxmlformats.org/officeDocument/2006/math">
                    <m:sSub>
                      <m:sSubPr>
                        <m:ctrlPr>
                          <a:rPr lang="da-DK" sz="1800" i="1">
                            <a:solidFill>
                              <a:schemeClr val="tx2"/>
                            </a:solidFill>
                            <a:latin typeface="Cambria Math" panose="02040503050406030204" pitchFamily="18" charset="0"/>
                          </a:rPr>
                        </m:ctrlPr>
                      </m:sSubPr>
                      <m:e>
                        <m:r>
                          <a:rPr lang="da-DK" sz="1800" i="1">
                            <a:solidFill>
                              <a:schemeClr val="tx2"/>
                            </a:solidFill>
                            <a:latin typeface="Cambria Math"/>
                          </a:rPr>
                          <m:t>𝐻</m:t>
                        </m:r>
                      </m:e>
                      <m:sub>
                        <m:r>
                          <a:rPr lang="en-US" sz="1800" b="0" i="1" smtClean="0">
                            <a:solidFill>
                              <a:schemeClr val="tx2"/>
                            </a:solidFill>
                            <a:latin typeface="Cambria Math" panose="02040503050406030204" pitchFamily="18" charset="0"/>
                          </a:rPr>
                          <m:t>1</m:t>
                        </m:r>
                      </m:sub>
                    </m:sSub>
                  </m:oMath>
                </a14:m>
                <a:r>
                  <a:rPr lang="da-DK" sz="1800" dirty="0"/>
                  <a:t>: </a:t>
                </a:r>
                <a:r>
                  <a:rPr lang="da-DK" sz="1800" dirty="0" smtClean="0"/>
                  <a:t>Den anklagede er skyldig</a:t>
                </a:r>
              </a:p>
              <a:p>
                <a:r>
                  <a:rPr lang="da-DK" sz="2000" dirty="0" smtClean="0"/>
                  <a:t>Den anklagede er uskyldig indtil det modsatte er bevist (uskyldsformodningen), og det er anklageren, der skal løfte bevisbyrden</a:t>
                </a:r>
              </a:p>
              <a:p>
                <a:r>
                  <a:rPr lang="da-DK" sz="2000" dirty="0" smtClean="0"/>
                  <a:t>På engelsk/amerikansk: A </a:t>
                </a:r>
                <a:r>
                  <a:rPr lang="en-GB" sz="2000" dirty="0" smtClean="0"/>
                  <a:t>person </a:t>
                </a:r>
                <a:r>
                  <a:rPr lang="en-GB" sz="2000" dirty="0"/>
                  <a:t>is innocent unless and until proven </a:t>
                </a:r>
                <a:r>
                  <a:rPr lang="en-GB" sz="2000" dirty="0" smtClean="0"/>
                  <a:t>guilty with evidence </a:t>
                </a:r>
                <a:r>
                  <a:rPr lang="en-GB" sz="2000" dirty="0"/>
                  <a:t>that is beyond </a:t>
                </a:r>
                <a:r>
                  <a:rPr lang="en-GB" sz="2000" b="1" dirty="0"/>
                  <a:t>reasonable doubt</a:t>
                </a:r>
                <a:r>
                  <a:rPr lang="en-GB" sz="2000" dirty="0"/>
                  <a:t> </a:t>
                </a:r>
                <a:endParaRPr lang="da-DK" sz="2000" dirty="0"/>
              </a:p>
              <a:p>
                <a:r>
                  <a:rPr lang="da-DK" sz="2000" dirty="0" smtClean="0"/>
                  <a:t>Anklageren fremlægger beviser, der skal forkaste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da-DK" sz="2000" i="1">
                            <a:latin typeface="Cambria Math"/>
                          </a:rPr>
                          <m:t>0</m:t>
                        </m:r>
                      </m:sub>
                    </m:sSub>
                  </m:oMath>
                </a14:m>
                <a:r>
                  <a:rPr lang="da-DK" sz="2000" dirty="0" smtClean="0"/>
                  <a:t>. Hvis det lykkes, accepteres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en-US" sz="2000" b="0" i="1" smtClean="0">
                            <a:latin typeface="Cambria Math" panose="02040503050406030204" pitchFamily="18" charset="0"/>
                          </a:rPr>
                          <m:t>1</m:t>
                        </m:r>
                      </m:sub>
                    </m:sSub>
                  </m:oMath>
                </a14:m>
                <a:r>
                  <a:rPr lang="da-DK" sz="2000" dirty="0" smtClean="0"/>
                  <a:t> og den anklagede dømmes skyldig</a:t>
                </a:r>
              </a:p>
              <a:p>
                <a:r>
                  <a:rPr lang="da-DK" sz="2000" dirty="0" smtClean="0"/>
                  <a:t>Hvis det ikke lykkes anklageren at forkaste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da-DK" sz="2000" i="1">
                            <a:latin typeface="Cambria Math"/>
                          </a:rPr>
                          <m:t>0</m:t>
                        </m:r>
                      </m:sub>
                    </m:sSub>
                  </m:oMath>
                </a14:m>
                <a:r>
                  <a:rPr lang="da-DK" sz="2000" dirty="0" smtClean="0"/>
                  <a:t>, så bliver den anklagede frikendt </a:t>
                </a:r>
              </a:p>
              <a:p>
                <a:r>
                  <a:rPr lang="da-DK" sz="2000" dirty="0" smtClean="0"/>
                  <a:t>Hvis den anklagede bliver frikendt, betyder det ikke, at han er uskyldig. Han begik måske mordet i virkeligheden – det kunne bare ikke bevises ‘</a:t>
                </a:r>
                <a:r>
                  <a:rPr lang="da-DK" sz="2000" dirty="0" err="1" smtClean="0"/>
                  <a:t>beyond</a:t>
                </a:r>
                <a:r>
                  <a:rPr lang="da-DK" sz="2000" dirty="0" smtClean="0"/>
                  <a:t> </a:t>
                </a:r>
                <a:r>
                  <a:rPr lang="da-DK" sz="2000" dirty="0" err="1" smtClean="0"/>
                  <a:t>reasonable</a:t>
                </a:r>
                <a:r>
                  <a:rPr lang="da-DK" sz="2000" dirty="0" smtClean="0"/>
                  <a:t> </a:t>
                </a:r>
                <a:r>
                  <a:rPr lang="da-DK" sz="2000" dirty="0" err="1" smtClean="0"/>
                  <a:t>doubt</a:t>
                </a:r>
                <a:r>
                  <a:rPr lang="da-DK" sz="2000" dirty="0" smtClean="0"/>
                  <a:t>’, at det var ham, der gjorde det </a:t>
                </a:r>
              </a:p>
              <a:p>
                <a:r>
                  <a:rPr lang="da-DK" sz="2000" dirty="0" smtClean="0"/>
                  <a:t>Vi har ikke bevist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da-DK" sz="2000" i="1">
                            <a:latin typeface="Cambria Math"/>
                          </a:rPr>
                          <m:t>0</m:t>
                        </m:r>
                      </m:sub>
                    </m:sSub>
                  </m:oMath>
                </a14:m>
                <a:r>
                  <a:rPr lang="da-DK" sz="2000" dirty="0" smtClean="0"/>
                  <a:t> </a:t>
                </a:r>
                <a:r>
                  <a:rPr lang="da-DK" sz="2000" dirty="0"/>
                  <a:t>– </a:t>
                </a:r>
                <a:r>
                  <a:rPr lang="da-DK" sz="2000" dirty="0" smtClean="0"/>
                  <a:t>der var bare ikke bevis nok til at kunne forkaste den.</a:t>
                </a:r>
                <a:endParaRPr lang="da-DK"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68" t="-659" r="-72" b="-131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t>25</a:t>
            </a:fld>
            <a:endParaRPr lang="da-DK" dirty="0"/>
          </a:p>
        </p:txBody>
      </p:sp>
    </p:spTree>
    <p:extLst>
      <p:ext uri="{BB962C8B-B14F-4D97-AF65-F5344CB8AC3E}">
        <p14:creationId xmlns:p14="http://schemas.microsoft.com/office/powerpoint/2010/main" val="179607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Tvivlen skal komme den anklagede til gode</a:t>
            </a:r>
            <a:endParaRPr lang="da-DK" dirty="0"/>
          </a:p>
        </p:txBody>
      </p:sp>
      <p:sp>
        <p:nvSpPr>
          <p:cNvPr id="3" name="Content Placeholder 2"/>
          <p:cNvSpPr>
            <a:spLocks noGrp="1"/>
          </p:cNvSpPr>
          <p:nvPr>
            <p:ph idx="1"/>
          </p:nvPr>
        </p:nvSpPr>
        <p:spPr>
          <a:xfrm>
            <a:off x="683568" y="4149080"/>
            <a:ext cx="7848872" cy="2520280"/>
          </a:xfrm>
        </p:spPr>
        <p:txBody>
          <a:bodyPr/>
          <a:lstStyle/>
          <a:p>
            <a:pPr marL="0" indent="0">
              <a:buNone/>
            </a:pPr>
            <a:r>
              <a:rPr lang="da-DK" dirty="0" smtClean="0"/>
              <a:t>En mistænkt blev frifundet for indbrud selvom hans DNA forbandt ham til forbrydelsen. </a:t>
            </a:r>
            <a:br>
              <a:rPr lang="da-DK" dirty="0" smtClean="0"/>
            </a:br>
            <a:r>
              <a:rPr lang="da-DK" sz="1400" dirty="0" smtClean="0"/>
              <a:t>  </a:t>
            </a:r>
            <a:r>
              <a:rPr lang="da-DK" dirty="0" smtClean="0"/>
              <a:t/>
            </a:r>
            <a:br>
              <a:rPr lang="da-DK" dirty="0" smtClean="0"/>
            </a:br>
            <a:r>
              <a:rPr lang="da-DK" dirty="0" smtClean="0"/>
              <a:t>Hans DNA blev nemlig ikke fundet på selve gerningsstedet, kun på det brækjern, der blev brugt til indbruddet. </a:t>
            </a:r>
            <a:br>
              <a:rPr lang="da-DK" dirty="0" smtClean="0"/>
            </a:br>
            <a:r>
              <a:rPr lang="da-DK" sz="1400" dirty="0" smtClean="0"/>
              <a:t> </a:t>
            </a:r>
            <a:endParaRPr lang="da-DK" dirty="0" smtClean="0"/>
          </a:p>
          <a:p>
            <a:pPr marL="0" indent="0">
              <a:buNone/>
            </a:pPr>
            <a:r>
              <a:rPr lang="da-DK" dirty="0" smtClean="0"/>
              <a:t>Man kunne ikke bevise, at han havde været på gerningsstedet.</a:t>
            </a:r>
            <a:endParaRPr lang="da-DK" dirty="0"/>
          </a:p>
        </p:txBody>
      </p:sp>
      <p:sp>
        <p:nvSpPr>
          <p:cNvPr id="4" name="Slide Number Placeholder 3"/>
          <p:cNvSpPr>
            <a:spLocks noGrp="1"/>
          </p:cNvSpPr>
          <p:nvPr>
            <p:ph type="sldNum" sz="quarter" idx="12"/>
          </p:nvPr>
        </p:nvSpPr>
        <p:spPr/>
        <p:txBody>
          <a:bodyPr/>
          <a:lstStyle/>
          <a:p>
            <a:fld id="{2CD97C06-EC96-4259-9516-82894ECCBF7D}" type="slidenum">
              <a:rPr lang="da-DK" smtClean="0"/>
              <a:t>26</a:t>
            </a:fld>
            <a:endParaRPr lang="da-DK"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40768"/>
            <a:ext cx="6540500" cy="257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5643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To typer af fejl</a:t>
            </a:r>
            <a:endParaRPr lang="da-DK"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67544" y="3717032"/>
                <a:ext cx="4038600" cy="3140968"/>
              </a:xfrm>
            </p:spPr>
            <p:txBody>
              <a:bodyPr>
                <a:normAutofit lnSpcReduction="10000"/>
              </a:bodyPr>
              <a:lstStyle/>
              <a:p>
                <a:pPr marL="457200" lvl="1">
                  <a:buNone/>
                </a:pPr>
                <a:r>
                  <a:rPr lang="da-DK" sz="2000" dirty="0" smtClean="0">
                    <a:solidFill>
                      <a:schemeClr val="tx2"/>
                    </a:solidFill>
                  </a:rPr>
                  <a:t>Type I fejl</a:t>
                </a:r>
                <a:r>
                  <a:rPr lang="da-DK" sz="2000" dirty="0" smtClean="0"/>
                  <a:t>: </a:t>
                </a:r>
              </a:p>
              <a:p>
                <a:pPr marL="263525" lvl="1" indent="-263525">
                  <a:buFont typeface="Arial" panose="020B0604020202020204" pitchFamily="34" charset="0"/>
                  <a:buChar char="•"/>
                </a:pPr>
                <a:r>
                  <a:rPr lang="da-DK" sz="2000" dirty="0" smtClean="0"/>
                  <a:t>Vi dømmer en uskyldig</a:t>
                </a:r>
              </a:p>
              <a:p>
                <a:pPr marL="263525" lvl="1" indent="-263525">
                  <a:buFont typeface="Arial" panose="020B0604020202020204" pitchFamily="34" charset="0"/>
                  <a:buChar char="•"/>
                </a:pPr>
                <a:r>
                  <a:rPr lang="da-DK" sz="2000" dirty="0" smtClean="0"/>
                  <a:t>Vi forkaster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da-DK" sz="2000" i="1">
                            <a:latin typeface="Cambria Math"/>
                          </a:rPr>
                          <m:t>0</m:t>
                        </m:r>
                      </m:sub>
                    </m:sSub>
                  </m:oMath>
                </a14:m>
                <a:r>
                  <a:rPr lang="da-DK" sz="2000" dirty="0" smtClean="0"/>
                  <a:t>, selvom den er sand</a:t>
                </a:r>
              </a:p>
              <a:p>
                <a:pPr marL="263525" lvl="1" indent="-263525">
                  <a:buFont typeface="Arial" panose="020B0604020202020204" pitchFamily="34" charset="0"/>
                  <a:buChar char="•"/>
                </a:pPr>
                <a:r>
                  <a:rPr lang="da-DK" sz="2000" dirty="0" smtClean="0"/>
                  <a:t>Vi vurderer, at der er noget galt, selvom der ikke er </a:t>
                </a:r>
              </a:p>
              <a:p>
                <a:pPr marL="263525" lvl="1" indent="-263525">
                  <a:buFont typeface="Arial" panose="020B0604020202020204" pitchFamily="34" charset="0"/>
                  <a:buChar char="•"/>
                </a:pPr>
                <a:r>
                  <a:rPr lang="da-DK" sz="2000" dirty="0" smtClean="0"/>
                  <a:t>Sandsynligheden </a:t>
                </a:r>
                <a:br>
                  <a:rPr lang="da-DK" sz="2000" dirty="0" smtClean="0"/>
                </a:br>
                <a14:m>
                  <m:oMath xmlns:m="http://schemas.openxmlformats.org/officeDocument/2006/math">
                    <m:r>
                      <a:rPr lang="da-DK" sz="2000" i="1" smtClean="0">
                        <a:latin typeface="Cambria Math"/>
                        <a:ea typeface="Cambria Math"/>
                      </a:rPr>
                      <m:t>𝛼</m:t>
                    </m:r>
                    <m:r>
                      <a:rPr lang="da-DK" sz="2000" b="0" i="1" smtClean="0">
                        <a:latin typeface="Cambria Math"/>
                        <a:ea typeface="Cambria Math"/>
                      </a:rPr>
                      <m:t>=</m:t>
                    </m:r>
                    <m:r>
                      <a:rPr lang="da-DK" sz="2000" b="0" i="1" smtClean="0">
                        <a:latin typeface="Cambria Math"/>
                        <a:ea typeface="Cambria Math"/>
                      </a:rPr>
                      <m:t>𝑃</m:t>
                    </m:r>
                    <m:r>
                      <a:rPr lang="da-DK" sz="2000" b="0" i="1" smtClean="0">
                        <a:latin typeface="Cambria Math"/>
                        <a:ea typeface="Cambria Math"/>
                      </a:rPr>
                      <m:t>(</m:t>
                    </m:r>
                  </m:oMath>
                </a14:m>
                <a:r>
                  <a:rPr lang="da-DK" sz="2000" dirty="0" smtClean="0"/>
                  <a:t>forkaster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da-DK" sz="2000" i="1">
                            <a:latin typeface="Cambria Math"/>
                          </a:rPr>
                          <m:t>0</m:t>
                        </m:r>
                      </m:sub>
                    </m:sSub>
                  </m:oMath>
                </a14:m>
                <a:r>
                  <a:rPr lang="da-DK" sz="2000" dirty="0" smtClean="0"/>
                  <a:t> |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da-DK" sz="2000" i="1">
                            <a:latin typeface="Cambria Math"/>
                          </a:rPr>
                          <m:t>0</m:t>
                        </m:r>
                      </m:sub>
                    </m:sSub>
                  </m:oMath>
                </a14:m>
                <a:r>
                  <a:rPr lang="da-DK" sz="2000" dirty="0" smtClean="0"/>
                  <a:t> er sand)</a:t>
                </a:r>
              </a:p>
              <a:p>
                <a:pPr marL="263525" lvl="1" indent="-263525">
                  <a:buFont typeface="Arial" panose="020B0604020202020204" pitchFamily="34" charset="0"/>
                  <a:buChar char="•"/>
                </a:pPr>
                <a14:m>
                  <m:oMath xmlns:m="http://schemas.openxmlformats.org/officeDocument/2006/math">
                    <m:r>
                      <a:rPr lang="da-DK" sz="2000" i="1">
                        <a:latin typeface="Cambria Math"/>
                        <a:ea typeface="Cambria Math"/>
                      </a:rPr>
                      <m:t>𝛼</m:t>
                    </m:r>
                    <m:r>
                      <a:rPr lang="da-DK" sz="2000" i="1" smtClean="0">
                        <a:latin typeface="Cambria Math"/>
                        <a:ea typeface="Cambria Math"/>
                      </a:rPr>
                      <m:t>~</m:t>
                    </m:r>
                    <m:r>
                      <a:rPr lang="da-DK" sz="2000" b="0" i="1" smtClean="0">
                        <a:latin typeface="Cambria Math"/>
                        <a:ea typeface="Cambria Math"/>
                      </a:rPr>
                      <m:t> </m:t>
                    </m:r>
                  </m:oMath>
                </a14:m>
                <a:r>
                  <a:rPr lang="da-DK" sz="2000" dirty="0" smtClean="0"/>
                  <a:t>hvor stærke beviser kræves (</a:t>
                </a:r>
                <a:r>
                  <a:rPr lang="da-DK" sz="2000" dirty="0" err="1" smtClean="0"/>
                  <a:t>beyound</a:t>
                </a:r>
                <a:r>
                  <a:rPr lang="da-DK" sz="2000" dirty="0" smtClean="0"/>
                  <a:t> </a:t>
                </a:r>
                <a:r>
                  <a:rPr lang="da-DK" sz="2000" dirty="0" err="1" smtClean="0"/>
                  <a:t>reasonable</a:t>
                </a:r>
                <a:r>
                  <a:rPr lang="da-DK" sz="2000" dirty="0" smtClean="0"/>
                  <a:t> </a:t>
                </a:r>
                <a:r>
                  <a:rPr lang="da-DK" sz="2000" err="1" smtClean="0"/>
                  <a:t>doubt</a:t>
                </a:r>
                <a:r>
                  <a:rPr lang="da-DK" sz="2000" smtClean="0"/>
                  <a:t>). </a:t>
                </a:r>
                <a:endParaRPr lang="da-DK" sz="2000"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67544" y="3717032"/>
                <a:ext cx="4038600" cy="3140968"/>
              </a:xfrm>
              <a:blipFill rotWithShape="1">
                <a:blip r:embed="rId3"/>
                <a:stretch>
                  <a:fillRect l="-1662" t="-1942" b="-3495"/>
                </a:stretch>
              </a:blipFill>
            </p:spPr>
            <p:txBody>
              <a:bodyPr/>
              <a:lstStyle/>
              <a:p>
                <a:r>
                  <a:rPr lang="da-DK">
                    <a:noFill/>
                  </a:rPr>
                  <a:t> </a:t>
                </a:r>
              </a:p>
            </p:txBody>
          </p:sp>
        </mc:Fallback>
      </mc:AlternateContent>
      <mc:AlternateContent xmlns:mc="http://schemas.openxmlformats.org/markup-compatibility/2006" xmlns:a14="http://schemas.microsoft.com/office/drawing/2010/main">
        <mc:Choice Requires="a14">
          <p:sp>
            <p:nvSpPr>
              <p:cNvPr id="10" name="Content Placeholder 9"/>
              <p:cNvSpPr>
                <a:spLocks noGrp="1"/>
              </p:cNvSpPr>
              <p:nvPr>
                <p:ph sz="half" idx="2"/>
              </p:nvPr>
            </p:nvSpPr>
            <p:spPr>
              <a:xfrm>
                <a:off x="4658544" y="3741455"/>
                <a:ext cx="4377952" cy="2927905"/>
              </a:xfrm>
            </p:spPr>
            <p:txBody>
              <a:bodyPr>
                <a:normAutofit lnSpcReduction="10000"/>
              </a:bodyPr>
              <a:lstStyle/>
              <a:p>
                <a:pPr marL="0" indent="0">
                  <a:buNone/>
                </a:pPr>
                <a:r>
                  <a:rPr lang="da-DK" sz="2000" dirty="0" smtClean="0">
                    <a:solidFill>
                      <a:schemeClr val="tx2"/>
                    </a:solidFill>
                  </a:rPr>
                  <a:t>Type II fejl</a:t>
                </a:r>
                <a:r>
                  <a:rPr lang="da-DK" sz="2000" dirty="0" smtClean="0"/>
                  <a:t>: </a:t>
                </a:r>
              </a:p>
              <a:p>
                <a:pPr marL="263525" indent="-263525">
                  <a:buFont typeface="Arial" panose="020B0604020202020204" pitchFamily="34" charset="0"/>
                  <a:buChar char="•"/>
                </a:pPr>
                <a:r>
                  <a:rPr lang="da-DK" sz="2000" dirty="0" smtClean="0"/>
                  <a:t>Vi frikender en skyldig</a:t>
                </a:r>
              </a:p>
              <a:p>
                <a:pPr marL="263525" indent="-263525">
                  <a:buFont typeface="Arial" panose="020B0604020202020204" pitchFamily="34" charset="0"/>
                  <a:buChar char="•"/>
                </a:pPr>
                <a:r>
                  <a:rPr lang="da-DK" sz="2000" dirty="0" smtClean="0"/>
                  <a:t>Vi forkaster ikke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da-DK" sz="2000" i="1">
                            <a:latin typeface="Cambria Math"/>
                          </a:rPr>
                          <m:t>0</m:t>
                        </m:r>
                      </m:sub>
                    </m:sSub>
                  </m:oMath>
                </a14:m>
                <a:r>
                  <a:rPr lang="da-DK" sz="2000" dirty="0" smtClean="0"/>
                  <a:t>, selvom den er falsk</a:t>
                </a:r>
              </a:p>
              <a:p>
                <a:pPr marL="263525" indent="-263525">
                  <a:buFont typeface="Arial" panose="020B0604020202020204" pitchFamily="34" charset="0"/>
                  <a:buChar char="•"/>
                </a:pPr>
                <a:r>
                  <a:rPr lang="da-DK" sz="2000" dirty="0" smtClean="0"/>
                  <a:t>Vi opdager ikke, at der er noget galt</a:t>
                </a:r>
                <a:br>
                  <a:rPr lang="da-DK" sz="2000" dirty="0" smtClean="0"/>
                </a:br>
                <a:endParaRPr lang="da-DK" sz="2000" dirty="0" smtClean="0"/>
              </a:p>
              <a:p>
                <a:pPr marL="263525" indent="-263525">
                  <a:buFont typeface="Arial" panose="020B0604020202020204" pitchFamily="34" charset="0"/>
                  <a:buChar char="•"/>
                </a:pPr>
                <a:r>
                  <a:rPr lang="da-DK" sz="2000" dirty="0" smtClean="0">
                    <a:ea typeface="Cambria Math"/>
                  </a:rPr>
                  <a:t>Sandsynligheden</a:t>
                </a:r>
                <a:br>
                  <a:rPr lang="da-DK" sz="2000" dirty="0" smtClean="0">
                    <a:ea typeface="Cambria Math"/>
                  </a:rPr>
                </a:br>
                <a14:m>
                  <m:oMath xmlns:m="http://schemas.openxmlformats.org/officeDocument/2006/math">
                    <m:r>
                      <a:rPr lang="da-DK" sz="200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r>
                      <a:rPr lang="da-DK" sz="2000" i="1">
                        <a:latin typeface="Cambria Math"/>
                        <a:ea typeface="Cambria Math"/>
                      </a:rPr>
                      <m:t>(</m:t>
                    </m:r>
                  </m:oMath>
                </a14:m>
                <a:r>
                  <a:rPr lang="da-DK" sz="2000" dirty="0" smtClean="0"/>
                  <a:t>accepterer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da-DK" sz="2000" i="1">
                            <a:latin typeface="Cambria Math"/>
                          </a:rPr>
                          <m:t>0</m:t>
                        </m:r>
                      </m:sub>
                    </m:sSub>
                  </m:oMath>
                </a14:m>
                <a:r>
                  <a:rPr lang="da-DK" sz="2000" dirty="0"/>
                  <a:t> |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en-US" sz="2000" b="0" i="1" smtClean="0">
                            <a:latin typeface="Cambria Math" panose="02040503050406030204" pitchFamily="18" charset="0"/>
                          </a:rPr>
                          <m:t>1</m:t>
                        </m:r>
                      </m:sub>
                    </m:sSub>
                  </m:oMath>
                </a14:m>
                <a:r>
                  <a:rPr lang="da-DK" sz="2000" dirty="0"/>
                  <a:t> er sand)</a:t>
                </a:r>
              </a:p>
            </p:txBody>
          </p:sp>
        </mc:Choice>
        <mc:Fallback xmlns="">
          <p:sp>
            <p:nvSpPr>
              <p:cNvPr id="10" name="Content Placeholder 9"/>
              <p:cNvSpPr>
                <a:spLocks noGrp="1" noRot="1" noChangeAspect="1" noMove="1" noResize="1" noEditPoints="1" noAdjustHandles="1" noChangeArrowheads="1" noChangeShapeType="1" noTextEdit="1"/>
              </p:cNvSpPr>
              <p:nvPr>
                <p:ph sz="half" idx="2"/>
              </p:nvPr>
            </p:nvSpPr>
            <p:spPr>
              <a:xfrm>
                <a:off x="4658544" y="3741455"/>
                <a:ext cx="4377952" cy="2927905"/>
              </a:xfrm>
              <a:blipFill>
                <a:blip r:embed="rId4"/>
                <a:stretch>
                  <a:fillRect l="-1393" t="-2292"/>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t>27</a:t>
            </a:fld>
            <a:endParaRPr lang="da-DK" dirty="0"/>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nvPr>
            </p:nvGraphicFramePr>
            <p:xfrm>
              <a:off x="3203847" y="1196752"/>
              <a:ext cx="5544617" cy="2253680"/>
            </p:xfrm>
            <a:graphic>
              <a:graphicData uri="http://schemas.openxmlformats.org/drawingml/2006/table">
                <a:tbl>
                  <a:tblPr/>
                  <a:tblGrid>
                    <a:gridCol w="1583383">
                      <a:extLst>
                        <a:ext uri="{9D8B030D-6E8A-4147-A177-3AD203B41FA5}">
                          <a16:colId xmlns:a16="http://schemas.microsoft.com/office/drawing/2014/main" val="20000"/>
                        </a:ext>
                      </a:extLst>
                    </a:gridCol>
                    <a:gridCol w="1377821">
                      <a:extLst>
                        <a:ext uri="{9D8B030D-6E8A-4147-A177-3AD203B41FA5}">
                          <a16:colId xmlns:a16="http://schemas.microsoft.com/office/drawing/2014/main" val="20001"/>
                        </a:ext>
                      </a:extLst>
                    </a:gridCol>
                    <a:gridCol w="1300040">
                      <a:extLst>
                        <a:ext uri="{9D8B030D-6E8A-4147-A177-3AD203B41FA5}">
                          <a16:colId xmlns:a16="http://schemas.microsoft.com/office/drawing/2014/main" val="20002"/>
                        </a:ext>
                      </a:extLst>
                    </a:gridCol>
                    <a:gridCol w="1283373">
                      <a:extLst>
                        <a:ext uri="{9D8B030D-6E8A-4147-A177-3AD203B41FA5}">
                          <a16:colId xmlns:a16="http://schemas.microsoft.com/office/drawing/2014/main" val="20003"/>
                        </a:ext>
                      </a:extLst>
                    </a:gridCol>
                  </a:tblGrid>
                  <a:tr h="477229">
                    <a:tc>
                      <a:txBody>
                        <a:bodyPr/>
                        <a:lstStyle/>
                        <a:p>
                          <a:pPr algn="ctr" fontAlgn="ctr"/>
                          <a:endParaRPr lang="en-GB" sz="1800" b="0" i="0" u="none" strike="noStrike" dirty="0">
                            <a:solidFill>
                              <a:srgbClr val="000000"/>
                            </a:solidFill>
                            <a:effectLst/>
                            <a:latin typeface="Calibri"/>
                          </a:endParaRPr>
                        </a:p>
                      </a:txBody>
                      <a:tcPr marL="11931" marR="11931" marT="11931" marB="0" anchor="ctr">
                        <a:lnL>
                          <a:noFill/>
                        </a:lnL>
                        <a:lnR>
                          <a:noFill/>
                        </a:lnR>
                        <a:lnT>
                          <a:noFill/>
                        </a:lnT>
                        <a:lnB>
                          <a:noFill/>
                        </a:lnB>
                      </a:tcPr>
                    </a:tc>
                    <a:tc>
                      <a:txBody>
                        <a:bodyPr/>
                        <a:lstStyle/>
                        <a:p>
                          <a:pPr algn="ctr" fontAlgn="ctr"/>
                          <a:endParaRPr lang="en-GB" sz="1800" b="0" i="0" u="none" strike="noStrike" dirty="0">
                            <a:solidFill>
                              <a:srgbClr val="000000"/>
                            </a:solidFill>
                            <a:effectLst/>
                            <a:latin typeface="Calibri"/>
                          </a:endParaRPr>
                        </a:p>
                      </a:txBody>
                      <a:tcPr marL="11931" marR="11931" marT="11931" marB="0" anchor="ctr">
                        <a:lnL>
                          <a:noFill/>
                        </a:lnL>
                        <a:lnR>
                          <a:noFill/>
                        </a:lnR>
                        <a:lnT>
                          <a:noFill/>
                        </a:lnT>
                        <a:lnB>
                          <a:noFill/>
                        </a:lnB>
                      </a:tcPr>
                    </a:tc>
                    <a:tc gridSpan="2">
                      <a:txBody>
                        <a:bodyPr/>
                        <a:lstStyle/>
                        <a:p>
                          <a:pPr algn="ctr" fontAlgn="ctr"/>
                          <a:r>
                            <a:rPr lang="en-GB" sz="1800" b="1" i="0" u="none" strike="noStrike" dirty="0" err="1">
                              <a:solidFill>
                                <a:srgbClr val="000000"/>
                              </a:solidFill>
                              <a:effectLst/>
                              <a:latin typeface="Calibri"/>
                            </a:rPr>
                            <a:t>Rettens</a:t>
                          </a:r>
                          <a:r>
                            <a:rPr lang="en-GB" sz="1800" b="1" i="0" u="none" strike="noStrike" dirty="0">
                              <a:solidFill>
                                <a:srgbClr val="000000"/>
                              </a:solidFill>
                              <a:effectLst/>
                              <a:latin typeface="Calibri"/>
                            </a:rPr>
                            <a:t> </a:t>
                          </a:r>
                          <a:r>
                            <a:rPr lang="en-GB" sz="1800" b="1" i="0" u="none" strike="noStrike" dirty="0" err="1">
                              <a:solidFill>
                                <a:srgbClr val="000000"/>
                              </a:solidFill>
                              <a:effectLst/>
                              <a:latin typeface="Calibri"/>
                            </a:rPr>
                            <a:t>afgørelse</a:t>
                          </a:r>
                          <a:endParaRPr lang="en-GB" sz="1800" b="1" i="0" u="none" strike="noStrike" dirty="0">
                            <a:solidFill>
                              <a:srgbClr val="000000"/>
                            </a:solidFill>
                            <a:effectLst/>
                            <a:latin typeface="Calibri"/>
                          </a:endParaRPr>
                        </a:p>
                      </a:txBody>
                      <a:tcPr marL="11931" marR="11931" marT="11931" marB="0" anchor="ctr">
                        <a:lnL>
                          <a:noFill/>
                        </a:lnL>
                        <a:lnR>
                          <a:noFill/>
                        </a:lnR>
                        <a:lnT>
                          <a:noFill/>
                        </a:lnT>
                        <a:lnB>
                          <a:noFill/>
                        </a:lnB>
                      </a:tcPr>
                    </a:tc>
                    <a:tc hMerge="1">
                      <a:txBody>
                        <a:bodyPr/>
                        <a:lstStyle/>
                        <a:p>
                          <a:endParaRPr lang="da-DK"/>
                        </a:p>
                      </a:txBody>
                      <a:tcPr/>
                    </a:tc>
                    <a:extLst>
                      <a:ext uri="{0D108BD9-81ED-4DB2-BD59-A6C34878D82A}">
                        <a16:rowId xmlns:a16="http://schemas.microsoft.com/office/drawing/2014/main" val="10000"/>
                      </a:ext>
                    </a:extLst>
                  </a:tr>
                  <a:tr h="530883">
                    <a:tc>
                      <a:txBody>
                        <a:bodyPr/>
                        <a:lstStyle/>
                        <a:p>
                          <a:pPr algn="ctr" fontAlgn="ctr"/>
                          <a:endParaRPr lang="en-GB" sz="1800" b="0" i="0" u="none" strike="noStrike">
                            <a:solidFill>
                              <a:srgbClr val="000000"/>
                            </a:solidFill>
                            <a:effectLst/>
                            <a:latin typeface="Calibri"/>
                          </a:endParaRPr>
                        </a:p>
                      </a:txBody>
                      <a:tcPr marL="11931" marR="11931" marT="11931" marB="0" anchor="ctr">
                        <a:lnL>
                          <a:noFill/>
                        </a:lnL>
                        <a:lnR>
                          <a:noFill/>
                        </a:lnR>
                        <a:lnT>
                          <a:noFill/>
                        </a:lnT>
                        <a:lnB>
                          <a:noFill/>
                        </a:lnB>
                      </a:tcPr>
                    </a:tc>
                    <a:tc>
                      <a:txBody>
                        <a:bodyPr/>
                        <a:lstStyle/>
                        <a:p>
                          <a:pPr algn="ctr" fontAlgn="ctr"/>
                          <a:endParaRPr lang="en-GB" sz="1800" b="0" i="0" u="none" strike="noStrike" dirty="0">
                            <a:solidFill>
                              <a:srgbClr val="000000"/>
                            </a:solidFill>
                            <a:effectLst/>
                            <a:latin typeface="Calibri"/>
                          </a:endParaRPr>
                        </a:p>
                      </a:txBody>
                      <a:tcPr marL="11931" marR="11931" marT="11931" marB="0" anchor="ctr">
                        <a:lnL>
                          <a:noFill/>
                        </a:lnL>
                        <a:lnR>
                          <a:noFill/>
                        </a:lnR>
                        <a:lnT>
                          <a:noFill/>
                        </a:lnT>
                        <a:lnB>
                          <a:noFill/>
                        </a:lnB>
                      </a:tcPr>
                    </a:tc>
                    <a:tc>
                      <a:txBody>
                        <a:bodyPr/>
                        <a:lstStyle/>
                        <a:p>
                          <a:pPr algn="ctr" fontAlgn="ctr"/>
                          <a:r>
                            <a:rPr lang="en-GB" sz="1800" b="0" i="0" u="none" strike="noStrike" dirty="0" err="1">
                              <a:solidFill>
                                <a:srgbClr val="000000"/>
                              </a:solidFill>
                              <a:effectLst/>
                              <a:latin typeface="Calibri"/>
                            </a:rPr>
                            <a:t>Dømt</a:t>
                          </a:r>
                          <a:endParaRPr lang="en-GB" sz="1800" b="0" i="0" u="none" strike="noStrike" dirty="0">
                            <a:solidFill>
                              <a:srgbClr val="000000"/>
                            </a:solidFill>
                            <a:effectLst/>
                            <a:latin typeface="Calibri"/>
                          </a:endParaRPr>
                        </a:p>
                      </a:txBody>
                      <a:tcPr marL="11931" marR="11931" marT="11931"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GB" sz="1800" b="0" i="0" u="none" strike="noStrike" dirty="0" err="1">
                              <a:solidFill>
                                <a:srgbClr val="000000"/>
                              </a:solidFill>
                              <a:effectLst/>
                              <a:latin typeface="Calibri"/>
                            </a:rPr>
                            <a:t>Frikendt</a:t>
                          </a:r>
                          <a:endParaRPr lang="en-GB" sz="1800" b="0" i="0" u="none" strike="noStrike" dirty="0">
                            <a:solidFill>
                              <a:srgbClr val="000000"/>
                            </a:solidFill>
                            <a:effectLst/>
                            <a:latin typeface="Calibri"/>
                          </a:endParaRPr>
                        </a:p>
                      </a:txBody>
                      <a:tcPr marL="11931" marR="11931" marT="11931"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784">
                    <a:tc rowSpan="2">
                      <a:txBody>
                        <a:bodyPr/>
                        <a:lstStyle/>
                        <a:p>
                          <a:pPr algn="ctr" fontAlgn="ctr"/>
                          <a:r>
                            <a:rPr lang="en-GB" sz="1800" b="1" i="0" u="none" strike="noStrike" dirty="0" err="1">
                              <a:solidFill>
                                <a:srgbClr val="000000"/>
                              </a:solidFill>
                              <a:effectLst/>
                              <a:latin typeface="Calibri"/>
                            </a:rPr>
                            <a:t>Anklagedes</a:t>
                          </a:r>
                          <a:r>
                            <a:rPr lang="en-GB" sz="1800" b="1" i="0" u="none" strike="noStrike" dirty="0">
                              <a:solidFill>
                                <a:srgbClr val="000000"/>
                              </a:solidFill>
                              <a:effectLst/>
                              <a:latin typeface="Calibri"/>
                            </a:rPr>
                            <a:t> </a:t>
                          </a:r>
                          <a:r>
                            <a:rPr lang="en-GB" sz="1800" b="1" i="0" u="none" strike="noStrike" dirty="0" err="1">
                              <a:solidFill>
                                <a:srgbClr val="000000"/>
                              </a:solidFill>
                              <a:effectLst/>
                              <a:latin typeface="Calibri"/>
                            </a:rPr>
                            <a:t>sande</a:t>
                          </a:r>
                          <a:r>
                            <a:rPr lang="en-GB" sz="1800" b="1" i="0" u="none" strike="noStrike" dirty="0">
                              <a:solidFill>
                                <a:srgbClr val="000000"/>
                              </a:solidFill>
                              <a:effectLst/>
                              <a:latin typeface="Calibri"/>
                            </a:rPr>
                            <a:t> </a:t>
                          </a:r>
                          <a:r>
                            <a:rPr lang="en-GB" sz="1800" b="1" i="0" u="none" strike="noStrike" dirty="0" err="1">
                              <a:solidFill>
                                <a:srgbClr val="000000"/>
                              </a:solidFill>
                              <a:effectLst/>
                              <a:latin typeface="Calibri"/>
                            </a:rPr>
                            <a:t>tilsand</a:t>
                          </a:r>
                          <a:endParaRPr lang="en-GB" sz="1800" b="1" i="0" u="none" strike="noStrike" dirty="0">
                            <a:solidFill>
                              <a:srgbClr val="000000"/>
                            </a:solidFill>
                            <a:effectLst/>
                            <a:latin typeface="Calibri"/>
                          </a:endParaRPr>
                        </a:p>
                      </a:txBody>
                      <a:tcPr marL="11931" marR="11931" marT="11931" marB="0" anchor="ctr">
                        <a:lnL>
                          <a:noFill/>
                        </a:lnL>
                        <a:lnR>
                          <a:noFill/>
                        </a:lnR>
                        <a:lnT>
                          <a:noFill/>
                        </a:lnT>
                        <a:lnB>
                          <a:noFill/>
                        </a:lnB>
                      </a:tcPr>
                    </a:tc>
                    <a:tc>
                      <a:txBody>
                        <a:bodyPr/>
                        <a:lstStyle/>
                        <a:p>
                          <a:pPr marL="0" indent="0" algn="r" fontAlgn="ctr"/>
                          <a:r>
                            <a:rPr lang="en-GB" sz="1800" b="0" i="0" u="none" strike="noStrike" dirty="0" err="1" smtClean="0">
                              <a:solidFill>
                                <a:srgbClr val="000000"/>
                              </a:solidFill>
                              <a:effectLst/>
                              <a:latin typeface="Calibri"/>
                            </a:rPr>
                            <a:t>Uskyldig</a:t>
                          </a:r>
                          <a:r>
                            <a:rPr lang="en-GB" sz="1800" b="0" i="0" u="none" strike="noStrike" dirty="0" smtClean="0">
                              <a:solidFill>
                                <a:srgbClr val="000000"/>
                              </a:solidFill>
                              <a:effectLst/>
                              <a:latin typeface="Calibri"/>
                            </a:rPr>
                            <a:t> (</a:t>
                          </a:r>
                          <a14:m>
                            <m:oMath xmlns:m="http://schemas.openxmlformats.org/officeDocument/2006/math">
                              <m:sSub>
                                <m:sSubPr>
                                  <m:ctrlPr>
                                    <a:rPr lang="da-DK" sz="1800" i="1" smtClean="0">
                                      <a:latin typeface="Cambria Math" panose="02040503050406030204" pitchFamily="18" charset="0"/>
                                    </a:rPr>
                                  </m:ctrlPr>
                                </m:sSubPr>
                                <m:e>
                                  <m:r>
                                    <a:rPr lang="da-DK" sz="1800" i="1">
                                      <a:latin typeface="Cambria Math"/>
                                    </a:rPr>
                                    <m:t>𝐻</m:t>
                                  </m:r>
                                </m:e>
                                <m:sub>
                                  <m:r>
                                    <a:rPr lang="da-DK" sz="1800" i="1">
                                      <a:latin typeface="Cambria Math"/>
                                    </a:rPr>
                                    <m:t>0</m:t>
                                  </m:r>
                                </m:sub>
                              </m:sSub>
                            </m:oMath>
                          </a14:m>
                          <a:r>
                            <a:rPr lang="en-GB" sz="1800" b="0" i="0" u="none" strike="noStrike" dirty="0" smtClean="0">
                              <a:solidFill>
                                <a:srgbClr val="000000"/>
                              </a:solidFill>
                              <a:effectLst/>
                              <a:latin typeface="Calibri"/>
                            </a:rPr>
                            <a:t>)      </a:t>
                          </a:r>
                          <a:endParaRPr lang="en-GB" sz="1800" b="0" i="0" u="none" strike="noStrike" dirty="0">
                            <a:solidFill>
                              <a:srgbClr val="000000"/>
                            </a:solidFill>
                            <a:effectLst/>
                            <a:latin typeface="Calibri"/>
                          </a:endParaRPr>
                        </a:p>
                      </a:txBody>
                      <a:tcPr marL="11931" marR="11931" marT="11931"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800" b="0" i="0" u="none" strike="noStrike" dirty="0">
                              <a:solidFill>
                                <a:srgbClr val="000000"/>
                              </a:solidFill>
                              <a:effectLst/>
                              <a:latin typeface="Calibri"/>
                            </a:rPr>
                            <a:t>Type I </a:t>
                          </a:r>
                          <a:r>
                            <a:rPr lang="en-GB" sz="1800" b="0" i="0" u="none" strike="noStrike" dirty="0" err="1">
                              <a:solidFill>
                                <a:srgbClr val="000000"/>
                              </a:solidFill>
                              <a:effectLst/>
                              <a:latin typeface="Calibri"/>
                            </a:rPr>
                            <a:t>fejl</a:t>
                          </a:r>
                          <a:endParaRPr lang="en-GB" sz="1800" b="0" i="0" u="none" strike="noStrike" dirty="0">
                            <a:solidFill>
                              <a:srgbClr val="000000"/>
                            </a:solidFill>
                            <a:effectLst/>
                            <a:latin typeface="Calibri"/>
                          </a:endParaRP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4E37"/>
                        </a:solidFill>
                      </a:tcPr>
                    </a:tc>
                    <a:tc>
                      <a:txBody>
                        <a:bodyPr/>
                        <a:lstStyle/>
                        <a:p>
                          <a:pPr algn="ctr" fontAlgn="ctr"/>
                          <a:r>
                            <a:rPr lang="en-GB" sz="1800" b="0" i="0" u="none" strike="noStrike" dirty="0">
                              <a:solidFill>
                                <a:srgbClr val="000000"/>
                              </a:solidFill>
                              <a:effectLst/>
                              <a:latin typeface="Calibri"/>
                            </a:rPr>
                            <a:t>OK</a:t>
                          </a: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622784">
                    <a:tc vMerge="1">
                      <a:txBody>
                        <a:bodyPr/>
                        <a:lstStyle/>
                        <a:p>
                          <a:endParaRPr lang="da-DK"/>
                        </a:p>
                      </a:txBody>
                      <a:tcPr/>
                    </a:tc>
                    <a:tc>
                      <a:txBody>
                        <a:bodyPr/>
                        <a:lstStyle/>
                        <a:p>
                          <a:pPr algn="r" fontAlgn="ctr"/>
                          <a:r>
                            <a:rPr lang="en-GB" sz="1800" b="0" i="0" u="none" strike="noStrike" dirty="0" smtClean="0">
                              <a:solidFill>
                                <a:srgbClr val="000000"/>
                              </a:solidFill>
                              <a:effectLst/>
                              <a:latin typeface="Calibri"/>
                            </a:rPr>
                            <a:t>Skyldig (</a:t>
                          </a:r>
                          <a14:m>
                            <m:oMath xmlns:m="http://schemas.openxmlformats.org/officeDocument/2006/math">
                              <m:sSub>
                                <m:sSubPr>
                                  <m:ctrlPr>
                                    <a:rPr lang="da-DK" sz="1800" i="1" smtClean="0">
                                      <a:latin typeface="Cambria Math" panose="02040503050406030204" pitchFamily="18" charset="0"/>
                                    </a:rPr>
                                  </m:ctrlPr>
                                </m:sSubPr>
                                <m:e>
                                  <m:r>
                                    <a:rPr lang="da-DK" sz="1800" i="1">
                                      <a:latin typeface="Cambria Math"/>
                                    </a:rPr>
                                    <m:t>𝐻</m:t>
                                  </m:r>
                                </m:e>
                                <m:sub>
                                  <m:r>
                                    <a:rPr lang="da-DK" sz="1800" b="0" i="1" smtClean="0">
                                      <a:latin typeface="Cambria Math"/>
                                    </a:rPr>
                                    <m:t>𝑎</m:t>
                                  </m:r>
                                </m:sub>
                              </m:sSub>
                            </m:oMath>
                          </a14:m>
                          <a:r>
                            <a:rPr lang="en-GB" sz="1800" b="0" i="0" u="none" strike="noStrike" dirty="0" smtClean="0">
                              <a:solidFill>
                                <a:srgbClr val="000000"/>
                              </a:solidFill>
                              <a:effectLst/>
                              <a:latin typeface="Calibri"/>
                            </a:rPr>
                            <a:t>) </a:t>
                          </a:r>
                          <a:endParaRPr lang="en-GB" sz="1800" b="0" i="0" u="none" strike="noStrike" dirty="0">
                            <a:solidFill>
                              <a:srgbClr val="000000"/>
                            </a:solidFill>
                            <a:effectLst/>
                            <a:latin typeface="Calibri"/>
                          </a:endParaRPr>
                        </a:p>
                      </a:txBody>
                      <a:tcPr marL="11931" marR="11931" marT="11931"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800" b="0" i="0" u="none" strike="noStrike" dirty="0">
                              <a:solidFill>
                                <a:srgbClr val="000000"/>
                              </a:solidFill>
                              <a:effectLst/>
                              <a:latin typeface="Calibri"/>
                            </a:rPr>
                            <a:t>OK</a:t>
                          </a: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1800" b="0" i="0" u="none" strike="noStrike" dirty="0">
                              <a:solidFill>
                                <a:srgbClr val="000000"/>
                              </a:solidFill>
                              <a:effectLst/>
                              <a:latin typeface="Calibri"/>
                            </a:rPr>
                            <a:t>Type II </a:t>
                          </a:r>
                          <a:r>
                            <a:rPr lang="en-GB" sz="1800" b="0" i="0" u="none" strike="noStrike" dirty="0" err="1">
                              <a:solidFill>
                                <a:srgbClr val="000000"/>
                              </a:solidFill>
                              <a:effectLst/>
                              <a:latin typeface="Calibri"/>
                            </a:rPr>
                            <a:t>fejl</a:t>
                          </a:r>
                          <a:endParaRPr lang="en-GB" sz="1800" b="0" i="0" u="none" strike="noStrike" dirty="0">
                            <a:solidFill>
                              <a:srgbClr val="000000"/>
                            </a:solidFill>
                            <a:effectLst/>
                            <a:latin typeface="Calibri"/>
                          </a:endParaRP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4E37"/>
                        </a:solidFill>
                      </a:tcPr>
                    </a:tc>
                    <a:extLst>
                      <a:ext uri="{0D108BD9-81ED-4DB2-BD59-A6C34878D82A}">
                        <a16:rowId xmlns:a16="http://schemas.microsoft.com/office/drawing/2014/main" val="10003"/>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3466814995"/>
                  </p:ext>
                </p:extLst>
              </p:nvPr>
            </p:nvGraphicFramePr>
            <p:xfrm>
              <a:off x="3203847" y="1196752"/>
              <a:ext cx="5544617" cy="2253680"/>
            </p:xfrm>
            <a:graphic>
              <a:graphicData uri="http://schemas.openxmlformats.org/drawingml/2006/table">
                <a:tbl>
                  <a:tblPr/>
                  <a:tblGrid>
                    <a:gridCol w="1583383"/>
                    <a:gridCol w="1377821"/>
                    <a:gridCol w="1300040"/>
                    <a:gridCol w="1283373"/>
                  </a:tblGrid>
                  <a:tr h="477229">
                    <a:tc>
                      <a:txBody>
                        <a:bodyPr/>
                        <a:lstStyle/>
                        <a:p>
                          <a:pPr algn="ctr" fontAlgn="ctr"/>
                          <a:endParaRPr lang="en-GB" sz="1800" b="0" i="0" u="none" strike="noStrike" dirty="0">
                            <a:solidFill>
                              <a:srgbClr val="000000"/>
                            </a:solidFill>
                            <a:effectLst/>
                            <a:latin typeface="Calibri"/>
                          </a:endParaRPr>
                        </a:p>
                      </a:txBody>
                      <a:tcPr marL="11931" marR="11931" marT="11931" marB="0" anchor="ctr">
                        <a:lnL>
                          <a:noFill/>
                        </a:lnL>
                        <a:lnR>
                          <a:noFill/>
                        </a:lnR>
                        <a:lnT>
                          <a:noFill/>
                        </a:lnT>
                        <a:lnB>
                          <a:noFill/>
                        </a:lnB>
                      </a:tcPr>
                    </a:tc>
                    <a:tc>
                      <a:txBody>
                        <a:bodyPr/>
                        <a:lstStyle/>
                        <a:p>
                          <a:pPr algn="ctr" fontAlgn="ctr"/>
                          <a:endParaRPr lang="en-GB" sz="1800" b="0" i="0" u="none" strike="noStrike" dirty="0">
                            <a:solidFill>
                              <a:srgbClr val="000000"/>
                            </a:solidFill>
                            <a:effectLst/>
                            <a:latin typeface="Calibri"/>
                          </a:endParaRPr>
                        </a:p>
                      </a:txBody>
                      <a:tcPr marL="11931" marR="11931" marT="11931" marB="0" anchor="ctr">
                        <a:lnL>
                          <a:noFill/>
                        </a:lnL>
                        <a:lnR>
                          <a:noFill/>
                        </a:lnR>
                        <a:lnT>
                          <a:noFill/>
                        </a:lnT>
                        <a:lnB>
                          <a:noFill/>
                        </a:lnB>
                      </a:tcPr>
                    </a:tc>
                    <a:tc gridSpan="2">
                      <a:txBody>
                        <a:bodyPr/>
                        <a:lstStyle/>
                        <a:p>
                          <a:pPr algn="ctr" fontAlgn="ctr"/>
                          <a:r>
                            <a:rPr lang="en-GB" sz="1800" b="1" i="0" u="none" strike="noStrike" dirty="0" err="1">
                              <a:solidFill>
                                <a:srgbClr val="000000"/>
                              </a:solidFill>
                              <a:effectLst/>
                              <a:latin typeface="Calibri"/>
                            </a:rPr>
                            <a:t>Rettens</a:t>
                          </a:r>
                          <a:r>
                            <a:rPr lang="en-GB" sz="1800" b="1" i="0" u="none" strike="noStrike" dirty="0">
                              <a:solidFill>
                                <a:srgbClr val="000000"/>
                              </a:solidFill>
                              <a:effectLst/>
                              <a:latin typeface="Calibri"/>
                            </a:rPr>
                            <a:t> </a:t>
                          </a:r>
                          <a:r>
                            <a:rPr lang="en-GB" sz="1800" b="1" i="0" u="none" strike="noStrike" dirty="0" err="1">
                              <a:solidFill>
                                <a:srgbClr val="000000"/>
                              </a:solidFill>
                              <a:effectLst/>
                              <a:latin typeface="Calibri"/>
                            </a:rPr>
                            <a:t>afgørelse</a:t>
                          </a:r>
                          <a:endParaRPr lang="en-GB" sz="1800" b="1" i="0" u="none" strike="noStrike" dirty="0">
                            <a:solidFill>
                              <a:srgbClr val="000000"/>
                            </a:solidFill>
                            <a:effectLst/>
                            <a:latin typeface="Calibri"/>
                          </a:endParaRPr>
                        </a:p>
                      </a:txBody>
                      <a:tcPr marL="11931" marR="11931" marT="11931" marB="0" anchor="ctr">
                        <a:lnL>
                          <a:noFill/>
                        </a:lnL>
                        <a:lnR>
                          <a:noFill/>
                        </a:lnR>
                        <a:lnT>
                          <a:noFill/>
                        </a:lnT>
                        <a:lnB>
                          <a:noFill/>
                        </a:lnB>
                      </a:tcPr>
                    </a:tc>
                    <a:tc hMerge="1">
                      <a:txBody>
                        <a:bodyPr/>
                        <a:lstStyle/>
                        <a:p>
                          <a:endParaRPr lang="da-DK"/>
                        </a:p>
                      </a:txBody>
                      <a:tcPr/>
                    </a:tc>
                  </a:tr>
                  <a:tr h="530883">
                    <a:tc>
                      <a:txBody>
                        <a:bodyPr/>
                        <a:lstStyle/>
                        <a:p>
                          <a:pPr algn="ctr" fontAlgn="ctr"/>
                          <a:endParaRPr lang="en-GB" sz="1800" b="0" i="0" u="none" strike="noStrike">
                            <a:solidFill>
                              <a:srgbClr val="000000"/>
                            </a:solidFill>
                            <a:effectLst/>
                            <a:latin typeface="Calibri"/>
                          </a:endParaRPr>
                        </a:p>
                      </a:txBody>
                      <a:tcPr marL="11931" marR="11931" marT="11931" marB="0" anchor="ctr">
                        <a:lnL>
                          <a:noFill/>
                        </a:lnL>
                        <a:lnR>
                          <a:noFill/>
                        </a:lnR>
                        <a:lnT>
                          <a:noFill/>
                        </a:lnT>
                        <a:lnB>
                          <a:noFill/>
                        </a:lnB>
                      </a:tcPr>
                    </a:tc>
                    <a:tc>
                      <a:txBody>
                        <a:bodyPr/>
                        <a:lstStyle/>
                        <a:p>
                          <a:pPr algn="ctr" fontAlgn="ctr"/>
                          <a:endParaRPr lang="en-GB" sz="1800" b="0" i="0" u="none" strike="noStrike" dirty="0">
                            <a:solidFill>
                              <a:srgbClr val="000000"/>
                            </a:solidFill>
                            <a:effectLst/>
                            <a:latin typeface="Calibri"/>
                          </a:endParaRPr>
                        </a:p>
                      </a:txBody>
                      <a:tcPr marL="11931" marR="11931" marT="11931" marB="0" anchor="ctr">
                        <a:lnL>
                          <a:noFill/>
                        </a:lnL>
                        <a:lnR>
                          <a:noFill/>
                        </a:lnR>
                        <a:lnT>
                          <a:noFill/>
                        </a:lnT>
                        <a:lnB>
                          <a:noFill/>
                        </a:lnB>
                      </a:tcPr>
                    </a:tc>
                    <a:tc>
                      <a:txBody>
                        <a:bodyPr/>
                        <a:lstStyle/>
                        <a:p>
                          <a:pPr algn="ctr" fontAlgn="ctr"/>
                          <a:r>
                            <a:rPr lang="en-GB" sz="1800" b="0" i="0" u="none" strike="noStrike" dirty="0" err="1">
                              <a:solidFill>
                                <a:srgbClr val="000000"/>
                              </a:solidFill>
                              <a:effectLst/>
                              <a:latin typeface="Calibri"/>
                            </a:rPr>
                            <a:t>Dømt</a:t>
                          </a:r>
                          <a:endParaRPr lang="en-GB" sz="1800" b="0" i="0" u="none" strike="noStrike" dirty="0">
                            <a:solidFill>
                              <a:srgbClr val="000000"/>
                            </a:solidFill>
                            <a:effectLst/>
                            <a:latin typeface="Calibri"/>
                          </a:endParaRPr>
                        </a:p>
                      </a:txBody>
                      <a:tcPr marL="11931" marR="11931" marT="11931"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GB" sz="1800" b="0" i="0" u="none" strike="noStrike" dirty="0" err="1">
                              <a:solidFill>
                                <a:srgbClr val="000000"/>
                              </a:solidFill>
                              <a:effectLst/>
                              <a:latin typeface="Calibri"/>
                            </a:rPr>
                            <a:t>Frikendt</a:t>
                          </a:r>
                          <a:endParaRPr lang="en-GB" sz="1800" b="0" i="0" u="none" strike="noStrike" dirty="0">
                            <a:solidFill>
                              <a:srgbClr val="000000"/>
                            </a:solidFill>
                            <a:effectLst/>
                            <a:latin typeface="Calibri"/>
                          </a:endParaRPr>
                        </a:p>
                      </a:txBody>
                      <a:tcPr marL="11931" marR="11931" marT="11931" marB="0" anchor="ctr">
                        <a:lnL>
                          <a:noFill/>
                        </a:lnL>
                        <a:lnR>
                          <a:noFill/>
                        </a:lnR>
                        <a:lnT>
                          <a:noFill/>
                        </a:lnT>
                        <a:lnB w="6350" cap="flat" cmpd="sng" algn="ctr">
                          <a:solidFill>
                            <a:srgbClr val="000000"/>
                          </a:solidFill>
                          <a:prstDash val="solid"/>
                          <a:round/>
                          <a:headEnd type="none" w="med" len="med"/>
                          <a:tailEnd type="none" w="med" len="med"/>
                        </a:lnB>
                      </a:tcPr>
                    </a:tc>
                  </a:tr>
                  <a:tr h="622784">
                    <a:tc rowSpan="2">
                      <a:txBody>
                        <a:bodyPr/>
                        <a:lstStyle/>
                        <a:p>
                          <a:pPr algn="ctr" fontAlgn="ctr"/>
                          <a:r>
                            <a:rPr lang="en-GB" sz="1800" b="1" i="0" u="none" strike="noStrike" dirty="0" err="1">
                              <a:solidFill>
                                <a:srgbClr val="000000"/>
                              </a:solidFill>
                              <a:effectLst/>
                              <a:latin typeface="Calibri"/>
                            </a:rPr>
                            <a:t>Anklagedes</a:t>
                          </a:r>
                          <a:r>
                            <a:rPr lang="en-GB" sz="1800" b="1" i="0" u="none" strike="noStrike" dirty="0">
                              <a:solidFill>
                                <a:srgbClr val="000000"/>
                              </a:solidFill>
                              <a:effectLst/>
                              <a:latin typeface="Calibri"/>
                            </a:rPr>
                            <a:t> </a:t>
                          </a:r>
                          <a:r>
                            <a:rPr lang="en-GB" sz="1800" b="1" i="0" u="none" strike="noStrike" dirty="0" err="1">
                              <a:solidFill>
                                <a:srgbClr val="000000"/>
                              </a:solidFill>
                              <a:effectLst/>
                              <a:latin typeface="Calibri"/>
                            </a:rPr>
                            <a:t>sande</a:t>
                          </a:r>
                          <a:r>
                            <a:rPr lang="en-GB" sz="1800" b="1" i="0" u="none" strike="noStrike" dirty="0">
                              <a:solidFill>
                                <a:srgbClr val="000000"/>
                              </a:solidFill>
                              <a:effectLst/>
                              <a:latin typeface="Calibri"/>
                            </a:rPr>
                            <a:t> </a:t>
                          </a:r>
                          <a:r>
                            <a:rPr lang="en-GB" sz="1800" b="1" i="0" u="none" strike="noStrike" dirty="0" err="1">
                              <a:solidFill>
                                <a:srgbClr val="000000"/>
                              </a:solidFill>
                              <a:effectLst/>
                              <a:latin typeface="Calibri"/>
                            </a:rPr>
                            <a:t>tilsand</a:t>
                          </a:r>
                          <a:endParaRPr lang="en-GB" sz="1800" b="1" i="0" u="none" strike="noStrike" dirty="0">
                            <a:solidFill>
                              <a:srgbClr val="000000"/>
                            </a:solidFill>
                            <a:effectLst/>
                            <a:latin typeface="Calibri"/>
                          </a:endParaRPr>
                        </a:p>
                      </a:txBody>
                      <a:tcPr marL="11931" marR="11931" marT="11931" marB="0" anchor="ctr">
                        <a:lnL>
                          <a:noFill/>
                        </a:lnL>
                        <a:lnR>
                          <a:noFill/>
                        </a:lnR>
                        <a:lnT>
                          <a:noFill/>
                        </a:lnT>
                        <a:lnB>
                          <a:noFill/>
                        </a:lnB>
                      </a:tcPr>
                    </a:tc>
                    <a:tc>
                      <a:txBody>
                        <a:bodyPr/>
                        <a:lstStyle/>
                        <a:p>
                          <a:endParaRPr lang="en-US"/>
                        </a:p>
                      </a:txBody>
                      <a:tcPr marL="11931" marR="11931" marT="11931" marB="0" anchor="ctr">
                        <a:lnL>
                          <a:noFill/>
                        </a:lnL>
                        <a:lnR w="6350" cap="flat" cmpd="sng" algn="ctr">
                          <a:solidFill>
                            <a:srgbClr val="000000"/>
                          </a:solidFill>
                          <a:prstDash val="solid"/>
                          <a:round/>
                          <a:headEnd type="none" w="med" len="med"/>
                          <a:tailEnd type="none" w="med" len="med"/>
                        </a:lnR>
                        <a:lnT>
                          <a:noFill/>
                        </a:lnT>
                        <a:lnB>
                          <a:noFill/>
                        </a:lnB>
                        <a:blipFill rotWithShape="1">
                          <a:blip r:embed="rId5"/>
                          <a:stretch>
                            <a:fillRect l="-116000" t="-162745" r="-188889" b="-100980"/>
                          </a:stretch>
                        </a:blipFill>
                      </a:tcPr>
                    </a:tc>
                    <a:tc>
                      <a:txBody>
                        <a:bodyPr/>
                        <a:lstStyle/>
                        <a:p>
                          <a:pPr algn="ctr" fontAlgn="ctr"/>
                          <a:r>
                            <a:rPr lang="en-GB" sz="1800" b="0" i="0" u="none" strike="noStrike" dirty="0">
                              <a:solidFill>
                                <a:srgbClr val="000000"/>
                              </a:solidFill>
                              <a:effectLst/>
                              <a:latin typeface="Calibri"/>
                            </a:rPr>
                            <a:t>Type I </a:t>
                          </a:r>
                          <a:r>
                            <a:rPr lang="en-GB" sz="1800" b="0" i="0" u="none" strike="noStrike" dirty="0" err="1">
                              <a:solidFill>
                                <a:srgbClr val="000000"/>
                              </a:solidFill>
                              <a:effectLst/>
                              <a:latin typeface="Calibri"/>
                            </a:rPr>
                            <a:t>fejl</a:t>
                          </a:r>
                          <a:endParaRPr lang="en-GB" sz="1800" b="0" i="0" u="none" strike="noStrike" dirty="0">
                            <a:solidFill>
                              <a:srgbClr val="000000"/>
                            </a:solidFill>
                            <a:effectLst/>
                            <a:latin typeface="Calibri"/>
                          </a:endParaRP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4E37"/>
                        </a:solidFill>
                      </a:tcPr>
                    </a:tc>
                    <a:tc>
                      <a:txBody>
                        <a:bodyPr/>
                        <a:lstStyle/>
                        <a:p>
                          <a:pPr algn="ctr" fontAlgn="ctr"/>
                          <a:r>
                            <a:rPr lang="en-GB" sz="1800" b="0" i="0" u="none" strike="noStrike" dirty="0">
                              <a:solidFill>
                                <a:srgbClr val="000000"/>
                              </a:solidFill>
                              <a:effectLst/>
                              <a:latin typeface="Calibri"/>
                            </a:rPr>
                            <a:t>OK</a:t>
                          </a: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622784">
                    <a:tc vMerge="1">
                      <a:txBody>
                        <a:bodyPr/>
                        <a:lstStyle/>
                        <a:p>
                          <a:endParaRPr lang="da-DK"/>
                        </a:p>
                      </a:txBody>
                      <a:tcPr/>
                    </a:tc>
                    <a:tc>
                      <a:txBody>
                        <a:bodyPr/>
                        <a:lstStyle/>
                        <a:p>
                          <a:endParaRPr lang="en-US"/>
                        </a:p>
                      </a:txBody>
                      <a:tcPr marL="11931" marR="11931" marT="11931" marB="0" anchor="ctr">
                        <a:lnL>
                          <a:noFill/>
                        </a:lnL>
                        <a:lnR w="6350" cap="flat" cmpd="sng" algn="ctr">
                          <a:solidFill>
                            <a:srgbClr val="000000"/>
                          </a:solidFill>
                          <a:prstDash val="solid"/>
                          <a:round/>
                          <a:headEnd type="none" w="med" len="med"/>
                          <a:tailEnd type="none" w="med" len="med"/>
                        </a:lnR>
                        <a:lnT>
                          <a:noFill/>
                        </a:lnT>
                        <a:lnB>
                          <a:noFill/>
                        </a:lnB>
                        <a:blipFill rotWithShape="1">
                          <a:blip r:embed="rId5"/>
                          <a:stretch>
                            <a:fillRect l="-116000" t="-262745" r="-188889" b="-980"/>
                          </a:stretch>
                        </a:blipFill>
                      </a:tcPr>
                    </a:tc>
                    <a:tc>
                      <a:txBody>
                        <a:bodyPr/>
                        <a:lstStyle/>
                        <a:p>
                          <a:pPr algn="ctr" fontAlgn="ctr"/>
                          <a:r>
                            <a:rPr lang="en-GB" sz="1800" b="0" i="0" u="none" strike="noStrike" dirty="0">
                              <a:solidFill>
                                <a:srgbClr val="000000"/>
                              </a:solidFill>
                              <a:effectLst/>
                              <a:latin typeface="Calibri"/>
                            </a:rPr>
                            <a:t>OK</a:t>
                          </a: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1800" b="0" i="0" u="none" strike="noStrike" dirty="0">
                              <a:solidFill>
                                <a:srgbClr val="000000"/>
                              </a:solidFill>
                              <a:effectLst/>
                              <a:latin typeface="Calibri"/>
                            </a:rPr>
                            <a:t>Type II </a:t>
                          </a:r>
                          <a:r>
                            <a:rPr lang="en-GB" sz="1800" b="0" i="0" u="none" strike="noStrike" dirty="0" err="1">
                              <a:solidFill>
                                <a:srgbClr val="000000"/>
                              </a:solidFill>
                              <a:effectLst/>
                              <a:latin typeface="Calibri"/>
                            </a:rPr>
                            <a:t>fejl</a:t>
                          </a:r>
                          <a:endParaRPr lang="en-GB" sz="1800" b="0" i="0" u="none" strike="noStrike" dirty="0">
                            <a:solidFill>
                              <a:srgbClr val="000000"/>
                            </a:solidFill>
                            <a:effectLst/>
                            <a:latin typeface="Calibri"/>
                          </a:endParaRP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4E37"/>
                        </a:solidFill>
                      </a:tcPr>
                    </a:tc>
                  </a:tr>
                </a:tbl>
              </a:graphicData>
            </a:graphic>
          </p:graphicFrame>
        </mc:Fallback>
      </mc:AlternateContent>
      <mc:AlternateContent xmlns:mc="http://schemas.openxmlformats.org/markup-compatibility/2006" xmlns:a14="http://schemas.microsoft.com/office/drawing/2010/main">
        <mc:Choice Requires="a14">
          <p:sp>
            <p:nvSpPr>
              <p:cNvPr id="13" name="Content Placeholder 9"/>
              <p:cNvSpPr txBox="1">
                <a:spLocks/>
              </p:cNvSpPr>
              <p:nvPr/>
            </p:nvSpPr>
            <p:spPr>
              <a:xfrm>
                <a:off x="405184" y="1556793"/>
                <a:ext cx="2942680" cy="122413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chemeClr val="tx2"/>
                  </a:buClr>
                  <a:buFont typeface="+mj-lt"/>
                  <a:buAutoNum type="arabicPeriod"/>
                  <a:defRPr sz="2800" kern="1200">
                    <a:solidFill>
                      <a:schemeClr val="tx1"/>
                    </a:solidFill>
                    <a:latin typeface="+mn-lt"/>
                    <a:ea typeface="+mn-ea"/>
                    <a:cs typeface="+mn-cs"/>
                  </a:defRPr>
                </a:lvl1pPr>
                <a:lvl2pPr marL="914400" indent="-457200" algn="l" defTabSz="914400" rtl="0" eaLnBrk="1" latinLnBrk="0" hangingPunct="1">
                  <a:spcBef>
                    <a:spcPct val="20000"/>
                  </a:spcBef>
                  <a:buClr>
                    <a:schemeClr val="tx2"/>
                  </a:buClr>
                  <a:buFont typeface="+mj-lt"/>
                  <a:buAutoNum type="arabicPeriod"/>
                  <a:defRPr sz="2400" kern="1200">
                    <a:solidFill>
                      <a:schemeClr val="tx1"/>
                    </a:solidFill>
                    <a:latin typeface="+mn-lt"/>
                    <a:ea typeface="+mn-ea"/>
                    <a:cs typeface="+mn-cs"/>
                  </a:defRPr>
                </a:lvl2pPr>
                <a:lvl3pPr marL="1257300" indent="-342900" algn="l" defTabSz="914400" rtl="0" eaLnBrk="1" latinLnBrk="0" hangingPunct="1">
                  <a:spcBef>
                    <a:spcPct val="20000"/>
                  </a:spcBef>
                  <a:buClr>
                    <a:schemeClr val="tx2"/>
                  </a:buClr>
                  <a:buFont typeface="+mj-lt"/>
                  <a:buAutoNum type="arabicPeriod"/>
                  <a:defRPr sz="2000" kern="1200">
                    <a:solidFill>
                      <a:schemeClr val="tx1"/>
                    </a:solidFill>
                    <a:latin typeface="+mn-lt"/>
                    <a:ea typeface="+mn-ea"/>
                    <a:cs typeface="+mn-cs"/>
                  </a:defRPr>
                </a:lvl3pPr>
                <a:lvl4pPr marL="1714500" indent="-342900" algn="l" defTabSz="914400" rtl="0" eaLnBrk="1" latinLnBrk="0" hangingPunct="1">
                  <a:spcBef>
                    <a:spcPct val="20000"/>
                  </a:spcBef>
                  <a:buClr>
                    <a:schemeClr val="tx2"/>
                  </a:buClr>
                  <a:buFont typeface="+mj-lt"/>
                  <a:buAutoNum type="arabicPeriod"/>
                  <a:defRPr sz="1800" kern="1200">
                    <a:solidFill>
                      <a:schemeClr val="tx1"/>
                    </a:solidFill>
                    <a:latin typeface="+mn-lt"/>
                    <a:ea typeface="+mn-ea"/>
                    <a:cs typeface="+mn-cs"/>
                  </a:defRPr>
                </a:lvl4pPr>
                <a:lvl5pPr marL="2171700" indent="-342900" algn="l" defTabSz="914400" rtl="0" eaLnBrk="1" latinLnBrk="0" hangingPunct="1">
                  <a:spcBef>
                    <a:spcPct val="20000"/>
                  </a:spcBef>
                  <a:buClr>
                    <a:schemeClr val="tx2"/>
                  </a:buClr>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sSub>
                      <m:sSubPr>
                        <m:ctrlPr>
                          <a:rPr lang="da-DK" sz="2000" i="1" smtClean="0">
                            <a:latin typeface="Cambria Math" panose="02040503050406030204" pitchFamily="18" charset="0"/>
                          </a:rPr>
                        </m:ctrlPr>
                      </m:sSubPr>
                      <m:e>
                        <m:r>
                          <a:rPr lang="da-DK" sz="2000" i="1">
                            <a:latin typeface="Cambria Math"/>
                          </a:rPr>
                          <m:t>𝐻</m:t>
                        </m:r>
                      </m:e>
                      <m:sub>
                        <m:r>
                          <a:rPr lang="da-DK" sz="2000" i="1">
                            <a:latin typeface="Cambria Math"/>
                          </a:rPr>
                          <m:t>0</m:t>
                        </m:r>
                      </m:sub>
                    </m:sSub>
                  </m:oMath>
                </a14:m>
                <a:r>
                  <a:rPr lang="da-DK" sz="2000" dirty="0" smtClean="0"/>
                  <a:t>: Anklagede er uskyldig</a:t>
                </a:r>
              </a:p>
              <a:p>
                <a:pPr marL="0" indent="0">
                  <a:buNone/>
                </a:pP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en-US" sz="2000" b="0" i="1" smtClean="0">
                            <a:latin typeface="Cambria Math" panose="02040503050406030204" pitchFamily="18" charset="0"/>
                          </a:rPr>
                          <m:t>1</m:t>
                        </m:r>
                      </m:sub>
                    </m:sSub>
                  </m:oMath>
                </a14:m>
                <a:r>
                  <a:rPr lang="da-DK" sz="2000" dirty="0" smtClean="0"/>
                  <a:t>: Anklagede er skyldig</a:t>
                </a:r>
              </a:p>
            </p:txBody>
          </p:sp>
        </mc:Choice>
        <mc:Fallback xmlns="">
          <p:sp>
            <p:nvSpPr>
              <p:cNvPr id="13" name="Content Placeholder 9"/>
              <p:cNvSpPr txBox="1">
                <a:spLocks noRot="1" noChangeAspect="1" noMove="1" noResize="1" noEditPoints="1" noAdjustHandles="1" noChangeArrowheads="1" noChangeShapeType="1" noTextEdit="1"/>
              </p:cNvSpPr>
              <p:nvPr/>
            </p:nvSpPr>
            <p:spPr>
              <a:xfrm>
                <a:off x="405184" y="1556793"/>
                <a:ext cx="2942680" cy="1224136"/>
              </a:xfrm>
              <a:prstGeom prst="rect">
                <a:avLst/>
              </a:prstGeom>
              <a:blipFill>
                <a:blip r:embed="rId6"/>
                <a:stretch>
                  <a:fillRect t="-2488"/>
                </a:stretch>
              </a:blipFill>
            </p:spPr>
            <p:txBody>
              <a:bodyPr/>
              <a:lstStyle/>
              <a:p>
                <a:r>
                  <a:rPr lang="en-GB">
                    <a:noFill/>
                  </a:rPr>
                  <a:t> </a:t>
                </a:r>
              </a:p>
            </p:txBody>
          </p:sp>
        </mc:Fallback>
      </mc:AlternateContent>
    </p:spTree>
    <p:extLst>
      <p:ext uri="{BB962C8B-B14F-4D97-AF65-F5344CB8AC3E}">
        <p14:creationId xmlns:p14="http://schemas.microsoft.com/office/powerpoint/2010/main" val="314960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Test for sygdom</a:t>
            </a:r>
            <a:endParaRPr lang="da-DK"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5184" y="3861048"/>
                <a:ext cx="8343280" cy="2880320"/>
              </a:xfrm>
            </p:spPr>
            <p:txBody>
              <a:bodyPr>
                <a:normAutofit fontScale="85000" lnSpcReduction="20000"/>
              </a:bodyPr>
              <a:lstStyle/>
              <a:p>
                <a:pPr marL="263525" lvl="1" indent="-263525">
                  <a:buFont typeface="Arial" panose="020B0604020202020204" pitchFamily="34" charset="0"/>
                  <a:buChar char="•"/>
                </a:pPr>
                <a:r>
                  <a:rPr lang="da-DK" dirty="0"/>
                  <a:t>Type I fejl: Testen siger, at en rask person er syg (testen er falsk positiv</a:t>
                </a:r>
                <a:r>
                  <a:rPr lang="da-DK" dirty="0" smtClean="0"/>
                  <a:t>)</a:t>
                </a:r>
              </a:p>
              <a:p>
                <a:pPr marL="263525" lvl="1" indent="-263525">
                  <a:buFont typeface="Arial" panose="020B0604020202020204" pitchFamily="34" charset="0"/>
                  <a:buChar char="•"/>
                </a:pPr>
                <a:r>
                  <a:rPr lang="da-DK" dirty="0"/>
                  <a:t>Type </a:t>
                </a:r>
                <a:r>
                  <a:rPr lang="da-DK" dirty="0" smtClean="0"/>
                  <a:t>II </a:t>
                </a:r>
                <a:r>
                  <a:rPr lang="da-DK" dirty="0"/>
                  <a:t>fejl: Testen siger, at en </a:t>
                </a:r>
                <a:r>
                  <a:rPr lang="da-DK" dirty="0" smtClean="0"/>
                  <a:t>syg person </a:t>
                </a:r>
                <a:r>
                  <a:rPr lang="da-DK" dirty="0"/>
                  <a:t>er </a:t>
                </a:r>
                <a:r>
                  <a:rPr lang="da-DK" dirty="0" smtClean="0"/>
                  <a:t>rask </a:t>
                </a:r>
                <a:r>
                  <a:rPr lang="da-DK" dirty="0"/>
                  <a:t>(testen er falsk </a:t>
                </a:r>
                <a:r>
                  <a:rPr lang="da-DK" dirty="0" smtClean="0"/>
                  <a:t>negativ) </a:t>
                </a:r>
              </a:p>
              <a:p>
                <a:pPr marL="263525" lvl="1" indent="-263525">
                  <a:buFont typeface="Arial" panose="020B0604020202020204" pitchFamily="34" charset="0"/>
                  <a:buChar char="•"/>
                </a:pPr>
                <a:r>
                  <a:rPr lang="da-DK" dirty="0" smtClean="0"/>
                  <a:t>Hvis man gerne vil reducere sandsynligheden for type I fejl (reducere </a:t>
                </a:r>
                <a14:m>
                  <m:oMath xmlns:m="http://schemas.openxmlformats.org/officeDocument/2006/math">
                    <m:r>
                      <a:rPr lang="da-DK" i="1">
                        <a:latin typeface="Cambria Math"/>
                        <a:ea typeface="Cambria Math"/>
                      </a:rPr>
                      <m:t>𝛼</m:t>
                    </m:r>
                  </m:oMath>
                </a14:m>
                <a:r>
                  <a:rPr lang="da-DK" dirty="0" smtClean="0"/>
                  <a:t>) kan testens </a:t>
                </a:r>
                <a:r>
                  <a:rPr lang="da-DK" smtClean="0"/>
                  <a:t>følsomhed reduceres, så færre testes positiv</a:t>
                </a:r>
                <a:endParaRPr lang="da-DK" dirty="0" smtClean="0"/>
              </a:p>
              <a:p>
                <a:pPr marL="263525" lvl="1" indent="-263525">
                  <a:buFont typeface="Arial" panose="020B0604020202020204" pitchFamily="34" charset="0"/>
                  <a:buChar char="•"/>
                </a:pPr>
                <a:r>
                  <a:rPr lang="da-DK" dirty="0" smtClean="0"/>
                  <a:t>Dette vil typisk øge sandsynligheden for type II fejl, da den ændrede følsomhed får testen til at reducere i antal positive testresultater, både for raske og syge</a:t>
                </a:r>
              </a:p>
              <a:p>
                <a:pPr marL="263525" lvl="1" indent="-263525">
                  <a:buFont typeface="Arial" panose="020B0604020202020204" pitchFamily="34" charset="0"/>
                  <a:buChar char="•"/>
                </a:pPr>
                <a:r>
                  <a:rPr lang="da-DK" dirty="0" smtClean="0"/>
                  <a:t>Tilsvarende problem med f.eks. røgalarmer – en følsom alarm bipper ved madlavning, en mindre følsom reagerer måske for sent på en brand</a:t>
                </a:r>
              </a:p>
              <a:p>
                <a:pPr marL="263525" lvl="1" indent="-263525">
                  <a:buFont typeface="Arial" panose="020B0604020202020204" pitchFamily="34" charset="0"/>
                  <a:buChar char="•"/>
                </a:pPr>
                <a:r>
                  <a:rPr lang="da-DK" dirty="0" smtClean="0"/>
                  <a:t>Hvilken fejltype er mest </a:t>
                </a:r>
                <a:r>
                  <a:rPr lang="da-DK" smtClean="0"/>
                  <a:t>alvorlig?.</a:t>
                </a:r>
                <a:endParaRPr lang="da-DK" dirty="0" smtClean="0"/>
              </a:p>
              <a:p>
                <a:pPr marL="263525" lvl="1" indent="-263525">
                  <a:buFont typeface="Arial" panose="020B0604020202020204" pitchFamily="34" charset="0"/>
                  <a:buChar char="•"/>
                </a:pPr>
                <a:endParaRPr lang="da-DK"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5184" y="3861048"/>
                <a:ext cx="8343280" cy="2880320"/>
              </a:xfrm>
              <a:blipFill>
                <a:blip r:embed="rId3"/>
                <a:stretch>
                  <a:fillRect l="-657" t="-2960" r="-219" b="-2326"/>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t>28</a:t>
            </a:fld>
            <a:endParaRPr lang="da-DK" dirty="0"/>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nvPr>
            </p:nvGraphicFramePr>
            <p:xfrm>
              <a:off x="3704578" y="1196752"/>
              <a:ext cx="4467822" cy="2283368"/>
            </p:xfrm>
            <a:graphic>
              <a:graphicData uri="http://schemas.openxmlformats.org/drawingml/2006/table">
                <a:tbl>
                  <a:tblPr/>
                  <a:tblGrid>
                    <a:gridCol w="1466035">
                      <a:extLst>
                        <a:ext uri="{9D8B030D-6E8A-4147-A177-3AD203B41FA5}">
                          <a16:colId xmlns:a16="http://schemas.microsoft.com/office/drawing/2014/main" val="20000"/>
                        </a:ext>
                      </a:extLst>
                    </a:gridCol>
                    <a:gridCol w="920087">
                      <a:extLst>
                        <a:ext uri="{9D8B030D-6E8A-4147-A177-3AD203B41FA5}">
                          <a16:colId xmlns:a16="http://schemas.microsoft.com/office/drawing/2014/main" val="20001"/>
                        </a:ext>
                      </a:extLst>
                    </a:gridCol>
                    <a:gridCol w="1047565">
                      <a:extLst>
                        <a:ext uri="{9D8B030D-6E8A-4147-A177-3AD203B41FA5}">
                          <a16:colId xmlns:a16="http://schemas.microsoft.com/office/drawing/2014/main" val="20002"/>
                        </a:ext>
                      </a:extLst>
                    </a:gridCol>
                    <a:gridCol w="1034135">
                      <a:extLst>
                        <a:ext uri="{9D8B030D-6E8A-4147-A177-3AD203B41FA5}">
                          <a16:colId xmlns:a16="http://schemas.microsoft.com/office/drawing/2014/main" val="20003"/>
                        </a:ext>
                      </a:extLst>
                    </a:gridCol>
                  </a:tblGrid>
                  <a:tr h="477229">
                    <a:tc>
                      <a:txBody>
                        <a:bodyPr/>
                        <a:lstStyle/>
                        <a:p>
                          <a:pPr algn="ctr" fontAlgn="ctr"/>
                          <a:endParaRPr lang="en-GB" sz="1800" b="0" i="0" u="none" strike="noStrike" dirty="0">
                            <a:solidFill>
                              <a:srgbClr val="000000"/>
                            </a:solidFill>
                            <a:effectLst/>
                            <a:latin typeface="Calibri"/>
                          </a:endParaRPr>
                        </a:p>
                      </a:txBody>
                      <a:tcPr marL="11931" marR="11931" marT="11931" marB="0" anchor="ctr">
                        <a:lnL>
                          <a:noFill/>
                        </a:lnL>
                        <a:lnR>
                          <a:noFill/>
                        </a:lnR>
                        <a:lnT>
                          <a:noFill/>
                        </a:lnT>
                        <a:lnB>
                          <a:noFill/>
                        </a:lnB>
                      </a:tcPr>
                    </a:tc>
                    <a:tc>
                      <a:txBody>
                        <a:bodyPr/>
                        <a:lstStyle/>
                        <a:p>
                          <a:pPr algn="ctr" fontAlgn="ctr"/>
                          <a:endParaRPr lang="en-GB" sz="1800" b="0" i="0" u="none" strike="noStrike" dirty="0">
                            <a:solidFill>
                              <a:srgbClr val="000000"/>
                            </a:solidFill>
                            <a:effectLst/>
                            <a:latin typeface="Calibri"/>
                          </a:endParaRPr>
                        </a:p>
                      </a:txBody>
                      <a:tcPr marL="11931" marR="11931" marT="11931" marB="0" anchor="ctr">
                        <a:lnL>
                          <a:noFill/>
                        </a:lnL>
                        <a:lnR>
                          <a:noFill/>
                        </a:lnR>
                        <a:lnT>
                          <a:noFill/>
                        </a:lnT>
                        <a:lnB>
                          <a:noFill/>
                        </a:lnB>
                      </a:tcPr>
                    </a:tc>
                    <a:tc gridSpan="2">
                      <a:txBody>
                        <a:bodyPr/>
                        <a:lstStyle/>
                        <a:p>
                          <a:pPr algn="ctr" fontAlgn="ctr"/>
                          <a:r>
                            <a:rPr lang="en-GB" sz="1800" b="1" i="0" u="none" strike="noStrike" dirty="0" err="1" smtClean="0">
                              <a:solidFill>
                                <a:srgbClr val="000000"/>
                              </a:solidFill>
                              <a:effectLst/>
                              <a:latin typeface="Calibri"/>
                            </a:rPr>
                            <a:t>Resultat</a:t>
                          </a:r>
                          <a:r>
                            <a:rPr lang="en-GB" sz="1800" b="1" i="0" u="none" strike="noStrike" dirty="0" smtClean="0">
                              <a:solidFill>
                                <a:srgbClr val="000000"/>
                              </a:solidFill>
                              <a:effectLst/>
                              <a:latin typeface="Calibri"/>
                            </a:rPr>
                            <a:t> </a:t>
                          </a:r>
                          <a:r>
                            <a:rPr lang="en-GB" sz="1800" b="1" i="0" u="none" strike="noStrike" dirty="0" err="1" smtClean="0">
                              <a:solidFill>
                                <a:srgbClr val="000000"/>
                              </a:solidFill>
                              <a:effectLst/>
                              <a:latin typeface="Calibri"/>
                            </a:rPr>
                            <a:t>af</a:t>
                          </a:r>
                          <a:r>
                            <a:rPr lang="en-GB" sz="1800" b="1" i="0" u="none" strike="noStrike" dirty="0" smtClean="0">
                              <a:solidFill>
                                <a:srgbClr val="000000"/>
                              </a:solidFill>
                              <a:effectLst/>
                              <a:latin typeface="Calibri"/>
                            </a:rPr>
                            <a:t> </a:t>
                          </a:r>
                          <a:r>
                            <a:rPr lang="en-GB" sz="1800" b="1" i="0" u="none" strike="noStrike" dirty="0" err="1" smtClean="0">
                              <a:solidFill>
                                <a:srgbClr val="000000"/>
                              </a:solidFill>
                              <a:effectLst/>
                              <a:latin typeface="Calibri"/>
                            </a:rPr>
                            <a:t>testen</a:t>
                          </a:r>
                          <a:endParaRPr lang="en-GB" sz="1800" b="1" i="0" u="none" strike="noStrike" dirty="0">
                            <a:solidFill>
                              <a:srgbClr val="000000"/>
                            </a:solidFill>
                            <a:effectLst/>
                            <a:latin typeface="Calibri"/>
                          </a:endParaRPr>
                        </a:p>
                      </a:txBody>
                      <a:tcPr marL="11931" marR="11931" marT="11931" marB="0" anchor="ctr">
                        <a:lnL>
                          <a:noFill/>
                        </a:lnL>
                        <a:lnR>
                          <a:noFill/>
                        </a:lnR>
                        <a:lnT>
                          <a:noFill/>
                        </a:lnT>
                        <a:lnB>
                          <a:noFill/>
                        </a:lnB>
                      </a:tcPr>
                    </a:tc>
                    <a:tc hMerge="1">
                      <a:txBody>
                        <a:bodyPr/>
                        <a:lstStyle/>
                        <a:p>
                          <a:endParaRPr lang="da-DK"/>
                        </a:p>
                      </a:txBody>
                      <a:tcPr/>
                    </a:tc>
                    <a:extLst>
                      <a:ext uri="{0D108BD9-81ED-4DB2-BD59-A6C34878D82A}">
                        <a16:rowId xmlns:a16="http://schemas.microsoft.com/office/drawing/2014/main" val="10000"/>
                      </a:ext>
                    </a:extLst>
                  </a:tr>
                  <a:tr h="530883">
                    <a:tc>
                      <a:txBody>
                        <a:bodyPr/>
                        <a:lstStyle/>
                        <a:p>
                          <a:pPr algn="ctr" fontAlgn="ctr"/>
                          <a:endParaRPr lang="en-GB" sz="1800" b="0" i="0" u="none" strike="noStrike">
                            <a:solidFill>
                              <a:srgbClr val="000000"/>
                            </a:solidFill>
                            <a:effectLst/>
                            <a:latin typeface="Calibri"/>
                          </a:endParaRPr>
                        </a:p>
                      </a:txBody>
                      <a:tcPr marL="11931" marR="11931" marT="11931" marB="0" anchor="ctr">
                        <a:lnL>
                          <a:noFill/>
                        </a:lnL>
                        <a:lnR>
                          <a:noFill/>
                        </a:lnR>
                        <a:lnT>
                          <a:noFill/>
                        </a:lnT>
                        <a:lnB>
                          <a:noFill/>
                        </a:lnB>
                      </a:tcPr>
                    </a:tc>
                    <a:tc>
                      <a:txBody>
                        <a:bodyPr/>
                        <a:lstStyle/>
                        <a:p>
                          <a:pPr algn="ctr" fontAlgn="ctr"/>
                          <a:endParaRPr lang="en-GB" sz="1800" b="0" i="0" u="none" strike="noStrike" dirty="0">
                            <a:solidFill>
                              <a:srgbClr val="000000"/>
                            </a:solidFill>
                            <a:effectLst/>
                            <a:latin typeface="Calibri"/>
                          </a:endParaRPr>
                        </a:p>
                      </a:txBody>
                      <a:tcPr marL="11931" marR="11931" marT="11931" marB="0" anchor="ctr">
                        <a:lnL>
                          <a:noFill/>
                        </a:lnL>
                        <a:lnR>
                          <a:noFill/>
                        </a:lnR>
                        <a:lnT>
                          <a:noFill/>
                        </a:lnT>
                        <a:lnB>
                          <a:noFill/>
                        </a:lnB>
                      </a:tcPr>
                    </a:tc>
                    <a:tc>
                      <a:txBody>
                        <a:bodyPr/>
                        <a:lstStyle/>
                        <a:p>
                          <a:pPr algn="ctr" fontAlgn="ctr"/>
                          <a:r>
                            <a:rPr lang="en-GB" sz="1800" b="0" i="0" u="none" strike="noStrike" dirty="0" err="1" smtClean="0">
                              <a:solidFill>
                                <a:srgbClr val="000000"/>
                              </a:solidFill>
                              <a:effectLst/>
                              <a:latin typeface="Calibri"/>
                            </a:rPr>
                            <a:t>Syg</a:t>
                          </a:r>
                          <a:r>
                            <a:rPr lang="en-GB" sz="1800" b="0" i="0" u="none" strike="noStrike" dirty="0" smtClean="0">
                              <a:solidFill>
                                <a:srgbClr val="000000"/>
                              </a:solidFill>
                              <a:effectLst/>
                              <a:latin typeface="Calibri"/>
                            </a:rPr>
                            <a:t> </a:t>
                          </a:r>
                          <a:br>
                            <a:rPr lang="en-GB" sz="1800" b="0" i="0" u="none" strike="noStrike" dirty="0" smtClean="0">
                              <a:solidFill>
                                <a:srgbClr val="000000"/>
                              </a:solidFill>
                              <a:effectLst/>
                              <a:latin typeface="Calibri"/>
                            </a:rPr>
                          </a:br>
                          <a:r>
                            <a:rPr lang="en-GB" sz="1800" b="0" i="0" u="none" strike="noStrike" dirty="0" smtClean="0">
                              <a:solidFill>
                                <a:srgbClr val="000000"/>
                              </a:solidFill>
                              <a:effectLst/>
                              <a:latin typeface="Calibri"/>
                            </a:rPr>
                            <a:t>(</a:t>
                          </a:r>
                          <a:r>
                            <a:rPr lang="en-GB" sz="1800" b="0" i="0" u="none" strike="noStrike" dirty="0" err="1" smtClean="0">
                              <a:solidFill>
                                <a:srgbClr val="000000"/>
                              </a:solidFill>
                              <a:effectLst/>
                              <a:latin typeface="Calibri"/>
                            </a:rPr>
                            <a:t>positiv</a:t>
                          </a:r>
                          <a:r>
                            <a:rPr lang="en-GB" sz="1800" b="0" i="0" u="none" strike="noStrike" dirty="0" smtClean="0">
                              <a:solidFill>
                                <a:srgbClr val="000000"/>
                              </a:solidFill>
                              <a:effectLst/>
                              <a:latin typeface="Calibri"/>
                            </a:rPr>
                            <a:t>)</a:t>
                          </a:r>
                          <a:endParaRPr lang="en-GB" sz="1800" b="0" i="0" u="none" strike="noStrike" dirty="0">
                            <a:solidFill>
                              <a:srgbClr val="000000"/>
                            </a:solidFill>
                            <a:effectLst/>
                            <a:latin typeface="Calibri"/>
                          </a:endParaRPr>
                        </a:p>
                      </a:txBody>
                      <a:tcPr marL="11931" marR="11931" marT="11931"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GB" sz="1800" b="0" i="0" u="none" strike="noStrike" dirty="0" smtClean="0">
                              <a:solidFill>
                                <a:srgbClr val="000000"/>
                              </a:solidFill>
                              <a:effectLst/>
                              <a:latin typeface="Calibri"/>
                            </a:rPr>
                            <a:t>Rask (</a:t>
                          </a:r>
                          <a:r>
                            <a:rPr lang="en-GB" sz="1800" b="0" i="0" u="none" strike="noStrike" dirty="0" err="1" smtClean="0">
                              <a:solidFill>
                                <a:srgbClr val="000000"/>
                              </a:solidFill>
                              <a:effectLst/>
                              <a:latin typeface="Calibri"/>
                            </a:rPr>
                            <a:t>negativ</a:t>
                          </a:r>
                          <a:r>
                            <a:rPr lang="en-GB" sz="1800" b="0" i="0" u="none" strike="noStrike" dirty="0" smtClean="0">
                              <a:solidFill>
                                <a:srgbClr val="000000"/>
                              </a:solidFill>
                              <a:effectLst/>
                              <a:latin typeface="Calibri"/>
                            </a:rPr>
                            <a:t>)</a:t>
                          </a:r>
                          <a:endParaRPr lang="en-GB" sz="1800" b="0" i="0" u="none" strike="noStrike" dirty="0">
                            <a:solidFill>
                              <a:srgbClr val="000000"/>
                            </a:solidFill>
                            <a:effectLst/>
                            <a:latin typeface="Calibri"/>
                          </a:endParaRPr>
                        </a:p>
                      </a:txBody>
                      <a:tcPr marL="11931" marR="11931" marT="11931"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784">
                    <a:tc rowSpan="2">
                      <a:txBody>
                        <a:bodyPr/>
                        <a:lstStyle/>
                        <a:p>
                          <a:pPr algn="l" fontAlgn="ctr"/>
                          <a:r>
                            <a:rPr lang="en-GB" sz="1800" b="1" i="0" u="none" strike="noStrike" dirty="0" err="1" smtClean="0">
                              <a:solidFill>
                                <a:srgbClr val="000000"/>
                              </a:solidFill>
                              <a:effectLst/>
                              <a:latin typeface="Calibri"/>
                            </a:rPr>
                            <a:t>Patientens</a:t>
                          </a:r>
                          <a:r>
                            <a:rPr lang="en-GB" sz="1800" b="1" i="0" u="none" strike="noStrike" baseline="0" dirty="0" smtClean="0">
                              <a:solidFill>
                                <a:srgbClr val="000000"/>
                              </a:solidFill>
                              <a:effectLst/>
                              <a:latin typeface="Calibri"/>
                            </a:rPr>
                            <a:t> </a:t>
                          </a:r>
                          <a:r>
                            <a:rPr lang="en-GB" sz="1800" b="1" i="0" u="none" strike="noStrike" dirty="0" err="1" smtClean="0">
                              <a:solidFill>
                                <a:srgbClr val="000000"/>
                              </a:solidFill>
                              <a:effectLst/>
                              <a:latin typeface="Calibri"/>
                            </a:rPr>
                            <a:t>sande</a:t>
                          </a:r>
                          <a:r>
                            <a:rPr lang="en-GB" sz="1800" b="1" i="0" u="none" strike="noStrike" dirty="0" smtClean="0">
                              <a:solidFill>
                                <a:srgbClr val="000000"/>
                              </a:solidFill>
                              <a:effectLst/>
                              <a:latin typeface="Calibri"/>
                            </a:rPr>
                            <a:t> </a:t>
                          </a:r>
                          <a:r>
                            <a:rPr lang="en-GB" sz="1800" b="1" i="0" u="none" strike="noStrike" dirty="0" err="1">
                              <a:solidFill>
                                <a:srgbClr val="000000"/>
                              </a:solidFill>
                              <a:effectLst/>
                              <a:latin typeface="Calibri"/>
                            </a:rPr>
                            <a:t>tilsand</a:t>
                          </a:r>
                          <a:endParaRPr lang="en-GB" sz="1800" b="1" i="0" u="none" strike="noStrike" dirty="0">
                            <a:solidFill>
                              <a:srgbClr val="000000"/>
                            </a:solidFill>
                            <a:effectLst/>
                            <a:latin typeface="Calibri"/>
                          </a:endParaRPr>
                        </a:p>
                      </a:txBody>
                      <a:tcPr marL="11931" marR="11931" marT="11931" marB="0" anchor="ctr">
                        <a:lnL>
                          <a:noFill/>
                        </a:lnL>
                        <a:lnR>
                          <a:noFill/>
                        </a:lnR>
                        <a:lnT>
                          <a:noFill/>
                        </a:lnT>
                        <a:lnB>
                          <a:noFill/>
                        </a:lnB>
                      </a:tcPr>
                    </a:tc>
                    <a:tc>
                      <a:txBody>
                        <a:bodyPr/>
                        <a:lstStyle/>
                        <a:p>
                          <a:pPr algn="r" fontAlgn="ctr"/>
                          <a:r>
                            <a:rPr lang="en-GB" sz="1800" b="0" i="0" u="none" strike="noStrike" dirty="0" smtClean="0">
                              <a:solidFill>
                                <a:srgbClr val="000000"/>
                              </a:solidFill>
                              <a:effectLst/>
                              <a:latin typeface="Calibri"/>
                            </a:rPr>
                            <a:t>Rask (</a:t>
                          </a:r>
                          <a14:m>
                            <m:oMath xmlns:m="http://schemas.openxmlformats.org/officeDocument/2006/math">
                              <m:sSub>
                                <m:sSubPr>
                                  <m:ctrlPr>
                                    <a:rPr lang="da-DK" sz="1800" i="1" smtClean="0">
                                      <a:latin typeface="Cambria Math" panose="02040503050406030204" pitchFamily="18" charset="0"/>
                                    </a:rPr>
                                  </m:ctrlPr>
                                </m:sSubPr>
                                <m:e>
                                  <m:r>
                                    <a:rPr lang="da-DK" sz="1800" i="1">
                                      <a:latin typeface="Cambria Math"/>
                                    </a:rPr>
                                    <m:t>𝐻</m:t>
                                  </m:r>
                                </m:e>
                                <m:sub>
                                  <m:r>
                                    <a:rPr lang="da-DK" sz="1800" i="1">
                                      <a:latin typeface="Cambria Math"/>
                                    </a:rPr>
                                    <m:t>0</m:t>
                                  </m:r>
                                </m:sub>
                              </m:sSub>
                            </m:oMath>
                          </a14:m>
                          <a:r>
                            <a:rPr lang="en-GB" sz="1800" b="0" i="0" u="none" strike="noStrike" dirty="0" smtClean="0">
                              <a:solidFill>
                                <a:srgbClr val="000000"/>
                              </a:solidFill>
                              <a:effectLst/>
                              <a:latin typeface="Calibri"/>
                            </a:rPr>
                            <a:t>)   </a:t>
                          </a:r>
                          <a:endParaRPr lang="en-GB" sz="1800" b="0" i="0" u="none" strike="noStrike" dirty="0">
                            <a:solidFill>
                              <a:srgbClr val="000000"/>
                            </a:solidFill>
                            <a:effectLst/>
                            <a:latin typeface="Calibri"/>
                          </a:endParaRPr>
                        </a:p>
                      </a:txBody>
                      <a:tcPr marL="11931" marR="11931" marT="11931"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800" b="0" i="0" u="none" strike="noStrike" dirty="0" err="1" smtClean="0">
                              <a:solidFill>
                                <a:srgbClr val="000000"/>
                              </a:solidFill>
                              <a:effectLst/>
                              <a:latin typeface="Calibri"/>
                            </a:rPr>
                            <a:t>Falsk</a:t>
                          </a:r>
                          <a:r>
                            <a:rPr lang="en-GB" sz="1800" b="0" i="0" u="none" strike="noStrike" dirty="0" smtClean="0">
                              <a:solidFill>
                                <a:srgbClr val="000000"/>
                              </a:solidFill>
                              <a:effectLst/>
                              <a:latin typeface="Calibri"/>
                            </a:rPr>
                            <a:t> </a:t>
                          </a:r>
                          <a:r>
                            <a:rPr lang="en-GB" sz="1800" b="0" i="0" u="none" strike="noStrike" dirty="0" err="1" smtClean="0">
                              <a:solidFill>
                                <a:srgbClr val="000000"/>
                              </a:solidFill>
                              <a:effectLst/>
                              <a:latin typeface="Calibri"/>
                            </a:rPr>
                            <a:t>positiv</a:t>
                          </a:r>
                          <a:endParaRPr lang="en-GB" sz="1800" b="0" i="0" u="none" strike="noStrike" dirty="0">
                            <a:solidFill>
                              <a:srgbClr val="000000"/>
                            </a:solidFill>
                            <a:effectLst/>
                            <a:latin typeface="Calibri"/>
                          </a:endParaRP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4E37"/>
                        </a:solidFill>
                      </a:tcPr>
                    </a:tc>
                    <a:tc>
                      <a:txBody>
                        <a:bodyPr/>
                        <a:lstStyle/>
                        <a:p>
                          <a:pPr algn="ctr" fontAlgn="ctr"/>
                          <a:r>
                            <a:rPr lang="en-GB" sz="1800" b="0" i="0" u="none" strike="noStrike" dirty="0" smtClean="0">
                              <a:solidFill>
                                <a:srgbClr val="000000"/>
                              </a:solidFill>
                              <a:effectLst/>
                              <a:latin typeface="Calibri"/>
                            </a:rPr>
                            <a:t>Sand </a:t>
                          </a:r>
                          <a:r>
                            <a:rPr lang="en-GB" sz="1800" b="0" i="0" u="none" strike="noStrike" dirty="0" err="1" smtClean="0">
                              <a:solidFill>
                                <a:srgbClr val="000000"/>
                              </a:solidFill>
                              <a:effectLst/>
                              <a:latin typeface="Calibri"/>
                            </a:rPr>
                            <a:t>negativ</a:t>
                          </a:r>
                          <a:endParaRPr lang="en-GB" sz="1800" b="0" i="0" u="none" strike="noStrike" dirty="0">
                            <a:solidFill>
                              <a:srgbClr val="000000"/>
                            </a:solidFill>
                            <a:effectLst/>
                            <a:latin typeface="Calibri"/>
                          </a:endParaRP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622784">
                    <a:tc vMerge="1">
                      <a:txBody>
                        <a:bodyPr/>
                        <a:lstStyle/>
                        <a:p>
                          <a:endParaRPr lang="da-DK"/>
                        </a:p>
                      </a:txBody>
                      <a:tcPr/>
                    </a:tc>
                    <a:tc>
                      <a:txBody>
                        <a:bodyPr/>
                        <a:lstStyle/>
                        <a:p>
                          <a:pPr algn="r" fontAlgn="ctr"/>
                          <a:r>
                            <a:rPr lang="en-GB" sz="1800" b="0" i="0" u="none" strike="noStrike" dirty="0" err="1" smtClean="0">
                              <a:solidFill>
                                <a:srgbClr val="000000"/>
                              </a:solidFill>
                              <a:effectLst/>
                              <a:latin typeface="Calibri"/>
                            </a:rPr>
                            <a:t>Syg</a:t>
                          </a:r>
                          <a:r>
                            <a:rPr lang="en-GB" sz="1800" b="0" i="0" u="none" strike="noStrike" dirty="0" smtClean="0">
                              <a:solidFill>
                                <a:srgbClr val="000000"/>
                              </a:solidFill>
                              <a:effectLst/>
                              <a:latin typeface="Calibri"/>
                            </a:rPr>
                            <a:t> (</a:t>
                          </a:r>
                          <a14:m>
                            <m:oMath xmlns:m="http://schemas.openxmlformats.org/officeDocument/2006/math">
                              <m:sSub>
                                <m:sSubPr>
                                  <m:ctrlPr>
                                    <a:rPr lang="da-DK" sz="1800" i="1" smtClean="0">
                                      <a:latin typeface="Cambria Math" panose="02040503050406030204" pitchFamily="18" charset="0"/>
                                    </a:rPr>
                                  </m:ctrlPr>
                                </m:sSubPr>
                                <m:e>
                                  <m:r>
                                    <a:rPr lang="da-DK" sz="1800" i="1">
                                      <a:latin typeface="Cambria Math"/>
                                    </a:rPr>
                                    <m:t>𝐻</m:t>
                                  </m:r>
                                </m:e>
                                <m:sub>
                                  <m:r>
                                    <a:rPr lang="da-DK" sz="1800" b="0" i="1" smtClean="0">
                                      <a:latin typeface="Cambria Math"/>
                                    </a:rPr>
                                    <m:t>𝑎</m:t>
                                  </m:r>
                                </m:sub>
                              </m:sSub>
                            </m:oMath>
                          </a14:m>
                          <a:r>
                            <a:rPr lang="en-GB" sz="1800" b="0" i="0" u="none" strike="noStrike" dirty="0" smtClean="0">
                              <a:solidFill>
                                <a:srgbClr val="000000"/>
                              </a:solidFill>
                              <a:effectLst/>
                              <a:latin typeface="Calibri"/>
                            </a:rPr>
                            <a:t>)</a:t>
                          </a:r>
                          <a:endParaRPr lang="en-GB" sz="1800" b="0" i="0" u="none" strike="noStrike" dirty="0">
                            <a:solidFill>
                              <a:srgbClr val="000000"/>
                            </a:solidFill>
                            <a:effectLst/>
                            <a:latin typeface="Calibri"/>
                          </a:endParaRPr>
                        </a:p>
                      </a:txBody>
                      <a:tcPr marL="11931" marR="11931" marT="11931"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800" b="0" i="0" u="none" strike="noStrike" dirty="0" smtClean="0">
                              <a:solidFill>
                                <a:srgbClr val="000000"/>
                              </a:solidFill>
                              <a:effectLst/>
                              <a:latin typeface="Calibri"/>
                            </a:rPr>
                            <a:t>Sand </a:t>
                          </a:r>
                          <a:r>
                            <a:rPr lang="en-GB" sz="1800" b="0" i="0" u="none" strike="noStrike" dirty="0" err="1" smtClean="0">
                              <a:solidFill>
                                <a:srgbClr val="000000"/>
                              </a:solidFill>
                              <a:effectLst/>
                              <a:latin typeface="Calibri"/>
                            </a:rPr>
                            <a:t>positiv</a:t>
                          </a:r>
                          <a:endParaRPr lang="en-GB" sz="1800" b="0" i="0" u="none" strike="noStrike" dirty="0">
                            <a:solidFill>
                              <a:srgbClr val="000000"/>
                            </a:solidFill>
                            <a:effectLst/>
                            <a:latin typeface="Calibri"/>
                          </a:endParaRP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1800" b="0" i="0" u="none" strike="noStrike" dirty="0" err="1" smtClean="0">
                              <a:solidFill>
                                <a:srgbClr val="000000"/>
                              </a:solidFill>
                              <a:effectLst/>
                              <a:latin typeface="Calibri"/>
                            </a:rPr>
                            <a:t>Falsk</a:t>
                          </a:r>
                          <a:r>
                            <a:rPr lang="en-GB" sz="1800" b="0" i="0" u="none" strike="noStrike" dirty="0" smtClean="0">
                              <a:solidFill>
                                <a:srgbClr val="000000"/>
                              </a:solidFill>
                              <a:effectLst/>
                              <a:latin typeface="Calibri"/>
                            </a:rPr>
                            <a:t> </a:t>
                          </a:r>
                          <a:r>
                            <a:rPr lang="en-GB" sz="1800" b="0" i="0" u="none" strike="noStrike" dirty="0" err="1" smtClean="0">
                              <a:solidFill>
                                <a:srgbClr val="000000"/>
                              </a:solidFill>
                              <a:effectLst/>
                              <a:latin typeface="Calibri"/>
                            </a:rPr>
                            <a:t>negativ</a:t>
                          </a:r>
                          <a:endParaRPr lang="en-GB" sz="1800" b="0" i="0" u="none" strike="noStrike" dirty="0">
                            <a:solidFill>
                              <a:srgbClr val="000000"/>
                            </a:solidFill>
                            <a:effectLst/>
                            <a:latin typeface="Calibri"/>
                          </a:endParaRP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4E37"/>
                        </a:solidFill>
                      </a:tcPr>
                    </a:tc>
                    <a:extLst>
                      <a:ext uri="{0D108BD9-81ED-4DB2-BD59-A6C34878D82A}">
                        <a16:rowId xmlns:a16="http://schemas.microsoft.com/office/drawing/2014/main" val="10003"/>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3655032318"/>
                  </p:ext>
                </p:extLst>
              </p:nvPr>
            </p:nvGraphicFramePr>
            <p:xfrm>
              <a:off x="3704578" y="1196752"/>
              <a:ext cx="4467822" cy="2283368"/>
            </p:xfrm>
            <a:graphic>
              <a:graphicData uri="http://schemas.openxmlformats.org/drawingml/2006/table">
                <a:tbl>
                  <a:tblPr/>
                  <a:tblGrid>
                    <a:gridCol w="1466035"/>
                    <a:gridCol w="920087"/>
                    <a:gridCol w="1047565"/>
                    <a:gridCol w="1034135"/>
                  </a:tblGrid>
                  <a:tr h="477229">
                    <a:tc>
                      <a:txBody>
                        <a:bodyPr/>
                        <a:lstStyle/>
                        <a:p>
                          <a:pPr algn="ctr" fontAlgn="ctr"/>
                          <a:endParaRPr lang="en-GB" sz="1800" b="0" i="0" u="none" strike="noStrike" dirty="0">
                            <a:solidFill>
                              <a:srgbClr val="000000"/>
                            </a:solidFill>
                            <a:effectLst/>
                            <a:latin typeface="Calibri"/>
                          </a:endParaRPr>
                        </a:p>
                      </a:txBody>
                      <a:tcPr marL="11931" marR="11931" marT="11931" marB="0" anchor="ctr">
                        <a:lnL>
                          <a:noFill/>
                        </a:lnL>
                        <a:lnR>
                          <a:noFill/>
                        </a:lnR>
                        <a:lnT>
                          <a:noFill/>
                        </a:lnT>
                        <a:lnB>
                          <a:noFill/>
                        </a:lnB>
                      </a:tcPr>
                    </a:tc>
                    <a:tc>
                      <a:txBody>
                        <a:bodyPr/>
                        <a:lstStyle/>
                        <a:p>
                          <a:pPr algn="ctr" fontAlgn="ctr"/>
                          <a:endParaRPr lang="en-GB" sz="1800" b="0" i="0" u="none" strike="noStrike" dirty="0">
                            <a:solidFill>
                              <a:srgbClr val="000000"/>
                            </a:solidFill>
                            <a:effectLst/>
                            <a:latin typeface="Calibri"/>
                          </a:endParaRPr>
                        </a:p>
                      </a:txBody>
                      <a:tcPr marL="11931" marR="11931" marT="11931" marB="0" anchor="ctr">
                        <a:lnL>
                          <a:noFill/>
                        </a:lnL>
                        <a:lnR>
                          <a:noFill/>
                        </a:lnR>
                        <a:lnT>
                          <a:noFill/>
                        </a:lnT>
                        <a:lnB>
                          <a:noFill/>
                        </a:lnB>
                      </a:tcPr>
                    </a:tc>
                    <a:tc gridSpan="2">
                      <a:txBody>
                        <a:bodyPr/>
                        <a:lstStyle/>
                        <a:p>
                          <a:pPr algn="ctr" fontAlgn="ctr"/>
                          <a:r>
                            <a:rPr lang="en-GB" sz="1800" b="1" i="0" u="none" strike="noStrike" dirty="0" err="1" smtClean="0">
                              <a:solidFill>
                                <a:srgbClr val="000000"/>
                              </a:solidFill>
                              <a:effectLst/>
                              <a:latin typeface="Calibri"/>
                            </a:rPr>
                            <a:t>Resultat</a:t>
                          </a:r>
                          <a:r>
                            <a:rPr lang="en-GB" sz="1800" b="1" i="0" u="none" strike="noStrike" dirty="0" smtClean="0">
                              <a:solidFill>
                                <a:srgbClr val="000000"/>
                              </a:solidFill>
                              <a:effectLst/>
                              <a:latin typeface="Calibri"/>
                            </a:rPr>
                            <a:t> </a:t>
                          </a:r>
                          <a:r>
                            <a:rPr lang="en-GB" sz="1800" b="1" i="0" u="none" strike="noStrike" dirty="0" err="1" smtClean="0">
                              <a:solidFill>
                                <a:srgbClr val="000000"/>
                              </a:solidFill>
                              <a:effectLst/>
                              <a:latin typeface="Calibri"/>
                            </a:rPr>
                            <a:t>af</a:t>
                          </a:r>
                          <a:r>
                            <a:rPr lang="en-GB" sz="1800" b="1" i="0" u="none" strike="noStrike" dirty="0" smtClean="0">
                              <a:solidFill>
                                <a:srgbClr val="000000"/>
                              </a:solidFill>
                              <a:effectLst/>
                              <a:latin typeface="Calibri"/>
                            </a:rPr>
                            <a:t> </a:t>
                          </a:r>
                          <a:r>
                            <a:rPr lang="en-GB" sz="1800" b="1" i="0" u="none" strike="noStrike" dirty="0" err="1" smtClean="0">
                              <a:solidFill>
                                <a:srgbClr val="000000"/>
                              </a:solidFill>
                              <a:effectLst/>
                              <a:latin typeface="Calibri"/>
                            </a:rPr>
                            <a:t>testen</a:t>
                          </a:r>
                          <a:endParaRPr lang="en-GB" sz="1800" b="1" i="0" u="none" strike="noStrike" dirty="0">
                            <a:solidFill>
                              <a:srgbClr val="000000"/>
                            </a:solidFill>
                            <a:effectLst/>
                            <a:latin typeface="Calibri"/>
                          </a:endParaRPr>
                        </a:p>
                      </a:txBody>
                      <a:tcPr marL="11931" marR="11931" marT="11931" marB="0" anchor="ctr">
                        <a:lnL>
                          <a:noFill/>
                        </a:lnL>
                        <a:lnR>
                          <a:noFill/>
                        </a:lnR>
                        <a:lnT>
                          <a:noFill/>
                        </a:lnT>
                        <a:lnB>
                          <a:noFill/>
                        </a:lnB>
                      </a:tcPr>
                    </a:tc>
                    <a:tc hMerge="1">
                      <a:txBody>
                        <a:bodyPr/>
                        <a:lstStyle/>
                        <a:p>
                          <a:endParaRPr lang="da-DK"/>
                        </a:p>
                      </a:txBody>
                      <a:tcPr/>
                    </a:tc>
                  </a:tr>
                  <a:tr h="560571">
                    <a:tc>
                      <a:txBody>
                        <a:bodyPr/>
                        <a:lstStyle/>
                        <a:p>
                          <a:pPr algn="ctr" fontAlgn="ctr"/>
                          <a:endParaRPr lang="en-GB" sz="1800" b="0" i="0" u="none" strike="noStrike">
                            <a:solidFill>
                              <a:srgbClr val="000000"/>
                            </a:solidFill>
                            <a:effectLst/>
                            <a:latin typeface="Calibri"/>
                          </a:endParaRPr>
                        </a:p>
                      </a:txBody>
                      <a:tcPr marL="11931" marR="11931" marT="11931" marB="0" anchor="ctr">
                        <a:lnL>
                          <a:noFill/>
                        </a:lnL>
                        <a:lnR>
                          <a:noFill/>
                        </a:lnR>
                        <a:lnT>
                          <a:noFill/>
                        </a:lnT>
                        <a:lnB>
                          <a:noFill/>
                        </a:lnB>
                      </a:tcPr>
                    </a:tc>
                    <a:tc>
                      <a:txBody>
                        <a:bodyPr/>
                        <a:lstStyle/>
                        <a:p>
                          <a:pPr algn="ctr" fontAlgn="ctr"/>
                          <a:endParaRPr lang="en-GB" sz="1800" b="0" i="0" u="none" strike="noStrike" dirty="0">
                            <a:solidFill>
                              <a:srgbClr val="000000"/>
                            </a:solidFill>
                            <a:effectLst/>
                            <a:latin typeface="Calibri"/>
                          </a:endParaRPr>
                        </a:p>
                      </a:txBody>
                      <a:tcPr marL="11931" marR="11931" marT="11931" marB="0" anchor="ctr">
                        <a:lnL>
                          <a:noFill/>
                        </a:lnL>
                        <a:lnR>
                          <a:noFill/>
                        </a:lnR>
                        <a:lnT>
                          <a:noFill/>
                        </a:lnT>
                        <a:lnB>
                          <a:noFill/>
                        </a:lnB>
                      </a:tcPr>
                    </a:tc>
                    <a:tc>
                      <a:txBody>
                        <a:bodyPr/>
                        <a:lstStyle/>
                        <a:p>
                          <a:pPr algn="ctr" fontAlgn="ctr"/>
                          <a:r>
                            <a:rPr lang="en-GB" sz="1800" b="0" i="0" u="none" strike="noStrike" dirty="0" err="1" smtClean="0">
                              <a:solidFill>
                                <a:srgbClr val="000000"/>
                              </a:solidFill>
                              <a:effectLst/>
                              <a:latin typeface="Calibri"/>
                            </a:rPr>
                            <a:t>Syg</a:t>
                          </a:r>
                          <a:r>
                            <a:rPr lang="en-GB" sz="1800" b="0" i="0" u="none" strike="noStrike" dirty="0" smtClean="0">
                              <a:solidFill>
                                <a:srgbClr val="000000"/>
                              </a:solidFill>
                              <a:effectLst/>
                              <a:latin typeface="Calibri"/>
                            </a:rPr>
                            <a:t> </a:t>
                          </a:r>
                          <a:br>
                            <a:rPr lang="en-GB" sz="1800" b="0" i="0" u="none" strike="noStrike" dirty="0" smtClean="0">
                              <a:solidFill>
                                <a:srgbClr val="000000"/>
                              </a:solidFill>
                              <a:effectLst/>
                              <a:latin typeface="Calibri"/>
                            </a:rPr>
                          </a:br>
                          <a:r>
                            <a:rPr lang="en-GB" sz="1800" b="0" i="0" u="none" strike="noStrike" dirty="0" smtClean="0">
                              <a:solidFill>
                                <a:srgbClr val="000000"/>
                              </a:solidFill>
                              <a:effectLst/>
                              <a:latin typeface="Calibri"/>
                            </a:rPr>
                            <a:t>(</a:t>
                          </a:r>
                          <a:r>
                            <a:rPr lang="en-GB" sz="1800" b="0" i="0" u="none" strike="noStrike" dirty="0" err="1" smtClean="0">
                              <a:solidFill>
                                <a:srgbClr val="000000"/>
                              </a:solidFill>
                              <a:effectLst/>
                              <a:latin typeface="Calibri"/>
                            </a:rPr>
                            <a:t>positiv</a:t>
                          </a:r>
                          <a:r>
                            <a:rPr lang="en-GB" sz="1800" b="0" i="0" u="none" strike="noStrike" dirty="0" smtClean="0">
                              <a:solidFill>
                                <a:srgbClr val="000000"/>
                              </a:solidFill>
                              <a:effectLst/>
                              <a:latin typeface="Calibri"/>
                            </a:rPr>
                            <a:t>)</a:t>
                          </a:r>
                          <a:endParaRPr lang="en-GB" sz="1800" b="0" i="0" u="none" strike="noStrike" dirty="0">
                            <a:solidFill>
                              <a:srgbClr val="000000"/>
                            </a:solidFill>
                            <a:effectLst/>
                            <a:latin typeface="Calibri"/>
                          </a:endParaRPr>
                        </a:p>
                      </a:txBody>
                      <a:tcPr marL="11931" marR="11931" marT="11931"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GB" sz="1800" b="0" i="0" u="none" strike="noStrike" dirty="0" smtClean="0">
                              <a:solidFill>
                                <a:srgbClr val="000000"/>
                              </a:solidFill>
                              <a:effectLst/>
                              <a:latin typeface="Calibri"/>
                            </a:rPr>
                            <a:t>Rask (</a:t>
                          </a:r>
                          <a:r>
                            <a:rPr lang="en-GB" sz="1800" b="0" i="0" u="none" strike="noStrike" dirty="0" err="1" smtClean="0">
                              <a:solidFill>
                                <a:srgbClr val="000000"/>
                              </a:solidFill>
                              <a:effectLst/>
                              <a:latin typeface="Calibri"/>
                            </a:rPr>
                            <a:t>negativ</a:t>
                          </a:r>
                          <a:r>
                            <a:rPr lang="en-GB" sz="1800" b="0" i="0" u="none" strike="noStrike" dirty="0" smtClean="0">
                              <a:solidFill>
                                <a:srgbClr val="000000"/>
                              </a:solidFill>
                              <a:effectLst/>
                              <a:latin typeface="Calibri"/>
                            </a:rPr>
                            <a:t>)</a:t>
                          </a:r>
                          <a:endParaRPr lang="en-GB" sz="1800" b="0" i="0" u="none" strike="noStrike" dirty="0">
                            <a:solidFill>
                              <a:srgbClr val="000000"/>
                            </a:solidFill>
                            <a:effectLst/>
                            <a:latin typeface="Calibri"/>
                          </a:endParaRPr>
                        </a:p>
                      </a:txBody>
                      <a:tcPr marL="11931" marR="11931" marT="11931" marB="0" anchor="ctr">
                        <a:lnL>
                          <a:noFill/>
                        </a:lnL>
                        <a:lnR>
                          <a:noFill/>
                        </a:lnR>
                        <a:lnT>
                          <a:noFill/>
                        </a:lnT>
                        <a:lnB w="6350" cap="flat" cmpd="sng" algn="ctr">
                          <a:solidFill>
                            <a:srgbClr val="000000"/>
                          </a:solidFill>
                          <a:prstDash val="solid"/>
                          <a:round/>
                          <a:headEnd type="none" w="med" len="med"/>
                          <a:tailEnd type="none" w="med" len="med"/>
                        </a:lnB>
                      </a:tcPr>
                    </a:tc>
                  </a:tr>
                  <a:tr h="622784">
                    <a:tc rowSpan="2">
                      <a:txBody>
                        <a:bodyPr/>
                        <a:lstStyle/>
                        <a:p>
                          <a:pPr algn="l" fontAlgn="ctr"/>
                          <a:r>
                            <a:rPr lang="en-GB" sz="1800" b="1" i="0" u="none" strike="noStrike" dirty="0" err="1" smtClean="0">
                              <a:solidFill>
                                <a:srgbClr val="000000"/>
                              </a:solidFill>
                              <a:effectLst/>
                              <a:latin typeface="Calibri"/>
                            </a:rPr>
                            <a:t>Patientens</a:t>
                          </a:r>
                          <a:r>
                            <a:rPr lang="en-GB" sz="1800" b="1" i="0" u="none" strike="noStrike" baseline="0" dirty="0" smtClean="0">
                              <a:solidFill>
                                <a:srgbClr val="000000"/>
                              </a:solidFill>
                              <a:effectLst/>
                              <a:latin typeface="Calibri"/>
                            </a:rPr>
                            <a:t> </a:t>
                          </a:r>
                          <a:r>
                            <a:rPr lang="en-GB" sz="1800" b="1" i="0" u="none" strike="noStrike" dirty="0" err="1" smtClean="0">
                              <a:solidFill>
                                <a:srgbClr val="000000"/>
                              </a:solidFill>
                              <a:effectLst/>
                              <a:latin typeface="Calibri"/>
                            </a:rPr>
                            <a:t>sande</a:t>
                          </a:r>
                          <a:r>
                            <a:rPr lang="en-GB" sz="1800" b="1" i="0" u="none" strike="noStrike" dirty="0" smtClean="0">
                              <a:solidFill>
                                <a:srgbClr val="000000"/>
                              </a:solidFill>
                              <a:effectLst/>
                              <a:latin typeface="Calibri"/>
                            </a:rPr>
                            <a:t> </a:t>
                          </a:r>
                          <a:r>
                            <a:rPr lang="en-GB" sz="1800" b="1" i="0" u="none" strike="noStrike" dirty="0" err="1">
                              <a:solidFill>
                                <a:srgbClr val="000000"/>
                              </a:solidFill>
                              <a:effectLst/>
                              <a:latin typeface="Calibri"/>
                            </a:rPr>
                            <a:t>tilsand</a:t>
                          </a:r>
                          <a:endParaRPr lang="en-GB" sz="1800" b="1" i="0" u="none" strike="noStrike" dirty="0">
                            <a:solidFill>
                              <a:srgbClr val="000000"/>
                            </a:solidFill>
                            <a:effectLst/>
                            <a:latin typeface="Calibri"/>
                          </a:endParaRPr>
                        </a:p>
                      </a:txBody>
                      <a:tcPr marL="11931" marR="11931" marT="11931" marB="0" anchor="ctr">
                        <a:lnL>
                          <a:noFill/>
                        </a:lnL>
                        <a:lnR>
                          <a:noFill/>
                        </a:lnR>
                        <a:lnT>
                          <a:noFill/>
                        </a:lnT>
                        <a:lnB>
                          <a:noFill/>
                        </a:lnB>
                      </a:tcPr>
                    </a:tc>
                    <a:tc>
                      <a:txBody>
                        <a:bodyPr/>
                        <a:lstStyle/>
                        <a:p>
                          <a:endParaRPr lang="en-US"/>
                        </a:p>
                      </a:txBody>
                      <a:tcPr marL="11931" marR="11931" marT="11931" marB="0" anchor="ctr">
                        <a:lnL>
                          <a:noFill/>
                        </a:lnL>
                        <a:lnR w="6350" cap="flat" cmpd="sng" algn="ctr">
                          <a:solidFill>
                            <a:srgbClr val="000000"/>
                          </a:solidFill>
                          <a:prstDash val="solid"/>
                          <a:round/>
                          <a:headEnd type="none" w="med" len="med"/>
                          <a:tailEnd type="none" w="med" len="med"/>
                        </a:lnR>
                        <a:lnT>
                          <a:noFill/>
                        </a:lnT>
                        <a:lnB>
                          <a:noFill/>
                        </a:lnB>
                        <a:blipFill rotWithShape="1">
                          <a:blip r:embed="rId4"/>
                          <a:stretch>
                            <a:fillRect l="-161333" t="-165049" r="-228000" b="-117476"/>
                          </a:stretch>
                        </a:blipFill>
                      </a:tcPr>
                    </a:tc>
                    <a:tc>
                      <a:txBody>
                        <a:bodyPr/>
                        <a:lstStyle/>
                        <a:p>
                          <a:pPr algn="ctr" fontAlgn="ctr"/>
                          <a:r>
                            <a:rPr lang="en-GB" sz="1800" b="0" i="0" u="none" strike="noStrike" dirty="0" err="1" smtClean="0">
                              <a:solidFill>
                                <a:srgbClr val="000000"/>
                              </a:solidFill>
                              <a:effectLst/>
                              <a:latin typeface="Calibri"/>
                            </a:rPr>
                            <a:t>Falsk</a:t>
                          </a:r>
                          <a:r>
                            <a:rPr lang="en-GB" sz="1800" b="0" i="0" u="none" strike="noStrike" dirty="0" smtClean="0">
                              <a:solidFill>
                                <a:srgbClr val="000000"/>
                              </a:solidFill>
                              <a:effectLst/>
                              <a:latin typeface="Calibri"/>
                            </a:rPr>
                            <a:t> </a:t>
                          </a:r>
                          <a:r>
                            <a:rPr lang="en-GB" sz="1800" b="0" i="0" u="none" strike="noStrike" dirty="0" err="1" smtClean="0">
                              <a:solidFill>
                                <a:srgbClr val="000000"/>
                              </a:solidFill>
                              <a:effectLst/>
                              <a:latin typeface="Calibri"/>
                            </a:rPr>
                            <a:t>positiv</a:t>
                          </a:r>
                          <a:endParaRPr lang="en-GB" sz="1800" b="0" i="0" u="none" strike="noStrike" dirty="0">
                            <a:solidFill>
                              <a:srgbClr val="000000"/>
                            </a:solidFill>
                            <a:effectLst/>
                            <a:latin typeface="Calibri"/>
                          </a:endParaRP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4E37"/>
                        </a:solidFill>
                      </a:tcPr>
                    </a:tc>
                    <a:tc>
                      <a:txBody>
                        <a:bodyPr/>
                        <a:lstStyle/>
                        <a:p>
                          <a:pPr algn="ctr" fontAlgn="ctr"/>
                          <a:r>
                            <a:rPr lang="en-GB" sz="1800" b="0" i="0" u="none" strike="noStrike" dirty="0" smtClean="0">
                              <a:solidFill>
                                <a:srgbClr val="000000"/>
                              </a:solidFill>
                              <a:effectLst/>
                              <a:latin typeface="Calibri"/>
                            </a:rPr>
                            <a:t>Sand </a:t>
                          </a:r>
                          <a:r>
                            <a:rPr lang="en-GB" sz="1800" b="0" i="0" u="none" strike="noStrike" dirty="0" err="1" smtClean="0">
                              <a:solidFill>
                                <a:srgbClr val="000000"/>
                              </a:solidFill>
                              <a:effectLst/>
                              <a:latin typeface="Calibri"/>
                            </a:rPr>
                            <a:t>negativ</a:t>
                          </a:r>
                          <a:endParaRPr lang="en-GB" sz="1800" b="0" i="0" u="none" strike="noStrike" dirty="0">
                            <a:solidFill>
                              <a:srgbClr val="000000"/>
                            </a:solidFill>
                            <a:effectLst/>
                            <a:latin typeface="Calibri"/>
                          </a:endParaRP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622784">
                    <a:tc vMerge="1">
                      <a:txBody>
                        <a:bodyPr/>
                        <a:lstStyle/>
                        <a:p>
                          <a:endParaRPr lang="da-DK"/>
                        </a:p>
                      </a:txBody>
                      <a:tcPr/>
                    </a:tc>
                    <a:tc>
                      <a:txBody>
                        <a:bodyPr/>
                        <a:lstStyle/>
                        <a:p>
                          <a:endParaRPr lang="en-US"/>
                        </a:p>
                      </a:txBody>
                      <a:tcPr marL="11931" marR="11931" marT="11931" marB="0" anchor="ctr">
                        <a:lnL>
                          <a:noFill/>
                        </a:lnL>
                        <a:lnR w="6350" cap="flat" cmpd="sng" algn="ctr">
                          <a:solidFill>
                            <a:srgbClr val="000000"/>
                          </a:solidFill>
                          <a:prstDash val="solid"/>
                          <a:round/>
                          <a:headEnd type="none" w="med" len="med"/>
                          <a:tailEnd type="none" w="med" len="med"/>
                        </a:lnR>
                        <a:lnT>
                          <a:noFill/>
                        </a:lnT>
                        <a:lnB>
                          <a:noFill/>
                        </a:lnB>
                        <a:blipFill rotWithShape="1">
                          <a:blip r:embed="rId4"/>
                          <a:stretch>
                            <a:fillRect l="-161333" t="-267647" r="-228000" b="-18627"/>
                          </a:stretch>
                        </a:blipFill>
                      </a:tcPr>
                    </a:tc>
                    <a:tc>
                      <a:txBody>
                        <a:bodyPr/>
                        <a:lstStyle/>
                        <a:p>
                          <a:pPr algn="ctr" fontAlgn="ctr"/>
                          <a:r>
                            <a:rPr lang="en-GB" sz="1800" b="0" i="0" u="none" strike="noStrike" dirty="0" smtClean="0">
                              <a:solidFill>
                                <a:srgbClr val="000000"/>
                              </a:solidFill>
                              <a:effectLst/>
                              <a:latin typeface="Calibri"/>
                            </a:rPr>
                            <a:t>Sand </a:t>
                          </a:r>
                          <a:r>
                            <a:rPr lang="en-GB" sz="1800" b="0" i="0" u="none" strike="noStrike" dirty="0" err="1" smtClean="0">
                              <a:solidFill>
                                <a:srgbClr val="000000"/>
                              </a:solidFill>
                              <a:effectLst/>
                              <a:latin typeface="Calibri"/>
                            </a:rPr>
                            <a:t>positiv</a:t>
                          </a:r>
                          <a:endParaRPr lang="en-GB" sz="1800" b="0" i="0" u="none" strike="noStrike" dirty="0">
                            <a:solidFill>
                              <a:srgbClr val="000000"/>
                            </a:solidFill>
                            <a:effectLst/>
                            <a:latin typeface="Calibri"/>
                          </a:endParaRP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1800" b="0" i="0" u="none" strike="noStrike" dirty="0" err="1" smtClean="0">
                              <a:solidFill>
                                <a:srgbClr val="000000"/>
                              </a:solidFill>
                              <a:effectLst/>
                              <a:latin typeface="Calibri"/>
                            </a:rPr>
                            <a:t>Falsk</a:t>
                          </a:r>
                          <a:r>
                            <a:rPr lang="en-GB" sz="1800" b="0" i="0" u="none" strike="noStrike" dirty="0" smtClean="0">
                              <a:solidFill>
                                <a:srgbClr val="000000"/>
                              </a:solidFill>
                              <a:effectLst/>
                              <a:latin typeface="Calibri"/>
                            </a:rPr>
                            <a:t> </a:t>
                          </a:r>
                          <a:r>
                            <a:rPr lang="en-GB" sz="1800" b="0" i="0" u="none" strike="noStrike" dirty="0" err="1" smtClean="0">
                              <a:solidFill>
                                <a:srgbClr val="000000"/>
                              </a:solidFill>
                              <a:effectLst/>
                              <a:latin typeface="Calibri"/>
                            </a:rPr>
                            <a:t>negativ</a:t>
                          </a:r>
                          <a:endParaRPr lang="en-GB" sz="1800" b="0" i="0" u="none" strike="noStrike" dirty="0">
                            <a:solidFill>
                              <a:srgbClr val="000000"/>
                            </a:solidFill>
                            <a:effectLst/>
                            <a:latin typeface="Calibri"/>
                          </a:endParaRP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4E37"/>
                        </a:solidFill>
                      </a:tcPr>
                    </a:tc>
                  </a:tr>
                </a:tbl>
              </a:graphicData>
            </a:graphic>
          </p:graphicFrame>
        </mc:Fallback>
      </mc:AlternateContent>
      <mc:AlternateContent xmlns:mc="http://schemas.openxmlformats.org/markup-compatibility/2006" xmlns:a14="http://schemas.microsoft.com/office/drawing/2010/main">
        <mc:Choice Requires="a14">
          <p:sp>
            <p:nvSpPr>
              <p:cNvPr id="7" name="Content Placeholder 9"/>
              <p:cNvSpPr txBox="1">
                <a:spLocks/>
              </p:cNvSpPr>
              <p:nvPr/>
            </p:nvSpPr>
            <p:spPr>
              <a:xfrm>
                <a:off x="405184" y="1556793"/>
                <a:ext cx="2366616" cy="122413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chemeClr val="tx2"/>
                  </a:buClr>
                  <a:buFont typeface="+mj-lt"/>
                  <a:buAutoNum type="arabicPeriod"/>
                  <a:defRPr sz="2800" kern="1200">
                    <a:solidFill>
                      <a:schemeClr val="tx1"/>
                    </a:solidFill>
                    <a:latin typeface="+mn-lt"/>
                    <a:ea typeface="+mn-ea"/>
                    <a:cs typeface="+mn-cs"/>
                  </a:defRPr>
                </a:lvl1pPr>
                <a:lvl2pPr marL="914400" indent="-457200" algn="l" defTabSz="914400" rtl="0" eaLnBrk="1" latinLnBrk="0" hangingPunct="1">
                  <a:spcBef>
                    <a:spcPct val="20000"/>
                  </a:spcBef>
                  <a:buClr>
                    <a:schemeClr val="tx2"/>
                  </a:buClr>
                  <a:buFont typeface="+mj-lt"/>
                  <a:buAutoNum type="arabicPeriod"/>
                  <a:defRPr sz="2400" kern="1200">
                    <a:solidFill>
                      <a:schemeClr val="tx1"/>
                    </a:solidFill>
                    <a:latin typeface="+mn-lt"/>
                    <a:ea typeface="+mn-ea"/>
                    <a:cs typeface="+mn-cs"/>
                  </a:defRPr>
                </a:lvl2pPr>
                <a:lvl3pPr marL="1257300" indent="-342900" algn="l" defTabSz="914400" rtl="0" eaLnBrk="1" latinLnBrk="0" hangingPunct="1">
                  <a:spcBef>
                    <a:spcPct val="20000"/>
                  </a:spcBef>
                  <a:buClr>
                    <a:schemeClr val="tx2"/>
                  </a:buClr>
                  <a:buFont typeface="+mj-lt"/>
                  <a:buAutoNum type="arabicPeriod"/>
                  <a:defRPr sz="2000" kern="1200">
                    <a:solidFill>
                      <a:schemeClr val="tx1"/>
                    </a:solidFill>
                    <a:latin typeface="+mn-lt"/>
                    <a:ea typeface="+mn-ea"/>
                    <a:cs typeface="+mn-cs"/>
                  </a:defRPr>
                </a:lvl3pPr>
                <a:lvl4pPr marL="1714500" indent="-342900" algn="l" defTabSz="914400" rtl="0" eaLnBrk="1" latinLnBrk="0" hangingPunct="1">
                  <a:spcBef>
                    <a:spcPct val="20000"/>
                  </a:spcBef>
                  <a:buClr>
                    <a:schemeClr val="tx2"/>
                  </a:buClr>
                  <a:buFont typeface="+mj-lt"/>
                  <a:buAutoNum type="arabicPeriod"/>
                  <a:defRPr sz="1800" kern="1200">
                    <a:solidFill>
                      <a:schemeClr val="tx1"/>
                    </a:solidFill>
                    <a:latin typeface="+mn-lt"/>
                    <a:ea typeface="+mn-ea"/>
                    <a:cs typeface="+mn-cs"/>
                  </a:defRPr>
                </a:lvl4pPr>
                <a:lvl5pPr marL="2171700" indent="-342900" algn="l" defTabSz="914400" rtl="0" eaLnBrk="1" latinLnBrk="0" hangingPunct="1">
                  <a:spcBef>
                    <a:spcPct val="20000"/>
                  </a:spcBef>
                  <a:buClr>
                    <a:schemeClr val="tx2"/>
                  </a:buClr>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sSub>
                      <m:sSubPr>
                        <m:ctrlPr>
                          <a:rPr lang="da-DK" sz="2000" i="1" smtClean="0">
                            <a:latin typeface="Cambria Math" panose="02040503050406030204" pitchFamily="18" charset="0"/>
                          </a:rPr>
                        </m:ctrlPr>
                      </m:sSubPr>
                      <m:e>
                        <m:r>
                          <a:rPr lang="da-DK" sz="2000" i="1">
                            <a:latin typeface="Cambria Math"/>
                          </a:rPr>
                          <m:t>𝐻</m:t>
                        </m:r>
                      </m:e>
                      <m:sub>
                        <m:r>
                          <a:rPr lang="da-DK" sz="2000" i="1">
                            <a:latin typeface="Cambria Math"/>
                          </a:rPr>
                          <m:t>0</m:t>
                        </m:r>
                      </m:sub>
                    </m:sSub>
                  </m:oMath>
                </a14:m>
                <a:r>
                  <a:rPr lang="da-DK" sz="2000" dirty="0" smtClean="0"/>
                  <a:t>: Patienten er rask</a:t>
                </a:r>
              </a:p>
              <a:p>
                <a:pPr marL="0" indent="0">
                  <a:buNone/>
                </a:pP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da-DK" sz="2000" b="0" i="1" smtClean="0">
                            <a:latin typeface="Cambria Math"/>
                          </a:rPr>
                          <m:t>𝑎</m:t>
                        </m:r>
                      </m:sub>
                    </m:sSub>
                  </m:oMath>
                </a14:m>
                <a:r>
                  <a:rPr lang="da-DK" sz="2000" dirty="0" smtClean="0"/>
                  <a:t>: Patienten er syg</a:t>
                </a:r>
              </a:p>
            </p:txBody>
          </p:sp>
        </mc:Choice>
        <mc:Fallback xmlns="">
          <p:sp>
            <p:nvSpPr>
              <p:cNvPr id="7" name="Content Placeholder 9"/>
              <p:cNvSpPr txBox="1">
                <a:spLocks noRot="1" noChangeAspect="1" noMove="1" noResize="1" noEditPoints="1" noAdjustHandles="1" noChangeArrowheads="1" noChangeShapeType="1" noTextEdit="1"/>
              </p:cNvSpPr>
              <p:nvPr/>
            </p:nvSpPr>
            <p:spPr>
              <a:xfrm>
                <a:off x="405184" y="1556793"/>
                <a:ext cx="2366616" cy="1224136"/>
              </a:xfrm>
              <a:prstGeom prst="rect">
                <a:avLst/>
              </a:prstGeom>
              <a:blipFill rotWithShape="1">
                <a:blip r:embed="rId5"/>
                <a:stretch>
                  <a:fillRect t="-2488" r="-1285"/>
                </a:stretch>
              </a:blipFill>
            </p:spPr>
            <p:txBody>
              <a:bodyPr/>
              <a:lstStyle/>
              <a:p>
                <a:r>
                  <a:rPr lang="da-DK">
                    <a:noFill/>
                  </a:rPr>
                  <a:t> </a:t>
                </a:r>
              </a:p>
            </p:txBody>
          </p:sp>
        </mc:Fallback>
      </mc:AlternateContent>
    </p:spTree>
    <p:extLst>
      <p:ext uri="{BB962C8B-B14F-4D97-AF65-F5344CB8AC3E}">
        <p14:creationId xmlns:p14="http://schemas.microsoft.com/office/powerpoint/2010/main" val="361953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Indledende eksempel om bilbatterier</a:t>
            </a:r>
            <a:endParaRPr lang="da-DK" dirty="0"/>
          </a:p>
        </p:txBody>
      </p:sp>
      <p:sp>
        <p:nvSpPr>
          <p:cNvPr id="4" name="Slide Number Placeholder 3"/>
          <p:cNvSpPr>
            <a:spLocks noGrp="1"/>
          </p:cNvSpPr>
          <p:nvPr>
            <p:ph type="sldNum" sz="quarter" idx="12"/>
          </p:nvPr>
        </p:nvSpPr>
        <p:spPr/>
        <p:txBody>
          <a:bodyPr/>
          <a:lstStyle/>
          <a:p>
            <a:fld id="{2CD97C06-EC96-4259-9516-82894ECCBF7D}" type="slidenum">
              <a:rPr lang="da-DK" smtClean="0"/>
              <a:t>29</a:t>
            </a:fld>
            <a:endParaRPr lang="da-DK" dirty="0"/>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3646913427"/>
                  </p:ext>
                </p:extLst>
              </p:nvPr>
            </p:nvGraphicFramePr>
            <p:xfrm>
              <a:off x="3203847" y="1196752"/>
              <a:ext cx="5544617" cy="2283368"/>
            </p:xfrm>
            <a:graphic>
              <a:graphicData uri="http://schemas.openxmlformats.org/drawingml/2006/table">
                <a:tbl>
                  <a:tblPr/>
                  <a:tblGrid>
                    <a:gridCol w="1583383">
                      <a:extLst>
                        <a:ext uri="{9D8B030D-6E8A-4147-A177-3AD203B41FA5}">
                          <a16:colId xmlns:a16="http://schemas.microsoft.com/office/drawing/2014/main" val="20000"/>
                        </a:ext>
                      </a:extLst>
                    </a:gridCol>
                    <a:gridCol w="1377821">
                      <a:extLst>
                        <a:ext uri="{9D8B030D-6E8A-4147-A177-3AD203B41FA5}">
                          <a16:colId xmlns:a16="http://schemas.microsoft.com/office/drawing/2014/main" val="20001"/>
                        </a:ext>
                      </a:extLst>
                    </a:gridCol>
                    <a:gridCol w="1300040">
                      <a:extLst>
                        <a:ext uri="{9D8B030D-6E8A-4147-A177-3AD203B41FA5}">
                          <a16:colId xmlns:a16="http://schemas.microsoft.com/office/drawing/2014/main" val="20002"/>
                        </a:ext>
                      </a:extLst>
                    </a:gridCol>
                    <a:gridCol w="1283373">
                      <a:extLst>
                        <a:ext uri="{9D8B030D-6E8A-4147-A177-3AD203B41FA5}">
                          <a16:colId xmlns:a16="http://schemas.microsoft.com/office/drawing/2014/main" val="20003"/>
                        </a:ext>
                      </a:extLst>
                    </a:gridCol>
                  </a:tblGrid>
                  <a:tr h="477229">
                    <a:tc>
                      <a:txBody>
                        <a:bodyPr/>
                        <a:lstStyle/>
                        <a:p>
                          <a:pPr algn="ctr" fontAlgn="ctr"/>
                          <a:endParaRPr lang="en-GB" sz="1800" b="0" i="0" u="none" strike="noStrike" dirty="0">
                            <a:solidFill>
                              <a:srgbClr val="000000"/>
                            </a:solidFill>
                            <a:effectLst/>
                            <a:latin typeface="Calibri"/>
                          </a:endParaRPr>
                        </a:p>
                      </a:txBody>
                      <a:tcPr marL="11931" marR="11931" marT="11931" marB="0" anchor="ctr">
                        <a:lnL>
                          <a:noFill/>
                        </a:lnL>
                        <a:lnR>
                          <a:noFill/>
                        </a:lnR>
                        <a:lnT>
                          <a:noFill/>
                        </a:lnT>
                        <a:lnB>
                          <a:noFill/>
                        </a:lnB>
                      </a:tcPr>
                    </a:tc>
                    <a:tc>
                      <a:txBody>
                        <a:bodyPr/>
                        <a:lstStyle/>
                        <a:p>
                          <a:pPr algn="ctr" fontAlgn="ctr"/>
                          <a:endParaRPr lang="en-GB" sz="1800" b="0" i="0" u="none" strike="noStrike" dirty="0">
                            <a:solidFill>
                              <a:srgbClr val="000000"/>
                            </a:solidFill>
                            <a:effectLst/>
                            <a:latin typeface="Calibri"/>
                          </a:endParaRPr>
                        </a:p>
                      </a:txBody>
                      <a:tcPr marL="11931" marR="11931" marT="11931" marB="0" anchor="ctr">
                        <a:lnL>
                          <a:noFill/>
                        </a:lnL>
                        <a:lnR>
                          <a:noFill/>
                        </a:lnR>
                        <a:lnT>
                          <a:noFill/>
                        </a:lnT>
                        <a:lnB>
                          <a:noFill/>
                        </a:lnB>
                      </a:tcPr>
                    </a:tc>
                    <a:tc gridSpan="2">
                      <a:txBody>
                        <a:bodyPr/>
                        <a:lstStyle/>
                        <a:p>
                          <a:pPr algn="ctr" fontAlgn="ctr"/>
                          <a:r>
                            <a:rPr lang="en-GB" sz="1800" b="1" i="0" u="none" strike="noStrike" smtClean="0">
                              <a:solidFill>
                                <a:srgbClr val="000000"/>
                              </a:solidFill>
                              <a:effectLst/>
                              <a:latin typeface="Calibri"/>
                            </a:rPr>
                            <a:t>Resultat</a:t>
                          </a:r>
                          <a:endParaRPr lang="en-GB" sz="1800" b="1" i="0" u="none" strike="noStrike" dirty="0">
                            <a:solidFill>
                              <a:srgbClr val="000000"/>
                            </a:solidFill>
                            <a:effectLst/>
                            <a:latin typeface="Calibri"/>
                          </a:endParaRPr>
                        </a:p>
                      </a:txBody>
                      <a:tcPr marL="11931" marR="11931" marT="11931" marB="0" anchor="ctr">
                        <a:lnL>
                          <a:noFill/>
                        </a:lnL>
                        <a:lnR>
                          <a:noFill/>
                        </a:lnR>
                        <a:lnT>
                          <a:noFill/>
                        </a:lnT>
                        <a:lnB>
                          <a:noFill/>
                        </a:lnB>
                      </a:tcPr>
                    </a:tc>
                    <a:tc hMerge="1">
                      <a:txBody>
                        <a:bodyPr/>
                        <a:lstStyle/>
                        <a:p>
                          <a:endParaRPr lang="da-DK"/>
                        </a:p>
                      </a:txBody>
                      <a:tcPr/>
                    </a:tc>
                    <a:extLst>
                      <a:ext uri="{0D108BD9-81ED-4DB2-BD59-A6C34878D82A}">
                        <a16:rowId xmlns:a16="http://schemas.microsoft.com/office/drawing/2014/main" val="10000"/>
                      </a:ext>
                    </a:extLst>
                  </a:tr>
                  <a:tr h="530883">
                    <a:tc>
                      <a:txBody>
                        <a:bodyPr/>
                        <a:lstStyle/>
                        <a:p>
                          <a:pPr algn="ctr" fontAlgn="ctr"/>
                          <a:endParaRPr lang="en-GB" sz="1800" b="0" i="0" u="none" strike="noStrike">
                            <a:solidFill>
                              <a:srgbClr val="000000"/>
                            </a:solidFill>
                            <a:effectLst/>
                            <a:latin typeface="Calibri"/>
                          </a:endParaRPr>
                        </a:p>
                      </a:txBody>
                      <a:tcPr marL="11931" marR="11931" marT="11931" marB="0" anchor="ctr">
                        <a:lnL>
                          <a:noFill/>
                        </a:lnL>
                        <a:lnR>
                          <a:noFill/>
                        </a:lnR>
                        <a:lnT>
                          <a:noFill/>
                        </a:lnT>
                        <a:lnB>
                          <a:noFill/>
                        </a:lnB>
                      </a:tcPr>
                    </a:tc>
                    <a:tc>
                      <a:txBody>
                        <a:bodyPr/>
                        <a:lstStyle/>
                        <a:p>
                          <a:pPr algn="ctr" fontAlgn="ctr"/>
                          <a:endParaRPr lang="en-GB" sz="1800" b="0" i="0" u="none" strike="noStrike" dirty="0">
                            <a:solidFill>
                              <a:srgbClr val="000000"/>
                            </a:solidFill>
                            <a:effectLst/>
                            <a:latin typeface="Calibri"/>
                          </a:endParaRPr>
                        </a:p>
                      </a:txBody>
                      <a:tcPr marL="11931" marR="11931" marT="11931" marB="0" anchor="ctr">
                        <a:lnL>
                          <a:noFill/>
                        </a:lnL>
                        <a:lnR>
                          <a:noFill/>
                        </a:lnR>
                        <a:lnT>
                          <a:noFill/>
                        </a:lnT>
                        <a:lnB>
                          <a:noFill/>
                        </a:lnB>
                      </a:tcPr>
                    </a:tc>
                    <a:tc>
                      <a:txBody>
                        <a:bodyPr/>
                        <a:lstStyle/>
                        <a:p>
                          <a:pPr algn="ctr" fontAlgn="ctr"/>
                          <a14:m>
                            <m:oMath xmlns:m="http://schemas.openxmlformats.org/officeDocument/2006/math">
                              <m:sSub>
                                <m:sSubPr>
                                  <m:ctrlPr>
                                    <a:rPr lang="da-DK" sz="1800" i="1" smtClean="0">
                                      <a:latin typeface="Cambria Math" panose="02040503050406030204" pitchFamily="18" charset="0"/>
                                    </a:rPr>
                                  </m:ctrlPr>
                                </m:sSubPr>
                                <m:e>
                                  <m:r>
                                    <a:rPr lang="da-DK" sz="1800" i="1">
                                      <a:latin typeface="Cambria Math"/>
                                    </a:rPr>
                                    <m:t>𝐻</m:t>
                                  </m:r>
                                </m:e>
                                <m:sub>
                                  <m:r>
                                    <a:rPr lang="da-DK" sz="1800" i="1">
                                      <a:latin typeface="Cambria Math"/>
                                    </a:rPr>
                                    <m:t>0</m:t>
                                  </m:r>
                                </m:sub>
                              </m:sSub>
                            </m:oMath>
                          </a14:m>
                          <a:r>
                            <a:rPr lang="en-US" sz="1800" b="0" i="0" u="none" strike="noStrike" smtClean="0">
                              <a:solidFill>
                                <a:srgbClr val="000000"/>
                              </a:solidFill>
                              <a:effectLst/>
                              <a:latin typeface="Calibri"/>
                            </a:rPr>
                            <a:t> </a:t>
                          </a:r>
                          <a:br>
                            <a:rPr lang="en-US" sz="1800" b="0" i="0" u="none" strike="noStrike" smtClean="0">
                              <a:solidFill>
                                <a:srgbClr val="000000"/>
                              </a:solidFill>
                              <a:effectLst/>
                              <a:latin typeface="Calibri"/>
                            </a:rPr>
                          </a:br>
                          <a:r>
                            <a:rPr lang="en-US" sz="1800" b="0" i="0" u="none" strike="noStrike" smtClean="0">
                              <a:solidFill>
                                <a:srgbClr val="000000"/>
                              </a:solidFill>
                              <a:effectLst/>
                              <a:latin typeface="Calibri"/>
                            </a:rPr>
                            <a:t>forkastes</a:t>
                          </a:r>
                          <a:r>
                            <a:rPr lang="en-US" sz="1800" b="0" i="0" u="none" strike="noStrike" baseline="0" smtClean="0">
                              <a:solidFill>
                                <a:srgbClr val="000000"/>
                              </a:solidFill>
                              <a:effectLst/>
                              <a:latin typeface="Calibri"/>
                            </a:rPr>
                            <a:t> </a:t>
                          </a:r>
                          <a:endParaRPr lang="en-GB" sz="1800" b="0" i="0" u="none" strike="noStrike" dirty="0">
                            <a:solidFill>
                              <a:srgbClr val="000000"/>
                            </a:solidFill>
                            <a:effectLst/>
                            <a:latin typeface="Calibri"/>
                          </a:endParaRPr>
                        </a:p>
                      </a:txBody>
                      <a:tcPr marL="11931" marR="11931" marT="11931"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14:m>
                            <m:oMath xmlns:m="http://schemas.openxmlformats.org/officeDocument/2006/math">
                              <m:sSub>
                                <m:sSubPr>
                                  <m:ctrlPr>
                                    <a:rPr lang="da-DK" sz="1800" i="1" smtClean="0">
                                      <a:latin typeface="Cambria Math" panose="02040503050406030204" pitchFamily="18" charset="0"/>
                                    </a:rPr>
                                  </m:ctrlPr>
                                </m:sSubPr>
                                <m:e>
                                  <m:r>
                                    <a:rPr lang="da-DK" sz="1800" i="1">
                                      <a:latin typeface="Cambria Math"/>
                                    </a:rPr>
                                    <m:t>𝐻</m:t>
                                  </m:r>
                                </m:e>
                                <m:sub>
                                  <m:r>
                                    <a:rPr lang="da-DK" sz="1800" i="1">
                                      <a:latin typeface="Cambria Math"/>
                                    </a:rPr>
                                    <m:t>0</m:t>
                                  </m:r>
                                </m:sub>
                              </m:sSub>
                            </m:oMath>
                          </a14:m>
                          <a:r>
                            <a:rPr lang="en-US" sz="1800" b="0" i="0" u="none" strike="noStrike" smtClean="0">
                              <a:solidFill>
                                <a:srgbClr val="000000"/>
                              </a:solidFill>
                              <a:effectLst/>
                              <a:latin typeface="+mn-lt"/>
                            </a:rPr>
                            <a:t> accepteres</a:t>
                          </a:r>
                          <a:endParaRPr lang="en-GB" sz="1800" b="0" i="0" u="none" strike="noStrike" dirty="0">
                            <a:solidFill>
                              <a:srgbClr val="000000"/>
                            </a:solidFill>
                            <a:effectLst/>
                            <a:latin typeface="Calibri"/>
                          </a:endParaRPr>
                        </a:p>
                      </a:txBody>
                      <a:tcPr marL="11931" marR="11931" marT="11931"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784">
                    <a:tc rowSpan="2">
                      <a:txBody>
                        <a:bodyPr/>
                        <a:lstStyle/>
                        <a:p>
                          <a:pPr algn="ctr" fontAlgn="ctr"/>
                          <a:r>
                            <a:rPr lang="en-GB" sz="1800" b="1" i="0" u="none" strike="noStrike" smtClean="0">
                              <a:solidFill>
                                <a:srgbClr val="000000"/>
                              </a:solidFill>
                              <a:effectLst/>
                              <a:latin typeface="Calibri"/>
                            </a:rPr>
                            <a:t>Den </a:t>
                          </a:r>
                          <a:r>
                            <a:rPr lang="en-GB" sz="1800" b="1" i="0" u="none" strike="noStrike" dirty="0" err="1">
                              <a:solidFill>
                                <a:srgbClr val="000000"/>
                              </a:solidFill>
                              <a:effectLst/>
                              <a:latin typeface="Calibri"/>
                            </a:rPr>
                            <a:t>sande</a:t>
                          </a:r>
                          <a:r>
                            <a:rPr lang="en-GB" sz="1800" b="1" i="0" u="none" strike="noStrike" dirty="0">
                              <a:solidFill>
                                <a:srgbClr val="000000"/>
                              </a:solidFill>
                              <a:effectLst/>
                              <a:latin typeface="Calibri"/>
                            </a:rPr>
                            <a:t> </a:t>
                          </a:r>
                          <a:r>
                            <a:rPr lang="en-GB" sz="1800" b="1" i="0" u="none" strike="noStrike" dirty="0" err="1">
                              <a:solidFill>
                                <a:srgbClr val="000000"/>
                              </a:solidFill>
                              <a:effectLst/>
                              <a:latin typeface="Calibri"/>
                            </a:rPr>
                            <a:t>tilsand</a:t>
                          </a:r>
                          <a:endParaRPr lang="en-GB" sz="1800" b="1" i="0" u="none" strike="noStrike" dirty="0">
                            <a:solidFill>
                              <a:srgbClr val="000000"/>
                            </a:solidFill>
                            <a:effectLst/>
                            <a:latin typeface="Calibri"/>
                          </a:endParaRPr>
                        </a:p>
                      </a:txBody>
                      <a:tcPr marL="11931" marR="11931" marT="11931" marB="0" anchor="ctr">
                        <a:lnL>
                          <a:noFill/>
                        </a:lnL>
                        <a:lnR>
                          <a:noFill/>
                        </a:lnR>
                        <a:lnT>
                          <a:noFill/>
                        </a:lnT>
                        <a:lnB>
                          <a:noFill/>
                        </a:lnB>
                      </a:tcPr>
                    </a:tc>
                    <a:tc>
                      <a:txBody>
                        <a:bodyPr/>
                        <a:lstStyle/>
                        <a:p>
                          <a:pPr marL="0" indent="0" algn="r" fontAlgn="ctr"/>
                          <a14:m>
                            <m:oMath xmlns:m="http://schemas.openxmlformats.org/officeDocument/2006/math">
                              <m:sSub>
                                <m:sSubPr>
                                  <m:ctrlPr>
                                    <a:rPr lang="da-DK" sz="1800" i="1" smtClean="0">
                                      <a:latin typeface="Cambria Math" panose="02040503050406030204" pitchFamily="18" charset="0"/>
                                    </a:rPr>
                                  </m:ctrlPr>
                                </m:sSubPr>
                                <m:e>
                                  <m:r>
                                    <a:rPr lang="da-DK" sz="1800" i="1">
                                      <a:latin typeface="Cambria Math"/>
                                    </a:rPr>
                                    <m:t>𝐻</m:t>
                                  </m:r>
                                </m:e>
                                <m:sub>
                                  <m:r>
                                    <a:rPr lang="da-DK" sz="1800" i="1">
                                      <a:latin typeface="Cambria Math"/>
                                    </a:rPr>
                                    <m:t>0</m:t>
                                  </m:r>
                                </m:sub>
                              </m:sSub>
                            </m:oMath>
                          </a14:m>
                          <a:r>
                            <a:rPr lang="en-GB" sz="1800" b="0" i="0" u="none" strike="noStrike" dirty="0" smtClean="0">
                              <a:solidFill>
                                <a:srgbClr val="000000"/>
                              </a:solidFill>
                              <a:effectLst/>
                              <a:latin typeface="Calibri"/>
                            </a:rPr>
                            <a:t> </a:t>
                          </a:r>
                          <a:r>
                            <a:rPr lang="en-GB" sz="1800" b="0" i="0" u="none" strike="noStrike" smtClean="0">
                              <a:solidFill>
                                <a:srgbClr val="000000"/>
                              </a:solidFill>
                              <a:effectLst/>
                              <a:latin typeface="Calibri"/>
                            </a:rPr>
                            <a:t>er sand.       </a:t>
                          </a:r>
                          <a:endParaRPr lang="en-GB" sz="1800" b="0" i="0" u="none" strike="noStrike" dirty="0">
                            <a:solidFill>
                              <a:srgbClr val="000000"/>
                            </a:solidFill>
                            <a:effectLst/>
                            <a:latin typeface="Calibri"/>
                          </a:endParaRPr>
                        </a:p>
                      </a:txBody>
                      <a:tcPr marL="11931" marR="11931" marT="11931"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800" b="0" i="0" u="none" strike="noStrike" dirty="0">
                              <a:solidFill>
                                <a:srgbClr val="000000"/>
                              </a:solidFill>
                              <a:effectLst/>
                              <a:latin typeface="Calibri"/>
                            </a:rPr>
                            <a:t>Type I </a:t>
                          </a:r>
                          <a:r>
                            <a:rPr lang="en-GB" sz="1800" b="0" i="0" u="none" strike="noStrike" dirty="0" err="1">
                              <a:solidFill>
                                <a:srgbClr val="000000"/>
                              </a:solidFill>
                              <a:effectLst/>
                              <a:latin typeface="Calibri"/>
                            </a:rPr>
                            <a:t>fejl</a:t>
                          </a:r>
                          <a:endParaRPr lang="en-GB" sz="1800" b="0" i="0" u="none" strike="noStrike" dirty="0">
                            <a:solidFill>
                              <a:srgbClr val="000000"/>
                            </a:solidFill>
                            <a:effectLst/>
                            <a:latin typeface="Calibri"/>
                          </a:endParaRP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4E37"/>
                        </a:solidFill>
                      </a:tcPr>
                    </a:tc>
                    <a:tc>
                      <a:txBody>
                        <a:bodyPr/>
                        <a:lstStyle/>
                        <a:p>
                          <a:pPr algn="ctr" fontAlgn="ctr"/>
                          <a:r>
                            <a:rPr lang="en-GB" sz="1800" b="0" i="0" u="none" strike="noStrike" dirty="0">
                              <a:solidFill>
                                <a:srgbClr val="000000"/>
                              </a:solidFill>
                              <a:effectLst/>
                              <a:latin typeface="Calibri"/>
                            </a:rPr>
                            <a:t>OK</a:t>
                          </a: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622784">
                    <a:tc vMerge="1">
                      <a:txBody>
                        <a:bodyPr/>
                        <a:lstStyle/>
                        <a:p>
                          <a:endParaRPr lang="da-DK"/>
                        </a:p>
                      </a:txBody>
                      <a:tcPr/>
                    </a:tc>
                    <a:tc>
                      <a:txBody>
                        <a:bodyPr/>
                        <a:lstStyle/>
                        <a:p>
                          <a:pPr algn="r" fontAlgn="ctr"/>
                          <a14:m>
                            <m:oMath xmlns:m="http://schemas.openxmlformats.org/officeDocument/2006/math">
                              <m:sSub>
                                <m:sSubPr>
                                  <m:ctrlPr>
                                    <a:rPr lang="da-DK" sz="1800" i="1" smtClean="0">
                                      <a:latin typeface="Cambria Math" panose="02040503050406030204" pitchFamily="18" charset="0"/>
                                    </a:rPr>
                                  </m:ctrlPr>
                                </m:sSubPr>
                                <m:e>
                                  <m:r>
                                    <a:rPr lang="da-DK" sz="1800" i="1">
                                      <a:latin typeface="Cambria Math"/>
                                    </a:rPr>
                                    <m:t>𝐻</m:t>
                                  </m:r>
                                </m:e>
                                <m:sub>
                                  <m:r>
                                    <a:rPr lang="en-US" sz="1800" b="0" i="1" smtClean="0">
                                      <a:latin typeface="Cambria Math" panose="02040503050406030204" pitchFamily="18" charset="0"/>
                                    </a:rPr>
                                    <m:t>1</m:t>
                                  </m:r>
                                </m:sub>
                              </m:sSub>
                            </m:oMath>
                          </a14:m>
                          <a:r>
                            <a:rPr lang="en-GB" sz="1800" b="0" i="0" u="none" strike="noStrike" dirty="0" smtClean="0">
                              <a:solidFill>
                                <a:srgbClr val="000000"/>
                              </a:solidFill>
                              <a:effectLst/>
                              <a:latin typeface="+mn-lt"/>
                            </a:rPr>
                            <a:t> </a:t>
                          </a:r>
                          <a:r>
                            <a:rPr lang="en-GB" sz="1800" b="0" i="0" u="none" strike="noStrike" smtClean="0">
                              <a:solidFill>
                                <a:srgbClr val="000000"/>
                              </a:solidFill>
                              <a:effectLst/>
                              <a:latin typeface="+mn-lt"/>
                            </a:rPr>
                            <a:t>er sand.</a:t>
                          </a:r>
                          <a:r>
                            <a:rPr lang="en-GB" sz="1800" b="0" i="0" u="none" strike="noStrike" smtClean="0">
                              <a:solidFill>
                                <a:srgbClr val="000000"/>
                              </a:solidFill>
                              <a:effectLst/>
                              <a:latin typeface="Calibri"/>
                            </a:rPr>
                            <a:t> </a:t>
                          </a:r>
                          <a:endParaRPr lang="en-GB" sz="1800" b="0" i="0" u="none" strike="noStrike" dirty="0">
                            <a:solidFill>
                              <a:srgbClr val="000000"/>
                            </a:solidFill>
                            <a:effectLst/>
                            <a:latin typeface="Calibri"/>
                          </a:endParaRPr>
                        </a:p>
                      </a:txBody>
                      <a:tcPr marL="11931" marR="11931" marT="11931"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800" b="0" i="0" u="none" strike="noStrike" dirty="0">
                              <a:solidFill>
                                <a:srgbClr val="000000"/>
                              </a:solidFill>
                              <a:effectLst/>
                              <a:latin typeface="Calibri"/>
                            </a:rPr>
                            <a:t>OK</a:t>
                          </a: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1800" b="0" i="0" u="none" strike="noStrike" dirty="0">
                              <a:solidFill>
                                <a:srgbClr val="000000"/>
                              </a:solidFill>
                              <a:effectLst/>
                              <a:latin typeface="Calibri"/>
                            </a:rPr>
                            <a:t>Type II </a:t>
                          </a:r>
                          <a:r>
                            <a:rPr lang="en-GB" sz="1800" b="0" i="0" u="none" strike="noStrike" dirty="0" err="1">
                              <a:solidFill>
                                <a:srgbClr val="000000"/>
                              </a:solidFill>
                              <a:effectLst/>
                              <a:latin typeface="Calibri"/>
                            </a:rPr>
                            <a:t>fejl</a:t>
                          </a:r>
                          <a:endParaRPr lang="en-GB" sz="1800" b="0" i="0" u="none" strike="noStrike" dirty="0">
                            <a:solidFill>
                              <a:srgbClr val="000000"/>
                            </a:solidFill>
                            <a:effectLst/>
                            <a:latin typeface="Calibri"/>
                          </a:endParaRP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4E37"/>
                        </a:solidFill>
                      </a:tcPr>
                    </a:tc>
                    <a:extLst>
                      <a:ext uri="{0D108BD9-81ED-4DB2-BD59-A6C34878D82A}">
                        <a16:rowId xmlns:a16="http://schemas.microsoft.com/office/drawing/2014/main" val="10003"/>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3646913427"/>
                  </p:ext>
                </p:extLst>
              </p:nvPr>
            </p:nvGraphicFramePr>
            <p:xfrm>
              <a:off x="3203847" y="1196752"/>
              <a:ext cx="5544617" cy="2283368"/>
            </p:xfrm>
            <a:graphic>
              <a:graphicData uri="http://schemas.openxmlformats.org/drawingml/2006/table">
                <a:tbl>
                  <a:tblPr/>
                  <a:tblGrid>
                    <a:gridCol w="1583383">
                      <a:extLst>
                        <a:ext uri="{9D8B030D-6E8A-4147-A177-3AD203B41FA5}">
                          <a16:colId xmlns:a16="http://schemas.microsoft.com/office/drawing/2014/main" val="20000"/>
                        </a:ext>
                      </a:extLst>
                    </a:gridCol>
                    <a:gridCol w="1377821">
                      <a:extLst>
                        <a:ext uri="{9D8B030D-6E8A-4147-A177-3AD203B41FA5}">
                          <a16:colId xmlns:a16="http://schemas.microsoft.com/office/drawing/2014/main" val="20001"/>
                        </a:ext>
                      </a:extLst>
                    </a:gridCol>
                    <a:gridCol w="1300040">
                      <a:extLst>
                        <a:ext uri="{9D8B030D-6E8A-4147-A177-3AD203B41FA5}">
                          <a16:colId xmlns:a16="http://schemas.microsoft.com/office/drawing/2014/main" val="20002"/>
                        </a:ext>
                      </a:extLst>
                    </a:gridCol>
                    <a:gridCol w="1283373">
                      <a:extLst>
                        <a:ext uri="{9D8B030D-6E8A-4147-A177-3AD203B41FA5}">
                          <a16:colId xmlns:a16="http://schemas.microsoft.com/office/drawing/2014/main" val="20003"/>
                        </a:ext>
                      </a:extLst>
                    </a:gridCol>
                  </a:tblGrid>
                  <a:tr h="477229">
                    <a:tc>
                      <a:txBody>
                        <a:bodyPr/>
                        <a:lstStyle/>
                        <a:p>
                          <a:pPr algn="ctr" fontAlgn="ctr"/>
                          <a:endParaRPr lang="en-GB" sz="1800" b="0" i="0" u="none" strike="noStrike" dirty="0">
                            <a:solidFill>
                              <a:srgbClr val="000000"/>
                            </a:solidFill>
                            <a:effectLst/>
                            <a:latin typeface="Calibri"/>
                          </a:endParaRPr>
                        </a:p>
                      </a:txBody>
                      <a:tcPr marL="11931" marR="11931" marT="11931" marB="0" anchor="ctr">
                        <a:lnL>
                          <a:noFill/>
                        </a:lnL>
                        <a:lnR>
                          <a:noFill/>
                        </a:lnR>
                        <a:lnT>
                          <a:noFill/>
                        </a:lnT>
                        <a:lnB>
                          <a:noFill/>
                        </a:lnB>
                      </a:tcPr>
                    </a:tc>
                    <a:tc>
                      <a:txBody>
                        <a:bodyPr/>
                        <a:lstStyle/>
                        <a:p>
                          <a:pPr algn="ctr" fontAlgn="ctr"/>
                          <a:endParaRPr lang="en-GB" sz="1800" b="0" i="0" u="none" strike="noStrike" dirty="0">
                            <a:solidFill>
                              <a:srgbClr val="000000"/>
                            </a:solidFill>
                            <a:effectLst/>
                            <a:latin typeface="Calibri"/>
                          </a:endParaRPr>
                        </a:p>
                      </a:txBody>
                      <a:tcPr marL="11931" marR="11931" marT="11931" marB="0" anchor="ctr">
                        <a:lnL>
                          <a:noFill/>
                        </a:lnL>
                        <a:lnR>
                          <a:noFill/>
                        </a:lnR>
                        <a:lnT>
                          <a:noFill/>
                        </a:lnT>
                        <a:lnB>
                          <a:noFill/>
                        </a:lnB>
                      </a:tcPr>
                    </a:tc>
                    <a:tc gridSpan="2">
                      <a:txBody>
                        <a:bodyPr/>
                        <a:lstStyle/>
                        <a:p>
                          <a:pPr algn="ctr" fontAlgn="ctr"/>
                          <a:r>
                            <a:rPr lang="en-GB" sz="1800" b="1" i="0" u="none" strike="noStrike" smtClean="0">
                              <a:solidFill>
                                <a:srgbClr val="000000"/>
                              </a:solidFill>
                              <a:effectLst/>
                              <a:latin typeface="Calibri"/>
                            </a:rPr>
                            <a:t>Resultat</a:t>
                          </a:r>
                          <a:endParaRPr lang="en-GB" sz="1800" b="1" i="0" u="none" strike="noStrike" dirty="0">
                            <a:solidFill>
                              <a:srgbClr val="000000"/>
                            </a:solidFill>
                            <a:effectLst/>
                            <a:latin typeface="Calibri"/>
                          </a:endParaRPr>
                        </a:p>
                      </a:txBody>
                      <a:tcPr marL="11931" marR="11931" marT="11931" marB="0" anchor="ctr">
                        <a:lnL>
                          <a:noFill/>
                        </a:lnL>
                        <a:lnR>
                          <a:noFill/>
                        </a:lnR>
                        <a:lnT>
                          <a:noFill/>
                        </a:lnT>
                        <a:lnB>
                          <a:noFill/>
                        </a:lnB>
                      </a:tcPr>
                    </a:tc>
                    <a:tc hMerge="1">
                      <a:txBody>
                        <a:bodyPr/>
                        <a:lstStyle/>
                        <a:p>
                          <a:endParaRPr lang="da-DK"/>
                        </a:p>
                      </a:txBody>
                      <a:tcPr/>
                    </a:tc>
                    <a:extLst>
                      <a:ext uri="{0D108BD9-81ED-4DB2-BD59-A6C34878D82A}">
                        <a16:rowId xmlns:a16="http://schemas.microsoft.com/office/drawing/2014/main" val="10000"/>
                      </a:ext>
                    </a:extLst>
                  </a:tr>
                  <a:tr h="560571">
                    <a:tc>
                      <a:txBody>
                        <a:bodyPr/>
                        <a:lstStyle/>
                        <a:p>
                          <a:pPr algn="ctr" fontAlgn="ctr"/>
                          <a:endParaRPr lang="en-GB" sz="1800" b="0" i="0" u="none" strike="noStrike">
                            <a:solidFill>
                              <a:srgbClr val="000000"/>
                            </a:solidFill>
                            <a:effectLst/>
                            <a:latin typeface="Calibri"/>
                          </a:endParaRPr>
                        </a:p>
                      </a:txBody>
                      <a:tcPr marL="11931" marR="11931" marT="11931" marB="0" anchor="ctr">
                        <a:lnL>
                          <a:noFill/>
                        </a:lnL>
                        <a:lnR>
                          <a:noFill/>
                        </a:lnR>
                        <a:lnT>
                          <a:noFill/>
                        </a:lnT>
                        <a:lnB>
                          <a:noFill/>
                        </a:lnB>
                      </a:tcPr>
                    </a:tc>
                    <a:tc>
                      <a:txBody>
                        <a:bodyPr/>
                        <a:lstStyle/>
                        <a:p>
                          <a:pPr algn="ctr" fontAlgn="ctr"/>
                          <a:endParaRPr lang="en-GB" sz="1800" b="0" i="0" u="none" strike="noStrike" dirty="0">
                            <a:solidFill>
                              <a:srgbClr val="000000"/>
                            </a:solidFill>
                            <a:effectLst/>
                            <a:latin typeface="Calibri"/>
                          </a:endParaRPr>
                        </a:p>
                      </a:txBody>
                      <a:tcPr marL="11931" marR="11931" marT="11931" marB="0" anchor="ctr">
                        <a:lnL>
                          <a:noFill/>
                        </a:lnL>
                        <a:lnR>
                          <a:noFill/>
                        </a:lnR>
                        <a:lnT>
                          <a:noFill/>
                        </a:lnT>
                        <a:lnB>
                          <a:noFill/>
                        </a:lnB>
                      </a:tcPr>
                    </a:tc>
                    <a:tc>
                      <a:txBody>
                        <a:bodyPr/>
                        <a:lstStyle/>
                        <a:p>
                          <a:endParaRPr lang="en-US"/>
                        </a:p>
                      </a:txBody>
                      <a:tcPr marL="11931" marR="11931" marT="11931" marB="0" anchor="ctr">
                        <a:lnL>
                          <a:noFill/>
                        </a:lnL>
                        <a:lnR>
                          <a:noFill/>
                        </a:lnR>
                        <a:lnT>
                          <a:noFill/>
                        </a:lnT>
                        <a:lnB w="6350" cap="flat" cmpd="sng" algn="ctr">
                          <a:solidFill>
                            <a:srgbClr val="000000"/>
                          </a:solidFill>
                          <a:prstDash val="solid"/>
                          <a:round/>
                          <a:headEnd type="none" w="med" len="med"/>
                          <a:tailEnd type="none" w="med" len="med"/>
                        </a:lnB>
                        <a:blipFill>
                          <a:blip r:embed="rId3"/>
                          <a:stretch>
                            <a:fillRect l="-228638" t="-84783" r="-99531" b="-223913"/>
                          </a:stretch>
                        </a:blipFill>
                      </a:tcPr>
                    </a:tc>
                    <a:tc>
                      <a:txBody>
                        <a:bodyPr/>
                        <a:lstStyle/>
                        <a:p>
                          <a:endParaRPr lang="en-US"/>
                        </a:p>
                      </a:txBody>
                      <a:tcPr marL="11931" marR="11931" marT="11931" marB="0" anchor="ctr">
                        <a:lnL>
                          <a:noFill/>
                        </a:lnL>
                        <a:lnR>
                          <a:noFill/>
                        </a:lnR>
                        <a:lnT>
                          <a:noFill/>
                        </a:lnT>
                        <a:lnB w="6350" cap="flat" cmpd="sng" algn="ctr">
                          <a:solidFill>
                            <a:srgbClr val="000000"/>
                          </a:solidFill>
                          <a:prstDash val="solid"/>
                          <a:round/>
                          <a:headEnd type="none" w="med" len="med"/>
                          <a:tailEnd type="none" w="med" len="med"/>
                        </a:lnB>
                        <a:blipFill>
                          <a:blip r:embed="rId3"/>
                          <a:stretch>
                            <a:fillRect l="-331754" t="-84783" r="-474" b="-223913"/>
                          </a:stretch>
                        </a:blipFill>
                      </a:tcPr>
                    </a:tc>
                    <a:extLst>
                      <a:ext uri="{0D108BD9-81ED-4DB2-BD59-A6C34878D82A}">
                        <a16:rowId xmlns:a16="http://schemas.microsoft.com/office/drawing/2014/main" val="10001"/>
                      </a:ext>
                    </a:extLst>
                  </a:tr>
                  <a:tr h="622784">
                    <a:tc rowSpan="2">
                      <a:txBody>
                        <a:bodyPr/>
                        <a:lstStyle/>
                        <a:p>
                          <a:pPr algn="ctr" fontAlgn="ctr"/>
                          <a:r>
                            <a:rPr lang="en-GB" sz="1800" b="1" i="0" u="none" strike="noStrike" smtClean="0">
                              <a:solidFill>
                                <a:srgbClr val="000000"/>
                              </a:solidFill>
                              <a:effectLst/>
                              <a:latin typeface="Calibri"/>
                            </a:rPr>
                            <a:t>Den </a:t>
                          </a:r>
                          <a:r>
                            <a:rPr lang="en-GB" sz="1800" b="1" i="0" u="none" strike="noStrike" dirty="0" err="1">
                              <a:solidFill>
                                <a:srgbClr val="000000"/>
                              </a:solidFill>
                              <a:effectLst/>
                              <a:latin typeface="Calibri"/>
                            </a:rPr>
                            <a:t>sande</a:t>
                          </a:r>
                          <a:r>
                            <a:rPr lang="en-GB" sz="1800" b="1" i="0" u="none" strike="noStrike" dirty="0">
                              <a:solidFill>
                                <a:srgbClr val="000000"/>
                              </a:solidFill>
                              <a:effectLst/>
                              <a:latin typeface="Calibri"/>
                            </a:rPr>
                            <a:t> </a:t>
                          </a:r>
                          <a:r>
                            <a:rPr lang="en-GB" sz="1800" b="1" i="0" u="none" strike="noStrike" dirty="0" err="1">
                              <a:solidFill>
                                <a:srgbClr val="000000"/>
                              </a:solidFill>
                              <a:effectLst/>
                              <a:latin typeface="Calibri"/>
                            </a:rPr>
                            <a:t>tilsand</a:t>
                          </a:r>
                          <a:endParaRPr lang="en-GB" sz="1800" b="1" i="0" u="none" strike="noStrike" dirty="0">
                            <a:solidFill>
                              <a:srgbClr val="000000"/>
                            </a:solidFill>
                            <a:effectLst/>
                            <a:latin typeface="Calibri"/>
                          </a:endParaRPr>
                        </a:p>
                      </a:txBody>
                      <a:tcPr marL="11931" marR="11931" marT="11931" marB="0" anchor="ctr">
                        <a:lnL>
                          <a:noFill/>
                        </a:lnL>
                        <a:lnR>
                          <a:noFill/>
                        </a:lnR>
                        <a:lnT>
                          <a:noFill/>
                        </a:lnT>
                        <a:lnB>
                          <a:noFill/>
                        </a:lnB>
                      </a:tcPr>
                    </a:tc>
                    <a:tc>
                      <a:txBody>
                        <a:bodyPr/>
                        <a:lstStyle/>
                        <a:p>
                          <a:endParaRPr lang="en-US"/>
                        </a:p>
                      </a:txBody>
                      <a:tcPr marL="11931" marR="11931" marT="11931" marB="0" anchor="ctr">
                        <a:lnL>
                          <a:noFill/>
                        </a:lnL>
                        <a:lnR w="6350" cap="flat" cmpd="sng" algn="ctr">
                          <a:solidFill>
                            <a:srgbClr val="000000"/>
                          </a:solidFill>
                          <a:prstDash val="solid"/>
                          <a:round/>
                          <a:headEnd type="none" w="med" len="med"/>
                          <a:tailEnd type="none" w="med" len="med"/>
                        </a:lnR>
                        <a:lnT>
                          <a:noFill/>
                        </a:lnT>
                        <a:lnB>
                          <a:noFill/>
                        </a:lnB>
                        <a:blipFill>
                          <a:blip r:embed="rId3"/>
                          <a:stretch>
                            <a:fillRect l="-114537" t="-165049" r="-187225" b="-100000"/>
                          </a:stretch>
                        </a:blipFill>
                      </a:tcPr>
                    </a:tc>
                    <a:tc>
                      <a:txBody>
                        <a:bodyPr/>
                        <a:lstStyle/>
                        <a:p>
                          <a:pPr algn="ctr" fontAlgn="ctr"/>
                          <a:r>
                            <a:rPr lang="en-GB" sz="1800" b="0" i="0" u="none" strike="noStrike" dirty="0">
                              <a:solidFill>
                                <a:srgbClr val="000000"/>
                              </a:solidFill>
                              <a:effectLst/>
                              <a:latin typeface="Calibri"/>
                            </a:rPr>
                            <a:t>Type I </a:t>
                          </a:r>
                          <a:r>
                            <a:rPr lang="en-GB" sz="1800" b="0" i="0" u="none" strike="noStrike" dirty="0" err="1">
                              <a:solidFill>
                                <a:srgbClr val="000000"/>
                              </a:solidFill>
                              <a:effectLst/>
                              <a:latin typeface="Calibri"/>
                            </a:rPr>
                            <a:t>fejl</a:t>
                          </a:r>
                          <a:endParaRPr lang="en-GB" sz="1800" b="0" i="0" u="none" strike="noStrike" dirty="0">
                            <a:solidFill>
                              <a:srgbClr val="000000"/>
                            </a:solidFill>
                            <a:effectLst/>
                            <a:latin typeface="Calibri"/>
                          </a:endParaRP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4E37"/>
                        </a:solidFill>
                      </a:tcPr>
                    </a:tc>
                    <a:tc>
                      <a:txBody>
                        <a:bodyPr/>
                        <a:lstStyle/>
                        <a:p>
                          <a:pPr algn="ctr" fontAlgn="ctr"/>
                          <a:r>
                            <a:rPr lang="en-GB" sz="1800" b="0" i="0" u="none" strike="noStrike" dirty="0">
                              <a:solidFill>
                                <a:srgbClr val="000000"/>
                              </a:solidFill>
                              <a:effectLst/>
                              <a:latin typeface="Calibri"/>
                            </a:rPr>
                            <a:t>OK</a:t>
                          </a: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622784">
                    <a:tc vMerge="1">
                      <a:txBody>
                        <a:bodyPr/>
                        <a:lstStyle/>
                        <a:p>
                          <a:endParaRPr lang="da-DK"/>
                        </a:p>
                      </a:txBody>
                      <a:tcPr/>
                    </a:tc>
                    <a:tc>
                      <a:txBody>
                        <a:bodyPr/>
                        <a:lstStyle/>
                        <a:p>
                          <a:endParaRPr lang="en-US"/>
                        </a:p>
                      </a:txBody>
                      <a:tcPr marL="11931" marR="11931" marT="11931" marB="0" anchor="ctr">
                        <a:lnL>
                          <a:noFill/>
                        </a:lnL>
                        <a:lnR w="6350" cap="flat" cmpd="sng" algn="ctr">
                          <a:solidFill>
                            <a:srgbClr val="000000"/>
                          </a:solidFill>
                          <a:prstDash val="solid"/>
                          <a:round/>
                          <a:headEnd type="none" w="med" len="med"/>
                          <a:tailEnd type="none" w="med" len="med"/>
                        </a:lnR>
                        <a:lnT>
                          <a:noFill/>
                        </a:lnT>
                        <a:lnB>
                          <a:noFill/>
                        </a:lnB>
                        <a:blipFill>
                          <a:blip r:embed="rId3"/>
                          <a:stretch>
                            <a:fillRect l="-114537" t="-267647" r="-187225" b="-980"/>
                          </a:stretch>
                        </a:blipFill>
                      </a:tcPr>
                    </a:tc>
                    <a:tc>
                      <a:txBody>
                        <a:bodyPr/>
                        <a:lstStyle/>
                        <a:p>
                          <a:pPr algn="ctr" fontAlgn="ctr"/>
                          <a:r>
                            <a:rPr lang="en-GB" sz="1800" b="0" i="0" u="none" strike="noStrike" dirty="0">
                              <a:solidFill>
                                <a:srgbClr val="000000"/>
                              </a:solidFill>
                              <a:effectLst/>
                              <a:latin typeface="Calibri"/>
                            </a:rPr>
                            <a:t>OK</a:t>
                          </a: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1800" b="0" i="0" u="none" strike="noStrike" dirty="0">
                              <a:solidFill>
                                <a:srgbClr val="000000"/>
                              </a:solidFill>
                              <a:effectLst/>
                              <a:latin typeface="Calibri"/>
                            </a:rPr>
                            <a:t>Type II </a:t>
                          </a:r>
                          <a:r>
                            <a:rPr lang="en-GB" sz="1800" b="0" i="0" u="none" strike="noStrike" dirty="0" err="1">
                              <a:solidFill>
                                <a:srgbClr val="000000"/>
                              </a:solidFill>
                              <a:effectLst/>
                              <a:latin typeface="Calibri"/>
                            </a:rPr>
                            <a:t>fejl</a:t>
                          </a:r>
                          <a:endParaRPr lang="en-GB" sz="1800" b="0" i="0" u="none" strike="noStrike" dirty="0">
                            <a:solidFill>
                              <a:srgbClr val="000000"/>
                            </a:solidFill>
                            <a:effectLst/>
                            <a:latin typeface="Calibri"/>
                          </a:endParaRPr>
                        </a:p>
                      </a:txBody>
                      <a:tcPr marL="11931" marR="11931" marT="11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4E37"/>
                        </a:solid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13" name="Content Placeholder 9"/>
              <p:cNvSpPr txBox="1">
                <a:spLocks/>
              </p:cNvSpPr>
              <p:nvPr/>
            </p:nvSpPr>
            <p:spPr>
              <a:xfrm>
                <a:off x="405184" y="1556793"/>
                <a:ext cx="2006576" cy="792087"/>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chemeClr val="tx2"/>
                  </a:buClr>
                  <a:buFont typeface="+mj-lt"/>
                  <a:buAutoNum type="arabicPeriod"/>
                  <a:defRPr sz="2800" kern="1200">
                    <a:solidFill>
                      <a:schemeClr val="tx1"/>
                    </a:solidFill>
                    <a:latin typeface="+mn-lt"/>
                    <a:ea typeface="+mn-ea"/>
                    <a:cs typeface="+mn-cs"/>
                  </a:defRPr>
                </a:lvl1pPr>
                <a:lvl2pPr marL="914400" indent="-457200" algn="l" defTabSz="914400" rtl="0" eaLnBrk="1" latinLnBrk="0" hangingPunct="1">
                  <a:spcBef>
                    <a:spcPct val="20000"/>
                  </a:spcBef>
                  <a:buClr>
                    <a:schemeClr val="tx2"/>
                  </a:buClr>
                  <a:buFont typeface="+mj-lt"/>
                  <a:buAutoNum type="arabicPeriod"/>
                  <a:defRPr sz="2400" kern="1200">
                    <a:solidFill>
                      <a:schemeClr val="tx1"/>
                    </a:solidFill>
                    <a:latin typeface="+mn-lt"/>
                    <a:ea typeface="+mn-ea"/>
                    <a:cs typeface="+mn-cs"/>
                  </a:defRPr>
                </a:lvl2pPr>
                <a:lvl3pPr marL="1257300" indent="-342900" algn="l" defTabSz="914400" rtl="0" eaLnBrk="1" latinLnBrk="0" hangingPunct="1">
                  <a:spcBef>
                    <a:spcPct val="20000"/>
                  </a:spcBef>
                  <a:buClr>
                    <a:schemeClr val="tx2"/>
                  </a:buClr>
                  <a:buFont typeface="+mj-lt"/>
                  <a:buAutoNum type="arabicPeriod"/>
                  <a:defRPr sz="2000" kern="1200">
                    <a:solidFill>
                      <a:schemeClr val="tx1"/>
                    </a:solidFill>
                    <a:latin typeface="+mn-lt"/>
                    <a:ea typeface="+mn-ea"/>
                    <a:cs typeface="+mn-cs"/>
                  </a:defRPr>
                </a:lvl3pPr>
                <a:lvl4pPr marL="1714500" indent="-342900" algn="l" defTabSz="914400" rtl="0" eaLnBrk="1" latinLnBrk="0" hangingPunct="1">
                  <a:spcBef>
                    <a:spcPct val="20000"/>
                  </a:spcBef>
                  <a:buClr>
                    <a:schemeClr val="tx2"/>
                  </a:buClr>
                  <a:buFont typeface="+mj-lt"/>
                  <a:buAutoNum type="arabicPeriod"/>
                  <a:defRPr sz="1800" kern="1200">
                    <a:solidFill>
                      <a:schemeClr val="tx1"/>
                    </a:solidFill>
                    <a:latin typeface="+mn-lt"/>
                    <a:ea typeface="+mn-ea"/>
                    <a:cs typeface="+mn-cs"/>
                  </a:defRPr>
                </a:lvl4pPr>
                <a:lvl5pPr marL="2171700" indent="-342900" algn="l" defTabSz="914400" rtl="0" eaLnBrk="1" latinLnBrk="0" hangingPunct="1">
                  <a:spcBef>
                    <a:spcPct val="20000"/>
                  </a:spcBef>
                  <a:buClr>
                    <a:schemeClr val="tx2"/>
                  </a:buClr>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sSub>
                      <m:sSubPr>
                        <m:ctrlPr>
                          <a:rPr lang="da-DK" sz="2000" i="1" smtClean="0">
                            <a:solidFill>
                              <a:schemeClr val="tx1"/>
                            </a:solidFill>
                            <a:latin typeface="Cambria Math" panose="02040503050406030204" pitchFamily="18" charset="0"/>
                          </a:rPr>
                        </m:ctrlPr>
                      </m:sSubPr>
                      <m:e>
                        <m:r>
                          <a:rPr lang="da-DK" sz="2000" i="1">
                            <a:solidFill>
                              <a:schemeClr val="tx1"/>
                            </a:solidFill>
                            <a:latin typeface="Cambria Math"/>
                          </a:rPr>
                          <m:t>𝐻</m:t>
                        </m:r>
                      </m:e>
                      <m:sub>
                        <m:r>
                          <a:rPr lang="da-DK" sz="2000" i="1">
                            <a:solidFill>
                              <a:schemeClr val="tx1"/>
                            </a:solidFill>
                            <a:latin typeface="Cambria Math"/>
                          </a:rPr>
                          <m:t>0</m:t>
                        </m:r>
                      </m:sub>
                    </m:sSub>
                    <m:r>
                      <m:rPr>
                        <m:nor/>
                      </m:rPr>
                      <a:rPr lang="da-DK" sz="2000" dirty="0">
                        <a:solidFill>
                          <a:schemeClr val="tx1"/>
                        </a:solidFill>
                      </a:rPr>
                      <m:t>: </m:t>
                    </m:r>
                    <m:r>
                      <a:rPr lang="da-DK" sz="2000" i="1">
                        <a:solidFill>
                          <a:schemeClr val="tx1"/>
                        </a:solidFill>
                        <a:latin typeface="Cambria Math"/>
                        <a:ea typeface="Cambria Math"/>
                      </a:rPr>
                      <m:t>𝜇</m:t>
                    </m:r>
                    <m:r>
                      <a:rPr lang="da-DK" sz="2000" i="1">
                        <a:solidFill>
                          <a:schemeClr val="tx1"/>
                        </a:solidFill>
                        <a:latin typeface="Cambria Math"/>
                        <a:ea typeface="Cambria Math"/>
                      </a:rPr>
                      <m:t>=1600</m:t>
                    </m:r>
                    <m:r>
                      <m:rPr>
                        <m:nor/>
                      </m:rPr>
                      <a:rPr lang="da-DK" sz="2000" dirty="0">
                        <a:solidFill>
                          <a:schemeClr val="tx1"/>
                        </a:solidFill>
                      </a:rPr>
                      <m:t> </m:t>
                    </m:r>
                  </m:oMath>
                </a14:m>
                <a:r>
                  <a:rPr lang="en-US" sz="2000" dirty="0" smtClean="0">
                    <a:solidFill>
                      <a:schemeClr val="tx1"/>
                    </a:solidFill>
                  </a:rPr>
                  <a:t> </a:t>
                </a:r>
                <a:br>
                  <a:rPr lang="en-US" sz="2000" dirty="0" smtClean="0">
                    <a:solidFill>
                      <a:schemeClr val="tx1"/>
                    </a:solidFill>
                  </a:rPr>
                </a:br>
                <a14:m>
                  <m:oMath xmlns:m="http://schemas.openxmlformats.org/officeDocument/2006/math">
                    <m:sSub>
                      <m:sSubPr>
                        <m:ctrlPr>
                          <a:rPr lang="da-DK" sz="2000" i="1">
                            <a:solidFill>
                              <a:schemeClr val="tx1"/>
                            </a:solidFill>
                            <a:latin typeface="Cambria Math" panose="02040503050406030204" pitchFamily="18" charset="0"/>
                          </a:rPr>
                        </m:ctrlPr>
                      </m:sSubPr>
                      <m:e>
                        <m:r>
                          <a:rPr lang="da-DK" sz="2000" i="1">
                            <a:solidFill>
                              <a:schemeClr val="tx1"/>
                            </a:solidFill>
                            <a:latin typeface="Cambria Math"/>
                          </a:rPr>
                          <m:t>𝐻</m:t>
                        </m:r>
                      </m:e>
                      <m:sub>
                        <m:r>
                          <a:rPr lang="en-US" sz="2000" i="1">
                            <a:solidFill>
                              <a:schemeClr val="tx1"/>
                            </a:solidFill>
                            <a:latin typeface="Cambria Math" panose="02040503050406030204" pitchFamily="18" charset="0"/>
                          </a:rPr>
                          <m:t>1</m:t>
                        </m:r>
                      </m:sub>
                    </m:sSub>
                    <m:r>
                      <m:rPr>
                        <m:nor/>
                      </m:rPr>
                      <a:rPr lang="da-DK" sz="2000" dirty="0">
                        <a:solidFill>
                          <a:schemeClr val="tx1"/>
                        </a:solidFill>
                      </a:rPr>
                      <m:t>: </m:t>
                    </m:r>
                    <m:r>
                      <a:rPr lang="da-DK" sz="2000" i="1">
                        <a:solidFill>
                          <a:schemeClr val="tx1"/>
                        </a:solidFill>
                        <a:latin typeface="Cambria Math"/>
                        <a:ea typeface="Cambria Math"/>
                      </a:rPr>
                      <m:t>𝜇</m:t>
                    </m:r>
                    <m:r>
                      <a:rPr lang="da-DK" sz="2000" i="1">
                        <a:solidFill>
                          <a:schemeClr val="tx1"/>
                        </a:solidFill>
                        <a:latin typeface="Cambria Math"/>
                        <a:ea typeface="Cambria Math"/>
                      </a:rPr>
                      <m:t>&gt;1600</m:t>
                    </m:r>
                  </m:oMath>
                </a14:m>
                <a:r>
                  <a:rPr lang="da-DK" sz="2000" smtClean="0"/>
                  <a:t> </a:t>
                </a:r>
                <a:endParaRPr lang="da-DK" sz="2000" dirty="0" smtClean="0"/>
              </a:p>
            </p:txBody>
          </p:sp>
        </mc:Choice>
        <mc:Fallback xmlns="">
          <p:sp>
            <p:nvSpPr>
              <p:cNvPr id="13" name="Content Placeholder 9"/>
              <p:cNvSpPr txBox="1">
                <a:spLocks noRot="1" noChangeAspect="1" noMove="1" noResize="1" noEditPoints="1" noAdjustHandles="1" noChangeArrowheads="1" noChangeShapeType="1" noTextEdit="1"/>
              </p:cNvSpPr>
              <p:nvPr/>
            </p:nvSpPr>
            <p:spPr>
              <a:xfrm>
                <a:off x="405184" y="1556793"/>
                <a:ext cx="2006576" cy="792087"/>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Content Placeholder 2"/>
              <p:cNvSpPr txBox="1">
                <a:spLocks/>
              </p:cNvSpPr>
              <p:nvPr/>
            </p:nvSpPr>
            <p:spPr>
              <a:xfrm>
                <a:off x="405184" y="4077072"/>
                <a:ext cx="8343280" cy="2664296"/>
              </a:xfrm>
              <a:prstGeom prst="rect">
                <a:avLst/>
              </a:prstGeom>
            </p:spPr>
            <p:txBody>
              <a:bodyPr vert="horz" lIns="91440" tIns="45720" rIns="91440" bIns="45720" rtlCol="0">
                <a:noAutofit/>
              </a:bodyPr>
              <a:lstStyle>
                <a:lvl1pPr marL="457200" indent="-457200" algn="l" defTabSz="914400" rtl="0" eaLnBrk="1" latinLnBrk="0" hangingPunct="1">
                  <a:spcBef>
                    <a:spcPct val="20000"/>
                  </a:spcBef>
                  <a:buClr>
                    <a:schemeClr val="tx2"/>
                  </a:buClr>
                  <a:buFont typeface="+mj-lt"/>
                  <a:buAutoNum type="arabicPeriod"/>
                  <a:defRPr sz="2800" kern="1200">
                    <a:solidFill>
                      <a:schemeClr val="tx1"/>
                    </a:solidFill>
                    <a:latin typeface="+mn-lt"/>
                    <a:ea typeface="+mn-ea"/>
                    <a:cs typeface="+mn-cs"/>
                  </a:defRPr>
                </a:lvl1pPr>
                <a:lvl2pPr marL="914400" indent="-457200" algn="l" defTabSz="914400" rtl="0" eaLnBrk="1" latinLnBrk="0" hangingPunct="1">
                  <a:spcBef>
                    <a:spcPct val="20000"/>
                  </a:spcBef>
                  <a:buClr>
                    <a:schemeClr val="tx2"/>
                  </a:buClr>
                  <a:buFont typeface="+mj-lt"/>
                  <a:buAutoNum type="arabicPeriod"/>
                  <a:defRPr sz="2400" kern="1200">
                    <a:solidFill>
                      <a:schemeClr val="tx1"/>
                    </a:solidFill>
                    <a:latin typeface="+mn-lt"/>
                    <a:ea typeface="+mn-ea"/>
                    <a:cs typeface="+mn-cs"/>
                  </a:defRPr>
                </a:lvl2pPr>
                <a:lvl3pPr marL="1257300" indent="-342900" algn="l" defTabSz="914400" rtl="0" eaLnBrk="1" latinLnBrk="0" hangingPunct="1">
                  <a:spcBef>
                    <a:spcPct val="20000"/>
                  </a:spcBef>
                  <a:buClr>
                    <a:schemeClr val="tx2"/>
                  </a:buClr>
                  <a:buFont typeface="+mj-lt"/>
                  <a:buAutoNum type="arabicPeriod"/>
                  <a:defRPr sz="2000" kern="1200">
                    <a:solidFill>
                      <a:schemeClr val="tx1"/>
                    </a:solidFill>
                    <a:latin typeface="+mn-lt"/>
                    <a:ea typeface="+mn-ea"/>
                    <a:cs typeface="+mn-cs"/>
                  </a:defRPr>
                </a:lvl3pPr>
                <a:lvl4pPr marL="1714500" indent="-342900" algn="l" defTabSz="914400" rtl="0" eaLnBrk="1" latinLnBrk="0" hangingPunct="1">
                  <a:spcBef>
                    <a:spcPct val="20000"/>
                  </a:spcBef>
                  <a:buClr>
                    <a:schemeClr val="tx2"/>
                  </a:buClr>
                  <a:buFont typeface="+mj-lt"/>
                  <a:buAutoNum type="arabicPeriod"/>
                  <a:defRPr sz="1800" kern="1200">
                    <a:solidFill>
                      <a:schemeClr val="tx1"/>
                    </a:solidFill>
                    <a:latin typeface="+mn-lt"/>
                    <a:ea typeface="+mn-ea"/>
                    <a:cs typeface="+mn-cs"/>
                  </a:defRPr>
                </a:lvl4pPr>
                <a:lvl5pPr marL="2171700" indent="-342900" algn="l" defTabSz="914400" rtl="0" eaLnBrk="1" latinLnBrk="0" hangingPunct="1">
                  <a:spcBef>
                    <a:spcPct val="20000"/>
                  </a:spcBef>
                  <a:buClr>
                    <a:schemeClr val="tx2"/>
                  </a:buClr>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63525" lvl="1" indent="-263525">
                  <a:buFont typeface="Arial" panose="020B0604020202020204" pitchFamily="34" charset="0"/>
                  <a:buChar char="•"/>
                </a:pPr>
                <a:r>
                  <a:rPr lang="da-DK" sz="2200" dirty="0" smtClean="0"/>
                  <a:t>Type I fejl</a:t>
                </a:r>
                <a:r>
                  <a:rPr lang="da-DK" sz="2200" smtClean="0"/>
                  <a:t>: Vi forkaster </a:t>
                </a:r>
                <a14:m>
                  <m:oMath xmlns:m="http://schemas.openxmlformats.org/officeDocument/2006/math">
                    <m:sSub>
                      <m:sSubPr>
                        <m:ctrlPr>
                          <a:rPr lang="da-DK" sz="2200" i="1">
                            <a:latin typeface="Cambria Math" panose="02040503050406030204" pitchFamily="18" charset="0"/>
                          </a:rPr>
                        </m:ctrlPr>
                      </m:sSubPr>
                      <m:e>
                        <m:r>
                          <a:rPr lang="da-DK" sz="2200" i="1">
                            <a:latin typeface="Cambria Math"/>
                          </a:rPr>
                          <m:t>𝐻</m:t>
                        </m:r>
                      </m:e>
                      <m:sub>
                        <m:r>
                          <a:rPr lang="da-DK" sz="2200" i="1">
                            <a:latin typeface="Cambria Math"/>
                          </a:rPr>
                          <m:t>0</m:t>
                        </m:r>
                      </m:sub>
                    </m:sSub>
                  </m:oMath>
                </a14:m>
                <a:r>
                  <a:rPr lang="da-DK" sz="2200" smtClean="0"/>
                  <a:t>, fordi vi får </a:t>
                </a:r>
                <a14:m>
                  <m:oMath xmlns:m="http://schemas.openxmlformats.org/officeDocument/2006/math">
                    <m:acc>
                      <m:accPr>
                        <m:chr m:val="̅"/>
                        <m:ctrlPr>
                          <a:rPr lang="da-DK" sz="2000" i="1">
                            <a:latin typeface="Cambria Math" panose="02040503050406030204" pitchFamily="18" charset="0"/>
                          </a:rPr>
                        </m:ctrlPr>
                      </m:accPr>
                      <m:e>
                        <m:r>
                          <a:rPr lang="en-US" sz="2000" i="1">
                            <a:latin typeface="Cambria Math" panose="02040503050406030204" pitchFamily="18" charset="0"/>
                          </a:rPr>
                          <m:t>𝑥</m:t>
                        </m:r>
                      </m:e>
                    </m:acc>
                    <m:r>
                      <a:rPr lang="en-US" sz="2000" b="0" i="1" smtClean="0">
                        <a:latin typeface="Cambria Math" panose="02040503050406030204" pitchFamily="18" charset="0"/>
                      </a:rPr>
                      <m:t>&gt;</m:t>
                    </m:r>
                  </m:oMath>
                </a14:m>
                <a:r>
                  <a:rPr lang="en-US" sz="2000"/>
                  <a:t> </a:t>
                </a:r>
                <a14:m>
                  <m:oMath xmlns:m="http://schemas.openxmlformats.org/officeDocument/2006/math">
                    <m:r>
                      <a:rPr lang="en-US" sz="2000" i="1">
                        <a:latin typeface="Cambria Math" panose="02040503050406030204" pitchFamily="18" charset="0"/>
                      </a:rPr>
                      <m:t>1660</m:t>
                    </m:r>
                  </m:oMath>
                </a14:m>
                <a:r>
                  <a:rPr lang="da-DK" sz="2200" smtClean="0"/>
                  <a:t>, men det skyldes en tilfældighed. Vi tror, at batterierne er bedre end de reelt er. Vi risikerer klager, sagsanlæg og dårlig publicity</a:t>
                </a:r>
                <a:endParaRPr lang="da-DK" sz="2200" dirty="0" smtClean="0"/>
              </a:p>
              <a:p>
                <a:pPr marL="263525" lvl="1" indent="-263525">
                  <a:buFont typeface="Arial" panose="020B0604020202020204" pitchFamily="34" charset="0"/>
                  <a:buChar char="•"/>
                </a:pPr>
                <a:r>
                  <a:rPr lang="da-DK" sz="2200" dirty="0"/>
                  <a:t>Type </a:t>
                </a:r>
                <a:r>
                  <a:rPr lang="da-DK" sz="2200" dirty="0" smtClean="0"/>
                  <a:t>II </a:t>
                </a:r>
                <a:r>
                  <a:rPr lang="da-DK" sz="2200" dirty="0"/>
                  <a:t>fejl</a:t>
                </a:r>
                <a:r>
                  <a:rPr lang="da-DK" sz="2200"/>
                  <a:t>: </a:t>
                </a:r>
                <a:r>
                  <a:rPr lang="da-DK" sz="2200" smtClean="0"/>
                  <a:t>Vi kan ikke bevise, at batteriet har så høj kvalitet, som det reelt har, og derfor kan vi ikke sætte prisen så højt. </a:t>
                </a:r>
                <a:endParaRPr lang="da-DK" sz="2200" dirty="0" smtClean="0"/>
              </a:p>
              <a:p>
                <a:pPr marL="0" lvl="1" indent="0">
                  <a:buNone/>
                </a:pPr>
                <a:endParaRPr lang="da-DK" sz="2000" dirty="0" smtClean="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405184" y="4077072"/>
                <a:ext cx="8343280" cy="2664296"/>
              </a:xfrm>
              <a:prstGeom prst="rect">
                <a:avLst/>
              </a:prstGeom>
              <a:blipFill>
                <a:blip r:embed="rId5"/>
                <a:stretch>
                  <a:fillRect l="-804" t="-1602" r="-584"/>
                </a:stretch>
              </a:blipFill>
            </p:spPr>
            <p:txBody>
              <a:bodyPr/>
              <a:lstStyle/>
              <a:p>
                <a:r>
                  <a:rPr lang="en-GB">
                    <a:noFill/>
                  </a:rPr>
                  <a:t> </a:t>
                </a:r>
              </a:p>
            </p:txBody>
          </p:sp>
        </mc:Fallback>
      </mc:AlternateContent>
    </p:spTree>
    <p:extLst>
      <p:ext uri="{BB962C8B-B14F-4D97-AF65-F5344CB8AC3E}">
        <p14:creationId xmlns:p14="http://schemas.microsoft.com/office/powerpoint/2010/main" val="166134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b="1">
                <a:solidFill>
                  <a:srgbClr val="C00000"/>
                </a:solidFill>
              </a:rPr>
              <a:t>Fra kap. 6: </a:t>
            </a:r>
            <a:r>
              <a:rPr lang="da-DK" b="1" smtClean="0"/>
              <a:t>Notation</a:t>
            </a:r>
            <a:r>
              <a:rPr lang="da-DK" smtClean="0"/>
              <a:t> </a:t>
            </a:r>
            <a:endParaRPr lang="da-DK" dirty="0"/>
          </a:p>
        </p:txBody>
      </p:sp>
      <p:sp>
        <p:nvSpPr>
          <p:cNvPr id="5" name="Text Placeholder 4"/>
          <p:cNvSpPr>
            <a:spLocks noGrp="1"/>
          </p:cNvSpPr>
          <p:nvPr>
            <p:ph type="body" idx="1"/>
          </p:nvPr>
        </p:nvSpPr>
        <p:spPr>
          <a:xfrm>
            <a:off x="457200" y="1340768"/>
            <a:ext cx="4040188" cy="639762"/>
          </a:xfrm>
        </p:spPr>
        <p:txBody>
          <a:bodyPr/>
          <a:lstStyle/>
          <a:p>
            <a:r>
              <a:rPr lang="da-DK" dirty="0" smtClean="0">
                <a:solidFill>
                  <a:schemeClr val="accent1">
                    <a:lumMod val="75000"/>
                  </a:schemeClr>
                </a:solidFill>
              </a:rPr>
              <a:t>Population</a:t>
            </a:r>
            <a:endParaRPr lang="da-DK"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6" name="Content Placeholder 5"/>
              <p:cNvSpPr>
                <a:spLocks noGrp="1"/>
              </p:cNvSpPr>
              <p:nvPr>
                <p:ph sz="half" idx="2"/>
              </p:nvPr>
            </p:nvSpPr>
            <p:spPr>
              <a:xfrm>
                <a:off x="457200" y="1980530"/>
                <a:ext cx="4040188" cy="3951288"/>
              </a:xfrm>
            </p:spPr>
            <p:txBody>
              <a:bodyPr>
                <a:normAutofit/>
              </a:bodyPr>
              <a:lstStyle/>
              <a:p>
                <a:pPr marL="358775" indent="-358775">
                  <a:buFont typeface="Arial" panose="020B0604020202020204" pitchFamily="34" charset="0"/>
                  <a:buChar char="•"/>
                </a:pPr>
                <a:r>
                  <a:rPr lang="da-DK" sz="2000" dirty="0" smtClean="0"/>
                  <a:t>En </a:t>
                </a:r>
                <a:r>
                  <a:rPr lang="da-DK" sz="2000" i="1" dirty="0" smtClean="0">
                    <a:solidFill>
                      <a:schemeClr val="tx2"/>
                    </a:solidFill>
                  </a:rPr>
                  <a:t>parameter</a:t>
                </a:r>
                <a:r>
                  <a:rPr lang="da-DK" sz="2000" dirty="0" smtClean="0"/>
                  <a:t> er en kvantitativ størrelse, der beskriver en egenskab ved populationen</a:t>
                </a:r>
                <a:br>
                  <a:rPr lang="da-DK" sz="2000" dirty="0" smtClean="0"/>
                </a:br>
                <a:endParaRPr lang="da-DK" sz="2000" dirty="0" smtClean="0"/>
              </a:p>
              <a:p>
                <a:pPr marL="358775" indent="-358775">
                  <a:buFont typeface="Arial" panose="020B0604020202020204" pitchFamily="34" charset="0"/>
                  <a:buChar char="•"/>
                </a:pPr>
                <a:r>
                  <a:rPr lang="da-DK" sz="2000" dirty="0" smtClean="0"/>
                  <a:t>F.eks. </a:t>
                </a:r>
                <a:br>
                  <a:rPr lang="da-DK" sz="2000" dirty="0" smtClean="0"/>
                </a:br>
                <a:r>
                  <a:rPr lang="da-DK" sz="2000" dirty="0" smtClean="0"/>
                  <a:t>Populations-middelværdi: 	</a:t>
                </a:r>
                <a14:m>
                  <m:oMath xmlns:m="http://schemas.openxmlformats.org/officeDocument/2006/math">
                    <m:r>
                      <a:rPr lang="da-DK" sz="2000" i="1" smtClean="0">
                        <a:latin typeface="Cambria Math"/>
                        <a:ea typeface="Cambria Math"/>
                      </a:rPr>
                      <m:t>𝜇</m:t>
                    </m:r>
                  </m:oMath>
                </a14:m>
                <a:r>
                  <a:rPr lang="da-DK" sz="2000" dirty="0" smtClean="0"/>
                  <a:t>  </a:t>
                </a:r>
                <a:br>
                  <a:rPr lang="da-DK" sz="2000" dirty="0" smtClean="0"/>
                </a:br>
                <a:r>
                  <a:rPr lang="da-DK" sz="2000" dirty="0" smtClean="0"/>
                  <a:t>Populations-standardafvigelse: 	</a:t>
                </a:r>
                <a14:m>
                  <m:oMath xmlns:m="http://schemas.openxmlformats.org/officeDocument/2006/math">
                    <m:r>
                      <a:rPr lang="da-DK" sz="2000" i="1" smtClean="0">
                        <a:latin typeface="Cambria Math"/>
                        <a:ea typeface="Cambria Math"/>
                      </a:rPr>
                      <m:t>𝜎</m:t>
                    </m:r>
                  </m:oMath>
                </a14:m>
                <a:r>
                  <a:rPr lang="da-DK" sz="2000" dirty="0" smtClean="0"/>
                  <a:t> </a:t>
                </a:r>
                <a:br>
                  <a:rPr lang="da-DK" sz="2000" dirty="0" smtClean="0"/>
                </a:br>
                <a:r>
                  <a:rPr lang="da-DK" sz="2000" dirty="0" smtClean="0"/>
                  <a:t>Generel parameter (‘</a:t>
                </a:r>
                <a:r>
                  <a:rPr lang="da-DK" sz="2000" dirty="0" err="1" smtClean="0"/>
                  <a:t>theta</a:t>
                </a:r>
                <a:r>
                  <a:rPr lang="da-DK" sz="2000" dirty="0" smtClean="0"/>
                  <a:t>’):	</a:t>
                </a:r>
                <a14:m>
                  <m:oMath xmlns:m="http://schemas.openxmlformats.org/officeDocument/2006/math">
                    <m:r>
                      <a:rPr lang="da-DK" sz="2000" i="1" smtClean="0">
                        <a:latin typeface="Cambria Math"/>
                        <a:ea typeface="Cambria Math"/>
                      </a:rPr>
                      <m:t>𝜃</m:t>
                    </m:r>
                  </m:oMath>
                </a14:m>
                <a:endParaRPr lang="da-DK" sz="2000" dirty="0" smtClean="0"/>
              </a:p>
            </p:txBody>
          </p:sp>
        </mc:Choice>
        <mc:Fallback xmlns="">
          <p:sp>
            <p:nvSpPr>
              <p:cNvPr id="6" name="Content Placeholder 5"/>
              <p:cNvSpPr>
                <a:spLocks noGrp="1" noRot="1" noChangeAspect="1" noMove="1" noResize="1" noEditPoints="1" noAdjustHandles="1" noChangeArrowheads="1" noChangeShapeType="1" noTextEdit="1"/>
              </p:cNvSpPr>
              <p:nvPr>
                <p:ph sz="half" idx="2"/>
              </p:nvPr>
            </p:nvSpPr>
            <p:spPr>
              <a:xfrm>
                <a:off x="457200" y="1980530"/>
                <a:ext cx="4040188" cy="3951288"/>
              </a:xfrm>
              <a:blipFill>
                <a:blip r:embed="rId3"/>
                <a:stretch>
                  <a:fillRect l="-1357" t="-926"/>
                </a:stretch>
              </a:blipFill>
            </p:spPr>
            <p:txBody>
              <a:bodyPr/>
              <a:lstStyle/>
              <a:p>
                <a:r>
                  <a:rPr lang="en-GB">
                    <a:noFill/>
                  </a:rPr>
                  <a:t> </a:t>
                </a:r>
              </a:p>
            </p:txBody>
          </p:sp>
        </mc:Fallback>
      </mc:AlternateContent>
      <p:sp>
        <p:nvSpPr>
          <p:cNvPr id="7" name="Text Placeholder 6"/>
          <p:cNvSpPr>
            <a:spLocks noGrp="1"/>
          </p:cNvSpPr>
          <p:nvPr>
            <p:ph type="body" sz="quarter" idx="3"/>
          </p:nvPr>
        </p:nvSpPr>
        <p:spPr>
          <a:xfrm>
            <a:off x="4645025" y="1340768"/>
            <a:ext cx="4041775" cy="639762"/>
          </a:xfrm>
        </p:spPr>
        <p:txBody>
          <a:bodyPr/>
          <a:lstStyle/>
          <a:p>
            <a:r>
              <a:rPr lang="da-DK" smtClean="0">
                <a:solidFill>
                  <a:schemeClr val="accent1">
                    <a:lumMod val="75000"/>
                  </a:schemeClr>
                </a:solidFill>
              </a:rPr>
              <a:t>Stikprøve (</a:t>
            </a:r>
            <a:r>
              <a:rPr lang="da-DK" i="1" smtClean="0">
                <a:solidFill>
                  <a:schemeClr val="accent1">
                    <a:lumMod val="75000"/>
                  </a:schemeClr>
                </a:solidFill>
              </a:rPr>
              <a:t>sample</a:t>
            </a:r>
            <a:r>
              <a:rPr lang="da-DK" smtClean="0">
                <a:solidFill>
                  <a:schemeClr val="accent1">
                    <a:lumMod val="75000"/>
                  </a:schemeClr>
                </a:solidFill>
              </a:rPr>
              <a:t>)</a:t>
            </a:r>
            <a:endParaRPr lang="da-DK"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8" name="Content Placeholder 7"/>
              <p:cNvSpPr>
                <a:spLocks noGrp="1"/>
              </p:cNvSpPr>
              <p:nvPr>
                <p:ph sz="quarter" idx="4"/>
              </p:nvPr>
            </p:nvSpPr>
            <p:spPr>
              <a:xfrm>
                <a:off x="4572001" y="1980530"/>
                <a:ext cx="4464496" cy="3951288"/>
              </a:xfrm>
            </p:spPr>
            <p:txBody>
              <a:bodyPr>
                <a:normAutofit/>
              </a:bodyPr>
              <a:lstStyle/>
              <a:p>
                <a:pPr marL="358775" indent="-358775">
                  <a:buFont typeface="Arial" panose="020B0604020202020204" pitchFamily="34" charset="0"/>
                  <a:buChar char="•"/>
                </a:pPr>
                <a:r>
                  <a:rPr lang="da-DK" sz="2000" dirty="0" smtClean="0"/>
                  <a:t>En </a:t>
                </a:r>
                <a:r>
                  <a:rPr lang="da-DK" sz="2000" i="1" dirty="0" smtClean="0">
                    <a:solidFill>
                      <a:schemeClr val="tx2"/>
                    </a:solidFill>
                  </a:rPr>
                  <a:t>statistik</a:t>
                </a:r>
                <a:r>
                  <a:rPr lang="da-DK" sz="2000" dirty="0" smtClean="0"/>
                  <a:t> er en kvantitativ størrelse, beregnet fra en stikprøve, der beskriver en egenskab ved stikprøven</a:t>
                </a:r>
                <a:br>
                  <a:rPr lang="da-DK" sz="2000" dirty="0" smtClean="0"/>
                </a:br>
                <a:endParaRPr lang="da-DK" sz="2000" dirty="0" smtClean="0"/>
              </a:p>
              <a:p>
                <a:pPr marL="358775" indent="-358775">
                  <a:buFont typeface="Arial" panose="020B0604020202020204" pitchFamily="34" charset="0"/>
                  <a:buChar char="•"/>
                </a:pPr>
                <a:r>
                  <a:rPr lang="da-DK" sz="2000" dirty="0" smtClean="0"/>
                  <a:t>F.eks.</a:t>
                </a:r>
                <a:br>
                  <a:rPr lang="da-DK" sz="2000" dirty="0" smtClean="0"/>
                </a:br>
                <a:r>
                  <a:rPr lang="da-DK" sz="2000" dirty="0" smtClean="0"/>
                  <a:t>Stikprøve-middelværdi: 	</a:t>
                </a:r>
                <a14:m>
                  <m:oMath xmlns:m="http://schemas.openxmlformats.org/officeDocument/2006/math">
                    <m:acc>
                      <m:accPr>
                        <m:chr m:val="̅"/>
                        <m:ctrlPr>
                          <a:rPr lang="da-DK" sz="2000" i="1" smtClean="0">
                            <a:latin typeface="Cambria Math" panose="02040503050406030204" pitchFamily="18" charset="0"/>
                          </a:rPr>
                        </m:ctrlPr>
                      </m:accPr>
                      <m:e>
                        <m:r>
                          <a:rPr lang="en-US" sz="2000" b="0" i="1" smtClean="0">
                            <a:latin typeface="Cambria Math" panose="02040503050406030204" pitchFamily="18" charset="0"/>
                          </a:rPr>
                          <m:t>𝑥</m:t>
                        </m:r>
                      </m:e>
                    </m:acc>
                  </m:oMath>
                </a14:m>
                <a:r>
                  <a:rPr lang="da-DK" sz="2000" dirty="0" smtClean="0"/>
                  <a:t> </a:t>
                </a:r>
                <a:br>
                  <a:rPr lang="da-DK" sz="2000" dirty="0" smtClean="0"/>
                </a:br>
                <a:r>
                  <a:rPr lang="da-DK" sz="2000" dirty="0"/>
                  <a:t>Stikprøve-standardafvigelse: </a:t>
                </a:r>
                <a:r>
                  <a:rPr lang="da-DK" sz="2000" dirty="0" smtClean="0"/>
                  <a:t>	</a:t>
                </a:r>
                <a14:m>
                  <m:oMath xmlns:m="http://schemas.openxmlformats.org/officeDocument/2006/math">
                    <m:r>
                      <a:rPr lang="da-DK" sz="2000" b="0" i="1" smtClean="0">
                        <a:latin typeface="Cambria Math"/>
                      </a:rPr>
                      <m:t>𝑠</m:t>
                    </m:r>
                  </m:oMath>
                </a14:m>
                <a:r>
                  <a:rPr lang="da-DK" sz="2000" dirty="0" smtClean="0"/>
                  <a:t> </a:t>
                </a:r>
                <a:br>
                  <a:rPr lang="da-DK" sz="2000" dirty="0" smtClean="0"/>
                </a:br>
                <a:r>
                  <a:rPr lang="da-DK" sz="2000" dirty="0" smtClean="0"/>
                  <a:t>Generel statistik (‘</a:t>
                </a:r>
                <a:r>
                  <a:rPr lang="da-DK" sz="2000" dirty="0" err="1" smtClean="0"/>
                  <a:t>theta</a:t>
                </a:r>
                <a:r>
                  <a:rPr lang="da-DK" sz="2000" dirty="0" smtClean="0"/>
                  <a:t> hat’):	</a:t>
                </a:r>
                <a14:m>
                  <m:oMath xmlns:m="http://schemas.openxmlformats.org/officeDocument/2006/math">
                    <m:acc>
                      <m:accPr>
                        <m:chr m:val="̂"/>
                        <m:ctrlPr>
                          <a:rPr lang="da-DK" sz="2000" i="1" smtClean="0">
                            <a:latin typeface="Cambria Math" panose="02040503050406030204" pitchFamily="18" charset="0"/>
                          </a:rPr>
                        </m:ctrlPr>
                      </m:accPr>
                      <m:e>
                        <m:r>
                          <a:rPr lang="da-DK" sz="2000" i="1" smtClean="0">
                            <a:latin typeface="Cambria Math"/>
                            <a:ea typeface="Cambria Math"/>
                          </a:rPr>
                          <m:t>𝜃</m:t>
                        </m:r>
                      </m:e>
                    </m:acc>
                  </m:oMath>
                </a14:m>
                <a:endParaRPr lang="da-DK" sz="2000" dirty="0"/>
              </a:p>
            </p:txBody>
          </p:sp>
        </mc:Choice>
        <mc:Fallback xmlns="">
          <p:sp>
            <p:nvSpPr>
              <p:cNvPr id="8" name="Content Placeholder 7"/>
              <p:cNvSpPr>
                <a:spLocks noGrp="1" noRot="1" noChangeAspect="1" noMove="1" noResize="1" noEditPoints="1" noAdjustHandles="1" noChangeArrowheads="1" noChangeShapeType="1" noTextEdit="1"/>
              </p:cNvSpPr>
              <p:nvPr>
                <p:ph sz="quarter" idx="4"/>
              </p:nvPr>
            </p:nvSpPr>
            <p:spPr>
              <a:xfrm>
                <a:off x="4572001" y="1980530"/>
                <a:ext cx="4464496" cy="3951288"/>
              </a:xfrm>
              <a:blipFill>
                <a:blip r:embed="rId4"/>
                <a:stretch>
                  <a:fillRect l="-1230" t="-926" r="-1776"/>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t>3</a:t>
            </a:fld>
            <a:endParaRPr lang="da-DK" dirty="0"/>
          </a:p>
        </p:txBody>
      </p:sp>
      <mc:AlternateContent xmlns:mc="http://schemas.openxmlformats.org/markup-compatibility/2006" xmlns:a14="http://schemas.microsoft.com/office/drawing/2010/main">
        <mc:Choice Requires="a14">
          <p:sp>
            <p:nvSpPr>
              <p:cNvPr id="9" name="Content Placeholder 7"/>
              <p:cNvSpPr txBox="1">
                <a:spLocks/>
              </p:cNvSpPr>
              <p:nvPr/>
            </p:nvSpPr>
            <p:spPr>
              <a:xfrm>
                <a:off x="457200" y="4962847"/>
                <a:ext cx="8649344" cy="1121370"/>
              </a:xfrm>
              <a:prstGeom prst="rect">
                <a:avLst/>
              </a:prstGeom>
            </p:spPr>
            <p:txBody>
              <a:bodyPr vert="horz" lIns="91440" tIns="45720" rIns="91440" bIns="45720" rtlCol="0">
                <a:noAutofit/>
              </a:bodyPr>
              <a:lstStyle>
                <a:lvl1pPr marL="457200" indent="-457200" algn="l" defTabSz="914400" rtl="0" eaLnBrk="1" latinLnBrk="0" hangingPunct="1">
                  <a:spcBef>
                    <a:spcPct val="20000"/>
                  </a:spcBef>
                  <a:buClr>
                    <a:schemeClr val="tx2"/>
                  </a:buClr>
                  <a:buFont typeface="+mj-lt"/>
                  <a:buAutoNum type="arabicPeriod"/>
                  <a:defRPr sz="2400" kern="1200">
                    <a:solidFill>
                      <a:schemeClr val="tx1"/>
                    </a:solidFill>
                    <a:latin typeface="+mn-lt"/>
                    <a:ea typeface="+mn-ea"/>
                    <a:cs typeface="+mn-cs"/>
                  </a:defRPr>
                </a:lvl1pPr>
                <a:lvl2pPr marL="914400" indent="-457200" algn="l" defTabSz="914400" rtl="0" eaLnBrk="1" latinLnBrk="0" hangingPunct="1">
                  <a:spcBef>
                    <a:spcPct val="20000"/>
                  </a:spcBef>
                  <a:buClr>
                    <a:schemeClr val="tx2"/>
                  </a:buClr>
                  <a:buFont typeface="+mj-lt"/>
                  <a:buAutoNum type="arabicPeriod"/>
                  <a:defRPr sz="2000" kern="1200">
                    <a:solidFill>
                      <a:schemeClr val="tx1"/>
                    </a:solidFill>
                    <a:latin typeface="+mn-lt"/>
                    <a:ea typeface="+mn-ea"/>
                    <a:cs typeface="+mn-cs"/>
                  </a:defRPr>
                </a:lvl2pPr>
                <a:lvl3pPr marL="1257300" indent="-342900" algn="l" defTabSz="914400" rtl="0" eaLnBrk="1" latinLnBrk="0" hangingPunct="1">
                  <a:spcBef>
                    <a:spcPct val="20000"/>
                  </a:spcBef>
                  <a:buClr>
                    <a:schemeClr val="tx2"/>
                  </a:buClr>
                  <a:buFont typeface="+mj-lt"/>
                  <a:buAutoNum type="arabicPeriod"/>
                  <a:defRPr sz="1800" kern="1200">
                    <a:solidFill>
                      <a:schemeClr val="tx1"/>
                    </a:solidFill>
                    <a:latin typeface="+mn-lt"/>
                    <a:ea typeface="+mn-ea"/>
                    <a:cs typeface="+mn-cs"/>
                  </a:defRPr>
                </a:lvl3pPr>
                <a:lvl4pPr marL="1714500" indent="-342900" algn="l" defTabSz="914400" rtl="0" eaLnBrk="1" latinLnBrk="0" hangingPunct="1">
                  <a:spcBef>
                    <a:spcPct val="20000"/>
                  </a:spcBef>
                  <a:buClr>
                    <a:schemeClr val="tx2"/>
                  </a:buClr>
                  <a:buFont typeface="+mj-lt"/>
                  <a:buAutoNum type="arabicPeriod"/>
                  <a:defRPr sz="1600" kern="1200">
                    <a:solidFill>
                      <a:schemeClr val="tx1"/>
                    </a:solidFill>
                    <a:latin typeface="+mn-lt"/>
                    <a:ea typeface="+mn-ea"/>
                    <a:cs typeface="+mn-cs"/>
                  </a:defRPr>
                </a:lvl4pPr>
                <a:lvl5pPr marL="2171700" indent="-342900" algn="l" defTabSz="914400" rtl="0" eaLnBrk="1" latinLnBrk="0" hangingPunct="1">
                  <a:spcBef>
                    <a:spcPct val="20000"/>
                  </a:spcBef>
                  <a:buClr>
                    <a:schemeClr val="tx2"/>
                  </a:buClr>
                  <a:buFont typeface="+mj-lt"/>
                  <a:buAutoNum type="arabicPeriod"/>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358775" indent="-358775">
                  <a:buFont typeface="Arial" panose="020B0604020202020204" pitchFamily="34" charset="0"/>
                  <a:buChar char="•"/>
                </a:pPr>
                <a:r>
                  <a:rPr lang="da-DK" sz="2000" dirty="0" smtClean="0"/>
                  <a:t>Vi bruger de beregnede </a:t>
                </a:r>
                <a:r>
                  <a:rPr lang="da-DK" sz="2000" i="1" dirty="0" smtClean="0">
                    <a:solidFill>
                      <a:schemeClr val="tx2"/>
                    </a:solidFill>
                  </a:rPr>
                  <a:t>statistikker</a:t>
                </a:r>
                <a:r>
                  <a:rPr lang="da-DK" sz="2000" dirty="0" smtClean="0"/>
                  <a:t> som </a:t>
                </a:r>
                <a:r>
                  <a:rPr lang="da-DK" sz="2000" i="1" dirty="0" err="1" smtClean="0">
                    <a:solidFill>
                      <a:schemeClr val="tx2"/>
                    </a:solidFill>
                  </a:rPr>
                  <a:t>estimatorer</a:t>
                </a:r>
                <a:r>
                  <a:rPr lang="da-DK" sz="2000" dirty="0" smtClean="0">
                    <a:solidFill>
                      <a:schemeClr val="tx2"/>
                    </a:solidFill>
                  </a:rPr>
                  <a:t> </a:t>
                </a:r>
                <a:r>
                  <a:rPr lang="da-DK" sz="2000" dirty="0" smtClean="0"/>
                  <a:t>for populationens </a:t>
                </a:r>
                <a:r>
                  <a:rPr lang="da-DK" sz="2000" i="1" dirty="0" smtClean="0">
                    <a:solidFill>
                      <a:schemeClr val="tx2"/>
                    </a:solidFill>
                  </a:rPr>
                  <a:t>parametre</a:t>
                </a:r>
                <a:r>
                  <a:rPr lang="da-DK" sz="2000" dirty="0" smtClean="0"/>
                  <a:t>, f.eks. </a:t>
                </a:r>
                <a14:m>
                  <m:oMath xmlns:m="http://schemas.openxmlformats.org/officeDocument/2006/math">
                    <m:acc>
                      <m:accPr>
                        <m:chr m:val="̅"/>
                        <m:ctrlPr>
                          <a:rPr lang="da-DK" sz="2000" i="1">
                            <a:latin typeface="Cambria Math" panose="02040503050406030204" pitchFamily="18" charset="0"/>
                          </a:rPr>
                        </m:ctrlPr>
                      </m:accPr>
                      <m:e>
                        <m:r>
                          <a:rPr lang="en-US" sz="2000" b="0" i="1" smtClean="0">
                            <a:latin typeface="Cambria Math" panose="02040503050406030204" pitchFamily="18" charset="0"/>
                          </a:rPr>
                          <m:t>𝑥</m:t>
                        </m:r>
                      </m:e>
                    </m:acc>
                  </m:oMath>
                </a14:m>
                <a:r>
                  <a:rPr lang="da-DK" sz="2000" dirty="0"/>
                  <a:t> </a:t>
                </a:r>
                <a:r>
                  <a:rPr lang="da-DK" sz="2000" dirty="0" smtClean="0"/>
                  <a:t>som </a:t>
                </a:r>
                <a:r>
                  <a:rPr lang="da-DK" sz="2000" dirty="0" err="1" smtClean="0"/>
                  <a:t>estimator</a:t>
                </a:r>
                <a:r>
                  <a:rPr lang="da-DK" sz="2000" dirty="0" smtClean="0"/>
                  <a:t> for </a:t>
                </a:r>
                <a14:m>
                  <m:oMath xmlns:m="http://schemas.openxmlformats.org/officeDocument/2006/math">
                    <m:r>
                      <a:rPr lang="da-DK" sz="2000" i="1">
                        <a:latin typeface="Cambria Math"/>
                        <a:ea typeface="Cambria Math"/>
                      </a:rPr>
                      <m:t>𝜇</m:t>
                    </m:r>
                    <m:r>
                      <a:rPr lang="da-DK" sz="2000" i="1">
                        <a:latin typeface="Cambria Math"/>
                        <a:ea typeface="Cambria Math"/>
                      </a:rPr>
                      <m:t> </m:t>
                    </m:r>
                  </m:oMath>
                </a14:m>
                <a:r>
                  <a:rPr lang="da-DK" sz="2000" dirty="0" smtClean="0"/>
                  <a:t> og </a:t>
                </a:r>
                <a14:m>
                  <m:oMath xmlns:m="http://schemas.openxmlformats.org/officeDocument/2006/math">
                    <m:r>
                      <a:rPr lang="da-DK" sz="2000" i="1">
                        <a:latin typeface="Cambria Math"/>
                      </a:rPr>
                      <m:t>𝑠</m:t>
                    </m:r>
                  </m:oMath>
                </a14:m>
                <a:r>
                  <a:rPr lang="da-DK" sz="2000" dirty="0" smtClean="0"/>
                  <a:t> </a:t>
                </a:r>
                <a:r>
                  <a:rPr lang="da-DK" sz="2000" dirty="0" err="1" smtClean="0"/>
                  <a:t>som</a:t>
                </a:r>
                <a:r>
                  <a:rPr lang="da-DK" sz="2000" dirty="0" smtClean="0"/>
                  <a:t> </a:t>
                </a:r>
                <a:r>
                  <a:rPr lang="da-DK" sz="2000" dirty="0" err="1" smtClean="0"/>
                  <a:t>estimator</a:t>
                </a:r>
                <a:r>
                  <a:rPr lang="da-DK" sz="2000" dirty="0" smtClean="0"/>
                  <a:t> for </a:t>
                </a:r>
                <a14:m>
                  <m:oMath xmlns:m="http://schemas.openxmlformats.org/officeDocument/2006/math">
                    <m:r>
                      <a:rPr lang="da-DK" sz="2000" i="1">
                        <a:latin typeface="Cambria Math"/>
                        <a:ea typeface="Cambria Math"/>
                      </a:rPr>
                      <m:t>𝜎</m:t>
                    </m:r>
                  </m:oMath>
                </a14:m>
                <a:r>
                  <a:rPr lang="da-DK" sz="2000" dirty="0" smtClean="0"/>
                  <a:t>. </a:t>
                </a:r>
                <a:br>
                  <a:rPr lang="da-DK" sz="2000" dirty="0" smtClean="0"/>
                </a:br>
                <a:r>
                  <a:rPr lang="da-DK" sz="2000" dirty="0" smtClean="0"/>
                  <a:t>Generelt </a:t>
                </a:r>
                <a14:m>
                  <m:oMath xmlns:m="http://schemas.openxmlformats.org/officeDocument/2006/math">
                    <m:acc>
                      <m:accPr>
                        <m:chr m:val="̂"/>
                        <m:ctrlPr>
                          <a:rPr lang="da-DK" sz="2000" i="1">
                            <a:latin typeface="Cambria Math" panose="02040503050406030204" pitchFamily="18" charset="0"/>
                          </a:rPr>
                        </m:ctrlPr>
                      </m:accPr>
                      <m:e>
                        <m:r>
                          <a:rPr lang="da-DK" sz="2000" i="1">
                            <a:latin typeface="Cambria Math"/>
                            <a:ea typeface="Cambria Math"/>
                          </a:rPr>
                          <m:t>𝜃</m:t>
                        </m:r>
                      </m:e>
                    </m:acc>
                  </m:oMath>
                </a14:m>
                <a:r>
                  <a:rPr lang="da-DK" sz="2000" dirty="0" smtClean="0"/>
                  <a:t> som </a:t>
                </a:r>
                <a:r>
                  <a:rPr lang="da-DK" sz="2000" dirty="0" err="1" smtClean="0"/>
                  <a:t>estimator</a:t>
                </a:r>
                <a:r>
                  <a:rPr lang="da-DK" sz="2000" dirty="0" smtClean="0"/>
                  <a:t> for </a:t>
                </a:r>
                <a14:m>
                  <m:oMath xmlns:m="http://schemas.openxmlformats.org/officeDocument/2006/math">
                    <m:r>
                      <a:rPr lang="da-DK" sz="2000" i="1">
                        <a:latin typeface="Cambria Math"/>
                        <a:ea typeface="Cambria Math"/>
                      </a:rPr>
                      <m:t>𝜃</m:t>
                    </m:r>
                  </m:oMath>
                </a14:m>
                <a:r>
                  <a:rPr lang="da-DK" sz="2000" dirty="0" smtClean="0"/>
                  <a:t>. </a:t>
                </a:r>
                <a:endParaRPr lang="da-DK" sz="2000" dirty="0"/>
              </a:p>
            </p:txBody>
          </p:sp>
        </mc:Choice>
        <mc:Fallback xmlns="">
          <p:sp>
            <p:nvSpPr>
              <p:cNvPr id="9" name="Content Placeholder 7"/>
              <p:cNvSpPr txBox="1">
                <a:spLocks noRot="1" noChangeAspect="1" noMove="1" noResize="1" noEditPoints="1" noAdjustHandles="1" noChangeArrowheads="1" noChangeShapeType="1" noTextEdit="1"/>
              </p:cNvSpPr>
              <p:nvPr/>
            </p:nvSpPr>
            <p:spPr>
              <a:xfrm>
                <a:off x="457200" y="4962847"/>
                <a:ext cx="8649344" cy="1121370"/>
              </a:xfrm>
              <a:prstGeom prst="rect">
                <a:avLst/>
              </a:prstGeom>
              <a:blipFill>
                <a:blip r:embed="rId5"/>
                <a:stretch>
                  <a:fillRect l="-634" t="-2717" b="-543"/>
                </a:stretch>
              </a:blipFill>
            </p:spPr>
            <p:txBody>
              <a:bodyPr/>
              <a:lstStyle/>
              <a:p>
                <a:r>
                  <a:rPr lang="en-GB">
                    <a:noFill/>
                  </a:rPr>
                  <a:t> </a:t>
                </a:r>
              </a:p>
            </p:txBody>
          </p:sp>
        </mc:Fallback>
      </mc:AlternateContent>
    </p:spTree>
    <p:extLst>
      <p:ext uri="{BB962C8B-B14F-4D97-AF65-F5344CB8AC3E}">
        <p14:creationId xmlns:p14="http://schemas.microsoft.com/office/powerpoint/2010/main" val="364987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uiExpand="1" build="p"/>
      <p:bldP spid="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08748" y="2420888"/>
            <a:ext cx="4635252" cy="2439606"/>
          </a:xfrm>
          <a:prstGeom prst="rect">
            <a:avLst/>
          </a:prstGeom>
        </p:spPr>
      </p:pic>
      <p:sp>
        <p:nvSpPr>
          <p:cNvPr id="2" name="Title 1"/>
          <p:cNvSpPr>
            <a:spLocks noGrp="1"/>
          </p:cNvSpPr>
          <p:nvPr>
            <p:ph type="title"/>
          </p:nvPr>
        </p:nvSpPr>
        <p:spPr/>
        <p:txBody>
          <a:bodyPr/>
          <a:lstStyle/>
          <a:p>
            <a:r>
              <a:rPr lang="en-US" smtClean="0"/>
              <a:t>Hypotesetest – indledende eksempel</a:t>
            </a:r>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smtClean="0"/>
                  <a:t>Hvad er sandsynligheden </a:t>
                </a:r>
                <a14:m>
                  <m:oMath xmlns:m="http://schemas.openxmlformats.org/officeDocument/2006/math">
                    <m:r>
                      <a:rPr lang="en-US" b="1" i="1" smtClean="0">
                        <a:latin typeface="Cambria Math" panose="02040503050406030204" pitchFamily="18" charset="0"/>
                        <a:ea typeface="Cambria Math" panose="02040503050406030204" pitchFamily="18" charset="0"/>
                      </a:rPr>
                      <m:t>𝜶</m:t>
                    </m:r>
                  </m:oMath>
                </a14:m>
                <a:r>
                  <a:rPr lang="en-US" b="1" smtClean="0"/>
                  <a:t> for at begå en type I fejl?</a:t>
                </a:r>
              </a:p>
              <a:p>
                <a:r>
                  <a:rPr lang="en-US" smtClean="0"/>
                  <a:t>Hvordan kan vi regne sandsynligheder? Vi </a:t>
                </a:r>
                <a:r>
                  <a:rPr lang="en-US"/>
                  <a:t>ved fra CGS, at </a:t>
                </a:r>
                <a14:m>
                  <m:oMath xmlns:m="http://schemas.openxmlformats.org/officeDocument/2006/math">
                    <m:acc>
                      <m:accPr>
                        <m:chr m:val="̅"/>
                        <m:ctrlPr>
                          <a:rPr lang="da-DK" i="1">
                            <a:latin typeface="Cambria Math" panose="02040503050406030204" pitchFamily="18" charset="0"/>
                          </a:rPr>
                        </m:ctrlPr>
                      </m:accPr>
                      <m:e>
                        <m:r>
                          <a:rPr lang="en-US" i="1">
                            <a:latin typeface="Cambria Math" panose="02040503050406030204" pitchFamily="18" charset="0"/>
                          </a:rPr>
                          <m:t>𝑥</m:t>
                        </m:r>
                      </m:e>
                    </m:acc>
                  </m:oMath>
                </a14:m>
                <a:r>
                  <a:rPr lang="en-US"/>
                  <a:t> er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num>
                      <m:den>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𝑛</m:t>
                            </m:r>
                          </m:e>
                        </m:rad>
                      </m:den>
                    </m:f>
                    <m:r>
                      <a:rPr lang="en-US" i="1">
                        <a:latin typeface="Cambria Math" panose="02040503050406030204" pitchFamily="18" charset="0"/>
                        <a:ea typeface="Cambria Math" panose="02040503050406030204" pitchFamily="18" charset="0"/>
                      </a:rPr>
                      <m:t>)</m:t>
                    </m:r>
                  </m:oMath>
                </a14:m>
                <a:r>
                  <a:rPr lang="en-US"/>
                  <a:t> for tilstrækkeligt stor </a:t>
                </a:r>
                <a14:m>
                  <m:oMath xmlns:m="http://schemas.openxmlformats.org/officeDocument/2006/math">
                    <m:r>
                      <a:rPr lang="en-US" i="1">
                        <a:latin typeface="Cambria Math" panose="02040503050406030204" pitchFamily="18" charset="0"/>
                      </a:rPr>
                      <m:t>𝑛</m:t>
                    </m:r>
                  </m:oMath>
                </a14:m>
                <a:r>
                  <a:rPr lang="en-US" smtClean="0"/>
                  <a:t>. </a:t>
                </a:r>
                <a:r>
                  <a:rPr lang="en-US"/>
                  <a:t>Lad os antage, at vi kender </a:t>
                </a:r>
                <a14:m>
                  <m:oMath xmlns:m="http://schemas.openxmlformats.org/officeDocument/2006/math">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=192</m:t>
                    </m:r>
                  </m:oMath>
                </a14:m>
                <a:r>
                  <a:rPr lang="en-US"/>
                  <a:t> </a:t>
                </a:r>
                <a:endParaRPr lang="en-US" smtClean="0"/>
              </a:p>
              <a:p>
                <a14:m>
                  <m:oMath xmlns:m="http://schemas.openxmlformats.org/officeDocument/2006/math">
                    <m:r>
                      <a:rPr lang="da-DK" i="1">
                        <a:latin typeface="Cambria Math"/>
                        <a:ea typeface="Cambria Math"/>
                      </a:rPr>
                      <m:t>𝛼</m:t>
                    </m:r>
                    <m:r>
                      <a:rPr lang="da-DK" i="1">
                        <a:latin typeface="Cambria Math"/>
                        <a:ea typeface="Cambria Math"/>
                      </a:rPr>
                      <m:t>=</m:t>
                    </m:r>
                    <m:r>
                      <a:rPr lang="da-DK" i="1">
                        <a:latin typeface="Cambria Math"/>
                        <a:ea typeface="Cambria Math"/>
                      </a:rPr>
                      <m:t>𝑃</m:t>
                    </m:r>
                    <m:r>
                      <a:rPr lang="da-DK" i="1">
                        <a:latin typeface="Cambria Math"/>
                        <a:ea typeface="Cambria Math"/>
                      </a:rPr>
                      <m:t>(</m:t>
                    </m:r>
                  </m:oMath>
                </a14:m>
                <a:r>
                  <a:rPr lang="da-DK" dirty="0"/>
                  <a:t>forkaster </a:t>
                </a:r>
                <a14:m>
                  <m:oMath xmlns:m="http://schemas.openxmlformats.org/officeDocument/2006/math">
                    <m:sSub>
                      <m:sSubPr>
                        <m:ctrlPr>
                          <a:rPr lang="da-DK" i="1">
                            <a:latin typeface="Cambria Math" panose="02040503050406030204" pitchFamily="18" charset="0"/>
                          </a:rPr>
                        </m:ctrlPr>
                      </m:sSubPr>
                      <m:e>
                        <m:r>
                          <a:rPr lang="da-DK" i="1">
                            <a:latin typeface="Cambria Math"/>
                          </a:rPr>
                          <m:t>𝐻</m:t>
                        </m:r>
                      </m:e>
                      <m:sub>
                        <m:r>
                          <a:rPr lang="da-DK" i="1">
                            <a:latin typeface="Cambria Math"/>
                          </a:rPr>
                          <m:t>0</m:t>
                        </m:r>
                      </m:sub>
                    </m:sSub>
                  </m:oMath>
                </a14:m>
                <a:r>
                  <a:rPr lang="da-DK" dirty="0"/>
                  <a:t> | </a:t>
                </a:r>
                <a14:m>
                  <m:oMath xmlns:m="http://schemas.openxmlformats.org/officeDocument/2006/math">
                    <m:sSub>
                      <m:sSubPr>
                        <m:ctrlPr>
                          <a:rPr lang="da-DK" i="1">
                            <a:latin typeface="Cambria Math" panose="02040503050406030204" pitchFamily="18" charset="0"/>
                          </a:rPr>
                        </m:ctrlPr>
                      </m:sSubPr>
                      <m:e>
                        <m:r>
                          <a:rPr lang="da-DK" i="1">
                            <a:latin typeface="Cambria Math"/>
                          </a:rPr>
                          <m:t>𝐻</m:t>
                        </m:r>
                      </m:e>
                      <m:sub>
                        <m:r>
                          <a:rPr lang="da-DK" i="1">
                            <a:latin typeface="Cambria Math"/>
                          </a:rPr>
                          <m:t>0</m:t>
                        </m:r>
                      </m:sub>
                    </m:sSub>
                  </m:oMath>
                </a14:m>
                <a:r>
                  <a:rPr lang="da-DK" dirty="0"/>
                  <a:t> </a:t>
                </a:r>
                <a:r>
                  <a:rPr lang="da-DK"/>
                  <a:t>er </a:t>
                </a:r>
                <a:r>
                  <a:rPr lang="da-DK" smtClean="0"/>
                  <a:t>sand) </a:t>
                </a:r>
                <a14:m>
                  <m:oMath xmlns:m="http://schemas.openxmlformats.org/officeDocument/2006/math">
                    <m:r>
                      <a:rPr lang="en-US" b="0" i="1" smtClean="0">
                        <a:latin typeface="Cambria Math" panose="02040503050406030204" pitchFamily="18" charset="0"/>
                      </a:rPr>
                      <m:t>=</m:t>
                    </m:r>
                  </m:oMath>
                </a14:m>
                <a:r>
                  <a:rPr lang="en-US" b="0" i="1" smtClean="0">
                    <a:latin typeface="Cambria Math" panose="02040503050406030204" pitchFamily="18" charset="0"/>
                  </a:rPr>
                  <a:t/>
                </a:r>
                <a:br>
                  <a:rPr lang="en-US" b="0" i="1" smtClean="0">
                    <a:latin typeface="Cambria Math" panose="02040503050406030204" pitchFamily="18" charset="0"/>
                  </a:rPr>
                </a:br>
                <a:r>
                  <a:rPr lang="en-US" b="0" i="1" smtClean="0">
                    <a:latin typeface="Cambria Math" panose="02040503050406030204" pitchFamily="18" charset="0"/>
                  </a:rPr>
                  <a: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&gt;1660</m:t>
                    </m:r>
                    <m:r>
                      <m:rPr>
                        <m:nor/>
                      </m:rPr>
                      <a:rPr lang="en-US"/>
                      <m:t> |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=1600</m:t>
                    </m:r>
                    <m:r>
                      <a:rPr lang="en-US">
                        <a:latin typeface="Cambria Math" panose="02040503050406030204" pitchFamily="18" charset="0"/>
                        <a:ea typeface="Cambria Math" panose="02040503050406030204" pitchFamily="18" charset="0"/>
                      </a:rPr>
                      <m:t>)</m:t>
                    </m:r>
                  </m:oMath>
                </a14:m>
                <a:r>
                  <a:rPr lang="en-US" smtClean="0"/>
                  <a:t> </a:t>
                </a:r>
              </a:p>
              <a:p>
                <a:r>
                  <a:rPr lang="en-US" smtClean="0"/>
                  <a:t>Sandsynligheden </a:t>
                </a:r>
                <a14:m>
                  <m:oMath xmlns:m="http://schemas.openxmlformats.org/officeDocument/2006/math">
                    <m:r>
                      <a:rPr lang="da-DK" i="1">
                        <a:latin typeface="Cambria Math"/>
                        <a:ea typeface="Cambria Math"/>
                      </a:rPr>
                      <m:t>𝛼</m:t>
                    </m:r>
                  </m:oMath>
                </a14:m>
                <a:r>
                  <a:rPr lang="en-US" smtClean="0"/>
                  <a:t> for type I </a:t>
                </a:r>
                <a:br>
                  <a:rPr lang="en-US" smtClean="0"/>
                </a:br>
                <a:r>
                  <a:rPr lang="en-US" smtClean="0"/>
                  <a:t>fejl er det blå område i den </a:t>
                </a:r>
                <a:br>
                  <a:rPr lang="en-US" smtClean="0"/>
                </a:br>
                <a:r>
                  <a:rPr lang="en-US" smtClean="0"/>
                  <a:t>øvre hale i figuren</a:t>
                </a:r>
              </a:p>
              <a:p>
                <a14:m>
                  <m:oMath xmlns:m="http://schemas.openxmlformats.org/officeDocument/2006/math">
                    <m:r>
                      <a:rPr lang="da-DK" i="1">
                        <a:latin typeface="Cambria Math"/>
                        <a:ea typeface="Cambria Math"/>
                      </a:rPr>
                      <m:t>𝛼</m:t>
                    </m:r>
                    <m:r>
                      <a:rPr lang="da-DK" i="1">
                        <a:latin typeface="Cambria Math"/>
                        <a:ea typeface="Cambria Math"/>
                      </a:rPr>
                      <m:t>=</m:t>
                    </m:r>
                    <m:r>
                      <a:rPr lang="en-US" b="0" i="1" smtClean="0">
                        <a:latin typeface="Cambria Math" panose="02040503050406030204" pitchFamily="18" charset="0"/>
                      </a:rPr>
                      <m:t>𝑃</m:t>
                    </m:r>
                    <m:r>
                      <a:rPr lang="en-US" b="0" i="1" smtClean="0">
                        <a:latin typeface="Cambria Math" panose="02040503050406030204" pitchFamily="18" charset="0"/>
                      </a:rPr>
                      <m:t>(</m:t>
                    </m:r>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&gt;1660</m:t>
                    </m:r>
                  </m:oMath>
                </a14:m>
                <a:r>
                  <a:rPr lang="en-US" smtClean="0"/>
                  <a:t> |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=1600</m:t>
                    </m:r>
                    <m:r>
                      <a:rPr lang="en-US" b="0" i="0" smtClean="0">
                        <a:latin typeface="Cambria Math" panose="02040503050406030204" pitchFamily="18" charset="0"/>
                        <a:ea typeface="Cambria Math" panose="02040503050406030204" pitchFamily="18" charset="0"/>
                      </a:rPr>
                      <m:t>)</m:t>
                    </m:r>
                  </m:oMath>
                </a14:m>
                <a:r>
                  <a:rPr lang="en-US" b="0" i="0" smtClean="0">
                    <a:latin typeface="Cambria Math" panose="02040503050406030204" pitchFamily="18" charset="0"/>
                    <a:ea typeface="Cambria Math" panose="02040503050406030204" pitchFamily="18" charset="0"/>
                  </a:rPr>
                  <a:t/>
                </a:r>
                <a:br>
                  <a:rPr lang="en-US" b="0" i="0" smtClean="0">
                    <a:latin typeface="Cambria Math" panose="02040503050406030204" pitchFamily="18" charset="0"/>
                    <a:ea typeface="Cambria Math" panose="02040503050406030204" pitchFamily="18" charset="0"/>
                  </a:rPr>
                </a:br>
                <a:r>
                  <a:rPr lang="en-US" b="0" i="0" smtClean="0">
                    <a:latin typeface="Cambria Math" panose="02040503050406030204" pitchFamily="18" charset="0"/>
                    <a:ea typeface="Cambria Math" panose="02040503050406030204" pitchFamily="18" charset="0"/>
                  </a:rPr>
                  <a:t> 	</a:t>
                </a:r>
                <a14:m>
                  <m:oMath xmlns:m="http://schemas.openxmlformats.org/officeDocument/2006/math">
                    <m:r>
                      <a:rPr lang="en-US" b="0" i="0" smtClean="0">
                        <a:latin typeface="Cambria Math" panose="02040503050406030204" pitchFamily="18" charset="0"/>
                        <a:ea typeface="Cambria Math" panose="02040503050406030204" pitchFamily="18" charset="0"/>
                      </a:rPr>
                      <m:t>=1−</m:t>
                    </m:r>
                    <m:r>
                      <m:rPr>
                        <m:sty m:val="p"/>
                      </m:rPr>
                      <a:rPr lang="en-US" b="0" i="0" smtClean="0">
                        <a:latin typeface="Cambria Math" panose="02040503050406030204" pitchFamily="18" charset="0"/>
                        <a:ea typeface="Cambria Math" panose="02040503050406030204" pitchFamily="18" charset="0"/>
                      </a:rPr>
                      <m:t>pnorm</m:t>
                    </m:r>
                    <m:d>
                      <m:dPr>
                        <m:ctrlPr>
                          <a:rPr lang="en-US" b="0" i="1" smtClean="0">
                            <a:latin typeface="Cambria Math" panose="02040503050406030204" pitchFamily="18" charset="0"/>
                            <a:ea typeface="Cambria Math" panose="02040503050406030204" pitchFamily="18" charset="0"/>
                          </a:rPr>
                        </m:ctrlPr>
                      </m:dPr>
                      <m:e>
                        <m:r>
                          <a:rPr lang="en-US" b="0" i="0" smtClean="0">
                            <a:latin typeface="Cambria Math" panose="02040503050406030204" pitchFamily="18" charset="0"/>
                            <a:ea typeface="Cambria Math" panose="02040503050406030204" pitchFamily="18" charset="0"/>
                          </a:rPr>
                          <m:t>1660,  1600,  </m:t>
                        </m:r>
                        <m:f>
                          <m:fPr>
                            <m:ctrlPr>
                              <a:rPr lang="en-US" b="0" i="1" smtClean="0">
                                <a:latin typeface="Cambria Math" panose="02040503050406030204" pitchFamily="18" charset="0"/>
                                <a:ea typeface="Cambria Math" panose="02040503050406030204" pitchFamily="18" charset="0"/>
                              </a:rPr>
                            </m:ctrlPr>
                          </m:fPr>
                          <m:num>
                            <m:r>
                              <a:rPr lang="en-US" b="0" i="0" smtClean="0">
                                <a:latin typeface="Cambria Math" panose="02040503050406030204" pitchFamily="18" charset="0"/>
                                <a:ea typeface="Cambria Math" panose="02040503050406030204" pitchFamily="18" charset="0"/>
                              </a:rPr>
                              <m:t>192</m:t>
                            </m:r>
                          </m:num>
                          <m:den>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36</m:t>
                                </m:r>
                              </m:e>
                            </m:rad>
                          </m:den>
                        </m:f>
                      </m:e>
                    </m:d>
                    <m:r>
                      <a:rPr lang="en-US" b="0" i="1" smtClean="0">
                        <a:latin typeface="Cambria Math" panose="02040503050406030204" pitchFamily="18" charset="0"/>
                        <a:ea typeface="Cambria Math" panose="02040503050406030204" pitchFamily="18" charset="0"/>
                      </a:rPr>
                      <m:t>=0.0304</m:t>
                    </m:r>
                  </m:oMath>
                </a14:m>
                <a:r>
                  <a:rPr lang="en-US" smtClean="0"/>
                  <a:t> </a:t>
                </a:r>
              </a:p>
              <a:p>
                <a:r>
                  <a:rPr lang="en-US" smtClean="0"/>
                  <a:t>Hvis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1600</m:t>
                    </m:r>
                  </m:oMath>
                </a14:m>
                <a:r>
                  <a:rPr lang="en-US" smtClean="0"/>
                  <a:t> svarer det til at rykke kurven mod venstre, og så vil det blå areal blive mindre.</a:t>
                </a:r>
              </a:p>
              <a:p>
                <a:pPr lvl="1"/>
                <a:endParaRPr lang="en-US"/>
              </a:p>
              <a:p>
                <a:endParaRPr lang="en-US" smtClean="0"/>
              </a:p>
              <a:p>
                <a:endParaRPr lang="en-US"/>
              </a:p>
              <a:p>
                <a:endParaRPr lang="en-US"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68" t="-65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30</a:t>
            </a:fld>
            <a:endParaRPr lang="da-DK" dirty="0">
              <a:solidFill>
                <a:prstClr val="black">
                  <a:tint val="75000"/>
                </a:prstClr>
              </a:solidFill>
            </a:endParaRPr>
          </a:p>
        </p:txBody>
      </p:sp>
    </p:spTree>
    <p:extLst>
      <p:ext uri="{BB962C8B-B14F-4D97-AF65-F5344CB8AC3E}">
        <p14:creationId xmlns:p14="http://schemas.microsoft.com/office/powerpoint/2010/main" val="300646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283968" y="3213248"/>
            <a:ext cx="4800846" cy="2448000"/>
          </a:xfrm>
          <a:prstGeom prst="rect">
            <a:avLst/>
          </a:prstGeom>
        </p:spPr>
      </p:pic>
      <p:sp>
        <p:nvSpPr>
          <p:cNvPr id="2" name="Title 1"/>
          <p:cNvSpPr>
            <a:spLocks noGrp="1"/>
          </p:cNvSpPr>
          <p:nvPr>
            <p:ph type="title"/>
          </p:nvPr>
        </p:nvSpPr>
        <p:spPr/>
        <p:txBody>
          <a:bodyPr/>
          <a:lstStyle/>
          <a:p>
            <a:r>
              <a:rPr lang="en-US" smtClean="0"/>
              <a:t>Hypotesetest – indledende eksempel</a:t>
            </a:r>
            <a:endParaRPr lang="en-GB"/>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b="1" smtClean="0"/>
                  <a:t>Hvad er sandsynligheden </a:t>
                </a:r>
                <a14:m>
                  <m:oMath xmlns:m="http://schemas.openxmlformats.org/officeDocument/2006/math">
                    <m:r>
                      <a:rPr lang="el-GR" b="1" i="1" smtClean="0">
                        <a:latin typeface="Cambria Math" panose="02040503050406030204" pitchFamily="18" charset="0"/>
                        <a:ea typeface="Cambria Math" panose="02040503050406030204" pitchFamily="18" charset="0"/>
                      </a:rPr>
                      <m:t>𝜷</m:t>
                    </m:r>
                  </m:oMath>
                </a14:m>
                <a:r>
                  <a:rPr lang="en-US" b="1"/>
                  <a:t> for at begå en type </a:t>
                </a:r>
                <a:r>
                  <a:rPr lang="en-US" b="1" smtClean="0"/>
                  <a:t>II </a:t>
                </a:r>
                <a:r>
                  <a:rPr lang="en-US" b="1"/>
                  <a:t>fejl?</a:t>
                </a:r>
              </a:p>
              <a:p>
                <a14:m>
                  <m:oMath xmlns:m="http://schemas.openxmlformats.org/officeDocument/2006/math">
                    <m:r>
                      <a:rPr lang="da-DK" i="1" smtClean="0">
                        <a:latin typeface="Cambria Math" panose="02040503050406030204" pitchFamily="18" charset="0"/>
                        <a:ea typeface="Cambria Math" panose="02040503050406030204" pitchFamily="18" charset="0"/>
                      </a:rPr>
                      <m:t>𝛽</m:t>
                    </m:r>
                    <m:r>
                      <a:rPr lang="da-DK" i="1">
                        <a:latin typeface="Cambria Math"/>
                        <a:ea typeface="Cambria Math"/>
                      </a:rPr>
                      <m:t>=</m:t>
                    </m:r>
                    <m:r>
                      <a:rPr lang="da-DK" i="1">
                        <a:latin typeface="Cambria Math"/>
                        <a:ea typeface="Cambria Math"/>
                      </a:rPr>
                      <m:t>𝑃</m:t>
                    </m:r>
                    <m:r>
                      <a:rPr lang="da-DK" i="1">
                        <a:latin typeface="Cambria Math"/>
                        <a:ea typeface="Cambria Math"/>
                      </a:rPr>
                      <m:t>(</m:t>
                    </m:r>
                  </m:oMath>
                </a14:m>
                <a:r>
                  <a:rPr lang="da-DK" dirty="0" smtClean="0"/>
                  <a:t>accepterer </a:t>
                </a:r>
                <a14:m>
                  <m:oMath xmlns:m="http://schemas.openxmlformats.org/officeDocument/2006/math">
                    <m:sSub>
                      <m:sSubPr>
                        <m:ctrlPr>
                          <a:rPr lang="da-DK" i="1">
                            <a:latin typeface="Cambria Math" panose="02040503050406030204" pitchFamily="18" charset="0"/>
                          </a:rPr>
                        </m:ctrlPr>
                      </m:sSubPr>
                      <m:e>
                        <m:r>
                          <a:rPr lang="da-DK" i="1">
                            <a:latin typeface="Cambria Math"/>
                          </a:rPr>
                          <m:t>𝐻</m:t>
                        </m:r>
                      </m:e>
                      <m:sub>
                        <m:r>
                          <a:rPr lang="da-DK" i="1">
                            <a:latin typeface="Cambria Math"/>
                          </a:rPr>
                          <m:t>0</m:t>
                        </m:r>
                      </m:sub>
                    </m:sSub>
                  </m:oMath>
                </a14:m>
                <a:r>
                  <a:rPr lang="da-DK" dirty="0"/>
                  <a:t> | </a:t>
                </a:r>
                <a14:m>
                  <m:oMath xmlns:m="http://schemas.openxmlformats.org/officeDocument/2006/math">
                    <m:sSub>
                      <m:sSubPr>
                        <m:ctrlPr>
                          <a:rPr lang="da-DK" i="1">
                            <a:latin typeface="Cambria Math" panose="02040503050406030204" pitchFamily="18" charset="0"/>
                          </a:rPr>
                        </m:ctrlPr>
                      </m:sSubPr>
                      <m:e>
                        <m:r>
                          <a:rPr lang="da-DK" i="1">
                            <a:latin typeface="Cambria Math"/>
                          </a:rPr>
                          <m:t>𝐻</m:t>
                        </m:r>
                      </m:e>
                      <m:sub>
                        <m:r>
                          <a:rPr lang="en-US" b="0" i="1" smtClean="0">
                            <a:latin typeface="Cambria Math" panose="02040503050406030204" pitchFamily="18" charset="0"/>
                          </a:rPr>
                          <m:t>1</m:t>
                        </m:r>
                      </m:sub>
                    </m:sSub>
                  </m:oMath>
                </a14:m>
                <a:r>
                  <a:rPr lang="da-DK" dirty="0"/>
                  <a:t> </a:t>
                </a:r>
                <a:r>
                  <a:rPr lang="da-DK"/>
                  <a:t>er sand) </a:t>
                </a:r>
                <a14:m>
                  <m:oMath xmlns:m="http://schemas.openxmlformats.org/officeDocument/2006/math">
                    <m:r>
                      <a:rPr lang="en-US" i="1">
                        <a:latin typeface="Cambria Math" panose="02040503050406030204" pitchFamily="18" charset="0"/>
                      </a:rPr>
                      <m:t>=</m:t>
                    </m:r>
                  </m:oMath>
                </a14:m>
                <a:r>
                  <a:rPr lang="en-US" i="1">
                    <a:latin typeface="Cambria Math" panose="02040503050406030204" pitchFamily="18" charset="0"/>
                  </a:rPr>
                  <a:t/>
                </a:r>
                <a:br>
                  <a:rPr lang="en-US" i="1">
                    <a:latin typeface="Cambria Math" panose="02040503050406030204" pitchFamily="18" charset="0"/>
                  </a:rPr>
                </a:br>
                <a:r>
                  <a:rPr lang="en-US" i="1">
                    <a:latin typeface="Cambria Math" panose="02040503050406030204" pitchFamily="18" charset="0"/>
                  </a:rPr>
                  <a: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1660</m:t>
                    </m:r>
                    <m:r>
                      <m:rPr>
                        <m:nor/>
                      </m:rPr>
                      <a:rPr lang="en-US"/>
                      <m:t> | </m:t>
                    </m:r>
                    <m:r>
                      <a:rPr lang="en-US" i="1">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1600</m:t>
                    </m:r>
                    <m:r>
                      <a:rPr lang="en-US">
                        <a:latin typeface="Cambria Math" panose="02040503050406030204" pitchFamily="18" charset="0"/>
                        <a:ea typeface="Cambria Math" panose="02040503050406030204" pitchFamily="18" charset="0"/>
                      </a:rPr>
                      <m:t>)</m:t>
                    </m:r>
                  </m:oMath>
                </a14:m>
                <a:r>
                  <a:rPr lang="en-US"/>
                  <a:t> </a:t>
                </a:r>
              </a:p>
              <a:p>
                <a:r>
                  <a:rPr lang="en-US" smtClean="0"/>
                  <a:t>Når </a:t>
                </a:r>
                <a14:m>
                  <m:oMath xmlns:m="http://schemas.openxmlformats.org/officeDocument/2006/math">
                    <m:sSub>
                      <m:sSubPr>
                        <m:ctrlPr>
                          <a:rPr lang="da-DK" i="1">
                            <a:latin typeface="Cambria Math" panose="02040503050406030204" pitchFamily="18" charset="0"/>
                          </a:rPr>
                        </m:ctrlPr>
                      </m:sSubPr>
                      <m:e>
                        <m:r>
                          <a:rPr lang="da-DK" i="1">
                            <a:latin typeface="Cambria Math"/>
                          </a:rPr>
                          <m:t>𝐻</m:t>
                        </m:r>
                      </m:e>
                      <m:sub>
                        <m:r>
                          <a:rPr lang="en-US" i="1">
                            <a:latin typeface="Cambria Math" panose="02040503050406030204" pitchFamily="18" charset="0"/>
                          </a:rPr>
                          <m:t>1</m:t>
                        </m:r>
                      </m:sub>
                    </m:sSub>
                  </m:oMath>
                </a14:m>
                <a:r>
                  <a:rPr lang="en-US" smtClean="0"/>
                  <a:t> er sand, ved vi </a:t>
                </a:r>
                <a:r>
                  <a:rPr lang="en-US"/>
                  <a:t>bare at </a:t>
                </a:r>
                <a:r>
                  <a:rPr lang="en-US" smtClean="0"/>
                  <a:t>værdien af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smtClean="0"/>
                  <a:t> </a:t>
                </a:r>
                <a:r>
                  <a:rPr lang="en-US"/>
                  <a:t>er over </a:t>
                </a:r>
                <a14:m>
                  <m:oMath xmlns:m="http://schemas.openxmlformats.org/officeDocument/2006/math">
                    <m:r>
                      <a:rPr lang="en-US" i="1" smtClean="0">
                        <a:latin typeface="Cambria Math" panose="02040503050406030204" pitchFamily="18" charset="0"/>
                      </a:rPr>
                      <m:t>1600</m:t>
                    </m:r>
                  </m:oMath>
                </a14:m>
                <a:r>
                  <a:rPr lang="en-US" smtClean="0"/>
                  <a:t>, vi </a:t>
                </a:r>
                <a:r>
                  <a:rPr lang="en-US"/>
                  <a:t>kender ikke </a:t>
                </a:r>
                <a:r>
                  <a:rPr lang="en-US" smtClean="0"/>
                  <a:t>værdien. Det er svært at regne sandsynligheden, når det, vi betinger ikke er en fast værdi</a:t>
                </a:r>
              </a:p>
              <a:p>
                <a:r>
                  <a:rPr lang="en-US" smtClean="0"/>
                  <a:t>Grafen viser fordelingen af </a:t>
                </a:r>
                <a:br>
                  <a:rPr lang="en-US" smtClean="0"/>
                </a:br>
                <a:r>
                  <a:rPr lang="en-US" smtClean="0"/>
                  <a:t>stikprøvemiddelværdier, hvis </a:t>
                </a:r>
                <a:br>
                  <a:rPr lang="en-US" smtClean="0"/>
                </a:b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=1680</m:t>
                    </m:r>
                  </m:oMath>
                </a14:m>
                <a:r>
                  <a:rPr lang="en-US" smtClean="0"/>
                  <a:t> (eksempelvis). </a:t>
                </a:r>
                <a:br>
                  <a:rPr lang="en-US" smtClean="0"/>
                </a:br>
                <a:r>
                  <a:rPr lang="en-US" smtClean="0"/>
                  <a:t>Det blå areal viser sandsyn-</a:t>
                </a:r>
                <a:br>
                  <a:rPr lang="en-US" smtClean="0"/>
                </a:br>
                <a:r>
                  <a:rPr lang="en-US" smtClean="0"/>
                  <a:t>ligheden for at få en stik-</a:t>
                </a:r>
                <a:br>
                  <a:rPr lang="en-US" smtClean="0"/>
                </a:br>
                <a:r>
                  <a:rPr lang="en-US" smtClean="0"/>
                  <a:t>prøve, der forkastes</a:t>
                </a:r>
              </a:p>
              <a:p>
                <a14:m>
                  <m:oMath xmlns:m="http://schemas.openxmlformats.org/officeDocument/2006/math">
                    <m:r>
                      <a:rPr lang="da-DK"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da-DK" i="1">
                        <a:latin typeface="Cambria Math"/>
                        <a:ea typeface="Cambria Math"/>
                      </a:rPr>
                      <m:t>=</m:t>
                    </m:r>
                    <m:r>
                      <a:rPr lang="en-US" b="0" i="1" smtClean="0">
                        <a:latin typeface="Cambria Math" panose="02040503050406030204" pitchFamily="18" charset="0"/>
                      </a:rPr>
                      <m:t>𝑃</m:t>
                    </m:r>
                    <m:r>
                      <a:rPr lang="en-US" b="0" i="1" smtClean="0">
                        <a:latin typeface="Cambria Math" panose="02040503050406030204" pitchFamily="18" charset="0"/>
                      </a:rPr>
                      <m:t>(</m:t>
                    </m:r>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&lt;</m:t>
                    </m:r>
                    <m:r>
                      <a:rPr lang="en-US" i="1">
                        <a:latin typeface="Cambria Math" panose="02040503050406030204" pitchFamily="18" charset="0"/>
                      </a:rPr>
                      <m:t>1660</m:t>
                    </m:r>
                  </m:oMath>
                </a14:m>
                <a:r>
                  <a:rPr lang="en-US" smtClean="0"/>
                  <a:t> |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=1680</m:t>
                    </m:r>
                    <m:r>
                      <a:rPr lang="en-US" b="0" i="0" smtClean="0">
                        <a:latin typeface="Cambria Math" panose="02040503050406030204" pitchFamily="18" charset="0"/>
                        <a:ea typeface="Cambria Math" panose="02040503050406030204" pitchFamily="18" charset="0"/>
                      </a:rPr>
                      <m:t>)</m:t>
                    </m:r>
                  </m:oMath>
                </a14:m>
                <a:r>
                  <a:rPr lang="en-US" b="0" i="0" smtClean="0">
                    <a:latin typeface="Cambria Math" panose="02040503050406030204" pitchFamily="18" charset="0"/>
                    <a:ea typeface="Cambria Math" panose="02040503050406030204" pitchFamily="18" charset="0"/>
                  </a:rPr>
                  <a:t/>
                </a:r>
                <a:br>
                  <a:rPr lang="en-US" b="0" i="0" smtClean="0">
                    <a:latin typeface="Cambria Math" panose="02040503050406030204" pitchFamily="18" charset="0"/>
                    <a:ea typeface="Cambria Math" panose="02040503050406030204" pitchFamily="18" charset="0"/>
                  </a:rPr>
                </a:br>
                <a:r>
                  <a:rPr lang="en-US" b="0" i="0" smtClean="0">
                    <a:latin typeface="Cambria Math" panose="02040503050406030204" pitchFamily="18" charset="0"/>
                    <a:ea typeface="Cambria Math" panose="02040503050406030204" pitchFamily="18" charset="0"/>
                  </a:rPr>
                  <a:t> 	</a:t>
                </a:r>
                <a14:m>
                  <m:oMath xmlns:m="http://schemas.openxmlformats.org/officeDocument/2006/math">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pnorm</m:t>
                    </m:r>
                    <m:d>
                      <m:dPr>
                        <m:ctrlPr>
                          <a:rPr lang="en-US" b="0" i="1" smtClean="0">
                            <a:latin typeface="Cambria Math" panose="02040503050406030204" pitchFamily="18" charset="0"/>
                            <a:ea typeface="Cambria Math" panose="02040503050406030204" pitchFamily="18" charset="0"/>
                          </a:rPr>
                        </m:ctrlPr>
                      </m:dPr>
                      <m:e>
                        <m:r>
                          <a:rPr lang="en-US" b="0" i="0" smtClean="0">
                            <a:latin typeface="Cambria Math" panose="02040503050406030204" pitchFamily="18" charset="0"/>
                            <a:ea typeface="Cambria Math" panose="02040503050406030204" pitchFamily="18" charset="0"/>
                          </a:rPr>
                          <m:t>1660, 1680,</m:t>
                        </m:r>
                        <m:f>
                          <m:fPr>
                            <m:ctrlPr>
                              <a:rPr lang="en-US" b="0" i="1" smtClean="0">
                                <a:latin typeface="Cambria Math" panose="02040503050406030204" pitchFamily="18" charset="0"/>
                                <a:ea typeface="Cambria Math" panose="02040503050406030204" pitchFamily="18" charset="0"/>
                              </a:rPr>
                            </m:ctrlPr>
                          </m:fPr>
                          <m:num>
                            <m:r>
                              <a:rPr lang="en-US" b="0" i="0" smtClean="0">
                                <a:latin typeface="Cambria Math" panose="02040503050406030204" pitchFamily="18" charset="0"/>
                                <a:ea typeface="Cambria Math" panose="02040503050406030204" pitchFamily="18" charset="0"/>
                              </a:rPr>
                              <m:t>192</m:t>
                            </m:r>
                          </m:num>
                          <m:den>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36</m:t>
                                </m:r>
                              </m:e>
                            </m:rad>
                          </m:den>
                        </m:f>
                      </m:e>
                    </m:d>
                    <m:r>
                      <a:rPr lang="en-US" b="0" i="1" smtClean="0">
                        <a:latin typeface="Cambria Math" panose="02040503050406030204" pitchFamily="18" charset="0"/>
                        <a:ea typeface="Cambria Math" panose="02040503050406030204" pitchFamily="18" charset="0"/>
                      </a:rPr>
                      <m:t>=0.2660</m:t>
                    </m:r>
                  </m:oMath>
                </a14:m>
                <a:endParaRPr lang="en-US" smtClean="0"/>
              </a:p>
              <a:p>
                <a:r>
                  <a:rPr lang="en-US" smtClean="0"/>
                  <a:t>Vi kommer ikke til at beskæftige os mere med sandsynligheden </a:t>
                </a:r>
                <a14:m>
                  <m:oMath xmlns:m="http://schemas.openxmlformats.org/officeDocument/2006/math">
                    <m:r>
                      <a:rPr lang="da-DK" i="1">
                        <a:latin typeface="Cambria Math" panose="02040503050406030204" pitchFamily="18" charset="0"/>
                        <a:ea typeface="Cambria Math" panose="02040503050406030204" pitchFamily="18" charset="0"/>
                      </a:rPr>
                      <m:t>𝛽</m:t>
                    </m:r>
                  </m:oMath>
                </a14:m>
                <a:r>
                  <a:rPr lang="en-US" smtClean="0"/>
                  <a:t>. </a:t>
                </a:r>
              </a:p>
              <a:p>
                <a:endParaRPr lang="en-US" smtClean="0"/>
              </a:p>
              <a:p>
                <a:endParaRPr lang="en-US" smtClean="0"/>
              </a:p>
              <a:p>
                <a:pPr lvl="1"/>
                <a:endParaRPr lang="en-US"/>
              </a:p>
              <a:p>
                <a:endParaRPr lang="en-US" smtClean="0"/>
              </a:p>
              <a:p>
                <a:endParaRPr lang="en-US"/>
              </a:p>
              <a:p>
                <a:endParaRPr lang="en-US"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68" t="-659" b="-3846"/>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31</a:t>
            </a:fld>
            <a:endParaRPr lang="da-DK" dirty="0">
              <a:solidFill>
                <a:prstClr val="black">
                  <a:tint val="75000"/>
                </a:prstClr>
              </a:solidFill>
            </a:endParaRPr>
          </a:p>
        </p:txBody>
      </p:sp>
    </p:spTree>
    <p:extLst>
      <p:ext uri="{BB962C8B-B14F-4D97-AF65-F5344CB8AC3E}">
        <p14:creationId xmlns:p14="http://schemas.microsoft.com/office/powerpoint/2010/main" val="136496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847362" y="2542851"/>
            <a:ext cx="3296638" cy="2410231"/>
          </a:xfrm>
          <a:prstGeom prst="rect">
            <a:avLst/>
          </a:prstGeom>
        </p:spPr>
      </p:pic>
      <p:sp>
        <p:nvSpPr>
          <p:cNvPr id="2" name="Title 1"/>
          <p:cNvSpPr>
            <a:spLocks noGrp="1"/>
          </p:cNvSpPr>
          <p:nvPr>
            <p:ph type="title"/>
          </p:nvPr>
        </p:nvSpPr>
        <p:spPr/>
        <p:txBody>
          <a:bodyPr/>
          <a:lstStyle/>
          <a:p>
            <a:r>
              <a:rPr lang="en-US" smtClean="0"/>
              <a:t>Hypotesetest – indledende eksempel</a:t>
            </a:r>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da-DK" b="1" dirty="0" smtClean="0"/>
                  <a:t>Hvordan afgør vi om </a:t>
                </a:r>
                <a14:m>
                  <m:oMath xmlns:m="http://schemas.openxmlformats.org/officeDocument/2006/math">
                    <m:sSub>
                      <m:sSubPr>
                        <m:ctrlPr>
                          <a:rPr lang="da-DK" b="1" i="1">
                            <a:latin typeface="Cambria Math" panose="02040503050406030204" pitchFamily="18" charset="0"/>
                          </a:rPr>
                        </m:ctrlPr>
                      </m:sSubPr>
                      <m:e>
                        <m:r>
                          <a:rPr lang="da-DK" b="1" i="1">
                            <a:latin typeface="Cambria Math"/>
                          </a:rPr>
                          <m:t>𝑯</m:t>
                        </m:r>
                      </m:e>
                      <m:sub>
                        <m:r>
                          <a:rPr lang="da-DK" b="1" i="1">
                            <a:latin typeface="Cambria Math"/>
                          </a:rPr>
                          <m:t>𝟎</m:t>
                        </m:r>
                      </m:sub>
                    </m:sSub>
                  </m:oMath>
                </a14:m>
                <a:r>
                  <a:rPr lang="da-DK" b="1" dirty="0"/>
                  <a:t> kan forkastes?</a:t>
                </a:r>
                <a:endParaRPr lang="en-US" b="1" i="1" smtClean="0">
                  <a:latin typeface="Cambria Math" panose="02040503050406030204" pitchFamily="18" charset="0"/>
                  <a:ea typeface="Cambria Math" panose="02040503050406030204" pitchFamily="18" charset="0"/>
                </a:endParaRPr>
              </a:p>
              <a:p>
                <a:r>
                  <a:rPr lang="en-US"/>
                  <a:t>I det </a:t>
                </a:r>
                <a:r>
                  <a:rPr lang="en-US" smtClean="0"/>
                  <a:t>indledende eksempel havde forskergruppen valgt at forkaste nulhypotesen, hvis </a:t>
                </a:r>
                <a14:m>
                  <m:oMath xmlns:m="http://schemas.openxmlformats.org/officeDocument/2006/math">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&gt;</m:t>
                    </m:r>
                  </m:oMath>
                </a14:m>
                <a:r>
                  <a:rPr lang="en-US"/>
                  <a:t> </a:t>
                </a:r>
                <a14:m>
                  <m:oMath xmlns:m="http://schemas.openxmlformats.org/officeDocument/2006/math">
                    <m:r>
                      <a:rPr lang="en-US" i="1">
                        <a:latin typeface="Cambria Math" panose="02040503050406030204" pitchFamily="18" charset="0"/>
                      </a:rPr>
                      <m:t>1660</m:t>
                    </m:r>
                  </m:oMath>
                </a14:m>
                <a:r>
                  <a:rPr lang="en-US" smtClean="0"/>
                  <a:t>. Vi så, at det bevirkede, at</a:t>
                </a:r>
                <a:br>
                  <a:rPr lang="en-US" smtClean="0"/>
                </a:br>
                <a:r>
                  <a:rPr lang="en-US" smtClean="0"/>
                  <a:t> 	</a:t>
                </a:r>
                <a14:m>
                  <m:oMath xmlns:m="http://schemas.openxmlformats.org/officeDocument/2006/math">
                    <m:r>
                      <a:rPr lang="da-DK" i="1">
                        <a:latin typeface="Cambria Math"/>
                        <a:ea typeface="Cambria Math"/>
                      </a:rPr>
                      <m:t>𝛼</m:t>
                    </m:r>
                    <m:r>
                      <a:rPr lang="da-DK" i="1">
                        <a:latin typeface="Cambria Math"/>
                        <a:ea typeface="Cambria Math"/>
                      </a:rPr>
                      <m:t>=</m:t>
                    </m:r>
                    <m:r>
                      <a:rPr lang="en-US" i="1">
                        <a:latin typeface="Cambria Math" panose="02040503050406030204" pitchFamily="18" charset="0"/>
                      </a:rPr>
                      <m:t>𝑃</m:t>
                    </m:r>
                    <m:r>
                      <a:rPr lang="en-US" i="1">
                        <a:latin typeface="Cambria Math" panose="02040503050406030204" pitchFamily="18" charset="0"/>
                      </a:rPr>
                      <m:t>(</m:t>
                    </m:r>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&gt;1660</m:t>
                    </m:r>
                  </m:oMath>
                </a14:m>
                <a:r>
                  <a:rPr lang="en-US"/>
                  <a:t> |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=1600</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=0.0304</m:t>
                    </m:r>
                  </m:oMath>
                </a14:m>
                <a:endParaRPr lang="en-US" smtClean="0"/>
              </a:p>
              <a:p>
                <a:r>
                  <a:rPr lang="en-US" smtClean="0"/>
                  <a:t>Alternativt kan man vælge en værdi af </a:t>
                </a:r>
                <a14:m>
                  <m:oMath xmlns:m="http://schemas.openxmlformats.org/officeDocument/2006/math">
                    <m:r>
                      <a:rPr lang="da-DK" i="1">
                        <a:latin typeface="Cambria Math"/>
                        <a:ea typeface="Cambria Math"/>
                      </a:rPr>
                      <m:t>𝛼</m:t>
                    </m:r>
                  </m:oMath>
                </a14:m>
                <a:r>
                  <a:rPr lang="en-US" smtClean="0"/>
                  <a:t> </a:t>
                </a:r>
                <a:br>
                  <a:rPr lang="en-US" smtClean="0"/>
                </a:br>
                <a:r>
                  <a:rPr lang="en-US" smtClean="0"/>
                  <a:t>og beregne den tilhørende </a:t>
                </a:r>
                <a:r>
                  <a:rPr lang="en-US" b="1" smtClean="0">
                    <a:solidFill>
                      <a:schemeClr val="accent1">
                        <a:lumMod val="75000"/>
                      </a:schemeClr>
                    </a:solidFill>
                  </a:rPr>
                  <a:t>kritiske grænse</a:t>
                </a:r>
                <a:r>
                  <a:rPr lang="en-US" smtClean="0"/>
                  <a:t>,</a:t>
                </a:r>
                <a:r>
                  <a:rPr lang="en-US">
                    <a:solidFill>
                      <a:schemeClr val="accent1">
                        <a:lumMod val="75000"/>
                      </a:schemeClr>
                    </a:solidFill>
                  </a:rPr>
                  <a: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𝑧</m:t>
                        </m:r>
                      </m:e>
                      <m:sub>
                        <m:r>
                          <a:rPr lang="en-US" i="1" smtClean="0">
                            <a:solidFill>
                              <a:schemeClr val="tx1"/>
                            </a:solidFill>
                            <a:latin typeface="Cambria Math" panose="02040503050406030204" pitchFamily="18" charset="0"/>
                            <a:ea typeface="Cambria Math" panose="02040503050406030204" pitchFamily="18" charset="0"/>
                          </a:rPr>
                          <m:t>𝛼</m:t>
                        </m:r>
                      </m:sub>
                    </m:sSub>
                  </m:oMath>
                </a14:m>
                <a:r>
                  <a:rPr lang="en-US" smtClean="0">
                    <a:solidFill>
                      <a:schemeClr val="accent1">
                        <a:lumMod val="75000"/>
                      </a:schemeClr>
                    </a:solidFill>
                  </a:rPr>
                  <a:t> </a:t>
                </a:r>
              </a:p>
              <a:p>
                <a:r>
                  <a:rPr lang="en-US" smtClean="0">
                    <a:solidFill>
                      <a:schemeClr val="tx1"/>
                    </a:solidFill>
                  </a:rPr>
                  <a:t>Vi forkaster nulhypotesen, hvis </a:t>
                </a:r>
                <a:br>
                  <a:rPr lang="en-US" smtClean="0">
                    <a:solidFill>
                      <a:schemeClr val="tx1"/>
                    </a:solidFill>
                  </a:rPr>
                </a:br>
                <a:r>
                  <a:rPr lang="en-US" smtClean="0">
                    <a:solidFill>
                      <a:schemeClr val="tx1"/>
                    </a:solidFill>
                  </a:rPr>
                  <a: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𝑧</m:t>
                        </m:r>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acc>
                          <m:accPr>
                            <m:chr m:val="̅"/>
                            <m:ctrlPr>
                              <a:rPr lang="da-DK"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𝑥</m:t>
                            </m:r>
                          </m:e>
                        </m:acc>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𝜇</m:t>
                        </m:r>
                      </m:num>
                      <m:den>
                        <m:r>
                          <a:rPr lang="da-DK" i="1">
                            <a:solidFill>
                              <a:schemeClr val="tx1"/>
                            </a:solidFill>
                            <a:latin typeface="Cambria Math"/>
                            <a:ea typeface="Cambria Math"/>
                          </a:rPr>
                          <m:t>𝜎</m:t>
                        </m:r>
                        <m:r>
                          <a:rPr lang="da-DK" i="1">
                            <a:solidFill>
                              <a:schemeClr val="tx1"/>
                            </a:solidFill>
                            <a:latin typeface="Cambria Math"/>
                            <a:ea typeface="Cambria Math"/>
                          </a:rPr>
                          <m:t>/</m:t>
                        </m:r>
                        <m:rad>
                          <m:radPr>
                            <m:degHide m:val="on"/>
                            <m:ctrlPr>
                              <a:rPr lang="da-DK" i="1">
                                <a:solidFill>
                                  <a:schemeClr val="tx1"/>
                                </a:solidFill>
                                <a:latin typeface="Cambria Math" panose="02040503050406030204" pitchFamily="18" charset="0"/>
                                <a:ea typeface="Cambria Math"/>
                              </a:rPr>
                            </m:ctrlPr>
                          </m:radPr>
                          <m:deg/>
                          <m:e>
                            <m:r>
                              <a:rPr lang="da-DK" i="1">
                                <a:solidFill>
                                  <a:schemeClr val="tx1"/>
                                </a:solidFill>
                                <a:latin typeface="Cambria Math"/>
                                <a:ea typeface="Cambria Math"/>
                              </a:rPr>
                              <m:t>𝑛</m:t>
                            </m:r>
                          </m:e>
                        </m:rad>
                      </m:den>
                    </m:f>
                    <m:r>
                      <a:rPr lang="en-US" b="0" i="1" smtClean="0">
                        <a:solidFill>
                          <a:schemeClr val="tx1"/>
                        </a:solidFill>
                        <a:latin typeface="Cambria Math" panose="02040503050406030204" pitchFamily="18" charset="0"/>
                        <a:ea typeface="Cambria Math"/>
                      </a:rPr>
                      <m:t>&gt;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i="1">
                            <a:solidFill>
                              <a:schemeClr val="tx1"/>
                            </a:solidFill>
                            <a:latin typeface="Cambria Math" panose="02040503050406030204" pitchFamily="18" charset="0"/>
                            <a:ea typeface="Cambria Math" panose="02040503050406030204" pitchFamily="18" charset="0"/>
                          </a:rPr>
                          <m:t>𝛼</m:t>
                        </m:r>
                      </m:sub>
                    </m:sSub>
                  </m:oMath>
                </a14:m>
                <a:r>
                  <a:rPr lang="en-US" smtClean="0">
                    <a:solidFill>
                      <a:schemeClr val="tx1"/>
                    </a:solidFill>
                  </a:rPr>
                  <a:t> </a:t>
                </a:r>
              </a:p>
              <a:p>
                <a14:m>
                  <m:oMath xmlns:m="http://schemas.openxmlformats.org/officeDocument/2006/math">
                    <m:r>
                      <a:rPr lang="da-DK" i="1" smtClean="0">
                        <a:solidFill>
                          <a:schemeClr val="tx1"/>
                        </a:solidFill>
                        <a:latin typeface="Cambria Math"/>
                        <a:ea typeface="Cambria Math"/>
                      </a:rPr>
                      <m:t>𝛼</m:t>
                    </m:r>
                  </m:oMath>
                </a14:m>
                <a:r>
                  <a:rPr lang="en-US" smtClean="0">
                    <a:solidFill>
                      <a:schemeClr val="tx1"/>
                    </a:solidFill>
                  </a:rPr>
                  <a:t> kaldes også for </a:t>
                </a:r>
                <a:r>
                  <a:rPr lang="en-US" b="1" smtClean="0">
                    <a:solidFill>
                      <a:schemeClr val="accent1">
                        <a:lumMod val="75000"/>
                      </a:schemeClr>
                    </a:solidFill>
                  </a:rPr>
                  <a:t>signifikansniveauet</a:t>
                </a:r>
                <a:r>
                  <a:rPr lang="en-US" smtClean="0">
                    <a:solidFill>
                      <a:schemeClr val="tx1"/>
                    </a:solidFill>
                  </a:rPr>
                  <a:t>. </a:t>
                </a:r>
                <a:br>
                  <a:rPr lang="en-US" smtClean="0">
                    <a:solidFill>
                      <a:schemeClr val="tx1"/>
                    </a:solidFill>
                  </a:rPr>
                </a:br>
                <a:r>
                  <a:rPr lang="en-US" smtClean="0">
                    <a:solidFill>
                      <a:schemeClr val="tx1"/>
                    </a:solidFill>
                  </a:rPr>
                  <a:t>Typiske værdier for </a:t>
                </a:r>
                <a14:m>
                  <m:oMath xmlns:m="http://schemas.openxmlformats.org/officeDocument/2006/math">
                    <m:r>
                      <a:rPr lang="da-DK" i="1">
                        <a:solidFill>
                          <a:schemeClr val="tx1"/>
                        </a:solidFill>
                        <a:latin typeface="Cambria Math"/>
                        <a:ea typeface="Cambria Math"/>
                      </a:rPr>
                      <m:t>𝛼</m:t>
                    </m:r>
                  </m:oMath>
                </a14:m>
                <a:r>
                  <a:rPr lang="en-US" smtClean="0">
                    <a:solidFill>
                      <a:schemeClr val="tx1"/>
                    </a:solidFill>
                  </a:rPr>
                  <a:t> er </a:t>
                </a:r>
                <a14:m>
                  <m:oMath xmlns:m="http://schemas.openxmlformats.org/officeDocument/2006/math">
                    <m:r>
                      <a:rPr lang="en-US" i="1" smtClean="0">
                        <a:solidFill>
                          <a:schemeClr val="tx1"/>
                        </a:solidFill>
                        <a:latin typeface="Cambria Math" panose="02040503050406030204" pitchFamily="18" charset="0"/>
                      </a:rPr>
                      <m:t>0.1</m:t>
                    </m:r>
                  </m:oMath>
                </a14:m>
                <a:r>
                  <a:rPr lang="en-US" smtClean="0">
                    <a:solidFill>
                      <a:schemeClr val="tx1"/>
                    </a:solidFill>
                  </a:rPr>
                  <a:t>, </a:t>
                </a:r>
                <a14:m>
                  <m:oMath xmlns:m="http://schemas.openxmlformats.org/officeDocument/2006/math">
                    <m:r>
                      <a:rPr lang="en-US"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0</m:t>
                    </m:r>
                    <m:r>
                      <a:rPr lang="en-US" i="1" smtClean="0">
                        <a:solidFill>
                          <a:schemeClr val="tx1"/>
                        </a:solidFill>
                        <a:latin typeface="Cambria Math" panose="02040503050406030204" pitchFamily="18" charset="0"/>
                      </a:rPr>
                      <m:t>5</m:t>
                    </m:r>
                  </m:oMath>
                </a14:m>
                <a:r>
                  <a:rPr lang="en-US" smtClean="0">
                    <a:solidFill>
                      <a:schemeClr val="tx1"/>
                    </a:solidFill>
                  </a:rPr>
                  <a:t> og </a:t>
                </a:r>
                <a14:m>
                  <m:oMath xmlns:m="http://schemas.openxmlformats.org/officeDocument/2006/math">
                    <m:r>
                      <a:rPr lang="en-US" i="1" smtClean="0">
                        <a:solidFill>
                          <a:schemeClr val="tx1"/>
                        </a:solidFill>
                        <a:latin typeface="Cambria Math" panose="02040503050406030204" pitchFamily="18" charset="0"/>
                      </a:rPr>
                      <m:t>0.01</m:t>
                    </m:r>
                  </m:oMath>
                </a14:m>
                <a:r>
                  <a:rPr lang="en-US" smtClean="0">
                    <a:solidFill>
                      <a:schemeClr val="tx1"/>
                    </a:solidFill>
                  </a:rPr>
                  <a:t>. </a:t>
                </a:r>
                <a:br>
                  <a:rPr lang="en-US" smtClean="0">
                    <a:solidFill>
                      <a:schemeClr val="tx1"/>
                    </a:solidFill>
                  </a:rPr>
                </a:br>
                <a:r>
                  <a:rPr lang="en-US" smtClean="0">
                    <a:solidFill>
                      <a:schemeClr val="tx1"/>
                    </a:solidFill>
                  </a:rPr>
                  <a:t>Hertil svarer værdier af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i="1">
                            <a:solidFill>
                              <a:schemeClr val="tx1"/>
                            </a:solidFill>
                            <a:latin typeface="Cambria Math" panose="02040503050406030204" pitchFamily="18" charset="0"/>
                            <a:ea typeface="Cambria Math" panose="02040503050406030204" pitchFamily="18" charset="0"/>
                          </a:rPr>
                          <m:t>𝛼</m:t>
                        </m:r>
                      </m:sub>
                    </m:sSub>
                  </m:oMath>
                </a14:m>
                <a:r>
                  <a:rPr lang="en-US">
                    <a:solidFill>
                      <a:schemeClr val="tx1"/>
                    </a:solidFill>
                  </a:rPr>
                  <a:t> på hhv. </a:t>
                </a:r>
                <a14:m>
                  <m:oMath xmlns:m="http://schemas.openxmlformats.org/officeDocument/2006/math">
                    <m:r>
                      <a:rPr lang="en-US" i="1" smtClean="0">
                        <a:solidFill>
                          <a:schemeClr val="tx1"/>
                        </a:solidFill>
                        <a:latin typeface="Cambria Math" panose="02040503050406030204" pitchFamily="18" charset="0"/>
                      </a:rPr>
                      <m:t>1.282</m:t>
                    </m:r>
                  </m:oMath>
                </a14:m>
                <a:r>
                  <a:rPr lang="en-US" smtClean="0">
                    <a:solidFill>
                      <a:schemeClr val="tx1"/>
                    </a:solidFill>
                  </a:rPr>
                  <a:t>, </a:t>
                </a:r>
                <a14:m>
                  <m:oMath xmlns:m="http://schemas.openxmlformats.org/officeDocument/2006/math">
                    <m:r>
                      <a:rPr lang="en-US" i="1" smtClean="0">
                        <a:solidFill>
                          <a:schemeClr val="tx1"/>
                        </a:solidFill>
                        <a:latin typeface="Cambria Math" panose="02040503050406030204" pitchFamily="18" charset="0"/>
                      </a:rPr>
                      <m:t>1.645</m:t>
                    </m:r>
                  </m:oMath>
                </a14:m>
                <a:r>
                  <a:rPr lang="en-US" smtClean="0">
                    <a:solidFill>
                      <a:schemeClr val="tx1"/>
                    </a:solidFill>
                  </a:rPr>
                  <a:t> og </a:t>
                </a:r>
                <a14:m>
                  <m:oMath xmlns:m="http://schemas.openxmlformats.org/officeDocument/2006/math">
                    <m:r>
                      <a:rPr lang="en-US" i="1" smtClean="0">
                        <a:solidFill>
                          <a:schemeClr val="tx1"/>
                        </a:solidFill>
                        <a:latin typeface="Cambria Math" panose="02040503050406030204" pitchFamily="18" charset="0"/>
                      </a:rPr>
                      <m:t>2.326</m:t>
                    </m:r>
                  </m:oMath>
                </a14:m>
                <a:r>
                  <a:rPr lang="en-US" smtClean="0">
                    <a:solidFill>
                      <a:schemeClr val="tx1"/>
                    </a:solidFill>
                  </a:rPr>
                  <a:t>. Omregnet til antal genopladninger svarer det til hhv. </a:t>
                </a:r>
                <a14:m>
                  <m:oMath xmlns:m="http://schemas.openxmlformats.org/officeDocument/2006/math">
                    <m:r>
                      <a:rPr lang="en-US" i="1" smtClean="0">
                        <a:solidFill>
                          <a:schemeClr val="tx1"/>
                        </a:solidFill>
                        <a:latin typeface="Cambria Math" panose="02040503050406030204" pitchFamily="18" charset="0"/>
                      </a:rPr>
                      <m:t>1641</m:t>
                    </m:r>
                  </m:oMath>
                </a14:m>
                <a:r>
                  <a:rPr lang="en-US" smtClean="0">
                    <a:solidFill>
                      <a:schemeClr val="tx1"/>
                    </a:solidFill>
                  </a:rPr>
                  <a:t>, </a:t>
                </a:r>
                <a14:m>
                  <m:oMath xmlns:m="http://schemas.openxmlformats.org/officeDocument/2006/math">
                    <m:r>
                      <a:rPr lang="en-US" i="1" smtClean="0">
                        <a:solidFill>
                          <a:schemeClr val="tx1"/>
                        </a:solidFill>
                        <a:latin typeface="Cambria Math" panose="02040503050406030204" pitchFamily="18" charset="0"/>
                      </a:rPr>
                      <m:t>1653</m:t>
                    </m:r>
                  </m:oMath>
                </a14:m>
                <a:r>
                  <a:rPr lang="en-US" smtClean="0">
                    <a:solidFill>
                      <a:schemeClr val="tx1"/>
                    </a:solidFill>
                  </a:rPr>
                  <a:t> og </a:t>
                </a:r>
                <a14:m>
                  <m:oMath xmlns:m="http://schemas.openxmlformats.org/officeDocument/2006/math">
                    <m:r>
                      <a:rPr lang="en-US" i="1" smtClean="0">
                        <a:solidFill>
                          <a:schemeClr val="tx1"/>
                        </a:solidFill>
                        <a:latin typeface="Cambria Math" panose="02040503050406030204" pitchFamily="18" charset="0"/>
                      </a:rPr>
                      <m:t>1674</m:t>
                    </m:r>
                  </m:oMath>
                </a14:m>
                <a:endParaRPr lang="en-US" smtClean="0">
                  <a:solidFill>
                    <a:schemeClr val="tx1"/>
                  </a:solidFill>
                </a:endParaRPr>
              </a:p>
              <a:p>
                <a:r>
                  <a:rPr lang="en-US" smtClean="0"/>
                  <a:t>Hvis vi vælger signifikansniveau </a:t>
                </a:r>
                <a14:m>
                  <m:oMath xmlns:m="http://schemas.openxmlformats.org/officeDocument/2006/math">
                    <m:r>
                      <a:rPr lang="da-DK" i="1">
                        <a:latin typeface="Cambria Math"/>
                        <a:ea typeface="Cambria Math"/>
                      </a:rPr>
                      <m:t>𝛼</m:t>
                    </m:r>
                    <m:r>
                      <a:rPr lang="en-US" b="0" i="1" smtClean="0">
                        <a:latin typeface="Cambria Math" panose="02040503050406030204" pitchFamily="18" charset="0"/>
                        <a:ea typeface="Cambria Math"/>
                      </a:rPr>
                      <m:t>=</m:t>
                    </m:r>
                    <m:r>
                      <a:rPr lang="en-US" i="1">
                        <a:latin typeface="Cambria Math" panose="02040503050406030204" pitchFamily="18" charset="0"/>
                      </a:rPr>
                      <m:t>0.05</m:t>
                    </m:r>
                  </m:oMath>
                </a14:m>
                <a:r>
                  <a:rPr lang="en-US" smtClean="0">
                    <a:solidFill>
                      <a:schemeClr val="tx1"/>
                    </a:solidFill>
                  </a:rPr>
                  <a:t>, skal vi forkaste nulhypotesen, hvis </a:t>
                </a:r>
                <a14:m>
                  <m:oMath xmlns:m="http://schemas.openxmlformats.org/officeDocument/2006/math">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&gt;</m:t>
                    </m:r>
                  </m:oMath>
                </a14:m>
                <a:r>
                  <a:rPr lang="en-US"/>
                  <a:t> </a:t>
                </a:r>
                <a14:m>
                  <m:oMath xmlns:m="http://schemas.openxmlformats.org/officeDocument/2006/math">
                    <m:r>
                      <a:rPr lang="en-US" i="1">
                        <a:latin typeface="Cambria Math" panose="02040503050406030204" pitchFamily="18" charset="0"/>
                      </a:rPr>
                      <m:t>16</m:t>
                    </m:r>
                    <m:r>
                      <a:rPr lang="en-US" b="0" i="1" smtClean="0">
                        <a:latin typeface="Cambria Math" panose="02040503050406030204" pitchFamily="18" charset="0"/>
                      </a:rPr>
                      <m:t>53</m:t>
                    </m:r>
                  </m:oMath>
                </a14:m>
                <a:r>
                  <a:rPr lang="en-US" smtClean="0">
                    <a:solidFill>
                      <a:schemeClr val="tx1"/>
                    </a:solidFill>
                  </a:rPr>
                  <a:t>. Der er så 5 % risiko for at vi har begået en fejl type I, dvs. at </a:t>
                </a:r>
                <a14:m>
                  <m:oMath xmlns:m="http://schemas.openxmlformats.org/officeDocument/2006/math">
                    <m:sSub>
                      <m:sSubPr>
                        <m:ctrlPr>
                          <a:rPr lang="da-DK" i="1">
                            <a:latin typeface="Cambria Math" panose="02040503050406030204" pitchFamily="18" charset="0"/>
                          </a:rPr>
                        </m:ctrlPr>
                      </m:sSubPr>
                      <m:e>
                        <m:r>
                          <a:rPr lang="da-DK" i="1">
                            <a:latin typeface="Cambria Math"/>
                          </a:rPr>
                          <m:t>𝐻</m:t>
                        </m:r>
                      </m:e>
                      <m:sub>
                        <m:r>
                          <a:rPr lang="da-DK" i="1">
                            <a:latin typeface="Cambria Math"/>
                          </a:rPr>
                          <m:t>0</m:t>
                        </m:r>
                      </m:sub>
                    </m:sSub>
                  </m:oMath>
                </a14:m>
                <a:r>
                  <a:rPr lang="en-US" smtClean="0">
                    <a:solidFill>
                      <a:schemeClr val="tx1"/>
                    </a:solidFill>
                  </a:rPr>
                  <a:t> er sand, selv om vi har forkastet den.</a:t>
                </a:r>
              </a:p>
              <a:p>
                <a:endParaRPr lang="en-US" smtClean="0">
                  <a:solidFill>
                    <a:schemeClr val="tx1"/>
                  </a:solidFill>
                </a:endParaRPr>
              </a:p>
              <a:p>
                <a:endParaRPr lang="en-US">
                  <a:solidFill>
                    <a:schemeClr val="tx1"/>
                  </a:solidFill>
                </a:endParaRPr>
              </a:p>
              <a:p>
                <a:endParaRPr lang="en-US" smtClean="0">
                  <a:solidFill>
                    <a:schemeClr val="tx1"/>
                  </a:solidFill>
                </a:endParaRPr>
              </a:p>
              <a:p>
                <a:endParaRPr lang="en-US" smtClean="0">
                  <a:solidFill>
                    <a:schemeClr val="tx1"/>
                  </a:solidFill>
                </a:endParaRPr>
              </a:p>
              <a:p>
                <a:pPr lvl="1"/>
                <a:endParaRPr lang="en-US">
                  <a:solidFill>
                    <a:schemeClr val="tx1"/>
                  </a:solidFill>
                </a:endParaRPr>
              </a:p>
              <a:p>
                <a:endParaRPr lang="en-US" smtClean="0"/>
              </a:p>
              <a:p>
                <a:endParaRPr lang="en-US"/>
              </a:p>
              <a:p>
                <a:endParaRPr lang="en-US"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68" t="-659" r="-579" b="-4066"/>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32</a:t>
            </a:fld>
            <a:endParaRPr lang="da-DK" dirty="0">
              <a:solidFill>
                <a:prstClr val="black">
                  <a:tint val="75000"/>
                </a:prstClr>
              </a:solidFill>
            </a:endParaRPr>
          </a:p>
        </p:txBody>
      </p:sp>
    </p:spTree>
    <p:extLst>
      <p:ext uri="{BB962C8B-B14F-4D97-AF65-F5344CB8AC3E}">
        <p14:creationId xmlns:p14="http://schemas.microsoft.com/office/powerpoint/2010/main" val="265667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7365" y="4149080"/>
            <a:ext cx="3345570" cy="1873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da-DK" smtClean="0"/>
              <a:t>Ensidet hypotesetest</a:t>
            </a:r>
            <a:endParaRPr lang="da-DK"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67544" y="1124744"/>
                <a:ext cx="8568952" cy="5616624"/>
              </a:xfrm>
            </p:spPr>
            <p:txBody>
              <a:bodyPr/>
              <a:lstStyle/>
              <a:p>
                <a:r>
                  <a:rPr lang="da-DK" smtClean="0"/>
                  <a:t>I eksemplet med bilbatterier var alternativhypotesen formuleret med ‘&gt;’, så den kritiske region var den øvre hale. Det kaldes en </a:t>
                </a:r>
                <a:r>
                  <a:rPr lang="da-DK" smtClean="0">
                    <a:solidFill>
                      <a:schemeClr val="accent1">
                        <a:lumMod val="75000"/>
                      </a:schemeClr>
                    </a:solidFill>
                  </a:rPr>
                  <a:t>ensidet </a:t>
                </a:r>
                <a:r>
                  <a:rPr lang="da-DK" smtClean="0">
                    <a:solidFill>
                      <a:schemeClr val="accent1">
                        <a:lumMod val="75000"/>
                      </a:schemeClr>
                    </a:solidFill>
                  </a:rPr>
                  <a:t>hypotesetest</a:t>
                </a:r>
                <a:r>
                  <a:rPr lang="da-DK" smtClean="0"/>
                  <a:t> </a:t>
                </a:r>
                <a:endParaRPr lang="da-DK" smtClean="0"/>
              </a:p>
              <a:p>
                <a:r>
                  <a:rPr lang="da-DK" smtClean="0"/>
                  <a:t>Man kan også have en ensidet hypotesetest, hvor alternativhypotesen er formuleret med ‘&lt;’. Hvis man f.eks.  gerne vil vise, at spildevand indeholder mindre end grænseværdien på </a:t>
                </a:r>
                <a14:m>
                  <m:oMath xmlns:m="http://schemas.openxmlformats.org/officeDocument/2006/math">
                    <m:r>
                      <a:rPr lang="da-DK" i="1" smtClean="0">
                        <a:latin typeface="Cambria Math" panose="02040503050406030204" pitchFamily="18" charset="0"/>
                      </a:rPr>
                      <m:t>10</m:t>
                    </m:r>
                  </m:oMath>
                </a14:m>
                <a:r>
                  <a:rPr lang="da-DK" smtClean="0"/>
                  <a:t> ppm af et stof, kan hypoteserne være</a:t>
                </a:r>
              </a:p>
              <a:p>
                <a:pPr lvl="1"/>
                <a14:m>
                  <m:oMath xmlns:m="http://schemas.openxmlformats.org/officeDocument/2006/math">
                    <m:sSub>
                      <m:sSubPr>
                        <m:ctrlPr>
                          <a:rPr lang="da-DK" i="1">
                            <a:latin typeface="Cambria Math" panose="02040503050406030204" pitchFamily="18" charset="0"/>
                          </a:rPr>
                        </m:ctrlPr>
                      </m:sSubPr>
                      <m:e>
                        <m:r>
                          <a:rPr lang="da-DK" i="1">
                            <a:latin typeface="Cambria Math"/>
                          </a:rPr>
                          <m:t>𝐻</m:t>
                        </m:r>
                      </m:e>
                      <m:sub>
                        <m:r>
                          <a:rPr lang="da-DK" i="1">
                            <a:latin typeface="Cambria Math"/>
                          </a:rPr>
                          <m:t>0</m:t>
                        </m:r>
                      </m:sub>
                    </m:sSub>
                  </m:oMath>
                </a14:m>
                <a:r>
                  <a:rPr lang="da-DK" dirty="0"/>
                  <a:t>: </a:t>
                </a:r>
                <a14:m>
                  <m:oMath xmlns:m="http://schemas.openxmlformats.org/officeDocument/2006/math">
                    <m:r>
                      <a:rPr lang="da-DK" i="1">
                        <a:latin typeface="Cambria Math"/>
                        <a:ea typeface="Cambria Math"/>
                      </a:rPr>
                      <m:t>𝜇</m:t>
                    </m:r>
                    <m:r>
                      <a:rPr lang="en-US" b="0" i="1" smtClean="0">
                        <a:latin typeface="Cambria Math" panose="02040503050406030204" pitchFamily="18" charset="0"/>
                        <a:ea typeface="Cambria Math"/>
                      </a:rPr>
                      <m:t>=10</m:t>
                    </m:r>
                  </m:oMath>
                </a14:m>
                <a:endParaRPr lang="da-DK" dirty="0" smtClean="0"/>
              </a:p>
              <a:p>
                <a:pPr lvl="1"/>
                <a14:m>
                  <m:oMath xmlns:m="http://schemas.openxmlformats.org/officeDocument/2006/math">
                    <m:sSub>
                      <m:sSubPr>
                        <m:ctrlPr>
                          <a:rPr lang="da-DK" i="1">
                            <a:latin typeface="Cambria Math" panose="02040503050406030204" pitchFamily="18" charset="0"/>
                          </a:rPr>
                        </m:ctrlPr>
                      </m:sSubPr>
                      <m:e>
                        <m:r>
                          <a:rPr lang="da-DK" i="1">
                            <a:latin typeface="Cambria Math"/>
                          </a:rPr>
                          <m:t>𝐻</m:t>
                        </m:r>
                      </m:e>
                      <m:sub>
                        <m:r>
                          <a:rPr lang="en-US" b="0" i="1" smtClean="0">
                            <a:latin typeface="Cambria Math" panose="02040503050406030204" pitchFamily="18" charset="0"/>
                          </a:rPr>
                          <m:t>1</m:t>
                        </m:r>
                      </m:sub>
                    </m:sSub>
                  </m:oMath>
                </a14:m>
                <a:r>
                  <a:rPr lang="da-DK" dirty="0"/>
                  <a:t>: </a:t>
                </a:r>
                <a14:m>
                  <m:oMath xmlns:m="http://schemas.openxmlformats.org/officeDocument/2006/math">
                    <m:r>
                      <a:rPr lang="da-DK" i="1">
                        <a:latin typeface="Cambria Math"/>
                        <a:ea typeface="Cambria Math"/>
                      </a:rPr>
                      <m:t>𝜇</m:t>
                    </m:r>
                    <m:r>
                      <a:rPr lang="en-US" b="0" i="1" smtClean="0">
                        <a:solidFill>
                          <a:srgbClr val="C00000"/>
                        </a:solidFill>
                        <a:latin typeface="Cambria Math" panose="02040503050406030204" pitchFamily="18" charset="0"/>
                        <a:ea typeface="Cambria Math"/>
                      </a:rPr>
                      <m:t>&lt;</m:t>
                    </m:r>
                    <m:r>
                      <a:rPr lang="en-US" b="0" i="1" smtClean="0">
                        <a:latin typeface="Cambria Math" panose="02040503050406030204" pitchFamily="18" charset="0"/>
                        <a:ea typeface="Cambria Math"/>
                      </a:rPr>
                      <m:t>10</m:t>
                    </m:r>
                  </m:oMath>
                </a14:m>
                <a:endParaRPr lang="da-DK" dirty="0" smtClean="0"/>
              </a:p>
              <a:p>
                <a:pPr marL="357187" lvl="1" indent="0">
                  <a:buNone/>
                </a:pPr>
                <a:r>
                  <a:rPr lang="da-DK" sz="2200" smtClean="0"/>
                  <a:t>Her vil nulhypotesen blive forkastet, hvis </a:t>
                </a:r>
                <a:br>
                  <a:rPr lang="da-DK" sz="2200" smtClean="0"/>
                </a:br>
                <a:r>
                  <a:rPr lang="da-DK" sz="2200" smtClean="0"/>
                  <a:t>stikprøvens middelværdi er tilstrækkeligt </a:t>
                </a:r>
                <a:br>
                  <a:rPr lang="da-DK" sz="2200" smtClean="0"/>
                </a:br>
                <a:r>
                  <a:rPr lang="da-DK" sz="2200" smtClean="0"/>
                  <a:t>langt under </a:t>
                </a:r>
                <a14:m>
                  <m:oMath xmlns:m="http://schemas.openxmlformats.org/officeDocument/2006/math">
                    <m:r>
                      <a:rPr lang="da-DK" sz="2200" i="1" smtClean="0">
                        <a:latin typeface="Cambria Math" panose="02040503050406030204" pitchFamily="18" charset="0"/>
                      </a:rPr>
                      <m:t>10</m:t>
                    </m:r>
                  </m:oMath>
                </a14:m>
                <a:r>
                  <a:rPr lang="da-DK" sz="2200" smtClean="0"/>
                  <a:t>. Den kritiske grænse er </a:t>
                </a:r>
                <a:br>
                  <a:rPr lang="da-DK" sz="2200" smtClean="0"/>
                </a:br>
                <a:r>
                  <a:rPr lang="da-DK" sz="2200" smtClean="0"/>
                  <a:t>den blå, venstre hale i figuren, afgrænset </a:t>
                </a:r>
                <a:br>
                  <a:rPr lang="da-DK" sz="2200" smtClean="0"/>
                </a:br>
                <a:r>
                  <a:rPr lang="da-DK" sz="2200" smtClean="0"/>
                  <a:t>af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m:t>
                        </m:r>
                        <m:r>
                          <a:rPr lang="en-US" sz="2200" i="1">
                            <a:latin typeface="Cambria Math" panose="02040503050406030204" pitchFamily="18" charset="0"/>
                          </a:rPr>
                          <m:t>𝑧</m:t>
                        </m:r>
                      </m:e>
                      <m:sub>
                        <m:r>
                          <a:rPr lang="en-US" sz="2200" i="1">
                            <a:latin typeface="Cambria Math" panose="02040503050406030204" pitchFamily="18" charset="0"/>
                            <a:ea typeface="Cambria Math" panose="02040503050406030204" pitchFamily="18" charset="0"/>
                          </a:rPr>
                          <m:t>𝛼</m:t>
                        </m:r>
                      </m:sub>
                    </m:sSub>
                  </m:oMath>
                </a14:m>
                <a:endParaRPr lang="da-DK" sz="2200" dirty="0" smtClean="0"/>
              </a:p>
              <a:p>
                <a:r>
                  <a:rPr lang="da-DK" smtClean="0"/>
                  <a:t>Man kalder også de to ensidede hypotesetest for hhv. </a:t>
                </a:r>
                <a:r>
                  <a:rPr lang="da-DK" smtClean="0">
                    <a:solidFill>
                      <a:schemeClr val="accent1">
                        <a:lumMod val="75000"/>
                      </a:schemeClr>
                    </a:solidFill>
                  </a:rPr>
                  <a:t>højre- </a:t>
                </a:r>
                <a:r>
                  <a:rPr lang="da-DK" smtClean="0"/>
                  <a:t>og </a:t>
                </a:r>
                <a:r>
                  <a:rPr lang="da-DK" smtClean="0">
                    <a:solidFill>
                      <a:schemeClr val="accent1">
                        <a:lumMod val="75000"/>
                      </a:schemeClr>
                    </a:solidFill>
                  </a:rPr>
                  <a:t>venstre-halede</a:t>
                </a:r>
                <a:r>
                  <a:rPr lang="da-DK" smtClean="0"/>
                  <a:t> hypotestest</a:t>
                </a:r>
                <a:r>
                  <a:rPr lang="da-DK" dirty="0"/>
                  <a:t>.</a:t>
                </a:r>
                <a:endParaRPr lang="da-DK"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67544" y="1124744"/>
                <a:ext cx="8568952" cy="5616624"/>
              </a:xfrm>
              <a:blipFill>
                <a:blip r:embed="rId4"/>
                <a:stretch>
                  <a:fillRect l="-854" t="-760" r="-569" b="-4017"/>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t>33</a:t>
            </a:fld>
            <a:endParaRPr lang="da-DK" dirty="0"/>
          </a:p>
        </p:txBody>
      </p:sp>
    </p:spTree>
    <p:extLst>
      <p:ext uri="{BB962C8B-B14F-4D97-AF65-F5344CB8AC3E}">
        <p14:creationId xmlns:p14="http://schemas.microsoft.com/office/powerpoint/2010/main" val="2151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Tosidet </a:t>
            </a:r>
            <a:r>
              <a:rPr lang="da-DK" dirty="0" smtClean="0"/>
              <a:t>hypotesetest</a:t>
            </a:r>
            <a:endParaRPr lang="da-DK"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67544" y="1124744"/>
                <a:ext cx="8568952" cy="5616624"/>
              </a:xfrm>
            </p:spPr>
            <p:txBody>
              <a:bodyPr/>
              <a:lstStyle/>
              <a:p>
                <a:r>
                  <a:rPr lang="da-DK" sz="2000" smtClean="0"/>
                  <a:t>En hypotesetest kan også være </a:t>
                </a:r>
                <a:r>
                  <a:rPr lang="da-DK" sz="2000" smtClean="0">
                    <a:solidFill>
                      <a:schemeClr val="accent1">
                        <a:lumMod val="75000"/>
                      </a:schemeClr>
                    </a:solidFill>
                  </a:rPr>
                  <a:t>tosidet</a:t>
                </a:r>
                <a:r>
                  <a:rPr lang="da-DK" sz="2000" smtClean="0"/>
                  <a:t>. Det er den, hvis alternativhypotesen er formuleret med ‘</a:t>
                </a:r>
                <a14:m>
                  <m:oMath xmlns:m="http://schemas.openxmlformats.org/officeDocument/2006/math">
                    <m:r>
                      <a:rPr lang="da-DK" sz="2000" i="1" smtClean="0">
                        <a:latin typeface="Cambria Math" panose="02040503050406030204" pitchFamily="18" charset="0"/>
                        <a:ea typeface="Cambria Math" panose="02040503050406030204" pitchFamily="18" charset="0"/>
                      </a:rPr>
                      <m:t>≠</m:t>
                    </m:r>
                  </m:oMath>
                </a14:m>
                <a:r>
                  <a:rPr lang="da-DK" sz="2000" smtClean="0"/>
                  <a:t>’</a:t>
                </a:r>
              </a:p>
              <a:p>
                <a:r>
                  <a:rPr lang="da-DK" sz="2000" smtClean="0"/>
                  <a:t>Hvis man </a:t>
                </a:r>
                <a:r>
                  <a:rPr lang="da-DK" sz="2000" smtClean="0"/>
                  <a:t>f.eks.vil </a:t>
                </a:r>
                <a:r>
                  <a:rPr lang="da-DK" sz="2000" smtClean="0"/>
                  <a:t>teste om en kaffeautomat doserer mere eller mindre end de angivne 20 cl (for lidt doseret kaffe giver klager, for meget giver tab). </a:t>
                </a:r>
                <a:r>
                  <a:rPr lang="da-DK" sz="2000" smtClean="0"/>
                  <a:t/>
                </a:r>
                <a:br>
                  <a:rPr lang="da-DK" sz="2000" smtClean="0"/>
                </a:br>
                <a:r>
                  <a:rPr lang="da-DK" sz="2000" smtClean="0"/>
                  <a:t>Så </a:t>
                </a:r>
                <a:r>
                  <a:rPr lang="da-DK" sz="2000" smtClean="0"/>
                  <a:t>kan hypoteserne være:</a:t>
                </a:r>
              </a:p>
              <a:p>
                <a:pPr lvl="1"/>
                <a14:m>
                  <m:oMath xmlns:m="http://schemas.openxmlformats.org/officeDocument/2006/math">
                    <m:sSub>
                      <m:sSubPr>
                        <m:ctrlPr>
                          <a:rPr lang="da-DK" sz="1800" i="1">
                            <a:latin typeface="Cambria Math" panose="02040503050406030204" pitchFamily="18" charset="0"/>
                          </a:rPr>
                        </m:ctrlPr>
                      </m:sSubPr>
                      <m:e>
                        <m:r>
                          <a:rPr lang="da-DK" sz="1800" i="1">
                            <a:latin typeface="Cambria Math"/>
                          </a:rPr>
                          <m:t>𝐻</m:t>
                        </m:r>
                      </m:e>
                      <m:sub>
                        <m:r>
                          <a:rPr lang="da-DK" sz="1800" i="1">
                            <a:latin typeface="Cambria Math"/>
                          </a:rPr>
                          <m:t>0</m:t>
                        </m:r>
                      </m:sub>
                    </m:sSub>
                  </m:oMath>
                </a14:m>
                <a:r>
                  <a:rPr lang="da-DK" sz="1800" dirty="0"/>
                  <a:t>: </a:t>
                </a:r>
                <a14:m>
                  <m:oMath xmlns:m="http://schemas.openxmlformats.org/officeDocument/2006/math">
                    <m:r>
                      <a:rPr lang="da-DK" sz="1800" i="1">
                        <a:latin typeface="Cambria Math"/>
                        <a:ea typeface="Cambria Math"/>
                      </a:rPr>
                      <m:t>𝜇</m:t>
                    </m:r>
                    <m:r>
                      <a:rPr lang="en-US" sz="1800" i="1">
                        <a:latin typeface="Cambria Math" panose="02040503050406030204" pitchFamily="18" charset="0"/>
                        <a:ea typeface="Cambria Math"/>
                      </a:rPr>
                      <m:t>=</m:t>
                    </m:r>
                    <m:r>
                      <a:rPr lang="en-US" sz="1800" b="0" i="1" smtClean="0">
                        <a:latin typeface="Cambria Math" panose="02040503050406030204" pitchFamily="18" charset="0"/>
                        <a:ea typeface="Cambria Math"/>
                      </a:rPr>
                      <m:t>2</m:t>
                    </m:r>
                    <m:r>
                      <a:rPr lang="en-US" sz="1800" i="1">
                        <a:latin typeface="Cambria Math" panose="02040503050406030204" pitchFamily="18" charset="0"/>
                        <a:ea typeface="Cambria Math"/>
                      </a:rPr>
                      <m:t>0</m:t>
                    </m:r>
                  </m:oMath>
                </a14:m>
                <a:endParaRPr lang="da-DK" sz="1800" dirty="0"/>
              </a:p>
              <a:p>
                <a:pPr lvl="1"/>
                <a14:m>
                  <m:oMath xmlns:m="http://schemas.openxmlformats.org/officeDocument/2006/math">
                    <m:sSub>
                      <m:sSubPr>
                        <m:ctrlPr>
                          <a:rPr lang="da-DK" sz="1800" i="1">
                            <a:latin typeface="Cambria Math" panose="02040503050406030204" pitchFamily="18" charset="0"/>
                          </a:rPr>
                        </m:ctrlPr>
                      </m:sSubPr>
                      <m:e>
                        <m:r>
                          <a:rPr lang="da-DK" sz="1800" i="1">
                            <a:latin typeface="Cambria Math"/>
                          </a:rPr>
                          <m:t>𝐻</m:t>
                        </m:r>
                      </m:e>
                      <m:sub>
                        <m:r>
                          <a:rPr lang="en-US" sz="1800" i="1">
                            <a:latin typeface="Cambria Math" panose="02040503050406030204" pitchFamily="18" charset="0"/>
                          </a:rPr>
                          <m:t>1</m:t>
                        </m:r>
                      </m:sub>
                    </m:sSub>
                  </m:oMath>
                </a14:m>
                <a:r>
                  <a:rPr lang="da-DK" sz="1800" dirty="0"/>
                  <a:t>: </a:t>
                </a:r>
                <a14:m>
                  <m:oMath xmlns:m="http://schemas.openxmlformats.org/officeDocument/2006/math">
                    <m:r>
                      <a:rPr lang="da-DK" sz="1800" i="1">
                        <a:latin typeface="Cambria Math"/>
                        <a:ea typeface="Cambria Math"/>
                      </a:rPr>
                      <m:t>𝜇</m:t>
                    </m:r>
                    <m:r>
                      <a:rPr lang="en-US" sz="1800" i="1" smtClean="0">
                        <a:solidFill>
                          <a:srgbClr val="C00000"/>
                        </a:solidFill>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2</m:t>
                    </m:r>
                    <m:r>
                      <a:rPr lang="en-US" sz="1800" i="1">
                        <a:latin typeface="Cambria Math" panose="02040503050406030204" pitchFamily="18" charset="0"/>
                        <a:ea typeface="Cambria Math"/>
                      </a:rPr>
                      <m:t>0</m:t>
                    </m:r>
                  </m:oMath>
                </a14:m>
                <a:endParaRPr lang="da-DK" sz="2000" smtClean="0"/>
              </a:p>
              <a:p>
                <a:r>
                  <a:rPr lang="da-DK" sz="2000" dirty="0"/>
                  <a:t>Figuren viser standard </a:t>
                </a:r>
                <a:r>
                  <a:rPr lang="da-DK" sz="2000"/>
                  <a:t>normalfordelingen </a:t>
                </a:r>
                <a:r>
                  <a:rPr lang="da-DK" sz="2000" smtClean="0"/>
                  <a:t/>
                </a:r>
                <a:br>
                  <a:rPr lang="da-DK" sz="2000" smtClean="0"/>
                </a:br>
                <a:r>
                  <a:rPr lang="da-DK" sz="2000" smtClean="0"/>
                  <a:t>for </a:t>
                </a:r>
                <a:r>
                  <a:rPr lang="da-DK" sz="2000" dirty="0"/>
                  <a:t>stikprøver, givet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da-DK" sz="2000" i="1">
                            <a:latin typeface="Cambria Math"/>
                          </a:rPr>
                          <m:t>0</m:t>
                        </m:r>
                      </m:sub>
                    </m:sSub>
                  </m:oMath>
                </a14:m>
                <a:r>
                  <a:rPr lang="da-DK" sz="2000" dirty="0"/>
                  <a:t> er sand</a:t>
                </a:r>
                <a:r>
                  <a:rPr lang="da-DK" sz="2000"/>
                  <a:t>. </a:t>
                </a:r>
                <a:r>
                  <a:rPr lang="da-DK" sz="2000" smtClean="0"/>
                  <a:t>Hvis test-</a:t>
                </a:r>
                <a:br>
                  <a:rPr lang="da-DK" sz="2000" smtClean="0"/>
                </a:br>
                <a:r>
                  <a:rPr lang="da-DK" sz="2000" smtClean="0"/>
                  <a:t>størrelsen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i="1">
                            <a:latin typeface="Cambria Math" panose="02040503050406030204" pitchFamily="18" charset="0"/>
                          </a:rPr>
                          <m:t>0</m:t>
                        </m:r>
                      </m:sub>
                    </m:sSub>
                  </m:oMath>
                </a14:m>
                <a:r>
                  <a:rPr lang="da-DK" sz="2000" dirty="0" smtClean="0"/>
                  <a:t> er </a:t>
                </a:r>
                <a:r>
                  <a:rPr lang="da-DK" sz="2000" dirty="0"/>
                  <a:t>tilstrækkeligt langt </a:t>
                </a:r>
                <a:r>
                  <a:rPr lang="da-DK" sz="2000"/>
                  <a:t>fra </a:t>
                </a:r>
                <a:r>
                  <a:rPr lang="da-DK" sz="2000" smtClean="0"/>
                  <a:t/>
                </a:r>
                <a:br>
                  <a:rPr lang="da-DK" sz="2000" smtClean="0"/>
                </a:br>
                <a:r>
                  <a:rPr lang="da-DK" sz="2000" smtClean="0"/>
                  <a:t>middelværdien </a:t>
                </a:r>
                <a:r>
                  <a:rPr lang="da-DK" sz="2000" dirty="0"/>
                  <a:t>(</a:t>
                </a:r>
                <a:r>
                  <a:rPr lang="da-DK" sz="2000"/>
                  <a:t>0</a:t>
                </a:r>
                <a:r>
                  <a:rPr lang="da-DK" sz="2000" smtClean="0"/>
                  <a:t>), </a:t>
                </a:r>
                <a:r>
                  <a:rPr lang="da-DK" sz="2000" dirty="0"/>
                  <a:t>forkaster vi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da-DK" sz="2000" i="1">
                            <a:latin typeface="Cambria Math"/>
                          </a:rPr>
                          <m:t>0</m:t>
                        </m:r>
                      </m:sub>
                    </m:sSub>
                  </m:oMath>
                </a14:m>
                <a:endParaRPr lang="da-DK" sz="2000" dirty="0"/>
              </a:p>
              <a:p>
                <a:r>
                  <a:rPr lang="da-DK" sz="2000" dirty="0"/>
                  <a:t>Vi vælger </a:t>
                </a:r>
                <a14:m>
                  <m:oMath xmlns:m="http://schemas.openxmlformats.org/officeDocument/2006/math">
                    <m:r>
                      <a:rPr lang="da-DK" sz="2000" i="1">
                        <a:latin typeface="Cambria Math"/>
                        <a:ea typeface="Cambria Math"/>
                      </a:rPr>
                      <m:t>𝛼</m:t>
                    </m:r>
                  </m:oMath>
                </a14:m>
                <a:r>
                  <a:rPr lang="da-DK" sz="2000" dirty="0"/>
                  <a:t>, beregner </a:t>
                </a:r>
                <a14:m>
                  <m:oMath xmlns:m="http://schemas.openxmlformats.org/officeDocument/2006/math">
                    <m:sSub>
                      <m:sSubPr>
                        <m:ctrlPr>
                          <a:rPr lang="da-DK" sz="2000" i="1">
                            <a:latin typeface="Cambria Math" panose="02040503050406030204" pitchFamily="18" charset="0"/>
                            <a:ea typeface="Cambria Math"/>
                          </a:rPr>
                        </m:ctrlPr>
                      </m:sSubPr>
                      <m:e>
                        <m:r>
                          <a:rPr lang="da-DK" sz="2000" i="1">
                            <a:latin typeface="Cambria Math"/>
                            <a:ea typeface="Cambria Math"/>
                          </a:rPr>
                          <m:t>𝑧</m:t>
                        </m:r>
                      </m:e>
                      <m:sub>
                        <m:r>
                          <a:rPr lang="da-DK" sz="2000" i="1">
                            <a:latin typeface="Cambria Math"/>
                            <a:ea typeface="Cambria Math"/>
                          </a:rPr>
                          <m:t>𝛼</m:t>
                        </m:r>
                        <m:r>
                          <a:rPr lang="da-DK" sz="2000" i="1">
                            <a:latin typeface="Cambria Math"/>
                            <a:ea typeface="Cambria Math"/>
                          </a:rPr>
                          <m:t>/2</m:t>
                        </m:r>
                      </m:sub>
                    </m:sSub>
                  </m:oMath>
                </a14:m>
                <a:r>
                  <a:rPr lang="da-DK" sz="2000" dirty="0"/>
                  <a:t>, og hvis stikprøvens teststørrelse er mere </a:t>
                </a:r>
                <a:r>
                  <a:rPr lang="da-DK" sz="2000"/>
                  <a:t>ekstrem</a:t>
                </a:r>
                <a:r>
                  <a:rPr lang="da-DK" sz="2000" smtClean="0"/>
                  <a:t>,</a:t>
                </a:r>
                <a:br>
                  <a:rPr lang="da-DK" sz="2000" smtClean="0"/>
                </a:br>
                <a:r>
                  <a:rPr lang="da-DK" sz="2000" smtClean="0"/>
                  <a:t>dvs. hvis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𝑧</m:t>
                        </m:r>
                      </m:e>
                      <m:sub>
                        <m:r>
                          <a:rPr lang="en-US" sz="2000" i="1">
                            <a:latin typeface="Cambria Math" panose="02040503050406030204" pitchFamily="18" charset="0"/>
                          </a:rPr>
                          <m:t>0</m:t>
                        </m:r>
                      </m:sub>
                    </m:sSub>
                    <m:r>
                      <a:rPr lang="en-US" sz="2000" b="0" i="1" smtClean="0">
                        <a:latin typeface="Cambria Math" panose="02040503050406030204" pitchFamily="18" charset="0"/>
                      </a:rPr>
                      <m:t>|&gt;</m:t>
                    </m:r>
                    <m:sSub>
                      <m:sSubPr>
                        <m:ctrlPr>
                          <a:rPr lang="da-DK" sz="2000" i="1">
                            <a:latin typeface="Cambria Math" panose="02040503050406030204" pitchFamily="18" charset="0"/>
                            <a:ea typeface="Cambria Math"/>
                          </a:rPr>
                        </m:ctrlPr>
                      </m:sSubPr>
                      <m:e>
                        <m:r>
                          <a:rPr lang="da-DK" sz="2000" i="1">
                            <a:latin typeface="Cambria Math"/>
                            <a:ea typeface="Cambria Math"/>
                          </a:rPr>
                          <m:t>𝑧</m:t>
                        </m:r>
                      </m:e>
                      <m:sub>
                        <m:r>
                          <a:rPr lang="da-DK" sz="2000" i="1">
                            <a:latin typeface="Cambria Math"/>
                            <a:ea typeface="Cambria Math"/>
                          </a:rPr>
                          <m:t>𝛼</m:t>
                        </m:r>
                        <m:r>
                          <a:rPr lang="da-DK" sz="2000" i="1">
                            <a:latin typeface="Cambria Math"/>
                            <a:ea typeface="Cambria Math"/>
                          </a:rPr>
                          <m:t>/2</m:t>
                        </m:r>
                      </m:sub>
                    </m:sSub>
                  </m:oMath>
                </a14:m>
                <a:r>
                  <a:rPr lang="da-DK" sz="2000" smtClean="0"/>
                  <a:t>,</a:t>
                </a:r>
                <a:br>
                  <a:rPr lang="da-DK" sz="2000" smtClean="0"/>
                </a:br>
                <a:r>
                  <a:rPr lang="da-DK" sz="2000" smtClean="0"/>
                  <a:t>så </a:t>
                </a:r>
                <a:r>
                  <a:rPr lang="da-DK" sz="2000" dirty="0"/>
                  <a:t>forkaster vi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da-DK" sz="2000" i="1">
                            <a:latin typeface="Cambria Math"/>
                          </a:rPr>
                          <m:t>0</m:t>
                        </m:r>
                      </m:sub>
                    </m:sSub>
                  </m:oMath>
                </a14:m>
                <a:endParaRPr lang="da-DK" sz="2000" dirty="0"/>
              </a:p>
              <a:p>
                <a:r>
                  <a:rPr lang="da-DK" sz="2000" smtClean="0"/>
                  <a:t>Sandsynligheden </a:t>
                </a:r>
                <a:r>
                  <a:rPr lang="da-DK" sz="2000" dirty="0"/>
                  <a:t>for at vi forkaster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da-DK" sz="2000" i="1">
                            <a:latin typeface="Cambria Math"/>
                          </a:rPr>
                          <m:t>0</m:t>
                        </m:r>
                      </m:sub>
                    </m:sSub>
                  </m:oMath>
                </a14:m>
                <a:r>
                  <a:rPr lang="da-DK" sz="2000" dirty="0"/>
                  <a:t>, givet den er sand, er </a:t>
                </a:r>
                <a:r>
                  <a:rPr lang="da-DK" sz="2000"/>
                  <a:t>det </a:t>
                </a:r>
                <a:r>
                  <a:rPr lang="da-DK" sz="2000" smtClean="0"/>
                  <a:t>samlede blå </a:t>
                </a:r>
                <a:r>
                  <a:rPr lang="da-DK" sz="2000" dirty="0"/>
                  <a:t>areal, </a:t>
                </a:r>
                <a14:m>
                  <m:oMath xmlns:m="http://schemas.openxmlformats.org/officeDocument/2006/math">
                    <m:f>
                      <m:fPr>
                        <m:type m:val="skw"/>
                        <m:ctrlPr>
                          <a:rPr lang="da-DK" sz="2000" i="1">
                            <a:latin typeface="Cambria Math" panose="02040503050406030204" pitchFamily="18" charset="0"/>
                            <a:ea typeface="Cambria Math"/>
                          </a:rPr>
                        </m:ctrlPr>
                      </m:fPr>
                      <m:num>
                        <m:r>
                          <a:rPr lang="da-DK" sz="2000" i="1">
                            <a:latin typeface="Cambria Math"/>
                            <a:ea typeface="Cambria Math"/>
                          </a:rPr>
                          <m:t>𝛼</m:t>
                        </m:r>
                      </m:num>
                      <m:den>
                        <m:r>
                          <a:rPr lang="en-US" sz="2000" i="1">
                            <a:latin typeface="Cambria Math" panose="02040503050406030204" pitchFamily="18" charset="0"/>
                            <a:ea typeface="Cambria Math"/>
                          </a:rPr>
                          <m:t>2</m:t>
                        </m:r>
                      </m:den>
                    </m:f>
                    <m:r>
                      <a:rPr lang="en-US" sz="2000" b="0" i="1" smtClean="0">
                        <a:latin typeface="Cambria Math" panose="02040503050406030204" pitchFamily="18" charset="0"/>
                        <a:ea typeface="Cambria Math"/>
                      </a:rPr>
                      <m:t>+</m:t>
                    </m:r>
                    <m:f>
                      <m:fPr>
                        <m:type m:val="skw"/>
                        <m:ctrlPr>
                          <a:rPr lang="da-DK" sz="2000" i="1">
                            <a:latin typeface="Cambria Math" panose="02040503050406030204" pitchFamily="18" charset="0"/>
                            <a:ea typeface="Cambria Math"/>
                          </a:rPr>
                        </m:ctrlPr>
                      </m:fPr>
                      <m:num>
                        <m:r>
                          <a:rPr lang="da-DK" sz="2000" i="1">
                            <a:latin typeface="Cambria Math"/>
                            <a:ea typeface="Cambria Math"/>
                          </a:rPr>
                          <m:t>𝛼</m:t>
                        </m:r>
                      </m:num>
                      <m:den>
                        <m:r>
                          <a:rPr lang="en-US" sz="2000" i="1">
                            <a:latin typeface="Cambria Math" panose="02040503050406030204" pitchFamily="18" charset="0"/>
                            <a:ea typeface="Cambria Math"/>
                          </a:rPr>
                          <m:t>2</m:t>
                        </m:r>
                      </m:den>
                    </m:f>
                    <m:r>
                      <a:rPr lang="en-US" sz="2000" b="0" i="1" smtClean="0">
                        <a:latin typeface="Cambria Math" panose="02040503050406030204" pitchFamily="18" charset="0"/>
                        <a:ea typeface="Cambria Math"/>
                      </a:rPr>
                      <m:t>=</m:t>
                    </m:r>
                    <m:r>
                      <a:rPr lang="da-DK" sz="2000" i="1">
                        <a:latin typeface="Cambria Math"/>
                        <a:ea typeface="Cambria Math"/>
                      </a:rPr>
                      <m:t>𝛼</m:t>
                    </m:r>
                  </m:oMath>
                </a14:m>
                <a:r>
                  <a:rPr lang="da-DK" sz="2000" dirty="0"/>
                  <a:t>. </a:t>
                </a:r>
                <a14:m>
                  <m:oMath xmlns:m="http://schemas.openxmlformats.org/officeDocument/2006/math">
                    <m:r>
                      <a:rPr lang="da-DK" sz="2000" i="1">
                        <a:latin typeface="Cambria Math"/>
                        <a:ea typeface="Cambria Math"/>
                      </a:rPr>
                      <m:t>𝑃</m:t>
                    </m:r>
                    <m:r>
                      <a:rPr lang="da-DK" sz="2000" i="1">
                        <a:latin typeface="Cambria Math"/>
                        <a:ea typeface="Cambria Math"/>
                      </a:rPr>
                      <m:t>(</m:t>
                    </m:r>
                    <m:sSub>
                      <m:sSubPr>
                        <m:ctrlPr>
                          <a:rPr lang="da-DK" sz="2000" i="1">
                            <a:latin typeface="Cambria Math" panose="02040503050406030204" pitchFamily="18" charset="0"/>
                          </a:rPr>
                        </m:ctrlPr>
                      </m:sSubPr>
                      <m:e>
                        <m:r>
                          <a:rPr lang="da-DK" sz="2000" i="1">
                            <a:latin typeface="Cambria Math"/>
                          </a:rPr>
                          <m:t>𝐻</m:t>
                        </m:r>
                      </m:e>
                      <m:sub>
                        <m:r>
                          <a:rPr lang="da-DK" sz="2000" i="1">
                            <a:latin typeface="Cambria Math"/>
                          </a:rPr>
                          <m:t>0</m:t>
                        </m:r>
                      </m:sub>
                    </m:sSub>
                  </m:oMath>
                </a14:m>
                <a:r>
                  <a:rPr lang="da-DK" sz="2000" dirty="0"/>
                  <a:t> forkastes |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da-DK" sz="2000" i="1">
                            <a:latin typeface="Cambria Math"/>
                          </a:rPr>
                          <m:t>0</m:t>
                        </m:r>
                      </m:sub>
                    </m:sSub>
                  </m:oMath>
                </a14:m>
                <a:r>
                  <a:rPr lang="da-DK" sz="2000" dirty="0"/>
                  <a:t> er sand)</a:t>
                </a:r>
                <a:r>
                  <a:rPr lang="da-DK" sz="2000" dirty="0">
                    <a:ea typeface="Cambria Math"/>
                  </a:rPr>
                  <a:t> </a:t>
                </a:r>
                <a14:m>
                  <m:oMath xmlns:m="http://schemas.openxmlformats.org/officeDocument/2006/math">
                    <m:r>
                      <a:rPr lang="da-DK" sz="2000" i="1">
                        <a:latin typeface="Cambria Math"/>
                        <a:ea typeface="Cambria Math"/>
                      </a:rPr>
                      <m:t>=</m:t>
                    </m:r>
                  </m:oMath>
                </a14:m>
                <a:r>
                  <a:rPr lang="da-DK" sz="2000" dirty="0">
                    <a:ea typeface="Cambria Math"/>
                  </a:rPr>
                  <a:t> </a:t>
                </a:r>
                <a14:m>
                  <m:oMath xmlns:m="http://schemas.openxmlformats.org/officeDocument/2006/math">
                    <m:r>
                      <a:rPr lang="da-DK" sz="2000" i="1">
                        <a:latin typeface="Cambria Math"/>
                        <a:ea typeface="Cambria Math"/>
                      </a:rPr>
                      <m:t>𝛼</m:t>
                    </m:r>
                  </m:oMath>
                </a14:m>
                <a:r>
                  <a:rPr lang="da-DK" sz="2000" dirty="0" smtClean="0"/>
                  <a:t>.</a:t>
                </a:r>
                <a:r>
                  <a:rPr lang="da-DK" sz="2000" dirty="0"/>
                  <a:t/>
                </a:r>
                <a:br>
                  <a:rPr lang="da-DK" sz="2000" dirty="0"/>
                </a:br>
                <a:endParaRPr lang="da-DK" sz="2000" dirty="0"/>
              </a:p>
              <a:p>
                <a:endParaRPr lang="da-DK"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67544" y="1124744"/>
                <a:ext cx="8568952" cy="5616624"/>
              </a:xfrm>
              <a:blipFill>
                <a:blip r:embed="rId3"/>
                <a:stretch>
                  <a:fillRect l="-641" t="-651" r="-1352" b="-7818"/>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t>34</a:t>
            </a:fld>
            <a:endParaRPr lang="da-DK" dirty="0"/>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7268" y="2630904"/>
            <a:ext cx="3637806" cy="2111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503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Hypotesetestens 5 skridt</a:t>
            </a:r>
            <a:endParaRPr lang="da-DK"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052736"/>
                <a:ext cx="8496944" cy="5805264"/>
              </a:xfrm>
            </p:spPr>
            <p:txBody>
              <a:bodyPr/>
              <a:lstStyle/>
              <a:p>
                <a:pPr marL="457200" indent="-457200">
                  <a:buFont typeface="+mj-lt"/>
                  <a:buAutoNum type="arabicPeriod"/>
                </a:pPr>
                <a:r>
                  <a:rPr lang="da-DK" sz="2000" b="1" smtClean="0">
                    <a:solidFill>
                      <a:schemeClr val="tx2"/>
                    </a:solidFill>
                  </a:rPr>
                  <a:t>Formulér </a:t>
                </a:r>
                <a:r>
                  <a:rPr lang="da-DK" sz="2000" b="1" dirty="0" smtClean="0">
                    <a:solidFill>
                      <a:schemeClr val="tx2"/>
                    </a:solidFill>
                  </a:rPr>
                  <a:t>hypoteser</a:t>
                </a:r>
              </a:p>
              <a:p>
                <a:pPr lvl="1" indent="-276225"/>
                <a14:m>
                  <m:oMath xmlns:m="http://schemas.openxmlformats.org/officeDocument/2006/math">
                    <m:sSub>
                      <m:sSubPr>
                        <m:ctrlPr>
                          <a:rPr lang="da-DK" i="1">
                            <a:latin typeface="Cambria Math" panose="02040503050406030204" pitchFamily="18" charset="0"/>
                          </a:rPr>
                        </m:ctrlPr>
                      </m:sSubPr>
                      <m:e>
                        <m:r>
                          <a:rPr lang="da-DK" i="1">
                            <a:latin typeface="Cambria Math"/>
                          </a:rPr>
                          <m:t>𝐻</m:t>
                        </m:r>
                      </m:e>
                      <m:sub>
                        <m:r>
                          <a:rPr lang="da-DK" i="1">
                            <a:latin typeface="Cambria Math"/>
                          </a:rPr>
                          <m:t>0</m:t>
                        </m:r>
                      </m:sub>
                    </m:sSub>
                  </m:oMath>
                </a14:m>
                <a:r>
                  <a:rPr lang="da-DK" dirty="0"/>
                  <a:t>: </a:t>
                </a:r>
                <a14:m>
                  <m:oMath xmlns:m="http://schemas.openxmlformats.org/officeDocument/2006/math">
                    <m:r>
                      <a:rPr lang="da-DK" i="1" smtClean="0">
                        <a:latin typeface="Cambria Math" panose="02040503050406030204" pitchFamily="18" charset="0"/>
                        <a:ea typeface="Cambria Math" panose="02040503050406030204" pitchFamily="18" charset="0"/>
                      </a:rPr>
                      <m:t>𝜇</m:t>
                    </m:r>
                    <m:r>
                      <a:rPr lang="da-DK" i="1">
                        <a:latin typeface="Cambria Math"/>
                        <a:ea typeface="Cambria Math"/>
                      </a:rPr>
                      <m:t>=</m:t>
                    </m:r>
                    <m:sSub>
                      <m:sSubPr>
                        <m:ctrlPr>
                          <a:rPr lang="da-DK" i="1">
                            <a:latin typeface="Cambria Math" panose="02040503050406030204" pitchFamily="18" charset="0"/>
                            <a:ea typeface="Cambria Math"/>
                          </a:rPr>
                        </m:ctrlPr>
                      </m:sSubPr>
                      <m:e>
                        <m:r>
                          <a:rPr lang="da-DK" i="1" smtClean="0">
                            <a:latin typeface="Cambria Math" panose="02040503050406030204" pitchFamily="18" charset="0"/>
                            <a:ea typeface="Cambria Math" panose="02040503050406030204" pitchFamily="18" charset="0"/>
                          </a:rPr>
                          <m:t>𝜇</m:t>
                        </m:r>
                      </m:e>
                      <m:sub>
                        <m:r>
                          <a:rPr lang="da-DK" i="1">
                            <a:latin typeface="Cambria Math"/>
                            <a:ea typeface="Cambria Math"/>
                          </a:rPr>
                          <m:t>0</m:t>
                        </m:r>
                      </m:sub>
                    </m:sSub>
                  </m:oMath>
                </a14:m>
                <a:endParaRPr lang="da-DK" dirty="0"/>
              </a:p>
              <a:p>
                <a:pPr lvl="1" indent="-276225"/>
                <a14:m>
                  <m:oMath xmlns:m="http://schemas.openxmlformats.org/officeDocument/2006/math">
                    <m:sSub>
                      <m:sSubPr>
                        <m:ctrlPr>
                          <a:rPr lang="da-DK" i="1" smtClean="0">
                            <a:solidFill>
                              <a:schemeClr val="tx1"/>
                            </a:solidFill>
                            <a:latin typeface="Cambria Math" panose="02040503050406030204" pitchFamily="18" charset="0"/>
                          </a:rPr>
                        </m:ctrlPr>
                      </m:sSubPr>
                      <m:e>
                        <m:r>
                          <a:rPr lang="da-DK" i="1">
                            <a:solidFill>
                              <a:schemeClr val="tx1"/>
                            </a:solidFill>
                            <a:latin typeface="Cambria Math"/>
                          </a:rPr>
                          <m:t>𝐻</m:t>
                        </m:r>
                      </m:e>
                      <m:sub>
                        <m:r>
                          <a:rPr lang="en-US" b="0" i="1" smtClean="0">
                            <a:solidFill>
                              <a:schemeClr val="tx1"/>
                            </a:solidFill>
                            <a:latin typeface="Cambria Math" panose="02040503050406030204" pitchFamily="18" charset="0"/>
                          </a:rPr>
                          <m:t>1</m:t>
                        </m:r>
                      </m:sub>
                    </m:sSub>
                  </m:oMath>
                </a14:m>
                <a:r>
                  <a:rPr lang="da-DK" smtClean="0">
                    <a:solidFill>
                      <a:schemeClr val="tx1"/>
                    </a:solidFill>
                  </a:rPr>
                  <a:t>: Enten </a:t>
                </a:r>
                <a14:m>
                  <m:oMath xmlns:m="http://schemas.openxmlformats.org/officeDocument/2006/math">
                    <m:r>
                      <a:rPr lang="da-DK" i="1">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&lt;</m:t>
                    </m:r>
                    <m:sSub>
                      <m:sSubPr>
                        <m:ctrlPr>
                          <a:rPr lang="da-DK" i="1">
                            <a:latin typeface="Cambria Math" panose="02040503050406030204" pitchFamily="18" charset="0"/>
                            <a:ea typeface="Cambria Math"/>
                          </a:rPr>
                        </m:ctrlPr>
                      </m:sSubPr>
                      <m:e>
                        <m:r>
                          <a:rPr lang="da-DK" i="1">
                            <a:latin typeface="Cambria Math" panose="02040503050406030204" pitchFamily="18" charset="0"/>
                            <a:ea typeface="Cambria Math" panose="02040503050406030204" pitchFamily="18" charset="0"/>
                          </a:rPr>
                          <m:t>𝜇</m:t>
                        </m:r>
                      </m:e>
                      <m:sub>
                        <m:r>
                          <a:rPr lang="da-DK" i="1">
                            <a:latin typeface="Cambria Math"/>
                            <a:ea typeface="Cambria Math"/>
                          </a:rPr>
                          <m:t>0</m:t>
                        </m:r>
                      </m:sub>
                    </m:sSub>
                  </m:oMath>
                </a14:m>
                <a:r>
                  <a:rPr lang="da-DK" dirty="0" smtClean="0">
                    <a:solidFill>
                      <a:schemeClr val="tx1"/>
                    </a:solidFill>
                  </a:rPr>
                  <a:t>, </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da-DK" i="1">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&gt;</m:t>
                    </m:r>
                    <m:sSub>
                      <m:sSubPr>
                        <m:ctrlPr>
                          <a:rPr lang="da-DK" i="1">
                            <a:latin typeface="Cambria Math" panose="02040503050406030204" pitchFamily="18" charset="0"/>
                            <a:ea typeface="Cambria Math"/>
                          </a:rPr>
                        </m:ctrlPr>
                      </m:sSubPr>
                      <m:e>
                        <m:r>
                          <a:rPr lang="da-DK" i="1">
                            <a:latin typeface="Cambria Math" panose="02040503050406030204" pitchFamily="18" charset="0"/>
                            <a:ea typeface="Cambria Math" panose="02040503050406030204" pitchFamily="18" charset="0"/>
                          </a:rPr>
                          <m:t>𝜇</m:t>
                        </m:r>
                      </m:e>
                      <m:sub>
                        <m:r>
                          <a:rPr lang="da-DK" i="1">
                            <a:latin typeface="Cambria Math"/>
                            <a:ea typeface="Cambria Math"/>
                          </a:rPr>
                          <m:t>0</m:t>
                        </m:r>
                      </m:sub>
                    </m:sSub>
                  </m:oMath>
                </a14:m>
                <a:r>
                  <a:rPr lang="da-DK" dirty="0" smtClean="0">
                    <a:solidFill>
                      <a:schemeClr val="tx1"/>
                    </a:solidFill>
                  </a:rPr>
                  <a:t> eller </a:t>
                </a:r>
                <a14:m>
                  <m:oMath xmlns:m="http://schemas.openxmlformats.org/officeDocument/2006/math">
                    <m:r>
                      <a:rPr lang="da-DK" i="1">
                        <a:latin typeface="Cambria Math" panose="02040503050406030204" pitchFamily="18" charset="0"/>
                        <a:ea typeface="Cambria Math" panose="02040503050406030204" pitchFamily="18" charset="0"/>
                      </a:rPr>
                      <m:t>𝜇</m:t>
                    </m:r>
                    <m:r>
                      <a:rPr lang="da-DK" i="1" smtClean="0">
                        <a:latin typeface="Cambria Math" panose="02040503050406030204" pitchFamily="18" charset="0"/>
                        <a:ea typeface="Cambria Math" panose="02040503050406030204" pitchFamily="18" charset="0"/>
                      </a:rPr>
                      <m:t>≠</m:t>
                    </m:r>
                    <m:sSub>
                      <m:sSubPr>
                        <m:ctrlPr>
                          <a:rPr lang="da-DK" i="1">
                            <a:latin typeface="Cambria Math" panose="02040503050406030204" pitchFamily="18" charset="0"/>
                            <a:ea typeface="Cambria Math"/>
                          </a:rPr>
                        </m:ctrlPr>
                      </m:sSubPr>
                      <m:e>
                        <m:r>
                          <a:rPr lang="da-DK" i="1">
                            <a:latin typeface="Cambria Math" panose="02040503050406030204" pitchFamily="18" charset="0"/>
                            <a:ea typeface="Cambria Math" panose="02040503050406030204" pitchFamily="18" charset="0"/>
                          </a:rPr>
                          <m:t>𝜇</m:t>
                        </m:r>
                      </m:e>
                      <m:sub>
                        <m:r>
                          <a:rPr lang="da-DK" i="1">
                            <a:latin typeface="Cambria Math"/>
                            <a:ea typeface="Cambria Math"/>
                          </a:rPr>
                          <m:t>0</m:t>
                        </m:r>
                      </m:sub>
                    </m:sSub>
                  </m:oMath>
                </a14:m>
                <a:r>
                  <a:rPr lang="en-US" smtClean="0">
                    <a:solidFill>
                      <a:schemeClr val="tx1"/>
                    </a:solidFill>
                  </a:rPr>
                  <a:t/>
                </a:r>
                <a:br>
                  <a:rPr lang="en-US" smtClean="0">
                    <a:solidFill>
                      <a:schemeClr val="tx1"/>
                    </a:solidFill>
                  </a:rPr>
                </a:br>
                <a:r>
                  <a:rPr lang="en-US" smtClean="0">
                    <a:solidFill>
                      <a:schemeClr val="tx1"/>
                    </a:solidFill>
                  </a:rPr>
                  <a:t>(er det en ensidet test på venstre eller højre hale, eller en tosidet test?)</a:t>
                </a:r>
                <a:endParaRPr lang="da-DK" dirty="0" smtClean="0">
                  <a:solidFill>
                    <a:schemeClr val="tx1"/>
                  </a:solidFill>
                </a:endParaRPr>
              </a:p>
              <a:p>
                <a:pPr marL="457200" indent="-457200">
                  <a:buFont typeface="+mj-lt"/>
                  <a:buAutoNum type="arabicPeriod"/>
                </a:pPr>
                <a:r>
                  <a:rPr lang="da-DK" sz="2000" b="1" smtClean="0">
                    <a:solidFill>
                      <a:schemeClr val="tx2"/>
                    </a:solidFill>
                  </a:rPr>
                  <a:t>Vælg signifikansniveau</a:t>
                </a:r>
                <a:br>
                  <a:rPr lang="da-DK" sz="2000" b="1" smtClean="0">
                    <a:solidFill>
                      <a:schemeClr val="tx2"/>
                    </a:solidFill>
                  </a:rPr>
                </a:br>
                <a:r>
                  <a:rPr lang="da-DK" sz="2000"/>
                  <a:t>Typisk vælges </a:t>
                </a:r>
                <a14:m>
                  <m:oMath xmlns:m="http://schemas.openxmlformats.org/officeDocument/2006/math">
                    <m:r>
                      <a:rPr lang="da-DK" sz="2000" i="1">
                        <a:latin typeface="Cambria Math"/>
                        <a:ea typeface="Cambria Math"/>
                      </a:rPr>
                      <m:t>𝛼</m:t>
                    </m:r>
                  </m:oMath>
                </a14:m>
                <a:r>
                  <a:rPr lang="en-US" sz="2000"/>
                  <a:t> </a:t>
                </a:r>
                <a:r>
                  <a:rPr lang="en-US" sz="2000" smtClean="0"/>
                  <a:t>= </a:t>
                </a:r>
                <a14:m>
                  <m:oMath xmlns:m="http://schemas.openxmlformats.org/officeDocument/2006/math">
                    <m:r>
                      <a:rPr lang="en-US" sz="2000" i="1">
                        <a:latin typeface="Cambria Math" panose="02040503050406030204" pitchFamily="18" charset="0"/>
                      </a:rPr>
                      <m:t>0.1</m:t>
                    </m:r>
                  </m:oMath>
                </a14:m>
                <a:r>
                  <a:rPr lang="en-US" sz="2000"/>
                  <a:t>, </a:t>
                </a:r>
                <a14:m>
                  <m:oMath xmlns:m="http://schemas.openxmlformats.org/officeDocument/2006/math">
                    <m:r>
                      <a:rPr lang="en-US" sz="2000" i="1">
                        <a:latin typeface="Cambria Math" panose="02040503050406030204" pitchFamily="18" charset="0"/>
                      </a:rPr>
                      <m:t>0.05</m:t>
                    </m:r>
                  </m:oMath>
                </a14:m>
                <a:r>
                  <a:rPr lang="en-US" sz="2000"/>
                  <a:t> </a:t>
                </a:r>
                <a:r>
                  <a:rPr lang="en-US" sz="2000" smtClean="0"/>
                  <a:t>eller </a:t>
                </a:r>
                <a14:m>
                  <m:oMath xmlns:m="http://schemas.openxmlformats.org/officeDocument/2006/math">
                    <m:r>
                      <a:rPr lang="en-US" sz="2000" i="1">
                        <a:latin typeface="Cambria Math" panose="02040503050406030204" pitchFamily="18" charset="0"/>
                      </a:rPr>
                      <m:t>0.01</m:t>
                    </m:r>
                  </m:oMath>
                </a14:m>
                <a:r>
                  <a:rPr lang="da-DK" sz="2000"/>
                  <a:t>. </a:t>
                </a:r>
                <a14:m>
                  <m:oMath xmlns:m="http://schemas.openxmlformats.org/officeDocument/2006/math">
                    <m:r>
                      <a:rPr lang="da-DK" sz="2000" i="1">
                        <a:latin typeface="Cambria Math"/>
                        <a:ea typeface="Cambria Math"/>
                      </a:rPr>
                      <m:t>𝛼</m:t>
                    </m:r>
                  </m:oMath>
                </a14:m>
                <a:r>
                  <a:rPr lang="da-DK" sz="2000" b="1" smtClean="0">
                    <a:solidFill>
                      <a:schemeClr val="tx2"/>
                    </a:solidFill>
                  </a:rPr>
                  <a:t> </a:t>
                </a:r>
                <a:r>
                  <a:rPr lang="da-DK" sz="2000"/>
                  <a:t>er sandsynligheden for type </a:t>
                </a:r>
                <a:r>
                  <a:rPr lang="da-DK" sz="2000" smtClean="0"/>
                  <a:t>I fejl </a:t>
                </a:r>
                <a:endParaRPr lang="da-DK" sz="2000"/>
              </a:p>
              <a:p>
                <a:pPr marL="457200" indent="-457200">
                  <a:buFont typeface="+mj-lt"/>
                  <a:buAutoNum type="arabicPeriod"/>
                </a:pPr>
                <a:r>
                  <a:rPr lang="da-DK" sz="2000" b="1" smtClean="0">
                    <a:solidFill>
                      <a:schemeClr val="tx2"/>
                    </a:solidFill>
                  </a:rPr>
                  <a:t>Opstil kriterier for test af nulhypotesen mod alternativet</a:t>
                </a:r>
                <a:endParaRPr lang="da-DK" sz="2000" b="1">
                  <a:solidFill>
                    <a:schemeClr val="tx2"/>
                  </a:solidFill>
                </a:endParaRPr>
              </a:p>
              <a:p>
                <a:pPr marL="647700" lvl="1" indent="-203200">
                  <a:spcBef>
                    <a:spcPts val="300"/>
                  </a:spcBef>
                  <a:buFont typeface="Arial" panose="020B0604020202020204" pitchFamily="34" charset="0"/>
                  <a:buChar char="•"/>
                </a:pPr>
                <a:r>
                  <a:rPr lang="da-DK" smtClean="0"/>
                  <a:t>Der opstilles en formel for teststørrelsen, som er den værdi, der skal vurderes mod det kritiske interval</a:t>
                </a:r>
              </a:p>
              <a:p>
                <a:pPr marL="647700" lvl="1" indent="-203200">
                  <a:spcBef>
                    <a:spcPts val="300"/>
                  </a:spcBef>
                  <a:buFont typeface="Arial" panose="020B0604020202020204" pitchFamily="34" charset="0"/>
                  <a:buChar char="•"/>
                </a:pPr>
                <a:r>
                  <a:rPr lang="da-DK" smtClean="0"/>
                  <a:t>Det nævnes hvilken fordeling, teststørrelsen følger</a:t>
                </a:r>
              </a:p>
              <a:p>
                <a:pPr marL="647700" lvl="1" indent="-203200">
                  <a:spcBef>
                    <a:spcPts val="300"/>
                  </a:spcBef>
                  <a:buFont typeface="Arial" panose="020B0604020202020204" pitchFamily="34" charset="0"/>
                  <a:buChar char="•"/>
                </a:pPr>
                <a:r>
                  <a:rPr lang="da-DK"/>
                  <a:t>På baggrund </a:t>
                </a:r>
                <a:r>
                  <a:rPr lang="da-DK" smtClean="0"/>
                  <a:t>af fordelingen, </a:t>
                </a:r>
                <a14:m>
                  <m:oMath xmlns:m="http://schemas.openxmlformats.org/officeDocument/2006/math">
                    <m:sSub>
                      <m:sSubPr>
                        <m:ctrlPr>
                          <a:rPr lang="da-DK" i="1">
                            <a:latin typeface="Cambria Math" panose="02040503050406030204" pitchFamily="18" charset="0"/>
                          </a:rPr>
                        </m:ctrlPr>
                      </m:sSubPr>
                      <m:e>
                        <m:r>
                          <a:rPr lang="da-DK" i="1">
                            <a:latin typeface="Cambria Math"/>
                          </a:rPr>
                          <m:t>𝐻</m:t>
                        </m:r>
                      </m:e>
                      <m:sub>
                        <m:r>
                          <a:rPr lang="en-US" i="1">
                            <a:latin typeface="Cambria Math" panose="02040503050406030204" pitchFamily="18" charset="0"/>
                          </a:rPr>
                          <m:t>1</m:t>
                        </m:r>
                      </m:sub>
                    </m:sSub>
                  </m:oMath>
                </a14:m>
                <a:r>
                  <a:rPr lang="da-DK"/>
                  <a:t>og signifikansniveauet </a:t>
                </a:r>
                <a14:m>
                  <m:oMath xmlns:m="http://schemas.openxmlformats.org/officeDocument/2006/math">
                    <m:r>
                      <a:rPr lang="da-DK" i="1">
                        <a:latin typeface="Cambria Math"/>
                        <a:ea typeface="Cambria Math"/>
                      </a:rPr>
                      <m:t>𝛼</m:t>
                    </m:r>
                  </m:oMath>
                </a14:m>
                <a:r>
                  <a:rPr lang="da-DK" smtClean="0"/>
                  <a:t> </a:t>
                </a:r>
                <a:r>
                  <a:rPr lang="da-DK"/>
                  <a:t>beregnes det kritiske interval, der angiver grænser for, om </a:t>
                </a:r>
                <a14:m>
                  <m:oMath xmlns:m="http://schemas.openxmlformats.org/officeDocument/2006/math">
                    <m:sSub>
                      <m:sSubPr>
                        <m:ctrlPr>
                          <a:rPr lang="da-DK" i="1">
                            <a:latin typeface="Cambria Math" panose="02040503050406030204" pitchFamily="18" charset="0"/>
                          </a:rPr>
                        </m:ctrlPr>
                      </m:sSubPr>
                      <m:e>
                        <m:r>
                          <a:rPr lang="da-DK" i="1">
                            <a:latin typeface="Cambria Math"/>
                          </a:rPr>
                          <m:t>𝐻</m:t>
                        </m:r>
                      </m:e>
                      <m:sub>
                        <m:r>
                          <a:rPr lang="da-DK" i="1">
                            <a:latin typeface="Cambria Math"/>
                          </a:rPr>
                          <m:t>0</m:t>
                        </m:r>
                      </m:sub>
                    </m:sSub>
                  </m:oMath>
                </a14:m>
                <a:r>
                  <a:rPr lang="da-DK"/>
                  <a:t> kan </a:t>
                </a:r>
                <a:r>
                  <a:rPr lang="da-DK" smtClean="0"/>
                  <a:t>forkastes eller ej</a:t>
                </a:r>
                <a:endParaRPr lang="da-DK" dirty="0" smtClean="0"/>
              </a:p>
              <a:p>
                <a:pPr marL="457200" indent="-457200">
                  <a:buFont typeface="+mj-lt"/>
                  <a:buAutoNum type="arabicPeriod"/>
                </a:pPr>
                <a:r>
                  <a:rPr lang="da-DK" sz="2000" b="1" smtClean="0">
                    <a:solidFill>
                      <a:schemeClr val="tx2"/>
                    </a:solidFill>
                  </a:rPr>
                  <a:t>Beregn værdien af </a:t>
                </a:r>
                <a:r>
                  <a:rPr lang="da-DK" sz="2000" b="1" dirty="0" smtClean="0">
                    <a:solidFill>
                      <a:schemeClr val="tx2"/>
                    </a:solidFill>
                  </a:rPr>
                  <a:t>teststørrelsen</a:t>
                </a:r>
                <a:r>
                  <a:rPr lang="da-DK" sz="2000" b="1" smtClean="0">
                    <a:solidFill>
                      <a:schemeClr val="tx2"/>
                    </a:solidFill>
                  </a:rPr>
                  <a:t/>
                </a:r>
                <a:br>
                  <a:rPr lang="da-DK" sz="2000" b="1" smtClean="0">
                    <a:solidFill>
                      <a:schemeClr val="tx2"/>
                    </a:solidFill>
                  </a:rPr>
                </a:br>
                <a:r>
                  <a:rPr lang="da-DK" sz="2000" smtClean="0">
                    <a:solidFill>
                      <a:schemeClr val="tx1"/>
                    </a:solidFill>
                  </a:rPr>
                  <a:t>På baggrund af stikprøvens data kan værdien af teststørrelsen beregnes</a:t>
                </a:r>
                <a:r>
                  <a:rPr lang="da-DK" sz="2000" smtClean="0"/>
                  <a:t> </a:t>
                </a:r>
                <a:endParaRPr lang="da-DK" sz="2000" dirty="0" smtClean="0"/>
              </a:p>
              <a:p>
                <a:pPr marL="457200" indent="-457200">
                  <a:buFont typeface="+mj-lt"/>
                  <a:buAutoNum type="arabicPeriod"/>
                </a:pPr>
                <a:r>
                  <a:rPr lang="da-DK" sz="2000" b="1" smtClean="0">
                    <a:solidFill>
                      <a:schemeClr val="tx2"/>
                    </a:solidFill>
                  </a:rPr>
                  <a:t>Drag </a:t>
                </a:r>
                <a:r>
                  <a:rPr lang="da-DK" sz="2000" b="1">
                    <a:solidFill>
                      <a:schemeClr val="tx2"/>
                    </a:solidFill>
                  </a:rPr>
                  <a:t>konklusioner og </a:t>
                </a:r>
                <a:r>
                  <a:rPr lang="da-DK" sz="2000" b="1" smtClean="0">
                    <a:solidFill>
                      <a:schemeClr val="tx2"/>
                    </a:solidFill>
                  </a:rPr>
                  <a:t>test </a:t>
                </a:r>
                <a:r>
                  <a:rPr lang="da-DK" sz="2000" b="1">
                    <a:solidFill>
                      <a:schemeClr val="tx2"/>
                    </a:solidFill>
                  </a:rPr>
                  <a:t>antagelser </a:t>
                </a:r>
                <a:r>
                  <a:rPr lang="da-DK" sz="2000" smtClean="0"/>
                  <a:t/>
                </a:r>
                <a:br>
                  <a:rPr lang="da-DK" sz="2000" smtClean="0"/>
                </a:br>
                <a:r>
                  <a:rPr lang="da-DK" sz="2000"/>
                  <a:t>Konkludér om nulhypotesen kan forkastes eller ej. </a:t>
                </a:r>
                <a:r>
                  <a:rPr lang="da-DK" sz="2000" smtClean="0"/>
                  <a:t>Vurdér </a:t>
                </a:r>
                <a:r>
                  <a:rPr lang="da-DK" sz="2000"/>
                  <a:t>om antagelser </a:t>
                </a:r>
                <a:r>
                  <a:rPr lang="da-DK" sz="2000" smtClean="0"/>
                  <a:t>for </a:t>
                </a:r>
                <a:r>
                  <a:rPr lang="da-DK" sz="2000"/>
                  <a:t>data </a:t>
                </a:r>
                <a:r>
                  <a:rPr lang="da-DK" sz="2000" smtClean="0"/>
                  <a:t>holder.</a:t>
                </a:r>
                <a:endParaRPr lang="da-DK"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052736"/>
                <a:ext cx="8496944" cy="5805264"/>
              </a:xfrm>
              <a:blipFill>
                <a:blip r:embed="rId3"/>
                <a:stretch>
                  <a:fillRect l="-789" t="-735" r="-646" b="-1050"/>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t>35</a:t>
            </a:fld>
            <a:endParaRPr lang="da-DK" dirty="0"/>
          </a:p>
        </p:txBody>
      </p:sp>
    </p:spTree>
    <p:extLst>
      <p:ext uri="{BB962C8B-B14F-4D97-AF65-F5344CB8AC3E}">
        <p14:creationId xmlns:p14="http://schemas.microsoft.com/office/powerpoint/2010/main" val="107381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Hypotesetest for batterieksemplet</a:t>
            </a:r>
            <a:endParaRPr lang="da-DK"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052736"/>
                <a:ext cx="8496944" cy="5805264"/>
              </a:xfrm>
            </p:spPr>
            <p:txBody>
              <a:bodyPr/>
              <a:lstStyle/>
              <a:p>
                <a:pPr marL="457200" indent="-457200">
                  <a:buFont typeface="+mj-lt"/>
                  <a:buAutoNum type="arabicPeriod"/>
                </a:pPr>
                <a:r>
                  <a:rPr lang="da-DK" sz="2000" b="1" smtClean="0">
                    <a:solidFill>
                      <a:schemeClr val="tx2"/>
                    </a:solidFill>
                  </a:rPr>
                  <a:t>Formulér </a:t>
                </a:r>
                <a:r>
                  <a:rPr lang="da-DK" sz="2000" b="1" dirty="0" smtClean="0">
                    <a:solidFill>
                      <a:schemeClr val="tx2"/>
                    </a:solidFill>
                  </a:rPr>
                  <a:t>hypoteser</a:t>
                </a:r>
              </a:p>
              <a:p>
                <a:pPr lvl="1" indent="-276225"/>
                <a14:m>
                  <m:oMath xmlns:m="http://schemas.openxmlformats.org/officeDocument/2006/math">
                    <m:sSub>
                      <m:sSubPr>
                        <m:ctrlPr>
                          <a:rPr lang="da-DK" i="1">
                            <a:latin typeface="Cambria Math" panose="02040503050406030204" pitchFamily="18" charset="0"/>
                          </a:rPr>
                        </m:ctrlPr>
                      </m:sSubPr>
                      <m:e>
                        <m:r>
                          <a:rPr lang="da-DK" i="1">
                            <a:latin typeface="Cambria Math"/>
                          </a:rPr>
                          <m:t>𝐻</m:t>
                        </m:r>
                      </m:e>
                      <m:sub>
                        <m:r>
                          <a:rPr lang="da-DK" i="1">
                            <a:latin typeface="Cambria Math"/>
                          </a:rPr>
                          <m:t>0</m:t>
                        </m:r>
                      </m:sub>
                    </m:sSub>
                  </m:oMath>
                </a14:m>
                <a:r>
                  <a:rPr lang="da-DK" dirty="0"/>
                  <a:t>: </a:t>
                </a:r>
                <a14:m>
                  <m:oMath xmlns:m="http://schemas.openxmlformats.org/officeDocument/2006/math">
                    <m:r>
                      <a:rPr lang="da-DK" i="1" smtClean="0">
                        <a:latin typeface="Cambria Math" panose="02040503050406030204" pitchFamily="18" charset="0"/>
                        <a:ea typeface="Cambria Math" panose="02040503050406030204" pitchFamily="18" charset="0"/>
                      </a:rPr>
                      <m:t>𝜇</m:t>
                    </m:r>
                    <m:r>
                      <a:rPr lang="da-DK" i="1">
                        <a:latin typeface="Cambria Math"/>
                        <a:ea typeface="Cambria Math"/>
                      </a:rPr>
                      <m:t>=</m:t>
                    </m:r>
                    <m:sSub>
                      <m:sSubPr>
                        <m:ctrlPr>
                          <a:rPr lang="da-DK" i="1">
                            <a:latin typeface="Cambria Math" panose="02040503050406030204" pitchFamily="18" charset="0"/>
                            <a:ea typeface="Cambria Math"/>
                          </a:rPr>
                        </m:ctrlPr>
                      </m:sSubPr>
                      <m:e>
                        <m:r>
                          <a:rPr lang="da-DK" i="1">
                            <a:latin typeface="Cambria Math" panose="02040503050406030204" pitchFamily="18" charset="0"/>
                            <a:ea typeface="Cambria Math" panose="02040503050406030204" pitchFamily="18" charset="0"/>
                          </a:rPr>
                          <m:t>𝜇</m:t>
                        </m:r>
                      </m:e>
                      <m:sub>
                        <m:r>
                          <a:rPr lang="da-DK" i="1">
                            <a:latin typeface="Cambria Math"/>
                            <a:ea typeface="Cambria Math"/>
                          </a:rPr>
                          <m:t>0</m:t>
                        </m:r>
                      </m:sub>
                    </m:sSub>
                    <m:r>
                      <a:rPr lang="en-US" b="0" i="1" smtClean="0">
                        <a:latin typeface="Cambria Math" panose="02040503050406030204" pitchFamily="18" charset="0"/>
                        <a:ea typeface="Cambria Math"/>
                      </a:rPr>
                      <m:t>=1600</m:t>
                    </m:r>
                  </m:oMath>
                </a14:m>
                <a:endParaRPr lang="da-DK" dirty="0"/>
              </a:p>
              <a:p>
                <a:pPr lvl="1" indent="-276225"/>
                <a14:m>
                  <m:oMath xmlns:m="http://schemas.openxmlformats.org/officeDocument/2006/math">
                    <m:sSub>
                      <m:sSubPr>
                        <m:ctrlPr>
                          <a:rPr lang="da-DK" i="1" smtClean="0">
                            <a:solidFill>
                              <a:schemeClr val="tx1"/>
                            </a:solidFill>
                            <a:latin typeface="Cambria Math" panose="02040503050406030204" pitchFamily="18" charset="0"/>
                          </a:rPr>
                        </m:ctrlPr>
                      </m:sSubPr>
                      <m:e>
                        <m:r>
                          <a:rPr lang="da-DK" i="1">
                            <a:solidFill>
                              <a:schemeClr val="tx1"/>
                            </a:solidFill>
                            <a:latin typeface="Cambria Math"/>
                          </a:rPr>
                          <m:t>𝐻</m:t>
                        </m:r>
                      </m:e>
                      <m:sub>
                        <m:r>
                          <a:rPr lang="en-US" b="0" i="1" smtClean="0">
                            <a:solidFill>
                              <a:schemeClr val="tx1"/>
                            </a:solidFill>
                            <a:latin typeface="Cambria Math" panose="02040503050406030204" pitchFamily="18" charset="0"/>
                          </a:rPr>
                          <m:t>1</m:t>
                        </m:r>
                      </m:sub>
                    </m:sSub>
                  </m:oMath>
                </a14:m>
                <a:r>
                  <a:rPr lang="da-DK" smtClean="0">
                    <a:solidFill>
                      <a:schemeClr val="tx1"/>
                    </a:solidFill>
                  </a:rPr>
                  <a:t>: </a:t>
                </a:r>
                <a14:m>
                  <m:oMath xmlns:m="http://schemas.openxmlformats.org/officeDocument/2006/math">
                    <m:r>
                      <a:rPr lang="da-DK" i="1">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&gt;1600</m:t>
                    </m:r>
                  </m:oMath>
                </a14:m>
                <a:r>
                  <a:rPr lang="en-US" smtClean="0">
                    <a:solidFill>
                      <a:schemeClr val="tx1"/>
                    </a:solidFill>
                  </a:rPr>
                  <a:t/>
                </a:r>
                <a:br>
                  <a:rPr lang="en-US" smtClean="0">
                    <a:solidFill>
                      <a:schemeClr val="tx1"/>
                    </a:solidFill>
                  </a:rPr>
                </a:br>
                <a:r>
                  <a:rPr lang="en-US" smtClean="0">
                    <a:solidFill>
                      <a:schemeClr val="tx1"/>
                    </a:solidFill>
                  </a:rPr>
                  <a:t>(det en højre-halet, ensidet test)</a:t>
                </a:r>
                <a:endParaRPr lang="da-DK" dirty="0" smtClean="0">
                  <a:solidFill>
                    <a:schemeClr val="tx1"/>
                  </a:solidFill>
                </a:endParaRPr>
              </a:p>
              <a:p>
                <a:pPr marL="457200" indent="-457200">
                  <a:buFont typeface="+mj-lt"/>
                  <a:buAutoNum type="arabicPeriod"/>
                </a:pPr>
                <a:r>
                  <a:rPr lang="da-DK" sz="2000" b="1" smtClean="0">
                    <a:solidFill>
                      <a:schemeClr val="tx2"/>
                    </a:solidFill>
                  </a:rPr>
                  <a:t>Vælg signifikansniveau</a:t>
                </a:r>
                <a:br>
                  <a:rPr lang="da-DK" sz="2000" b="1" smtClean="0">
                    <a:solidFill>
                      <a:schemeClr val="tx2"/>
                    </a:solidFill>
                  </a:rPr>
                </a:br>
                <a:r>
                  <a:rPr lang="da-DK" sz="2000" smtClean="0"/>
                  <a:t>Vi vælger </a:t>
                </a:r>
                <a14:m>
                  <m:oMath xmlns:m="http://schemas.openxmlformats.org/officeDocument/2006/math">
                    <m:r>
                      <a:rPr lang="da-DK" sz="2000" i="1">
                        <a:latin typeface="Cambria Math"/>
                        <a:ea typeface="Cambria Math"/>
                      </a:rPr>
                      <m:t>𝛼</m:t>
                    </m:r>
                    <m:r>
                      <a:rPr lang="en-US" sz="2000" b="0" i="0" smtClean="0">
                        <a:latin typeface="Cambria Math" panose="02040503050406030204" pitchFamily="18" charset="0"/>
                        <a:ea typeface="Cambria Math"/>
                      </a:rPr>
                      <m:t>=</m:t>
                    </m:r>
                    <m:r>
                      <a:rPr lang="en-US" sz="2000" i="1">
                        <a:latin typeface="Cambria Math" panose="02040503050406030204" pitchFamily="18" charset="0"/>
                      </a:rPr>
                      <m:t>0.05</m:t>
                    </m:r>
                  </m:oMath>
                </a14:m>
                <a:r>
                  <a:rPr lang="en-US" sz="2000"/>
                  <a:t> </a:t>
                </a:r>
                <a:r>
                  <a:rPr lang="da-DK" sz="2000" smtClean="0"/>
                  <a:t> </a:t>
                </a:r>
                <a:endParaRPr lang="da-DK" sz="2000"/>
              </a:p>
              <a:p>
                <a:pPr marL="457200" indent="-457200">
                  <a:buFont typeface="+mj-lt"/>
                  <a:buAutoNum type="arabicPeriod"/>
                </a:pPr>
                <a:r>
                  <a:rPr lang="da-DK" sz="2000" b="1" smtClean="0">
                    <a:solidFill>
                      <a:schemeClr val="tx2"/>
                    </a:solidFill>
                  </a:rPr>
                  <a:t>Opstil kriterier for test af nulhypotesen mod alternativet</a:t>
                </a:r>
                <a:endParaRPr lang="da-DK" sz="2000" b="1">
                  <a:solidFill>
                    <a:schemeClr val="tx2"/>
                  </a:solidFill>
                </a:endParaRPr>
              </a:p>
              <a:p>
                <a:pPr marL="647700" lvl="1" indent="-203200">
                  <a:spcBef>
                    <a:spcPts val="300"/>
                  </a:spcBef>
                  <a:buFont typeface="Arial" panose="020B0604020202020204" pitchFamily="34" charset="0"/>
                  <a:buChar char="•"/>
                </a:pPr>
                <a:r>
                  <a:rPr lang="da-DK" smtClean="0"/>
                  <a:t>Formlen for teststørrelsen følger af den centrale grænseværdisætning (CGS), nemlig at </a:t>
                </a:r>
                <a14:m>
                  <m:oMath xmlns:m="http://schemas.openxmlformats.org/officeDocument/2006/math">
                    <m:acc>
                      <m:accPr>
                        <m:chr m:val="̅"/>
                        <m:ctrlPr>
                          <a:rPr lang="da-DK" i="1">
                            <a:latin typeface="Cambria Math" panose="02040503050406030204" pitchFamily="18" charset="0"/>
                          </a:rPr>
                        </m:ctrlPr>
                      </m:accPr>
                      <m:e>
                        <m:r>
                          <a:rPr lang="en-US" i="1">
                            <a:latin typeface="Cambria Math" panose="02040503050406030204" pitchFamily="18" charset="0"/>
                          </a:rPr>
                          <m:t>𝑥</m:t>
                        </m:r>
                      </m:e>
                    </m:acc>
                  </m:oMath>
                </a14:m>
                <a:r>
                  <a:rPr lang="da-DK" smtClean="0"/>
                  <a:t> er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num>
                      <m:den>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𝑛</m:t>
                            </m:r>
                          </m:e>
                        </m:rad>
                      </m:den>
                    </m:f>
                    <m:r>
                      <a:rPr lang="en-US" i="1">
                        <a:latin typeface="Cambria Math" panose="02040503050406030204" pitchFamily="18" charset="0"/>
                        <a:ea typeface="Cambria Math" panose="02040503050406030204" pitchFamily="18" charset="0"/>
                      </a:rPr>
                      <m:t>)</m:t>
                    </m:r>
                  </m:oMath>
                </a14:m>
                <a:r>
                  <a:rPr lang="da-DK" smtClean="0"/>
                  <a:t>:</a:t>
                </a:r>
                <a:br>
                  <a:rPr lang="da-DK" smtClean="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0</m:t>
                            </m:r>
                          </m:sub>
                        </m:sSub>
                      </m:num>
                      <m:den>
                        <m:r>
                          <a:rPr lang="da-DK" i="1">
                            <a:latin typeface="Cambria Math"/>
                            <a:ea typeface="Cambria Math"/>
                          </a:rPr>
                          <m:t>𝜎</m:t>
                        </m:r>
                        <m:r>
                          <a:rPr lang="da-DK" i="1">
                            <a:latin typeface="Cambria Math"/>
                            <a:ea typeface="Cambria Math"/>
                          </a:rPr>
                          <m:t>/</m:t>
                        </m:r>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den>
                    </m:f>
                  </m:oMath>
                </a14:m>
                <a:endParaRPr lang="da-DK" smtClean="0"/>
              </a:p>
              <a:p>
                <a:pPr marL="647700" lvl="1" indent="-203200">
                  <a:spcBef>
                    <a:spcPts val="300"/>
                  </a:spcBef>
                  <a:buFont typeface="Arial" panose="020B0604020202020204" pitchFamily="34" charset="0"/>
                  <a:buChar char="•"/>
                </a:pPr>
                <a:r>
                  <a:rPr lang="da-DK" smtClean="0"/>
                  <a:t>Teststørrelsen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0</m:t>
                        </m:r>
                      </m:sub>
                    </m:sSub>
                  </m:oMath>
                </a14:m>
                <a:r>
                  <a:rPr lang="da-DK" smtClean="0"/>
                  <a:t> er standard normalfordelt</a:t>
                </a:r>
              </a:p>
              <a:p>
                <a:pPr marL="647700" lvl="1" indent="-203200">
                  <a:spcBef>
                    <a:spcPts val="300"/>
                  </a:spcBef>
                  <a:buFont typeface="Arial" panose="020B0604020202020204" pitchFamily="34" charset="0"/>
                  <a:buChar char="•"/>
                </a:pPr>
                <a:r>
                  <a:rPr lang="da-DK" smtClean="0"/>
                  <a:t>Nulhypotesen forkastes, hvis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0</m:t>
                        </m:r>
                      </m:sub>
                    </m:sSub>
                    <m:r>
                      <a:rPr lang="en-US" b="0" i="1" smtClean="0">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sub>
                    </m:sSub>
                  </m:oMath>
                </a14:m>
                <a:r>
                  <a:rPr lang="da-DK" smtClean="0"/>
                  <a:t>, hvor </a:t>
                </a:r>
                <a:br>
                  <a:rPr lang="da-DK" smtClean="0"/>
                </a:br>
                <a:r>
                  <a:rPr lang="da-DK"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sub>
                    </m:sSub>
                    <m:r>
                      <a:rPr lang="en-US" i="1">
                        <a:latin typeface="Cambria Math" panose="02040503050406030204" pitchFamily="18" charset="0"/>
                      </a:rPr>
                      <m:t>=</m:t>
                    </m:r>
                    <m:r>
                      <m:rPr>
                        <m:nor/>
                      </m:rPr>
                      <a:rPr lang="en-US">
                        <a:latin typeface="Cambria Math" panose="02040503050406030204" pitchFamily="18" charset="0"/>
                      </a:rPr>
                      <m:t>qnorm</m:t>
                    </m:r>
                    <m:d>
                      <m:dPr>
                        <m:ctrlPr>
                          <a:rPr lang="en-US" i="1">
                            <a:latin typeface="Cambria Math" panose="02040503050406030204" pitchFamily="18" charset="0"/>
                          </a:rPr>
                        </m:ctrlPr>
                      </m:dPr>
                      <m:e>
                        <m:r>
                          <a:rPr lang="en-US">
                            <a:latin typeface="Cambria Math" panose="02040503050406030204" pitchFamily="18" charset="0"/>
                          </a:rPr>
                          <m:t>1−</m:t>
                        </m:r>
                        <m:r>
                          <m:rPr>
                            <m:sty m:val="p"/>
                          </m:rPr>
                          <a:rPr lang="el-GR" i="1">
                            <a:latin typeface="Cambria Math" panose="02040503050406030204" pitchFamily="18" charset="0"/>
                            <a:ea typeface="Cambria Math" panose="02040503050406030204" pitchFamily="18" charset="0"/>
                          </a:rPr>
                          <m:t>α</m:t>
                        </m:r>
                      </m:e>
                    </m:d>
                    <m:r>
                      <a:rPr lang="en-US" i="1">
                        <a:latin typeface="Cambria Math" panose="02040503050406030204" pitchFamily="18" charset="0"/>
                      </a:rPr>
                      <m:t>=</m:t>
                    </m:r>
                    <m:r>
                      <m:rPr>
                        <m:nor/>
                      </m:rPr>
                      <a:rPr lang="en-US">
                        <a:latin typeface="Cambria Math" panose="02040503050406030204" pitchFamily="18" charset="0"/>
                      </a:rPr>
                      <m:t>qnorm</m:t>
                    </m:r>
                    <m:d>
                      <m:dPr>
                        <m:ctrlPr>
                          <a:rPr lang="en-US" i="1">
                            <a:latin typeface="Cambria Math" panose="02040503050406030204" pitchFamily="18" charset="0"/>
                          </a:rPr>
                        </m:ctrlPr>
                      </m:dPr>
                      <m:e>
                        <m:r>
                          <a:rPr lang="en-US" b="0" i="1" smtClean="0">
                            <a:latin typeface="Cambria Math" panose="02040503050406030204" pitchFamily="18" charset="0"/>
                          </a:rPr>
                          <m:t>0.95</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1.645</m:t>
                    </m:r>
                  </m:oMath>
                </a14:m>
                <a:r>
                  <a:rPr lang="da-DK"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052736"/>
                <a:ext cx="8496944" cy="5805264"/>
              </a:xfrm>
              <a:blipFill>
                <a:blip r:embed="rId3"/>
                <a:stretch>
                  <a:fillRect l="-789" t="-735"/>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t>36</a:t>
            </a:fld>
            <a:endParaRPr lang="da-DK" dirty="0"/>
          </a:p>
        </p:txBody>
      </p:sp>
    </p:spTree>
    <p:extLst>
      <p:ext uri="{BB962C8B-B14F-4D97-AF65-F5344CB8AC3E}">
        <p14:creationId xmlns:p14="http://schemas.microsoft.com/office/powerpoint/2010/main" val="3370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Hypotesetest for batterieksemplet</a:t>
            </a:r>
            <a:endParaRPr lang="da-DK"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052736"/>
                <a:ext cx="8496944" cy="5805264"/>
              </a:xfrm>
            </p:spPr>
            <p:txBody>
              <a:bodyPr/>
              <a:lstStyle/>
              <a:p>
                <a:pPr marL="457200" indent="-457200">
                  <a:buFont typeface="+mj-lt"/>
                  <a:buAutoNum type="arabicPeriod" startAt="4"/>
                </a:pPr>
                <a:r>
                  <a:rPr lang="da-DK" sz="2000" b="1" smtClean="0">
                    <a:solidFill>
                      <a:schemeClr val="tx2"/>
                    </a:solidFill>
                  </a:rPr>
                  <a:t>Beregn værdien af </a:t>
                </a:r>
                <a:r>
                  <a:rPr lang="da-DK" sz="2000" b="1" dirty="0" smtClean="0">
                    <a:solidFill>
                      <a:schemeClr val="tx2"/>
                    </a:solidFill>
                  </a:rPr>
                  <a:t>teststørrelsen</a:t>
                </a:r>
                <a:r>
                  <a:rPr lang="da-DK" sz="2000" b="1" smtClean="0">
                    <a:solidFill>
                      <a:schemeClr val="tx2"/>
                    </a:solidFill>
                  </a:rPr>
                  <a:t/>
                </a:r>
                <a:br>
                  <a:rPr lang="da-DK" sz="2000" b="1" smtClean="0">
                    <a:solidFill>
                      <a:schemeClr val="tx2"/>
                    </a:solidFill>
                  </a:rPr>
                </a:br>
                <a:r>
                  <a:rPr lang="da-DK" sz="2000"/>
                  <a:t>Bogen antager, at </a:t>
                </a:r>
                <a:r>
                  <a:rPr lang="da-DK" sz="2000" smtClean="0"/>
                  <a:t>populations-standardafvigelsen </a:t>
                </a:r>
                <a:r>
                  <a:rPr lang="da-DK" sz="2000"/>
                  <a:t>er kendt, </a:t>
                </a:r>
                <a14:m>
                  <m:oMath xmlns:m="http://schemas.openxmlformats.org/officeDocument/2006/math">
                    <m:r>
                      <a:rPr lang="da-DK" sz="2000" i="1">
                        <a:latin typeface="Cambria Math"/>
                        <a:ea typeface="Cambria Math"/>
                      </a:rPr>
                      <m:t>𝜎</m:t>
                    </m:r>
                    <m:r>
                      <a:rPr lang="en-US" sz="2000" b="0" i="1" smtClean="0">
                        <a:latin typeface="Cambria Math" panose="02040503050406030204" pitchFamily="18" charset="0"/>
                        <a:ea typeface="Cambria Math"/>
                      </a:rPr>
                      <m:t>=192</m:t>
                    </m:r>
                  </m:oMath>
                </a14:m>
                <a:r>
                  <a:rPr lang="da-DK" sz="2000" smtClean="0"/>
                  <a:t>. </a:t>
                </a:r>
                <a:br>
                  <a:rPr lang="da-DK" sz="2000" smtClean="0"/>
                </a:br>
                <a:r>
                  <a:rPr lang="da-DK" sz="2000" smtClean="0"/>
                  <a:t>Lad os sige, at stikprøven har </a:t>
                </a:r>
                <a14:m>
                  <m:oMath xmlns:m="http://schemas.openxmlformats.org/officeDocument/2006/math">
                    <m:r>
                      <a:rPr lang="da-DK" sz="2000" i="1">
                        <a:latin typeface="Cambria Math"/>
                        <a:ea typeface="Cambria Math"/>
                      </a:rPr>
                      <m:t>𝑛</m:t>
                    </m:r>
                    <m:r>
                      <a:rPr lang="en-US" sz="2000" b="0" i="1" smtClean="0">
                        <a:latin typeface="Cambria Math" panose="02040503050406030204" pitchFamily="18" charset="0"/>
                        <a:ea typeface="Cambria Math"/>
                      </a:rPr>
                      <m:t>=36</m:t>
                    </m:r>
                  </m:oMath>
                </a14:m>
                <a:r>
                  <a:rPr lang="da-DK" sz="2000" smtClean="0"/>
                  <a:t> og </a:t>
                </a:r>
                <a14:m>
                  <m:oMath xmlns:m="http://schemas.openxmlformats.org/officeDocument/2006/math">
                    <m:acc>
                      <m:accPr>
                        <m:chr m:val="̅"/>
                        <m:ctrlPr>
                          <a:rPr lang="da-DK" sz="2000" i="1">
                            <a:latin typeface="Cambria Math" panose="02040503050406030204" pitchFamily="18" charset="0"/>
                          </a:rPr>
                        </m:ctrlPr>
                      </m:accPr>
                      <m:e>
                        <m:r>
                          <a:rPr lang="en-US" sz="2000" i="1">
                            <a:latin typeface="Cambria Math" panose="02040503050406030204" pitchFamily="18" charset="0"/>
                          </a:rPr>
                          <m:t>𝑥</m:t>
                        </m:r>
                      </m:e>
                    </m:acc>
                    <m:r>
                      <a:rPr lang="en-US" sz="2000" b="0" i="1" smtClean="0">
                        <a:latin typeface="Cambria Math" panose="02040503050406030204" pitchFamily="18" charset="0"/>
                      </a:rPr>
                      <m:t>=1670</m:t>
                    </m:r>
                  </m:oMath>
                </a14:m>
                <a:r>
                  <a:rPr lang="da-DK" sz="2000" smtClean="0"/>
                  <a:t/>
                </a:r>
                <a:br>
                  <a:rPr lang="da-DK" sz="2000" smtClean="0"/>
                </a:b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i="1">
                            <a:latin typeface="Cambria Math" panose="02040503050406030204" pitchFamily="18" charset="0"/>
                          </a:rPr>
                          <m:t>0</m:t>
                        </m:r>
                      </m:sub>
                    </m:sSub>
                    <m:r>
                      <a:rPr lang="en-US" sz="2000" i="1">
                        <a:latin typeface="Cambria Math" panose="02040503050406030204" pitchFamily="18" charset="0"/>
                      </a:rPr>
                      <m:t>=</m:t>
                    </m:r>
                    <m:f>
                      <m:fPr>
                        <m:ctrlPr>
                          <a:rPr lang="en-US" sz="2000" i="1">
                            <a:latin typeface="Cambria Math" panose="02040503050406030204" pitchFamily="18" charset="0"/>
                          </a:rPr>
                        </m:ctrlPr>
                      </m:fPr>
                      <m:num>
                        <m:acc>
                          <m:accPr>
                            <m:chr m:val="̅"/>
                            <m:ctrlPr>
                              <a:rPr lang="da-DK" sz="2000" i="1">
                                <a:latin typeface="Cambria Math" panose="02040503050406030204" pitchFamily="18" charset="0"/>
                              </a:rPr>
                            </m:ctrlPr>
                          </m:accPr>
                          <m:e>
                            <m:r>
                              <a:rPr lang="en-US" sz="2000" i="1">
                                <a:latin typeface="Cambria Math" panose="02040503050406030204" pitchFamily="18" charset="0"/>
                              </a:rPr>
                              <m:t>𝑥</m:t>
                            </m:r>
                          </m:e>
                        </m:acc>
                        <m:r>
                          <a:rPr lang="en-US" sz="2000" i="1">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rPr>
                              <m:t>0</m:t>
                            </m:r>
                          </m:sub>
                        </m:sSub>
                      </m:num>
                      <m:den>
                        <m:r>
                          <a:rPr lang="da-DK" sz="2000" i="1">
                            <a:latin typeface="Cambria Math"/>
                            <a:ea typeface="Cambria Math"/>
                          </a:rPr>
                          <m:t>𝜎</m:t>
                        </m:r>
                        <m:r>
                          <a:rPr lang="da-DK" sz="2000" i="1">
                            <a:latin typeface="Cambria Math"/>
                            <a:ea typeface="Cambria Math"/>
                          </a:rPr>
                          <m:t>/</m:t>
                        </m:r>
                        <m:rad>
                          <m:radPr>
                            <m:degHide m:val="on"/>
                            <m:ctrlPr>
                              <a:rPr lang="da-DK" sz="2000" i="1">
                                <a:latin typeface="Cambria Math" panose="02040503050406030204" pitchFamily="18" charset="0"/>
                                <a:ea typeface="Cambria Math"/>
                              </a:rPr>
                            </m:ctrlPr>
                          </m:radPr>
                          <m:deg/>
                          <m:e>
                            <m:r>
                              <a:rPr lang="da-DK" sz="2000" i="1">
                                <a:latin typeface="Cambria Math"/>
                                <a:ea typeface="Cambria Math"/>
                              </a:rPr>
                              <m:t>𝑛</m:t>
                            </m:r>
                          </m:e>
                        </m:rad>
                      </m:den>
                    </m:f>
                    <m:r>
                      <a:rPr lang="en-US" sz="2000" b="0" i="1" smtClean="0">
                        <a:latin typeface="Cambria Math" panose="02040503050406030204" pitchFamily="18" charset="0"/>
                        <a:ea typeface="Cambria Math"/>
                      </a:rPr>
                      <m:t>=</m:t>
                    </m:r>
                    <m:f>
                      <m:fPr>
                        <m:ctrlPr>
                          <a:rPr lang="en-US" sz="2000" b="0" i="1" smtClean="0">
                            <a:latin typeface="Cambria Math" panose="02040503050406030204" pitchFamily="18" charset="0"/>
                            <a:ea typeface="Cambria Math"/>
                          </a:rPr>
                        </m:ctrlPr>
                      </m:fPr>
                      <m:num>
                        <m:r>
                          <a:rPr lang="en-US" sz="2000" b="0" i="1" smtClean="0">
                            <a:latin typeface="Cambria Math" panose="02040503050406030204" pitchFamily="18" charset="0"/>
                            <a:ea typeface="Cambria Math"/>
                          </a:rPr>
                          <m:t>1670−1600</m:t>
                        </m:r>
                      </m:num>
                      <m:den>
                        <m:r>
                          <a:rPr lang="en-US" sz="2000" b="0" i="1" smtClean="0">
                            <a:latin typeface="Cambria Math" panose="02040503050406030204" pitchFamily="18" charset="0"/>
                            <a:ea typeface="Cambria Math"/>
                          </a:rPr>
                          <m:t>192/</m:t>
                        </m:r>
                        <m:rad>
                          <m:radPr>
                            <m:degHide m:val="on"/>
                            <m:ctrlPr>
                              <a:rPr lang="en-US" sz="2000" b="0" i="1" smtClean="0">
                                <a:latin typeface="Cambria Math" panose="02040503050406030204" pitchFamily="18" charset="0"/>
                                <a:ea typeface="Cambria Math"/>
                              </a:rPr>
                            </m:ctrlPr>
                          </m:radPr>
                          <m:deg/>
                          <m:e>
                            <m:r>
                              <a:rPr lang="en-US" sz="2000" b="0" i="1" smtClean="0">
                                <a:latin typeface="Cambria Math" panose="02040503050406030204" pitchFamily="18" charset="0"/>
                                <a:ea typeface="Cambria Math"/>
                              </a:rPr>
                              <m:t>36</m:t>
                            </m:r>
                          </m:e>
                        </m:rad>
                      </m:den>
                    </m:f>
                    <m:r>
                      <a:rPr lang="en-US" sz="2000" i="1">
                        <a:latin typeface="Cambria Math" panose="02040503050406030204" pitchFamily="18" charset="0"/>
                        <a:ea typeface="Cambria Math"/>
                      </a:rPr>
                      <m:t>=2</m:t>
                    </m:r>
                    <m:r>
                      <a:rPr lang="en-US" sz="2000" b="0" i="1" smtClean="0">
                        <a:latin typeface="Cambria Math" panose="02040503050406030204" pitchFamily="18" charset="0"/>
                        <a:ea typeface="Cambria Math"/>
                      </a:rPr>
                      <m:t>.</m:t>
                    </m:r>
                    <m:r>
                      <a:rPr lang="en-US" sz="2000" i="1">
                        <a:latin typeface="Cambria Math" panose="02040503050406030204" pitchFamily="18" charset="0"/>
                        <a:ea typeface="Cambria Math"/>
                      </a:rPr>
                      <m:t>1875</m:t>
                    </m:r>
                  </m:oMath>
                </a14:m>
                <a:endParaRPr lang="da-DK" sz="2000" dirty="0" smtClean="0"/>
              </a:p>
              <a:p>
                <a:pPr marL="457200" indent="-457200">
                  <a:buFont typeface="+mj-lt"/>
                  <a:buAutoNum type="arabicPeriod" startAt="4"/>
                </a:pPr>
                <a:r>
                  <a:rPr lang="da-DK" sz="2000" b="1" smtClean="0">
                    <a:solidFill>
                      <a:schemeClr val="tx2"/>
                    </a:solidFill>
                  </a:rPr>
                  <a:t>Drag </a:t>
                </a:r>
                <a:r>
                  <a:rPr lang="da-DK" sz="2000" b="1">
                    <a:solidFill>
                      <a:schemeClr val="tx2"/>
                    </a:solidFill>
                  </a:rPr>
                  <a:t>konklusioner og </a:t>
                </a:r>
                <a:r>
                  <a:rPr lang="da-DK" sz="2000" b="1" smtClean="0">
                    <a:solidFill>
                      <a:schemeClr val="tx2"/>
                    </a:solidFill>
                  </a:rPr>
                  <a:t>test </a:t>
                </a:r>
                <a:r>
                  <a:rPr lang="da-DK" sz="2000" b="1">
                    <a:solidFill>
                      <a:schemeClr val="tx2"/>
                    </a:solidFill>
                  </a:rPr>
                  <a:t>antagelser </a:t>
                </a:r>
                <a:r>
                  <a:rPr lang="da-DK" sz="2000" smtClean="0"/>
                  <a:t/>
                </a:r>
                <a:br>
                  <a:rPr lang="da-DK" sz="2000" smtClean="0"/>
                </a:br>
                <a:r>
                  <a:rPr lang="da-DK" sz="2000" smtClean="0"/>
                  <a:t>Da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i="1">
                            <a:latin typeface="Cambria Math" panose="02040503050406030204" pitchFamily="18" charset="0"/>
                          </a:rPr>
                          <m:t>0</m:t>
                        </m:r>
                      </m:sub>
                    </m:sSub>
                    <m:r>
                      <a:rPr lang="en-US" sz="2000" i="1">
                        <a:latin typeface="Cambria Math" panose="02040503050406030204" pitchFamily="18" charset="0"/>
                        <a:ea typeface="Cambria Math"/>
                      </a:rPr>
                      <m:t>=2.1875</m:t>
                    </m:r>
                    <m:r>
                      <a:rPr lang="en-US" sz="2000" b="0" i="1" smtClean="0">
                        <a:latin typeface="Cambria Math" panose="02040503050406030204" pitchFamily="18" charset="0"/>
                        <a:ea typeface="Cambria Math"/>
                      </a:rPr>
                      <m:t> </m:t>
                    </m:r>
                  </m:oMath>
                </a14:m>
                <a:r>
                  <a:rPr lang="da-DK" sz="2000" dirty="0" smtClean="0"/>
                  <a:t>og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i="1">
                            <a:latin typeface="Cambria Math" panose="02040503050406030204" pitchFamily="18" charset="0"/>
                            <a:ea typeface="Cambria Math" panose="02040503050406030204" pitchFamily="18" charset="0"/>
                          </a:rPr>
                          <m:t>𝛼</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1.645</m:t>
                    </m:r>
                  </m:oMath>
                </a14:m>
                <a:r>
                  <a:rPr lang="da-DK" sz="2000" dirty="0" smtClean="0"/>
                  <a:t> er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i="1">
                            <a:latin typeface="Cambria Math" panose="02040503050406030204" pitchFamily="18" charset="0"/>
                          </a:rPr>
                          <m:t>0</m:t>
                        </m:r>
                      </m:sub>
                    </m:sSub>
                    <m:r>
                      <a:rPr lang="en-US" sz="2000" i="1">
                        <a:latin typeface="Cambria Math" panose="02040503050406030204" pitchFamily="18" charset="0"/>
                        <a:ea typeface="Cambria Math"/>
                      </a:rPr>
                      <m:t>&gt;</m:t>
                    </m:r>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i="1">
                            <a:latin typeface="Cambria Math" panose="02040503050406030204" pitchFamily="18" charset="0"/>
                            <a:ea typeface="Cambria Math" panose="02040503050406030204" pitchFamily="18" charset="0"/>
                          </a:rPr>
                          <m:t>𝛼</m:t>
                        </m:r>
                      </m:sub>
                    </m:sSub>
                  </m:oMath>
                </a14:m>
                <a:r>
                  <a:rPr lang="da-DK" sz="2000" smtClean="0"/>
                  <a:t>. Teststørrelsen er altså i det kritiske interval, så vi forkaster nulhypotesen. </a:t>
                </a:r>
                <a:br>
                  <a:rPr lang="da-DK" sz="2000" smtClean="0"/>
                </a:br>
                <a:r>
                  <a:rPr lang="da-DK" sz="2000" smtClean="0"/>
                  <a:t>Vi har således vist på 5 % signifikansniveau, at batterierne kan oplades mere end </a:t>
                </a:r>
                <a14:m>
                  <m:oMath xmlns:m="http://schemas.openxmlformats.org/officeDocument/2006/math">
                    <m:r>
                      <a:rPr lang="da-DK" sz="2000" i="1" smtClean="0">
                        <a:latin typeface="Cambria Math" panose="02040503050406030204" pitchFamily="18" charset="0"/>
                      </a:rPr>
                      <m:t>1600</m:t>
                    </m:r>
                  </m:oMath>
                </a14:m>
                <a:r>
                  <a:rPr lang="da-DK" sz="2000" smtClean="0"/>
                  <a:t> gange. </a:t>
                </a:r>
                <a:br>
                  <a:rPr lang="da-DK" sz="2000" smtClean="0"/>
                </a:br>
                <a:r>
                  <a:rPr lang="da-DK" sz="2000" smtClean="0"/>
                  <a:t>Vi har antaget CGS, men da stikprøvestørrelsen er stor </a:t>
                </a:r>
                <a14:m>
                  <m:oMath xmlns:m="http://schemas.openxmlformats.org/officeDocument/2006/math">
                    <m:r>
                      <a:rPr lang="en-US" sz="2000" b="0" i="0" smtClean="0">
                        <a:latin typeface="Cambria Math" panose="02040503050406030204" pitchFamily="18" charset="0"/>
                        <a:ea typeface="Cambria Math"/>
                      </a:rPr>
                      <m:t>(</m:t>
                    </m:r>
                    <m:r>
                      <a:rPr lang="da-DK" sz="2000" i="1">
                        <a:latin typeface="Cambria Math"/>
                        <a:ea typeface="Cambria Math"/>
                      </a:rPr>
                      <m:t>𝑛</m:t>
                    </m:r>
                    <m:r>
                      <a:rPr lang="en-US" sz="2000" i="1" smtClean="0">
                        <a:latin typeface="Cambria Math" panose="02040503050406030204" pitchFamily="18" charset="0"/>
                        <a:ea typeface="Cambria Math"/>
                      </a:rPr>
                      <m:t>&gt;</m:t>
                    </m:r>
                    <m:r>
                      <a:rPr lang="en-US" sz="2000" b="0" i="1" smtClean="0">
                        <a:latin typeface="Cambria Math" panose="02040503050406030204" pitchFamily="18" charset="0"/>
                        <a:ea typeface="Cambria Math"/>
                      </a:rPr>
                      <m:t>30</m:t>
                    </m:r>
                    <m:r>
                      <a:rPr lang="en-US" sz="2000" b="0" i="0" smtClean="0">
                        <a:latin typeface="Cambria Math" panose="02040503050406030204" pitchFamily="18" charset="0"/>
                        <a:ea typeface="Cambria Math"/>
                      </a:rPr>
                      <m:t>)</m:t>
                    </m:r>
                  </m:oMath>
                </a14:m>
                <a:r>
                  <a:rPr lang="da-DK" sz="2000" smtClean="0"/>
                  <a:t>, så holder CGS. Ellers kunne vi teste antagelsen med et normalfordelingsplot af data</a:t>
                </a:r>
                <a:br>
                  <a:rPr lang="da-DK" sz="2000" smtClean="0"/>
                </a:br>
                <a:endParaRPr lang="da-DK" sz="2000" smtClean="0"/>
              </a:p>
              <a:p>
                <a:pPr marL="0" indent="0">
                  <a:buNone/>
                </a:pPr>
                <a:r>
                  <a:rPr lang="da-DK" sz="2000" smtClean="0"/>
                  <a:t>Hypotesetesten viser, at </a:t>
                </a:r>
                <a14:m>
                  <m:oMath xmlns:m="http://schemas.openxmlformats.org/officeDocument/2006/math">
                    <m:r>
                      <a:rPr lang="da-DK" sz="2000" i="1">
                        <a:latin typeface="Cambria Math" panose="02040503050406030204" pitchFamily="18" charset="0"/>
                        <a:ea typeface="Cambria Math" panose="02040503050406030204" pitchFamily="18" charset="0"/>
                      </a:rPr>
                      <m:t>𝜇</m:t>
                    </m:r>
                    <m:r>
                      <a:rPr lang="en-US" sz="2000" i="1">
                        <a:latin typeface="Cambria Math" panose="02040503050406030204" pitchFamily="18" charset="0"/>
                        <a:ea typeface="Cambria Math" panose="02040503050406030204" pitchFamily="18" charset="0"/>
                      </a:rPr>
                      <m:t>&gt;1600</m:t>
                    </m:r>
                  </m:oMath>
                </a14:m>
                <a:r>
                  <a:rPr lang="da-DK" sz="2000" smtClean="0"/>
                  <a:t>, men ikke </a:t>
                </a:r>
                <a:r>
                  <a:rPr lang="da-DK" sz="2000" i="1" smtClean="0"/>
                  <a:t>hvor</a:t>
                </a:r>
                <a:r>
                  <a:rPr lang="da-DK" sz="2000" smtClean="0"/>
                  <a:t> meget større. Måske er </a:t>
                </a:r>
                <a14:m>
                  <m:oMath xmlns:m="http://schemas.openxmlformats.org/officeDocument/2006/math">
                    <m:r>
                      <a:rPr lang="da-DK" sz="2000" i="1">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160</m:t>
                    </m:r>
                    <m:r>
                      <a:rPr lang="en-US" sz="2000" b="0" i="1" smtClean="0">
                        <a:latin typeface="Cambria Math" panose="02040503050406030204" pitchFamily="18" charset="0"/>
                        <a:ea typeface="Cambria Math" panose="02040503050406030204" pitchFamily="18" charset="0"/>
                      </a:rPr>
                      <m:t>1</m:t>
                    </m:r>
                  </m:oMath>
                </a14:m>
                <a:r>
                  <a:rPr lang="da-DK" sz="2000" smtClean="0"/>
                  <a:t>. Et konfidensinterval kan give plausible værdier af </a:t>
                </a:r>
                <a14:m>
                  <m:oMath xmlns:m="http://schemas.openxmlformats.org/officeDocument/2006/math">
                    <m:r>
                      <a:rPr lang="da-DK" sz="2000" i="1" smtClean="0">
                        <a:latin typeface="Cambria Math" panose="02040503050406030204" pitchFamily="18" charset="0"/>
                        <a:ea typeface="Cambria Math" panose="02040503050406030204" pitchFamily="18" charset="0"/>
                      </a:rPr>
                      <m:t>𝜇</m:t>
                    </m:r>
                  </m:oMath>
                </a14:m>
                <a:r>
                  <a:rPr lang="da-DK" sz="2000" smtClean="0"/>
                  <a:t>, her med </a:t>
                </a:r>
                <a14:m>
                  <m:oMath xmlns:m="http://schemas.openxmlformats.org/officeDocument/2006/math">
                    <m:r>
                      <a:rPr lang="da-DK"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=0.05</m:t>
                    </m:r>
                  </m:oMath>
                </a14:m>
                <a:r>
                  <a:rPr lang="da-DK" sz="2000" smtClean="0"/>
                  <a:t>: </a:t>
                </a:r>
              </a:p>
              <a:p>
                <a:pPr marL="0" indent="0">
                  <a:buNone/>
                </a:pPr>
                <a:r>
                  <a:rPr lang="da-DK" sz="2000"/>
                  <a:t>	</a:t>
                </a:r>
                <a:r>
                  <a:rPr lang="da-DK" sz="2000" smtClean="0"/>
                  <a:t>  </a:t>
                </a:r>
                <a14:m>
                  <m:oMath xmlns:m="http://schemas.openxmlformats.org/officeDocument/2006/math">
                    <m:acc>
                      <m:accPr>
                        <m:chr m:val="̅"/>
                        <m:ctrlPr>
                          <a:rPr lang="da-DK" sz="2000" i="1">
                            <a:latin typeface="Cambria Math" panose="02040503050406030204" pitchFamily="18" charset="0"/>
                          </a:rPr>
                        </m:ctrlPr>
                      </m:accPr>
                      <m:e>
                        <m:r>
                          <a:rPr lang="en-US" sz="2000" i="1">
                            <a:latin typeface="Cambria Math" panose="02040503050406030204" pitchFamily="18" charset="0"/>
                          </a:rPr>
                          <m:t>𝑥</m:t>
                        </m:r>
                      </m:e>
                    </m:acc>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𝑧</m:t>
                        </m:r>
                      </m:e>
                      <m:sub>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sub>
                    </m:sSub>
                    <m:r>
                      <a:rPr lang="en-US" sz="2000" i="1" smtClean="0">
                        <a:latin typeface="Cambria Math" panose="02040503050406030204" pitchFamily="18" charset="0"/>
                        <a:ea typeface="Cambria Math" panose="02040503050406030204" pitchFamily="18" charset="0"/>
                      </a:rPr>
                      <m:t>∙</m:t>
                    </m:r>
                    <m:box>
                      <m:boxPr>
                        <m:ctrlPr>
                          <a:rPr lang="en-US" sz="2000" i="1" smtClean="0">
                            <a:latin typeface="Cambria Math" panose="02040503050406030204" pitchFamily="18" charset="0"/>
                            <a:ea typeface="Cambria Math" panose="02040503050406030204" pitchFamily="18" charset="0"/>
                          </a:rPr>
                        </m:ctrlPr>
                      </m:boxPr>
                      <m:e>
                        <m:argPr>
                          <m:argSz m:val="-1"/>
                        </m:argPr>
                        <m:f>
                          <m:fPr>
                            <m:ctrlPr>
                              <a:rPr lang="en-US" sz="2000" i="1" smtClean="0">
                                <a:latin typeface="Cambria Math" panose="02040503050406030204" pitchFamily="18" charset="0"/>
                                <a:ea typeface="Cambria Math" panose="02040503050406030204" pitchFamily="18" charset="0"/>
                              </a:rPr>
                            </m:ctrlPr>
                          </m:fPr>
                          <m:num>
                            <m:r>
                              <a:rPr lang="da-DK" sz="2000" i="1">
                                <a:latin typeface="Cambria Math"/>
                                <a:ea typeface="Cambria Math"/>
                              </a:rPr>
                              <m:t>𝜎</m:t>
                            </m:r>
                          </m:num>
                          <m:den>
                            <m:rad>
                              <m:radPr>
                                <m:degHide m:val="on"/>
                                <m:ctrlPr>
                                  <a:rPr lang="da-DK" sz="2000" i="1">
                                    <a:latin typeface="Cambria Math" panose="02040503050406030204" pitchFamily="18" charset="0"/>
                                    <a:ea typeface="Cambria Math"/>
                                  </a:rPr>
                                </m:ctrlPr>
                              </m:radPr>
                              <m:deg/>
                              <m:e>
                                <m:r>
                                  <a:rPr lang="da-DK" sz="2000" i="1">
                                    <a:latin typeface="Cambria Math"/>
                                    <a:ea typeface="Cambria Math"/>
                                  </a:rPr>
                                  <m:t>𝑛</m:t>
                                </m:r>
                              </m:e>
                            </m:rad>
                          </m:den>
                        </m:f>
                      </m:e>
                    </m:box>
                    <m:r>
                      <a:rPr lang="en-US" sz="2000" b="0" i="1" smtClean="0">
                        <a:latin typeface="Cambria Math" panose="02040503050406030204" pitchFamily="18" charset="0"/>
                        <a:ea typeface="Cambria Math" panose="02040503050406030204" pitchFamily="18" charset="0"/>
                      </a:rPr>
                      <m:t>=1670±1.96∙</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192</m:t>
                        </m:r>
                      </m:num>
                      <m:den>
                        <m:rad>
                          <m:radPr>
                            <m:degHide m:val="on"/>
                            <m:ctrlPr>
                              <a:rPr lang="en-US" sz="2000" i="1">
                                <a:latin typeface="Cambria Math" panose="02040503050406030204" pitchFamily="18" charset="0"/>
                                <a:ea typeface="Cambria Math"/>
                              </a:rPr>
                            </m:ctrlPr>
                          </m:radPr>
                          <m:deg/>
                          <m:e>
                            <m:r>
                              <a:rPr lang="en-US" sz="2000" i="1">
                                <a:latin typeface="Cambria Math" panose="02040503050406030204" pitchFamily="18" charset="0"/>
                                <a:ea typeface="Cambria Math"/>
                              </a:rPr>
                              <m:t>36</m:t>
                            </m:r>
                          </m:e>
                        </m:rad>
                      </m:den>
                    </m:f>
                    <m:r>
                      <a:rPr lang="en-US" sz="2000" b="0" i="1" smtClean="0">
                        <a:latin typeface="Cambria Math" panose="02040503050406030204" pitchFamily="18" charset="0"/>
                        <a:ea typeface="Cambria Math" panose="02040503050406030204" pitchFamily="18" charset="0"/>
                      </a:rPr>
                      <m:t>=1670±62.7</m:t>
                    </m:r>
                  </m:oMath>
                </a14:m>
                <a:endParaRPr lang="da-DK" sz="2000" dirty="0" smtClean="0"/>
              </a:p>
              <a:p>
                <a:pPr marL="0" indent="0">
                  <a:buNone/>
                </a:pPr>
                <a:r>
                  <a:rPr lang="da-DK" sz="2000" smtClean="0"/>
                  <a:t>Det giver et </a:t>
                </a:r>
                <a14:m>
                  <m:oMath xmlns:m="http://schemas.openxmlformats.org/officeDocument/2006/math">
                    <m:r>
                      <a:rPr lang="da-DK" sz="2000" i="1" smtClean="0">
                        <a:latin typeface="Cambria Math" panose="02040503050406030204" pitchFamily="18" charset="0"/>
                      </a:rPr>
                      <m:t>95 %</m:t>
                    </m:r>
                  </m:oMath>
                </a14:m>
                <a:r>
                  <a:rPr lang="da-DK" sz="2000" smtClean="0"/>
                  <a:t> konfidensinterval på </a:t>
                </a:r>
                <a14:m>
                  <m:oMath xmlns:m="http://schemas.openxmlformats.org/officeDocument/2006/math">
                    <m:r>
                      <a:rPr lang="en-US" sz="2000" b="0" i="1" smtClean="0">
                        <a:latin typeface="Cambria Math" panose="02040503050406030204" pitchFamily="18" charset="0"/>
                      </a:rPr>
                      <m:t>[1607;1733]</m:t>
                    </m:r>
                  </m:oMath>
                </a14:m>
                <a:r>
                  <a:rPr lang="da-DK" sz="2000" smtClean="0"/>
                  <a:t>. </a:t>
                </a:r>
                <a:endParaRPr lang="da-DK"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052736"/>
                <a:ext cx="8496944" cy="5805264"/>
              </a:xfrm>
              <a:blipFill>
                <a:blip r:embed="rId3"/>
                <a:stretch>
                  <a:fillRect l="-789" t="-735" r="-1148" b="-840"/>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t>37</a:t>
            </a:fld>
            <a:endParaRPr lang="da-DK" dirty="0"/>
          </a:p>
        </p:txBody>
      </p:sp>
    </p:spTree>
    <p:extLst>
      <p:ext uri="{BB962C8B-B14F-4D97-AF65-F5344CB8AC3E}">
        <p14:creationId xmlns:p14="http://schemas.microsoft.com/office/powerpoint/2010/main" val="29990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Eksempel</a:t>
            </a:r>
            <a:r>
              <a:rPr lang="en-US" smtClean="0"/>
              <a:t>: Tosidet hypotesetest (s. 249)</a:t>
            </a:r>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536" y="1124744"/>
                <a:ext cx="8640960" cy="5616624"/>
              </a:xfrm>
            </p:spPr>
            <p:txBody>
              <a:bodyPr/>
              <a:lstStyle/>
              <a:p>
                <a:pPr marL="0" indent="0">
                  <a:buNone/>
                </a:pPr>
                <a:r>
                  <a:rPr lang="en-US" smtClean="0"/>
                  <a:t>I en produktion af cementblokke skal blokkene have termisk konduktivitet på </a:t>
                </a:r>
                <a14:m>
                  <m:oMath xmlns:m="http://schemas.openxmlformats.org/officeDocument/2006/math">
                    <m:r>
                      <a:rPr lang="en-US" i="1" smtClean="0">
                        <a:latin typeface="Cambria Math" panose="02040503050406030204" pitchFamily="18" charset="0"/>
                      </a:rPr>
                      <m:t>0.340</m:t>
                    </m:r>
                  </m:oMath>
                </a14:m>
                <a:r>
                  <a:rPr lang="en-US" smtClean="0"/>
                  <a:t>. Vi vil undersøge</a:t>
                </a:r>
                <a:r>
                  <a:rPr lang="en-US"/>
                  <a:t>, om det opnås</a:t>
                </a:r>
                <a:r>
                  <a:rPr lang="en-US" smtClean="0"/>
                  <a:t> med en stikprøve på </a:t>
                </a:r>
                <a14:m>
                  <m:oMath xmlns:m="http://schemas.openxmlformats.org/officeDocument/2006/math">
                    <m:r>
                      <a:rPr lang="en-US" i="1" smtClean="0">
                        <a:latin typeface="Cambria Math" panose="02040503050406030204" pitchFamily="18" charset="0"/>
                      </a:rPr>
                      <m:t>35</m:t>
                    </m:r>
                  </m:oMath>
                </a14:m>
                <a:r>
                  <a:rPr lang="en-US" smtClean="0"/>
                  <a:t> blokke, på </a:t>
                </a:r>
                <a14:m>
                  <m:oMath xmlns:m="http://schemas.openxmlformats.org/officeDocument/2006/math">
                    <m:r>
                      <a:rPr lang="en-US" i="1" smtClean="0">
                        <a:latin typeface="Cambria Math" panose="02040503050406030204" pitchFamily="18" charset="0"/>
                      </a:rPr>
                      <m:t>5</m:t>
                    </m:r>
                  </m:oMath>
                </a14:m>
                <a:r>
                  <a:rPr lang="en-US" smtClean="0"/>
                  <a:t> % signifikansniveau. Fra lignende studier vides det, at </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=0.01</m:t>
                    </m:r>
                  </m:oMath>
                </a14:m>
                <a:r>
                  <a:rPr lang="en-GB" smtClean="0"/>
                  <a:t/>
                </a:r>
                <a:br>
                  <a:rPr lang="en-GB" smtClean="0"/>
                </a:br>
                <a:r>
                  <a:rPr lang="en-GB" sz="1400" smtClean="0"/>
                  <a:t> </a:t>
                </a:r>
                <a:endParaRPr lang="en-GB" smtClean="0"/>
              </a:p>
              <a:p>
                <a:pPr marL="457200" indent="-457200">
                  <a:buFont typeface="+mj-lt"/>
                  <a:buAutoNum type="arabicPeriod"/>
                </a:pPr>
                <a:r>
                  <a:rPr lang="da-DK" sz="2000" b="1">
                    <a:solidFill>
                      <a:schemeClr val="tx2"/>
                    </a:solidFill>
                  </a:rPr>
                  <a:t>Formulér </a:t>
                </a:r>
                <a:r>
                  <a:rPr lang="da-DK" sz="2000" b="1" dirty="0">
                    <a:solidFill>
                      <a:schemeClr val="tx2"/>
                    </a:solidFill>
                  </a:rPr>
                  <a:t>hypoteser</a:t>
                </a:r>
              </a:p>
              <a:p>
                <a:pPr lvl="1" indent="-276225"/>
                <a14:m>
                  <m:oMath xmlns:m="http://schemas.openxmlformats.org/officeDocument/2006/math">
                    <m:sSub>
                      <m:sSubPr>
                        <m:ctrlPr>
                          <a:rPr lang="da-DK" i="1">
                            <a:latin typeface="Cambria Math" panose="02040503050406030204" pitchFamily="18" charset="0"/>
                          </a:rPr>
                        </m:ctrlPr>
                      </m:sSubPr>
                      <m:e>
                        <m:r>
                          <a:rPr lang="da-DK" i="1">
                            <a:latin typeface="Cambria Math"/>
                          </a:rPr>
                          <m:t>𝐻</m:t>
                        </m:r>
                      </m:e>
                      <m:sub>
                        <m:r>
                          <a:rPr lang="da-DK" i="1">
                            <a:latin typeface="Cambria Math"/>
                          </a:rPr>
                          <m:t>0</m:t>
                        </m:r>
                      </m:sub>
                    </m:sSub>
                  </m:oMath>
                </a14:m>
                <a:r>
                  <a:rPr lang="da-DK" dirty="0"/>
                  <a:t>: </a:t>
                </a:r>
                <a14:m>
                  <m:oMath xmlns:m="http://schemas.openxmlformats.org/officeDocument/2006/math">
                    <m:r>
                      <a:rPr lang="da-DK" i="1">
                        <a:latin typeface="Cambria Math" panose="02040503050406030204" pitchFamily="18" charset="0"/>
                        <a:ea typeface="Cambria Math" panose="02040503050406030204" pitchFamily="18" charset="0"/>
                      </a:rPr>
                      <m:t>𝜇</m:t>
                    </m:r>
                    <m:r>
                      <a:rPr lang="da-DK" i="1">
                        <a:latin typeface="Cambria Math"/>
                        <a:ea typeface="Cambria Math"/>
                      </a:rPr>
                      <m:t>=</m:t>
                    </m:r>
                    <m:r>
                      <a:rPr lang="en-US" b="0" i="1" smtClean="0">
                        <a:latin typeface="Cambria Math" panose="02040503050406030204" pitchFamily="18" charset="0"/>
                        <a:ea typeface="Cambria Math"/>
                      </a:rPr>
                      <m:t>0.340</m:t>
                    </m:r>
                  </m:oMath>
                </a14:m>
                <a:endParaRPr lang="da-DK" dirty="0"/>
              </a:p>
              <a:p>
                <a:pPr lvl="1" indent="-276225"/>
                <a14:m>
                  <m:oMath xmlns:m="http://schemas.openxmlformats.org/officeDocument/2006/math">
                    <m:sSub>
                      <m:sSubPr>
                        <m:ctrlPr>
                          <a:rPr lang="da-DK" i="1">
                            <a:latin typeface="Cambria Math" panose="02040503050406030204" pitchFamily="18" charset="0"/>
                          </a:rPr>
                        </m:ctrlPr>
                      </m:sSubPr>
                      <m:e>
                        <m:r>
                          <a:rPr lang="da-DK" i="1">
                            <a:latin typeface="Cambria Math"/>
                          </a:rPr>
                          <m:t>𝐻</m:t>
                        </m:r>
                      </m:e>
                      <m:sub>
                        <m:r>
                          <a:rPr lang="en-US" i="1">
                            <a:latin typeface="Cambria Math" panose="02040503050406030204" pitchFamily="18" charset="0"/>
                          </a:rPr>
                          <m:t>1</m:t>
                        </m:r>
                      </m:sub>
                    </m:sSub>
                  </m:oMath>
                </a14:m>
                <a:r>
                  <a:rPr lang="da-DK"/>
                  <a:t>: </a:t>
                </a:r>
                <a14:m>
                  <m:oMath xmlns:m="http://schemas.openxmlformats.org/officeDocument/2006/math">
                    <m:r>
                      <a:rPr lang="da-DK" i="1">
                        <a:latin typeface="Cambria Math" panose="02040503050406030204" pitchFamily="18" charset="0"/>
                        <a:ea typeface="Cambria Math" panose="02040503050406030204" pitchFamily="18" charset="0"/>
                      </a:rPr>
                      <m:t>𝜇</m:t>
                    </m:r>
                    <m:r>
                      <a:rPr lang="da-DK"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a:rPr>
                      <m:t>0.340</m:t>
                    </m:r>
                  </m:oMath>
                </a14:m>
                <a:r>
                  <a:rPr lang="en-US"/>
                  <a:t/>
                </a:r>
                <a:br>
                  <a:rPr lang="en-US"/>
                </a:br>
                <a:r>
                  <a:rPr lang="en-US" smtClean="0"/>
                  <a:t>(tosidet test)</a:t>
                </a:r>
                <a:endParaRPr lang="da-DK" dirty="0"/>
              </a:p>
              <a:p>
                <a:pPr marL="457200" indent="-457200">
                  <a:buFont typeface="+mj-lt"/>
                  <a:buAutoNum type="arabicPeriod"/>
                </a:pPr>
                <a:r>
                  <a:rPr lang="da-DK" sz="2000" b="1">
                    <a:solidFill>
                      <a:schemeClr val="tx2"/>
                    </a:solidFill>
                  </a:rPr>
                  <a:t>Vælg signifikansniveau</a:t>
                </a:r>
                <a:br>
                  <a:rPr lang="da-DK" sz="2000" b="1">
                    <a:solidFill>
                      <a:schemeClr val="tx2"/>
                    </a:solidFill>
                  </a:rPr>
                </a:br>
                <a14:m>
                  <m:oMath xmlns:m="http://schemas.openxmlformats.org/officeDocument/2006/math">
                    <m:r>
                      <a:rPr lang="da-DK" sz="2000" i="1" smtClean="0">
                        <a:latin typeface="Cambria Math" panose="02040503050406030204" pitchFamily="18" charset="0"/>
                        <a:ea typeface="Cambria Math"/>
                      </a:rPr>
                      <m:t>𝛼</m:t>
                    </m:r>
                    <m:r>
                      <a:rPr lang="en-US" sz="2000" i="1" smtClean="0">
                        <a:latin typeface="Cambria Math" panose="02040503050406030204" pitchFamily="18" charset="0"/>
                      </a:rPr>
                      <m:t> </m:t>
                    </m:r>
                    <m:r>
                      <a:rPr lang="en-US" sz="2000" i="1">
                        <a:latin typeface="Cambria Math" panose="02040503050406030204" pitchFamily="18" charset="0"/>
                      </a:rPr>
                      <m:t>= </m:t>
                    </m:r>
                    <m:r>
                      <a:rPr lang="en-US" sz="2000" i="1" smtClean="0">
                        <a:latin typeface="Cambria Math" panose="02040503050406030204" pitchFamily="18" charset="0"/>
                      </a:rPr>
                      <m:t>0.05</m:t>
                    </m:r>
                  </m:oMath>
                </a14:m>
                <a:r>
                  <a:rPr lang="da-DK" sz="2000" smtClean="0"/>
                  <a:t> </a:t>
                </a:r>
                <a:endParaRPr lang="da-DK" sz="2000"/>
              </a:p>
              <a:p>
                <a:pPr marL="457200" indent="-457200">
                  <a:buFont typeface="+mj-lt"/>
                  <a:buAutoNum type="arabicPeriod"/>
                </a:pPr>
                <a:r>
                  <a:rPr lang="da-DK" sz="2000" b="1">
                    <a:solidFill>
                      <a:schemeClr val="tx2"/>
                    </a:solidFill>
                  </a:rPr>
                  <a:t>Opstil kriterier for test af nulhypotesen mod alternativet</a:t>
                </a:r>
              </a:p>
              <a:p>
                <a:pPr marL="444500" lvl="1" indent="0">
                  <a:spcBef>
                    <a:spcPts val="300"/>
                  </a:spcBef>
                  <a:buNone/>
                </a:pPr>
                <a:r>
                  <a:rPr lang="en-US" smtClean="0"/>
                  <a:t>Teststørrelsen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0</m:t>
                            </m:r>
                          </m:sub>
                        </m:sSub>
                      </m:num>
                      <m:den>
                        <m:r>
                          <a:rPr lang="da-DK" i="1">
                            <a:latin typeface="Cambria Math"/>
                            <a:ea typeface="Cambria Math"/>
                          </a:rPr>
                          <m:t>𝜎</m:t>
                        </m:r>
                        <m:r>
                          <a:rPr lang="da-DK" i="1">
                            <a:latin typeface="Cambria Math"/>
                            <a:ea typeface="Cambria Math"/>
                          </a:rPr>
                          <m:t>/</m:t>
                        </m:r>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den>
                    </m:f>
                  </m:oMath>
                </a14:m>
                <a:r>
                  <a:rPr lang="da-DK" smtClean="0"/>
                  <a:t> er standard normalfordelt</a:t>
                </a:r>
                <a:br>
                  <a:rPr lang="da-DK" smtClean="0"/>
                </a:br>
                <a:r>
                  <a:rPr lang="da-DK" smtClean="0"/>
                  <a:t>Da vi har en tosidet test, forkastes </a:t>
                </a:r>
                <a14:m>
                  <m:oMath xmlns:m="http://schemas.openxmlformats.org/officeDocument/2006/math">
                    <m:sSub>
                      <m:sSubPr>
                        <m:ctrlPr>
                          <a:rPr lang="da-DK" i="1">
                            <a:latin typeface="Cambria Math" panose="02040503050406030204" pitchFamily="18" charset="0"/>
                          </a:rPr>
                        </m:ctrlPr>
                      </m:sSubPr>
                      <m:e>
                        <m:r>
                          <a:rPr lang="da-DK" i="1">
                            <a:latin typeface="Cambria Math"/>
                          </a:rPr>
                          <m:t>𝐻</m:t>
                        </m:r>
                      </m:e>
                      <m:sub>
                        <m:r>
                          <a:rPr lang="da-DK" i="1">
                            <a:latin typeface="Cambria Math"/>
                          </a:rPr>
                          <m:t>0</m:t>
                        </m:r>
                      </m:sub>
                    </m:sSub>
                  </m:oMath>
                </a14:m>
                <a:r>
                  <a:rPr lang="da-DK" smtClean="0"/>
                  <a:t>, hvis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0</m:t>
                        </m:r>
                      </m:sub>
                    </m:sSub>
                    <m:r>
                      <a:rPr lang="en-US" b="0" i="1" smtClean="0">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/2</m:t>
                        </m:r>
                      </m:sub>
                    </m:sSub>
                  </m:oMath>
                </a14:m>
                <a:r>
                  <a:rPr lang="da-DK" smtClean="0"/>
                  <a:t> eller hvis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0</m:t>
                        </m:r>
                      </m:sub>
                    </m:sSub>
                    <m:r>
                      <a:rPr lang="en-US" b="0" i="1" smtClean="0">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𝑧</m:t>
                        </m:r>
                      </m:e>
                      <m:sub>
                        <m:f>
                          <m:fPr>
                            <m:type m:val="lin"/>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ea typeface="Cambria Math" panose="02040503050406030204" pitchFamily="18" charset="0"/>
                              </a:rPr>
                              <m:t>2</m:t>
                            </m:r>
                          </m:den>
                        </m:f>
                      </m:sub>
                    </m:sSub>
                  </m:oMath>
                </a14:m>
                <a:r>
                  <a:rPr lang="en-US" smtClean="0"/>
                  <a:t/>
                </a:r>
                <a:br>
                  <a:rPr lang="en-US" smtClean="0"/>
                </a:b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r>
                        <m:rPr>
                          <m:nor/>
                        </m:rPr>
                        <a:rPr lang="en-US">
                          <a:latin typeface="Cambria Math" panose="02040503050406030204" pitchFamily="18" charset="0"/>
                        </a:rPr>
                        <m:t>qnorm</m:t>
                      </m:r>
                      <m:d>
                        <m:dPr>
                          <m:ctrlPr>
                            <a:rPr lang="en-US" i="1">
                              <a:latin typeface="Cambria Math" panose="02040503050406030204" pitchFamily="18" charset="0"/>
                            </a:rPr>
                          </m:ctrlPr>
                        </m:dPr>
                        <m:e>
                          <m:r>
                            <a:rPr lang="en-US">
                              <a:latin typeface="Cambria Math" panose="02040503050406030204" pitchFamily="18" charset="0"/>
                            </a:rPr>
                            <m:t>1−</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ea typeface="Cambria Math" panose="02040503050406030204" pitchFamily="18" charset="0"/>
                            </a:rPr>
                            <m:t>/2</m:t>
                          </m:r>
                        </m:e>
                      </m:d>
                      <m:r>
                        <a:rPr lang="en-US" i="1">
                          <a:latin typeface="Cambria Math" panose="02040503050406030204" pitchFamily="18" charset="0"/>
                        </a:rPr>
                        <m:t>=</m:t>
                      </m:r>
                      <m:r>
                        <m:rPr>
                          <m:nor/>
                        </m:rPr>
                        <a:rPr lang="en-US">
                          <a:latin typeface="Cambria Math" panose="02040503050406030204" pitchFamily="18" charset="0"/>
                        </a:rPr>
                        <m:t>qnorm</m:t>
                      </m:r>
                      <m:d>
                        <m:dPr>
                          <m:ctrlPr>
                            <a:rPr lang="en-US" i="1">
                              <a:latin typeface="Cambria Math" panose="02040503050406030204" pitchFamily="18" charset="0"/>
                            </a:rPr>
                          </m:ctrlPr>
                        </m:dPr>
                        <m:e>
                          <m:r>
                            <a:rPr lang="en-US" i="1">
                              <a:latin typeface="Cambria Math" panose="02040503050406030204" pitchFamily="18" charset="0"/>
                            </a:rPr>
                            <m:t>0.975</m:t>
                          </m:r>
                        </m:e>
                      </m:d>
                      <m:r>
                        <a:rPr lang="en-US" i="1">
                          <a:latin typeface="Cambria Math" panose="02040503050406030204" pitchFamily="18" charset="0"/>
                          <a:ea typeface="Cambria Math" panose="02040503050406030204" pitchFamily="18" charset="0"/>
                        </a:rPr>
                        <m:t>=1.96</m:t>
                      </m:r>
                    </m:oMath>
                  </m:oMathPara>
                </a14:m>
                <a:endParaRPr lang="da-DK"/>
              </a:p>
              <a:p>
                <a:pPr marL="444500" lvl="1" indent="0">
                  <a:spcBef>
                    <a:spcPts val="30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r>
                        <m:rPr>
                          <m:nor/>
                        </m:rPr>
                        <a:rPr lang="en-US">
                          <a:latin typeface="Cambria Math" panose="02040503050406030204" pitchFamily="18" charset="0"/>
                        </a:rPr>
                        <m:t>qnorm</m:t>
                      </m:r>
                      <m:d>
                        <m:dPr>
                          <m:ctrlPr>
                            <a:rPr lang="en-US" i="1">
                              <a:latin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ea typeface="Cambria Math" panose="02040503050406030204" pitchFamily="18" charset="0"/>
                            </a:rPr>
                            <m:t>/2</m:t>
                          </m:r>
                        </m:e>
                      </m:d>
                      <m:r>
                        <a:rPr lang="en-US" i="1">
                          <a:latin typeface="Cambria Math" panose="02040503050406030204" pitchFamily="18" charset="0"/>
                        </a:rPr>
                        <m:t>=</m:t>
                      </m:r>
                      <m:r>
                        <m:rPr>
                          <m:nor/>
                        </m:rPr>
                        <a:rPr lang="en-US">
                          <a:latin typeface="Cambria Math" panose="02040503050406030204" pitchFamily="18" charset="0"/>
                        </a:rPr>
                        <m:t>qnorm</m:t>
                      </m:r>
                      <m:d>
                        <m:dPr>
                          <m:ctrlPr>
                            <a:rPr lang="en-US" i="1">
                              <a:latin typeface="Cambria Math" panose="02040503050406030204" pitchFamily="18" charset="0"/>
                            </a:rPr>
                          </m:ctrlPr>
                        </m:dPr>
                        <m:e>
                          <m:r>
                            <a:rPr lang="en-US" i="1">
                              <a:latin typeface="Cambria Math" panose="02040503050406030204" pitchFamily="18" charset="0"/>
                            </a:rPr>
                            <m:t>0.</m:t>
                          </m:r>
                          <m:r>
                            <a:rPr lang="en-US" b="0" i="1" smtClean="0">
                              <a:latin typeface="Cambria Math" panose="02040503050406030204" pitchFamily="18" charset="0"/>
                            </a:rPr>
                            <m:t>02</m:t>
                          </m:r>
                          <m:r>
                            <a:rPr lang="en-US" i="1">
                              <a:latin typeface="Cambria Math" panose="02040503050406030204" pitchFamily="18" charset="0"/>
                            </a:rPr>
                            <m:t>5</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1.96</m:t>
                      </m:r>
                    </m:oMath>
                  </m:oMathPara>
                </a14:m>
                <a:r>
                  <a:rPr lang="en-US" smtClean="0"/>
                  <a:t/>
                </a:r>
                <a:br>
                  <a:rPr lang="en-US" smtClean="0"/>
                </a:br>
                <a:r>
                  <a:rPr lang="en-US" smtClean="0"/>
                  <a:t>Vi forkaster </a:t>
                </a:r>
                <a14:m>
                  <m:oMath xmlns:m="http://schemas.openxmlformats.org/officeDocument/2006/math">
                    <m:sSub>
                      <m:sSubPr>
                        <m:ctrlPr>
                          <a:rPr lang="da-DK" i="1">
                            <a:latin typeface="Cambria Math" panose="02040503050406030204" pitchFamily="18" charset="0"/>
                          </a:rPr>
                        </m:ctrlPr>
                      </m:sSubPr>
                      <m:e>
                        <m:r>
                          <a:rPr lang="da-DK" i="1">
                            <a:latin typeface="Cambria Math"/>
                          </a:rPr>
                          <m:t>𝐻</m:t>
                        </m:r>
                      </m:e>
                      <m:sub>
                        <m:r>
                          <a:rPr lang="da-DK" i="1">
                            <a:latin typeface="Cambria Math"/>
                          </a:rPr>
                          <m:t>0</m:t>
                        </m:r>
                      </m:sub>
                    </m:sSub>
                  </m:oMath>
                </a14:m>
                <a:r>
                  <a:rPr lang="da-DK"/>
                  <a:t>, </a:t>
                </a:r>
                <a:r>
                  <a:rPr lang="da-DK" smtClean="0"/>
                  <a:t>hvis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𝑧</m:t>
                        </m:r>
                      </m:e>
                      <m:sub>
                        <m:r>
                          <a:rPr lang="en-US" i="1">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sub>
                    </m:sSub>
                  </m:oMath>
                </a14:m>
                <a:r>
                  <a:rPr lang="da-DK" smtClean="0"/>
                  <a:t>.</a:t>
                </a:r>
                <a:endParaRPr lang="da-DK"/>
              </a:p>
              <a:p>
                <a:pPr marL="0" indent="0">
                  <a:buNone/>
                </a:pPr>
                <a:endParaRPr lang="en-GB"/>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536" y="1124744"/>
                <a:ext cx="8640960" cy="5616624"/>
              </a:xfrm>
              <a:blipFill>
                <a:blip r:embed="rId2"/>
                <a:stretch>
                  <a:fillRect l="-917" t="-760" r="-1059" b="-1737"/>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38</a:t>
            </a:fld>
            <a:endParaRPr lang="da-DK" dirty="0">
              <a:solidFill>
                <a:prstClr val="black">
                  <a:tint val="75000"/>
                </a:prstClr>
              </a:solidFill>
            </a:endParaRPr>
          </a:p>
        </p:txBody>
      </p:sp>
    </p:spTree>
    <p:extLst>
      <p:ext uri="{BB962C8B-B14F-4D97-AF65-F5344CB8AC3E}">
        <p14:creationId xmlns:p14="http://schemas.microsoft.com/office/powerpoint/2010/main" val="367891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826446" y="2492896"/>
            <a:ext cx="4210050" cy="3193496"/>
            <a:chOff x="4826446" y="2852936"/>
            <a:chExt cx="4210050" cy="3193496"/>
          </a:xfrm>
        </p:grpSpPr>
        <p:pic>
          <p:nvPicPr>
            <p:cNvPr id="5" name="Picture 4"/>
            <p:cNvPicPr>
              <a:picLocks noChangeAspect="1"/>
            </p:cNvPicPr>
            <p:nvPr/>
          </p:nvPicPr>
          <p:blipFill>
            <a:blip r:embed="rId2"/>
            <a:stretch>
              <a:fillRect/>
            </a:stretch>
          </p:blipFill>
          <p:spPr>
            <a:xfrm>
              <a:off x="4826446" y="2852936"/>
              <a:ext cx="4210050" cy="2886075"/>
            </a:xfrm>
            <a:prstGeom prst="rect">
              <a:avLst/>
            </a:prstGeom>
          </p:spPr>
        </p:pic>
        <mc:AlternateContent xmlns:mc="http://schemas.openxmlformats.org/markup-compatibility/2006" xmlns:a14="http://schemas.microsoft.com/office/drawing/2010/main">
          <mc:Choice Requires="a14">
            <p:sp>
              <p:nvSpPr>
                <p:cNvPr id="6" name="Line Callout 1 5"/>
                <p:cNvSpPr/>
                <p:nvPr/>
              </p:nvSpPr>
              <p:spPr>
                <a:xfrm>
                  <a:off x="6355407" y="5674189"/>
                  <a:ext cx="1152128" cy="372243"/>
                </a:xfrm>
                <a:prstGeom prst="borderCallout1">
                  <a:avLst>
                    <a:gd name="adj1" fmla="val -268"/>
                    <a:gd name="adj2" fmla="val 53402"/>
                    <a:gd name="adj3" fmla="val -119803"/>
                    <a:gd name="adj4" fmla="val 1383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𝑧</m:t>
                            </m:r>
                          </m:e>
                          <m:sub>
                            <m:r>
                              <a:rPr lang="en-US" sz="1600" i="1">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=1.77</m:t>
                        </m:r>
                      </m:oMath>
                    </m:oMathPara>
                  </a14:m>
                  <a:endParaRPr lang="en-GB">
                    <a:solidFill>
                      <a:schemeClr val="tx1"/>
                    </a:solidFill>
                  </a:endParaRPr>
                </a:p>
              </p:txBody>
            </p:sp>
          </mc:Choice>
          <mc:Fallback xmlns="">
            <p:sp>
              <p:nvSpPr>
                <p:cNvPr id="6" name="Line Callout 1 5"/>
                <p:cNvSpPr>
                  <a:spLocks noRot="1" noChangeAspect="1" noMove="1" noResize="1" noEditPoints="1" noAdjustHandles="1" noChangeArrowheads="1" noChangeShapeType="1" noTextEdit="1"/>
                </p:cNvSpPr>
                <p:nvPr/>
              </p:nvSpPr>
              <p:spPr>
                <a:xfrm>
                  <a:off x="6355407" y="5674189"/>
                  <a:ext cx="1152128" cy="372243"/>
                </a:xfrm>
                <a:prstGeom prst="borderCallout1">
                  <a:avLst>
                    <a:gd name="adj1" fmla="val -268"/>
                    <a:gd name="adj2" fmla="val 53402"/>
                    <a:gd name="adj3" fmla="val -119803"/>
                    <a:gd name="adj4" fmla="val 138311"/>
                  </a:avLst>
                </a:prstGeom>
                <a:blipFill>
                  <a:blip r:embed="rId3"/>
                  <a:stretch>
                    <a:fillRect/>
                  </a:stretch>
                </a:blipFill>
                <a:ln>
                  <a:solidFill>
                    <a:schemeClr val="tx1"/>
                  </a:solidFill>
                </a:ln>
              </p:spPr>
              <p:txBody>
                <a:bodyPr/>
                <a:lstStyle/>
                <a:p>
                  <a:r>
                    <a:rPr lang="en-GB">
                      <a:noFill/>
                    </a:rPr>
                    <a:t> </a:t>
                  </a:r>
                </a:p>
              </p:txBody>
            </p:sp>
          </mc:Fallback>
        </mc:AlternateContent>
      </p:grpSp>
      <p:sp>
        <p:nvSpPr>
          <p:cNvPr id="2" name="Title 1"/>
          <p:cNvSpPr>
            <a:spLocks noGrp="1"/>
          </p:cNvSpPr>
          <p:nvPr>
            <p:ph type="title"/>
          </p:nvPr>
        </p:nvSpPr>
        <p:spPr/>
        <p:txBody>
          <a:bodyPr/>
          <a:lstStyle/>
          <a:p>
            <a:r>
              <a:rPr lang="en-US" dirty="0" err="1" smtClean="0"/>
              <a:t>Eksempel</a:t>
            </a:r>
            <a:r>
              <a:rPr lang="en-US" smtClean="0"/>
              <a:t>: Tosidet hypotesetest</a:t>
            </a:r>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536" y="1124744"/>
                <a:ext cx="8640960" cy="5616624"/>
              </a:xfrm>
            </p:spPr>
            <p:txBody>
              <a:bodyPr/>
              <a:lstStyle/>
              <a:p>
                <a:pPr marL="457200" indent="-457200">
                  <a:buFont typeface="+mj-lt"/>
                  <a:buAutoNum type="arabicPeriod" startAt="4"/>
                </a:pPr>
                <a:r>
                  <a:rPr lang="da-DK" b="1" smtClean="0">
                    <a:solidFill>
                      <a:schemeClr val="tx2"/>
                    </a:solidFill>
                  </a:rPr>
                  <a:t>Beregn værdien </a:t>
                </a:r>
                <a:r>
                  <a:rPr lang="da-DK" b="1">
                    <a:solidFill>
                      <a:schemeClr val="tx2"/>
                    </a:solidFill>
                  </a:rPr>
                  <a:t>af </a:t>
                </a:r>
                <a:r>
                  <a:rPr lang="da-DK" b="1" smtClean="0">
                    <a:solidFill>
                      <a:schemeClr val="tx2"/>
                    </a:solidFill>
                  </a:rPr>
                  <a:t>teststørrelsen</a:t>
                </a:r>
                <a:r>
                  <a:rPr lang="da-DK"/>
                  <a:t/>
                </a:r>
                <a:br>
                  <a:rPr lang="da-DK"/>
                </a:br>
                <a:r>
                  <a:rPr lang="da-DK" smtClean="0"/>
                  <a:t>Det viser sig, at stikprøvens middelværdi er </a:t>
                </a:r>
                <a14:m>
                  <m:oMath xmlns:m="http://schemas.openxmlformats.org/officeDocument/2006/math">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=0.343</m:t>
                    </m:r>
                  </m:oMath>
                </a14:m>
                <a:r>
                  <a:rPr lang="da-DK" smtClean="0"/>
                  <a:t>.</a:t>
                </a:r>
                <a:br>
                  <a:rPr lang="da-DK" smtClean="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0</m:t>
                            </m:r>
                          </m:sub>
                        </m:sSub>
                      </m:num>
                      <m:den>
                        <m:r>
                          <a:rPr lang="da-DK" i="1">
                            <a:latin typeface="Cambria Math"/>
                            <a:ea typeface="Cambria Math"/>
                          </a:rPr>
                          <m:t>𝜎</m:t>
                        </m:r>
                        <m:r>
                          <a:rPr lang="da-DK" i="1">
                            <a:latin typeface="Cambria Math"/>
                            <a:ea typeface="Cambria Math"/>
                          </a:rPr>
                          <m:t>/</m:t>
                        </m:r>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den>
                    </m:f>
                    <m:r>
                      <a:rPr lang="en-US" i="1">
                        <a:latin typeface="Cambria Math" panose="02040503050406030204" pitchFamily="18" charset="0"/>
                        <a:ea typeface="Cambria Math"/>
                      </a:rPr>
                      <m:t>=</m:t>
                    </m:r>
                    <m:f>
                      <m:fPr>
                        <m:ctrlPr>
                          <a:rPr lang="en-US" i="1">
                            <a:latin typeface="Cambria Math" panose="02040503050406030204" pitchFamily="18" charset="0"/>
                            <a:ea typeface="Cambria Math"/>
                          </a:rPr>
                        </m:ctrlPr>
                      </m:fPr>
                      <m:num>
                        <m:r>
                          <a:rPr lang="en-US" b="0" i="1" smtClean="0">
                            <a:latin typeface="Cambria Math" panose="02040503050406030204" pitchFamily="18" charset="0"/>
                            <a:ea typeface="Cambria Math"/>
                          </a:rPr>
                          <m:t>0.343</m:t>
                        </m:r>
                        <m:r>
                          <a:rPr lang="en-US" i="1">
                            <a:latin typeface="Cambria Math" panose="02040503050406030204" pitchFamily="18" charset="0"/>
                            <a:ea typeface="Cambria Math"/>
                          </a:rPr>
                          <m:t>−</m:t>
                        </m:r>
                        <m:r>
                          <a:rPr lang="en-US" b="0" i="1" smtClean="0">
                            <a:latin typeface="Cambria Math" panose="02040503050406030204" pitchFamily="18" charset="0"/>
                            <a:ea typeface="Cambria Math"/>
                          </a:rPr>
                          <m:t>0.340</m:t>
                        </m:r>
                      </m:num>
                      <m:den>
                        <m:r>
                          <a:rPr lang="en-US" b="0" i="1" smtClean="0">
                            <a:latin typeface="Cambria Math" panose="02040503050406030204" pitchFamily="18" charset="0"/>
                            <a:ea typeface="Cambria Math"/>
                          </a:rPr>
                          <m:t>0.010</m:t>
                        </m:r>
                        <m:r>
                          <a:rPr lang="en-US" i="1">
                            <a:latin typeface="Cambria Math" panose="02040503050406030204" pitchFamily="18" charset="0"/>
                            <a:ea typeface="Cambria Math"/>
                          </a:rPr>
                          <m:t>/</m:t>
                        </m:r>
                        <m:rad>
                          <m:radPr>
                            <m:degHide m:val="on"/>
                            <m:ctrlPr>
                              <a:rPr lang="en-US" i="1">
                                <a:latin typeface="Cambria Math" panose="02040503050406030204" pitchFamily="18" charset="0"/>
                                <a:ea typeface="Cambria Math"/>
                              </a:rPr>
                            </m:ctrlPr>
                          </m:radPr>
                          <m:deg/>
                          <m:e>
                            <m:r>
                              <a:rPr lang="en-US" i="1">
                                <a:latin typeface="Cambria Math" panose="02040503050406030204" pitchFamily="18" charset="0"/>
                                <a:ea typeface="Cambria Math"/>
                              </a:rPr>
                              <m:t>3</m:t>
                            </m:r>
                            <m:r>
                              <a:rPr lang="en-US" b="0" i="1" smtClean="0">
                                <a:latin typeface="Cambria Math" panose="02040503050406030204" pitchFamily="18" charset="0"/>
                                <a:ea typeface="Cambria Math"/>
                              </a:rPr>
                              <m:t>5</m:t>
                            </m:r>
                          </m:e>
                        </m:rad>
                      </m:den>
                    </m:f>
                    <m:r>
                      <a:rPr lang="en-US" i="1">
                        <a:latin typeface="Cambria Math" panose="02040503050406030204" pitchFamily="18" charset="0"/>
                        <a:ea typeface="Cambria Math"/>
                      </a:rPr>
                      <m:t>=</m:t>
                    </m:r>
                    <m:r>
                      <a:rPr lang="en-US" b="0" i="1" smtClean="0">
                        <a:latin typeface="Cambria Math" panose="02040503050406030204" pitchFamily="18" charset="0"/>
                        <a:ea typeface="Cambria Math"/>
                      </a:rPr>
                      <m:t>1.77</m:t>
                    </m:r>
                  </m:oMath>
                </a14:m>
                <a:endParaRPr lang="da-DK" dirty="0"/>
              </a:p>
              <a:p>
                <a:pPr marL="457200" indent="-457200">
                  <a:buFont typeface="+mj-lt"/>
                  <a:buAutoNum type="arabicPeriod" startAt="4"/>
                </a:pPr>
                <a:r>
                  <a:rPr lang="da-DK" b="1">
                    <a:solidFill>
                      <a:schemeClr val="tx2"/>
                    </a:solidFill>
                  </a:rPr>
                  <a:t>Drag konklusioner og test antagelser </a:t>
                </a:r>
                <a:r>
                  <a:rPr lang="da-DK"/>
                  <a:t/>
                </a:r>
                <a:br>
                  <a:rPr lang="da-DK"/>
                </a:br>
                <a:r>
                  <a:rPr lang="da-DK"/>
                  <a:t>Da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𝑧</m:t>
                        </m:r>
                      </m:e>
                      <m:sub>
                        <m:r>
                          <a:rPr lang="en-US" i="1">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ea typeface="Cambria Math"/>
                      </a:rPr>
                      <m:t>=</m:t>
                    </m:r>
                    <m:r>
                      <a:rPr lang="en-US" b="0" i="1" smtClean="0">
                        <a:latin typeface="Cambria Math" panose="02040503050406030204" pitchFamily="18" charset="0"/>
                        <a:ea typeface="Cambria Math"/>
                      </a:rPr>
                      <m:t>1.77</m:t>
                    </m:r>
                  </m:oMath>
                </a14:m>
                <a:r>
                  <a:rPr lang="da-DK" dirty="0" smtClean="0"/>
                  <a:t> </a:t>
                </a:r>
                <a:r>
                  <a:rPr lang="da-DK" dirty="0"/>
                  <a:t>og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96</m:t>
                    </m:r>
                  </m:oMath>
                </a14:m>
                <a:r>
                  <a:rPr lang="da-DK" dirty="0"/>
                  <a:t> </a:t>
                </a:r>
                <a:r>
                  <a:rPr lang="da-DK" dirty="0" smtClean="0"/>
                  <a:t/>
                </a:r>
                <a:br>
                  <a:rPr lang="da-DK" dirty="0" smtClean="0"/>
                </a:br>
                <a:r>
                  <a:rPr lang="da-DK" smtClean="0"/>
                  <a:t>er teststørrelsen udenfor det </a:t>
                </a:r>
                <a:br>
                  <a:rPr lang="da-DK" smtClean="0"/>
                </a:br>
                <a:r>
                  <a:rPr lang="da-DK" smtClean="0"/>
                  <a:t>kritiske </a:t>
                </a:r>
                <a:r>
                  <a:rPr lang="da-DK"/>
                  <a:t>interval, så vi </a:t>
                </a:r>
                <a:r>
                  <a:rPr lang="da-DK" smtClean="0"/>
                  <a:t>kan </a:t>
                </a:r>
                <a:r>
                  <a:rPr lang="da-DK" i="1" smtClean="0"/>
                  <a:t>ikke</a:t>
                </a:r>
                <a:r>
                  <a:rPr lang="da-DK" smtClean="0"/>
                  <a:t> </a:t>
                </a:r>
                <a:br>
                  <a:rPr lang="da-DK" smtClean="0"/>
                </a:br>
                <a:r>
                  <a:rPr lang="da-DK" smtClean="0"/>
                  <a:t>forkaste </a:t>
                </a:r>
                <a:r>
                  <a:rPr lang="da-DK"/>
                  <a:t>nulhypotesen. </a:t>
                </a:r>
                <a:r>
                  <a:rPr lang="da-DK" smtClean="0"/>
                  <a:t/>
                </a:r>
                <a:br>
                  <a:rPr lang="da-DK" smtClean="0"/>
                </a:br>
                <a:r>
                  <a:rPr lang="da-DK" smtClean="0"/>
                  <a:t>Stikprøven med </a:t>
                </a:r>
                <a:r>
                  <a:rPr lang="da-DK"/>
                  <a:t> </a:t>
                </a:r>
                <a14:m>
                  <m:oMath xmlns:m="http://schemas.openxmlformats.org/officeDocument/2006/math">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=0.343</m:t>
                    </m:r>
                  </m:oMath>
                </a14:m>
                <a:r>
                  <a:rPr lang="da-DK" smtClean="0"/>
                  <a:t> er </a:t>
                </a:r>
                <a:br>
                  <a:rPr lang="da-DK" smtClean="0"/>
                </a:br>
                <a:r>
                  <a:rPr lang="da-DK" smtClean="0"/>
                  <a:t>ikke et stærkt nok bevis til, at </a:t>
                </a:r>
                <a:br>
                  <a:rPr lang="da-DK" smtClean="0"/>
                </a:br>
                <a:r>
                  <a:rPr lang="da-DK" smtClean="0"/>
                  <a:t>vi kan afvise, at </a:t>
                </a:r>
                <a14:m>
                  <m:oMath xmlns:m="http://schemas.openxmlformats.org/officeDocument/2006/math">
                    <m:r>
                      <a:rPr lang="da-DK" i="1">
                        <a:latin typeface="Cambria Math" panose="02040503050406030204" pitchFamily="18" charset="0"/>
                        <a:ea typeface="Cambria Math" panose="02040503050406030204" pitchFamily="18" charset="0"/>
                      </a:rPr>
                      <m:t>𝜇</m:t>
                    </m:r>
                    <m:r>
                      <a:rPr lang="da-DK" i="1">
                        <a:latin typeface="Cambria Math"/>
                        <a:ea typeface="Cambria Math"/>
                      </a:rPr>
                      <m:t>=</m:t>
                    </m:r>
                    <m:r>
                      <a:rPr lang="en-US" i="1">
                        <a:latin typeface="Cambria Math" panose="02040503050406030204" pitchFamily="18" charset="0"/>
                        <a:ea typeface="Cambria Math"/>
                      </a:rPr>
                      <m:t>0.340</m:t>
                    </m:r>
                  </m:oMath>
                </a14:m>
                <a:r>
                  <a:rPr lang="da-DK" smtClean="0"/>
                  <a:t/>
                </a:r>
                <a:br>
                  <a:rPr lang="da-DK" smtClean="0"/>
                </a:br>
                <a:endParaRPr lang="da-DK" smtClean="0"/>
              </a:p>
              <a:p>
                <a:pPr marL="444500" indent="0">
                  <a:buNone/>
                </a:pPr>
                <a:r>
                  <a:rPr lang="da-DK" smtClean="0"/>
                  <a:t>Vi </a:t>
                </a:r>
                <a:r>
                  <a:rPr lang="da-DK"/>
                  <a:t>har antaget CGS, men da stikprøvestørrelsen er stor </a:t>
                </a:r>
                <a14:m>
                  <m:oMath xmlns:m="http://schemas.openxmlformats.org/officeDocument/2006/math">
                    <m:r>
                      <a:rPr lang="en-US">
                        <a:latin typeface="Cambria Math" panose="02040503050406030204" pitchFamily="18" charset="0"/>
                        <a:ea typeface="Cambria Math"/>
                      </a:rPr>
                      <m:t>(</m:t>
                    </m:r>
                    <m:r>
                      <a:rPr lang="da-DK" i="1">
                        <a:latin typeface="Cambria Math"/>
                        <a:ea typeface="Cambria Math"/>
                      </a:rPr>
                      <m:t>𝑛</m:t>
                    </m:r>
                    <m:r>
                      <a:rPr lang="en-US" i="1">
                        <a:latin typeface="Cambria Math" panose="02040503050406030204" pitchFamily="18" charset="0"/>
                        <a:ea typeface="Cambria Math"/>
                      </a:rPr>
                      <m:t>&gt;30</m:t>
                    </m:r>
                    <m:r>
                      <a:rPr lang="en-US">
                        <a:latin typeface="Cambria Math" panose="02040503050406030204" pitchFamily="18" charset="0"/>
                        <a:ea typeface="Cambria Math"/>
                      </a:rPr>
                      <m:t>)</m:t>
                    </m:r>
                  </m:oMath>
                </a14:m>
                <a:r>
                  <a:rPr lang="da-DK"/>
                  <a:t>, så holder </a:t>
                </a:r>
                <a:r>
                  <a:rPr lang="da-DK" smtClean="0"/>
                  <a:t>den. </a:t>
                </a:r>
                <a:endParaRPr lang="da-DK" dirty="0"/>
              </a:p>
              <a:p>
                <a:pPr marL="0" indent="0">
                  <a:buNone/>
                </a:pPr>
                <a:endParaRPr lang="en-GB"/>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536" y="1124744"/>
                <a:ext cx="8640960" cy="5616624"/>
              </a:xfrm>
              <a:blipFill>
                <a:blip r:embed="rId4"/>
                <a:stretch>
                  <a:fillRect l="-988" t="-86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39</a:t>
            </a:fld>
            <a:endParaRPr lang="da-DK" dirty="0">
              <a:solidFill>
                <a:prstClr val="black">
                  <a:tint val="75000"/>
                </a:prstClr>
              </a:solidFill>
            </a:endParaRPr>
          </a:p>
        </p:txBody>
      </p:sp>
    </p:spTree>
    <p:extLst>
      <p:ext uri="{BB962C8B-B14F-4D97-AF65-F5344CB8AC3E}">
        <p14:creationId xmlns:p14="http://schemas.microsoft.com/office/powerpoint/2010/main" val="23969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Tre typer af inferens</a:t>
            </a:r>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Vi ønsker at udtale os om populationen vha. en stikprøve. Det kaldes </a:t>
                </a:r>
                <a:r>
                  <a:rPr lang="en-US" i="1" smtClean="0"/>
                  <a:t>inferens</a:t>
                </a:r>
                <a:r>
                  <a:rPr lang="en-US" smtClean="0"/>
                  <a:t> eller </a:t>
                </a:r>
                <a:r>
                  <a:rPr lang="en-US" i="1" smtClean="0"/>
                  <a:t>generalisering</a:t>
                </a:r>
              </a:p>
              <a:p>
                <a:r>
                  <a:rPr lang="en-US" smtClean="0"/>
                  <a:t>I dette kapitel er den parameter, vi primært </a:t>
                </a:r>
                <a:r>
                  <a:rPr lang="en-US"/>
                  <a:t>vil</a:t>
                </a:r>
                <a:r>
                  <a:rPr lang="en-US" smtClean="0"/>
                  <a:t> lave inferens for, populationens middelværdi,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smtClean="0"/>
                  <a:t> </a:t>
                </a:r>
              </a:p>
              <a:p>
                <a:r>
                  <a:rPr lang="en-US" smtClean="0"/>
                  <a:t>Der er tre typer af inferens vi kan vælge imellem:</a:t>
                </a:r>
              </a:p>
              <a:p>
                <a:pPr marL="814387" lvl="1" indent="-457200">
                  <a:buFont typeface="+mj-lt"/>
                  <a:buAutoNum type="arabicPeriod"/>
                </a:pPr>
                <a:r>
                  <a:rPr lang="en-US" smtClean="0"/>
                  <a:t>Punkt-estimering: Vi estimerer værdien af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GB" smtClean="0"/>
                  <a:t> ud fra stikprøven</a:t>
                </a:r>
              </a:p>
              <a:p>
                <a:pPr marL="814387" lvl="1" indent="-457200">
                  <a:buFont typeface="+mj-lt"/>
                  <a:buAutoNum type="arabicPeriod"/>
                </a:pPr>
                <a:r>
                  <a:rPr lang="en-US" smtClean="0"/>
                  <a:t>Interval-estimering: Vi estimerer et sandsynligt interval for værdien af </a:t>
                </a:r>
                <a14:m>
                  <m:oMath xmlns:m="http://schemas.openxmlformats.org/officeDocument/2006/math">
                    <m:r>
                      <a:rPr lang="en-US" i="1">
                        <a:latin typeface="Cambria Math" panose="02040503050406030204" pitchFamily="18" charset="0"/>
                        <a:ea typeface="Cambria Math" panose="02040503050406030204" pitchFamily="18" charset="0"/>
                      </a:rPr>
                      <m:t>𝜇</m:t>
                    </m:r>
                  </m:oMath>
                </a14:m>
                <a:endParaRPr lang="en-GB" smtClean="0"/>
              </a:p>
              <a:p>
                <a:pPr marL="814387" lvl="1" indent="-457200">
                  <a:buFont typeface="+mj-lt"/>
                  <a:buAutoNum type="arabicPeriod"/>
                </a:pPr>
                <a:r>
                  <a:rPr lang="en-US" smtClean="0"/>
                  <a:t>Hypotesetest: Vi bruger en metode til at afgøre, om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GB" smtClean="0"/>
                  <a:t> har en bestemt værdi eller ej.</a:t>
                </a:r>
                <a:endParaRPr lang="en-GB"/>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68" t="-659" r="-145"/>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4</a:t>
            </a:fld>
            <a:endParaRPr lang="da-DK" dirty="0">
              <a:solidFill>
                <a:prstClr val="black">
                  <a:tint val="75000"/>
                </a:prstClr>
              </a:solidFill>
            </a:endParaRPr>
          </a:p>
        </p:txBody>
      </p:sp>
    </p:spTree>
    <p:extLst>
      <p:ext uri="{BB962C8B-B14F-4D97-AF65-F5344CB8AC3E}">
        <p14:creationId xmlns:p14="http://schemas.microsoft.com/office/powerpoint/2010/main" val="229548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08104" y="2996952"/>
            <a:ext cx="3528392" cy="2448272"/>
            <a:chOff x="4826446" y="2852936"/>
            <a:chExt cx="4210050" cy="3193496"/>
          </a:xfrm>
        </p:grpSpPr>
        <p:pic>
          <p:nvPicPr>
            <p:cNvPr id="6" name="Picture 5"/>
            <p:cNvPicPr>
              <a:picLocks noChangeAspect="1"/>
            </p:cNvPicPr>
            <p:nvPr/>
          </p:nvPicPr>
          <p:blipFill>
            <a:blip r:embed="rId3"/>
            <a:stretch>
              <a:fillRect/>
            </a:stretch>
          </p:blipFill>
          <p:spPr>
            <a:xfrm>
              <a:off x="4826446" y="2852936"/>
              <a:ext cx="4210050" cy="2886075"/>
            </a:xfrm>
            <a:prstGeom prst="rect">
              <a:avLst/>
            </a:prstGeom>
          </p:spPr>
        </p:pic>
        <mc:AlternateContent xmlns:mc="http://schemas.openxmlformats.org/markup-compatibility/2006" xmlns:a14="http://schemas.microsoft.com/office/drawing/2010/main">
          <mc:Choice Requires="a14">
            <p:sp>
              <p:nvSpPr>
                <p:cNvPr id="7" name="Line Callout 1 6"/>
                <p:cNvSpPr/>
                <p:nvPr/>
              </p:nvSpPr>
              <p:spPr>
                <a:xfrm>
                  <a:off x="6355407" y="5674189"/>
                  <a:ext cx="1152128" cy="372243"/>
                </a:xfrm>
                <a:prstGeom prst="borderCallout1">
                  <a:avLst>
                    <a:gd name="adj1" fmla="val -268"/>
                    <a:gd name="adj2" fmla="val 53402"/>
                    <a:gd name="adj3" fmla="val -119803"/>
                    <a:gd name="adj4" fmla="val 1383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1">
                                <a:solidFill>
                                  <a:schemeClr val="tx1"/>
                                </a:solidFill>
                                <a:latin typeface="Cambria Math" panose="02040503050406030204" pitchFamily="18" charset="0"/>
                              </a:rPr>
                              <m:t>0</m:t>
                            </m:r>
                          </m:sub>
                        </m:sSub>
                        <m:r>
                          <a:rPr lang="en-US" sz="1400" b="0" i="1" smtClean="0">
                            <a:solidFill>
                              <a:schemeClr val="tx1"/>
                            </a:solidFill>
                            <a:latin typeface="Cambria Math" panose="02040503050406030204" pitchFamily="18" charset="0"/>
                          </a:rPr>
                          <m:t>=1.77</m:t>
                        </m:r>
                      </m:oMath>
                    </m:oMathPara>
                  </a14:m>
                  <a:endParaRPr lang="en-GB" sz="1600">
                    <a:solidFill>
                      <a:schemeClr val="tx1"/>
                    </a:solidFill>
                  </a:endParaRPr>
                </a:p>
              </p:txBody>
            </p:sp>
          </mc:Choice>
          <mc:Fallback xmlns="">
            <p:sp>
              <p:nvSpPr>
                <p:cNvPr id="7" name="Line Callout 1 6"/>
                <p:cNvSpPr>
                  <a:spLocks noRot="1" noChangeAspect="1" noMove="1" noResize="1" noEditPoints="1" noAdjustHandles="1" noChangeArrowheads="1" noChangeShapeType="1" noTextEdit="1"/>
                </p:cNvSpPr>
                <p:nvPr/>
              </p:nvSpPr>
              <p:spPr>
                <a:xfrm>
                  <a:off x="6355407" y="5674189"/>
                  <a:ext cx="1152128" cy="372243"/>
                </a:xfrm>
                <a:prstGeom prst="borderCallout1">
                  <a:avLst>
                    <a:gd name="adj1" fmla="val -268"/>
                    <a:gd name="adj2" fmla="val 53402"/>
                    <a:gd name="adj3" fmla="val -119803"/>
                    <a:gd name="adj4" fmla="val 138311"/>
                  </a:avLst>
                </a:prstGeom>
                <a:blipFill>
                  <a:blip r:embed="rId4"/>
                  <a:stretch>
                    <a:fillRect/>
                  </a:stretch>
                </a:blipFill>
                <a:ln>
                  <a:solidFill>
                    <a:schemeClr val="tx1"/>
                  </a:solidFill>
                </a:ln>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da-DK" smtClean="0"/>
                  <a:t>Valg af signifikansniveau </a:t>
                </a:r>
                <a14:m>
                  <m:oMath xmlns:m="http://schemas.openxmlformats.org/officeDocument/2006/math">
                    <m:r>
                      <a:rPr lang="da-DK" i="1">
                        <a:latin typeface="Cambria Math"/>
                        <a:ea typeface="Cambria Math"/>
                      </a:rPr>
                      <m:t>𝛼</m:t>
                    </m:r>
                  </m:oMath>
                </a14:m>
                <a:endParaRPr lang="da-DK"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5"/>
                <a:stretch>
                  <a:fillRect t="-8621" b="-275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980728"/>
                <a:ext cx="8424936" cy="5877272"/>
              </a:xfrm>
            </p:spPr>
            <p:txBody>
              <a:bodyPr/>
              <a:lstStyle/>
              <a:p>
                <a:r>
                  <a:rPr lang="da-DK" sz="2000" dirty="0" smtClean="0"/>
                  <a:t>Kritisk område </a:t>
                </a:r>
                <a:r>
                  <a:rPr lang="da-DK" sz="2000" smtClean="0"/>
                  <a:t>for en tosidet </a:t>
                </a:r>
                <a:r>
                  <a:rPr lang="da-DK" sz="2000" dirty="0" smtClean="0"/>
                  <a:t>test med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da-DK" sz="2000" i="1">
                            <a:latin typeface="Cambria Math"/>
                          </a:rPr>
                          <m:t>𝑎</m:t>
                        </m:r>
                      </m:sub>
                    </m:sSub>
                  </m:oMath>
                </a14:m>
                <a:r>
                  <a:rPr lang="da-DK" sz="2000" dirty="0"/>
                  <a:t>:</a:t>
                </a:r>
                <a:r>
                  <a:rPr lang="da-DK" sz="2000" dirty="0" smtClean="0"/>
                  <a:t> </a:t>
                </a:r>
                <a:r>
                  <a:rPr lang="da-DK" sz="2000" dirty="0"/>
                  <a:t> </a:t>
                </a:r>
                <a14:m>
                  <m:oMath xmlns:m="http://schemas.openxmlformats.org/officeDocument/2006/math">
                    <m:r>
                      <a:rPr lang="el-GR" sz="2000" i="1">
                        <a:latin typeface="Cambria Math"/>
                        <a:ea typeface="Cambria Math"/>
                      </a:rPr>
                      <m:t>𝜇</m:t>
                    </m:r>
                    <m:r>
                      <a:rPr lang="da-DK" sz="2000" i="1" smtClean="0">
                        <a:latin typeface="Cambria Math" panose="02040503050406030204" pitchFamily="18" charset="0"/>
                        <a:ea typeface="Cambria Math" panose="02040503050406030204" pitchFamily="18" charset="0"/>
                      </a:rPr>
                      <m:t>≠</m:t>
                    </m:r>
                    <m:sSub>
                      <m:sSubPr>
                        <m:ctrlPr>
                          <a:rPr lang="da-DK" sz="2000" i="1" smtClean="0">
                            <a:latin typeface="Cambria Math" panose="02040503050406030204" pitchFamily="18" charset="0"/>
                            <a:ea typeface="Cambria Math"/>
                          </a:rPr>
                        </m:ctrlPr>
                      </m:sSubPr>
                      <m:e>
                        <m:r>
                          <a:rPr lang="da-DK" sz="2000" i="1" smtClean="0">
                            <a:latin typeface="Cambria Math"/>
                            <a:ea typeface="Cambria Math"/>
                          </a:rPr>
                          <m:t>𝜇</m:t>
                        </m:r>
                      </m:e>
                      <m:sub>
                        <m:r>
                          <a:rPr lang="da-DK" sz="2000" b="0" i="1" smtClean="0">
                            <a:latin typeface="Cambria Math"/>
                            <a:ea typeface="Cambria Math"/>
                          </a:rPr>
                          <m:t>0</m:t>
                        </m:r>
                      </m:sub>
                    </m:sSub>
                  </m:oMath>
                </a14:m>
                <a:r>
                  <a:rPr lang="da-DK" sz="2000" dirty="0" smtClean="0"/>
                  <a:t>:</a:t>
                </a:r>
              </a:p>
              <a:p>
                <a:pPr lvl="1" indent="-276225"/>
                <a14:m>
                  <m:oMath xmlns:m="http://schemas.openxmlformats.org/officeDocument/2006/math">
                    <m:r>
                      <a:rPr lang="da-DK" sz="1800" i="1">
                        <a:latin typeface="Cambria Math"/>
                        <a:ea typeface="Cambria Math"/>
                      </a:rPr>
                      <m:t>𝛼</m:t>
                    </m:r>
                    <m:r>
                      <a:rPr lang="da-DK" sz="1800" i="1">
                        <a:latin typeface="Cambria Math"/>
                        <a:ea typeface="Cambria Math"/>
                      </a:rPr>
                      <m:t>=0.10:</m:t>
                    </m:r>
                  </m:oMath>
                </a14:m>
                <a:r>
                  <a:rPr lang="da-DK" sz="1800" dirty="0" smtClean="0"/>
                  <a:t>	 </a:t>
                </a:r>
                <a14:m>
                  <m:oMath xmlns:m="http://schemas.openxmlformats.org/officeDocument/2006/math">
                    <m:sSub>
                      <m:sSubPr>
                        <m:ctrlPr>
                          <a:rPr lang="da-DK" sz="1800" i="1">
                            <a:latin typeface="Cambria Math" panose="02040503050406030204" pitchFamily="18" charset="0"/>
                          </a:rPr>
                        </m:ctrlPr>
                      </m:sSubPr>
                      <m:e>
                        <m:r>
                          <a:rPr lang="da-DK" sz="1800" i="1">
                            <a:latin typeface="Cambria Math"/>
                          </a:rPr>
                          <m:t>𝑧</m:t>
                        </m:r>
                      </m:e>
                      <m:sub>
                        <m:r>
                          <a:rPr lang="da-DK" sz="1800" i="1">
                            <a:latin typeface="Cambria Math"/>
                            <a:ea typeface="Cambria Math"/>
                          </a:rPr>
                          <m:t>𝛼</m:t>
                        </m:r>
                        <m:r>
                          <a:rPr lang="en-US" sz="1800" b="0" i="1" smtClean="0">
                            <a:latin typeface="Cambria Math" panose="02040503050406030204" pitchFamily="18" charset="0"/>
                            <a:ea typeface="Cambria Math"/>
                          </a:rPr>
                          <m:t>/2</m:t>
                        </m:r>
                      </m:sub>
                    </m:sSub>
                    <m:r>
                      <a:rPr lang="da-DK" sz="1800" i="1">
                        <a:latin typeface="Cambria Math"/>
                      </a:rPr>
                      <m:t>=</m:t>
                    </m:r>
                    <m:sSub>
                      <m:sSubPr>
                        <m:ctrlPr>
                          <a:rPr lang="da-DK" sz="1800" i="1">
                            <a:latin typeface="Cambria Math" panose="02040503050406030204" pitchFamily="18" charset="0"/>
                          </a:rPr>
                        </m:ctrlPr>
                      </m:sSubPr>
                      <m:e>
                        <m:r>
                          <a:rPr lang="da-DK" sz="1800" i="1">
                            <a:latin typeface="Cambria Math"/>
                          </a:rPr>
                          <m:t>𝑧</m:t>
                        </m:r>
                      </m:e>
                      <m:sub>
                        <m:r>
                          <a:rPr lang="da-DK" sz="1800" i="1">
                            <a:latin typeface="Cambria Math"/>
                          </a:rPr>
                          <m:t>0.</m:t>
                        </m:r>
                        <m:r>
                          <a:rPr lang="en-US" sz="1800" b="0" i="1" smtClean="0">
                            <a:latin typeface="Cambria Math" panose="02040503050406030204" pitchFamily="18" charset="0"/>
                          </a:rPr>
                          <m:t>05</m:t>
                        </m:r>
                      </m:sub>
                    </m:sSub>
                    <m:r>
                      <a:rPr lang="en-US" sz="1800" b="0" i="1" smtClean="0">
                        <a:latin typeface="Cambria Math" panose="02040503050406030204" pitchFamily="18" charset="0"/>
                      </a:rPr>
                      <m:t>  </m:t>
                    </m:r>
                    <m:r>
                      <a:rPr lang="da-DK" sz="1800" i="1">
                        <a:latin typeface="Cambria Math"/>
                        <a:ea typeface="Cambria Math"/>
                      </a:rPr>
                      <m:t>=</m:t>
                    </m:r>
                    <m:r>
                      <m:rPr>
                        <m:nor/>
                      </m:rPr>
                      <a:rPr lang="en-US" sz="1800" b="0" i="0" smtClean="0">
                        <a:latin typeface="Cambria Math"/>
                        <a:ea typeface="Cambria Math"/>
                      </a:rPr>
                      <m:t>qnorm</m:t>
                    </m:r>
                    <m:r>
                      <m:rPr>
                        <m:nor/>
                      </m:rPr>
                      <a:rPr lang="da-DK" sz="1800">
                        <a:latin typeface="Cambria Math"/>
                        <a:ea typeface="Cambria Math"/>
                      </a:rPr>
                      <m:t>(1−0.</m:t>
                    </m:r>
                    <m:r>
                      <m:rPr>
                        <m:nor/>
                      </m:rPr>
                      <a:rPr lang="en-US" sz="1800" b="0" i="0" smtClean="0">
                        <a:latin typeface="Cambria Math"/>
                        <a:ea typeface="Cambria Math"/>
                      </a:rPr>
                      <m:t>05</m:t>
                    </m:r>
                    <m:r>
                      <m:rPr>
                        <m:nor/>
                      </m:rPr>
                      <a:rPr lang="da-DK" sz="1800">
                        <a:latin typeface="Cambria Math"/>
                        <a:ea typeface="Cambria Math"/>
                      </a:rPr>
                      <m:t>)</m:t>
                    </m:r>
                    <m:r>
                      <a:rPr lang="en-US" sz="1800" b="0" i="1" smtClean="0">
                        <a:latin typeface="Cambria Math" panose="02040503050406030204" pitchFamily="18" charset="0"/>
                        <a:ea typeface="Cambria Math"/>
                      </a:rPr>
                      <m:t>  </m:t>
                    </m:r>
                    <m:r>
                      <a:rPr lang="da-DK" sz="1800" i="1">
                        <a:latin typeface="Cambria Math"/>
                        <a:ea typeface="Cambria Math"/>
                      </a:rPr>
                      <m:t>=</m:t>
                    </m:r>
                    <m:r>
                      <a:rPr lang="da-DK" sz="1800">
                        <a:latin typeface="Cambria Math"/>
                        <a:ea typeface="Cambria Math"/>
                      </a:rPr>
                      <m:t>1.64</m:t>
                    </m:r>
                  </m:oMath>
                </a14:m>
                <a:endParaRPr lang="da-DK" sz="1800" dirty="0" smtClean="0"/>
              </a:p>
              <a:p>
                <a:pPr lvl="1" indent="-276225"/>
                <a14:m>
                  <m:oMath xmlns:m="http://schemas.openxmlformats.org/officeDocument/2006/math">
                    <m:r>
                      <a:rPr lang="da-DK" sz="1800" i="1">
                        <a:latin typeface="Cambria Math"/>
                        <a:ea typeface="Cambria Math"/>
                      </a:rPr>
                      <m:t>𝛼</m:t>
                    </m:r>
                    <m:r>
                      <a:rPr lang="da-DK" sz="1800" i="1">
                        <a:latin typeface="Cambria Math"/>
                        <a:ea typeface="Cambria Math"/>
                      </a:rPr>
                      <m:t>=0.05:</m:t>
                    </m:r>
                  </m:oMath>
                </a14:m>
                <a:r>
                  <a:rPr lang="da-DK" sz="1800" i="1" dirty="0" smtClean="0">
                    <a:latin typeface="Cambria Math"/>
                    <a:ea typeface="Cambria Math"/>
                  </a:rPr>
                  <a:t>	</a:t>
                </a:r>
                <a:r>
                  <a:rPr lang="da-DK" sz="1800" i="1" dirty="0">
                    <a:latin typeface="Cambria Math"/>
                    <a:ea typeface="Cambria Math"/>
                  </a:rPr>
                  <a:t> </a:t>
                </a:r>
                <a14:m>
                  <m:oMath xmlns:m="http://schemas.openxmlformats.org/officeDocument/2006/math">
                    <m:sSub>
                      <m:sSubPr>
                        <m:ctrlPr>
                          <a:rPr lang="da-DK" sz="1800" i="1">
                            <a:latin typeface="Cambria Math" panose="02040503050406030204" pitchFamily="18" charset="0"/>
                            <a:ea typeface="Cambria Math"/>
                          </a:rPr>
                        </m:ctrlPr>
                      </m:sSubPr>
                      <m:e>
                        <m:r>
                          <a:rPr lang="da-DK" sz="1800">
                            <a:latin typeface="Cambria Math"/>
                            <a:ea typeface="Cambria Math"/>
                          </a:rPr>
                          <m:t>𝑧</m:t>
                        </m:r>
                      </m:e>
                      <m:sub>
                        <m:r>
                          <a:rPr lang="da-DK" sz="1800" i="1">
                            <a:latin typeface="Cambria Math"/>
                            <a:ea typeface="Cambria Math"/>
                          </a:rPr>
                          <m:t>𝛼</m:t>
                        </m:r>
                        <m:r>
                          <a:rPr lang="en-US" sz="1800" i="1">
                            <a:latin typeface="Cambria Math" panose="02040503050406030204" pitchFamily="18" charset="0"/>
                            <a:ea typeface="Cambria Math"/>
                          </a:rPr>
                          <m:t>/2</m:t>
                        </m:r>
                      </m:sub>
                    </m:sSub>
                    <m:r>
                      <a:rPr lang="da-DK" sz="1800">
                        <a:latin typeface="Cambria Math"/>
                        <a:ea typeface="Cambria Math"/>
                      </a:rPr>
                      <m:t>=</m:t>
                    </m:r>
                    <m:sSub>
                      <m:sSubPr>
                        <m:ctrlPr>
                          <a:rPr lang="da-DK" sz="1800" i="1">
                            <a:latin typeface="Cambria Math" panose="02040503050406030204" pitchFamily="18" charset="0"/>
                            <a:ea typeface="Cambria Math"/>
                          </a:rPr>
                        </m:ctrlPr>
                      </m:sSubPr>
                      <m:e>
                        <m:r>
                          <a:rPr lang="da-DK" sz="1800">
                            <a:latin typeface="Cambria Math"/>
                            <a:ea typeface="Cambria Math"/>
                          </a:rPr>
                          <m:t>𝑧</m:t>
                        </m:r>
                      </m:e>
                      <m:sub>
                        <m:r>
                          <a:rPr lang="da-DK" sz="1800">
                            <a:latin typeface="Cambria Math"/>
                            <a:ea typeface="Cambria Math"/>
                          </a:rPr>
                          <m:t>0.</m:t>
                        </m:r>
                        <m:r>
                          <a:rPr lang="en-US" sz="1800" b="0" i="0" smtClean="0">
                            <a:latin typeface="Cambria Math" panose="02040503050406030204" pitchFamily="18" charset="0"/>
                            <a:ea typeface="Cambria Math"/>
                          </a:rPr>
                          <m:t>02</m:t>
                        </m:r>
                        <m:r>
                          <a:rPr lang="da-DK" sz="1800" b="0" i="0" smtClean="0">
                            <a:latin typeface="Cambria Math"/>
                            <a:ea typeface="Cambria Math"/>
                          </a:rPr>
                          <m:t>5</m:t>
                        </m:r>
                      </m:sub>
                    </m:sSub>
                    <m:r>
                      <a:rPr lang="da-DK" sz="1800">
                        <a:latin typeface="Cambria Math"/>
                        <a:ea typeface="Cambria Math"/>
                      </a:rPr>
                      <m:t>=</m:t>
                    </m:r>
                    <m:r>
                      <m:rPr>
                        <m:nor/>
                      </m:rPr>
                      <a:rPr lang="en-US" sz="1800">
                        <a:latin typeface="Cambria Math"/>
                        <a:ea typeface="Cambria Math"/>
                      </a:rPr>
                      <m:t>qnorm</m:t>
                    </m:r>
                    <m:r>
                      <m:rPr>
                        <m:nor/>
                      </m:rPr>
                      <a:rPr lang="da-DK" sz="1800">
                        <a:latin typeface="Cambria Math"/>
                        <a:ea typeface="Cambria Math"/>
                      </a:rPr>
                      <m:t>(1−0.0</m:t>
                    </m:r>
                    <m:r>
                      <m:rPr>
                        <m:nor/>
                      </m:rPr>
                      <a:rPr lang="en-US" sz="1800" b="0" i="0" smtClean="0">
                        <a:latin typeface="Cambria Math"/>
                        <a:ea typeface="Cambria Math"/>
                      </a:rPr>
                      <m:t>2</m:t>
                    </m:r>
                    <m:r>
                      <m:rPr>
                        <m:nor/>
                      </m:rPr>
                      <a:rPr lang="da-DK" sz="1800">
                        <a:latin typeface="Cambria Math"/>
                        <a:ea typeface="Cambria Math"/>
                      </a:rPr>
                      <m:t>5)</m:t>
                    </m:r>
                    <m:r>
                      <a:rPr lang="da-DK" sz="1800">
                        <a:latin typeface="Cambria Math"/>
                        <a:ea typeface="Cambria Math"/>
                      </a:rPr>
                      <m:t>=</m:t>
                    </m:r>
                    <m:r>
                      <a:rPr lang="da-DK" sz="1800" b="0" i="0" smtClean="0">
                        <a:latin typeface="Cambria Math"/>
                        <a:ea typeface="Cambria Math"/>
                      </a:rPr>
                      <m:t>1.</m:t>
                    </m:r>
                    <m:r>
                      <a:rPr lang="en-US" sz="1800" b="0" i="0" smtClean="0">
                        <a:latin typeface="Cambria Math" panose="02040503050406030204" pitchFamily="18" charset="0"/>
                        <a:ea typeface="Cambria Math"/>
                      </a:rPr>
                      <m:t>96</m:t>
                    </m:r>
                  </m:oMath>
                </a14:m>
                <a:endParaRPr lang="da-DK" sz="1800" dirty="0" smtClean="0">
                  <a:latin typeface="Cambria Math"/>
                  <a:ea typeface="Cambria Math"/>
                </a:endParaRPr>
              </a:p>
              <a:p>
                <a:pPr lvl="1" indent="-276225"/>
                <a14:m>
                  <m:oMath xmlns:m="http://schemas.openxmlformats.org/officeDocument/2006/math">
                    <m:r>
                      <a:rPr lang="da-DK" sz="1800" i="1">
                        <a:latin typeface="Cambria Math"/>
                        <a:ea typeface="Cambria Math"/>
                      </a:rPr>
                      <m:t>𝛼</m:t>
                    </m:r>
                    <m:r>
                      <a:rPr lang="da-DK" sz="1800" i="1">
                        <a:latin typeface="Cambria Math"/>
                        <a:ea typeface="Cambria Math"/>
                      </a:rPr>
                      <m:t>=0.01:</m:t>
                    </m:r>
                  </m:oMath>
                </a14:m>
                <a:r>
                  <a:rPr lang="da-DK" sz="1800" i="1" dirty="0" smtClean="0">
                    <a:latin typeface="Cambria Math"/>
                    <a:ea typeface="Cambria Math"/>
                  </a:rPr>
                  <a:t>	</a:t>
                </a:r>
                <a:r>
                  <a:rPr lang="da-DK" sz="1800" i="1" dirty="0">
                    <a:latin typeface="Cambria Math"/>
                    <a:ea typeface="Cambria Math"/>
                  </a:rPr>
                  <a:t> </a:t>
                </a:r>
                <a14:m>
                  <m:oMath xmlns:m="http://schemas.openxmlformats.org/officeDocument/2006/math">
                    <m:sSub>
                      <m:sSubPr>
                        <m:ctrlPr>
                          <a:rPr lang="da-DK" sz="1800" i="1">
                            <a:latin typeface="Cambria Math" panose="02040503050406030204" pitchFamily="18" charset="0"/>
                            <a:ea typeface="Cambria Math"/>
                          </a:rPr>
                        </m:ctrlPr>
                      </m:sSubPr>
                      <m:e>
                        <m:r>
                          <a:rPr lang="da-DK" sz="1800">
                            <a:latin typeface="Cambria Math"/>
                            <a:ea typeface="Cambria Math"/>
                          </a:rPr>
                          <m:t>𝑧</m:t>
                        </m:r>
                      </m:e>
                      <m:sub>
                        <m:r>
                          <a:rPr lang="da-DK" sz="1800" i="1">
                            <a:latin typeface="Cambria Math"/>
                            <a:ea typeface="Cambria Math"/>
                          </a:rPr>
                          <m:t>𝛼</m:t>
                        </m:r>
                        <m:r>
                          <a:rPr lang="en-US" sz="1800" i="1">
                            <a:latin typeface="Cambria Math" panose="02040503050406030204" pitchFamily="18" charset="0"/>
                            <a:ea typeface="Cambria Math"/>
                          </a:rPr>
                          <m:t>/2</m:t>
                        </m:r>
                      </m:sub>
                    </m:sSub>
                    <m:r>
                      <a:rPr lang="da-DK" sz="1800">
                        <a:latin typeface="Cambria Math"/>
                        <a:ea typeface="Cambria Math"/>
                      </a:rPr>
                      <m:t>=</m:t>
                    </m:r>
                    <m:sSub>
                      <m:sSubPr>
                        <m:ctrlPr>
                          <a:rPr lang="da-DK" sz="1800" i="1">
                            <a:latin typeface="Cambria Math" panose="02040503050406030204" pitchFamily="18" charset="0"/>
                            <a:ea typeface="Cambria Math"/>
                          </a:rPr>
                        </m:ctrlPr>
                      </m:sSubPr>
                      <m:e>
                        <m:r>
                          <a:rPr lang="da-DK" sz="1800">
                            <a:latin typeface="Cambria Math"/>
                            <a:ea typeface="Cambria Math"/>
                          </a:rPr>
                          <m:t>𝑧</m:t>
                        </m:r>
                      </m:e>
                      <m:sub>
                        <m:r>
                          <a:rPr lang="da-DK" sz="1800">
                            <a:latin typeface="Cambria Math"/>
                            <a:ea typeface="Cambria Math"/>
                          </a:rPr>
                          <m:t>0.0</m:t>
                        </m:r>
                        <m:r>
                          <a:rPr lang="en-US" sz="1800" b="0" i="0" smtClean="0">
                            <a:latin typeface="Cambria Math" panose="02040503050406030204" pitchFamily="18" charset="0"/>
                            <a:ea typeface="Cambria Math"/>
                          </a:rPr>
                          <m:t>05</m:t>
                        </m:r>
                      </m:sub>
                    </m:sSub>
                    <m:r>
                      <a:rPr lang="da-DK" sz="1800">
                        <a:latin typeface="Cambria Math"/>
                        <a:ea typeface="Cambria Math"/>
                      </a:rPr>
                      <m:t>=</m:t>
                    </m:r>
                    <m:r>
                      <m:rPr>
                        <m:nor/>
                      </m:rPr>
                      <a:rPr lang="en-US" sz="1800">
                        <a:latin typeface="Cambria Math"/>
                        <a:ea typeface="Cambria Math"/>
                      </a:rPr>
                      <m:t>qnorm</m:t>
                    </m:r>
                    <m:r>
                      <m:rPr>
                        <m:nor/>
                      </m:rPr>
                      <a:rPr lang="da-DK" sz="1800">
                        <a:latin typeface="Cambria Math"/>
                        <a:ea typeface="Cambria Math"/>
                      </a:rPr>
                      <m:t>(1−0.0</m:t>
                    </m:r>
                    <m:r>
                      <m:rPr>
                        <m:nor/>
                      </m:rPr>
                      <a:rPr lang="en-US" sz="1800" b="0" i="0" smtClean="0">
                        <a:latin typeface="Cambria Math"/>
                        <a:ea typeface="Cambria Math"/>
                      </a:rPr>
                      <m:t>05</m:t>
                    </m:r>
                    <m:r>
                      <m:rPr>
                        <m:nor/>
                      </m:rPr>
                      <a:rPr lang="da-DK" sz="1800">
                        <a:latin typeface="Cambria Math"/>
                        <a:ea typeface="Cambria Math"/>
                      </a:rPr>
                      <m:t>)</m:t>
                    </m:r>
                    <m:r>
                      <a:rPr lang="da-DK" sz="1800">
                        <a:latin typeface="Cambria Math"/>
                        <a:ea typeface="Cambria Math"/>
                      </a:rPr>
                      <m:t>=2.</m:t>
                    </m:r>
                    <m:r>
                      <a:rPr lang="en-US" sz="1800" b="0" i="0" smtClean="0">
                        <a:latin typeface="Cambria Math" panose="02040503050406030204" pitchFamily="18" charset="0"/>
                        <a:ea typeface="Cambria Math"/>
                      </a:rPr>
                      <m:t>58</m:t>
                    </m:r>
                  </m:oMath>
                </a14:m>
                <a:endParaRPr lang="da-DK" sz="1800" dirty="0">
                  <a:latin typeface="Cambria Math"/>
                  <a:ea typeface="Cambria Math"/>
                </a:endParaRPr>
              </a:p>
              <a:p>
                <a:r>
                  <a:rPr lang="da-DK" sz="2000"/>
                  <a:t>Her </a:t>
                </a:r>
                <a:r>
                  <a:rPr lang="da-DK" sz="2000" smtClean="0"/>
                  <a:t>var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𝑧</m:t>
                        </m:r>
                      </m:e>
                      <m:sub>
                        <m:r>
                          <a:rPr lang="da-DK" sz="2000" i="1">
                            <a:latin typeface="Cambria Math"/>
                          </a:rPr>
                          <m:t>0</m:t>
                        </m:r>
                      </m:sub>
                    </m:sSub>
                    <m:r>
                      <a:rPr lang="da-DK" sz="2000" i="1">
                        <a:latin typeface="Cambria Math"/>
                      </a:rPr>
                      <m:t>=</m:t>
                    </m:r>
                    <m:r>
                      <a:rPr lang="en-US" sz="2000" b="0" i="1" smtClean="0">
                        <a:latin typeface="Cambria Math" panose="02040503050406030204" pitchFamily="18" charset="0"/>
                      </a:rPr>
                      <m:t>1.77</m:t>
                    </m:r>
                  </m:oMath>
                </a14:m>
                <a:r>
                  <a:rPr lang="da-DK" sz="2000" dirty="0"/>
                  <a:t>, så</a:t>
                </a:r>
                <a:r>
                  <a:rPr lang="da-DK" sz="2000" dirty="0" smtClean="0">
                    <a:latin typeface="Cambria Math"/>
                    <a:ea typeface="Cambria Math"/>
                  </a:rPr>
                  <a:t>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da-DK" sz="2000" i="1">
                            <a:latin typeface="Cambria Math"/>
                          </a:rPr>
                          <m:t>0</m:t>
                        </m:r>
                      </m:sub>
                    </m:sSub>
                  </m:oMath>
                </a14:m>
                <a:r>
                  <a:rPr lang="da-DK" sz="2000" dirty="0" smtClean="0">
                    <a:latin typeface="Cambria Math"/>
                    <a:ea typeface="Cambria Math"/>
                  </a:rPr>
                  <a:t> </a:t>
                </a:r>
                <a:r>
                  <a:rPr lang="da-DK" sz="2000" dirty="0"/>
                  <a:t>vil bliver </a:t>
                </a:r>
                <a:r>
                  <a:rPr lang="da-DK" sz="2000"/>
                  <a:t>forkastet </a:t>
                </a:r>
                <a:r>
                  <a:rPr lang="da-DK" sz="2000" smtClean="0"/>
                  <a:t>på </a:t>
                </a:r>
                <a14:m>
                  <m:oMath xmlns:m="http://schemas.openxmlformats.org/officeDocument/2006/math">
                    <m:r>
                      <a:rPr lang="da-DK" sz="2000" i="1" smtClean="0">
                        <a:latin typeface="Cambria Math" panose="02040503050406030204" pitchFamily="18" charset="0"/>
                      </a:rPr>
                      <m:t>10 %</m:t>
                    </m:r>
                  </m:oMath>
                </a14:m>
                <a:r>
                  <a:rPr lang="da-DK" sz="2000" smtClean="0"/>
                  <a:t> med signifikansniveau</a:t>
                </a:r>
                <a:r>
                  <a:rPr lang="da-DK" sz="2000" smtClean="0">
                    <a:latin typeface="Cambria Math"/>
                    <a:ea typeface="Cambria Math"/>
                  </a:rPr>
                  <a:t>, men ikke på </a:t>
                </a:r>
                <a14:m>
                  <m:oMath xmlns:m="http://schemas.openxmlformats.org/officeDocument/2006/math">
                    <m:r>
                      <a:rPr lang="da-DK" sz="2000" i="1" smtClean="0">
                        <a:latin typeface="Cambria Math" panose="02040503050406030204" pitchFamily="18" charset="0"/>
                        <a:ea typeface="Cambria Math"/>
                      </a:rPr>
                      <m:t>5 %</m:t>
                    </m:r>
                  </m:oMath>
                </a14:m>
                <a:r>
                  <a:rPr lang="da-DK" sz="2000" smtClean="0">
                    <a:latin typeface="Cambria Math"/>
                    <a:ea typeface="Cambria Math"/>
                  </a:rPr>
                  <a:t> eller </a:t>
                </a:r>
                <a14:m>
                  <m:oMath xmlns:m="http://schemas.openxmlformats.org/officeDocument/2006/math">
                    <m:r>
                      <a:rPr lang="da-DK" sz="2000" i="1" smtClean="0">
                        <a:latin typeface="Cambria Math" panose="02040503050406030204" pitchFamily="18" charset="0"/>
                        <a:ea typeface="Cambria Math"/>
                      </a:rPr>
                      <m:t>1 %</m:t>
                    </m:r>
                  </m:oMath>
                </a14:m>
                <a:endParaRPr lang="da-DK" sz="2000" dirty="0">
                  <a:latin typeface="Cambria Math"/>
                  <a:ea typeface="Cambria Math"/>
                </a:endParaRPr>
              </a:p>
              <a:p>
                <a:r>
                  <a:rPr lang="da-DK" sz="2000" smtClean="0"/>
                  <a:t>I </a:t>
                </a:r>
                <a:r>
                  <a:rPr lang="da-DK" sz="2000" dirty="0" smtClean="0"/>
                  <a:t>stedet for at vælge signifikansniveauet </a:t>
                </a:r>
                <a14:m>
                  <m:oMath xmlns:m="http://schemas.openxmlformats.org/officeDocument/2006/math">
                    <m:r>
                      <a:rPr lang="da-DK" sz="2000" i="1">
                        <a:latin typeface="Cambria Math"/>
                        <a:ea typeface="Cambria Math"/>
                      </a:rPr>
                      <m:t>𝛼</m:t>
                    </m:r>
                  </m:oMath>
                </a14:m>
                <a:r>
                  <a:rPr lang="da-DK" sz="2000" dirty="0" smtClean="0"/>
                  <a:t> </a:t>
                </a:r>
                <a:br>
                  <a:rPr lang="da-DK" sz="2000" dirty="0" smtClean="0"/>
                </a:br>
                <a:r>
                  <a:rPr lang="da-DK" sz="2000" smtClean="0"/>
                  <a:t>og kritisk interval, så </a:t>
                </a:r>
                <a:r>
                  <a:rPr lang="da-DK" sz="2000" dirty="0" smtClean="0"/>
                  <a:t>kan man </a:t>
                </a:r>
                <a:r>
                  <a:rPr lang="da-DK" sz="2000" smtClean="0"/>
                  <a:t>beregne </a:t>
                </a:r>
                <a:br>
                  <a:rPr lang="da-DK" sz="2000" smtClean="0"/>
                </a:br>
                <a:r>
                  <a:rPr lang="da-DK" sz="2000" smtClean="0"/>
                  <a:t>den </a:t>
                </a:r>
                <a:r>
                  <a:rPr lang="da-DK" sz="2000" dirty="0" smtClean="0"/>
                  <a:t>værdi af </a:t>
                </a:r>
                <a14:m>
                  <m:oMath xmlns:m="http://schemas.openxmlformats.org/officeDocument/2006/math">
                    <m:r>
                      <a:rPr lang="da-DK" sz="2000">
                        <a:latin typeface="Cambria Math"/>
                      </a:rPr>
                      <m:t>𝛼</m:t>
                    </m:r>
                  </m:oMath>
                </a14:m>
                <a:r>
                  <a:rPr lang="da-DK" sz="2000" dirty="0" smtClean="0"/>
                  <a:t> der svarer til testværdien: </a:t>
                </a:r>
                <a:br>
                  <a:rPr lang="da-DK" sz="2000" dirty="0" smtClean="0"/>
                </a:br>
                <a:r>
                  <a:rPr lang="da-DK" sz="2000" dirty="0" smtClean="0"/>
                  <a:t> 	</a:t>
                </a:r>
                <a14:m>
                  <m:oMath xmlns:m="http://schemas.openxmlformats.org/officeDocument/2006/math">
                    <m:r>
                      <a:rPr lang="da-DK" sz="2000" b="0" i="1" smtClean="0">
                        <a:latin typeface="Cambria Math"/>
                      </a:rPr>
                      <m:t>𝑃</m:t>
                    </m:r>
                    <m:d>
                      <m:dPr>
                        <m:ctrlPr>
                          <a:rPr lang="da-DK" sz="2000" b="0" i="1" smtClean="0">
                            <a:latin typeface="Cambria Math" panose="02040503050406030204" pitchFamily="18" charset="0"/>
                          </a:rPr>
                        </m:ctrlPr>
                      </m:dPr>
                      <m:e>
                        <m:r>
                          <a:rPr lang="da-DK" sz="2000" b="0" i="1" smtClean="0">
                            <a:latin typeface="Cambria Math"/>
                          </a:rPr>
                          <m:t>𝑍</m:t>
                        </m:r>
                        <m:r>
                          <a:rPr lang="da-DK" sz="2000" b="0" i="1" smtClean="0">
                            <a:latin typeface="Cambria Math"/>
                          </a:rPr>
                          <m:t>&gt;</m:t>
                        </m:r>
                        <m:sSub>
                          <m:sSubPr>
                            <m:ctrlPr>
                              <a:rPr lang="da-DK" sz="2000" i="1">
                                <a:latin typeface="Cambria Math" panose="02040503050406030204" pitchFamily="18" charset="0"/>
                              </a:rPr>
                            </m:ctrlPr>
                          </m:sSubPr>
                          <m:e>
                            <m:r>
                              <a:rPr lang="da-DK" sz="2000" i="1">
                                <a:latin typeface="Cambria Math"/>
                              </a:rPr>
                              <m:t>𝑧</m:t>
                            </m:r>
                          </m:e>
                          <m:sub>
                            <m:r>
                              <a:rPr lang="da-DK" sz="2000" i="1">
                                <a:latin typeface="Cambria Math"/>
                              </a:rPr>
                              <m:t>0</m:t>
                            </m:r>
                          </m:sub>
                        </m:sSub>
                      </m:e>
                    </m:d>
                    <m:r>
                      <a:rPr lang="da-DK" sz="2000" b="0" i="0" smtClean="0">
                        <a:latin typeface="Cambria Math"/>
                      </a:rPr>
                      <m:t>=1−</m:t>
                    </m:r>
                    <m:r>
                      <a:rPr lang="da-DK" sz="2000" b="0" i="1" smtClean="0">
                        <a:latin typeface="Cambria Math"/>
                      </a:rPr>
                      <m:t>𝑃</m:t>
                    </m:r>
                    <m:d>
                      <m:dPr>
                        <m:ctrlPr>
                          <a:rPr lang="da-DK" sz="2000" b="0" i="1" smtClean="0">
                            <a:latin typeface="Cambria Math" panose="02040503050406030204" pitchFamily="18" charset="0"/>
                          </a:rPr>
                        </m:ctrlPr>
                      </m:dPr>
                      <m:e>
                        <m:r>
                          <a:rPr lang="da-DK" sz="2000" b="0" i="1" smtClean="0">
                            <a:latin typeface="Cambria Math"/>
                          </a:rPr>
                          <m:t>𝑍</m:t>
                        </m:r>
                        <m:r>
                          <a:rPr lang="da-DK" sz="2000" b="0" i="1" smtClean="0">
                            <a:latin typeface="Cambria Math"/>
                            <a:ea typeface="Cambria Math"/>
                          </a:rPr>
                          <m:t>≤</m:t>
                        </m:r>
                        <m:sSub>
                          <m:sSubPr>
                            <m:ctrlPr>
                              <a:rPr lang="da-DK" sz="2000" i="1">
                                <a:latin typeface="Cambria Math" panose="02040503050406030204" pitchFamily="18" charset="0"/>
                              </a:rPr>
                            </m:ctrlPr>
                          </m:sSubPr>
                          <m:e>
                            <m:r>
                              <a:rPr lang="da-DK" sz="2000" i="1">
                                <a:latin typeface="Cambria Math"/>
                              </a:rPr>
                              <m:t>𝑧</m:t>
                            </m:r>
                          </m:e>
                          <m:sub>
                            <m:r>
                              <a:rPr lang="da-DK" sz="2000" i="1">
                                <a:latin typeface="Cambria Math"/>
                              </a:rPr>
                              <m:t>0</m:t>
                            </m:r>
                          </m:sub>
                        </m:sSub>
                      </m:e>
                    </m:d>
                  </m:oMath>
                </a14:m>
                <a:r>
                  <a:rPr lang="en-US" sz="2000" i="1" smtClean="0">
                    <a:latin typeface="Cambria Math" panose="02040503050406030204" pitchFamily="18" charset="0"/>
                  </a:rPr>
                  <a:t> </a:t>
                </a:r>
                <a:br>
                  <a:rPr lang="en-US" sz="2000" i="1" smtClean="0">
                    <a:latin typeface="Cambria Math" panose="02040503050406030204" pitchFamily="18" charset="0"/>
                  </a:rPr>
                </a:br>
                <a:r>
                  <a:rPr lang="en-US" sz="2000" i="1" smtClean="0">
                    <a:latin typeface="Cambria Math" panose="02040503050406030204" pitchFamily="18" charset="0"/>
                  </a:rPr>
                  <a:t> 	     </a:t>
                </a:r>
                <a14:m>
                  <m:oMath xmlns:m="http://schemas.openxmlformats.org/officeDocument/2006/math">
                    <m:r>
                      <a:rPr lang="da-DK" sz="2000" b="0" i="1" smtClean="0">
                        <a:latin typeface="Cambria Math"/>
                      </a:rPr>
                      <m:t>=1−</m:t>
                    </m:r>
                    <m:r>
                      <m:rPr>
                        <m:nor/>
                      </m:rPr>
                      <a:rPr lang="en-US" sz="2000" b="0" i="0" smtClean="0">
                        <a:latin typeface="Cambria Math"/>
                      </a:rPr>
                      <m:t>p</m:t>
                    </m:r>
                    <m:r>
                      <m:rPr>
                        <m:nor/>
                      </m:rPr>
                      <a:rPr lang="da-DK" sz="2000" b="0" i="0" smtClean="0">
                        <a:latin typeface="Cambria Math"/>
                      </a:rPr>
                      <m:t>norm</m:t>
                    </m:r>
                    <m:r>
                      <m:rPr>
                        <m:nor/>
                      </m:rPr>
                      <a:rPr lang="da-DK" sz="2000" b="0" i="0" smtClean="0">
                        <a:latin typeface="Cambria Math"/>
                      </a:rPr>
                      <m:t>(1.7</m:t>
                    </m:r>
                    <m:r>
                      <m:rPr>
                        <m:nor/>
                      </m:rPr>
                      <a:rPr lang="en-US" sz="2000" b="0" i="0" smtClean="0">
                        <a:latin typeface="Cambria Math"/>
                      </a:rPr>
                      <m:t>7</m:t>
                    </m:r>
                    <m:r>
                      <m:rPr>
                        <m:nor/>
                      </m:rPr>
                      <a:rPr lang="da-DK" sz="2000" b="0" i="0" smtClean="0">
                        <a:latin typeface="Cambria Math"/>
                      </a:rPr>
                      <m:t>)</m:t>
                    </m:r>
                    <m:r>
                      <a:rPr lang="da-DK" sz="2000" b="0" i="1" smtClean="0">
                        <a:latin typeface="Cambria Math"/>
                      </a:rPr>
                      <m:t>=0.0</m:t>
                    </m:r>
                    <m:r>
                      <a:rPr lang="en-US" sz="2000" b="0" i="1" smtClean="0">
                        <a:latin typeface="Cambria Math" panose="02040503050406030204" pitchFamily="18" charset="0"/>
                      </a:rPr>
                      <m:t>384</m:t>
                    </m:r>
                  </m:oMath>
                </a14:m>
                <a:r>
                  <a:rPr lang="da-DK" sz="2000" dirty="0" smtClean="0"/>
                  <a:t> </a:t>
                </a:r>
                <a:endParaRPr lang="da-DK" sz="2000"/>
              </a:p>
              <a:p>
                <a:r>
                  <a:rPr lang="da-DK" sz="2000" smtClean="0"/>
                  <a:t>Tilsvarende er </a:t>
                </a:r>
                <a14:m>
                  <m:oMath xmlns:m="http://schemas.openxmlformats.org/officeDocument/2006/math">
                    <m:r>
                      <a:rPr lang="da-DK" sz="2000" i="1">
                        <a:latin typeface="Cambria Math"/>
                      </a:rPr>
                      <m:t>𝑃</m:t>
                    </m:r>
                    <m:d>
                      <m:dPr>
                        <m:ctrlPr>
                          <a:rPr lang="da-DK" sz="2000" i="1">
                            <a:latin typeface="Cambria Math" panose="02040503050406030204" pitchFamily="18" charset="0"/>
                          </a:rPr>
                        </m:ctrlPr>
                      </m:dPr>
                      <m:e>
                        <m:r>
                          <a:rPr lang="da-DK" sz="2000" i="1">
                            <a:latin typeface="Cambria Math"/>
                          </a:rPr>
                          <m:t>𝑍</m:t>
                        </m:r>
                        <m:r>
                          <a:rPr lang="en-US" sz="2000" b="0" i="1" smtClean="0">
                            <a:latin typeface="Cambria Math" panose="02040503050406030204" pitchFamily="18" charset="0"/>
                          </a:rPr>
                          <m:t>&lt;</m:t>
                        </m:r>
                        <m:sSub>
                          <m:sSubPr>
                            <m:ctrlPr>
                              <a:rPr lang="da-DK" sz="2000" i="1">
                                <a:latin typeface="Cambria Math" panose="02040503050406030204" pitchFamily="18" charset="0"/>
                              </a:rPr>
                            </m:ctrlPr>
                          </m:sSubPr>
                          <m:e>
                            <m:r>
                              <a:rPr lang="en-US" sz="2000" b="0" i="1" smtClean="0">
                                <a:latin typeface="Cambria Math" panose="02040503050406030204" pitchFamily="18" charset="0"/>
                              </a:rPr>
                              <m:t>−</m:t>
                            </m:r>
                            <m:r>
                              <a:rPr lang="da-DK" sz="2000" i="1">
                                <a:latin typeface="Cambria Math"/>
                              </a:rPr>
                              <m:t>𝑧</m:t>
                            </m:r>
                          </m:e>
                          <m:sub>
                            <m:r>
                              <a:rPr lang="da-DK" sz="2000" i="1">
                                <a:latin typeface="Cambria Math"/>
                              </a:rPr>
                              <m:t>0</m:t>
                            </m:r>
                          </m:sub>
                        </m:sSub>
                      </m:e>
                    </m:d>
                    <m:r>
                      <a:rPr lang="en-US" sz="2000" b="0" i="1" smtClean="0">
                        <a:latin typeface="Cambria Math" panose="02040503050406030204" pitchFamily="18" charset="0"/>
                      </a:rPr>
                      <m:t>=0.0384</m:t>
                    </m:r>
                  </m:oMath>
                </a14:m>
                <a:r>
                  <a:rPr lang="da-DK" sz="2000" smtClean="0"/>
                  <a:t> </a:t>
                </a:r>
              </a:p>
              <a:p>
                <a:r>
                  <a:rPr lang="da-DK" sz="2000" smtClean="0"/>
                  <a:t>Hvis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da-DK" sz="2000" i="1">
                            <a:latin typeface="Cambria Math"/>
                          </a:rPr>
                          <m:t>0</m:t>
                        </m:r>
                      </m:sub>
                    </m:sSub>
                  </m:oMath>
                </a14:m>
                <a:r>
                  <a:rPr lang="da-DK" sz="2000" smtClean="0"/>
                  <a:t> er sand, er sandsynligheden for at få en </a:t>
                </a:r>
                <a:br>
                  <a:rPr lang="da-DK" sz="2000" smtClean="0"/>
                </a:br>
                <a:r>
                  <a:rPr lang="da-DK" sz="2000" smtClean="0"/>
                  <a:t>stikprøve med </a:t>
                </a:r>
                <a14:m>
                  <m:oMath xmlns:m="http://schemas.openxmlformats.org/officeDocument/2006/math">
                    <m:acc>
                      <m:accPr>
                        <m:chr m:val="̅"/>
                        <m:ctrlPr>
                          <a:rPr lang="da-DK" sz="2000" i="1">
                            <a:latin typeface="Cambria Math" panose="02040503050406030204" pitchFamily="18" charset="0"/>
                          </a:rPr>
                        </m:ctrlPr>
                      </m:accPr>
                      <m:e>
                        <m:r>
                          <a:rPr lang="en-US" sz="2000" i="1">
                            <a:latin typeface="Cambria Math" panose="02040503050406030204" pitchFamily="18" charset="0"/>
                          </a:rPr>
                          <m:t>𝑥</m:t>
                        </m:r>
                      </m:e>
                    </m:acc>
                  </m:oMath>
                </a14:m>
                <a:r>
                  <a:rPr lang="da-DK" sz="2000" smtClean="0"/>
                  <a:t> eller endnu længere fra </a:t>
                </a:r>
                <a14:m>
                  <m:oMath xmlns:m="http://schemas.openxmlformats.org/officeDocument/2006/math">
                    <m:sSub>
                      <m:sSubPr>
                        <m:ctrlPr>
                          <a:rPr lang="da-DK" sz="2000" i="1">
                            <a:latin typeface="Cambria Math" panose="02040503050406030204" pitchFamily="18" charset="0"/>
                            <a:ea typeface="Cambria Math"/>
                          </a:rPr>
                        </m:ctrlPr>
                      </m:sSubPr>
                      <m:e>
                        <m:r>
                          <a:rPr lang="da-DK" sz="2000" i="1">
                            <a:latin typeface="Cambria Math"/>
                            <a:ea typeface="Cambria Math"/>
                          </a:rPr>
                          <m:t>𝜇</m:t>
                        </m:r>
                      </m:e>
                      <m:sub>
                        <m:r>
                          <a:rPr lang="da-DK" sz="2000" i="1">
                            <a:latin typeface="Cambria Math"/>
                            <a:ea typeface="Cambria Math"/>
                          </a:rPr>
                          <m:t>0</m:t>
                        </m:r>
                      </m:sub>
                    </m:sSub>
                  </m:oMath>
                </a14:m>
                <a:r>
                  <a:rPr lang="da-DK" sz="2000" smtClean="0"/>
                  <a:t> lig med</a:t>
                </a:r>
                <a:br>
                  <a:rPr lang="da-DK" sz="2000" smtClean="0"/>
                </a:br>
                <a:r>
                  <a:rPr lang="da-DK" sz="2000" smtClean="0"/>
                  <a:t> 	</a:t>
                </a:r>
                <a14:m>
                  <m:oMath xmlns:m="http://schemas.openxmlformats.org/officeDocument/2006/math">
                    <m:r>
                      <a:rPr lang="da-DK" sz="2000" i="1">
                        <a:latin typeface="Cambria Math"/>
                      </a:rPr>
                      <m:t>0.0</m:t>
                    </m:r>
                    <m:r>
                      <a:rPr lang="en-US" sz="2000" i="1">
                        <a:latin typeface="Cambria Math" panose="02040503050406030204" pitchFamily="18" charset="0"/>
                      </a:rPr>
                      <m:t>384</m:t>
                    </m:r>
                    <m:r>
                      <a:rPr lang="en-US" sz="2000" b="0" i="1" smtClean="0">
                        <a:latin typeface="Cambria Math" panose="02040503050406030204" pitchFamily="18" charset="0"/>
                      </a:rPr>
                      <m:t>+</m:t>
                    </m:r>
                    <m:r>
                      <a:rPr lang="da-DK" sz="2000" i="1">
                        <a:latin typeface="Cambria Math"/>
                      </a:rPr>
                      <m:t>0.0</m:t>
                    </m:r>
                    <m:r>
                      <a:rPr lang="en-US" sz="2000" i="1">
                        <a:latin typeface="Cambria Math" panose="02040503050406030204" pitchFamily="18" charset="0"/>
                      </a:rPr>
                      <m:t>384</m:t>
                    </m:r>
                    <m:r>
                      <a:rPr lang="en-US" sz="2000" b="0" i="1" smtClean="0">
                        <a:latin typeface="Cambria Math" panose="02040503050406030204" pitchFamily="18" charset="0"/>
                      </a:rPr>
                      <m:t>=0.0768</m:t>
                    </m:r>
                  </m:oMath>
                </a14:m>
                <a:endParaRPr lang="da-DK" sz="2000" dirty="0" smtClean="0"/>
              </a:p>
              <a:p>
                <a:r>
                  <a:rPr lang="da-DK" sz="2000" dirty="0" smtClean="0"/>
                  <a:t>Vi forkaster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da-DK" sz="2000" i="1">
                            <a:latin typeface="Cambria Math"/>
                          </a:rPr>
                          <m:t>0</m:t>
                        </m:r>
                      </m:sub>
                    </m:sSub>
                  </m:oMath>
                </a14:m>
                <a:r>
                  <a:rPr lang="da-DK" sz="2000" dirty="0"/>
                  <a:t> med signifikansniveau </a:t>
                </a:r>
                <a14:m>
                  <m:oMath xmlns:m="http://schemas.openxmlformats.org/officeDocument/2006/math">
                    <m:r>
                      <a:rPr lang="da-DK" sz="2000">
                        <a:latin typeface="Cambria Math"/>
                      </a:rPr>
                      <m:t>𝛼</m:t>
                    </m:r>
                    <m:r>
                      <a:rPr lang="da-DK" sz="2000">
                        <a:latin typeface="Cambria Math"/>
                      </a:rPr>
                      <m:t>=0.0768</m:t>
                    </m:r>
                  </m:oMath>
                </a14:m>
                <a:r>
                  <a:rPr lang="da-DK" sz="2000" dirty="0" smtClean="0"/>
                  <a:t> eller derover</a:t>
                </a:r>
              </a:p>
              <a:p>
                <a:r>
                  <a:rPr lang="da-DK" sz="2000" dirty="0" smtClean="0"/>
                  <a:t>Denne værdi af </a:t>
                </a:r>
                <a14:m>
                  <m:oMath xmlns:m="http://schemas.openxmlformats.org/officeDocument/2006/math">
                    <m:r>
                      <a:rPr lang="da-DK" sz="2000">
                        <a:latin typeface="Cambria Math"/>
                      </a:rPr>
                      <m:t>𝛼</m:t>
                    </m:r>
                    <m:r>
                      <a:rPr lang="da-DK" sz="2000" i="1">
                        <a:latin typeface="Cambria Math"/>
                      </a:rPr>
                      <m:t> </m:t>
                    </m:r>
                  </m:oMath>
                </a14:m>
                <a:r>
                  <a:rPr lang="da-DK" sz="2000" dirty="0" smtClean="0"/>
                  <a:t>kaldes </a:t>
                </a:r>
                <a:r>
                  <a:rPr lang="da-DK" sz="2000" b="1" i="1" dirty="0" smtClean="0">
                    <a:solidFill>
                      <a:schemeClr val="tx2"/>
                    </a:solidFill>
                  </a:rPr>
                  <a:t>p</a:t>
                </a:r>
                <a:r>
                  <a:rPr lang="da-DK" sz="2000" b="1" dirty="0" smtClean="0">
                    <a:solidFill>
                      <a:schemeClr val="tx2"/>
                    </a:solidFill>
                  </a:rPr>
                  <a:t>-værdien</a:t>
                </a:r>
                <a:r>
                  <a:rPr lang="da-DK" sz="2000" dirty="0" smtClean="0">
                    <a:solidFill>
                      <a:schemeClr val="tx2"/>
                    </a:solidFill>
                  </a:rPr>
                  <a:t>.</a:t>
                </a:r>
                <a:endParaRPr lang="da-DK" sz="2000" dirty="0">
                  <a:solidFill>
                    <a:schemeClr val="tx2"/>
                  </a:solidFill>
                </a:endParaRPr>
              </a:p>
              <a:p>
                <a:pPr marL="0" indent="0">
                  <a:buNone/>
                </a:pPr>
                <a:endParaRPr lang="da-DK"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980728"/>
                <a:ext cx="8424936" cy="5877272"/>
              </a:xfrm>
              <a:blipFill>
                <a:blip r:embed="rId6"/>
                <a:stretch>
                  <a:fillRect l="-651" t="-622" b="-622"/>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t>40</a:t>
            </a:fld>
            <a:endParaRPr lang="da-DK" dirty="0"/>
          </a:p>
        </p:txBody>
      </p:sp>
    </p:spTree>
    <p:extLst>
      <p:ext uri="{BB962C8B-B14F-4D97-AF65-F5344CB8AC3E}">
        <p14:creationId xmlns:p14="http://schemas.microsoft.com/office/powerpoint/2010/main" val="183686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i="1" dirty="0" smtClean="0"/>
              <a:t>p</a:t>
            </a:r>
            <a:r>
              <a:rPr lang="da-DK" dirty="0" smtClean="0"/>
              <a:t>-værdi</a:t>
            </a:r>
            <a:endParaRPr lang="da-DK"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da-DK" i="1" dirty="0" smtClean="0"/>
                  <a:t>p</a:t>
                </a:r>
                <a:r>
                  <a:rPr lang="da-DK" dirty="0" smtClean="0"/>
                  <a:t>-værdien er den mindste sandsynlighed for type I fejl, som tillader os at forkaste </a:t>
                </a:r>
                <a14:m>
                  <m:oMath xmlns:m="http://schemas.openxmlformats.org/officeDocument/2006/math">
                    <m:sSub>
                      <m:sSubPr>
                        <m:ctrlPr>
                          <a:rPr lang="da-DK" sz="2400" i="1" smtClean="0">
                            <a:latin typeface="Cambria Math" panose="02040503050406030204" pitchFamily="18" charset="0"/>
                          </a:rPr>
                        </m:ctrlPr>
                      </m:sSubPr>
                      <m:e>
                        <m:r>
                          <a:rPr lang="da-DK" sz="2400" b="0" i="1" smtClean="0">
                            <a:latin typeface="Cambria Math"/>
                          </a:rPr>
                          <m:t>𝐻</m:t>
                        </m:r>
                      </m:e>
                      <m:sub>
                        <m:r>
                          <a:rPr lang="da-DK" sz="2400" b="0" i="1" smtClean="0">
                            <a:latin typeface="Cambria Math"/>
                          </a:rPr>
                          <m:t>0</m:t>
                        </m:r>
                      </m:sub>
                    </m:sSub>
                  </m:oMath>
                </a14:m>
                <a:endParaRPr lang="da-DK" dirty="0" smtClean="0"/>
              </a:p>
              <a:p>
                <a:r>
                  <a:rPr lang="da-DK" i="1" dirty="0" smtClean="0"/>
                  <a:t>p</a:t>
                </a:r>
                <a:r>
                  <a:rPr lang="da-DK" dirty="0" smtClean="0"/>
                  <a:t>-værdien kaldes også </a:t>
                </a:r>
                <a:r>
                  <a:rPr lang="da-DK" dirty="0" smtClean="0">
                    <a:solidFill>
                      <a:schemeClr val="tx2"/>
                    </a:solidFill>
                  </a:rPr>
                  <a:t>det opnåede signifikansniveau</a:t>
                </a:r>
              </a:p>
              <a:p>
                <a:r>
                  <a:rPr lang="da-DK" i="1" dirty="0" smtClean="0"/>
                  <a:t>p</a:t>
                </a:r>
                <a:r>
                  <a:rPr lang="da-DK" dirty="0" smtClean="0"/>
                  <a:t>-værdien afhænger af valg af hypoteser:</a:t>
                </a:r>
              </a:p>
              <a:p>
                <a:pPr lvl="1"/>
                <a:r>
                  <a:rPr lang="da-DK" dirty="0"/>
                  <a:t>For </a:t>
                </a:r>
                <a14:m>
                  <m:oMath xmlns:m="http://schemas.openxmlformats.org/officeDocument/2006/math">
                    <m:sSub>
                      <m:sSubPr>
                        <m:ctrlPr>
                          <a:rPr lang="da-DK" i="1">
                            <a:latin typeface="Cambria Math" panose="02040503050406030204" pitchFamily="18" charset="0"/>
                          </a:rPr>
                        </m:ctrlPr>
                      </m:sSubPr>
                      <m:e>
                        <m:r>
                          <a:rPr lang="da-DK" i="1">
                            <a:latin typeface="Cambria Math"/>
                          </a:rPr>
                          <m:t>𝐻</m:t>
                        </m:r>
                      </m:e>
                      <m:sub>
                        <m:r>
                          <a:rPr lang="en-US" b="0" i="1" smtClean="0">
                            <a:latin typeface="Cambria Math" panose="02040503050406030204" pitchFamily="18" charset="0"/>
                          </a:rPr>
                          <m:t>1</m:t>
                        </m:r>
                      </m:sub>
                    </m:sSub>
                  </m:oMath>
                </a14:m>
                <a:r>
                  <a:rPr lang="da-DK" dirty="0"/>
                  <a:t>: </a:t>
                </a:r>
                <a14:m>
                  <m:oMath xmlns:m="http://schemas.openxmlformats.org/officeDocument/2006/math">
                    <m:r>
                      <a:rPr lang="el-GR" i="1">
                        <a:latin typeface="Cambria Math"/>
                        <a:ea typeface="Cambria Math"/>
                      </a:rPr>
                      <m:t>𝜇</m:t>
                    </m:r>
                    <m:r>
                      <a:rPr lang="da-DK" i="1">
                        <a:latin typeface="Cambria Math"/>
                        <a:ea typeface="Cambria Math"/>
                      </a:rPr>
                      <m:t>&gt;</m:t>
                    </m:r>
                    <m:sSub>
                      <m:sSubPr>
                        <m:ctrlPr>
                          <a:rPr lang="da-DK" i="1">
                            <a:latin typeface="Cambria Math" panose="02040503050406030204" pitchFamily="18" charset="0"/>
                            <a:ea typeface="Cambria Math"/>
                          </a:rPr>
                        </m:ctrlPr>
                      </m:sSubPr>
                      <m:e>
                        <m:r>
                          <a:rPr lang="da-DK" i="1">
                            <a:latin typeface="Cambria Math"/>
                            <a:ea typeface="Cambria Math"/>
                          </a:rPr>
                          <m:t>𝜇</m:t>
                        </m:r>
                      </m:e>
                      <m:sub>
                        <m:r>
                          <a:rPr lang="da-DK" i="1">
                            <a:latin typeface="Cambria Math"/>
                            <a:ea typeface="Cambria Math"/>
                          </a:rPr>
                          <m:t>0</m:t>
                        </m:r>
                      </m:sub>
                    </m:sSub>
                  </m:oMath>
                </a14:m>
                <a:r>
                  <a:rPr lang="da-DK" dirty="0"/>
                  <a:t>:</a:t>
                </a:r>
                <a:r>
                  <a:rPr lang="da-DK" dirty="0" smtClean="0"/>
                  <a:t>	</a:t>
                </a:r>
                <a:r>
                  <a:rPr lang="da-DK" dirty="0"/>
                  <a:t> </a:t>
                </a:r>
                <a14:m>
                  <m:oMath xmlns:m="http://schemas.openxmlformats.org/officeDocument/2006/math">
                    <m:sSub>
                      <m:sSubPr>
                        <m:ctrlPr>
                          <a:rPr lang="da-DK" i="1">
                            <a:latin typeface="Cambria Math" panose="02040503050406030204" pitchFamily="18" charset="0"/>
                          </a:rPr>
                        </m:ctrlPr>
                      </m:sSubPr>
                      <m:e>
                        <m:r>
                          <a:rPr lang="da-DK" i="1">
                            <a:latin typeface="Cambria Math"/>
                          </a:rPr>
                          <m:t>𝑝</m:t>
                        </m:r>
                        <m:r>
                          <a:rPr lang="da-DK" i="1">
                            <a:latin typeface="Cambria Math"/>
                          </a:rPr>
                          <m:t>=</m:t>
                        </m:r>
                        <m:r>
                          <a:rPr lang="da-DK" i="1">
                            <a:latin typeface="Cambria Math"/>
                          </a:rPr>
                          <m:t>𝑃</m:t>
                        </m:r>
                        <m:r>
                          <a:rPr lang="da-DK" i="1">
                            <a:latin typeface="Cambria Math"/>
                          </a:rPr>
                          <m:t>(</m:t>
                        </m:r>
                        <m:r>
                          <a:rPr lang="da-DK" i="1">
                            <a:latin typeface="Cambria Math"/>
                          </a:rPr>
                          <m:t>𝑍</m:t>
                        </m:r>
                        <m:r>
                          <a:rPr lang="da-DK" i="1">
                            <a:latin typeface="Cambria Math"/>
                          </a:rPr>
                          <m:t>&gt;</m:t>
                        </m:r>
                        <m:r>
                          <a:rPr lang="da-DK" i="1">
                            <a:latin typeface="Cambria Math"/>
                          </a:rPr>
                          <m:t>𝑧</m:t>
                        </m:r>
                      </m:e>
                      <m:sub>
                        <m:r>
                          <a:rPr lang="da-DK" i="1">
                            <a:latin typeface="Cambria Math"/>
                          </a:rPr>
                          <m:t>0</m:t>
                        </m:r>
                      </m:sub>
                    </m:sSub>
                    <m:r>
                      <a:rPr lang="da-DK" i="1">
                        <a:latin typeface="Cambria Math"/>
                      </a:rPr>
                      <m:t>)</m:t>
                    </m:r>
                  </m:oMath>
                </a14:m>
                <a:endParaRPr lang="en-US" smtClean="0"/>
              </a:p>
              <a:p>
                <a:pPr lvl="1"/>
                <a:r>
                  <a:rPr lang="da-DK" sz="2000" dirty="0"/>
                  <a:t>For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en-US" sz="2000" b="0" i="1" smtClean="0">
                            <a:latin typeface="Cambria Math" panose="02040503050406030204" pitchFamily="18" charset="0"/>
                          </a:rPr>
                          <m:t>1</m:t>
                        </m:r>
                      </m:sub>
                    </m:sSub>
                  </m:oMath>
                </a14:m>
                <a:r>
                  <a:rPr lang="da-DK" sz="2000" dirty="0"/>
                  <a:t>: </a:t>
                </a:r>
                <a14:m>
                  <m:oMath xmlns:m="http://schemas.openxmlformats.org/officeDocument/2006/math">
                    <m:r>
                      <a:rPr lang="el-GR" sz="2000" i="1">
                        <a:latin typeface="Cambria Math"/>
                        <a:ea typeface="Cambria Math"/>
                      </a:rPr>
                      <m:t>𝜇</m:t>
                    </m:r>
                    <m:r>
                      <a:rPr lang="da-DK" sz="2000" b="0" i="1" smtClean="0">
                        <a:latin typeface="Cambria Math"/>
                        <a:ea typeface="Cambria Math"/>
                      </a:rPr>
                      <m:t>&lt;</m:t>
                    </m:r>
                    <m:sSub>
                      <m:sSubPr>
                        <m:ctrlPr>
                          <a:rPr lang="da-DK" sz="2000" i="1">
                            <a:latin typeface="Cambria Math" panose="02040503050406030204" pitchFamily="18" charset="0"/>
                            <a:ea typeface="Cambria Math"/>
                          </a:rPr>
                        </m:ctrlPr>
                      </m:sSubPr>
                      <m:e>
                        <m:r>
                          <a:rPr lang="da-DK" sz="2000" i="1">
                            <a:latin typeface="Cambria Math"/>
                            <a:ea typeface="Cambria Math"/>
                          </a:rPr>
                          <m:t>𝜇</m:t>
                        </m:r>
                      </m:e>
                      <m:sub>
                        <m:r>
                          <a:rPr lang="da-DK" sz="2000" i="1">
                            <a:latin typeface="Cambria Math"/>
                            <a:ea typeface="Cambria Math"/>
                          </a:rPr>
                          <m:t>0</m:t>
                        </m:r>
                      </m:sub>
                    </m:sSub>
                  </m:oMath>
                </a14:m>
                <a:r>
                  <a:rPr lang="da-DK" sz="2000" dirty="0"/>
                  <a:t>:</a:t>
                </a:r>
                <a:r>
                  <a:rPr lang="da-DK" sz="2000" dirty="0" smtClean="0"/>
                  <a:t>	</a:t>
                </a:r>
                <a:r>
                  <a:rPr lang="da-DK" sz="2000" dirty="0"/>
                  <a:t>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𝑝</m:t>
                        </m:r>
                        <m:r>
                          <a:rPr lang="da-DK" sz="2000" i="1">
                            <a:latin typeface="Cambria Math"/>
                          </a:rPr>
                          <m:t>=</m:t>
                        </m:r>
                        <m:r>
                          <a:rPr lang="da-DK" sz="2000" i="1">
                            <a:latin typeface="Cambria Math"/>
                          </a:rPr>
                          <m:t>𝑃</m:t>
                        </m:r>
                        <m:r>
                          <a:rPr lang="da-DK" sz="2000" i="1">
                            <a:latin typeface="Cambria Math"/>
                          </a:rPr>
                          <m:t>(</m:t>
                        </m:r>
                        <m:r>
                          <a:rPr lang="da-DK" sz="2000" i="1">
                            <a:latin typeface="Cambria Math"/>
                          </a:rPr>
                          <m:t>𝑍</m:t>
                        </m:r>
                        <m:r>
                          <a:rPr lang="da-DK" sz="2000" b="0" i="1" smtClean="0">
                            <a:latin typeface="Cambria Math"/>
                          </a:rPr>
                          <m:t>&lt;</m:t>
                        </m:r>
                        <m:r>
                          <a:rPr lang="da-DK" sz="2000" i="1">
                            <a:latin typeface="Cambria Math"/>
                          </a:rPr>
                          <m:t>𝑧</m:t>
                        </m:r>
                      </m:e>
                      <m:sub>
                        <m:r>
                          <a:rPr lang="da-DK" sz="2000" i="1">
                            <a:latin typeface="Cambria Math"/>
                          </a:rPr>
                          <m:t>0</m:t>
                        </m:r>
                      </m:sub>
                    </m:sSub>
                    <m:r>
                      <a:rPr lang="da-DK" sz="2000" i="1">
                        <a:latin typeface="Cambria Math"/>
                      </a:rPr>
                      <m:t>)</m:t>
                    </m:r>
                  </m:oMath>
                </a14:m>
                <a:endParaRPr lang="en-US" sz="2000" smtClean="0"/>
              </a:p>
              <a:p>
                <a:pPr lvl="1"/>
                <a:r>
                  <a:rPr lang="da-DK" sz="2000" dirty="0" smtClean="0"/>
                  <a:t>For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𝐻</m:t>
                        </m:r>
                      </m:e>
                      <m:sub>
                        <m:r>
                          <a:rPr lang="en-US" sz="2000" b="0" i="1" smtClean="0">
                            <a:latin typeface="Cambria Math" panose="02040503050406030204" pitchFamily="18" charset="0"/>
                          </a:rPr>
                          <m:t>1</m:t>
                        </m:r>
                      </m:sub>
                    </m:sSub>
                  </m:oMath>
                </a14:m>
                <a:r>
                  <a:rPr lang="da-DK" sz="2000" dirty="0"/>
                  <a:t>: </a:t>
                </a:r>
                <a14:m>
                  <m:oMath xmlns:m="http://schemas.openxmlformats.org/officeDocument/2006/math">
                    <m:r>
                      <a:rPr lang="el-GR" sz="2000" i="1">
                        <a:latin typeface="Cambria Math"/>
                        <a:ea typeface="Cambria Math"/>
                      </a:rPr>
                      <m:t>𝜇</m:t>
                    </m:r>
                    <m:r>
                      <a:rPr lang="da-DK" sz="2000" i="1">
                        <a:latin typeface="Cambria Math"/>
                        <a:ea typeface="Cambria Math"/>
                      </a:rPr>
                      <m:t>≠</m:t>
                    </m:r>
                    <m:sSub>
                      <m:sSubPr>
                        <m:ctrlPr>
                          <a:rPr lang="da-DK" sz="2000" i="1">
                            <a:latin typeface="Cambria Math" panose="02040503050406030204" pitchFamily="18" charset="0"/>
                            <a:ea typeface="Cambria Math"/>
                          </a:rPr>
                        </m:ctrlPr>
                      </m:sSubPr>
                      <m:e>
                        <m:r>
                          <a:rPr lang="da-DK" sz="2000" i="1">
                            <a:latin typeface="Cambria Math"/>
                            <a:ea typeface="Cambria Math"/>
                          </a:rPr>
                          <m:t>𝜇</m:t>
                        </m:r>
                      </m:e>
                      <m:sub>
                        <m:r>
                          <a:rPr lang="da-DK" sz="2000" i="1">
                            <a:latin typeface="Cambria Math"/>
                            <a:ea typeface="Cambria Math"/>
                          </a:rPr>
                          <m:t>0</m:t>
                        </m:r>
                      </m:sub>
                    </m:sSub>
                  </m:oMath>
                </a14:m>
                <a:r>
                  <a:rPr lang="da-DK" sz="2000" dirty="0"/>
                  <a:t>:</a:t>
                </a:r>
                <a:r>
                  <a:rPr lang="da-DK" sz="2000" dirty="0" smtClean="0"/>
                  <a:t>	</a:t>
                </a:r>
                <a:r>
                  <a:rPr lang="da-DK" sz="2000" dirty="0"/>
                  <a:t> </a:t>
                </a:r>
                <a14:m>
                  <m:oMath xmlns:m="http://schemas.openxmlformats.org/officeDocument/2006/math">
                    <m:sSub>
                      <m:sSubPr>
                        <m:ctrlPr>
                          <a:rPr lang="da-DK" sz="2000" i="1">
                            <a:latin typeface="Cambria Math" panose="02040503050406030204" pitchFamily="18" charset="0"/>
                          </a:rPr>
                        </m:ctrlPr>
                      </m:sSubPr>
                      <m:e>
                        <m:r>
                          <a:rPr lang="da-DK" sz="2000" i="1">
                            <a:latin typeface="Cambria Math"/>
                          </a:rPr>
                          <m:t>𝑝</m:t>
                        </m:r>
                        <m:r>
                          <a:rPr lang="da-DK" sz="2000" i="1">
                            <a:latin typeface="Cambria Math"/>
                          </a:rPr>
                          <m:t>=2∙</m:t>
                        </m:r>
                        <m:r>
                          <a:rPr lang="da-DK" sz="2000" i="1">
                            <a:latin typeface="Cambria Math"/>
                          </a:rPr>
                          <m:t>𝑃</m:t>
                        </m:r>
                        <m:r>
                          <a:rPr lang="da-DK" sz="2000" i="1">
                            <a:latin typeface="Cambria Math"/>
                          </a:rPr>
                          <m:t>(</m:t>
                        </m:r>
                        <m:r>
                          <a:rPr lang="da-DK" sz="2000" i="1">
                            <a:latin typeface="Cambria Math"/>
                          </a:rPr>
                          <m:t>𝑍</m:t>
                        </m:r>
                        <m:r>
                          <a:rPr lang="da-DK" sz="2000" i="1">
                            <a:latin typeface="Cambria Math"/>
                          </a:rPr>
                          <m:t>&gt;|</m:t>
                        </m:r>
                        <m:r>
                          <a:rPr lang="da-DK" sz="2000" i="1">
                            <a:latin typeface="Cambria Math"/>
                          </a:rPr>
                          <m:t>𝑧</m:t>
                        </m:r>
                      </m:e>
                      <m:sub>
                        <m:r>
                          <a:rPr lang="da-DK" sz="2000" i="1">
                            <a:latin typeface="Cambria Math"/>
                          </a:rPr>
                          <m:t>0</m:t>
                        </m:r>
                      </m:sub>
                    </m:sSub>
                    <m:r>
                      <a:rPr lang="da-DK" sz="2000" b="0" i="1" smtClean="0">
                        <a:latin typeface="Cambria Math"/>
                      </a:rPr>
                      <m:t>|</m:t>
                    </m:r>
                    <m:r>
                      <a:rPr lang="da-DK" sz="2000" i="1">
                        <a:latin typeface="Cambria Math"/>
                      </a:rPr>
                      <m:t>)</m:t>
                    </m:r>
                  </m:oMath>
                </a14:m>
                <a:r>
                  <a:rPr lang="da-DK" sz="2000" dirty="0" smtClean="0"/>
                  <a:t>.</a:t>
                </a:r>
                <a:endParaRPr lang="da-DK" sz="2000" dirty="0"/>
              </a:p>
              <a:p>
                <a:pPr marL="0" indent="0">
                  <a:buNone/>
                </a:pPr>
                <a:endParaRPr lang="da-DK" dirty="0">
                  <a:solidFill>
                    <a:schemeClr val="tx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68" t="-65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t>41</a:t>
            </a:fld>
            <a:endParaRPr lang="da-DK" dirty="0"/>
          </a:p>
        </p:txBody>
      </p:sp>
    </p:spTree>
    <p:extLst>
      <p:ext uri="{BB962C8B-B14F-4D97-AF65-F5344CB8AC3E}">
        <p14:creationId xmlns:p14="http://schemas.microsoft.com/office/powerpoint/2010/main" val="285183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mtClean="0"/>
                  <a:t>Hypotesetest for </a:t>
                </a:r>
                <a14:m>
                  <m:oMath xmlns:m="http://schemas.openxmlformats.org/officeDocument/2006/math">
                    <m:r>
                      <a:rPr lang="en-US" i="1" smtClean="0">
                        <a:latin typeface="Cambria Math" panose="02040503050406030204" pitchFamily="18" charset="0"/>
                        <a:ea typeface="Cambria Math" panose="02040503050406030204" pitchFamily="18" charset="0"/>
                      </a:rPr>
                      <m:t>𝝁</m:t>
                    </m:r>
                  </m:oMath>
                </a14:m>
                <a:r>
                  <a:rPr lang="en-GB" smtClean="0"/>
                  <a:t> med ukendt </a:t>
                </a:r>
                <a14:m>
                  <m:oMath xmlns:m="http://schemas.openxmlformats.org/officeDocument/2006/math">
                    <m:r>
                      <a:rPr lang="en-GB" i="1" smtClean="0">
                        <a:latin typeface="Cambria Math" panose="02040503050406030204" pitchFamily="18" charset="0"/>
                        <a:ea typeface="Cambria Math" panose="02040503050406030204" pitchFamily="18" charset="0"/>
                      </a:rPr>
                      <m:t>𝝈</m:t>
                    </m:r>
                  </m:oMath>
                </a14:m>
                <a:endParaRPr lang="en-GB"/>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t="-8621" b="-275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Som regel kender man hverken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GB" smtClean="0"/>
                  <a:t> eller </a:t>
                </a:r>
                <a14:m>
                  <m:oMath xmlns:m="http://schemas.openxmlformats.org/officeDocument/2006/math">
                    <m:r>
                      <a:rPr lang="en-GB" i="1" smtClean="0">
                        <a:latin typeface="Cambria Math" panose="02040503050406030204" pitchFamily="18" charset="0"/>
                        <a:ea typeface="Cambria Math" panose="02040503050406030204" pitchFamily="18" charset="0"/>
                      </a:rPr>
                      <m:t>𝜎</m:t>
                    </m:r>
                  </m:oMath>
                </a14:m>
                <a:r>
                  <a:rPr lang="en-GB" smtClean="0"/>
                  <a:t> for populationen. </a:t>
                </a:r>
                <a:br>
                  <a:rPr lang="en-GB" smtClean="0"/>
                </a:br>
                <a:r>
                  <a:rPr lang="en-GB" smtClean="0"/>
                  <a:t>Så kan vi udnytte, at teststørrelsen</a:t>
                </a:r>
                <a:br>
                  <a:rPr lang="en-GB" smtClean="0"/>
                </a:br>
                <a:r>
                  <a:rPr lang="en-GB" smtClean="0"/>
                  <a:t> </a:t>
                </a:r>
                <a:r>
                  <a:rPr lang="da-DK" dirty="0"/>
                  <a:t>	</a:t>
                </a:r>
                <a14:m>
                  <m:oMath xmlns:m="http://schemas.openxmlformats.org/officeDocument/2006/math">
                    <m:sSub>
                      <m:sSubPr>
                        <m:ctrlPr>
                          <a:rPr lang="da-DK" i="1">
                            <a:latin typeface="Cambria Math" panose="02040503050406030204" pitchFamily="18" charset="0"/>
                          </a:rPr>
                        </m:ctrlPr>
                      </m:sSubPr>
                      <m:e>
                        <m:r>
                          <a:rPr lang="da-DK" i="1">
                            <a:latin typeface="Cambria Math"/>
                          </a:rPr>
                          <m:t>𝑡</m:t>
                        </m:r>
                      </m:e>
                      <m:sub>
                        <m:r>
                          <a:rPr lang="da-DK" i="1">
                            <a:latin typeface="Cambria Math"/>
                          </a:rPr>
                          <m:t>0</m:t>
                        </m:r>
                      </m:sub>
                    </m:sSub>
                    <m:r>
                      <a:rPr lang="da-DK" i="1">
                        <a:latin typeface="Cambria Math"/>
                      </a:rPr>
                      <m:t>=</m:t>
                    </m:r>
                    <m:f>
                      <m:fPr>
                        <m:ctrlPr>
                          <a:rPr lang="da-DK" i="1">
                            <a:latin typeface="Cambria Math" panose="02040503050406030204" pitchFamily="18" charset="0"/>
                          </a:rPr>
                        </m:ctrlPr>
                      </m:fPr>
                      <m:num>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da-DK" i="1">
                            <a:latin typeface="Cambria Math"/>
                          </a:rPr>
                          <m:t>−</m:t>
                        </m:r>
                        <m:sSub>
                          <m:sSubPr>
                            <m:ctrlPr>
                              <a:rPr lang="da-DK" sz="2400" i="1">
                                <a:latin typeface="Cambria Math" panose="02040503050406030204" pitchFamily="18" charset="0"/>
                                <a:ea typeface="Cambria Math"/>
                              </a:rPr>
                            </m:ctrlPr>
                          </m:sSubPr>
                          <m:e>
                            <m:r>
                              <a:rPr lang="da-DK" sz="2400" i="1">
                                <a:latin typeface="Cambria Math"/>
                                <a:ea typeface="Cambria Math"/>
                              </a:rPr>
                              <m:t>𝜇</m:t>
                            </m:r>
                          </m:e>
                          <m:sub>
                            <m:r>
                              <a:rPr lang="da-DK" sz="2400" i="1">
                                <a:latin typeface="Cambria Math"/>
                                <a:ea typeface="Cambria Math"/>
                              </a:rPr>
                              <m:t>0</m:t>
                            </m:r>
                          </m:sub>
                        </m:sSub>
                      </m:num>
                      <m:den>
                        <m:f>
                          <m:fPr>
                            <m:type m:val="lin"/>
                            <m:ctrlPr>
                              <a:rPr lang="da-DK" i="1">
                                <a:latin typeface="Cambria Math" panose="02040503050406030204" pitchFamily="18" charset="0"/>
                                <a:ea typeface="Cambria Math"/>
                              </a:rPr>
                            </m:ctrlPr>
                          </m:fPr>
                          <m:num>
                            <m:r>
                              <a:rPr lang="da-DK" i="1">
                                <a:latin typeface="Cambria Math"/>
                                <a:ea typeface="Cambria Math"/>
                              </a:rPr>
                              <m:t>𝑠</m:t>
                            </m:r>
                          </m:num>
                          <m:den>
                            <m:rad>
                              <m:radPr>
                                <m:degHide m:val="on"/>
                                <m:ctrlPr>
                                  <a:rPr lang="da-DK" i="1">
                                    <a:latin typeface="Cambria Math" panose="02040503050406030204" pitchFamily="18" charset="0"/>
                                  </a:rPr>
                                </m:ctrlPr>
                              </m:radPr>
                              <m:deg/>
                              <m:e>
                                <m:r>
                                  <a:rPr lang="da-DK" i="1">
                                    <a:latin typeface="Cambria Math"/>
                                  </a:rPr>
                                  <m:t>𝑛</m:t>
                                </m:r>
                              </m:e>
                            </m:rad>
                          </m:den>
                        </m:f>
                      </m:den>
                    </m:f>
                  </m:oMath>
                </a14:m>
                <a:r>
                  <a:rPr lang="da-DK" dirty="0"/>
                  <a:t>   </a:t>
                </a:r>
                <a:r>
                  <a:rPr lang="da-DK" smtClean="0"/>
                  <a:t/>
                </a:r>
                <a:br>
                  <a:rPr lang="da-DK" smtClean="0"/>
                </a:br>
                <a:r>
                  <a:rPr lang="da-DK" smtClean="0"/>
                  <a:t>følger </a:t>
                </a:r>
                <a:r>
                  <a:rPr lang="da-DK" i="1" smtClean="0"/>
                  <a:t>t</a:t>
                </a:r>
                <a:r>
                  <a:rPr lang="da-DK" smtClean="0"/>
                  <a:t>-fordelingen </a:t>
                </a:r>
                <a:r>
                  <a:rPr lang="da-DK" dirty="0"/>
                  <a:t>med </a:t>
                </a:r>
                <a14:m>
                  <m:oMath xmlns:m="http://schemas.openxmlformats.org/officeDocument/2006/math">
                    <m:r>
                      <a:rPr lang="en-US" i="1">
                        <a:latin typeface="Cambria Math" panose="02040503050406030204" pitchFamily="18" charset="0"/>
                      </a:rPr>
                      <m:t>𝑑𝑓</m:t>
                    </m:r>
                    <m:r>
                      <a:rPr lang="en-US" i="1">
                        <a:latin typeface="Cambria Math" panose="02040503050406030204" pitchFamily="18" charset="0"/>
                      </a:rPr>
                      <m:t>=</m:t>
                    </m:r>
                    <m:r>
                      <a:rPr lang="en-US" i="1">
                        <a:latin typeface="Cambria Math" panose="02040503050406030204" pitchFamily="18" charset="0"/>
                      </a:rPr>
                      <m:t>𝑛</m:t>
                    </m:r>
                    <m:r>
                      <a:rPr lang="da-DK" i="1">
                        <a:latin typeface="Cambria Math"/>
                      </a:rPr>
                      <m:t>−1</m:t>
                    </m:r>
                  </m:oMath>
                </a14:m>
                <a:r>
                  <a:rPr lang="da-DK" dirty="0"/>
                  <a:t> </a:t>
                </a:r>
                <a:r>
                  <a:rPr lang="da-DK" dirty="0" smtClean="0"/>
                  <a:t>frihedsgrader</a:t>
                </a:r>
                <a:r>
                  <a:rPr lang="da-DK" smtClean="0"/>
                  <a:t/>
                </a:r>
                <a:br>
                  <a:rPr lang="da-DK" smtClean="0"/>
                </a:br>
                <a:endParaRPr lang="da-DK" smtClean="0"/>
              </a:p>
              <a:p>
                <a:pPr marL="0" indent="0">
                  <a:buNone/>
                </a:pPr>
                <a:r>
                  <a:rPr lang="da-DK" b="1" smtClean="0"/>
                  <a:t>Eksempel 7.20 s. 254</a:t>
                </a:r>
              </a:p>
              <a:p>
                <a:r>
                  <a:rPr lang="da-DK" smtClean="0"/>
                  <a:t>Test om blyindhold i vand er under grænseværdien på 2.25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da-DK" smtClean="0"/>
                  <a:t>g/L). Stikprøve på 12 vandprøver. </a:t>
                </a:r>
                <a14:m>
                  <m:oMath xmlns:m="http://schemas.openxmlformats.org/officeDocument/2006/math">
                    <m:r>
                      <a:rPr lang="en-GB" i="1">
                        <a:latin typeface="Cambria Math" panose="02040503050406030204" pitchFamily="18" charset="0"/>
                        <a:ea typeface="Cambria Math" panose="02040503050406030204" pitchFamily="18" charset="0"/>
                      </a:rPr>
                      <m:t>𝜎</m:t>
                    </m:r>
                  </m:oMath>
                </a14:m>
                <a:r>
                  <a:rPr lang="en-GB" smtClean="0"/>
                  <a:t> kendes ikke. Der ønskes 2.5 % signifikansniveau (!)</a:t>
                </a:r>
              </a:p>
              <a:p>
                <a:r>
                  <a:rPr lang="en-US" smtClean="0"/>
                  <a:t>Data: </a:t>
                </a:r>
                <a:br>
                  <a:rPr lang="en-US" smtClean="0"/>
                </a:br>
                <a:endParaRPr lang="en-GB" smtClean="0"/>
              </a:p>
              <a:p>
                <a:r>
                  <a:rPr lang="en-US" smtClean="0"/>
                  <a:t>Vi regner eksemplet i R.</a:t>
                </a:r>
                <a:endParaRPr lang="en-GB"/>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41" t="-65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42</a:t>
            </a:fld>
            <a:endParaRPr lang="da-DK" dirty="0">
              <a:solidFill>
                <a:prstClr val="black">
                  <a:tint val="75000"/>
                </a:prstClr>
              </a:solidFill>
            </a:endParaRPr>
          </a:p>
        </p:txBody>
      </p:sp>
      <p:pic>
        <p:nvPicPr>
          <p:cNvPr id="5" name="Picture 4"/>
          <p:cNvPicPr>
            <a:picLocks noChangeAspect="1"/>
          </p:cNvPicPr>
          <p:nvPr/>
        </p:nvPicPr>
        <p:blipFill>
          <a:blip r:embed="rId4"/>
          <a:stretch>
            <a:fillRect/>
          </a:stretch>
        </p:blipFill>
        <p:spPr>
          <a:xfrm>
            <a:off x="1835696" y="4581129"/>
            <a:ext cx="6480720" cy="448302"/>
          </a:xfrm>
          <a:prstGeom prst="rect">
            <a:avLst/>
          </a:prstGeom>
        </p:spPr>
      </p:pic>
    </p:spTree>
    <p:extLst>
      <p:ext uri="{BB962C8B-B14F-4D97-AF65-F5344CB8AC3E}">
        <p14:creationId xmlns:p14="http://schemas.microsoft.com/office/powerpoint/2010/main" val="2411687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Valg af </a:t>
            </a:r>
            <a:r>
              <a:rPr lang="da-DK" dirty="0" err="1" smtClean="0"/>
              <a:t>estimator</a:t>
            </a:r>
            <a:endParaRPr lang="da-DK"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da-DK" dirty="0" smtClean="0"/>
                  <a:t>Som </a:t>
                </a:r>
                <a:r>
                  <a:rPr lang="da-DK" dirty="0" err="1" smtClean="0"/>
                  <a:t>estimator</a:t>
                </a:r>
                <a:r>
                  <a:rPr lang="da-DK" dirty="0" smtClean="0"/>
                  <a:t> af populations-middelværdien kunne man vælge:</a:t>
                </a:r>
              </a:p>
              <a:p>
                <a:pPr lvl="1"/>
                <a:r>
                  <a:rPr lang="da-DK" dirty="0" smtClean="0"/>
                  <a:t>Stikprøve-middelværdien</a:t>
                </a:r>
              </a:p>
              <a:p>
                <a:pPr lvl="1"/>
                <a:r>
                  <a:rPr lang="da-DK" smtClean="0"/>
                  <a:t>Stikprøve-medianen</a:t>
                </a:r>
              </a:p>
              <a:p>
                <a:pPr lvl="1"/>
                <a:r>
                  <a:rPr lang="da-DK" smtClean="0"/>
                  <a:t>Gennemsnit af stikprøvens maksimums- og minimumsværdier (</a:t>
                </a:r>
                <a:r>
                  <a:rPr lang="da-DK" smtClean="0">
                    <a:solidFill>
                      <a:schemeClr val="accent1">
                        <a:lumMod val="75000"/>
                      </a:schemeClr>
                    </a:solidFill>
                  </a:rPr>
                  <a:t>midrange</a:t>
                </a:r>
                <a:r>
                  <a:rPr lang="da-DK" smtClean="0"/>
                  <a:t>)</a:t>
                </a:r>
                <a:endParaRPr lang="da-DK" dirty="0" smtClean="0"/>
              </a:p>
              <a:p>
                <a:pPr lvl="1"/>
                <a:r>
                  <a:rPr lang="da-DK" dirty="0" smtClean="0"/>
                  <a:t>Stikprøvens </a:t>
                </a:r>
                <a:r>
                  <a:rPr lang="da-DK" dirty="0" smtClean="0">
                    <a:solidFill>
                      <a:schemeClr val="tx2"/>
                    </a:solidFill>
                  </a:rPr>
                  <a:t>typeværdi</a:t>
                </a:r>
                <a:r>
                  <a:rPr lang="da-DK" dirty="0" smtClean="0"/>
                  <a:t> (den værdi, der er observeret hyppigst i stikprøven)</a:t>
                </a:r>
              </a:p>
              <a:p>
                <a:r>
                  <a:rPr lang="da-DK" dirty="0" smtClean="0"/>
                  <a:t>Som </a:t>
                </a:r>
                <a:r>
                  <a:rPr lang="da-DK" dirty="0" err="1" smtClean="0"/>
                  <a:t>estimator</a:t>
                </a:r>
                <a:r>
                  <a:rPr lang="da-DK" dirty="0" smtClean="0"/>
                  <a:t> af populations-standardafvigelsen kunne man vælge:</a:t>
                </a:r>
              </a:p>
              <a:p>
                <a:pPr lvl="1"/>
                <a:r>
                  <a:rPr lang="da-DK" dirty="0" smtClean="0"/>
                  <a:t>Stikprøve-standardafvigelsen</a:t>
                </a:r>
              </a:p>
              <a:p>
                <a:pPr lvl="1"/>
                <a:r>
                  <a:rPr lang="da-DK" dirty="0" smtClean="0"/>
                  <a:t>En konstant gange </a:t>
                </a:r>
                <a:r>
                  <a:rPr lang="da-DK" dirty="0" err="1" smtClean="0"/>
                  <a:t>interkvartile</a:t>
                </a:r>
                <a:r>
                  <a:rPr lang="da-DK" dirty="0" smtClean="0"/>
                  <a:t>-bredden (</a:t>
                </a:r>
                <a:r>
                  <a:rPr lang="da-DK" dirty="0" err="1" smtClean="0"/>
                  <a:t>interquartile</a:t>
                </a:r>
                <a:r>
                  <a:rPr lang="da-DK" dirty="0" smtClean="0"/>
                  <a:t> range): </a:t>
                </a:r>
                <a:r>
                  <a:rPr lang="da-DK" b="0" i="1" dirty="0" smtClean="0">
                    <a:latin typeface="Cambria Math"/>
                  </a:rPr>
                  <a:t/>
                </a:r>
                <a:br>
                  <a:rPr lang="da-DK" b="0" i="1" dirty="0" smtClean="0">
                    <a:latin typeface="Cambria Math"/>
                  </a:rPr>
                </a:br>
                <a:r>
                  <a:rPr lang="da-DK" b="0" i="1" dirty="0" smtClean="0">
                    <a:latin typeface="Cambria Math"/>
                  </a:rPr>
                  <a:t>		</a:t>
                </a:r>
                <a14:m>
                  <m:oMath xmlns:m="http://schemas.openxmlformats.org/officeDocument/2006/math">
                    <m:r>
                      <a:rPr lang="da-DK" b="0" i="1" smtClean="0">
                        <a:latin typeface="Cambria Math"/>
                      </a:rPr>
                      <m:t>𝑐</m:t>
                    </m:r>
                    <m:d>
                      <m:dPr>
                        <m:ctrlPr>
                          <a:rPr lang="da-DK" b="0" i="1" smtClean="0">
                            <a:latin typeface="Cambria Math" panose="02040503050406030204" pitchFamily="18" charset="0"/>
                            <a:ea typeface="Cambria Math"/>
                          </a:rPr>
                        </m:ctrlPr>
                      </m:dPr>
                      <m:e>
                        <m:sSub>
                          <m:sSubPr>
                            <m:ctrlPr>
                              <a:rPr lang="da-DK" b="0" i="1" smtClean="0">
                                <a:latin typeface="Cambria Math" panose="02040503050406030204" pitchFamily="18" charset="0"/>
                                <a:ea typeface="Cambria Math"/>
                              </a:rPr>
                            </m:ctrlPr>
                          </m:sSubPr>
                          <m:e>
                            <m:r>
                              <a:rPr lang="da-DK" b="0" i="1" smtClean="0">
                                <a:latin typeface="Cambria Math"/>
                                <a:ea typeface="Cambria Math"/>
                              </a:rPr>
                              <m:t>𝑄</m:t>
                            </m:r>
                          </m:e>
                          <m:sub>
                            <m:r>
                              <a:rPr lang="da-DK" b="0" i="1" smtClean="0">
                                <a:latin typeface="Cambria Math"/>
                                <a:ea typeface="Cambria Math"/>
                              </a:rPr>
                              <m:t>3</m:t>
                            </m:r>
                          </m:sub>
                        </m:sSub>
                        <m:r>
                          <a:rPr lang="da-DK" b="0" i="1" smtClean="0">
                            <a:latin typeface="Cambria Math"/>
                            <a:ea typeface="Cambria Math"/>
                          </a:rPr>
                          <m:t>−</m:t>
                        </m:r>
                        <m:sSub>
                          <m:sSubPr>
                            <m:ctrlPr>
                              <a:rPr lang="da-DK" b="0" i="1" smtClean="0">
                                <a:latin typeface="Cambria Math" panose="02040503050406030204" pitchFamily="18" charset="0"/>
                                <a:ea typeface="Cambria Math"/>
                              </a:rPr>
                            </m:ctrlPr>
                          </m:sSubPr>
                          <m:e>
                            <m:r>
                              <a:rPr lang="da-DK" b="0" i="1" smtClean="0">
                                <a:latin typeface="Cambria Math"/>
                                <a:ea typeface="Cambria Math"/>
                              </a:rPr>
                              <m:t>𝑄</m:t>
                            </m:r>
                          </m:e>
                          <m:sub>
                            <m:r>
                              <a:rPr lang="da-DK" b="0" i="1" smtClean="0">
                                <a:latin typeface="Cambria Math"/>
                                <a:ea typeface="Cambria Math"/>
                              </a:rPr>
                              <m:t>1</m:t>
                            </m:r>
                          </m:sub>
                        </m:sSub>
                      </m:e>
                    </m:d>
                  </m:oMath>
                </a14:m>
                <a:endParaRPr lang="da-DK" b="0" i="1" dirty="0" smtClean="0">
                  <a:latin typeface="Cambria Math"/>
                  <a:ea typeface="Cambria Math"/>
                </a:endParaRPr>
              </a:p>
              <a:p>
                <a:pPr lvl="1"/>
                <a:r>
                  <a:rPr lang="da-DK" dirty="0" smtClean="0"/>
                  <a:t>Forskellen på største og </a:t>
                </a:r>
                <a:r>
                  <a:rPr lang="da-DK" smtClean="0"/>
                  <a:t>mindste værdi (range) </a:t>
                </a:r>
                <a:r>
                  <a:rPr lang="da-DK" dirty="0" smtClean="0"/>
                  <a:t>i stikprøven</a:t>
                </a:r>
              </a:p>
              <a:p>
                <a:r>
                  <a:rPr lang="da-DK" dirty="0" smtClean="0"/>
                  <a:t>Ikke alle </a:t>
                </a:r>
                <a:r>
                  <a:rPr lang="da-DK" dirty="0" err="1" smtClean="0"/>
                  <a:t>estimatorer</a:t>
                </a:r>
                <a:r>
                  <a:rPr lang="da-DK" dirty="0" smtClean="0"/>
                  <a:t> er lige gode, så hvad er kvalitetskriteriet?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68" t="-65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t>5</a:t>
            </a:fld>
            <a:endParaRPr lang="da-DK" dirty="0"/>
          </a:p>
        </p:txBody>
      </p:sp>
    </p:spTree>
    <p:extLst>
      <p:ext uri="{BB962C8B-B14F-4D97-AF65-F5344CB8AC3E}">
        <p14:creationId xmlns:p14="http://schemas.microsoft.com/office/powerpoint/2010/main" val="48155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Hvad er en god </a:t>
            </a:r>
            <a:r>
              <a:rPr lang="da-DK" dirty="0" err="1"/>
              <a:t>estimator</a:t>
            </a:r>
            <a:r>
              <a:rPr lang="da-DK" dirty="0" smtClean="0"/>
              <a:t>?</a:t>
            </a:r>
            <a:endParaRPr lang="da-DK"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268760"/>
                <a:ext cx="8676456" cy="5472608"/>
              </a:xfrm>
            </p:spPr>
            <p:txBody>
              <a:bodyPr/>
              <a:lstStyle/>
              <a:p>
                <a:r>
                  <a:rPr lang="da-DK" sz="2000" dirty="0" smtClean="0"/>
                  <a:t>Analogi: Lad </a:t>
                </a:r>
                <a14:m>
                  <m:oMath xmlns:m="http://schemas.openxmlformats.org/officeDocument/2006/math">
                    <m:r>
                      <a:rPr lang="da-DK" sz="2000" i="1" smtClean="0">
                        <a:latin typeface="Cambria Math"/>
                        <a:ea typeface="Cambria Math"/>
                      </a:rPr>
                      <m:t>𝜃</m:t>
                    </m:r>
                  </m:oMath>
                </a14:m>
                <a:r>
                  <a:rPr lang="da-DK" sz="2000" dirty="0" smtClean="0"/>
                  <a:t> (</a:t>
                </a:r>
                <a:r>
                  <a:rPr lang="da-DK" sz="2000" dirty="0" err="1" smtClean="0"/>
                  <a:t>theta</a:t>
                </a:r>
                <a:r>
                  <a:rPr lang="da-DK" sz="2000" dirty="0" smtClean="0"/>
                  <a:t>) være den præcise tid lige nu. Vi </a:t>
                </a:r>
                <a:r>
                  <a:rPr lang="da-DK" sz="2000" smtClean="0"/>
                  <a:t>kender </a:t>
                </a:r>
                <a:br>
                  <a:rPr lang="da-DK" sz="2000" smtClean="0"/>
                </a:br>
                <a:r>
                  <a:rPr lang="da-DK" sz="2000" smtClean="0"/>
                  <a:t>den </a:t>
                </a:r>
                <a:r>
                  <a:rPr lang="da-DK" sz="2000" dirty="0" smtClean="0"/>
                  <a:t>ikke eksakt, men vi har ure til at estimere </a:t>
                </a:r>
                <a14:m>
                  <m:oMath xmlns:m="http://schemas.openxmlformats.org/officeDocument/2006/math">
                    <m:r>
                      <a:rPr lang="da-DK" sz="2000" i="1">
                        <a:latin typeface="Cambria Math"/>
                        <a:ea typeface="Cambria Math"/>
                      </a:rPr>
                      <m:t>𝜃</m:t>
                    </m:r>
                  </m:oMath>
                </a14:m>
                <a:r>
                  <a:rPr lang="da-DK" sz="2000" smtClean="0"/>
                  <a:t>. </a:t>
                </a:r>
                <a:br>
                  <a:rPr lang="da-DK" sz="2000" smtClean="0"/>
                </a:br>
                <a:r>
                  <a:rPr lang="da-DK" sz="2000" smtClean="0"/>
                  <a:t>Med </a:t>
                </a:r>
                <a:r>
                  <a:rPr lang="da-DK" sz="2000" dirty="0" smtClean="0"/>
                  <a:t>andre </a:t>
                </a:r>
                <a:r>
                  <a:rPr lang="da-DK" sz="2000" smtClean="0"/>
                  <a:t>ord angiver </a:t>
                </a:r>
                <a:r>
                  <a:rPr lang="da-DK" sz="2000" dirty="0" smtClean="0"/>
                  <a:t>vores ur </a:t>
                </a:r>
                <a14:m>
                  <m:oMath xmlns:m="http://schemas.openxmlformats.org/officeDocument/2006/math">
                    <m:acc>
                      <m:accPr>
                        <m:chr m:val="̂"/>
                        <m:ctrlPr>
                          <a:rPr lang="da-DK" sz="2000" i="1" smtClean="0">
                            <a:latin typeface="Cambria Math" panose="02040503050406030204" pitchFamily="18" charset="0"/>
                            <a:ea typeface="Cambria Math"/>
                          </a:rPr>
                        </m:ctrlPr>
                      </m:accPr>
                      <m:e>
                        <m:r>
                          <a:rPr lang="da-DK" sz="2000" i="1">
                            <a:latin typeface="Cambria Math"/>
                            <a:ea typeface="Cambria Math"/>
                          </a:rPr>
                          <m:t>𝜃</m:t>
                        </m:r>
                      </m:e>
                    </m:acc>
                  </m:oMath>
                </a14:m>
                <a:r>
                  <a:rPr lang="da-DK" sz="2000" dirty="0"/>
                  <a:t> </a:t>
                </a:r>
                <a:endParaRPr lang="da-DK" sz="2000" dirty="0" smtClean="0"/>
              </a:p>
              <a:p>
                <a:r>
                  <a:rPr lang="da-DK" sz="2000" dirty="0" smtClean="0"/>
                  <a:t>Hvad er et godt ur?</a:t>
                </a:r>
              </a:p>
              <a:p>
                <a:r>
                  <a:rPr lang="da-DK" sz="2000" i="1" dirty="0" err="1" smtClean="0"/>
                  <a:t>Accuracy</a:t>
                </a:r>
                <a:r>
                  <a:rPr lang="da-DK" sz="2000" dirty="0" smtClean="0"/>
                  <a:t>: Uret er sat så tæt som muligt til den præcise tid, </a:t>
                </a:r>
                <a14:m>
                  <m:oMath xmlns:m="http://schemas.openxmlformats.org/officeDocument/2006/math">
                    <m:r>
                      <a:rPr lang="da-DK" sz="2000" i="1">
                        <a:latin typeface="Cambria Math"/>
                        <a:ea typeface="Cambria Math"/>
                      </a:rPr>
                      <m:t>𝜃</m:t>
                    </m:r>
                  </m:oMath>
                </a14:m>
                <a:endParaRPr lang="da-DK" sz="2000" dirty="0" smtClean="0"/>
              </a:p>
              <a:p>
                <a:r>
                  <a:rPr lang="da-DK" sz="2000" i="1" dirty="0" smtClean="0"/>
                  <a:t>Precision</a:t>
                </a:r>
                <a:r>
                  <a:rPr lang="da-DK" sz="2000" dirty="0" smtClean="0"/>
                  <a:t>: Uret kan vise tiden præcist (det har </a:t>
                </a:r>
                <a:r>
                  <a:rPr lang="da-DK" sz="2000" smtClean="0"/>
                  <a:t>sekundviser), </a:t>
                </a:r>
                <a:br>
                  <a:rPr lang="da-DK" sz="2000" smtClean="0"/>
                </a:br>
                <a:r>
                  <a:rPr lang="da-DK" sz="2000" smtClean="0"/>
                  <a:t>og </a:t>
                </a:r>
                <a:r>
                  <a:rPr lang="da-DK" sz="2000" dirty="0" smtClean="0"/>
                  <a:t>det taber eller vinder ikke tid</a:t>
                </a:r>
              </a:p>
              <a:p>
                <a:r>
                  <a:rPr lang="da-DK" sz="2000" smtClean="0">
                    <a:solidFill>
                      <a:schemeClr val="tx2"/>
                    </a:solidFill>
                  </a:rPr>
                  <a:t>Akkuratesse </a:t>
                </a:r>
                <a:r>
                  <a:rPr lang="da-DK" sz="2000" smtClean="0"/>
                  <a:t>for en estimator</a:t>
                </a:r>
                <a:r>
                  <a:rPr lang="da-DK" sz="2000" dirty="0" smtClean="0"/>
                  <a:t>: </a:t>
                </a:r>
                <a:r>
                  <a:rPr lang="da-DK" sz="2000" dirty="0" err="1" smtClean="0">
                    <a:solidFill>
                      <a:schemeClr val="tx2"/>
                    </a:solidFill>
                  </a:rPr>
                  <a:t>Unbiased</a:t>
                </a:r>
                <a:r>
                  <a:rPr lang="da-DK" sz="2000" dirty="0" smtClean="0"/>
                  <a:t>:   </a:t>
                </a:r>
                <a14:m>
                  <m:oMath xmlns:m="http://schemas.openxmlformats.org/officeDocument/2006/math">
                    <m:r>
                      <a:rPr lang="da-DK" sz="2000" b="0" i="0" smtClean="0">
                        <a:latin typeface="Cambria Math"/>
                      </a:rPr>
                      <m:t> </m:t>
                    </m:r>
                    <m:r>
                      <a:rPr lang="da-DK" sz="2000" b="0" i="1" smtClean="0">
                        <a:latin typeface="Cambria Math"/>
                      </a:rPr>
                      <m:t>𝐸</m:t>
                    </m:r>
                    <m:d>
                      <m:dPr>
                        <m:ctrlPr>
                          <a:rPr lang="da-DK" sz="2000" b="0" i="1" smtClean="0">
                            <a:latin typeface="Cambria Math" panose="02040503050406030204" pitchFamily="18" charset="0"/>
                          </a:rPr>
                        </m:ctrlPr>
                      </m:dPr>
                      <m:e>
                        <m:acc>
                          <m:accPr>
                            <m:chr m:val="̂"/>
                            <m:ctrlPr>
                              <a:rPr lang="da-DK" sz="2000" b="0" i="1" smtClean="0">
                                <a:latin typeface="Cambria Math" panose="02040503050406030204" pitchFamily="18" charset="0"/>
                              </a:rPr>
                            </m:ctrlPr>
                          </m:accPr>
                          <m:e>
                            <m:r>
                              <a:rPr lang="da-DK" sz="2000" b="0" i="1" smtClean="0">
                                <a:latin typeface="Cambria Math"/>
                                <a:ea typeface="Cambria Math"/>
                              </a:rPr>
                              <m:t>𝜃</m:t>
                            </m:r>
                          </m:e>
                        </m:acc>
                      </m:e>
                    </m:d>
                    <m:r>
                      <a:rPr lang="da-DK" sz="2000" b="0" i="1" smtClean="0">
                        <a:latin typeface="Cambria Math"/>
                      </a:rPr>
                      <m:t>= </m:t>
                    </m:r>
                    <m:r>
                      <a:rPr lang="da-DK" sz="2000" b="0" i="1" smtClean="0">
                        <a:latin typeface="Cambria Math"/>
                        <a:ea typeface="Cambria Math"/>
                      </a:rPr>
                      <m:t>𝜃</m:t>
                    </m:r>
                  </m:oMath>
                </a14:m>
                <a:r>
                  <a:rPr lang="da-DK" sz="2000" dirty="0" smtClean="0"/>
                  <a:t/>
                </a:r>
                <a:br>
                  <a:rPr lang="da-DK" sz="2000" dirty="0" smtClean="0"/>
                </a:br>
                <a:r>
                  <a:rPr lang="da-DK" sz="2000" dirty="0" smtClean="0"/>
                  <a:t>(Bias betyder skæv, partisk</a:t>
                </a:r>
                <a:r>
                  <a:rPr lang="da-DK" sz="2000" smtClean="0"/>
                  <a:t>, forudindtaget. Unbiased oversættes til middelret)</a:t>
                </a:r>
                <a:endParaRPr lang="da-DK" sz="2000" dirty="0" smtClean="0"/>
              </a:p>
              <a:p>
                <a:r>
                  <a:rPr lang="da-DK" sz="2000" smtClean="0">
                    <a:solidFill>
                      <a:schemeClr val="tx2"/>
                    </a:solidFill>
                  </a:rPr>
                  <a:t>Præcision</a:t>
                </a:r>
                <a:r>
                  <a:rPr lang="da-DK" sz="2000" smtClean="0"/>
                  <a:t> for en </a:t>
                </a:r>
                <a:r>
                  <a:rPr lang="da-DK" sz="2000" dirty="0" err="1" smtClean="0"/>
                  <a:t>estimator</a:t>
                </a:r>
                <a:r>
                  <a:rPr lang="da-DK" sz="2000" dirty="0" smtClean="0"/>
                  <a:t>: Mindre variation</a:t>
                </a:r>
                <a:endParaRPr lang="da-DK"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268760"/>
                <a:ext cx="8676456" cy="5472608"/>
              </a:xfrm>
              <a:blipFill>
                <a:blip r:embed="rId3"/>
                <a:stretch>
                  <a:fillRect l="-632" t="-557"/>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t>6</a:t>
            </a:fld>
            <a:endParaRPr lang="da-DK" dirty="0"/>
          </a:p>
        </p:txBody>
      </p:sp>
      <p:grpSp>
        <p:nvGrpSpPr>
          <p:cNvPr id="6" name="Group 5"/>
          <p:cNvGrpSpPr/>
          <p:nvPr/>
        </p:nvGrpSpPr>
        <p:grpSpPr>
          <a:xfrm>
            <a:off x="1115616" y="4681663"/>
            <a:ext cx="3407521" cy="2169933"/>
            <a:chOff x="1115616" y="4557371"/>
            <a:chExt cx="3407521" cy="2169933"/>
          </a:xfrm>
        </p:grpSpPr>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5013176"/>
              <a:ext cx="3407521" cy="1714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TextBox 4"/>
                <p:cNvSpPr txBox="1"/>
                <p:nvPr/>
              </p:nvSpPr>
              <p:spPr>
                <a:xfrm>
                  <a:off x="1475656" y="4557371"/>
                  <a:ext cx="2937856" cy="380682"/>
                </a:xfrm>
                <a:prstGeom prst="rect">
                  <a:avLst/>
                </a:prstGeom>
                <a:noFill/>
              </p:spPr>
              <p:txBody>
                <a:bodyPr wrap="none" rtlCol="0">
                  <a:spAutoFit/>
                </a:bodyPr>
                <a:lstStyle/>
                <a:p>
                  <a14:m>
                    <m:oMath xmlns:m="http://schemas.openxmlformats.org/officeDocument/2006/math">
                      <m:acc>
                        <m:accPr>
                          <m:chr m:val="̂"/>
                          <m:ctrlPr>
                            <a:rPr lang="da-DK" i="1" smtClean="0">
                              <a:latin typeface="Cambria Math" panose="02040503050406030204" pitchFamily="18" charset="0"/>
                            </a:rPr>
                          </m:ctrlPr>
                        </m:accPr>
                        <m:e>
                          <m:sSub>
                            <m:sSubPr>
                              <m:ctrlPr>
                                <a:rPr lang="da-DK" i="1" smtClean="0">
                                  <a:latin typeface="Cambria Math" panose="02040503050406030204" pitchFamily="18" charset="0"/>
                                  <a:ea typeface="Cambria Math"/>
                                </a:rPr>
                              </m:ctrlPr>
                            </m:sSubPr>
                            <m:e>
                              <m:r>
                                <a:rPr lang="da-DK" i="1">
                                  <a:latin typeface="Cambria Math"/>
                                  <a:ea typeface="Cambria Math"/>
                                </a:rPr>
                                <m:t>𝜃</m:t>
                              </m:r>
                            </m:e>
                            <m:sub>
                              <m:r>
                                <a:rPr lang="da-DK" b="0" i="1" smtClean="0">
                                  <a:latin typeface="Cambria Math"/>
                                  <a:ea typeface="Cambria Math"/>
                                </a:rPr>
                                <m:t>1</m:t>
                              </m:r>
                            </m:sub>
                          </m:sSub>
                        </m:e>
                      </m:acc>
                      <m:r>
                        <m:rPr>
                          <m:nor/>
                        </m:rPr>
                        <a:rPr lang="da-DK" b="0" i="0" smtClean="0">
                          <a:latin typeface="Cambria Math"/>
                        </a:rPr>
                        <m:t> </m:t>
                      </m:r>
                      <m:r>
                        <m:rPr>
                          <m:nor/>
                        </m:rPr>
                        <a:rPr lang="da-DK" b="0" i="0" smtClean="0">
                          <a:latin typeface="Cambria Math"/>
                        </a:rPr>
                        <m:t>er</m:t>
                      </m:r>
                      <m:r>
                        <m:rPr>
                          <m:nor/>
                        </m:rPr>
                        <a:rPr lang="da-DK" b="0" i="0" smtClean="0">
                          <a:latin typeface="Cambria Math"/>
                        </a:rPr>
                        <m:t> </m:t>
                      </m:r>
                      <m:r>
                        <m:rPr>
                          <m:nor/>
                        </m:rPr>
                        <a:rPr lang="da-DK" b="0" i="0" smtClean="0">
                          <a:latin typeface="Cambria Math"/>
                        </a:rPr>
                        <m:t>unbiased</m:t>
                      </m:r>
                    </m:oMath>
                  </a14:m>
                  <a:r>
                    <a:rPr lang="da-DK" dirty="0" smtClean="0"/>
                    <a:t>, </a:t>
                  </a:r>
                  <a14:m>
                    <m:oMath xmlns:m="http://schemas.openxmlformats.org/officeDocument/2006/math">
                      <m:acc>
                        <m:accPr>
                          <m:chr m:val="̂"/>
                          <m:ctrlPr>
                            <a:rPr lang="da-DK" i="1">
                              <a:latin typeface="Cambria Math" panose="02040503050406030204" pitchFamily="18" charset="0"/>
                            </a:rPr>
                          </m:ctrlPr>
                        </m:accPr>
                        <m:e>
                          <m:sSub>
                            <m:sSubPr>
                              <m:ctrlPr>
                                <a:rPr lang="da-DK" i="1">
                                  <a:latin typeface="Cambria Math" panose="02040503050406030204" pitchFamily="18" charset="0"/>
                                  <a:ea typeface="Cambria Math"/>
                                </a:rPr>
                              </m:ctrlPr>
                            </m:sSubPr>
                            <m:e>
                              <m:r>
                                <a:rPr lang="da-DK" i="1">
                                  <a:latin typeface="Cambria Math"/>
                                  <a:ea typeface="Cambria Math"/>
                                </a:rPr>
                                <m:t>𝜃</m:t>
                              </m:r>
                            </m:e>
                            <m:sub>
                              <m:r>
                                <a:rPr lang="da-DK" b="0" i="1" smtClean="0">
                                  <a:latin typeface="Cambria Math"/>
                                  <a:ea typeface="Cambria Math"/>
                                </a:rPr>
                                <m:t>2</m:t>
                              </m:r>
                            </m:sub>
                          </m:sSub>
                        </m:e>
                      </m:acc>
                    </m:oMath>
                  </a14:m>
                  <a:r>
                    <a:rPr lang="da-DK" dirty="0" smtClean="0"/>
                    <a:t> er </a:t>
                  </a:r>
                  <a:r>
                    <a:rPr lang="da-DK" dirty="0" err="1" smtClean="0"/>
                    <a:t>biased</a:t>
                  </a:r>
                  <a:endParaRPr lang="da-DK" dirty="0"/>
                </a:p>
              </p:txBody>
            </p:sp>
          </mc:Choice>
          <mc:Fallback xmlns="">
            <p:sp>
              <p:nvSpPr>
                <p:cNvPr id="5" name="TextBox 4"/>
                <p:cNvSpPr txBox="1">
                  <a:spLocks noRot="1" noChangeAspect="1" noMove="1" noResize="1" noEditPoints="1" noAdjustHandles="1" noChangeArrowheads="1" noChangeShapeType="1" noTextEdit="1"/>
                </p:cNvSpPr>
                <p:nvPr/>
              </p:nvSpPr>
              <p:spPr>
                <a:xfrm>
                  <a:off x="1475656" y="4557371"/>
                  <a:ext cx="2937856" cy="380682"/>
                </a:xfrm>
                <a:prstGeom prst="rect">
                  <a:avLst/>
                </a:prstGeom>
                <a:blipFill rotWithShape="1">
                  <a:blip r:embed="rId5"/>
                  <a:stretch>
                    <a:fillRect t="-4839" b="-25806"/>
                  </a:stretch>
                </a:blipFill>
              </p:spPr>
              <p:txBody>
                <a:bodyPr/>
                <a:lstStyle/>
                <a:p>
                  <a:r>
                    <a:rPr lang="da-DK">
                      <a:noFill/>
                    </a:rPr>
                    <a:t> </a:t>
                  </a:r>
                </a:p>
              </p:txBody>
            </p:sp>
          </mc:Fallback>
        </mc:AlternateContent>
      </p:grpSp>
      <p:grpSp>
        <p:nvGrpSpPr>
          <p:cNvPr id="7" name="Group 6"/>
          <p:cNvGrpSpPr/>
          <p:nvPr/>
        </p:nvGrpSpPr>
        <p:grpSpPr>
          <a:xfrm>
            <a:off x="5087933" y="4684778"/>
            <a:ext cx="3588523" cy="2196095"/>
            <a:chOff x="5087933" y="4560486"/>
            <a:chExt cx="3588523" cy="2196095"/>
          </a:xfrm>
        </p:grpSpPr>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7933" y="4908944"/>
              <a:ext cx="3588523" cy="1847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8" name="TextBox 7"/>
                <p:cNvSpPr txBox="1"/>
                <p:nvPr/>
              </p:nvSpPr>
              <p:spPr>
                <a:xfrm>
                  <a:off x="5508104" y="4560486"/>
                  <a:ext cx="2764731" cy="3806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a-DK" i="1" smtClean="0">
                                <a:latin typeface="Cambria Math" panose="02040503050406030204" pitchFamily="18" charset="0"/>
                              </a:rPr>
                            </m:ctrlPr>
                          </m:accPr>
                          <m:e>
                            <m:sSub>
                              <m:sSubPr>
                                <m:ctrlPr>
                                  <a:rPr lang="da-DK" i="1" smtClean="0">
                                    <a:latin typeface="Cambria Math" panose="02040503050406030204" pitchFamily="18" charset="0"/>
                                    <a:ea typeface="Cambria Math"/>
                                  </a:rPr>
                                </m:ctrlPr>
                              </m:sSubPr>
                              <m:e>
                                <m:r>
                                  <a:rPr lang="da-DK" i="1">
                                    <a:latin typeface="Cambria Math"/>
                                    <a:ea typeface="Cambria Math"/>
                                  </a:rPr>
                                  <m:t>𝜃</m:t>
                                </m:r>
                              </m:e>
                              <m:sub>
                                <m:r>
                                  <a:rPr lang="da-DK" b="0" i="1" smtClean="0">
                                    <a:latin typeface="Cambria Math"/>
                                    <a:ea typeface="Cambria Math"/>
                                  </a:rPr>
                                  <m:t>1</m:t>
                                </m:r>
                              </m:sub>
                            </m:sSub>
                          </m:e>
                        </m:acc>
                        <m:r>
                          <m:rPr>
                            <m:nor/>
                          </m:rPr>
                          <a:rPr lang="da-DK" b="0" i="0" smtClean="0">
                            <a:latin typeface="Cambria Math"/>
                          </a:rPr>
                          <m:t> </m:t>
                        </m:r>
                        <m:r>
                          <m:rPr>
                            <m:nor/>
                          </m:rPr>
                          <a:rPr lang="da-DK" b="0" i="0" smtClean="0">
                            <a:latin typeface="Cambria Math"/>
                          </a:rPr>
                          <m:t>er</m:t>
                        </m:r>
                        <m:r>
                          <m:rPr>
                            <m:nor/>
                          </m:rPr>
                          <a:rPr lang="da-DK" b="0" i="0" smtClean="0">
                            <a:latin typeface="Cambria Math"/>
                          </a:rPr>
                          <m:t> </m:t>
                        </m:r>
                        <m:r>
                          <m:rPr>
                            <m:nor/>
                          </m:rPr>
                          <a:rPr lang="da-DK" b="0" i="0" smtClean="0">
                            <a:latin typeface="Cambria Math"/>
                          </a:rPr>
                          <m:t>mere</m:t>
                        </m:r>
                        <m:r>
                          <m:rPr>
                            <m:nor/>
                          </m:rPr>
                          <a:rPr lang="da-DK" b="0" i="0" smtClean="0">
                            <a:latin typeface="Cambria Math"/>
                          </a:rPr>
                          <m:t> </m:t>
                        </m:r>
                        <m:r>
                          <m:rPr>
                            <m:nor/>
                          </m:rPr>
                          <a:rPr lang="da-DK" b="0" i="0" smtClean="0">
                            <a:latin typeface="Cambria Math"/>
                          </a:rPr>
                          <m:t>pr</m:t>
                        </m:r>
                        <m:r>
                          <m:rPr>
                            <m:nor/>
                          </m:rPr>
                          <a:rPr lang="da-DK" b="0" i="0" smtClean="0">
                            <a:latin typeface="Cambria Math"/>
                          </a:rPr>
                          <m:t>æ</m:t>
                        </m:r>
                        <m:r>
                          <m:rPr>
                            <m:nor/>
                          </m:rPr>
                          <a:rPr lang="da-DK" b="0" i="0" smtClean="0">
                            <a:latin typeface="Cambria Math"/>
                          </a:rPr>
                          <m:t>cis</m:t>
                        </m:r>
                        <m:r>
                          <m:rPr>
                            <m:nor/>
                          </m:rPr>
                          <a:rPr lang="da-DK" b="0" i="0" smtClean="0">
                            <a:latin typeface="Cambria Math"/>
                          </a:rPr>
                          <m:t> </m:t>
                        </m:r>
                        <m:r>
                          <m:rPr>
                            <m:nor/>
                          </m:rPr>
                          <a:rPr lang="da-DK" b="0" i="0" smtClean="0">
                            <a:latin typeface="Cambria Math"/>
                          </a:rPr>
                          <m:t>end</m:t>
                        </m:r>
                        <m:r>
                          <m:rPr>
                            <m:nor/>
                          </m:rPr>
                          <a:rPr lang="da-DK" b="0" i="0" smtClean="0">
                            <a:latin typeface="Cambria Math"/>
                          </a:rPr>
                          <m:t> </m:t>
                        </m:r>
                        <m:acc>
                          <m:accPr>
                            <m:chr m:val="̂"/>
                            <m:ctrlPr>
                              <a:rPr lang="da-DK" i="1">
                                <a:latin typeface="Cambria Math" panose="02040503050406030204" pitchFamily="18" charset="0"/>
                              </a:rPr>
                            </m:ctrlPr>
                          </m:accPr>
                          <m:e>
                            <m:sSub>
                              <m:sSubPr>
                                <m:ctrlPr>
                                  <a:rPr lang="da-DK" i="1">
                                    <a:latin typeface="Cambria Math" panose="02040503050406030204" pitchFamily="18" charset="0"/>
                                    <a:ea typeface="Cambria Math"/>
                                  </a:rPr>
                                </m:ctrlPr>
                              </m:sSubPr>
                              <m:e>
                                <m:r>
                                  <a:rPr lang="da-DK" i="1">
                                    <a:latin typeface="Cambria Math"/>
                                    <a:ea typeface="Cambria Math"/>
                                  </a:rPr>
                                  <m:t>𝜃</m:t>
                                </m:r>
                              </m:e>
                              <m:sub>
                                <m:r>
                                  <a:rPr lang="da-DK" b="0" i="1" smtClean="0">
                                    <a:latin typeface="Cambria Math"/>
                                    <a:ea typeface="Cambria Math"/>
                                  </a:rPr>
                                  <m:t>2</m:t>
                                </m:r>
                              </m:sub>
                            </m:sSub>
                          </m:e>
                        </m:acc>
                        <m:r>
                          <a:rPr lang="da-DK" b="0" i="1" smtClean="0">
                            <a:latin typeface="Cambria Math"/>
                            <a:ea typeface="Cambria Math"/>
                          </a:rPr>
                          <m:t>.</m:t>
                        </m:r>
                      </m:oMath>
                    </m:oMathPara>
                  </a14:m>
                  <a:endParaRPr lang="da-DK" dirty="0"/>
                </a:p>
              </p:txBody>
            </p:sp>
          </mc:Choice>
          <mc:Fallback xmlns="">
            <p:sp>
              <p:nvSpPr>
                <p:cNvPr id="8" name="TextBox 7"/>
                <p:cNvSpPr txBox="1">
                  <a:spLocks noRot="1" noChangeAspect="1" noMove="1" noResize="1" noEditPoints="1" noAdjustHandles="1" noChangeArrowheads="1" noChangeShapeType="1" noTextEdit="1"/>
                </p:cNvSpPr>
                <p:nvPr/>
              </p:nvSpPr>
              <p:spPr>
                <a:xfrm>
                  <a:off x="5508104" y="4560486"/>
                  <a:ext cx="2764731" cy="380682"/>
                </a:xfrm>
                <a:prstGeom prst="rect">
                  <a:avLst/>
                </a:prstGeom>
                <a:blipFill rotWithShape="1">
                  <a:blip r:embed="rId7"/>
                  <a:stretch>
                    <a:fillRect t="-1587" r="-19426" b="-11111"/>
                  </a:stretch>
                </a:blipFill>
              </p:spPr>
              <p:txBody>
                <a:bodyPr/>
                <a:lstStyle/>
                <a:p>
                  <a:r>
                    <a:rPr lang="da-DK">
                      <a:noFill/>
                    </a:rPr>
                    <a:t> </a:t>
                  </a:r>
                </a:p>
              </p:txBody>
            </p:sp>
          </mc:Fallback>
        </mc:AlternateContent>
      </p:grpSp>
      <p:pic>
        <p:nvPicPr>
          <p:cNvPr id="2052" name="Picture 4" descr="smartwatch"/>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61340" y="2351030"/>
            <a:ext cx="1431140" cy="94998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ntique 19th Century Wood Hourglass Sand Timer : Yellow Garage ..."/>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08304" y="428066"/>
            <a:ext cx="1618904" cy="1618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53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904" y="44624"/>
            <a:ext cx="8424936" cy="936104"/>
          </a:xfrm>
        </p:spPr>
        <p:txBody>
          <a:bodyPr>
            <a:normAutofit/>
          </a:bodyPr>
          <a:lstStyle/>
          <a:p>
            <a:r>
              <a:rPr lang="da-DK" sz="3200" dirty="0" smtClean="0"/>
              <a:t>Akkuratesse og præcision</a:t>
            </a:r>
            <a:endParaRPr lang="da-DK" sz="3200" dirty="0"/>
          </a:p>
        </p:txBody>
      </p:sp>
      <p:sp>
        <p:nvSpPr>
          <p:cNvPr id="4" name="Slide Number Placeholder 3"/>
          <p:cNvSpPr>
            <a:spLocks noGrp="1"/>
          </p:cNvSpPr>
          <p:nvPr>
            <p:ph type="sldNum" sz="quarter" idx="12"/>
          </p:nvPr>
        </p:nvSpPr>
        <p:spPr/>
        <p:txBody>
          <a:bodyPr/>
          <a:lstStyle/>
          <a:p>
            <a:fld id="{2CD97C06-EC96-4259-9516-82894ECCBF7D}" type="slidenum">
              <a:rPr lang="da-DK" smtClean="0"/>
              <a:t>7</a:t>
            </a:fld>
            <a:endParaRPr lang="da-DK" dirty="0"/>
          </a:p>
        </p:txBody>
      </p:sp>
      <p:pic>
        <p:nvPicPr>
          <p:cNvPr id="5" name="Billede 4"/>
          <p:cNvPicPr/>
          <p:nvPr/>
        </p:nvPicPr>
        <p:blipFill>
          <a:blip r:embed="rId3"/>
          <a:stretch>
            <a:fillRect/>
          </a:stretch>
        </p:blipFill>
        <p:spPr>
          <a:xfrm>
            <a:off x="2662503" y="3645773"/>
            <a:ext cx="1260475" cy="935355"/>
          </a:xfrm>
          <a:prstGeom prst="rect">
            <a:avLst/>
          </a:prstGeom>
        </p:spPr>
      </p:pic>
      <p:sp>
        <p:nvSpPr>
          <p:cNvPr id="3" name="Tekstfelt 2"/>
          <p:cNvSpPr txBox="1"/>
          <p:nvPr/>
        </p:nvSpPr>
        <p:spPr>
          <a:xfrm>
            <a:off x="2267744" y="2106696"/>
            <a:ext cx="1909497" cy="646331"/>
          </a:xfrm>
          <a:prstGeom prst="rect">
            <a:avLst/>
          </a:prstGeom>
          <a:noFill/>
        </p:spPr>
        <p:txBody>
          <a:bodyPr wrap="none" rtlCol="0">
            <a:spAutoFit/>
          </a:bodyPr>
          <a:lstStyle/>
          <a:p>
            <a:r>
              <a:rPr lang="da-DK" dirty="0" smtClean="0">
                <a:cs typeface="Times New Roman" panose="02020603050405020304" pitchFamily="18" charset="0"/>
              </a:rPr>
              <a:t>Dårlig akkuratesse</a:t>
            </a:r>
          </a:p>
          <a:p>
            <a:r>
              <a:rPr lang="da-DK" dirty="0" smtClean="0">
                <a:cs typeface="Times New Roman" panose="02020603050405020304" pitchFamily="18" charset="0"/>
              </a:rPr>
              <a:t>God præcision</a:t>
            </a:r>
            <a:endParaRPr lang="en-US" dirty="0">
              <a:cs typeface="Times New Roman" panose="02020603050405020304" pitchFamily="18" charset="0"/>
            </a:endParaRPr>
          </a:p>
        </p:txBody>
      </p:sp>
      <p:pic>
        <p:nvPicPr>
          <p:cNvPr id="8" name="Billede 7"/>
          <p:cNvPicPr/>
          <p:nvPr/>
        </p:nvPicPr>
        <p:blipFill>
          <a:blip r:embed="rId4"/>
          <a:stretch>
            <a:fillRect/>
          </a:stretch>
        </p:blipFill>
        <p:spPr>
          <a:xfrm>
            <a:off x="4794448" y="3245976"/>
            <a:ext cx="1524000" cy="1407160"/>
          </a:xfrm>
          <a:prstGeom prst="rect">
            <a:avLst/>
          </a:prstGeom>
        </p:spPr>
      </p:pic>
      <p:sp>
        <p:nvSpPr>
          <p:cNvPr id="10" name="Tekstfelt 9"/>
          <p:cNvSpPr txBox="1"/>
          <p:nvPr/>
        </p:nvSpPr>
        <p:spPr>
          <a:xfrm>
            <a:off x="4727071" y="2106696"/>
            <a:ext cx="1717137" cy="646331"/>
          </a:xfrm>
          <a:prstGeom prst="rect">
            <a:avLst/>
          </a:prstGeom>
          <a:noFill/>
        </p:spPr>
        <p:txBody>
          <a:bodyPr wrap="none" rtlCol="0">
            <a:spAutoFit/>
          </a:bodyPr>
          <a:lstStyle/>
          <a:p>
            <a:r>
              <a:rPr lang="da-DK" dirty="0" smtClean="0">
                <a:cs typeface="Times New Roman" panose="02020603050405020304" pitchFamily="18" charset="0"/>
              </a:rPr>
              <a:t>God akkuratesse</a:t>
            </a:r>
          </a:p>
          <a:p>
            <a:r>
              <a:rPr lang="da-DK" dirty="0" smtClean="0">
                <a:cs typeface="Times New Roman" panose="02020603050405020304" pitchFamily="18" charset="0"/>
              </a:rPr>
              <a:t>Dårlig præcision</a:t>
            </a:r>
            <a:endParaRPr lang="en-US" dirty="0">
              <a:cs typeface="Times New Roman" panose="02020603050405020304" pitchFamily="18" charset="0"/>
            </a:endParaRPr>
          </a:p>
        </p:txBody>
      </p:sp>
      <p:sp>
        <p:nvSpPr>
          <p:cNvPr id="11" name="Tekstfelt 10"/>
          <p:cNvSpPr txBox="1"/>
          <p:nvPr/>
        </p:nvSpPr>
        <p:spPr>
          <a:xfrm>
            <a:off x="251520" y="2106696"/>
            <a:ext cx="1717137" cy="646331"/>
          </a:xfrm>
          <a:prstGeom prst="rect">
            <a:avLst/>
          </a:prstGeom>
          <a:noFill/>
        </p:spPr>
        <p:txBody>
          <a:bodyPr wrap="none" rtlCol="0">
            <a:spAutoFit/>
          </a:bodyPr>
          <a:lstStyle/>
          <a:p>
            <a:r>
              <a:rPr lang="da-DK" dirty="0" smtClean="0">
                <a:cs typeface="Times New Roman" panose="02020603050405020304" pitchFamily="18" charset="0"/>
              </a:rPr>
              <a:t>God akkuratesse</a:t>
            </a:r>
          </a:p>
          <a:p>
            <a:r>
              <a:rPr lang="da-DK" dirty="0" smtClean="0">
                <a:cs typeface="Times New Roman" panose="02020603050405020304" pitchFamily="18" charset="0"/>
              </a:rPr>
              <a:t>God præcision</a:t>
            </a:r>
            <a:endParaRPr lang="en-US" dirty="0">
              <a:cs typeface="Times New Roman" panose="02020603050405020304" pitchFamily="18" charset="0"/>
            </a:endParaRPr>
          </a:p>
        </p:txBody>
      </p:sp>
      <p:pic>
        <p:nvPicPr>
          <p:cNvPr id="12" name="Billede 11"/>
          <p:cNvPicPr/>
          <p:nvPr/>
        </p:nvPicPr>
        <p:blipFill>
          <a:blip r:embed="rId5"/>
          <a:stretch>
            <a:fillRect/>
          </a:stretch>
        </p:blipFill>
        <p:spPr>
          <a:xfrm>
            <a:off x="683568" y="3573016"/>
            <a:ext cx="880110" cy="851535"/>
          </a:xfrm>
          <a:prstGeom prst="rect">
            <a:avLst/>
          </a:prstGeom>
        </p:spPr>
      </p:pic>
      <p:pic>
        <p:nvPicPr>
          <p:cNvPr id="13" name="Billede 12"/>
          <p:cNvPicPr/>
          <p:nvPr/>
        </p:nvPicPr>
        <p:blipFill>
          <a:blip r:embed="rId6"/>
          <a:stretch>
            <a:fillRect/>
          </a:stretch>
        </p:blipFill>
        <p:spPr>
          <a:xfrm>
            <a:off x="6817558" y="3697709"/>
            <a:ext cx="1786890" cy="1387475"/>
          </a:xfrm>
          <a:prstGeom prst="rect">
            <a:avLst/>
          </a:prstGeom>
        </p:spPr>
      </p:pic>
      <p:sp>
        <p:nvSpPr>
          <p:cNvPr id="14" name="Tekstfelt 13"/>
          <p:cNvSpPr txBox="1"/>
          <p:nvPr/>
        </p:nvSpPr>
        <p:spPr>
          <a:xfrm>
            <a:off x="6948264" y="2106696"/>
            <a:ext cx="1909497" cy="646331"/>
          </a:xfrm>
          <a:prstGeom prst="rect">
            <a:avLst/>
          </a:prstGeom>
          <a:noFill/>
        </p:spPr>
        <p:txBody>
          <a:bodyPr wrap="none" rtlCol="0">
            <a:spAutoFit/>
          </a:bodyPr>
          <a:lstStyle/>
          <a:p>
            <a:r>
              <a:rPr lang="da-DK" dirty="0" smtClean="0">
                <a:cs typeface="Times New Roman" panose="02020603050405020304" pitchFamily="18" charset="0"/>
              </a:rPr>
              <a:t>Dårlig akkuratesse</a:t>
            </a:r>
          </a:p>
          <a:p>
            <a:r>
              <a:rPr lang="da-DK" dirty="0" smtClean="0">
                <a:cs typeface="Times New Roman" panose="02020603050405020304" pitchFamily="18" charset="0"/>
              </a:rPr>
              <a:t>Dårlig præcision</a:t>
            </a:r>
            <a:endParaRPr lang="en-US" dirty="0">
              <a:cs typeface="Times New Roman" panose="02020603050405020304" pitchFamily="18" charset="0"/>
            </a:endParaRPr>
          </a:p>
        </p:txBody>
      </p:sp>
    </p:spTree>
    <p:extLst>
      <p:ext uri="{BB962C8B-B14F-4D97-AF65-F5344CB8AC3E}">
        <p14:creationId xmlns:p14="http://schemas.microsoft.com/office/powerpoint/2010/main" val="48490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acc>
                      <m:accPr>
                        <m:chr m:val="̅"/>
                        <m:ctrlPr>
                          <a:rPr lang="da-DK" i="1" smtClean="0">
                            <a:latin typeface="Cambria Math" panose="02040503050406030204" pitchFamily="18" charset="0"/>
                          </a:rPr>
                        </m:ctrlPr>
                      </m:accPr>
                      <m:e>
                        <m:r>
                          <a:rPr lang="en-US" b="1" i="1" smtClean="0">
                            <a:latin typeface="Cambria Math" panose="02040503050406030204" pitchFamily="18" charset="0"/>
                          </a:rPr>
                          <m:t>𝒙</m:t>
                        </m:r>
                      </m:e>
                    </m:acc>
                  </m:oMath>
                </a14:m>
                <a:r>
                  <a:rPr lang="da-DK" dirty="0"/>
                  <a:t> </a:t>
                </a:r>
                <a:r>
                  <a:rPr lang="da-DK" smtClean="0"/>
                  <a:t>som </a:t>
                </a:r>
                <a:r>
                  <a:rPr lang="da-DK"/>
                  <a:t>estimator for </a:t>
                </a:r>
                <a14:m>
                  <m:oMath xmlns:m="http://schemas.openxmlformats.org/officeDocument/2006/math">
                    <m:r>
                      <a:rPr lang="da-DK" b="1" i="1">
                        <a:latin typeface="Cambria Math"/>
                        <a:ea typeface="Cambria Math"/>
                      </a:rPr>
                      <m:t>𝝁</m:t>
                    </m:r>
                  </m:oMath>
                </a14:m>
                <a:endParaRPr lang="da-DK"/>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t="-8621" b="-275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da-DK" dirty="0" smtClean="0"/>
                  <a:t>Vi ved fra den centrale grænseværdisætning, at stikprøve-middel-værdien </a:t>
                </a:r>
                <a14:m>
                  <m:oMath xmlns:m="http://schemas.openxmlformats.org/officeDocument/2006/math">
                    <m:acc>
                      <m:accPr>
                        <m:chr m:val="̅"/>
                        <m:ctrlPr>
                          <a:rPr lang="da-DK" i="1">
                            <a:latin typeface="Cambria Math" panose="02040503050406030204" pitchFamily="18" charset="0"/>
                          </a:rPr>
                        </m:ctrlPr>
                      </m:accPr>
                      <m:e>
                        <m:r>
                          <a:rPr lang="en-US" b="0" i="1" smtClean="0">
                            <a:latin typeface="Cambria Math" panose="02040503050406030204" pitchFamily="18" charset="0"/>
                          </a:rPr>
                          <m:t>𝑥</m:t>
                        </m:r>
                      </m:e>
                    </m:acc>
                  </m:oMath>
                </a14:m>
                <a:r>
                  <a:rPr lang="da-DK" dirty="0"/>
                  <a:t> er normalfordelt med middelværdi </a:t>
                </a:r>
                <a14:m>
                  <m:oMath xmlns:m="http://schemas.openxmlformats.org/officeDocument/2006/math">
                    <m:r>
                      <a:rPr lang="da-DK" i="1">
                        <a:latin typeface="Cambria Math"/>
                        <a:ea typeface="Cambria Math"/>
                      </a:rPr>
                      <m:t>𝜇</m:t>
                    </m:r>
                  </m:oMath>
                </a14:m>
                <a:r>
                  <a:rPr lang="da-DK" dirty="0"/>
                  <a:t> </a:t>
                </a:r>
                <a:r>
                  <a:rPr lang="da-DK" dirty="0" smtClean="0"/>
                  <a:t>og standardafvigelse </a:t>
                </a:r>
                <a14:m>
                  <m:oMath xmlns:m="http://schemas.openxmlformats.org/officeDocument/2006/math">
                    <m:r>
                      <a:rPr lang="da-DK" i="1">
                        <a:latin typeface="Cambria Math"/>
                        <a:ea typeface="Cambria Math"/>
                      </a:rPr>
                      <m:t>𝜎</m:t>
                    </m:r>
                    <m:r>
                      <a:rPr lang="da-DK" i="1">
                        <a:latin typeface="Cambria Math"/>
                        <a:ea typeface="Cambria Math"/>
                      </a:rPr>
                      <m:t>/</m:t>
                    </m:r>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oMath>
                </a14:m>
                <a:r>
                  <a:rPr lang="da-DK" dirty="0" smtClean="0"/>
                  <a:t> </a:t>
                </a:r>
              </a:p>
              <a:p>
                <a:r>
                  <a:rPr lang="da-DK" dirty="0" smtClean="0"/>
                  <a:t>Det vil sige: </a:t>
                </a: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oMath>
                </a14:m>
                <a:endParaRPr lang="da-DK" dirty="0" smtClean="0"/>
              </a:p>
              <a:p>
                <a:r>
                  <a:rPr lang="da-DK" dirty="0" smtClean="0"/>
                  <a:t>Derfor er </a:t>
                </a:r>
                <a14:m>
                  <m:oMath xmlns:m="http://schemas.openxmlformats.org/officeDocument/2006/math">
                    <m:acc>
                      <m:accPr>
                        <m:chr m:val="̅"/>
                        <m:ctrlPr>
                          <a:rPr lang="da-DK" i="1">
                            <a:latin typeface="Cambria Math" panose="02040503050406030204" pitchFamily="18" charset="0"/>
                          </a:rPr>
                        </m:ctrlPr>
                      </m:accPr>
                      <m:e>
                        <m:r>
                          <a:rPr lang="en-US" b="0" i="1" smtClean="0">
                            <a:latin typeface="Cambria Math" panose="02040503050406030204" pitchFamily="18" charset="0"/>
                          </a:rPr>
                          <m:t>𝑥</m:t>
                        </m:r>
                      </m:e>
                    </m:acc>
                  </m:oMath>
                </a14:m>
                <a:r>
                  <a:rPr lang="da-DK" dirty="0"/>
                  <a:t> </a:t>
                </a:r>
                <a:r>
                  <a:rPr lang="da-DK" dirty="0" smtClean="0"/>
                  <a:t>en </a:t>
                </a:r>
                <a:r>
                  <a:rPr lang="da-DK" dirty="0" err="1" smtClean="0">
                    <a:solidFill>
                      <a:schemeClr val="accent1">
                        <a:lumMod val="75000"/>
                      </a:schemeClr>
                    </a:solidFill>
                  </a:rPr>
                  <a:t>unbiased</a:t>
                </a:r>
                <a:r>
                  <a:rPr lang="da-DK" dirty="0" smtClean="0">
                    <a:solidFill>
                      <a:schemeClr val="accent1">
                        <a:lumMod val="75000"/>
                      </a:schemeClr>
                    </a:solidFill>
                  </a:rPr>
                  <a:t> </a:t>
                </a:r>
                <a:r>
                  <a:rPr lang="da-DK" dirty="0" err="1" smtClean="0">
                    <a:solidFill>
                      <a:schemeClr val="accent1">
                        <a:lumMod val="75000"/>
                      </a:schemeClr>
                    </a:solidFill>
                  </a:rPr>
                  <a:t>estimator</a:t>
                </a:r>
                <a:r>
                  <a:rPr lang="da-DK" dirty="0" smtClean="0"/>
                  <a:t> for </a:t>
                </a:r>
                <a14:m>
                  <m:oMath xmlns:m="http://schemas.openxmlformats.org/officeDocument/2006/math">
                    <m:r>
                      <a:rPr lang="da-DK" i="1">
                        <a:latin typeface="Cambria Math"/>
                        <a:ea typeface="Cambria Math"/>
                      </a:rPr>
                      <m:t>𝜇</m:t>
                    </m:r>
                  </m:oMath>
                </a14:m>
                <a:r>
                  <a:rPr lang="en-US" smtClean="0"/>
                  <a:t/>
                </a:r>
                <a:br>
                  <a:rPr lang="en-US" smtClean="0"/>
                </a:br>
                <a:endParaRPr lang="en-US" smtClean="0"/>
              </a:p>
              <a:p>
                <a:r>
                  <a:rPr lang="en-US" smtClean="0"/>
                  <a:t>Størrelsen </a:t>
                </a:r>
                <a14:m>
                  <m:oMath xmlns:m="http://schemas.openxmlformats.org/officeDocument/2006/math">
                    <m:r>
                      <a:rPr lang="da-DK" i="1">
                        <a:latin typeface="Cambria Math"/>
                        <a:ea typeface="Cambria Math"/>
                      </a:rPr>
                      <m:t>𝜎</m:t>
                    </m:r>
                    <m:r>
                      <a:rPr lang="da-DK" i="1">
                        <a:latin typeface="Cambria Math"/>
                        <a:ea typeface="Cambria Math"/>
                      </a:rPr>
                      <m:t>/</m:t>
                    </m:r>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oMath>
                </a14:m>
                <a:r>
                  <a:rPr lang="da-DK" smtClean="0"/>
                  <a:t> kaldes </a:t>
                </a:r>
                <a:r>
                  <a:rPr lang="da-DK" smtClean="0">
                    <a:solidFill>
                      <a:schemeClr val="accent1">
                        <a:lumMod val="75000"/>
                      </a:schemeClr>
                    </a:solidFill>
                  </a:rPr>
                  <a:t>standardfejlen</a:t>
                </a:r>
                <a:r>
                  <a:rPr lang="da-DK" smtClean="0"/>
                  <a:t> (</a:t>
                </a:r>
                <a:r>
                  <a:rPr lang="da-DK" i="1" smtClean="0">
                    <a:solidFill>
                      <a:schemeClr val="accent1">
                        <a:lumMod val="75000"/>
                      </a:schemeClr>
                    </a:solidFill>
                  </a:rPr>
                  <a:t>standard error</a:t>
                </a:r>
                <a:r>
                  <a:rPr lang="da-DK" smtClean="0"/>
                  <a:t>)</a:t>
                </a:r>
              </a:p>
              <a:p>
                <a:r>
                  <a:rPr lang="da-DK" smtClean="0"/>
                  <a:t>Jo større stikprøvestørrelse </a:t>
                </a:r>
                <a14:m>
                  <m:oMath xmlns:m="http://schemas.openxmlformats.org/officeDocument/2006/math">
                    <m:r>
                      <a:rPr lang="da-DK" i="1" smtClean="0">
                        <a:latin typeface="Cambria Math" panose="02040503050406030204" pitchFamily="18" charset="0"/>
                      </a:rPr>
                      <m:t>𝑛</m:t>
                    </m:r>
                  </m:oMath>
                </a14:m>
                <a:r>
                  <a:rPr lang="da-DK" smtClean="0"/>
                  <a:t>, desto mindre standardfejl, </a:t>
                </a:r>
                <a:br>
                  <a:rPr lang="da-DK" smtClean="0"/>
                </a:br>
                <a:r>
                  <a:rPr lang="da-DK" smtClean="0"/>
                  <a:t>og derfor bliver </a:t>
                </a:r>
                <a14:m>
                  <m:oMath xmlns:m="http://schemas.openxmlformats.org/officeDocument/2006/math">
                    <m:acc>
                      <m:accPr>
                        <m:chr m:val="̅"/>
                        <m:ctrlPr>
                          <a:rPr lang="da-DK" i="1">
                            <a:latin typeface="Cambria Math" panose="02040503050406030204" pitchFamily="18" charset="0"/>
                          </a:rPr>
                        </m:ctrlPr>
                      </m:accPr>
                      <m:e>
                        <m:r>
                          <a:rPr lang="en-US" i="1">
                            <a:latin typeface="Cambria Math" panose="02040503050406030204" pitchFamily="18" charset="0"/>
                          </a:rPr>
                          <m:t>𝑥</m:t>
                        </m:r>
                      </m:e>
                    </m:acc>
                  </m:oMath>
                </a14:m>
                <a:r>
                  <a:rPr lang="da-DK" dirty="0" smtClean="0"/>
                  <a:t> </a:t>
                </a:r>
                <a:r>
                  <a:rPr lang="da-DK" smtClean="0"/>
                  <a:t>et både mere akkurat og præcist estimat</a:t>
                </a:r>
                <a:br>
                  <a:rPr lang="da-DK" smtClean="0"/>
                </a:br>
                <a:r>
                  <a:rPr lang="da-DK" smtClean="0"/>
                  <a:t>for </a:t>
                </a:r>
                <a14:m>
                  <m:oMath xmlns:m="http://schemas.openxmlformats.org/officeDocument/2006/math">
                    <m:r>
                      <a:rPr lang="da-DK" i="1">
                        <a:latin typeface="Cambria Math"/>
                        <a:ea typeface="Cambria Math"/>
                      </a:rPr>
                      <m:t>𝜇</m:t>
                    </m:r>
                  </m:oMath>
                </a14:m>
                <a:r>
                  <a:rPr lang="da-DK" dirty="0" smtClean="0"/>
                  <a:t> </a:t>
                </a:r>
                <a:r>
                  <a:rPr lang="da-DK" smtClean="0"/>
                  <a:t>jo større </a:t>
                </a:r>
                <a14:m>
                  <m:oMath xmlns:m="http://schemas.openxmlformats.org/officeDocument/2006/math">
                    <m:r>
                      <a:rPr lang="da-DK" i="1" smtClean="0">
                        <a:latin typeface="Cambria Math" panose="02040503050406030204" pitchFamily="18" charset="0"/>
                      </a:rPr>
                      <m:t>𝑛</m:t>
                    </m:r>
                  </m:oMath>
                </a14:m>
                <a:endParaRPr lang="da-DK" dirty="0" smtClean="0"/>
              </a:p>
              <a:p>
                <a:r>
                  <a:rPr lang="da-DK" smtClean="0"/>
                  <a:t>Når vi ikke kender populationens standardafvigelse </a:t>
                </a:r>
                <a14:m>
                  <m:oMath xmlns:m="http://schemas.openxmlformats.org/officeDocument/2006/math">
                    <m:r>
                      <a:rPr lang="da-DK" i="1">
                        <a:latin typeface="Cambria Math"/>
                        <a:ea typeface="Cambria Math"/>
                      </a:rPr>
                      <m:t>𝜎</m:t>
                    </m:r>
                  </m:oMath>
                </a14:m>
                <a:r>
                  <a:rPr lang="da-DK" smtClean="0"/>
                  <a:t>, </a:t>
                </a:r>
                <a:br>
                  <a:rPr lang="da-DK" smtClean="0"/>
                </a:br>
                <a:r>
                  <a:rPr lang="da-DK" smtClean="0"/>
                  <a:t>kan vi estimere den med stikprøvens standardafvigelse </a:t>
                </a:r>
                <a14:m>
                  <m:oMath xmlns:m="http://schemas.openxmlformats.org/officeDocument/2006/math">
                    <m:r>
                      <a:rPr lang="da-DK" i="1" smtClean="0">
                        <a:latin typeface="Cambria Math" panose="02040503050406030204" pitchFamily="18" charset="0"/>
                      </a:rPr>
                      <m:t>𝑠</m:t>
                    </m:r>
                  </m:oMath>
                </a14:m>
                <a:r>
                  <a:rPr lang="da-DK" smtClean="0"/>
                  <a:t>. </a:t>
                </a:r>
                <a:br>
                  <a:rPr lang="da-DK" smtClean="0"/>
                </a:br>
                <a:r>
                  <a:rPr lang="da-DK" smtClean="0"/>
                  <a:t>Så kaldes </a:t>
                </a:r>
                <a14:m>
                  <m:oMath xmlns:m="http://schemas.openxmlformats.org/officeDocument/2006/math">
                    <m:r>
                      <a:rPr lang="en-US" b="0" i="1" smtClean="0">
                        <a:latin typeface="Cambria Math" panose="02040503050406030204" pitchFamily="18" charset="0"/>
                        <a:ea typeface="Cambria Math"/>
                      </a:rPr>
                      <m:t>𝑠</m:t>
                    </m:r>
                    <m:r>
                      <a:rPr lang="da-DK" i="1">
                        <a:latin typeface="Cambria Math"/>
                        <a:ea typeface="Cambria Math"/>
                      </a:rPr>
                      <m:t>/</m:t>
                    </m:r>
                    <m:rad>
                      <m:radPr>
                        <m:degHide m:val="on"/>
                        <m:ctrlPr>
                          <a:rPr lang="da-DK" i="1">
                            <a:latin typeface="Cambria Math" panose="02040503050406030204" pitchFamily="18" charset="0"/>
                            <a:ea typeface="Cambria Math"/>
                          </a:rPr>
                        </m:ctrlPr>
                      </m:radPr>
                      <m:deg/>
                      <m:e>
                        <m:r>
                          <a:rPr lang="da-DK" i="1">
                            <a:latin typeface="Cambria Math"/>
                            <a:ea typeface="Cambria Math"/>
                          </a:rPr>
                          <m:t>𝑛</m:t>
                        </m:r>
                      </m:e>
                    </m:rad>
                  </m:oMath>
                </a14:m>
                <a:r>
                  <a:rPr lang="da-DK" dirty="0" smtClean="0"/>
                  <a:t> </a:t>
                </a:r>
                <a:r>
                  <a:rPr lang="da-DK" smtClean="0"/>
                  <a:t>for den </a:t>
                </a:r>
                <a:r>
                  <a:rPr lang="da-DK" smtClean="0">
                    <a:solidFill>
                      <a:schemeClr val="accent1">
                        <a:lumMod val="75000"/>
                      </a:schemeClr>
                    </a:solidFill>
                  </a:rPr>
                  <a:t>estimerede standardfejl</a:t>
                </a:r>
                <a:r>
                  <a:rPr lang="da-DK" smtClean="0"/>
                  <a:t>.</a:t>
                </a:r>
                <a:endParaRPr lang="da-DK"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868" t="-659" r="-217"/>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t>8</a:t>
            </a:fld>
            <a:endParaRPr lang="da-DK" dirty="0"/>
          </a:p>
        </p:txBody>
      </p:sp>
      <p:pic>
        <p:nvPicPr>
          <p:cNvPr id="5" name="Picture 4"/>
          <p:cNvPicPr>
            <a:picLocks noChangeAspect="1"/>
          </p:cNvPicPr>
          <p:nvPr/>
        </p:nvPicPr>
        <p:blipFill rotWithShape="1">
          <a:blip r:embed="rId5"/>
          <a:srcRect l="55480"/>
          <a:stretch/>
        </p:blipFill>
        <p:spPr>
          <a:xfrm>
            <a:off x="7692350" y="2060848"/>
            <a:ext cx="1207038" cy="45910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7642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mtClean="0"/>
                  <a:t>Eksempel 7.1-2: Punktestimering af </a:t>
                </a:r>
                <a14:m>
                  <m:oMath xmlns:m="http://schemas.openxmlformats.org/officeDocument/2006/math">
                    <m:r>
                      <a:rPr lang="da-DK" i="1">
                        <a:latin typeface="Cambria Math"/>
                        <a:ea typeface="Cambria Math"/>
                      </a:rPr>
                      <m:t>𝜇</m:t>
                    </m:r>
                  </m:oMath>
                </a14:m>
                <a:r>
                  <a:rPr lang="en-US" smtClean="0"/>
                  <a:t> </a:t>
                </a:r>
                <a:endParaRPr lang="en-GB"/>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t="-8621" b="-275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196752"/>
                <a:ext cx="8496944" cy="5544616"/>
              </a:xfrm>
            </p:spPr>
            <p:txBody>
              <a:bodyPr/>
              <a:lstStyle/>
              <a:p>
                <a:r>
                  <a:rPr lang="en-US" smtClean="0"/>
                  <a:t>Gammel beton genbruges til ny vejbelægning. I en stikprøve af vej-belægninger på </a:t>
                </a:r>
                <a14:m>
                  <m:oMath xmlns:m="http://schemas.openxmlformats.org/officeDocument/2006/math">
                    <m:r>
                      <a:rPr lang="en-US" i="1" smtClean="0">
                        <a:latin typeface="Cambria Math" panose="02040503050406030204" pitchFamily="18" charset="0"/>
                      </a:rPr>
                      <m:t>𝑛</m:t>
                    </m:r>
                    <m:r>
                      <a:rPr lang="en-US" i="1" smtClean="0">
                        <a:latin typeface="Cambria Math" panose="02040503050406030204" pitchFamily="18" charset="0"/>
                      </a:rPr>
                      <m:t>=18</m:t>
                    </m:r>
                  </m:oMath>
                </a14:m>
                <a:r>
                  <a:rPr lang="en-US" smtClean="0"/>
                  <a:t> måles </a:t>
                </a:r>
                <a:r>
                  <a:rPr lang="en-US"/>
                  <a:t>‘modulus of resilience</a:t>
                </a:r>
                <a:r>
                  <a:rPr lang="en-US" smtClean="0"/>
                  <a:t>’ (~elasticiteten), som er et mål for, hvor meget man skal påvirke et materiale, for at det ikke længere kan vender tilbage til sin oprindelige form</a:t>
                </a:r>
              </a:p>
              <a:p>
                <a:r>
                  <a:rPr lang="en-US" smtClean="0"/>
                  <a:t>Resultater (MPa):</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endParaRPr lang="en-US" smtClean="0"/>
              </a:p>
              <a:p>
                <a:r>
                  <a:rPr lang="en-US" smtClean="0"/>
                  <a:t>Punktestimat af </a:t>
                </a:r>
                <a14:m>
                  <m:oMath xmlns:m="http://schemas.openxmlformats.org/officeDocument/2006/math">
                    <m:r>
                      <a:rPr lang="da-DK" i="1">
                        <a:latin typeface="Cambria Math"/>
                        <a:ea typeface="Cambria Math"/>
                      </a:rPr>
                      <m:t>𝜇</m:t>
                    </m:r>
                  </m:oMath>
                </a14:m>
                <a:r>
                  <a:rPr lang="en-GB" smtClean="0"/>
                  <a:t>:		</a:t>
                </a:r>
                <a14:m>
                  <m:oMath xmlns:m="http://schemas.openxmlformats.org/officeDocument/2006/math">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m:t>
                    </m:r>
                    <m:r>
                      <a:rPr lang="en-US" b="1" i="1" smtClean="0">
                        <a:latin typeface="Cambria Math" panose="02040503050406030204" pitchFamily="18" charset="0"/>
                      </a:rPr>
                      <m:t>𝟏𝟔𝟖</m:t>
                    </m:r>
                    <m:r>
                      <a:rPr lang="en-US" b="1" i="1" smtClean="0">
                        <a:latin typeface="Cambria Math" panose="02040503050406030204" pitchFamily="18" charset="0"/>
                      </a:rPr>
                      <m:t>.</m:t>
                    </m:r>
                    <m:r>
                      <a:rPr lang="en-US" b="1" i="1" smtClean="0">
                        <a:latin typeface="Cambria Math" panose="02040503050406030204" pitchFamily="18" charset="0"/>
                      </a:rPr>
                      <m:t>𝟐</m:t>
                    </m:r>
                  </m:oMath>
                </a14:m>
                <a:endParaRPr lang="en-GB" b="1" smtClean="0"/>
              </a:p>
              <a:p>
                <a:r>
                  <a:rPr lang="en-US" smtClean="0"/>
                  <a:t>Estimeret standardfejl: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18.10</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18</m:t>
                            </m:r>
                          </m:e>
                        </m:rad>
                      </m:den>
                    </m:f>
                    <m:r>
                      <a:rPr lang="en-US" b="0" i="1" smtClean="0">
                        <a:latin typeface="Cambria Math" panose="02040503050406030204" pitchFamily="18" charset="0"/>
                      </a:rPr>
                      <m:t>=</m:t>
                    </m:r>
                    <m:r>
                      <a:rPr lang="en-US" b="1" i="1" smtClean="0">
                        <a:latin typeface="Cambria Math" panose="02040503050406030204" pitchFamily="18" charset="0"/>
                      </a:rPr>
                      <m:t>𝟒</m:t>
                    </m:r>
                    <m:r>
                      <a:rPr lang="en-US" b="1" i="1" smtClean="0">
                        <a:latin typeface="Cambria Math" panose="02040503050406030204" pitchFamily="18" charset="0"/>
                      </a:rPr>
                      <m:t>.</m:t>
                    </m:r>
                    <m:r>
                      <a:rPr lang="en-US" b="1" i="1" smtClean="0">
                        <a:latin typeface="Cambria Math" panose="02040503050406030204" pitchFamily="18" charset="0"/>
                      </a:rPr>
                      <m:t>𝟐𝟕</m:t>
                    </m:r>
                  </m:oMath>
                </a14:m>
                <a:endParaRPr lang="en-GB" b="1" smtClean="0"/>
              </a:p>
              <a:p>
                <a:r>
                  <a:rPr lang="en-US" smtClean="0"/>
                  <a:t>Vores bedste estimat for værdien af </a:t>
                </a:r>
                <a14:m>
                  <m:oMath xmlns:m="http://schemas.openxmlformats.org/officeDocument/2006/math">
                    <m:r>
                      <a:rPr lang="da-DK" i="1">
                        <a:latin typeface="Cambria Math"/>
                        <a:ea typeface="Cambria Math"/>
                      </a:rPr>
                      <m:t>𝜇</m:t>
                    </m:r>
                  </m:oMath>
                </a14:m>
                <a:r>
                  <a:rPr lang="en-GB" smtClean="0"/>
                  <a:t> er </a:t>
                </a:r>
                <a14:m>
                  <m:oMath xmlns:m="http://schemas.openxmlformats.org/officeDocument/2006/math">
                    <m:acc>
                      <m:accPr>
                        <m:chr m:val="̅"/>
                        <m:ctrlPr>
                          <a:rPr lang="da-DK"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b="0" i="1">
                        <a:latin typeface="Cambria Math" panose="02040503050406030204" pitchFamily="18" charset="0"/>
                      </a:rPr>
                      <m:t>168.2</m:t>
                    </m:r>
                  </m:oMath>
                </a14:m>
                <a:r>
                  <a:rPr lang="en-GB" smtClean="0"/>
                  <a:t>, men da værdien er kontinuert, ved vi, at </a:t>
                </a:r>
                <a14:m>
                  <m:oMath xmlns:m="http://schemas.openxmlformats.org/officeDocument/2006/math">
                    <m:r>
                      <a:rPr lang="da-DK" i="1">
                        <a:latin typeface="Cambria Math"/>
                      </a:rPr>
                      <m:t>𝑃</m:t>
                    </m:r>
                    <m:d>
                      <m:dPr>
                        <m:ctrlPr>
                          <a:rPr lang="da-DK" i="1">
                            <a:latin typeface="Cambria Math" panose="02040503050406030204" pitchFamily="18" charset="0"/>
                          </a:rPr>
                        </m:ctrlPr>
                      </m:dPr>
                      <m:e>
                        <m:r>
                          <a:rPr lang="da-DK" i="1">
                            <a:latin typeface="Cambria Math"/>
                            <a:ea typeface="Cambria Math"/>
                          </a:rPr>
                          <m:t>𝜇</m:t>
                        </m:r>
                        <m:r>
                          <a:rPr lang="da-DK" i="1">
                            <a:latin typeface="Cambria Math"/>
                            <a:ea typeface="Cambria Math"/>
                          </a:rPr>
                          <m:t>=</m:t>
                        </m:r>
                        <m:acc>
                          <m:accPr>
                            <m:chr m:val="̅"/>
                            <m:ctrlPr>
                              <a:rPr lang="da-DK" i="1">
                                <a:latin typeface="Cambria Math" panose="02040503050406030204" pitchFamily="18" charset="0"/>
                              </a:rPr>
                            </m:ctrlPr>
                          </m:accPr>
                          <m:e>
                            <m:r>
                              <a:rPr lang="en-US" i="1">
                                <a:latin typeface="Cambria Math" panose="02040503050406030204" pitchFamily="18" charset="0"/>
                              </a:rPr>
                              <m:t>𝑥</m:t>
                            </m:r>
                          </m:e>
                        </m:acc>
                      </m:e>
                    </m:d>
                    <m:r>
                      <a:rPr lang="da-DK" i="1">
                        <a:latin typeface="Cambria Math"/>
                        <a:ea typeface="Cambria Math"/>
                      </a:rPr>
                      <m:t>=0</m:t>
                    </m:r>
                  </m:oMath>
                </a14:m>
                <a:r>
                  <a:rPr lang="en-GB" smtClean="0"/>
                  <a:t>! Øv.</a:t>
                </a:r>
                <a:endParaRPr lang="en-GB"/>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196752"/>
                <a:ext cx="8496944" cy="5544616"/>
              </a:xfrm>
              <a:blipFill>
                <a:blip r:embed="rId3"/>
                <a:stretch>
                  <a:fillRect l="-861" t="-659" r="-1291" b="-3187"/>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9</a:t>
            </a:fld>
            <a:endParaRPr lang="da-DK" dirty="0">
              <a:solidFill>
                <a:prstClr val="black">
                  <a:tint val="75000"/>
                </a:prstClr>
              </a:solidFill>
            </a:endParaRPr>
          </a:p>
        </p:txBody>
      </p:sp>
      <p:pic>
        <p:nvPicPr>
          <p:cNvPr id="6" name="Picture 5"/>
          <p:cNvPicPr>
            <a:picLocks noChangeAspect="1"/>
          </p:cNvPicPr>
          <p:nvPr/>
        </p:nvPicPr>
        <p:blipFill>
          <a:blip r:embed="rId4"/>
          <a:stretch>
            <a:fillRect/>
          </a:stretch>
        </p:blipFill>
        <p:spPr>
          <a:xfrm>
            <a:off x="1426815" y="3011797"/>
            <a:ext cx="6372225" cy="1914525"/>
          </a:xfrm>
          <a:prstGeom prst="rect">
            <a:avLst/>
          </a:prstGeom>
        </p:spPr>
      </p:pic>
    </p:spTree>
    <p:extLst>
      <p:ext uri="{BB962C8B-B14F-4D97-AF65-F5344CB8AC3E}">
        <p14:creationId xmlns:p14="http://schemas.microsoft.com/office/powerpoint/2010/main" val="379150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1_alj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alj presentation</Template>
  <TotalTime>37742</TotalTime>
  <Words>6882</Words>
  <Application>Microsoft Office PowerPoint</Application>
  <PresentationFormat>On-screen Show (4:3)</PresentationFormat>
  <Paragraphs>419</Paragraphs>
  <Slides>42</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Cambria Math</vt:lpstr>
      <vt:lpstr>Courier New</vt:lpstr>
      <vt:lpstr>Times New Roman</vt:lpstr>
      <vt:lpstr>1_alj presentation</vt:lpstr>
      <vt:lpstr>Sandsynlighedsteori og statistik    Kapitel 7.  Inferens om middelværdi    (afsnit 7.1-7.3, 7.4-7.8)</vt:lpstr>
      <vt:lpstr>Fra kap. 6: Population og stikprøve</vt:lpstr>
      <vt:lpstr>Fra kap. 6: Notation </vt:lpstr>
      <vt:lpstr>Tre typer af inferens</vt:lpstr>
      <vt:lpstr>Valg af estimator</vt:lpstr>
      <vt:lpstr>Hvad er en god estimator?</vt:lpstr>
      <vt:lpstr>Akkuratesse og præcision</vt:lpstr>
      <vt:lpstr>x ̅ som estimator for μ</vt:lpstr>
      <vt:lpstr>Eksempel 7.1-2: Punktestimering af μ </vt:lpstr>
      <vt:lpstr>Fejlen på vores punktestimat</vt:lpstr>
      <vt:lpstr>Eks. 7.3, s. 226: Maksimal estimeringsfejl</vt:lpstr>
      <vt:lpstr>Estimeringsfejl, når σ er ukendt</vt:lpstr>
      <vt:lpstr>Eksempel 7.1-2: Punktestimering af μ </vt:lpstr>
      <vt:lpstr>Interval-estimater</vt:lpstr>
      <vt:lpstr>Beregning af konfidensinterval, kendt σ</vt:lpstr>
      <vt:lpstr>Beregning af stikprøvestørrelse</vt:lpstr>
      <vt:lpstr>Eks. 7.3, s. 226: Stikprøvestørrelse</vt:lpstr>
      <vt:lpstr>Beregning af konfidensinterval, ukendt σ </vt:lpstr>
      <vt:lpstr>Konfidensintervallet er usikkert </vt:lpstr>
      <vt:lpstr>Prædiktionsinterval</vt:lpstr>
      <vt:lpstr>Eksempel 7.1-2: Prædiktionsinterval </vt:lpstr>
      <vt:lpstr>Hypotesetest – indledende eksempel</vt:lpstr>
      <vt:lpstr>Hypotesetest – indledende eksempel</vt:lpstr>
      <vt:lpstr>Nul- og alternativhypoteser</vt:lpstr>
      <vt:lpstr>Hypotesetest i retssalen</vt:lpstr>
      <vt:lpstr>Tvivlen skal komme den anklagede til gode</vt:lpstr>
      <vt:lpstr>To typer af fejl</vt:lpstr>
      <vt:lpstr>Test for sygdom</vt:lpstr>
      <vt:lpstr>Indledende eksempel om bilbatterier</vt:lpstr>
      <vt:lpstr>Hypotesetest – indledende eksempel</vt:lpstr>
      <vt:lpstr>Hypotesetest – indledende eksempel</vt:lpstr>
      <vt:lpstr>Hypotesetest – indledende eksempel</vt:lpstr>
      <vt:lpstr>Ensidet hypotesetest</vt:lpstr>
      <vt:lpstr>Tosidet hypotesetest</vt:lpstr>
      <vt:lpstr>Hypotesetestens 5 skridt</vt:lpstr>
      <vt:lpstr>Hypotesetest for batterieksemplet</vt:lpstr>
      <vt:lpstr>Hypotesetest for batterieksemplet</vt:lpstr>
      <vt:lpstr>Eksempel: Tosidet hypotesetest (s. 249)</vt:lpstr>
      <vt:lpstr>Eksempel: Tosidet hypotesetest</vt:lpstr>
      <vt:lpstr>Valg af signifikansniveau α</vt:lpstr>
      <vt:lpstr>p-værdi</vt:lpstr>
      <vt:lpstr>Hypotesetest for μ med ukendt σ</vt:lpstr>
    </vt:vector>
  </TitlesOfParts>
  <Company>Aarhus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K07</dc:title>
  <dc:creator>Allan Leck Jensen</dc:creator>
  <cp:lastModifiedBy>Allan Leck Jensen</cp:lastModifiedBy>
  <cp:revision>854</cp:revision>
  <dcterms:created xsi:type="dcterms:W3CDTF">2015-02-03T16:48:11Z</dcterms:created>
  <dcterms:modified xsi:type="dcterms:W3CDTF">2021-10-14T08:53:50Z</dcterms:modified>
</cp:coreProperties>
</file>