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330" r:id="rId2"/>
    <p:sldId id="331" r:id="rId3"/>
    <p:sldId id="332" r:id="rId4"/>
    <p:sldId id="333" r:id="rId5"/>
    <p:sldId id="334" r:id="rId6"/>
    <p:sldId id="335" r:id="rId7"/>
    <p:sldId id="336" r:id="rId8"/>
    <p:sldId id="337" r:id="rId9"/>
    <p:sldId id="338" r:id="rId10"/>
    <p:sldId id="339" r:id="rId11"/>
    <p:sldId id="344" r:id="rId12"/>
    <p:sldId id="340" r:id="rId13"/>
    <p:sldId id="341" r:id="rId14"/>
    <p:sldId id="343" r:id="rId15"/>
    <p:sldId id="342" r:id="rId16"/>
    <p:sldId id="345" r:id="rId17"/>
    <p:sldId id="346" r:id="rId18"/>
    <p:sldId id="347" r:id="rId19"/>
    <p:sldId id="349" r:id="rId20"/>
    <p:sldId id="350" r:id="rId21"/>
  </p:sldIdLst>
  <p:sldSz cx="9144000" cy="6858000" type="screen4x3"/>
  <p:notesSz cx="6805613" cy="99441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p15:clr>
            <a:srgbClr val="A4A3A4"/>
          </p15:clr>
        </p15:guide>
      </p15:sldGuideLst>
    </p:ext>
    <p:ext uri="{2D200454-40CA-4A62-9FC3-DE9A4176ACB9}">
      <p15:notesGuideLst xmlns:p15="http://schemas.microsoft.com/office/powerpoint/2012/main">
        <p15:guide id="1" orient="horz" pos="3132">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385D8A"/>
    <a:srgbClr val="BFB537"/>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18" autoAdjust="0"/>
    <p:restoredTop sz="94660"/>
  </p:normalViewPr>
  <p:slideViewPr>
    <p:cSldViewPr>
      <p:cViewPr varScale="1">
        <p:scale>
          <a:sx n="86" d="100"/>
          <a:sy n="86" d="100"/>
        </p:scale>
        <p:origin x="1090" y="53"/>
      </p:cViewPr>
      <p:guideLst>
        <p:guide orient="horz" pos="2160"/>
        <p:guide pos="2880"/>
      </p:guideLst>
    </p:cSldViewPr>
  </p:slideViewPr>
  <p:notesTextViewPr>
    <p:cViewPr>
      <p:scale>
        <a:sx n="3" d="2"/>
        <a:sy n="3" d="2"/>
      </p:scale>
      <p:origin x="0" y="0"/>
    </p:cViewPr>
  </p:notesTextViewPr>
  <p:sorterViewPr>
    <p:cViewPr>
      <p:scale>
        <a:sx n="90" d="100"/>
        <a:sy n="90" d="100"/>
      </p:scale>
      <p:origin x="0" y="0"/>
    </p:cViewPr>
  </p:sorterViewPr>
  <p:notesViewPr>
    <p:cSldViewPr>
      <p:cViewPr varScale="1">
        <p:scale>
          <a:sx n="54" d="100"/>
          <a:sy n="54" d="100"/>
        </p:scale>
        <p:origin x="-2046" y="-90"/>
      </p:cViewPr>
      <p:guideLst>
        <p:guide orient="horz" pos="3132"/>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7205"/>
          </a:xfrm>
          <a:prstGeom prst="rect">
            <a:avLst/>
          </a:prstGeom>
        </p:spPr>
        <p:txBody>
          <a:bodyPr vert="horz" lIns="91440" tIns="45720" rIns="91440" bIns="45720" rtlCol="0"/>
          <a:lstStyle>
            <a:lvl1pPr algn="l">
              <a:defRPr sz="1200"/>
            </a:lvl1pPr>
          </a:lstStyle>
          <a:p>
            <a:endParaRPr lang="da-DK" dirty="0"/>
          </a:p>
        </p:txBody>
      </p:sp>
      <p:sp>
        <p:nvSpPr>
          <p:cNvPr id="3" name="Date Placeholder 2"/>
          <p:cNvSpPr>
            <a:spLocks noGrp="1"/>
          </p:cNvSpPr>
          <p:nvPr>
            <p:ph type="dt" idx="1"/>
          </p:nvPr>
        </p:nvSpPr>
        <p:spPr>
          <a:xfrm>
            <a:off x="3854939" y="0"/>
            <a:ext cx="2949099" cy="497205"/>
          </a:xfrm>
          <a:prstGeom prst="rect">
            <a:avLst/>
          </a:prstGeom>
        </p:spPr>
        <p:txBody>
          <a:bodyPr vert="horz" lIns="91440" tIns="45720" rIns="91440" bIns="45720" rtlCol="0"/>
          <a:lstStyle>
            <a:lvl1pPr algn="r">
              <a:defRPr sz="1200"/>
            </a:lvl1pPr>
          </a:lstStyle>
          <a:p>
            <a:fld id="{1FEA2212-9363-46D9-BBB4-BC54ECEFF217}" type="datetimeFigureOut">
              <a:rPr lang="da-DK" smtClean="0"/>
              <a:t>28-10-2021</a:t>
            </a:fld>
            <a:endParaRPr lang="da-DK" dirty="0"/>
          </a:p>
        </p:txBody>
      </p:sp>
      <p:sp>
        <p:nvSpPr>
          <p:cNvPr id="4" name="Slide Image Placeholder 3"/>
          <p:cNvSpPr>
            <a:spLocks noGrp="1" noRot="1" noChangeAspect="1"/>
          </p:cNvSpPr>
          <p:nvPr>
            <p:ph type="sldImg" idx="2"/>
          </p:nvPr>
        </p:nvSpPr>
        <p:spPr>
          <a:xfrm>
            <a:off x="917575" y="746125"/>
            <a:ext cx="4972050" cy="3729038"/>
          </a:xfrm>
          <a:prstGeom prst="rect">
            <a:avLst/>
          </a:prstGeom>
          <a:noFill/>
          <a:ln w="12700">
            <a:solidFill>
              <a:prstClr val="black"/>
            </a:solidFill>
          </a:ln>
        </p:spPr>
        <p:txBody>
          <a:bodyPr vert="horz" lIns="91440" tIns="45720" rIns="91440" bIns="45720" rtlCol="0" anchor="ctr"/>
          <a:lstStyle/>
          <a:p>
            <a:endParaRPr lang="da-DK"/>
          </a:p>
        </p:txBody>
      </p:sp>
      <p:sp>
        <p:nvSpPr>
          <p:cNvPr id="5" name="Notes Placeholder 4"/>
          <p:cNvSpPr>
            <a:spLocks noGrp="1"/>
          </p:cNvSpPr>
          <p:nvPr>
            <p:ph type="body" sz="quarter" idx="3"/>
          </p:nvPr>
        </p:nvSpPr>
        <p:spPr>
          <a:xfrm>
            <a:off x="680562" y="4723448"/>
            <a:ext cx="5444490" cy="4474845"/>
          </a:xfrm>
          <a:prstGeom prst="rect">
            <a:avLst/>
          </a:prstGeom>
        </p:spPr>
        <p:txBody>
          <a:bodyPr vert="horz" lIns="91440" tIns="45720" rIns="91440" bIns="45720" rtlCol="0"/>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da-DK" dirty="0"/>
          </a:p>
        </p:txBody>
      </p:sp>
      <p:sp>
        <p:nvSpPr>
          <p:cNvPr id="6" name="Footer Placeholder 5"/>
          <p:cNvSpPr>
            <a:spLocks noGrp="1"/>
          </p:cNvSpPr>
          <p:nvPr>
            <p:ph type="ftr" sz="quarter" idx="4"/>
          </p:nvPr>
        </p:nvSpPr>
        <p:spPr>
          <a:xfrm>
            <a:off x="0" y="9445169"/>
            <a:ext cx="2949099" cy="497205"/>
          </a:xfrm>
          <a:prstGeom prst="rect">
            <a:avLst/>
          </a:prstGeom>
        </p:spPr>
        <p:txBody>
          <a:bodyPr vert="horz" lIns="91440" tIns="45720" rIns="91440" bIns="45720" rtlCol="0" anchor="b"/>
          <a:lstStyle>
            <a:lvl1pPr algn="l">
              <a:defRPr sz="1200"/>
            </a:lvl1pPr>
          </a:lstStyle>
          <a:p>
            <a:endParaRPr lang="da-DK" dirty="0"/>
          </a:p>
        </p:txBody>
      </p:sp>
      <p:sp>
        <p:nvSpPr>
          <p:cNvPr id="7" name="Slide Number Placeholder 6"/>
          <p:cNvSpPr>
            <a:spLocks noGrp="1"/>
          </p:cNvSpPr>
          <p:nvPr>
            <p:ph type="sldNum" sz="quarter" idx="5"/>
          </p:nvPr>
        </p:nvSpPr>
        <p:spPr>
          <a:xfrm>
            <a:off x="3854939" y="9445169"/>
            <a:ext cx="2949099" cy="497205"/>
          </a:xfrm>
          <a:prstGeom prst="rect">
            <a:avLst/>
          </a:prstGeom>
        </p:spPr>
        <p:txBody>
          <a:bodyPr vert="horz" lIns="91440" tIns="45720" rIns="91440" bIns="45720" rtlCol="0" anchor="b"/>
          <a:lstStyle>
            <a:lvl1pPr algn="r">
              <a:defRPr sz="1200"/>
            </a:lvl1pPr>
          </a:lstStyle>
          <a:p>
            <a:fld id="{8A30122F-26C3-412E-BD9C-8A567DADE761}" type="slidenum">
              <a:rPr lang="da-DK" smtClean="0"/>
              <a:t>‹#›</a:t>
            </a:fld>
            <a:endParaRPr lang="da-DK" dirty="0"/>
          </a:p>
        </p:txBody>
      </p:sp>
    </p:spTree>
    <p:extLst>
      <p:ext uri="{BB962C8B-B14F-4D97-AF65-F5344CB8AC3E}">
        <p14:creationId xmlns:p14="http://schemas.microsoft.com/office/powerpoint/2010/main" val="2662636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8A30122F-26C3-412E-BD9C-8A567DADE761}" type="slidenum">
              <a:rPr lang="da-DK" smtClean="0"/>
              <a:t>1</a:t>
            </a:fld>
            <a:endParaRPr lang="da-DK" dirty="0"/>
          </a:p>
        </p:txBody>
      </p:sp>
    </p:spTree>
    <p:extLst>
      <p:ext uri="{BB962C8B-B14F-4D97-AF65-F5344CB8AC3E}">
        <p14:creationId xmlns:p14="http://schemas.microsoft.com/office/powerpoint/2010/main" val="4100387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Allan UV">
    <p:spTree>
      <p:nvGrpSpPr>
        <p:cNvPr id="1" name=""/>
        <p:cNvGrpSpPr/>
        <p:nvPr/>
      </p:nvGrpSpPr>
      <p:grpSpPr>
        <a:xfrm>
          <a:off x="0" y="0"/>
          <a:ext cx="0" cy="0"/>
          <a:chOff x="0" y="0"/>
          <a:chExt cx="0" cy="0"/>
        </a:xfrm>
      </p:grpSpPr>
      <p:sp>
        <p:nvSpPr>
          <p:cNvPr id="2" name="Title 1"/>
          <p:cNvSpPr>
            <a:spLocks noGrp="1"/>
          </p:cNvSpPr>
          <p:nvPr>
            <p:ph type="title"/>
          </p:nvPr>
        </p:nvSpPr>
        <p:spPr>
          <a:xfrm>
            <a:off x="467544" y="274638"/>
            <a:ext cx="8424936" cy="706090"/>
          </a:xfrm>
        </p:spPr>
        <p:txBody>
          <a:bodyPr>
            <a:noAutofit/>
          </a:bodyPr>
          <a:lstStyle>
            <a:lvl1pPr>
              <a:defRPr sz="3600" b="1">
                <a:solidFill>
                  <a:schemeClr val="accent1">
                    <a:lumMod val="75000"/>
                  </a:schemeClr>
                </a:solidFill>
              </a:defRPr>
            </a:lvl1pPr>
          </a:lstStyle>
          <a:p>
            <a:r>
              <a:rPr lang="da-DK" dirty="0" err="1" smtClean="0"/>
              <a:t>Click</a:t>
            </a:r>
            <a:r>
              <a:rPr lang="da-DK" dirty="0" smtClean="0"/>
              <a:t> to </a:t>
            </a:r>
            <a:r>
              <a:rPr lang="da-DK" dirty="0" err="1" smtClean="0"/>
              <a:t>edit</a:t>
            </a:r>
            <a:r>
              <a:rPr lang="da-DK" dirty="0" smtClean="0"/>
              <a:t> Master </a:t>
            </a:r>
            <a:r>
              <a:rPr lang="da-DK" dirty="0" err="1" smtClean="0"/>
              <a:t>title</a:t>
            </a:r>
            <a:r>
              <a:rPr lang="da-DK" dirty="0" smtClean="0"/>
              <a:t> </a:t>
            </a:r>
            <a:r>
              <a:rPr lang="da-DK" dirty="0" err="1" smtClean="0"/>
              <a:t>style</a:t>
            </a:r>
            <a:endParaRPr lang="da-DK" dirty="0"/>
          </a:p>
        </p:txBody>
      </p:sp>
      <p:sp>
        <p:nvSpPr>
          <p:cNvPr id="3" name="Content Placeholder 2"/>
          <p:cNvSpPr>
            <a:spLocks noGrp="1"/>
          </p:cNvSpPr>
          <p:nvPr>
            <p:ph idx="1"/>
          </p:nvPr>
        </p:nvSpPr>
        <p:spPr>
          <a:xfrm>
            <a:off x="467544" y="1196752"/>
            <a:ext cx="8424936" cy="5544616"/>
          </a:xfrm>
        </p:spPr>
        <p:txBody>
          <a:bodyPr>
            <a:noAutofit/>
          </a:bodyPr>
          <a:lstStyle>
            <a:lvl1pPr marL="357188" indent="-357188">
              <a:buClr>
                <a:schemeClr val="tx2"/>
              </a:buClr>
              <a:buFont typeface="Arial" panose="020B0604020202020204" pitchFamily="34" charset="0"/>
              <a:buChar char="•"/>
              <a:defRPr sz="2200"/>
            </a:lvl1pPr>
            <a:lvl2pPr marL="720725" indent="-363538">
              <a:buClr>
                <a:schemeClr val="tx2"/>
              </a:buClr>
              <a:buFont typeface="Arial" panose="020B0604020202020204" pitchFamily="34" charset="0"/>
              <a:buChar char="–"/>
              <a:defRPr sz="2000"/>
            </a:lvl2pPr>
            <a:lvl3pPr marL="1073150" indent="-357188">
              <a:buClr>
                <a:schemeClr val="tx2"/>
              </a:buClr>
              <a:buFont typeface="Courier New" panose="02070309020205020404" pitchFamily="49" charset="0"/>
              <a:buChar char="o"/>
              <a:defRPr sz="1800"/>
            </a:lvl3pPr>
            <a:lvl4pPr marL="1431925" indent="-358775">
              <a:buClr>
                <a:schemeClr val="tx2"/>
              </a:buClr>
              <a:buFont typeface="Arial" panose="020B0604020202020204" pitchFamily="34" charset="0"/>
              <a:buChar char="•"/>
              <a:defRPr sz="1600"/>
            </a:lvl4pPr>
            <a:lvl5pPr marL="1789113" indent="-357188">
              <a:buClr>
                <a:schemeClr val="tx2"/>
              </a:buClr>
              <a:buFont typeface="Arial" panose="020B0604020202020204" pitchFamily="34" charset="0"/>
              <a:buChar char="•"/>
              <a:defRPr sz="1600"/>
            </a:lvl5p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da-DK" dirty="0"/>
          </a:p>
        </p:txBody>
      </p:sp>
      <p:sp>
        <p:nvSpPr>
          <p:cNvPr id="4" name="Date Placeholder 3"/>
          <p:cNvSpPr>
            <a:spLocks noGrp="1"/>
          </p:cNvSpPr>
          <p:nvPr>
            <p:ph type="dt" sz="half" idx="10"/>
          </p:nvPr>
        </p:nvSpPr>
        <p:spPr>
          <a:xfrm>
            <a:off x="251520" y="6453336"/>
            <a:ext cx="2133600" cy="293117"/>
          </a:xfrm>
        </p:spPr>
        <p:txBody>
          <a:bodyPr/>
          <a:lstStyle/>
          <a:p>
            <a:fld id="{5D19CE03-7F5B-4958-A83D-82FBD8425B28}" type="datetime1">
              <a:rPr lang="da-DK" smtClean="0">
                <a:solidFill>
                  <a:prstClr val="black">
                    <a:tint val="75000"/>
                  </a:prstClr>
                </a:solidFill>
              </a:rPr>
              <a:pPr/>
              <a:t>28-10-2021</a:t>
            </a:fld>
            <a:endParaRPr lang="da-DK"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da-DK" dirty="0">
              <a:solidFill>
                <a:prstClr val="black">
                  <a:tint val="75000"/>
                </a:prstClr>
              </a:solidFill>
            </a:endParaRPr>
          </a:p>
        </p:txBody>
      </p:sp>
      <p:sp>
        <p:nvSpPr>
          <p:cNvPr id="6" name="Slide Number Placeholder 5"/>
          <p:cNvSpPr>
            <a:spLocks noGrp="1"/>
          </p:cNvSpPr>
          <p:nvPr>
            <p:ph type="sldNum" sz="quarter" idx="12"/>
          </p:nvPr>
        </p:nvSpPr>
        <p:spPr>
          <a:xfrm>
            <a:off x="6732240" y="6453336"/>
            <a:ext cx="2133600" cy="293117"/>
          </a:xfrm>
        </p:spPr>
        <p:txBody>
          <a:bodyPr/>
          <a:lstStyle/>
          <a:p>
            <a:fld id="{2CD97C06-EC96-4259-9516-82894ECCBF7D}" type="slidenum">
              <a:rPr lang="da-DK" smtClean="0">
                <a:solidFill>
                  <a:prstClr val="black">
                    <a:tint val="75000"/>
                  </a:prstClr>
                </a:solidFill>
              </a:rPr>
              <a:pPr/>
              <a:t>‹#›</a:t>
            </a:fld>
            <a:endParaRPr lang="da-DK" dirty="0">
              <a:solidFill>
                <a:prstClr val="black">
                  <a:tint val="75000"/>
                </a:prstClr>
              </a:solidFill>
            </a:endParaRPr>
          </a:p>
        </p:txBody>
      </p:sp>
    </p:spTree>
    <p:extLst>
      <p:ext uri="{BB962C8B-B14F-4D97-AF65-F5344CB8AC3E}">
        <p14:creationId xmlns:p14="http://schemas.microsoft.com/office/powerpoint/2010/main" val="246748239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smtClean="0"/>
              <a:t>Click</a:t>
            </a:r>
            <a:r>
              <a:rPr lang="da-DK" dirty="0" smtClean="0"/>
              <a:t> to </a:t>
            </a:r>
            <a:r>
              <a:rPr lang="da-DK" dirty="0" err="1" smtClean="0"/>
              <a:t>edit</a:t>
            </a:r>
            <a:r>
              <a:rPr lang="da-DK" dirty="0" smtClean="0"/>
              <a:t> Master </a:t>
            </a:r>
            <a:r>
              <a:rPr lang="da-DK" dirty="0" err="1" smtClean="0"/>
              <a:t>title</a:t>
            </a:r>
            <a:r>
              <a:rPr lang="da-DK" dirty="0" smtClean="0"/>
              <a:t> </a:t>
            </a:r>
            <a:r>
              <a:rPr lang="da-DK" dirty="0" err="1" smtClean="0"/>
              <a:t>style</a:t>
            </a:r>
            <a:endParaRPr lang="da-DK" dirty="0"/>
          </a:p>
        </p:txBody>
      </p:sp>
      <p:sp>
        <p:nvSpPr>
          <p:cNvPr id="3" name="Vertical Text Placeholder 2"/>
          <p:cNvSpPr>
            <a:spLocks noGrp="1"/>
          </p:cNvSpPr>
          <p:nvPr>
            <p:ph type="body" orient="vert" idx="1"/>
          </p:nvPr>
        </p:nvSpPr>
        <p:spPr/>
        <p:txBody>
          <a:bodyPr vert="eaVert"/>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da-DK" dirty="0"/>
          </a:p>
        </p:txBody>
      </p:sp>
      <p:sp>
        <p:nvSpPr>
          <p:cNvPr id="4" name="Date Placeholder 3"/>
          <p:cNvSpPr>
            <a:spLocks noGrp="1"/>
          </p:cNvSpPr>
          <p:nvPr>
            <p:ph type="dt" sz="half" idx="10"/>
          </p:nvPr>
        </p:nvSpPr>
        <p:spPr/>
        <p:txBody>
          <a:bodyPr/>
          <a:lstStyle/>
          <a:p>
            <a:fld id="{5C25FBDD-E51E-42B8-BD72-6D243A0B5E43}" type="datetime1">
              <a:rPr lang="da-DK" smtClean="0">
                <a:solidFill>
                  <a:prstClr val="black">
                    <a:tint val="75000"/>
                  </a:prstClr>
                </a:solidFill>
              </a:rPr>
              <a:pPr/>
              <a:t>28-10-2021</a:t>
            </a:fld>
            <a:endParaRPr lang="da-DK"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da-DK"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C840F70-2A0F-4605-BD2E-95415B8D9C50}" type="slidenum">
              <a:rPr lang="da-DK" smtClean="0">
                <a:solidFill>
                  <a:prstClr val="black">
                    <a:tint val="75000"/>
                  </a:prstClr>
                </a:solidFill>
              </a:rPr>
              <a:pPr/>
              <a:t>‹#›</a:t>
            </a:fld>
            <a:endParaRPr lang="da-DK" dirty="0">
              <a:solidFill>
                <a:prstClr val="black">
                  <a:tint val="75000"/>
                </a:prstClr>
              </a:solidFill>
            </a:endParaRPr>
          </a:p>
        </p:txBody>
      </p:sp>
    </p:spTree>
    <p:extLst>
      <p:ext uri="{BB962C8B-B14F-4D97-AF65-F5344CB8AC3E}">
        <p14:creationId xmlns:p14="http://schemas.microsoft.com/office/powerpoint/2010/main" val="2052638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da-DK" dirty="0" err="1" smtClean="0"/>
              <a:t>Click</a:t>
            </a:r>
            <a:r>
              <a:rPr lang="da-DK" dirty="0" smtClean="0"/>
              <a:t> to </a:t>
            </a:r>
            <a:r>
              <a:rPr lang="da-DK" dirty="0" err="1" smtClean="0"/>
              <a:t>edit</a:t>
            </a:r>
            <a:r>
              <a:rPr lang="da-DK" dirty="0" smtClean="0"/>
              <a:t> Master </a:t>
            </a:r>
            <a:r>
              <a:rPr lang="da-DK" dirty="0" err="1" smtClean="0"/>
              <a:t>title</a:t>
            </a:r>
            <a:r>
              <a:rPr lang="da-DK" dirty="0" smtClean="0"/>
              <a:t> </a:t>
            </a:r>
            <a:r>
              <a:rPr lang="da-DK" dirty="0" err="1" smtClean="0"/>
              <a:t>style</a:t>
            </a:r>
            <a:endParaRPr lang="da-DK"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da-DK" dirty="0"/>
          </a:p>
        </p:txBody>
      </p:sp>
      <p:sp>
        <p:nvSpPr>
          <p:cNvPr id="4" name="Date Placeholder 3"/>
          <p:cNvSpPr>
            <a:spLocks noGrp="1"/>
          </p:cNvSpPr>
          <p:nvPr>
            <p:ph type="dt" sz="half" idx="10"/>
          </p:nvPr>
        </p:nvSpPr>
        <p:spPr/>
        <p:txBody>
          <a:bodyPr/>
          <a:lstStyle/>
          <a:p>
            <a:fld id="{58E97DE9-C5AB-4710-BB11-1CE08CC28B36}" type="datetime1">
              <a:rPr lang="da-DK" smtClean="0">
                <a:solidFill>
                  <a:prstClr val="black">
                    <a:tint val="75000"/>
                  </a:prstClr>
                </a:solidFill>
              </a:rPr>
              <a:pPr/>
              <a:t>28-10-2021</a:t>
            </a:fld>
            <a:endParaRPr lang="da-DK"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da-DK"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C840F70-2A0F-4605-BD2E-95415B8D9C50}" type="slidenum">
              <a:rPr lang="da-DK" smtClean="0">
                <a:solidFill>
                  <a:prstClr val="black">
                    <a:tint val="75000"/>
                  </a:prstClr>
                </a:solidFill>
              </a:rPr>
              <a:pPr/>
              <a:t>‹#›</a:t>
            </a:fld>
            <a:endParaRPr lang="da-DK" dirty="0">
              <a:solidFill>
                <a:prstClr val="black">
                  <a:tint val="75000"/>
                </a:prstClr>
              </a:solidFill>
            </a:endParaRPr>
          </a:p>
        </p:txBody>
      </p:sp>
    </p:spTree>
    <p:extLst>
      <p:ext uri="{BB962C8B-B14F-4D97-AF65-F5344CB8AC3E}">
        <p14:creationId xmlns:p14="http://schemas.microsoft.com/office/powerpoint/2010/main" val="1379280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da-DK" dirty="0" err="1" smtClean="0"/>
              <a:t>Click</a:t>
            </a:r>
            <a:r>
              <a:rPr lang="da-DK" dirty="0" smtClean="0"/>
              <a:t> to </a:t>
            </a:r>
            <a:r>
              <a:rPr lang="da-DK" dirty="0" err="1" smtClean="0"/>
              <a:t>edit</a:t>
            </a:r>
            <a:r>
              <a:rPr lang="da-DK" dirty="0" smtClean="0"/>
              <a:t> Master </a:t>
            </a:r>
            <a:r>
              <a:rPr lang="da-DK" dirty="0" err="1" smtClean="0"/>
              <a:t>title</a:t>
            </a:r>
            <a:r>
              <a:rPr lang="da-DK" dirty="0" smtClean="0"/>
              <a:t> </a:t>
            </a:r>
            <a:r>
              <a:rPr lang="da-DK" dirty="0" err="1" smtClean="0"/>
              <a:t>style</a:t>
            </a:r>
            <a:endParaRPr lang="da-DK"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dirty="0" err="1" smtClean="0"/>
              <a:t>Click</a:t>
            </a:r>
            <a:r>
              <a:rPr lang="da-DK" dirty="0" smtClean="0"/>
              <a:t> to </a:t>
            </a:r>
            <a:r>
              <a:rPr lang="da-DK" dirty="0" err="1" smtClean="0"/>
              <a:t>edit</a:t>
            </a:r>
            <a:r>
              <a:rPr lang="da-DK" dirty="0" smtClean="0"/>
              <a:t> Master </a:t>
            </a:r>
            <a:r>
              <a:rPr lang="da-DK" dirty="0" err="1" smtClean="0"/>
              <a:t>subtitle</a:t>
            </a:r>
            <a:r>
              <a:rPr lang="da-DK" dirty="0" smtClean="0"/>
              <a:t> </a:t>
            </a:r>
            <a:r>
              <a:rPr lang="da-DK" dirty="0" err="1" smtClean="0"/>
              <a:t>style</a:t>
            </a:r>
            <a:endParaRPr lang="da-DK" dirty="0"/>
          </a:p>
        </p:txBody>
      </p:sp>
      <p:sp>
        <p:nvSpPr>
          <p:cNvPr id="4" name="Date Placeholder 3"/>
          <p:cNvSpPr>
            <a:spLocks noGrp="1"/>
          </p:cNvSpPr>
          <p:nvPr>
            <p:ph type="dt" sz="half" idx="10"/>
          </p:nvPr>
        </p:nvSpPr>
        <p:spPr/>
        <p:txBody>
          <a:bodyPr/>
          <a:lstStyle/>
          <a:p>
            <a:fld id="{1A87024F-1769-407B-B96A-9A8C483F2D4D}" type="datetime1">
              <a:rPr lang="da-DK" smtClean="0">
                <a:solidFill>
                  <a:prstClr val="black">
                    <a:tint val="75000"/>
                  </a:prstClr>
                </a:solidFill>
              </a:rPr>
              <a:pPr/>
              <a:t>28-10-2021</a:t>
            </a:fld>
            <a:endParaRPr lang="da-DK"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da-DK"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C840F70-2A0F-4605-BD2E-95415B8D9C50}" type="slidenum">
              <a:rPr lang="da-DK" smtClean="0">
                <a:solidFill>
                  <a:prstClr val="black">
                    <a:tint val="75000"/>
                  </a:prstClr>
                </a:solidFill>
              </a:rPr>
              <a:pPr/>
              <a:t>‹#›</a:t>
            </a:fld>
            <a:endParaRPr lang="da-DK" dirty="0">
              <a:solidFill>
                <a:prstClr val="black">
                  <a:tint val="75000"/>
                </a:prstClr>
              </a:solidFill>
            </a:endParaRPr>
          </a:p>
        </p:txBody>
      </p:sp>
    </p:spTree>
    <p:extLst>
      <p:ext uri="{BB962C8B-B14F-4D97-AF65-F5344CB8AC3E}">
        <p14:creationId xmlns:p14="http://schemas.microsoft.com/office/powerpoint/2010/main" val="37829983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da-DK" dirty="0" err="1" smtClean="0"/>
              <a:t>Click</a:t>
            </a:r>
            <a:r>
              <a:rPr lang="da-DK" dirty="0" smtClean="0"/>
              <a:t> to </a:t>
            </a:r>
            <a:r>
              <a:rPr lang="da-DK" dirty="0" err="1" smtClean="0"/>
              <a:t>edit</a:t>
            </a:r>
            <a:r>
              <a:rPr lang="da-DK" dirty="0" smtClean="0"/>
              <a:t> Master </a:t>
            </a:r>
            <a:r>
              <a:rPr lang="da-DK" dirty="0" err="1" smtClean="0"/>
              <a:t>title</a:t>
            </a:r>
            <a:r>
              <a:rPr lang="da-DK" dirty="0" smtClean="0"/>
              <a:t> </a:t>
            </a:r>
            <a:r>
              <a:rPr lang="da-DK" dirty="0" err="1" smtClean="0"/>
              <a:t>style</a:t>
            </a:r>
            <a:endParaRPr lang="da-DK"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p:txBody>
      </p:sp>
      <p:sp>
        <p:nvSpPr>
          <p:cNvPr id="4" name="Date Placeholder 3"/>
          <p:cNvSpPr>
            <a:spLocks noGrp="1"/>
          </p:cNvSpPr>
          <p:nvPr>
            <p:ph type="dt" sz="half" idx="10"/>
          </p:nvPr>
        </p:nvSpPr>
        <p:spPr/>
        <p:txBody>
          <a:bodyPr/>
          <a:lstStyle/>
          <a:p>
            <a:fld id="{A8E637EB-1A8F-478E-8F09-EA7CFEEDD101}" type="datetime1">
              <a:rPr lang="da-DK" smtClean="0">
                <a:solidFill>
                  <a:prstClr val="black">
                    <a:tint val="75000"/>
                  </a:prstClr>
                </a:solidFill>
              </a:rPr>
              <a:pPr/>
              <a:t>28-10-2021</a:t>
            </a:fld>
            <a:endParaRPr lang="da-DK"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da-DK"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C840F70-2A0F-4605-BD2E-95415B8D9C50}" type="slidenum">
              <a:rPr lang="da-DK" smtClean="0">
                <a:solidFill>
                  <a:prstClr val="black">
                    <a:tint val="75000"/>
                  </a:prstClr>
                </a:solidFill>
              </a:rPr>
              <a:pPr/>
              <a:t>‹#›</a:t>
            </a:fld>
            <a:endParaRPr lang="da-DK" dirty="0">
              <a:solidFill>
                <a:prstClr val="black">
                  <a:tint val="75000"/>
                </a:prstClr>
              </a:solidFill>
            </a:endParaRPr>
          </a:p>
        </p:txBody>
      </p:sp>
    </p:spTree>
    <p:extLst>
      <p:ext uri="{BB962C8B-B14F-4D97-AF65-F5344CB8AC3E}">
        <p14:creationId xmlns:p14="http://schemas.microsoft.com/office/powerpoint/2010/main" val="231217950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smtClean="0"/>
              <a:t>Click</a:t>
            </a:r>
            <a:r>
              <a:rPr lang="da-DK" dirty="0" smtClean="0"/>
              <a:t> to </a:t>
            </a:r>
            <a:r>
              <a:rPr lang="da-DK" dirty="0" err="1" smtClean="0"/>
              <a:t>edit</a:t>
            </a:r>
            <a:r>
              <a:rPr lang="da-DK" dirty="0" smtClean="0"/>
              <a:t> Master </a:t>
            </a:r>
            <a:r>
              <a:rPr lang="da-DK" dirty="0" err="1" smtClean="0"/>
              <a:t>title</a:t>
            </a:r>
            <a:r>
              <a:rPr lang="da-DK" dirty="0" smtClean="0"/>
              <a:t> </a:t>
            </a:r>
            <a:r>
              <a:rPr lang="da-DK" dirty="0" err="1" smtClean="0"/>
              <a:t>style</a:t>
            </a:r>
            <a:endParaRPr lang="da-DK"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da-DK"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da-DK" dirty="0"/>
          </a:p>
        </p:txBody>
      </p:sp>
      <p:sp>
        <p:nvSpPr>
          <p:cNvPr id="5" name="Date Placeholder 4"/>
          <p:cNvSpPr>
            <a:spLocks noGrp="1"/>
          </p:cNvSpPr>
          <p:nvPr>
            <p:ph type="dt" sz="half" idx="10"/>
          </p:nvPr>
        </p:nvSpPr>
        <p:spPr/>
        <p:txBody>
          <a:bodyPr/>
          <a:lstStyle/>
          <a:p>
            <a:fld id="{CC61051B-E0A6-42CA-8517-210D8FD5BCFD}" type="datetime1">
              <a:rPr lang="da-DK" smtClean="0">
                <a:solidFill>
                  <a:prstClr val="black">
                    <a:tint val="75000"/>
                  </a:prstClr>
                </a:solidFill>
              </a:rPr>
              <a:pPr/>
              <a:t>28-10-2021</a:t>
            </a:fld>
            <a:endParaRPr lang="da-DK"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da-DK"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DC840F70-2A0F-4605-BD2E-95415B8D9C50}" type="slidenum">
              <a:rPr lang="da-DK" smtClean="0">
                <a:solidFill>
                  <a:prstClr val="black">
                    <a:tint val="75000"/>
                  </a:prstClr>
                </a:solidFill>
              </a:rPr>
              <a:pPr/>
              <a:t>‹#›</a:t>
            </a:fld>
            <a:endParaRPr lang="da-DK" dirty="0">
              <a:solidFill>
                <a:prstClr val="black">
                  <a:tint val="75000"/>
                </a:prstClr>
              </a:solidFill>
            </a:endParaRPr>
          </a:p>
        </p:txBody>
      </p:sp>
    </p:spTree>
    <p:extLst>
      <p:ext uri="{BB962C8B-B14F-4D97-AF65-F5344CB8AC3E}">
        <p14:creationId xmlns:p14="http://schemas.microsoft.com/office/powerpoint/2010/main" val="3467154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a-DK" dirty="0" err="1" smtClean="0"/>
              <a:t>Click</a:t>
            </a:r>
            <a:r>
              <a:rPr lang="da-DK" dirty="0" smtClean="0"/>
              <a:t> to </a:t>
            </a:r>
            <a:r>
              <a:rPr lang="da-DK" dirty="0" err="1" smtClean="0"/>
              <a:t>edit</a:t>
            </a:r>
            <a:r>
              <a:rPr lang="da-DK" dirty="0" smtClean="0"/>
              <a:t> Master </a:t>
            </a:r>
            <a:r>
              <a:rPr lang="da-DK" dirty="0" err="1" smtClean="0"/>
              <a:t>title</a:t>
            </a:r>
            <a:r>
              <a:rPr lang="da-DK" dirty="0" smtClean="0"/>
              <a:t> </a:t>
            </a:r>
            <a:r>
              <a:rPr lang="da-DK" dirty="0" err="1" smtClean="0"/>
              <a:t>style</a:t>
            </a:r>
            <a:endParaRPr lang="da-DK"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da-DK"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da-DK" dirty="0"/>
          </a:p>
        </p:txBody>
      </p:sp>
      <p:sp>
        <p:nvSpPr>
          <p:cNvPr id="7" name="Date Placeholder 6"/>
          <p:cNvSpPr>
            <a:spLocks noGrp="1"/>
          </p:cNvSpPr>
          <p:nvPr>
            <p:ph type="dt" sz="half" idx="10"/>
          </p:nvPr>
        </p:nvSpPr>
        <p:spPr/>
        <p:txBody>
          <a:bodyPr/>
          <a:lstStyle/>
          <a:p>
            <a:fld id="{75E3021E-739B-49E9-9A13-54B798FC8950}" type="datetime1">
              <a:rPr lang="da-DK" smtClean="0">
                <a:solidFill>
                  <a:prstClr val="black">
                    <a:tint val="75000"/>
                  </a:prstClr>
                </a:solidFill>
              </a:rPr>
              <a:pPr/>
              <a:t>28-10-2021</a:t>
            </a:fld>
            <a:endParaRPr lang="da-DK"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da-DK"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DC840F70-2A0F-4605-BD2E-95415B8D9C50}" type="slidenum">
              <a:rPr lang="da-DK" smtClean="0">
                <a:solidFill>
                  <a:prstClr val="black">
                    <a:tint val="75000"/>
                  </a:prstClr>
                </a:solidFill>
              </a:rPr>
              <a:pPr/>
              <a:t>‹#›</a:t>
            </a:fld>
            <a:endParaRPr lang="da-DK" dirty="0">
              <a:solidFill>
                <a:prstClr val="black">
                  <a:tint val="75000"/>
                </a:prstClr>
              </a:solidFill>
            </a:endParaRPr>
          </a:p>
        </p:txBody>
      </p:sp>
    </p:spTree>
    <p:extLst>
      <p:ext uri="{BB962C8B-B14F-4D97-AF65-F5344CB8AC3E}">
        <p14:creationId xmlns:p14="http://schemas.microsoft.com/office/powerpoint/2010/main" val="610979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smtClean="0"/>
              <a:t>Click</a:t>
            </a:r>
            <a:r>
              <a:rPr lang="da-DK" dirty="0" smtClean="0"/>
              <a:t> to </a:t>
            </a:r>
            <a:r>
              <a:rPr lang="da-DK" dirty="0" err="1" smtClean="0"/>
              <a:t>edit</a:t>
            </a:r>
            <a:r>
              <a:rPr lang="da-DK" dirty="0" smtClean="0"/>
              <a:t> Master </a:t>
            </a:r>
            <a:r>
              <a:rPr lang="da-DK" dirty="0" err="1" smtClean="0"/>
              <a:t>title</a:t>
            </a:r>
            <a:r>
              <a:rPr lang="da-DK" dirty="0" smtClean="0"/>
              <a:t> </a:t>
            </a:r>
            <a:r>
              <a:rPr lang="da-DK" dirty="0" err="1" smtClean="0"/>
              <a:t>style</a:t>
            </a:r>
            <a:endParaRPr lang="da-DK" dirty="0"/>
          </a:p>
        </p:txBody>
      </p:sp>
      <p:sp>
        <p:nvSpPr>
          <p:cNvPr id="3" name="Date Placeholder 2"/>
          <p:cNvSpPr>
            <a:spLocks noGrp="1"/>
          </p:cNvSpPr>
          <p:nvPr>
            <p:ph type="dt" sz="half" idx="10"/>
          </p:nvPr>
        </p:nvSpPr>
        <p:spPr/>
        <p:txBody>
          <a:bodyPr/>
          <a:lstStyle/>
          <a:p>
            <a:fld id="{858C6C2F-4DE4-49FA-9125-F3F443DE2F13}" type="datetime1">
              <a:rPr lang="da-DK" smtClean="0">
                <a:solidFill>
                  <a:prstClr val="black">
                    <a:tint val="75000"/>
                  </a:prstClr>
                </a:solidFill>
              </a:rPr>
              <a:pPr/>
              <a:t>28-10-2021</a:t>
            </a:fld>
            <a:endParaRPr lang="da-DK"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da-DK"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DC840F70-2A0F-4605-BD2E-95415B8D9C50}" type="slidenum">
              <a:rPr lang="da-DK" smtClean="0">
                <a:solidFill>
                  <a:prstClr val="black">
                    <a:tint val="75000"/>
                  </a:prstClr>
                </a:solidFill>
              </a:rPr>
              <a:pPr/>
              <a:t>‹#›</a:t>
            </a:fld>
            <a:endParaRPr lang="da-DK" dirty="0">
              <a:solidFill>
                <a:prstClr val="black">
                  <a:tint val="75000"/>
                </a:prstClr>
              </a:solidFill>
            </a:endParaRPr>
          </a:p>
        </p:txBody>
      </p:sp>
    </p:spTree>
    <p:extLst>
      <p:ext uri="{BB962C8B-B14F-4D97-AF65-F5344CB8AC3E}">
        <p14:creationId xmlns:p14="http://schemas.microsoft.com/office/powerpoint/2010/main" val="900584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693D95-EC69-4035-B4CC-53B0BB4B4E47}" type="datetime1">
              <a:rPr lang="da-DK" smtClean="0">
                <a:solidFill>
                  <a:prstClr val="black">
                    <a:tint val="75000"/>
                  </a:prstClr>
                </a:solidFill>
              </a:rPr>
              <a:pPr/>
              <a:t>28-10-2021</a:t>
            </a:fld>
            <a:endParaRPr lang="da-DK"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da-DK"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DC840F70-2A0F-4605-BD2E-95415B8D9C50}" type="slidenum">
              <a:rPr lang="da-DK" smtClean="0">
                <a:solidFill>
                  <a:prstClr val="black">
                    <a:tint val="75000"/>
                  </a:prstClr>
                </a:solidFill>
              </a:rPr>
              <a:pPr/>
              <a:t>‹#›</a:t>
            </a:fld>
            <a:endParaRPr lang="da-DK" dirty="0">
              <a:solidFill>
                <a:prstClr val="black">
                  <a:tint val="75000"/>
                </a:prstClr>
              </a:solidFill>
            </a:endParaRPr>
          </a:p>
        </p:txBody>
      </p:sp>
    </p:spTree>
    <p:extLst>
      <p:ext uri="{BB962C8B-B14F-4D97-AF65-F5344CB8AC3E}">
        <p14:creationId xmlns:p14="http://schemas.microsoft.com/office/powerpoint/2010/main" val="1365143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da-DK" dirty="0" err="1" smtClean="0"/>
              <a:t>Click</a:t>
            </a:r>
            <a:r>
              <a:rPr lang="da-DK" dirty="0" smtClean="0"/>
              <a:t> to </a:t>
            </a:r>
            <a:r>
              <a:rPr lang="da-DK" dirty="0" err="1" smtClean="0"/>
              <a:t>edit</a:t>
            </a:r>
            <a:r>
              <a:rPr lang="da-DK" dirty="0" smtClean="0"/>
              <a:t> Master </a:t>
            </a:r>
            <a:r>
              <a:rPr lang="da-DK" dirty="0" err="1" smtClean="0"/>
              <a:t>title</a:t>
            </a:r>
            <a:r>
              <a:rPr lang="da-DK" dirty="0" smtClean="0"/>
              <a:t> </a:t>
            </a:r>
            <a:r>
              <a:rPr lang="da-DK" dirty="0" err="1" smtClean="0"/>
              <a:t>style</a:t>
            </a:r>
            <a:endParaRPr lang="da-DK"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da-DK"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p:txBody>
      </p:sp>
      <p:sp>
        <p:nvSpPr>
          <p:cNvPr id="5" name="Date Placeholder 4"/>
          <p:cNvSpPr>
            <a:spLocks noGrp="1"/>
          </p:cNvSpPr>
          <p:nvPr>
            <p:ph type="dt" sz="half" idx="10"/>
          </p:nvPr>
        </p:nvSpPr>
        <p:spPr/>
        <p:txBody>
          <a:bodyPr/>
          <a:lstStyle/>
          <a:p>
            <a:fld id="{07EE9CA3-E0F6-4AF4-898C-E5801BF8F406}" type="datetime1">
              <a:rPr lang="da-DK" smtClean="0">
                <a:solidFill>
                  <a:prstClr val="black">
                    <a:tint val="75000"/>
                  </a:prstClr>
                </a:solidFill>
              </a:rPr>
              <a:pPr/>
              <a:t>28-10-2021</a:t>
            </a:fld>
            <a:endParaRPr lang="da-DK"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da-DK"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DC840F70-2A0F-4605-BD2E-95415B8D9C50}" type="slidenum">
              <a:rPr lang="da-DK" smtClean="0">
                <a:solidFill>
                  <a:prstClr val="black">
                    <a:tint val="75000"/>
                  </a:prstClr>
                </a:solidFill>
              </a:rPr>
              <a:pPr/>
              <a:t>‹#›</a:t>
            </a:fld>
            <a:endParaRPr lang="da-DK" dirty="0">
              <a:solidFill>
                <a:prstClr val="black">
                  <a:tint val="75000"/>
                </a:prstClr>
              </a:solidFill>
            </a:endParaRPr>
          </a:p>
        </p:txBody>
      </p:sp>
    </p:spTree>
    <p:extLst>
      <p:ext uri="{BB962C8B-B14F-4D97-AF65-F5344CB8AC3E}">
        <p14:creationId xmlns:p14="http://schemas.microsoft.com/office/powerpoint/2010/main" val="1882842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da-DK" dirty="0" err="1" smtClean="0"/>
              <a:t>Click</a:t>
            </a:r>
            <a:r>
              <a:rPr lang="da-DK" dirty="0" smtClean="0"/>
              <a:t> to </a:t>
            </a:r>
            <a:r>
              <a:rPr lang="da-DK" dirty="0" err="1" smtClean="0"/>
              <a:t>edit</a:t>
            </a:r>
            <a:r>
              <a:rPr lang="da-DK" dirty="0" smtClean="0"/>
              <a:t> Master </a:t>
            </a:r>
            <a:r>
              <a:rPr lang="da-DK" dirty="0" err="1" smtClean="0"/>
              <a:t>title</a:t>
            </a:r>
            <a:r>
              <a:rPr lang="da-DK" dirty="0" smtClean="0"/>
              <a:t> </a:t>
            </a:r>
            <a:r>
              <a:rPr lang="da-DK" dirty="0" err="1" smtClean="0"/>
              <a:t>style</a:t>
            </a:r>
            <a:endParaRPr lang="da-DK"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da-D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p:txBody>
      </p:sp>
      <p:sp>
        <p:nvSpPr>
          <p:cNvPr id="5" name="Date Placeholder 4"/>
          <p:cNvSpPr>
            <a:spLocks noGrp="1"/>
          </p:cNvSpPr>
          <p:nvPr>
            <p:ph type="dt" sz="half" idx="10"/>
          </p:nvPr>
        </p:nvSpPr>
        <p:spPr/>
        <p:txBody>
          <a:bodyPr/>
          <a:lstStyle/>
          <a:p>
            <a:fld id="{B727CF84-F23E-4C8F-B3E5-433B89DC67CF}" type="datetime1">
              <a:rPr lang="da-DK" smtClean="0">
                <a:solidFill>
                  <a:prstClr val="black">
                    <a:tint val="75000"/>
                  </a:prstClr>
                </a:solidFill>
              </a:rPr>
              <a:pPr/>
              <a:t>28-10-2021</a:t>
            </a:fld>
            <a:endParaRPr lang="da-DK"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da-DK"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DC840F70-2A0F-4605-BD2E-95415B8D9C50}" type="slidenum">
              <a:rPr lang="da-DK" smtClean="0">
                <a:solidFill>
                  <a:prstClr val="black">
                    <a:tint val="75000"/>
                  </a:prstClr>
                </a:solidFill>
              </a:rPr>
              <a:pPr/>
              <a:t>‹#›</a:t>
            </a:fld>
            <a:endParaRPr lang="da-DK" dirty="0">
              <a:solidFill>
                <a:prstClr val="black">
                  <a:tint val="75000"/>
                </a:prstClr>
              </a:solidFill>
            </a:endParaRPr>
          </a:p>
        </p:txBody>
      </p:sp>
    </p:spTree>
    <p:extLst>
      <p:ext uri="{BB962C8B-B14F-4D97-AF65-F5344CB8AC3E}">
        <p14:creationId xmlns:p14="http://schemas.microsoft.com/office/powerpoint/2010/main" val="643520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a-DK" dirty="0" err="1" smtClean="0"/>
              <a:t>Click</a:t>
            </a:r>
            <a:r>
              <a:rPr lang="da-DK" dirty="0" smtClean="0"/>
              <a:t> to </a:t>
            </a:r>
            <a:r>
              <a:rPr lang="da-DK" dirty="0" err="1" smtClean="0"/>
              <a:t>edit</a:t>
            </a:r>
            <a:r>
              <a:rPr lang="da-DK" dirty="0" smtClean="0"/>
              <a:t> Master </a:t>
            </a:r>
            <a:r>
              <a:rPr lang="da-DK" dirty="0" err="1" smtClean="0"/>
              <a:t>title</a:t>
            </a:r>
            <a:r>
              <a:rPr lang="da-DK" dirty="0" smtClean="0"/>
              <a:t> </a:t>
            </a:r>
            <a:r>
              <a:rPr lang="da-DK" dirty="0" err="1" smtClean="0"/>
              <a:t>style</a:t>
            </a:r>
            <a:endParaRPr lang="da-DK"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da-DK"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01186D-C66F-4CB0-AF79-FCE039AB489E}" type="datetime1">
              <a:rPr lang="da-DK" smtClean="0">
                <a:solidFill>
                  <a:prstClr val="black">
                    <a:tint val="75000"/>
                  </a:prstClr>
                </a:solidFill>
              </a:rPr>
              <a:pPr/>
              <a:t>28-10-2021</a:t>
            </a:fld>
            <a:endParaRPr lang="da-DK"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840F70-2A0F-4605-BD2E-95415B8D9C50}" type="slidenum">
              <a:rPr lang="da-DK" smtClean="0">
                <a:solidFill>
                  <a:prstClr val="black">
                    <a:tint val="75000"/>
                  </a:prstClr>
                </a:solidFill>
              </a:rPr>
              <a:pPr/>
              <a:t>‹#›</a:t>
            </a:fld>
            <a:endParaRPr lang="da-DK" dirty="0">
              <a:solidFill>
                <a:prstClr val="black">
                  <a:tint val="75000"/>
                </a:prstClr>
              </a:solidFill>
            </a:endParaRPr>
          </a:p>
        </p:txBody>
      </p:sp>
    </p:spTree>
    <p:extLst>
      <p:ext uri="{BB962C8B-B14F-4D97-AF65-F5344CB8AC3E}">
        <p14:creationId xmlns:p14="http://schemas.microsoft.com/office/powerpoint/2010/main" val="1442757011"/>
      </p:ext>
    </p:extLst>
  </p:cSld>
  <p:clrMap bg1="lt1" tx1="dk1" bg2="lt2" tx2="dk2" accent1="accent1" accent2="accent2" accent3="accent3" accent4="accent4" accent5="accent5" accent6="accent6" hlink="hlink" folHlink="folHlink"/>
  <p:sldLayoutIdLst>
    <p:sldLayoutId id="2147483662" r:id="rId1"/>
    <p:sldLayoutId id="2147483661"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ctr" defTabSz="914400" rtl="0" eaLnBrk="1" latinLnBrk="0" hangingPunct="1">
        <a:spcBef>
          <a:spcPct val="0"/>
        </a:spcBef>
        <a:buNone/>
        <a:defRPr sz="3600" kern="1200">
          <a:solidFill>
            <a:schemeClr val="tx2"/>
          </a:solidFill>
          <a:latin typeface="+mj-lt"/>
          <a:ea typeface="+mj-ea"/>
          <a:cs typeface="+mj-cs"/>
        </a:defRPr>
      </a:lvl1pPr>
    </p:titleStyle>
    <p:bodyStyle>
      <a:lvl1pPr marL="457200" indent="-457200" algn="l" defTabSz="914400" rtl="0" eaLnBrk="1" latinLnBrk="0" hangingPunct="1">
        <a:spcBef>
          <a:spcPct val="20000"/>
        </a:spcBef>
        <a:buClr>
          <a:schemeClr val="tx2"/>
        </a:buClr>
        <a:buFont typeface="+mj-lt"/>
        <a:buAutoNum type="arabicPeriod"/>
        <a:defRPr sz="2200" kern="1200">
          <a:solidFill>
            <a:schemeClr val="tx1"/>
          </a:solidFill>
          <a:latin typeface="+mn-lt"/>
          <a:ea typeface="+mn-ea"/>
          <a:cs typeface="+mn-cs"/>
        </a:defRPr>
      </a:lvl1pPr>
      <a:lvl2pPr marL="914400" indent="-457200" algn="l" defTabSz="914400" rtl="0" eaLnBrk="1" latinLnBrk="0" hangingPunct="1">
        <a:spcBef>
          <a:spcPct val="20000"/>
        </a:spcBef>
        <a:buClr>
          <a:schemeClr val="tx2"/>
        </a:buClr>
        <a:buFont typeface="+mj-lt"/>
        <a:buAutoNum type="arabicPeriod"/>
        <a:defRPr sz="2000" kern="1200">
          <a:solidFill>
            <a:schemeClr val="tx1"/>
          </a:solidFill>
          <a:latin typeface="+mn-lt"/>
          <a:ea typeface="+mn-ea"/>
          <a:cs typeface="+mn-cs"/>
        </a:defRPr>
      </a:lvl2pPr>
      <a:lvl3pPr marL="1257300" indent="-342900" algn="l" defTabSz="914400" rtl="0" eaLnBrk="1" latinLnBrk="0" hangingPunct="1">
        <a:spcBef>
          <a:spcPct val="20000"/>
        </a:spcBef>
        <a:buClr>
          <a:schemeClr val="tx2"/>
        </a:buClr>
        <a:buFont typeface="+mj-lt"/>
        <a:buAutoNum type="arabicPeriod"/>
        <a:defRPr sz="1800" kern="1200">
          <a:solidFill>
            <a:schemeClr val="tx1"/>
          </a:solidFill>
          <a:latin typeface="+mn-lt"/>
          <a:ea typeface="+mn-ea"/>
          <a:cs typeface="+mn-cs"/>
        </a:defRPr>
      </a:lvl3pPr>
      <a:lvl4pPr marL="1714500" indent="-342900" algn="l" defTabSz="914400" rtl="0" eaLnBrk="1" latinLnBrk="0" hangingPunct="1">
        <a:spcBef>
          <a:spcPct val="20000"/>
        </a:spcBef>
        <a:buClr>
          <a:schemeClr val="tx2"/>
        </a:buClr>
        <a:buFont typeface="+mj-lt"/>
        <a:buAutoNum type="arabicPeriod"/>
        <a:defRPr sz="1600" kern="1200">
          <a:solidFill>
            <a:schemeClr val="tx1"/>
          </a:solidFill>
          <a:latin typeface="+mn-lt"/>
          <a:ea typeface="+mn-ea"/>
          <a:cs typeface="+mn-cs"/>
        </a:defRPr>
      </a:lvl4pPr>
      <a:lvl5pPr marL="2171700" indent="-342900" algn="l" defTabSz="914400" rtl="0" eaLnBrk="1" latinLnBrk="0" hangingPunct="1">
        <a:spcBef>
          <a:spcPct val="20000"/>
        </a:spcBef>
        <a:buClr>
          <a:schemeClr val="tx2"/>
        </a:buClr>
        <a:buFont typeface="+mj-lt"/>
        <a:buAutoNum type="arabicPeriod"/>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48680"/>
            <a:ext cx="7772400" cy="3672408"/>
          </a:xfrm>
        </p:spPr>
        <p:txBody>
          <a:bodyPr>
            <a:noAutofit/>
          </a:bodyPr>
          <a:lstStyle/>
          <a:p>
            <a:pPr>
              <a:spcBef>
                <a:spcPts val="1200"/>
              </a:spcBef>
            </a:pPr>
            <a:r>
              <a:rPr lang="da-DK" sz="2800" dirty="0" smtClean="0"/>
              <a:t>Sandsynlighedsteori og statistik</a:t>
            </a:r>
            <a:r>
              <a:rPr lang="da-DK" sz="3600" dirty="0" smtClean="0"/>
              <a:t/>
            </a:r>
            <a:br>
              <a:rPr lang="da-DK" sz="3600" dirty="0" smtClean="0"/>
            </a:br>
            <a:r>
              <a:rPr lang="da-DK" sz="2800" dirty="0" smtClean="0"/>
              <a:t> </a:t>
            </a:r>
            <a:r>
              <a:rPr lang="da-DK" sz="3600" dirty="0" smtClean="0"/>
              <a:t> </a:t>
            </a:r>
            <a:br>
              <a:rPr lang="da-DK" sz="3600" dirty="0" smtClean="0"/>
            </a:br>
            <a:r>
              <a:rPr lang="da-DK" sz="3600" smtClean="0">
                <a:solidFill>
                  <a:schemeClr val="tx1"/>
                </a:solidFill>
              </a:rPr>
              <a:t>Kapitel </a:t>
            </a:r>
            <a:r>
              <a:rPr lang="da-DK" dirty="0">
                <a:solidFill>
                  <a:schemeClr val="tx1"/>
                </a:solidFill>
              </a:rPr>
              <a:t>8</a:t>
            </a:r>
            <a:r>
              <a:rPr lang="da-DK" smtClean="0">
                <a:solidFill>
                  <a:schemeClr val="tx1"/>
                </a:solidFill>
              </a:rPr>
              <a:t>. </a:t>
            </a:r>
            <a:br>
              <a:rPr lang="da-DK" smtClean="0">
                <a:solidFill>
                  <a:schemeClr val="tx1"/>
                </a:solidFill>
              </a:rPr>
            </a:br>
            <a:r>
              <a:rPr lang="da-DK">
                <a:solidFill>
                  <a:schemeClr val="tx1"/>
                </a:solidFill>
              </a:rPr>
              <a:t>Inferens med to stikprøver</a:t>
            </a:r>
            <a:r>
              <a:rPr lang="da-DK" dirty="0" smtClean="0"/>
              <a:t/>
            </a:r>
            <a:br>
              <a:rPr lang="da-DK" dirty="0" smtClean="0"/>
            </a:br>
            <a:r>
              <a:rPr lang="da-DK" sz="1000" smtClean="0"/>
              <a:t> </a:t>
            </a:r>
            <a:r>
              <a:rPr lang="da-DK" smtClean="0"/>
              <a:t/>
            </a:r>
            <a:br>
              <a:rPr lang="da-DK" smtClean="0"/>
            </a:br>
            <a:r>
              <a:rPr lang="da-DK" sz="2400">
                <a:solidFill>
                  <a:prstClr val="black"/>
                </a:solidFill>
              </a:rPr>
              <a:t>(afsnit </a:t>
            </a:r>
            <a:r>
              <a:rPr lang="da-DK" sz="2400" smtClean="0">
                <a:solidFill>
                  <a:prstClr val="black"/>
                </a:solidFill>
              </a:rPr>
              <a:t>8.1-8.5 (alt))</a:t>
            </a:r>
            <a:r>
              <a:rPr lang="da-DK" sz="2400" smtClean="0"/>
              <a:t> </a:t>
            </a:r>
            <a:endParaRPr lang="da-DK" sz="3200" dirty="0"/>
          </a:p>
        </p:txBody>
      </p:sp>
      <p:sp>
        <p:nvSpPr>
          <p:cNvPr id="3" name="Subtitle 2"/>
          <p:cNvSpPr>
            <a:spLocks noGrp="1"/>
          </p:cNvSpPr>
          <p:nvPr>
            <p:ph type="subTitle" idx="1"/>
          </p:nvPr>
        </p:nvSpPr>
        <p:spPr>
          <a:xfrm>
            <a:off x="1371600" y="4653136"/>
            <a:ext cx="6400800" cy="1248544"/>
          </a:xfrm>
        </p:spPr>
        <p:txBody>
          <a:bodyPr>
            <a:noAutofit/>
          </a:bodyPr>
          <a:lstStyle/>
          <a:p>
            <a:r>
              <a:rPr lang="da-DK" dirty="0" smtClean="0"/>
              <a:t>Allan Leck Jensen</a:t>
            </a:r>
          </a:p>
          <a:p>
            <a:r>
              <a:rPr lang="da-DK" smtClean="0"/>
              <a:t>alj@ece.au.dk</a:t>
            </a:r>
            <a:endParaRPr lang="da-DK" dirty="0" smtClean="0"/>
          </a:p>
        </p:txBody>
      </p:sp>
      <p:sp>
        <p:nvSpPr>
          <p:cNvPr id="4" name="Slide Number Placeholder 3"/>
          <p:cNvSpPr>
            <a:spLocks noGrp="1"/>
          </p:cNvSpPr>
          <p:nvPr>
            <p:ph type="sldNum" sz="quarter" idx="12"/>
          </p:nvPr>
        </p:nvSpPr>
        <p:spPr/>
        <p:txBody>
          <a:bodyPr/>
          <a:lstStyle/>
          <a:p>
            <a:fld id="{DC840F70-2A0F-4605-BD2E-95415B8D9C50}" type="slidenum">
              <a:rPr lang="da-DK" smtClean="0"/>
              <a:t>1</a:t>
            </a:fld>
            <a:endParaRPr lang="da-DK" dirty="0"/>
          </a:p>
        </p:txBody>
      </p:sp>
    </p:spTree>
    <p:extLst>
      <p:ext uri="{BB962C8B-B14F-4D97-AF65-F5344CB8AC3E}">
        <p14:creationId xmlns:p14="http://schemas.microsoft.com/office/powerpoint/2010/main" val="11652232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Eksempel 8.5: Modstand i kabler</a:t>
            </a:r>
            <a:endParaRPr lang="en-GB"/>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23528" y="908720"/>
                <a:ext cx="8712968" cy="5832648"/>
              </a:xfrm>
            </p:spPr>
            <p:txBody>
              <a:bodyPr/>
              <a:lstStyle/>
              <a:p>
                <a:pPr marL="0" indent="0">
                  <a:buNone/>
                </a:pPr>
                <a:r>
                  <a:rPr lang="en-US" smtClean="0"/>
                  <a:t>Et kabel lavet med en ny legering påstås at kunne reducere modstanden med mere end </a:t>
                </a:r>
                <a14:m>
                  <m:oMath xmlns:m="http://schemas.openxmlformats.org/officeDocument/2006/math">
                    <m:r>
                      <a:rPr lang="en-US" i="1" smtClean="0">
                        <a:latin typeface="Cambria Math" panose="02040503050406030204" pitchFamily="18" charset="0"/>
                      </a:rPr>
                      <m:t>0.05</m:t>
                    </m:r>
                    <m:r>
                      <a:rPr lang="en-US" b="0" i="1" smtClean="0">
                        <a:latin typeface="Cambria Math" panose="02040503050406030204" pitchFamily="18" charset="0"/>
                      </a:rPr>
                      <m:t>0</m:t>
                    </m:r>
                    <m:r>
                      <a:rPr lang="en-US" i="1" smtClean="0">
                        <a:latin typeface="Cambria Math" panose="02040503050406030204" pitchFamily="18" charset="0"/>
                      </a:rPr>
                      <m:t> </m:t>
                    </m:r>
                    <m:r>
                      <m:rPr>
                        <m:sty m:val="p"/>
                      </m:rPr>
                      <a:rPr lang="el-GR" i="1" smtClean="0">
                        <a:latin typeface="Cambria Math" panose="02040503050406030204" pitchFamily="18" charset="0"/>
                        <a:ea typeface="Cambria Math" panose="02040503050406030204" pitchFamily="18" charset="0"/>
                      </a:rPr>
                      <m:t>Ω</m:t>
                    </m:r>
                  </m:oMath>
                </a14:m>
                <a:r>
                  <a:rPr lang="en-GB" smtClean="0"/>
                  <a:t> i forhold til et standard kabel. </a:t>
                </a:r>
                <a:endParaRPr lang="en-GB" smtClean="0"/>
              </a:p>
              <a:p>
                <a:pPr marL="0" indent="0">
                  <a:buNone/>
                </a:pPr>
                <a:r>
                  <a:rPr lang="en-GB" smtClean="0"/>
                  <a:t>En </a:t>
                </a:r>
                <a:r>
                  <a:rPr lang="en-GB" smtClean="0"/>
                  <a:t>stikprøve på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b="0" i="0" smtClean="0">
                        <a:latin typeface="Cambria Math" panose="02040503050406030204" pitchFamily="18" charset="0"/>
                      </a:rPr>
                      <m:t>=32</m:t>
                    </m:r>
                  </m:oMath>
                </a14:m>
                <a:r>
                  <a:rPr lang="en-GB" smtClean="0"/>
                  <a:t> </a:t>
                </a:r>
                <a:r>
                  <a:rPr lang="en-GB" smtClean="0">
                    <a:solidFill>
                      <a:schemeClr val="accent1">
                        <a:lumMod val="75000"/>
                      </a:schemeClr>
                    </a:solidFill>
                  </a:rPr>
                  <a:t>standard</a:t>
                </a:r>
                <a:r>
                  <a:rPr lang="en-GB" smtClean="0"/>
                  <a:t> kabler havde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b="0" i="1" smtClean="0">
                        <a:latin typeface="Cambria Math" panose="02040503050406030204" pitchFamily="18" charset="0"/>
                      </a:rPr>
                      <m:t>=0.136 </m:t>
                    </m:r>
                    <m:r>
                      <m:rPr>
                        <m:sty m:val="p"/>
                      </m:rPr>
                      <a:rPr lang="el-GR" i="1">
                        <a:latin typeface="Cambria Math" panose="02040503050406030204" pitchFamily="18" charset="0"/>
                        <a:ea typeface="Cambria Math" panose="02040503050406030204" pitchFamily="18" charset="0"/>
                      </a:rPr>
                      <m:t>Ω</m:t>
                    </m:r>
                  </m:oMath>
                </a14:m>
                <a:r>
                  <a:rPr lang="en-GB" smtClean="0"/>
                  <a:t> </a:t>
                </a:r>
                <a:r>
                  <a:rPr lang="en-GB" smtClean="0"/>
                  <a:t>og</a:t>
                </a:r>
                <a:br>
                  <a:rPr lang="en-GB" smtClean="0"/>
                </a:br>
                <a:r>
                  <a:rPr lang="en-GB" smtClean="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𝑠</m:t>
                        </m:r>
                      </m:e>
                      <m:sub>
                        <m:r>
                          <a:rPr lang="en-US" i="1">
                            <a:latin typeface="Cambria Math" panose="02040503050406030204" pitchFamily="18" charset="0"/>
                          </a:rPr>
                          <m:t>1</m:t>
                        </m:r>
                      </m:sub>
                    </m:sSub>
                    <m:r>
                      <a:rPr lang="en-US" b="0" i="0" smtClean="0">
                        <a:latin typeface="Cambria Math" panose="02040503050406030204" pitchFamily="18" charset="0"/>
                      </a:rPr>
                      <m:t>=0.004 </m:t>
                    </m:r>
                    <m:r>
                      <m:rPr>
                        <m:sty m:val="p"/>
                      </m:rPr>
                      <a:rPr lang="el-GR" b="0" i="1" smtClean="0">
                        <a:latin typeface="Cambria Math" panose="02040503050406030204" pitchFamily="18" charset="0"/>
                        <a:ea typeface="Cambria Math" panose="02040503050406030204" pitchFamily="18" charset="0"/>
                      </a:rPr>
                      <m:t>Ω</m:t>
                    </m:r>
                  </m:oMath>
                </a14:m>
                <a:r>
                  <a:rPr lang="en-GB" smtClean="0"/>
                  <a:t>, mens en stikprøve på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2</m:t>
                        </m:r>
                      </m:sub>
                    </m:sSub>
                    <m:r>
                      <a:rPr lang="en-US">
                        <a:latin typeface="Cambria Math" panose="02040503050406030204" pitchFamily="18" charset="0"/>
                      </a:rPr>
                      <m:t>=32</m:t>
                    </m:r>
                  </m:oMath>
                </a14:m>
                <a:r>
                  <a:rPr lang="en-GB"/>
                  <a:t> </a:t>
                </a:r>
                <a:r>
                  <a:rPr lang="en-GB" smtClean="0">
                    <a:solidFill>
                      <a:schemeClr val="accent1">
                        <a:lumMod val="75000"/>
                      </a:schemeClr>
                    </a:solidFill>
                  </a:rPr>
                  <a:t>nye</a:t>
                </a:r>
                <a:r>
                  <a:rPr lang="en-GB" smtClean="0"/>
                  <a:t> kabler </a:t>
                </a:r>
                <a:r>
                  <a:rPr lang="en-GB"/>
                  <a:t>havde </a:t>
                </a:r>
                <a:r>
                  <a:rPr lang="en-GB" smtClean="0"/>
                  <a:t/>
                </a:r>
                <a:br>
                  <a:rPr lang="en-GB" smtClean="0"/>
                </a:br>
                <a14:m>
                  <m:oMath xmlns:m="http://schemas.openxmlformats.org/officeDocument/2006/math">
                    <m:acc>
                      <m:accPr>
                        <m:chr m:val="̅"/>
                        <m:ctrlPr>
                          <a:rPr lang="en-US" i="1">
                            <a:latin typeface="Cambria Math" panose="02040503050406030204" pitchFamily="18" charset="0"/>
                          </a:rPr>
                        </m:ctrlPr>
                      </m:accPr>
                      <m:e>
                        <m:r>
                          <a:rPr lang="en-US" b="0" i="1" smtClean="0">
                            <a:latin typeface="Cambria Math" panose="02040503050406030204" pitchFamily="18" charset="0"/>
                          </a:rPr>
                          <m:t>𝑦</m:t>
                        </m:r>
                      </m:e>
                    </m:acc>
                    <m:r>
                      <a:rPr lang="en-US" i="1">
                        <a:latin typeface="Cambria Math" panose="02040503050406030204" pitchFamily="18" charset="0"/>
                      </a:rPr>
                      <m:t>=0.</m:t>
                    </m:r>
                    <m:r>
                      <a:rPr lang="en-US" b="0" i="1" smtClean="0">
                        <a:latin typeface="Cambria Math" panose="02040503050406030204" pitchFamily="18" charset="0"/>
                      </a:rPr>
                      <m:t>083</m:t>
                    </m:r>
                    <m:r>
                      <a:rPr lang="en-US" i="1">
                        <a:latin typeface="Cambria Math" panose="02040503050406030204" pitchFamily="18" charset="0"/>
                      </a:rPr>
                      <m:t> </m:t>
                    </m:r>
                    <m:r>
                      <m:rPr>
                        <m:sty m:val="p"/>
                      </m:rPr>
                      <a:rPr lang="el-GR" i="1">
                        <a:latin typeface="Cambria Math" panose="02040503050406030204" pitchFamily="18" charset="0"/>
                        <a:ea typeface="Cambria Math" panose="02040503050406030204" pitchFamily="18" charset="0"/>
                      </a:rPr>
                      <m:t>Ω</m:t>
                    </m:r>
                  </m:oMath>
                </a14:m>
                <a:r>
                  <a:rPr lang="en-GB" smtClean="0"/>
                  <a:t> </a:t>
                </a:r>
                <a:r>
                  <a:rPr lang="en-GB"/>
                  <a:t>og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2</m:t>
                        </m:r>
                      </m:sub>
                    </m:sSub>
                    <m:r>
                      <a:rPr lang="en-US">
                        <a:latin typeface="Cambria Math" panose="02040503050406030204" pitchFamily="18" charset="0"/>
                      </a:rPr>
                      <m:t>=0.00</m:t>
                    </m:r>
                    <m:r>
                      <a:rPr lang="en-US" b="0" i="0" smtClean="0">
                        <a:latin typeface="Cambria Math" panose="02040503050406030204" pitchFamily="18" charset="0"/>
                      </a:rPr>
                      <m:t>5</m:t>
                    </m:r>
                    <m:r>
                      <a:rPr lang="en-US">
                        <a:latin typeface="Cambria Math" panose="02040503050406030204" pitchFamily="18" charset="0"/>
                      </a:rPr>
                      <m:t> </m:t>
                    </m:r>
                    <m:r>
                      <m:rPr>
                        <m:sty m:val="p"/>
                      </m:rPr>
                      <a:rPr lang="el-GR" i="1">
                        <a:latin typeface="Cambria Math" panose="02040503050406030204" pitchFamily="18" charset="0"/>
                        <a:ea typeface="Cambria Math" panose="02040503050406030204" pitchFamily="18" charset="0"/>
                      </a:rPr>
                      <m:t>Ω</m:t>
                    </m:r>
                  </m:oMath>
                </a14:m>
                <a:r>
                  <a:rPr lang="en-GB" smtClean="0"/>
                  <a:t>. </a:t>
                </a:r>
                <a:endParaRPr lang="en-GB" smtClean="0"/>
              </a:p>
              <a:p>
                <a:pPr marL="0" indent="0">
                  <a:buNone/>
                </a:pPr>
                <a:r>
                  <a:rPr lang="en-GB" smtClean="0"/>
                  <a:t>Kan </a:t>
                </a:r>
                <a:r>
                  <a:rPr lang="en-GB"/>
                  <a:t>de to </a:t>
                </a:r>
                <a:r>
                  <a:rPr lang="en-GB" smtClean="0"/>
                  <a:t>stikprøver understøtte påstanden på </a:t>
                </a:r>
                <a14:m>
                  <m:oMath xmlns:m="http://schemas.openxmlformats.org/officeDocument/2006/math">
                    <m:r>
                      <a:rPr lang="en-GB" i="1" smtClean="0">
                        <a:latin typeface="Cambria Math" panose="02040503050406030204" pitchFamily="18" charset="0"/>
                      </a:rPr>
                      <m:t>5</m:t>
                    </m:r>
                  </m:oMath>
                </a14:m>
                <a:r>
                  <a:rPr lang="en-GB" smtClean="0"/>
                  <a:t> % signifikansniveau?</a:t>
                </a:r>
              </a:p>
              <a:p>
                <a:pPr marL="0" indent="0">
                  <a:buNone/>
                </a:pPr>
                <a:r>
                  <a:rPr lang="en-US" sz="1050" smtClean="0"/>
                  <a:t> </a:t>
                </a:r>
                <a:endParaRPr lang="en-GB" sz="1050" smtClean="0"/>
              </a:p>
              <a:p>
                <a:pPr marL="0" indent="0">
                  <a:buNone/>
                </a:pPr>
                <a:r>
                  <a:rPr lang="en-US" b="1" smtClean="0"/>
                  <a:t>Løsning</a:t>
                </a:r>
              </a:p>
              <a:p>
                <a:pPr marL="457200" indent="-457200">
                  <a:buFont typeface="+mj-lt"/>
                  <a:buAutoNum type="arabicPeriod"/>
                </a:pPr>
                <a:r>
                  <a:rPr lang="en-US" smtClean="0"/>
                  <a:t>Nulhypotese: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𝛿</m:t>
                        </m:r>
                      </m:e>
                      <m:sub>
                        <m:r>
                          <a:rPr lang="en-US" i="1">
                            <a:latin typeface="Cambria Math" panose="02040503050406030204" pitchFamily="18" charset="0"/>
                          </a:rPr>
                          <m:t>0</m:t>
                        </m:r>
                      </m:sub>
                    </m:sSub>
                    <m:r>
                      <a:rPr lang="en-US" b="0" i="1" smtClean="0">
                        <a:latin typeface="Cambria Math" panose="02040503050406030204" pitchFamily="18" charset="0"/>
                      </a:rPr>
                      <m:t>=0.050</m:t>
                    </m:r>
                  </m:oMath>
                </a14:m>
                <a:r>
                  <a:rPr lang="en-US" b="0" smtClean="0"/>
                  <a:t/>
                </a:r>
                <a:br>
                  <a:rPr lang="en-US" b="0" smtClean="0"/>
                </a:br>
                <a:r>
                  <a:rPr lang="en-US" b="0" smtClean="0"/>
                  <a:t>Alternativ hypotese: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&gt;0.050</m:t>
                    </m:r>
                  </m:oMath>
                </a14:m>
                <a:endParaRPr lang="en-US" smtClean="0"/>
              </a:p>
              <a:p>
                <a:pPr marL="457200" indent="-457200" defTabSz="984250">
                  <a:buFont typeface="+mj-lt"/>
                  <a:buAutoNum type="arabicPeriod"/>
                </a:pPr>
                <a:r>
                  <a:rPr lang="en-US" smtClean="0"/>
                  <a:t>Signifikansniveau: </a:t>
                </a:r>
                <a:r>
                  <a:rPr lang="en-US" smtClean="0"/>
                  <a:t>	</a:t>
                </a:r>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=0.05</m:t>
                    </m:r>
                  </m:oMath>
                </a14:m>
                <a:endParaRPr lang="en-US" smtClean="0"/>
              </a:p>
              <a:p>
                <a:pPr marL="457200" indent="-457200">
                  <a:buFont typeface="+mj-lt"/>
                  <a:buAutoNum type="arabicPeriod"/>
                </a:pPr>
                <a:r>
                  <a:rPr lang="en-US" smtClean="0"/>
                  <a:t>Kriterier: Teststørrelsen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𝑧</m:t>
                        </m:r>
                      </m:e>
                      <m:sub>
                        <m:r>
                          <a:rPr lang="en-US" b="0" i="1" smtClean="0">
                            <a:solidFill>
                              <a:schemeClr val="tx1"/>
                            </a:solidFill>
                            <a:latin typeface="Cambria Math" panose="02040503050406030204" pitchFamily="18" charset="0"/>
                          </a:rPr>
                          <m:t>0</m:t>
                        </m:r>
                      </m:sub>
                    </m:sSub>
                    <m:r>
                      <a:rPr lang="en-US" i="1" smtClean="0">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d>
                          <m:dPr>
                            <m:ctrlPr>
                              <a:rPr lang="en-US" i="1">
                                <a:solidFill>
                                  <a:schemeClr val="tx1"/>
                                </a:solidFill>
                                <a:latin typeface="Cambria Math" panose="02040503050406030204" pitchFamily="18" charset="0"/>
                              </a:rPr>
                            </m:ctrlPr>
                          </m:d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𝑥</m:t>
                                </m:r>
                              </m:e>
                            </m:acc>
                            <m:r>
                              <a:rPr lang="en-US" i="1">
                                <a:solidFill>
                                  <a:schemeClr val="tx1"/>
                                </a:solidFill>
                                <a:latin typeface="Cambria Math" panose="02040503050406030204" pitchFamily="18" charset="0"/>
                              </a:rPr>
                              <m:t>−</m:t>
                            </m:r>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𝑦</m:t>
                                </m:r>
                              </m:e>
                            </m:acc>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𝛿</m:t>
                            </m:r>
                          </m:e>
                          <m:sub>
                            <m:r>
                              <a:rPr lang="en-US" b="0" i="1" smtClean="0">
                                <a:solidFill>
                                  <a:schemeClr val="tx1"/>
                                </a:solidFill>
                                <a:latin typeface="Cambria Math" panose="02040503050406030204" pitchFamily="18" charset="0"/>
                                <a:ea typeface="Cambria Math" panose="02040503050406030204" pitchFamily="18" charset="0"/>
                              </a:rPr>
                              <m:t>0</m:t>
                            </m:r>
                          </m:sub>
                        </m:sSub>
                      </m:num>
                      <m:den>
                        <m:rad>
                          <m:radPr>
                            <m:degHide m:val="on"/>
                            <m:ctrlPr>
                              <a:rPr lang="en-US" i="1">
                                <a:solidFill>
                                  <a:schemeClr val="tx1"/>
                                </a:solidFill>
                                <a:latin typeface="Cambria Math" panose="02040503050406030204" pitchFamily="18" charset="0"/>
                              </a:rPr>
                            </m:ctrlPr>
                          </m:radPr>
                          <m:deg/>
                          <m:e>
                            <m:f>
                              <m:fPr>
                                <m:type m:val="lin"/>
                                <m:ctrlPr>
                                  <a:rPr lang="en-US" i="1">
                                    <a:solidFill>
                                      <a:schemeClr val="tx1"/>
                                    </a:solidFill>
                                    <a:latin typeface="Cambria Math" panose="02040503050406030204" pitchFamily="18" charset="0"/>
                                  </a:rPr>
                                </m:ctrlPr>
                              </m:fPr>
                              <m:num>
                                <m:d>
                                  <m:dPr>
                                    <m:ctrlPr>
                                      <a:rPr lang="en-US" i="1">
                                        <a:solidFill>
                                          <a:schemeClr val="tx1"/>
                                        </a:solidFill>
                                        <a:latin typeface="Cambria Math" panose="02040503050406030204" pitchFamily="18" charset="0"/>
                                      </a:rPr>
                                    </m:ctrlPr>
                                  </m:dPr>
                                  <m:e>
                                    <m:sSubSup>
                                      <m:sSubSupPr>
                                        <m:ctrlPr>
                                          <a:rPr lang="en-GB"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ea typeface="Cambria Math" panose="02040503050406030204" pitchFamily="18" charset="0"/>
                                          </a:rPr>
                                          <m:t>𝑠</m:t>
                                        </m:r>
                                      </m:e>
                                      <m:sub>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2</m:t>
                                        </m:r>
                                      </m:sup>
                                    </m:sSubSup>
                                  </m:e>
                                </m:d>
                              </m:num>
                              <m:den>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𝑛</m:t>
                                    </m:r>
                                  </m:e>
                                  <m:sub>
                                    <m:r>
                                      <a:rPr lang="en-US" i="1">
                                        <a:solidFill>
                                          <a:schemeClr val="tx1"/>
                                        </a:solidFill>
                                        <a:latin typeface="Cambria Math" panose="02040503050406030204" pitchFamily="18" charset="0"/>
                                      </a:rPr>
                                      <m:t>1</m:t>
                                    </m:r>
                                  </m:sub>
                                </m:sSub>
                              </m:den>
                            </m:f>
                            <m:r>
                              <a:rPr lang="en-US" i="1">
                                <a:solidFill>
                                  <a:schemeClr val="tx1"/>
                                </a:solidFill>
                                <a:latin typeface="Cambria Math" panose="02040503050406030204" pitchFamily="18" charset="0"/>
                              </a:rPr>
                              <m:t>+</m:t>
                            </m:r>
                            <m:f>
                              <m:fPr>
                                <m:type m:val="lin"/>
                                <m:ctrlPr>
                                  <a:rPr lang="en-US" i="1">
                                    <a:solidFill>
                                      <a:schemeClr val="tx1"/>
                                    </a:solidFill>
                                    <a:latin typeface="Cambria Math" panose="02040503050406030204" pitchFamily="18" charset="0"/>
                                  </a:rPr>
                                </m:ctrlPr>
                              </m:fPr>
                              <m:num>
                                <m:d>
                                  <m:dPr>
                                    <m:ctrlPr>
                                      <a:rPr lang="en-US" i="1">
                                        <a:solidFill>
                                          <a:schemeClr val="tx1"/>
                                        </a:solidFill>
                                        <a:latin typeface="Cambria Math" panose="02040503050406030204" pitchFamily="18" charset="0"/>
                                      </a:rPr>
                                    </m:ctrlPr>
                                  </m:dPr>
                                  <m:e>
                                    <m:sSubSup>
                                      <m:sSubSupPr>
                                        <m:ctrlPr>
                                          <a:rPr lang="en-GB"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ea typeface="Cambria Math" panose="02040503050406030204" pitchFamily="18" charset="0"/>
                                          </a:rPr>
                                          <m:t>𝑠</m:t>
                                        </m:r>
                                      </m:e>
                                      <m:sub>
                                        <m:r>
                                          <a:rPr lang="en-US" i="1">
                                            <a:solidFill>
                                              <a:schemeClr val="tx1"/>
                                            </a:solidFill>
                                            <a:latin typeface="Cambria Math" panose="02040503050406030204" pitchFamily="18" charset="0"/>
                                            <a:ea typeface="Cambria Math" panose="02040503050406030204" pitchFamily="18" charset="0"/>
                                          </a:rPr>
                                          <m:t>2</m:t>
                                        </m:r>
                                      </m:sub>
                                      <m:sup>
                                        <m:r>
                                          <a:rPr lang="en-US" i="1">
                                            <a:solidFill>
                                              <a:schemeClr val="tx1"/>
                                            </a:solidFill>
                                            <a:latin typeface="Cambria Math" panose="02040503050406030204" pitchFamily="18" charset="0"/>
                                          </a:rPr>
                                          <m:t>2</m:t>
                                        </m:r>
                                      </m:sup>
                                    </m:sSubSup>
                                  </m:e>
                                </m:d>
                              </m:num>
                              <m:den>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𝑛</m:t>
                                    </m:r>
                                  </m:e>
                                  <m:sub>
                                    <m:r>
                                      <a:rPr lang="en-US" i="1">
                                        <a:solidFill>
                                          <a:schemeClr val="tx1"/>
                                        </a:solidFill>
                                        <a:latin typeface="Cambria Math" panose="02040503050406030204" pitchFamily="18" charset="0"/>
                                      </a:rPr>
                                      <m:t>2</m:t>
                                    </m:r>
                                  </m:sub>
                                </m:sSub>
                              </m:den>
                            </m:f>
                          </m:e>
                        </m:rad>
                      </m:den>
                    </m:f>
                  </m:oMath>
                </a14:m>
                <a:r>
                  <a:rPr lang="en-US" smtClean="0"/>
                  <a:t> </a:t>
                </a:r>
                <a:br>
                  <a:rPr lang="en-US" smtClean="0"/>
                </a:br>
                <a:r>
                  <a:rPr lang="en-US" smtClean="0"/>
                  <a:t>er standard normalfordelt, da</a:t>
                </a:r>
                <a:r>
                  <a:rPr lang="en-GB"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oMath>
                </a14:m>
                <a:r>
                  <a:rPr lang="en-US" smtClean="0"/>
                  <a:t> og</a:t>
                </a:r>
                <a:r>
                  <a:rPr lang="en-GB"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2</m:t>
                        </m:r>
                      </m:sub>
                    </m:sSub>
                  </m:oMath>
                </a14:m>
                <a:r>
                  <a:rPr lang="en-US" smtClean="0"/>
                  <a:t> er store. Vi har en ensidet, højrehalet test, så vi forkaster nulhypotesen, hvis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0</m:t>
                        </m:r>
                      </m:sub>
                    </m:sSub>
                    <m:r>
                      <a:rPr lang="en-US" b="0" i="1" smtClean="0">
                        <a:latin typeface="Cambria Math" panose="02040503050406030204" pitchFamily="18" charset="0"/>
                      </a:rPr>
                      <m:t>&gt;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smtClean="0">
                            <a:latin typeface="Cambria Math" panose="02040503050406030204" pitchFamily="18" charset="0"/>
                            <a:ea typeface="Cambria Math" panose="02040503050406030204" pitchFamily="18" charset="0"/>
                          </a:rPr>
                          <m:t>𝛼</m:t>
                        </m:r>
                      </m:sub>
                    </m:sSub>
                  </m:oMath>
                </a14:m>
                <a:r>
                  <a:rPr lang="en-US" smtClean="0"/>
                  <a:t>, hvor </a:t>
                </a:r>
                <a:br>
                  <a:rPr lang="en-US" smtClean="0"/>
                </a:br>
                <a:r>
                  <a:rPr lang="en-US"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ea typeface="Cambria Math" panose="02040503050406030204" pitchFamily="18" charset="0"/>
                          </a:rPr>
                          <m:t>𝛼</m:t>
                        </m:r>
                      </m:sub>
                    </m:sSub>
                    <m:r>
                      <a:rPr lang="en-US" b="0" i="1"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qnorm</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𝛼</m:t>
                        </m:r>
                      </m:e>
                    </m:d>
                    <m:r>
                      <a:rPr lang="en-US" b="0" i="1" smtClean="0">
                        <a:latin typeface="Cambria Math" panose="02040503050406030204" pitchFamily="18" charset="0"/>
                        <a:ea typeface="Cambria Math" panose="02040503050406030204" pitchFamily="18" charset="0"/>
                      </a:rPr>
                      <m:t>=1.645</m:t>
                    </m:r>
                  </m:oMath>
                </a14:m>
                <a:r>
                  <a:rPr lang="en-US" smtClean="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23528" y="908720"/>
                <a:ext cx="8712968" cy="5832648"/>
              </a:xfrm>
              <a:blipFill>
                <a:blip r:embed="rId2"/>
                <a:stretch>
                  <a:fillRect l="-910" t="-731" b="-3448"/>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2CD97C06-EC96-4259-9516-82894ECCBF7D}" type="slidenum">
              <a:rPr lang="da-DK" smtClean="0">
                <a:solidFill>
                  <a:prstClr val="black">
                    <a:tint val="75000"/>
                  </a:prstClr>
                </a:solidFill>
              </a:rPr>
              <a:pPr/>
              <a:t>10</a:t>
            </a:fld>
            <a:endParaRPr lang="da-DK" dirty="0">
              <a:solidFill>
                <a:prstClr val="black">
                  <a:tint val="75000"/>
                </a:prstClr>
              </a:solidFill>
            </a:endParaRPr>
          </a:p>
        </p:txBody>
      </p:sp>
    </p:spTree>
    <p:extLst>
      <p:ext uri="{BB962C8B-B14F-4D97-AF65-F5344CB8AC3E}">
        <p14:creationId xmlns:p14="http://schemas.microsoft.com/office/powerpoint/2010/main" val="4016602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084168" y="2059493"/>
            <a:ext cx="3024336" cy="1540593"/>
          </a:xfrm>
          <a:prstGeom prst="rect">
            <a:avLst/>
          </a:prstGeom>
        </p:spPr>
      </p:pic>
      <p:sp>
        <p:nvSpPr>
          <p:cNvPr id="2" name="Title 1"/>
          <p:cNvSpPr>
            <a:spLocks noGrp="1"/>
          </p:cNvSpPr>
          <p:nvPr>
            <p:ph type="title"/>
          </p:nvPr>
        </p:nvSpPr>
        <p:spPr/>
        <p:txBody>
          <a:bodyPr/>
          <a:lstStyle/>
          <a:p>
            <a:r>
              <a:rPr lang="en-US" smtClean="0"/>
              <a:t>Eksempel 8.5: Modstand i kabler</a:t>
            </a:r>
            <a:endParaRPr lang="en-GB"/>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23528" y="1052736"/>
                <a:ext cx="8712968" cy="5688632"/>
              </a:xfrm>
            </p:spPr>
            <p:txBody>
              <a:bodyPr/>
              <a:lstStyle/>
              <a:p>
                <a:pPr marL="457200" indent="-457200">
                  <a:buFont typeface="+mj-lt"/>
                  <a:buAutoNum type="arabicPeriod" startAt="4"/>
                </a:pPr>
                <a:r>
                  <a:rPr lang="en-US" smtClean="0"/>
                  <a:t>Beregninger:</a:t>
                </a:r>
                <a:br>
                  <a:rPr lang="en-US" smtClean="0"/>
                </a:b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0</m:t>
                        </m:r>
                      </m:sub>
                    </m:sSub>
                    <m:r>
                      <a:rPr lang="en-US"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i="1">
                                <a:latin typeface="Cambria Math" panose="02040503050406030204" pitchFamily="18" charset="0"/>
                                <a:ea typeface="Cambria Math" panose="02040503050406030204" pitchFamily="18" charset="0"/>
                              </a:rPr>
                              <m:t>0</m:t>
                            </m:r>
                          </m:sub>
                        </m:sSub>
                      </m:num>
                      <m:den>
                        <m:rad>
                          <m:radPr>
                            <m:degHide m:val="on"/>
                            <m:ctrlPr>
                              <a:rPr lang="en-US" i="1">
                                <a:latin typeface="Cambria Math" panose="02040503050406030204" pitchFamily="18" charset="0"/>
                              </a:rPr>
                            </m:ctrlPr>
                          </m:radPr>
                          <m:deg/>
                          <m:e>
                            <m:f>
                              <m:fPr>
                                <m:type m:val="lin"/>
                                <m:ctrlPr>
                                  <a:rPr lang="en-US" i="1">
                                    <a:latin typeface="Cambria Math" panose="02040503050406030204" pitchFamily="18" charset="0"/>
                                  </a:rPr>
                                </m:ctrlPr>
                              </m:fPr>
                              <m:num>
                                <m:d>
                                  <m:dPr>
                                    <m:ctrlPr>
                                      <a:rPr lang="en-US" i="1">
                                        <a:latin typeface="Cambria Math" panose="02040503050406030204" pitchFamily="18" charset="0"/>
                                      </a:rPr>
                                    </m:ctrlPr>
                                  </m:dPr>
                                  <m:e>
                                    <m:sSubSup>
                                      <m:sSubSupPr>
                                        <m:ctrlPr>
                                          <a:rPr lang="en-GB"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𝑠</m:t>
                                        </m:r>
                                      </m:e>
                                      <m:sub>
                                        <m:r>
                                          <a:rPr lang="en-US" i="1">
                                            <a:latin typeface="Cambria Math" panose="02040503050406030204" pitchFamily="18" charset="0"/>
                                          </a:rPr>
                                          <m:t>1</m:t>
                                        </m:r>
                                      </m:sub>
                                      <m:sup>
                                        <m:r>
                                          <a:rPr lang="en-US" i="1">
                                            <a:latin typeface="Cambria Math" panose="02040503050406030204" pitchFamily="18" charset="0"/>
                                          </a:rPr>
                                          <m:t>2</m:t>
                                        </m:r>
                                      </m:sup>
                                    </m:sSubSup>
                                  </m:e>
                                </m:d>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den>
                            </m:f>
                            <m:r>
                              <a:rPr lang="en-US" i="1">
                                <a:latin typeface="Cambria Math" panose="02040503050406030204" pitchFamily="18" charset="0"/>
                              </a:rPr>
                              <m:t>+</m:t>
                            </m:r>
                            <m:f>
                              <m:fPr>
                                <m:type m:val="lin"/>
                                <m:ctrlPr>
                                  <a:rPr lang="en-US" i="1">
                                    <a:latin typeface="Cambria Math" panose="02040503050406030204" pitchFamily="18" charset="0"/>
                                  </a:rPr>
                                </m:ctrlPr>
                              </m:fPr>
                              <m:num>
                                <m:d>
                                  <m:dPr>
                                    <m:ctrlPr>
                                      <a:rPr lang="en-US" i="1">
                                        <a:latin typeface="Cambria Math" panose="02040503050406030204" pitchFamily="18" charset="0"/>
                                      </a:rPr>
                                    </m:ctrlPr>
                                  </m:dPr>
                                  <m:e>
                                    <m:sSubSup>
                                      <m:sSubSupPr>
                                        <m:ctrlPr>
                                          <a:rPr lang="en-GB"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2</m:t>
                                        </m:r>
                                      </m:sub>
                                      <m:sup>
                                        <m:r>
                                          <a:rPr lang="en-US" i="1">
                                            <a:latin typeface="Cambria Math" panose="02040503050406030204" pitchFamily="18" charset="0"/>
                                          </a:rPr>
                                          <m:t>2</m:t>
                                        </m:r>
                                      </m:sup>
                                    </m:sSubSup>
                                  </m:e>
                                </m:d>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den>
                            </m:f>
                          </m:e>
                        </m:rad>
                      </m:den>
                    </m:f>
                    <m:r>
                      <a:rPr lang="en-US" b="0" i="1" smtClean="0">
                        <a:latin typeface="Cambria Math" panose="02040503050406030204" pitchFamily="18" charset="0"/>
                      </a:rPr>
                      <m:t>  =  </m:t>
                    </m:r>
                    <m:f>
                      <m:fPr>
                        <m:ctrlPr>
                          <a:rPr lang="en-US" b="0" i="1" smtClean="0">
                            <a:latin typeface="Cambria Math" panose="02040503050406030204" pitchFamily="18" charset="0"/>
                          </a:rPr>
                        </m:ctrlPr>
                      </m:fPr>
                      <m:num>
                        <m:r>
                          <a:rPr lang="en-US" b="0" i="1" smtClean="0">
                            <a:latin typeface="Cambria Math" panose="02040503050406030204" pitchFamily="18" charset="0"/>
                          </a:rPr>
                          <m:t>0.136−0.083−0.050</m:t>
                        </m:r>
                      </m:num>
                      <m:den>
                        <m:rad>
                          <m:radPr>
                            <m:degHide m:val="on"/>
                            <m:ctrlPr>
                              <a:rPr lang="en-US" b="0" i="1" smtClean="0">
                                <a:latin typeface="Cambria Math" panose="02040503050406030204" pitchFamily="18" charset="0"/>
                              </a:rPr>
                            </m:ctrlPr>
                          </m:radPr>
                          <m:deg/>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0.004</m:t>
                                        </m:r>
                                      </m:e>
                                    </m:d>
                                  </m:e>
                                  <m:sup>
                                    <m:r>
                                      <a:rPr lang="en-US" i="1">
                                        <a:latin typeface="Cambria Math" panose="02040503050406030204" pitchFamily="18" charset="0"/>
                                      </a:rPr>
                                      <m:t>2</m:t>
                                    </m:r>
                                  </m:sup>
                                </m:sSup>
                              </m:num>
                              <m:den>
                                <m:r>
                                  <a:rPr lang="en-US" i="1">
                                    <a:latin typeface="Cambria Math" panose="02040503050406030204" pitchFamily="18" charset="0"/>
                                  </a:rPr>
                                  <m:t>32</m:t>
                                </m:r>
                              </m:den>
                            </m:f>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0.00</m:t>
                                        </m:r>
                                        <m:r>
                                          <a:rPr lang="en-US" b="0" i="1" smtClean="0">
                                            <a:latin typeface="Cambria Math" panose="02040503050406030204" pitchFamily="18" charset="0"/>
                                          </a:rPr>
                                          <m:t>5</m:t>
                                        </m:r>
                                      </m:e>
                                    </m:d>
                                  </m:e>
                                  <m:sup>
                                    <m:r>
                                      <a:rPr lang="en-US" i="1">
                                        <a:latin typeface="Cambria Math" panose="02040503050406030204" pitchFamily="18" charset="0"/>
                                      </a:rPr>
                                      <m:t>2</m:t>
                                    </m:r>
                                  </m:sup>
                                </m:sSup>
                              </m:num>
                              <m:den>
                                <m:r>
                                  <a:rPr lang="en-US" i="1">
                                    <a:latin typeface="Cambria Math" panose="02040503050406030204" pitchFamily="18" charset="0"/>
                                  </a:rPr>
                                  <m:t>32</m:t>
                                </m:r>
                              </m:den>
                            </m:f>
                          </m:e>
                        </m:rad>
                      </m:den>
                    </m:f>
                    <m:r>
                      <a:rPr lang="en-US" b="0" i="1" smtClean="0">
                        <a:latin typeface="Cambria Math" panose="02040503050406030204" pitchFamily="18" charset="0"/>
                      </a:rPr>
                      <m:t>  =  2.65</m:t>
                    </m:r>
                  </m:oMath>
                </a14:m>
                <a:r>
                  <a:rPr lang="en-US" smtClean="0"/>
                  <a:t> </a:t>
                </a:r>
              </a:p>
              <a:p>
                <a:pPr marL="457200" indent="-457200">
                  <a:buFont typeface="+mj-lt"/>
                  <a:buAutoNum type="arabicPeriod" startAt="4"/>
                </a:pPr>
                <a:r>
                  <a:rPr lang="en-US" smtClean="0"/>
                  <a:t>Beslutning: Da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0</m:t>
                        </m:r>
                      </m:sub>
                    </m:sSub>
                    <m:r>
                      <a:rPr lang="en-US" i="1">
                        <a:latin typeface="Cambria Math" panose="02040503050406030204" pitchFamily="18" charset="0"/>
                      </a:rPr>
                      <m:t>=2.65&gt;</m:t>
                    </m:r>
                    <m:sSub>
                      <m:sSubPr>
                        <m:ctrlPr>
                          <a:rPr lang="en-US" i="1">
                            <a:latin typeface="Cambria Math" panose="02040503050406030204" pitchFamily="18" charset="0"/>
                          </a:rPr>
                        </m:ctrlPr>
                      </m:sSubPr>
                      <m:e>
                        <m:r>
                          <a:rPr lang="en-US" b="0" i="1" smtClean="0">
                            <a:latin typeface="Cambria Math" panose="02040503050406030204" pitchFamily="18" charset="0"/>
                          </a:rPr>
                          <m:t>1.645=</m:t>
                        </m:r>
                        <m:r>
                          <a:rPr lang="en-US" i="1">
                            <a:latin typeface="Cambria Math" panose="02040503050406030204" pitchFamily="18" charset="0"/>
                          </a:rPr>
                          <m:t>𝑧</m:t>
                        </m:r>
                      </m:e>
                      <m:sub>
                        <m:r>
                          <a:rPr lang="en-US" i="1">
                            <a:latin typeface="Cambria Math" panose="02040503050406030204" pitchFamily="18" charset="0"/>
                            <a:ea typeface="Cambria Math" panose="02040503050406030204" pitchFamily="18" charset="0"/>
                          </a:rPr>
                          <m:t>𝛼</m:t>
                        </m:r>
                      </m:sub>
                    </m:sSub>
                  </m:oMath>
                </a14:m>
                <a:r>
                  <a:rPr lang="en-US" smtClean="0"/>
                  <a:t> for-</a:t>
                </a:r>
                <a:br>
                  <a:rPr lang="en-US" smtClean="0"/>
                </a:br>
                <a:r>
                  <a:rPr lang="en-US" smtClean="0"/>
                  <a:t>kaster vi nulhypotesen. Modstanden i de nye</a:t>
                </a:r>
                <a:br>
                  <a:rPr lang="en-US" smtClean="0"/>
                </a:br>
                <a:r>
                  <a:rPr lang="en-US" smtClean="0"/>
                  <a:t>kabler er reduceret med mere end </a:t>
                </a:r>
                <a14:m>
                  <m:oMath xmlns:m="http://schemas.openxmlformats.org/officeDocument/2006/math">
                    <m:r>
                      <a:rPr lang="en-US" i="1">
                        <a:latin typeface="Cambria Math" panose="02040503050406030204" pitchFamily="18" charset="0"/>
                      </a:rPr>
                      <m:t>0.050 </m:t>
                    </m:r>
                    <m:r>
                      <m:rPr>
                        <m:sty m:val="p"/>
                      </m:rPr>
                      <a:rPr lang="el-GR" i="1">
                        <a:latin typeface="Cambria Math" panose="02040503050406030204" pitchFamily="18" charset="0"/>
                        <a:ea typeface="Cambria Math" panose="02040503050406030204" pitchFamily="18" charset="0"/>
                      </a:rPr>
                      <m:t>Ω</m:t>
                    </m:r>
                  </m:oMath>
                </a14:m>
                <a:r>
                  <a:rPr lang="en-US" smtClean="0"/>
                  <a:t>. </a:t>
                </a:r>
                <a:br>
                  <a:rPr lang="en-US" smtClean="0"/>
                </a:br>
                <a:r>
                  <a:rPr lang="en-US" smtClean="0"/>
                  <a:t>P-værdien er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=1−</m:t>
                    </m:r>
                    <m:r>
                      <m:rPr>
                        <m:nor/>
                      </m:rPr>
                      <a:rPr lang="en-US" b="0" i="0" smtClean="0">
                        <a:latin typeface="Cambria Math" panose="02040503050406030204" pitchFamily="18" charset="0"/>
                      </a:rPr>
                      <m:t>pnorm</m:t>
                    </m:r>
                    <m:d>
                      <m:dPr>
                        <m:ctrlPr>
                          <a:rPr lang="en-US" b="0" i="1" smtClean="0">
                            <a:latin typeface="Cambria Math" panose="02040503050406030204" pitchFamily="18" charset="0"/>
                          </a:rPr>
                        </m:ctrlPr>
                      </m:dPr>
                      <m:e>
                        <m:r>
                          <a:rPr lang="en-US" b="0" i="1" smtClean="0">
                            <a:latin typeface="Cambria Math" panose="02040503050406030204" pitchFamily="18" charset="0"/>
                          </a:rPr>
                          <m:t>2.65</m:t>
                        </m:r>
                      </m:e>
                    </m:d>
                    <m:r>
                      <a:rPr lang="en-US" b="0" i="1" smtClean="0">
                        <a:latin typeface="Cambria Math" panose="02040503050406030204" pitchFamily="18" charset="0"/>
                      </a:rPr>
                      <m:t>=0.004</m:t>
                    </m:r>
                  </m:oMath>
                </a14:m>
                <a:r>
                  <a:rPr lang="en-US" smtClean="0"/>
                  <a:t>, </a:t>
                </a:r>
                <a:br>
                  <a:rPr lang="en-US" smtClean="0"/>
                </a:br>
                <a:r>
                  <a:rPr lang="en-US" smtClean="0"/>
                  <a:t>så hvis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oMath>
                </a14:m>
                <a:r>
                  <a:rPr lang="en-US" smtClean="0"/>
                  <a:t> er sand vil vi se en stikprøve som denne, eller mere ekstrem i kun 4 ud af 1000 tilfælde</a:t>
                </a:r>
                <a:br>
                  <a:rPr lang="en-US" smtClean="0"/>
                </a:br>
                <a:endParaRPr lang="en-US" smtClean="0"/>
              </a:p>
              <a:p>
                <a:pPr marL="0" indent="0">
                  <a:buNone/>
                </a:pPr>
                <a:r>
                  <a:rPr lang="en-US" b="1" smtClean="0"/>
                  <a:t> 95 % konfidensinterval: </a:t>
                </a:r>
                <a:r>
                  <a:rPr lang="en-US" smtClean="0"/>
                  <a:t/>
                </a:r>
                <a:br>
                  <a:rPr lang="en-US" smtClean="0"/>
                </a:b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r>
                      <a:rPr lang="en-US" sz="2400" b="0" i="1" smtClean="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rPr>
                          <m:t> </m:t>
                        </m:r>
                        <m:r>
                          <a:rPr lang="en-US" sz="2400" b="0" i="1" smtClean="0">
                            <a:latin typeface="Cambria Math" panose="02040503050406030204" pitchFamily="18" charset="0"/>
                          </a:rPr>
                          <m:t> </m:t>
                        </m:r>
                        <m:r>
                          <a:rPr lang="en-US" sz="2400" i="1">
                            <a:latin typeface="Cambria Math" panose="02040503050406030204" pitchFamily="18" charset="0"/>
                          </a:rPr>
                          <m:t>𝑧</m:t>
                        </m:r>
                      </m:e>
                      <m:sub>
                        <m:f>
                          <m:fPr>
                            <m:type m:val="lin"/>
                            <m:ctrlPr>
                              <a:rPr lang="en-US" sz="2400" i="1">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𝛼</m:t>
                            </m:r>
                          </m:num>
                          <m:den>
                            <m:r>
                              <a:rPr lang="en-US" sz="2400" i="1">
                                <a:latin typeface="Cambria Math" panose="02040503050406030204" pitchFamily="18" charset="0"/>
                              </a:rPr>
                              <m:t>2</m:t>
                            </m:r>
                          </m:den>
                        </m:f>
                      </m:sub>
                    </m:sSub>
                    <m:rad>
                      <m:radPr>
                        <m:degHide m:val="on"/>
                        <m:ctrlPr>
                          <a:rPr lang="en-US" sz="2400" i="1">
                            <a:latin typeface="Cambria Math" panose="02040503050406030204" pitchFamily="18" charset="0"/>
                          </a:rPr>
                        </m:ctrlPr>
                      </m:radPr>
                      <m:deg/>
                      <m:e>
                        <m:f>
                          <m:fPr>
                            <m:ctrlPr>
                              <a:rPr lang="en-US" sz="2400" i="1">
                                <a:latin typeface="Cambria Math" panose="02040503050406030204" pitchFamily="18" charset="0"/>
                              </a:rPr>
                            </m:ctrlPr>
                          </m:fPr>
                          <m:num>
                            <m:sSubSup>
                              <m:sSubSupPr>
                                <m:ctrlPr>
                                  <a:rPr lang="en-GB" sz="2400" i="1">
                                    <a:latin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𝑠</m:t>
                                </m:r>
                              </m:e>
                              <m:sub>
                                <m:r>
                                  <a:rPr lang="en-US" sz="2400" i="1">
                                    <a:latin typeface="Cambria Math" panose="02040503050406030204" pitchFamily="18" charset="0"/>
                                  </a:rPr>
                                  <m:t>1</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1</m:t>
                                </m:r>
                              </m:sub>
                            </m:sSub>
                          </m:den>
                        </m:f>
                        <m:r>
                          <a:rPr lang="en-US" sz="2400" i="1">
                            <a:latin typeface="Cambria Math" panose="02040503050406030204" pitchFamily="18" charset="0"/>
                          </a:rPr>
                          <m:t>+</m:t>
                        </m:r>
                        <m:f>
                          <m:fPr>
                            <m:ctrlPr>
                              <a:rPr lang="en-US" sz="2400" i="1">
                                <a:latin typeface="Cambria Math" panose="02040503050406030204" pitchFamily="18" charset="0"/>
                              </a:rPr>
                            </m:ctrlPr>
                          </m:fPr>
                          <m:num>
                            <m:sSubSup>
                              <m:sSubSupPr>
                                <m:ctrlPr>
                                  <a:rPr lang="en-GB" sz="2400" i="1">
                                    <a:latin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𝑠</m:t>
                                </m:r>
                              </m:e>
                              <m:sub>
                                <m:r>
                                  <a:rPr lang="en-US" sz="2400" i="1">
                                    <a:latin typeface="Cambria Math" panose="02040503050406030204" pitchFamily="18" charset="0"/>
                                    <a:ea typeface="Cambria Math" panose="02040503050406030204" pitchFamily="18" charset="0"/>
                                  </a:rPr>
                                  <m:t>2</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2</m:t>
                                </m:r>
                              </m:sub>
                            </m:sSub>
                          </m:den>
                        </m:f>
                      </m:e>
                    </m:rad>
                    <m:r>
                      <a:rPr lang="en-US" sz="2400" b="0" i="1" smtClean="0">
                        <a:latin typeface="Cambria Math" panose="02040503050406030204" pitchFamily="18" charset="0"/>
                      </a:rPr>
                      <m:t> </m:t>
                    </m:r>
                    <m:r>
                      <a:rPr lang="en-US" sz="2400" b="0" i="1" smtClean="0">
                        <a:latin typeface="Cambria Math" panose="02040503050406030204" pitchFamily="18" charset="0"/>
                      </a:rPr>
                      <m:t>=</m:t>
                    </m:r>
                    <m:r>
                      <a:rPr lang="en-US" sz="2400" b="0" i="1" smtClean="0">
                        <a:latin typeface="Cambria Math" panose="02040503050406030204" pitchFamily="18" charset="0"/>
                      </a:rPr>
                      <m:t> </m:t>
                    </m:r>
                  </m:oMath>
                </a14:m>
                <a:r>
                  <a:rPr lang="en-US" smtClean="0"/>
                  <a:t> </a:t>
                </a:r>
                <a14:m>
                  <m:oMath xmlns:m="http://schemas.openxmlformats.org/officeDocument/2006/math">
                    <m:r>
                      <a:rPr lang="en-US" i="1">
                        <a:latin typeface="Cambria Math" panose="02040503050406030204" pitchFamily="18" charset="0"/>
                      </a:rPr>
                      <m:t>0.136−0.083</m:t>
                    </m:r>
                    <m:r>
                      <a:rPr lang="en-US" b="0" i="1" smtClean="0">
                        <a:latin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1.96</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0.004</m:t>
                                    </m:r>
                                  </m:e>
                                </m:d>
                              </m:e>
                              <m:sup>
                                <m:r>
                                  <a:rPr lang="en-US" i="1">
                                    <a:latin typeface="Cambria Math" panose="02040503050406030204" pitchFamily="18" charset="0"/>
                                  </a:rPr>
                                  <m:t>2</m:t>
                                </m:r>
                              </m:sup>
                            </m:sSup>
                          </m:num>
                          <m:den>
                            <m:r>
                              <a:rPr lang="en-US" i="1">
                                <a:latin typeface="Cambria Math" panose="02040503050406030204" pitchFamily="18" charset="0"/>
                              </a:rPr>
                              <m:t>32</m:t>
                            </m:r>
                          </m:den>
                        </m:f>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0.005</m:t>
                                    </m:r>
                                  </m:e>
                                </m:d>
                              </m:e>
                              <m:sup>
                                <m:r>
                                  <a:rPr lang="en-US" i="1">
                                    <a:latin typeface="Cambria Math" panose="02040503050406030204" pitchFamily="18" charset="0"/>
                                  </a:rPr>
                                  <m:t>2</m:t>
                                </m:r>
                              </m:sup>
                            </m:sSup>
                          </m:num>
                          <m:den>
                            <m:r>
                              <a:rPr lang="en-US" i="1">
                                <a:latin typeface="Cambria Math" panose="02040503050406030204" pitchFamily="18" charset="0"/>
                              </a:rPr>
                              <m:t>32</m:t>
                            </m:r>
                          </m:den>
                        </m:f>
                      </m:e>
                    </m:rad>
                  </m:oMath>
                </a14:m>
                <a:r>
                  <a:rPr lang="en-US" smtClean="0"/>
                  <a:t/>
                </a:r>
                <a:br>
                  <a:rPr lang="en-US" smtClean="0"/>
                </a:br>
                <a:r>
                  <a:rPr lang="en-US" smtClean="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0.053</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0.002</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[0.051;0.054]</m:t>
                    </m:r>
                  </m:oMath>
                </a14:m>
                <a:r>
                  <a:rPr lang="en-US" smtClean="0"/>
                  <a:t> </a:t>
                </a:r>
              </a:p>
              <a:p>
                <a:pPr marL="0" indent="0">
                  <a:buNone/>
                </a:pPr>
                <a:r>
                  <a:rPr lang="en-US" smtClean="0"/>
                  <a:t>Vi ser, at </a:t>
                </a:r>
                <a14:m>
                  <m:oMath xmlns:m="http://schemas.openxmlformats.org/officeDocument/2006/math">
                    <m:r>
                      <a:rPr lang="en-US" i="1" smtClean="0">
                        <a:latin typeface="Cambria Math" panose="02040503050406030204" pitchFamily="18" charset="0"/>
                      </a:rPr>
                      <m:t>0.050</m:t>
                    </m:r>
                  </m:oMath>
                </a14:m>
                <a:r>
                  <a:rPr lang="en-US" smtClean="0"/>
                  <a:t> ikke ligger i 95 % konfidensintervallet.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23528" y="1052736"/>
                <a:ext cx="8712968" cy="5688632"/>
              </a:xfrm>
              <a:blipFill>
                <a:blip r:embed="rId3"/>
                <a:stretch>
                  <a:fillRect l="-910" t="-857" r="-420"/>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2CD97C06-EC96-4259-9516-82894ECCBF7D}" type="slidenum">
              <a:rPr lang="da-DK" smtClean="0">
                <a:solidFill>
                  <a:prstClr val="black">
                    <a:tint val="75000"/>
                  </a:prstClr>
                </a:solidFill>
              </a:rPr>
              <a:pPr/>
              <a:t>11</a:t>
            </a:fld>
            <a:endParaRPr lang="da-DK" dirty="0">
              <a:solidFill>
                <a:prstClr val="black">
                  <a:tint val="75000"/>
                </a:prstClr>
              </a:solidFill>
            </a:endParaRPr>
          </a:p>
        </p:txBody>
      </p:sp>
    </p:spTree>
    <p:extLst>
      <p:ext uri="{BB962C8B-B14F-4D97-AF65-F5344CB8AC3E}">
        <p14:creationId xmlns:p14="http://schemas.microsoft.com/office/powerpoint/2010/main" val="529459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 små, uafhængige stikprøver</a:t>
            </a:r>
            <a:endParaRPr lang="en-GB"/>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7544" y="1124744"/>
                <a:ext cx="8424936" cy="5616624"/>
              </a:xfrm>
            </p:spPr>
            <p:txBody>
              <a:bodyPr/>
              <a:lstStyle/>
              <a:p>
                <a:pPr marL="0" indent="0">
                  <a:buNone/>
                </a:pPr>
                <a:r>
                  <a:rPr lang="en-US" b="1" smtClean="0"/>
                  <a:t>Antagelser (som før med store stikprøver):</a:t>
                </a:r>
                <a:endParaRPr lang="en-US" b="1"/>
              </a:p>
              <a:p>
                <a:pPr marL="457200" indent="-457200">
                  <a:buFont typeface="+mj-lt"/>
                  <a:buAutoNum type="arabicPeriod"/>
                </a:pPr>
                <a:r>
                  <a:rPr lang="en-US"/>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oMath>
                </a14:m>
                <a:r>
                  <a:rPr lang="en-GB"/>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oMath>
                </a14:m>
                <a:r>
                  <a:rPr lang="en-GB"/>
                  <a:t>, </a:t>
                </a:r>
                <a14:m>
                  <m:oMath xmlns:m="http://schemas.openxmlformats.org/officeDocument/2006/math">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𝑋</m:t>
                        </m:r>
                      </m:e>
                      <m:sub>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sub>
                    </m:sSub>
                  </m:oMath>
                </a14:m>
                <a:r>
                  <a:rPr lang="en-GB"/>
                  <a:t> er en tilfældig stikprøve med størrelse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oMath>
                </a14:m>
                <a:r>
                  <a:rPr lang="en-GB"/>
                  <a:t> af  </a:t>
                </a:r>
                <a:br>
                  <a:rPr lang="en-GB"/>
                </a:br>
                <a:r>
                  <a:rPr lang="en-GB"/>
                  <a:t> </a:t>
                </a:r>
                <a:r>
                  <a:rPr lang="en-GB">
                    <a:solidFill>
                      <a:schemeClr val="accent1">
                        <a:lumMod val="75000"/>
                      </a:schemeClr>
                    </a:solidFill>
                  </a:rPr>
                  <a:t>population 1</a:t>
                </a:r>
                <a:r>
                  <a:rPr lang="en-GB"/>
                  <a:t>, som har middelværdi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1</m:t>
                        </m:r>
                      </m:sub>
                    </m:sSub>
                  </m:oMath>
                </a14:m>
                <a:r>
                  <a:rPr lang="en-GB"/>
                  <a:t> og varians </a:t>
                </a:r>
                <a14:m>
                  <m:oMath xmlns:m="http://schemas.openxmlformats.org/officeDocument/2006/math">
                    <m:sSubSup>
                      <m:sSubSupPr>
                        <m:ctrlPr>
                          <a:rPr lang="en-GB" i="1">
                            <a:latin typeface="Cambria Math" panose="02040503050406030204" pitchFamily="18" charset="0"/>
                          </a:rPr>
                        </m:ctrlPr>
                      </m:sSubSupPr>
                      <m:e>
                        <m:r>
                          <a:rPr lang="en-GB"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1</m:t>
                        </m:r>
                      </m:sub>
                      <m:sup>
                        <m:r>
                          <a:rPr lang="en-US" i="1">
                            <a:latin typeface="Cambria Math" panose="02040503050406030204" pitchFamily="18" charset="0"/>
                          </a:rPr>
                          <m:t>2</m:t>
                        </m:r>
                      </m:sup>
                    </m:sSubSup>
                  </m:oMath>
                </a14:m>
                <a:r>
                  <a:rPr lang="en-GB"/>
                  <a:t> </a:t>
                </a:r>
              </a:p>
              <a:p>
                <a:pPr marL="457200" indent="-457200">
                  <a:buFont typeface="+mj-lt"/>
                  <a:buAutoNum type="arabicPeriod"/>
                </a:pPr>
                <a:r>
                  <a:rPr lang="en-US"/>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1</m:t>
                        </m:r>
                      </m:sub>
                    </m:sSub>
                  </m:oMath>
                </a14:m>
                <a:r>
                  <a:rPr lang="en-GB"/>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2</m:t>
                        </m:r>
                      </m:sub>
                    </m:sSub>
                  </m:oMath>
                </a14:m>
                <a:r>
                  <a:rPr lang="en-GB"/>
                  <a:t>, </a:t>
                </a:r>
                <a14:m>
                  <m:oMath xmlns:m="http://schemas.openxmlformats.org/officeDocument/2006/math">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𝑌</m:t>
                        </m:r>
                      </m:e>
                      <m:sub>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sub>
                    </m:sSub>
                  </m:oMath>
                </a14:m>
                <a:r>
                  <a:rPr lang="en-GB"/>
                  <a:t> er en tilfældig stikprøve med størrelse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oMath>
                </a14:m>
                <a:r>
                  <a:rPr lang="en-GB"/>
                  <a:t> af </a:t>
                </a:r>
                <a:br>
                  <a:rPr lang="en-GB"/>
                </a:br>
                <a:r>
                  <a:rPr lang="en-GB"/>
                  <a:t> </a:t>
                </a:r>
                <a:r>
                  <a:rPr lang="en-GB">
                    <a:solidFill>
                      <a:schemeClr val="accent1">
                        <a:lumMod val="75000"/>
                      </a:schemeClr>
                    </a:solidFill>
                  </a:rPr>
                  <a:t>population 2</a:t>
                </a:r>
                <a:r>
                  <a:rPr lang="en-GB"/>
                  <a:t>, som har middelværdi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2</m:t>
                        </m:r>
                      </m:sub>
                    </m:sSub>
                  </m:oMath>
                </a14:m>
                <a:r>
                  <a:rPr lang="en-GB"/>
                  <a:t> og varians </a:t>
                </a:r>
                <a14:m>
                  <m:oMath xmlns:m="http://schemas.openxmlformats.org/officeDocument/2006/math">
                    <m:sSubSup>
                      <m:sSubSupPr>
                        <m:ctrlPr>
                          <a:rPr lang="en-GB" i="1">
                            <a:latin typeface="Cambria Math" panose="02040503050406030204" pitchFamily="18" charset="0"/>
                          </a:rPr>
                        </m:ctrlPr>
                      </m:sSubSupPr>
                      <m:e>
                        <m:r>
                          <a:rPr lang="en-GB"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2</m:t>
                        </m:r>
                      </m:sub>
                      <m:sup>
                        <m:r>
                          <a:rPr lang="en-US" i="1">
                            <a:latin typeface="Cambria Math" panose="02040503050406030204" pitchFamily="18" charset="0"/>
                          </a:rPr>
                          <m:t>2</m:t>
                        </m:r>
                      </m:sup>
                    </m:sSubSup>
                  </m:oMath>
                </a14:m>
                <a:r>
                  <a:rPr lang="en-GB"/>
                  <a:t> </a:t>
                </a:r>
              </a:p>
              <a:p>
                <a:pPr marL="457200" indent="-457200">
                  <a:buFont typeface="+mj-lt"/>
                  <a:buAutoNum type="arabicPeriod"/>
                </a:pPr>
                <a:r>
                  <a:rPr lang="en-US"/>
                  <a:t> De to stikprøver er </a:t>
                </a:r>
                <a:r>
                  <a:rPr lang="en-US" smtClean="0"/>
                  <a:t>uafhængige</a:t>
                </a:r>
                <a:br>
                  <a:rPr lang="en-US" smtClean="0"/>
                </a:br>
                <a:endParaRPr lang="en-US" smtClean="0"/>
              </a:p>
              <a:p>
                <a:pPr marL="0" indent="0">
                  <a:buNone/>
                </a:pPr>
                <a:r>
                  <a:rPr lang="en-US" b="1" smtClean="0"/>
                  <a:t>Yderligere antagelser:</a:t>
                </a:r>
              </a:p>
              <a:p>
                <a:pPr marL="457200" indent="-457200">
                  <a:buFont typeface="+mj-lt"/>
                  <a:buAutoNum type="arabicPeriod" startAt="4"/>
                </a:pPr>
                <a:r>
                  <a:rPr lang="en-GB" smtClean="0"/>
                  <a:t>Begge populationer er normalfordelte</a:t>
                </a:r>
              </a:p>
              <a:p>
                <a:pPr marL="457200" indent="-457200">
                  <a:buFont typeface="+mj-lt"/>
                  <a:buAutoNum type="arabicPeriod" startAt="4"/>
                </a:pPr>
                <a:r>
                  <a:rPr lang="en-GB" smtClean="0"/>
                  <a:t>Populationerne har samme standardafvigelse,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𝜎</m:t>
                    </m:r>
                  </m:oMath>
                </a14:m>
                <a:r>
                  <a:rPr lang="en-US" smtClean="0"/>
                  <a:t/>
                </a:r>
                <a:br>
                  <a:rPr lang="en-US" smtClean="0"/>
                </a:br>
                <a:endParaRPr lang="en-US" smtClean="0"/>
              </a:p>
              <a:p>
                <a:r>
                  <a:rPr lang="en-US" smtClean="0"/>
                  <a:t>Heldigvis er metoden ikke så følsom overfor disse ekstra antagelser. Tommelfingerregel: Hvis det er ‘pæne’ fordelinger og den ene standardafvigelse ikke er mere end 4 gange den anden, så kan metoden bruges.</a:t>
                </a:r>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7544" y="1124744"/>
                <a:ext cx="8424936" cy="5616624"/>
              </a:xfrm>
              <a:blipFill>
                <a:blip r:embed="rId2"/>
                <a:stretch>
                  <a:fillRect l="-1013" t="-760" b="-3149"/>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2CD97C06-EC96-4259-9516-82894ECCBF7D}" type="slidenum">
              <a:rPr lang="da-DK" smtClean="0">
                <a:solidFill>
                  <a:prstClr val="black">
                    <a:tint val="75000"/>
                  </a:prstClr>
                </a:solidFill>
              </a:rPr>
              <a:pPr/>
              <a:t>12</a:t>
            </a:fld>
            <a:endParaRPr lang="da-DK" dirty="0">
              <a:solidFill>
                <a:prstClr val="black">
                  <a:tint val="75000"/>
                </a:prstClr>
              </a:solidFill>
            </a:endParaRPr>
          </a:p>
        </p:txBody>
      </p:sp>
    </p:spTree>
    <p:extLst>
      <p:ext uri="{BB962C8B-B14F-4D97-AF65-F5344CB8AC3E}">
        <p14:creationId xmlns:p14="http://schemas.microsoft.com/office/powerpoint/2010/main" val="1973333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 små, uafhængige stikprøver</a:t>
            </a:r>
            <a:endParaRPr lang="en-GB"/>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smtClean="0"/>
                  <a:t>Normalt 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𝜎</m:t>
                    </m:r>
                  </m:oMath>
                </a14:m>
                <a:r>
                  <a:rPr lang="en-US" smtClean="0"/>
                  <a:t> ukendt, så </a:t>
                </a:r>
                <a14:m>
                  <m:oMath xmlns:m="http://schemas.openxmlformats.org/officeDocument/2006/math">
                    <m:r>
                      <a:rPr lang="en-US" i="1">
                        <a:latin typeface="Cambria Math" panose="02040503050406030204" pitchFamily="18" charset="0"/>
                        <a:ea typeface="Cambria Math" panose="02040503050406030204" pitchFamily="18" charset="0"/>
                      </a:rPr>
                      <m:t>𝜎</m:t>
                    </m:r>
                  </m:oMath>
                </a14:m>
                <a:r>
                  <a:rPr lang="en-US" smtClean="0"/>
                  <a:t> eller </a:t>
                </a:r>
                <a14:m>
                  <m:oMath xmlns:m="http://schemas.openxmlformats.org/officeDocument/2006/math">
                    <m:sSup>
                      <m:sSupPr>
                        <m:ctrlPr>
                          <a:rPr lang="da-DK" i="1">
                            <a:latin typeface="Cambria Math" panose="02040503050406030204" pitchFamily="18" charset="0"/>
                            <a:ea typeface="Cambria Math"/>
                          </a:rPr>
                        </m:ctrlPr>
                      </m:sSupPr>
                      <m:e>
                        <m:r>
                          <a:rPr lang="da-DK" i="1">
                            <a:latin typeface="Cambria Math"/>
                            <a:ea typeface="Cambria Math"/>
                          </a:rPr>
                          <m:t>𝜎</m:t>
                        </m:r>
                      </m:e>
                      <m:sup>
                        <m:r>
                          <a:rPr lang="da-DK" i="1">
                            <a:latin typeface="Cambria Math"/>
                            <a:ea typeface="Cambria Math"/>
                          </a:rPr>
                          <m:t>2</m:t>
                        </m:r>
                      </m:sup>
                    </m:sSup>
                  </m:oMath>
                </a14:m>
                <a:r>
                  <a:rPr lang="en-US" smtClean="0"/>
                  <a:t> skal estimeres</a:t>
                </a:r>
              </a:p>
              <a:p>
                <a:r>
                  <a:rPr lang="da-DK" dirty="0"/>
                  <a:t>Både </a:t>
                </a:r>
                <a14:m>
                  <m:oMath xmlns:m="http://schemas.openxmlformats.org/officeDocument/2006/math">
                    <m:sSup>
                      <m:sSupPr>
                        <m:ctrlPr>
                          <a:rPr lang="da-DK" i="1">
                            <a:latin typeface="Cambria Math" panose="02040503050406030204" pitchFamily="18" charset="0"/>
                            <a:ea typeface="Cambria Math"/>
                          </a:rPr>
                        </m:ctrlPr>
                      </m:sSupPr>
                      <m:e>
                        <m:sSub>
                          <m:sSubPr>
                            <m:ctrlPr>
                              <a:rPr lang="da-DK" i="1">
                                <a:latin typeface="Cambria Math" panose="02040503050406030204" pitchFamily="18" charset="0"/>
                                <a:ea typeface="Cambria Math"/>
                              </a:rPr>
                            </m:ctrlPr>
                          </m:sSubPr>
                          <m:e>
                            <m:r>
                              <a:rPr lang="da-DK" i="1">
                                <a:latin typeface="Cambria Math"/>
                                <a:ea typeface="Cambria Math"/>
                              </a:rPr>
                              <m:t>𝑠</m:t>
                            </m:r>
                          </m:e>
                          <m:sub>
                            <m:r>
                              <a:rPr lang="da-DK" i="1">
                                <a:latin typeface="Cambria Math"/>
                                <a:ea typeface="Cambria Math"/>
                              </a:rPr>
                              <m:t>1</m:t>
                            </m:r>
                          </m:sub>
                        </m:sSub>
                      </m:e>
                      <m:sup>
                        <m:r>
                          <a:rPr lang="da-DK" i="1">
                            <a:latin typeface="Cambria Math"/>
                            <a:ea typeface="Cambria Math"/>
                          </a:rPr>
                          <m:t>2</m:t>
                        </m:r>
                      </m:sup>
                    </m:sSup>
                  </m:oMath>
                </a14:m>
                <a:r>
                  <a:rPr lang="da-DK" dirty="0"/>
                  <a:t> og </a:t>
                </a:r>
                <a14:m>
                  <m:oMath xmlns:m="http://schemas.openxmlformats.org/officeDocument/2006/math">
                    <m:sSup>
                      <m:sSupPr>
                        <m:ctrlPr>
                          <a:rPr lang="da-DK" i="1">
                            <a:latin typeface="Cambria Math" panose="02040503050406030204" pitchFamily="18" charset="0"/>
                            <a:ea typeface="Cambria Math"/>
                          </a:rPr>
                        </m:ctrlPr>
                      </m:sSupPr>
                      <m:e>
                        <m:sSub>
                          <m:sSubPr>
                            <m:ctrlPr>
                              <a:rPr lang="da-DK" i="1">
                                <a:latin typeface="Cambria Math" panose="02040503050406030204" pitchFamily="18" charset="0"/>
                                <a:ea typeface="Cambria Math"/>
                              </a:rPr>
                            </m:ctrlPr>
                          </m:sSubPr>
                          <m:e>
                            <m:r>
                              <a:rPr lang="da-DK" i="1">
                                <a:latin typeface="Cambria Math"/>
                                <a:ea typeface="Cambria Math"/>
                              </a:rPr>
                              <m:t>𝑠</m:t>
                            </m:r>
                          </m:e>
                          <m:sub>
                            <m:r>
                              <a:rPr lang="da-DK" i="1">
                                <a:latin typeface="Cambria Math"/>
                                <a:ea typeface="Cambria Math"/>
                              </a:rPr>
                              <m:t>2</m:t>
                            </m:r>
                          </m:sub>
                        </m:sSub>
                      </m:e>
                      <m:sup>
                        <m:r>
                          <a:rPr lang="da-DK" i="1">
                            <a:latin typeface="Cambria Math"/>
                            <a:ea typeface="Cambria Math"/>
                          </a:rPr>
                          <m:t>2</m:t>
                        </m:r>
                      </m:sup>
                    </m:sSup>
                  </m:oMath>
                </a14:m>
                <a:r>
                  <a:rPr lang="da-DK" dirty="0"/>
                  <a:t> er estimater for </a:t>
                </a:r>
                <a14:m>
                  <m:oMath xmlns:m="http://schemas.openxmlformats.org/officeDocument/2006/math">
                    <m:sSup>
                      <m:sSupPr>
                        <m:ctrlPr>
                          <a:rPr lang="da-DK" i="1">
                            <a:latin typeface="Cambria Math" panose="02040503050406030204" pitchFamily="18" charset="0"/>
                            <a:ea typeface="Cambria Math"/>
                          </a:rPr>
                        </m:ctrlPr>
                      </m:sSupPr>
                      <m:e>
                        <m:r>
                          <a:rPr lang="da-DK" i="1">
                            <a:latin typeface="Cambria Math"/>
                            <a:ea typeface="Cambria Math"/>
                          </a:rPr>
                          <m:t>𝜎</m:t>
                        </m:r>
                      </m:e>
                      <m:sup>
                        <m:r>
                          <a:rPr lang="da-DK" i="1">
                            <a:latin typeface="Cambria Math"/>
                            <a:ea typeface="Cambria Math"/>
                          </a:rPr>
                          <m:t>2</m:t>
                        </m:r>
                      </m:sup>
                    </m:sSup>
                  </m:oMath>
                </a14:m>
                <a:r>
                  <a:rPr lang="da-DK" dirty="0"/>
                  <a:t>. For at bruge alle observationer fra begge stikprøver beregner vi </a:t>
                </a:r>
                <a14:m>
                  <m:oMath xmlns:m="http://schemas.openxmlformats.org/officeDocument/2006/math">
                    <m:sSup>
                      <m:sSupPr>
                        <m:ctrlPr>
                          <a:rPr lang="da-DK" i="1">
                            <a:solidFill>
                              <a:schemeClr val="tx2"/>
                            </a:solidFill>
                            <a:latin typeface="Cambria Math" panose="02040503050406030204" pitchFamily="18" charset="0"/>
                          </a:rPr>
                        </m:ctrlPr>
                      </m:sSupPr>
                      <m:e>
                        <m:sSub>
                          <m:sSubPr>
                            <m:ctrlPr>
                              <a:rPr lang="da-DK" i="1">
                                <a:solidFill>
                                  <a:schemeClr val="tx2"/>
                                </a:solidFill>
                                <a:latin typeface="Cambria Math" panose="02040503050406030204" pitchFamily="18" charset="0"/>
                              </a:rPr>
                            </m:ctrlPr>
                          </m:sSubPr>
                          <m:e>
                            <m:r>
                              <a:rPr lang="da-DK" i="1">
                                <a:solidFill>
                                  <a:schemeClr val="tx2"/>
                                </a:solidFill>
                                <a:latin typeface="Cambria Math"/>
                              </a:rPr>
                              <m:t>𝑠</m:t>
                            </m:r>
                          </m:e>
                          <m:sub>
                            <m:r>
                              <a:rPr lang="da-DK" i="1">
                                <a:solidFill>
                                  <a:schemeClr val="tx2"/>
                                </a:solidFill>
                                <a:latin typeface="Cambria Math"/>
                              </a:rPr>
                              <m:t>𝑝</m:t>
                            </m:r>
                          </m:sub>
                        </m:sSub>
                      </m:e>
                      <m:sup>
                        <m:r>
                          <a:rPr lang="da-DK" i="1">
                            <a:solidFill>
                              <a:schemeClr val="tx2"/>
                            </a:solidFill>
                            <a:latin typeface="Cambria Math"/>
                          </a:rPr>
                          <m:t>2</m:t>
                        </m:r>
                      </m:sup>
                    </m:sSup>
                  </m:oMath>
                </a14:m>
                <a:r>
                  <a:rPr lang="da-DK" dirty="0"/>
                  <a:t>, som kaldes det </a:t>
                </a:r>
                <a:r>
                  <a:rPr lang="da-DK" dirty="0" err="1">
                    <a:solidFill>
                      <a:schemeClr val="tx2"/>
                    </a:solidFill>
                  </a:rPr>
                  <a:t>puljede</a:t>
                </a:r>
                <a:r>
                  <a:rPr lang="da-DK" dirty="0">
                    <a:solidFill>
                      <a:schemeClr val="tx2"/>
                    </a:solidFill>
                  </a:rPr>
                  <a:t> (</a:t>
                </a:r>
                <a:r>
                  <a:rPr lang="da-DK" dirty="0" err="1">
                    <a:solidFill>
                      <a:schemeClr val="tx2"/>
                    </a:solidFill>
                  </a:rPr>
                  <a:t>pooled</a:t>
                </a:r>
                <a:r>
                  <a:rPr lang="da-DK" dirty="0">
                    <a:solidFill>
                      <a:schemeClr val="tx2"/>
                    </a:solidFill>
                  </a:rPr>
                  <a:t>)</a:t>
                </a:r>
                <a:r>
                  <a:rPr lang="da-DK" dirty="0"/>
                  <a:t> estimat for </a:t>
                </a:r>
                <a14:m>
                  <m:oMath xmlns:m="http://schemas.openxmlformats.org/officeDocument/2006/math">
                    <m:sSup>
                      <m:sSupPr>
                        <m:ctrlPr>
                          <a:rPr lang="da-DK" i="1">
                            <a:latin typeface="Cambria Math" panose="02040503050406030204" pitchFamily="18" charset="0"/>
                            <a:ea typeface="Cambria Math"/>
                          </a:rPr>
                        </m:ctrlPr>
                      </m:sSupPr>
                      <m:e>
                        <m:r>
                          <a:rPr lang="da-DK" i="1">
                            <a:latin typeface="Cambria Math"/>
                            <a:ea typeface="Cambria Math"/>
                          </a:rPr>
                          <m:t>𝜎</m:t>
                        </m:r>
                      </m:e>
                      <m:sup>
                        <m:r>
                          <a:rPr lang="da-DK" i="1">
                            <a:latin typeface="Cambria Math"/>
                            <a:ea typeface="Cambria Math"/>
                          </a:rPr>
                          <m:t>2</m:t>
                        </m:r>
                      </m:sup>
                    </m:sSup>
                    <m:r>
                      <a:rPr lang="da-DK" i="1">
                        <a:latin typeface="Cambria Math"/>
                        <a:ea typeface="Cambria Math"/>
                      </a:rPr>
                      <m:t>,</m:t>
                    </m:r>
                  </m:oMath>
                </a14:m>
                <a:r>
                  <a:rPr lang="da-DK" dirty="0"/>
                  <a:t> ved at vægte stikprøve-varianserne med stikprøvestørrelserne:</a:t>
                </a:r>
                <a:br>
                  <a:rPr lang="da-DK" dirty="0"/>
                </a:br>
                <a14:m>
                  <m:oMath xmlns:m="http://schemas.openxmlformats.org/officeDocument/2006/math">
                    <m:sSup>
                      <m:sSupPr>
                        <m:ctrlPr>
                          <a:rPr lang="da-DK" i="1">
                            <a:latin typeface="Cambria Math" panose="02040503050406030204" pitchFamily="18" charset="0"/>
                          </a:rPr>
                        </m:ctrlPr>
                      </m:sSupPr>
                      <m:e>
                        <m:sSub>
                          <m:sSubPr>
                            <m:ctrlPr>
                              <a:rPr lang="da-DK" i="1">
                                <a:latin typeface="Cambria Math" panose="02040503050406030204" pitchFamily="18" charset="0"/>
                              </a:rPr>
                            </m:ctrlPr>
                          </m:sSubPr>
                          <m:e>
                            <m:r>
                              <a:rPr lang="da-DK" i="1">
                                <a:latin typeface="Cambria Math"/>
                              </a:rPr>
                              <m:t>𝑠</m:t>
                            </m:r>
                          </m:e>
                          <m:sub>
                            <m:r>
                              <a:rPr lang="da-DK" i="1">
                                <a:latin typeface="Cambria Math"/>
                              </a:rPr>
                              <m:t>𝑝</m:t>
                            </m:r>
                          </m:sub>
                        </m:sSub>
                      </m:e>
                      <m:sup>
                        <m:r>
                          <a:rPr lang="da-DK" i="1">
                            <a:latin typeface="Cambria Math"/>
                          </a:rPr>
                          <m:t>2</m:t>
                        </m:r>
                      </m:sup>
                    </m:sSup>
                    <m:r>
                      <a:rPr lang="da-DK" i="1">
                        <a:latin typeface="Cambria Math"/>
                      </a:rPr>
                      <m:t>=</m:t>
                    </m:r>
                    <m:f>
                      <m:fPr>
                        <m:ctrlPr>
                          <a:rPr lang="da-DK" i="1">
                            <a:latin typeface="Cambria Math" panose="02040503050406030204" pitchFamily="18" charset="0"/>
                          </a:rPr>
                        </m:ctrlPr>
                      </m:fPr>
                      <m:num>
                        <m:d>
                          <m:dPr>
                            <m:ctrlPr>
                              <a:rPr lang="da-DK" i="1">
                                <a:latin typeface="Cambria Math" panose="02040503050406030204" pitchFamily="18" charset="0"/>
                              </a:rPr>
                            </m:ctrlPr>
                          </m:dPr>
                          <m:e>
                            <m:sSub>
                              <m:sSubPr>
                                <m:ctrlPr>
                                  <a:rPr lang="da-DK" i="1">
                                    <a:latin typeface="Cambria Math" panose="02040503050406030204" pitchFamily="18" charset="0"/>
                                  </a:rPr>
                                </m:ctrlPr>
                              </m:sSubPr>
                              <m:e>
                                <m:r>
                                  <a:rPr lang="da-DK" i="1">
                                    <a:latin typeface="Cambria Math"/>
                                  </a:rPr>
                                  <m:t>𝑛</m:t>
                                </m:r>
                              </m:e>
                              <m:sub>
                                <m:r>
                                  <a:rPr lang="da-DK" i="1">
                                    <a:latin typeface="Cambria Math"/>
                                  </a:rPr>
                                  <m:t>1</m:t>
                                </m:r>
                              </m:sub>
                            </m:sSub>
                            <m:r>
                              <a:rPr lang="da-DK" i="1">
                                <a:latin typeface="Cambria Math"/>
                              </a:rPr>
                              <m:t>−1</m:t>
                            </m:r>
                          </m:e>
                        </m:d>
                        <m:r>
                          <a:rPr lang="da-DK" i="1">
                            <a:latin typeface="Cambria Math"/>
                            <a:ea typeface="Cambria Math"/>
                          </a:rPr>
                          <m:t>∙</m:t>
                        </m:r>
                        <m:sSup>
                          <m:sSupPr>
                            <m:ctrlPr>
                              <a:rPr lang="da-DK" i="1">
                                <a:latin typeface="Cambria Math" panose="02040503050406030204" pitchFamily="18" charset="0"/>
                              </a:rPr>
                            </m:ctrlPr>
                          </m:sSupPr>
                          <m:e>
                            <m:sSub>
                              <m:sSubPr>
                                <m:ctrlPr>
                                  <a:rPr lang="da-DK" i="1">
                                    <a:latin typeface="Cambria Math" panose="02040503050406030204" pitchFamily="18" charset="0"/>
                                  </a:rPr>
                                </m:ctrlPr>
                              </m:sSubPr>
                              <m:e>
                                <m:r>
                                  <a:rPr lang="da-DK" i="1">
                                    <a:latin typeface="Cambria Math"/>
                                  </a:rPr>
                                  <m:t>𝑠</m:t>
                                </m:r>
                              </m:e>
                              <m:sub>
                                <m:r>
                                  <a:rPr lang="da-DK" i="1">
                                    <a:latin typeface="Cambria Math"/>
                                  </a:rPr>
                                  <m:t>1</m:t>
                                </m:r>
                              </m:sub>
                            </m:sSub>
                          </m:e>
                          <m:sup>
                            <m:r>
                              <a:rPr lang="da-DK" i="1">
                                <a:latin typeface="Cambria Math"/>
                              </a:rPr>
                              <m:t>2</m:t>
                            </m:r>
                          </m:sup>
                        </m:sSup>
                        <m:r>
                          <a:rPr lang="da-DK" i="1">
                            <a:latin typeface="Cambria Math"/>
                          </a:rPr>
                          <m:t>+</m:t>
                        </m:r>
                        <m:d>
                          <m:dPr>
                            <m:ctrlPr>
                              <a:rPr lang="da-DK" i="1">
                                <a:latin typeface="Cambria Math" panose="02040503050406030204" pitchFamily="18" charset="0"/>
                              </a:rPr>
                            </m:ctrlPr>
                          </m:dPr>
                          <m:e>
                            <m:sSub>
                              <m:sSubPr>
                                <m:ctrlPr>
                                  <a:rPr lang="da-DK" i="1">
                                    <a:latin typeface="Cambria Math" panose="02040503050406030204" pitchFamily="18" charset="0"/>
                                  </a:rPr>
                                </m:ctrlPr>
                              </m:sSubPr>
                              <m:e>
                                <m:r>
                                  <a:rPr lang="da-DK" i="1">
                                    <a:latin typeface="Cambria Math"/>
                                  </a:rPr>
                                  <m:t>𝑛</m:t>
                                </m:r>
                              </m:e>
                              <m:sub>
                                <m:r>
                                  <a:rPr lang="da-DK" i="1">
                                    <a:latin typeface="Cambria Math"/>
                                  </a:rPr>
                                  <m:t>2</m:t>
                                </m:r>
                              </m:sub>
                            </m:sSub>
                            <m:r>
                              <a:rPr lang="da-DK" i="1">
                                <a:latin typeface="Cambria Math"/>
                              </a:rPr>
                              <m:t>−1</m:t>
                            </m:r>
                          </m:e>
                        </m:d>
                        <m:r>
                          <a:rPr lang="da-DK" i="1">
                            <a:latin typeface="Cambria Math"/>
                            <a:ea typeface="Cambria Math"/>
                          </a:rPr>
                          <m:t>∙</m:t>
                        </m:r>
                        <m:sSup>
                          <m:sSupPr>
                            <m:ctrlPr>
                              <a:rPr lang="da-DK" i="1">
                                <a:latin typeface="Cambria Math" panose="02040503050406030204" pitchFamily="18" charset="0"/>
                              </a:rPr>
                            </m:ctrlPr>
                          </m:sSupPr>
                          <m:e>
                            <m:sSub>
                              <m:sSubPr>
                                <m:ctrlPr>
                                  <a:rPr lang="da-DK" i="1">
                                    <a:latin typeface="Cambria Math" panose="02040503050406030204" pitchFamily="18" charset="0"/>
                                  </a:rPr>
                                </m:ctrlPr>
                              </m:sSubPr>
                              <m:e>
                                <m:r>
                                  <a:rPr lang="da-DK" i="1">
                                    <a:latin typeface="Cambria Math"/>
                                  </a:rPr>
                                  <m:t>𝑠</m:t>
                                </m:r>
                              </m:e>
                              <m:sub>
                                <m:r>
                                  <a:rPr lang="da-DK" i="1">
                                    <a:latin typeface="Cambria Math"/>
                                  </a:rPr>
                                  <m:t>2</m:t>
                                </m:r>
                              </m:sub>
                            </m:sSub>
                          </m:e>
                          <m:sup>
                            <m:r>
                              <a:rPr lang="da-DK" i="1">
                                <a:latin typeface="Cambria Math"/>
                              </a:rPr>
                              <m:t>2</m:t>
                            </m:r>
                          </m:sup>
                        </m:sSup>
                      </m:num>
                      <m:den>
                        <m:sSub>
                          <m:sSubPr>
                            <m:ctrlPr>
                              <a:rPr lang="da-DK" i="1">
                                <a:latin typeface="Cambria Math" panose="02040503050406030204" pitchFamily="18" charset="0"/>
                              </a:rPr>
                            </m:ctrlPr>
                          </m:sSubPr>
                          <m:e>
                            <m:r>
                              <a:rPr lang="da-DK" i="1">
                                <a:latin typeface="Cambria Math"/>
                              </a:rPr>
                              <m:t>𝑛</m:t>
                            </m:r>
                          </m:e>
                          <m:sub>
                            <m:r>
                              <a:rPr lang="da-DK" i="1">
                                <a:latin typeface="Cambria Math"/>
                              </a:rPr>
                              <m:t>1</m:t>
                            </m:r>
                          </m:sub>
                        </m:sSub>
                        <m:r>
                          <a:rPr lang="da-DK" i="1">
                            <a:latin typeface="Cambria Math"/>
                          </a:rPr>
                          <m:t>+</m:t>
                        </m:r>
                        <m:sSub>
                          <m:sSubPr>
                            <m:ctrlPr>
                              <a:rPr lang="da-DK" i="1">
                                <a:latin typeface="Cambria Math" panose="02040503050406030204" pitchFamily="18" charset="0"/>
                              </a:rPr>
                            </m:ctrlPr>
                          </m:sSubPr>
                          <m:e>
                            <m:r>
                              <a:rPr lang="da-DK" i="1">
                                <a:latin typeface="Cambria Math"/>
                              </a:rPr>
                              <m:t>𝑛</m:t>
                            </m:r>
                          </m:e>
                          <m:sub>
                            <m:r>
                              <a:rPr lang="da-DK" i="1">
                                <a:latin typeface="Cambria Math"/>
                              </a:rPr>
                              <m:t>2</m:t>
                            </m:r>
                          </m:sub>
                        </m:sSub>
                        <m:r>
                          <a:rPr lang="da-DK" i="1">
                            <a:latin typeface="Cambria Math"/>
                          </a:rPr>
                          <m:t>−2</m:t>
                        </m:r>
                      </m:den>
                    </m:f>
                  </m:oMath>
                </a14:m>
                <a:endParaRPr lang="da-DK" dirty="0"/>
              </a:p>
              <a:p>
                <a:r>
                  <a:rPr lang="en-US" smtClean="0"/>
                  <a:t>Teststørrelse: </a:t>
                </a:r>
                <a:r>
                  <a:rPr lang="en-GB" smtClean="0"/>
                  <a:t/>
                </a:r>
                <a:br>
                  <a:rPr lang="en-GB" smtClean="0"/>
                </a:b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𝑡</m:t>
                        </m:r>
                      </m:e>
                      <m:sub>
                        <m:r>
                          <a:rPr lang="en-US" i="1">
                            <a:latin typeface="Cambria Math" panose="02040503050406030204" pitchFamily="18" charset="0"/>
                          </a:rPr>
                          <m:t>0</m:t>
                        </m:r>
                      </m:sub>
                    </m:sSub>
                    <m:r>
                      <a:rPr lang="en-US"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num>
                      <m:den>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sSup>
                                  <m:sSupPr>
                                    <m:ctrlPr>
                                      <a:rPr lang="da-DK" i="1">
                                        <a:latin typeface="Cambria Math" panose="02040503050406030204" pitchFamily="18" charset="0"/>
                                      </a:rPr>
                                    </m:ctrlPr>
                                  </m:sSupPr>
                                  <m:e>
                                    <m:sSub>
                                      <m:sSubPr>
                                        <m:ctrlPr>
                                          <a:rPr lang="da-DK" i="1">
                                            <a:latin typeface="Cambria Math" panose="02040503050406030204" pitchFamily="18" charset="0"/>
                                          </a:rPr>
                                        </m:ctrlPr>
                                      </m:sSubPr>
                                      <m:e>
                                        <m:r>
                                          <a:rPr lang="da-DK" i="1">
                                            <a:latin typeface="Cambria Math"/>
                                          </a:rPr>
                                          <m:t>𝑠</m:t>
                                        </m:r>
                                      </m:e>
                                      <m:sub>
                                        <m:r>
                                          <a:rPr lang="da-DK" i="1">
                                            <a:latin typeface="Cambria Math"/>
                                          </a:rPr>
                                          <m:t>𝑝</m:t>
                                        </m:r>
                                      </m:sub>
                                    </m:sSub>
                                  </m:e>
                                  <m:sup>
                                    <m:r>
                                      <a:rPr lang="da-DK" i="1">
                                        <a:latin typeface="Cambria Math"/>
                                      </a:rPr>
                                      <m:t>2</m:t>
                                    </m:r>
                                  </m:sup>
                                </m:sSup>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den>
                            </m:f>
                            <m:r>
                              <a:rPr lang="en-US" i="1">
                                <a:latin typeface="Cambria Math" panose="02040503050406030204" pitchFamily="18" charset="0"/>
                              </a:rPr>
                              <m:t>+</m:t>
                            </m:r>
                            <m:f>
                              <m:fPr>
                                <m:ctrlPr>
                                  <a:rPr lang="en-US" i="1">
                                    <a:latin typeface="Cambria Math" panose="02040503050406030204" pitchFamily="18" charset="0"/>
                                  </a:rPr>
                                </m:ctrlPr>
                              </m:fPr>
                              <m:num>
                                <m:sSup>
                                  <m:sSupPr>
                                    <m:ctrlPr>
                                      <a:rPr lang="da-DK" i="1">
                                        <a:latin typeface="Cambria Math" panose="02040503050406030204" pitchFamily="18" charset="0"/>
                                      </a:rPr>
                                    </m:ctrlPr>
                                  </m:sSupPr>
                                  <m:e>
                                    <m:sSub>
                                      <m:sSubPr>
                                        <m:ctrlPr>
                                          <a:rPr lang="da-DK" i="1">
                                            <a:latin typeface="Cambria Math" panose="02040503050406030204" pitchFamily="18" charset="0"/>
                                          </a:rPr>
                                        </m:ctrlPr>
                                      </m:sSubPr>
                                      <m:e>
                                        <m:r>
                                          <a:rPr lang="da-DK" i="1">
                                            <a:latin typeface="Cambria Math"/>
                                          </a:rPr>
                                          <m:t>𝑠</m:t>
                                        </m:r>
                                      </m:e>
                                      <m:sub>
                                        <m:r>
                                          <a:rPr lang="da-DK" i="1">
                                            <a:latin typeface="Cambria Math"/>
                                          </a:rPr>
                                          <m:t>𝑝</m:t>
                                        </m:r>
                                      </m:sub>
                                    </m:sSub>
                                  </m:e>
                                  <m:sup>
                                    <m:r>
                                      <a:rPr lang="da-DK" i="1">
                                        <a:latin typeface="Cambria Math"/>
                                      </a:rPr>
                                      <m:t>2</m:t>
                                    </m:r>
                                  </m:sup>
                                </m:sSup>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den>
                            </m:f>
                          </m:e>
                        </m:rad>
                      </m:den>
                    </m:f>
                    <m:r>
                      <a:rPr lang="en-US" b="0" i="1" smtClean="0">
                        <a:latin typeface="Cambria Math" panose="02040503050406030204" pitchFamily="18" charset="0"/>
                      </a:rPr>
                      <m:t>  </m:t>
                    </m:r>
                    <m:r>
                      <a:rPr lang="en-US" b="0" i="1" smtClean="0">
                        <a:latin typeface="Cambria Math" panose="02040503050406030204" pitchFamily="18" charset="0"/>
                      </a:rPr>
                      <m:t>=</m:t>
                    </m:r>
                    <m:r>
                      <a:rPr lang="en-US" b="0" i="1" smtClean="0">
                        <a:latin typeface="Cambria Math" panose="02040503050406030204" pitchFamily="18" charset="0"/>
                      </a:rPr>
                      <m:t>  </m:t>
                    </m:r>
                    <m:f>
                      <m:fPr>
                        <m:ctrlPr>
                          <a:rPr lang="en-US" i="1">
                            <a:latin typeface="Cambria Math" panose="02040503050406030204" pitchFamily="18" charset="0"/>
                          </a:rPr>
                        </m:ctrlPr>
                      </m:fPr>
                      <m:num>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num>
                      <m:den>
                        <m:sSub>
                          <m:sSubPr>
                            <m:ctrlPr>
                              <a:rPr lang="da-DK" i="1">
                                <a:latin typeface="Cambria Math" panose="02040503050406030204" pitchFamily="18" charset="0"/>
                              </a:rPr>
                            </m:ctrlPr>
                          </m:sSubPr>
                          <m:e>
                            <m:r>
                              <a:rPr lang="da-DK" i="1">
                                <a:latin typeface="Cambria Math"/>
                              </a:rPr>
                              <m:t>𝑠</m:t>
                            </m:r>
                          </m:e>
                          <m:sub>
                            <m:r>
                              <a:rPr lang="da-DK" i="1">
                                <a:latin typeface="Cambria Math"/>
                              </a:rPr>
                              <m:t>𝑝</m:t>
                            </m:r>
                          </m:sub>
                        </m:sSub>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b="0" i="1" smtClean="0">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den>
                            </m:f>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den>
                            </m:f>
                          </m:e>
                        </m:rad>
                      </m:den>
                    </m:f>
                  </m:oMath>
                </a14:m>
                <a:r>
                  <a:rPr lang="en-US" smtClean="0"/>
                  <a:t/>
                </a:r>
                <a:br>
                  <a:rPr lang="en-US" smtClean="0"/>
                </a:br>
                <a:r>
                  <a:rPr lang="en-US" smtClean="0"/>
                  <a:t>er </a:t>
                </a:r>
                <a14:m>
                  <m:oMath xmlns:m="http://schemas.openxmlformats.org/officeDocument/2006/math">
                    <m:r>
                      <a:rPr lang="en-US" i="1" smtClean="0">
                        <a:latin typeface="Cambria Math" panose="02040503050406030204" pitchFamily="18" charset="0"/>
                      </a:rPr>
                      <m:t>𝑡</m:t>
                    </m:r>
                  </m:oMath>
                </a14:m>
                <a:r>
                  <a:rPr lang="en-US" smtClean="0"/>
                  <a:t>-fordelt med </a:t>
                </a:r>
                <a14:m>
                  <m:oMath xmlns:m="http://schemas.openxmlformats.org/officeDocument/2006/math">
                    <m:sSub>
                      <m:sSubPr>
                        <m:ctrlPr>
                          <a:rPr lang="da-DK" i="1">
                            <a:latin typeface="Cambria Math" panose="02040503050406030204" pitchFamily="18" charset="0"/>
                          </a:rPr>
                        </m:ctrlPr>
                      </m:sSubPr>
                      <m:e>
                        <m:r>
                          <a:rPr lang="da-DK" i="1" smtClean="0">
                            <a:latin typeface="Cambria Math" panose="02040503050406030204" pitchFamily="18" charset="0"/>
                            <a:ea typeface="Cambria Math" panose="02040503050406030204" pitchFamily="18" charset="0"/>
                          </a:rPr>
                          <m:t>𝜈</m:t>
                        </m:r>
                        <m:r>
                          <a:rPr lang="en-US" b="0" i="1" smtClean="0">
                            <a:latin typeface="Cambria Math" panose="02040503050406030204" pitchFamily="18" charset="0"/>
                            <a:ea typeface="Cambria Math" panose="02040503050406030204" pitchFamily="18" charset="0"/>
                          </a:rPr>
                          <m:t>=</m:t>
                        </m:r>
                        <m:r>
                          <a:rPr lang="da-DK" i="1">
                            <a:latin typeface="Cambria Math"/>
                          </a:rPr>
                          <m:t>𝑛</m:t>
                        </m:r>
                      </m:e>
                      <m:sub>
                        <m:r>
                          <a:rPr lang="da-DK" i="1">
                            <a:latin typeface="Cambria Math"/>
                          </a:rPr>
                          <m:t>1</m:t>
                        </m:r>
                      </m:sub>
                    </m:sSub>
                    <m:r>
                      <a:rPr lang="da-DK" i="1">
                        <a:latin typeface="Cambria Math"/>
                      </a:rPr>
                      <m:t>+</m:t>
                    </m:r>
                    <m:sSub>
                      <m:sSubPr>
                        <m:ctrlPr>
                          <a:rPr lang="da-DK" i="1">
                            <a:latin typeface="Cambria Math" panose="02040503050406030204" pitchFamily="18" charset="0"/>
                          </a:rPr>
                        </m:ctrlPr>
                      </m:sSubPr>
                      <m:e>
                        <m:r>
                          <a:rPr lang="da-DK" i="1">
                            <a:latin typeface="Cambria Math"/>
                          </a:rPr>
                          <m:t>𝑛</m:t>
                        </m:r>
                      </m:e>
                      <m:sub>
                        <m:r>
                          <a:rPr lang="da-DK" i="1">
                            <a:latin typeface="Cambria Math"/>
                          </a:rPr>
                          <m:t>2</m:t>
                        </m:r>
                      </m:sub>
                    </m:sSub>
                    <m:r>
                      <a:rPr lang="da-DK" i="1">
                        <a:latin typeface="Cambria Math"/>
                      </a:rPr>
                      <m:t>−2</m:t>
                    </m:r>
                  </m:oMath>
                </a14:m>
                <a:r>
                  <a:rPr lang="en-US" smtClean="0"/>
                  <a:t> frihedsgrader.</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68" t="-659" r="-362"/>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2CD97C06-EC96-4259-9516-82894ECCBF7D}" type="slidenum">
              <a:rPr lang="da-DK" smtClean="0">
                <a:solidFill>
                  <a:prstClr val="black">
                    <a:tint val="75000"/>
                  </a:prstClr>
                </a:solidFill>
              </a:rPr>
              <a:pPr/>
              <a:t>13</a:t>
            </a:fld>
            <a:endParaRPr lang="da-DK" dirty="0">
              <a:solidFill>
                <a:prstClr val="black">
                  <a:tint val="75000"/>
                </a:prstClr>
              </a:solidFill>
            </a:endParaRPr>
          </a:p>
        </p:txBody>
      </p:sp>
    </p:spTree>
    <p:extLst>
      <p:ext uri="{BB962C8B-B14F-4D97-AF65-F5344CB8AC3E}">
        <p14:creationId xmlns:p14="http://schemas.microsoft.com/office/powerpoint/2010/main" val="2283480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Konfidensinterval for små stikprøver </a:t>
            </a:r>
            <a:endParaRPr lang="en-GB"/>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14:m>
                  <m:oMath xmlns:m="http://schemas.openxmlformats.org/officeDocument/2006/math">
                    <m:r>
                      <a:rPr lang="en-US" sz="2000" i="1" smtClean="0">
                        <a:latin typeface="Cambria Math" panose="02040503050406030204" pitchFamily="18" charset="0"/>
                      </a:rPr>
                      <m:t>100</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(1−</m:t>
                    </m:r>
                    <m:r>
                      <a:rPr lang="en-US" sz="2000" i="1">
                        <a:latin typeface="Cambria Math" panose="02040503050406030204" pitchFamily="18" charset="0"/>
                        <a:ea typeface="Cambria Math" panose="02040503050406030204" pitchFamily="18" charset="0"/>
                      </a:rPr>
                      <m:t>𝛼</m:t>
                    </m:r>
                    <m:r>
                      <a:rPr lang="en-US" sz="2000" i="1">
                        <a:latin typeface="Cambria Math" panose="02040503050406030204" pitchFamily="18" charset="0"/>
                      </a:rPr>
                      <m:t>)</m:t>
                    </m:r>
                  </m:oMath>
                </a14:m>
                <a:r>
                  <a:rPr lang="en-US" sz="2000"/>
                  <a:t>% konfidensinterval for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𝜇</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𝜇</m:t>
                        </m:r>
                      </m:e>
                      <m:sub>
                        <m:r>
                          <a:rPr lang="en-US" sz="2000" i="1">
                            <a:latin typeface="Cambria Math" panose="02040503050406030204" pitchFamily="18" charset="0"/>
                            <a:ea typeface="Cambria Math" panose="02040503050406030204" pitchFamily="18" charset="0"/>
                          </a:rPr>
                          <m:t>2</m:t>
                        </m:r>
                      </m:sub>
                    </m:sSub>
                  </m:oMath>
                </a14:m>
                <a:r>
                  <a:rPr lang="en-GB" sz="2000"/>
                  <a:t>:</a:t>
                </a:r>
                <a:br>
                  <a:rPr lang="en-GB" sz="2000"/>
                </a:br>
                <a:r>
                  <a:rPr lang="en-GB" sz="2000"/>
                  <a:t/>
                </a:r>
                <a:br>
                  <a:rPr lang="en-GB" sz="2000"/>
                </a:br>
                <a:r>
                  <a:rPr lang="en-GB" sz="2000"/>
                  <a:t>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𝑥</m:t>
                        </m:r>
                      </m:e>
                    </m:acc>
                    <m:r>
                      <a:rPr lang="en-US" sz="2000" i="1">
                        <a:latin typeface="Cambria Math" panose="02040503050406030204" pitchFamily="18" charset="0"/>
                      </a:rPr>
                      <m:t>−</m:t>
                    </m:r>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r>
                      <a:rPr lang="en-US" sz="2000" i="1">
                        <a:latin typeface="Cambria Math" panose="02040503050406030204" pitchFamily="18" charset="0"/>
                      </a:rPr>
                      <m:t> </m:t>
                    </m:r>
                    <m:r>
                      <a:rPr lang="en-US" sz="2000" b="0" i="1" smtClean="0">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 </m:t>
                        </m:r>
                        <m:r>
                          <a:rPr lang="en-US" sz="2000" b="0" i="1" smtClean="0">
                            <a:latin typeface="Cambria Math" panose="02040503050406030204" pitchFamily="18" charset="0"/>
                          </a:rPr>
                          <m:t> </m:t>
                        </m:r>
                        <m:r>
                          <a:rPr lang="en-US" sz="2000" i="1">
                            <a:latin typeface="Cambria Math" panose="02040503050406030204" pitchFamily="18" charset="0"/>
                          </a:rPr>
                          <m:t> </m:t>
                        </m:r>
                        <m:r>
                          <a:rPr lang="en-US" sz="2000" i="1">
                            <a:latin typeface="Cambria Math" panose="02040503050406030204" pitchFamily="18" charset="0"/>
                          </a:rPr>
                          <m:t>𝑡</m:t>
                        </m:r>
                      </m:e>
                      <m:sub>
                        <m:f>
                          <m:fPr>
                            <m:type m:val="lin"/>
                            <m:ctrlPr>
                              <a:rPr lang="en-US" sz="2000" i="1">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𝛼</m:t>
                            </m:r>
                          </m:num>
                          <m:den>
                            <m:r>
                              <a:rPr lang="en-US" sz="2000" i="1">
                                <a:latin typeface="Cambria Math" panose="02040503050406030204" pitchFamily="18" charset="0"/>
                              </a:rPr>
                              <m:t>2</m:t>
                            </m:r>
                          </m:den>
                        </m:f>
                      </m:sub>
                    </m:sSub>
                    <m:rad>
                      <m:radPr>
                        <m:degHide m:val="on"/>
                        <m:ctrlPr>
                          <a:rPr lang="en-US" sz="2000" i="1">
                            <a:latin typeface="Cambria Math" panose="02040503050406030204" pitchFamily="18" charset="0"/>
                          </a:rPr>
                        </m:ctrlPr>
                      </m:radPr>
                      <m:deg/>
                      <m:e>
                        <m:f>
                          <m:fPr>
                            <m:ctrlPr>
                              <a:rPr lang="da-DK" sz="2000" i="1">
                                <a:latin typeface="Cambria Math" panose="02040503050406030204" pitchFamily="18" charset="0"/>
                              </a:rPr>
                            </m:ctrlPr>
                          </m:fPr>
                          <m:num>
                            <m:d>
                              <m:dPr>
                                <m:ctrlPr>
                                  <a:rPr lang="da-DK" sz="2000" i="1">
                                    <a:latin typeface="Cambria Math" panose="02040503050406030204" pitchFamily="18" charset="0"/>
                                  </a:rPr>
                                </m:ctrlPr>
                              </m:dPr>
                              <m:e>
                                <m:sSub>
                                  <m:sSubPr>
                                    <m:ctrlPr>
                                      <a:rPr lang="da-DK" sz="2000" i="1">
                                        <a:latin typeface="Cambria Math" panose="02040503050406030204" pitchFamily="18" charset="0"/>
                                      </a:rPr>
                                    </m:ctrlPr>
                                  </m:sSubPr>
                                  <m:e>
                                    <m:r>
                                      <a:rPr lang="da-DK" sz="2000" i="1">
                                        <a:latin typeface="Cambria Math"/>
                                      </a:rPr>
                                      <m:t>𝑛</m:t>
                                    </m:r>
                                  </m:e>
                                  <m:sub>
                                    <m:r>
                                      <a:rPr lang="da-DK" sz="2000" i="1">
                                        <a:latin typeface="Cambria Math"/>
                                      </a:rPr>
                                      <m:t>1</m:t>
                                    </m:r>
                                  </m:sub>
                                </m:sSub>
                                <m:r>
                                  <a:rPr lang="da-DK" sz="2000" i="1">
                                    <a:latin typeface="Cambria Math"/>
                                  </a:rPr>
                                  <m:t>−1</m:t>
                                </m:r>
                              </m:e>
                            </m:d>
                            <m:r>
                              <a:rPr lang="da-DK" sz="2000" i="1">
                                <a:latin typeface="Cambria Math"/>
                                <a:ea typeface="Cambria Math"/>
                              </a:rPr>
                              <m:t>∙</m:t>
                            </m:r>
                            <m:sSup>
                              <m:sSupPr>
                                <m:ctrlPr>
                                  <a:rPr lang="da-DK" sz="2000" i="1">
                                    <a:latin typeface="Cambria Math" panose="02040503050406030204" pitchFamily="18" charset="0"/>
                                  </a:rPr>
                                </m:ctrlPr>
                              </m:sSupPr>
                              <m:e>
                                <m:sSub>
                                  <m:sSubPr>
                                    <m:ctrlPr>
                                      <a:rPr lang="da-DK" sz="2000" i="1">
                                        <a:latin typeface="Cambria Math" panose="02040503050406030204" pitchFamily="18" charset="0"/>
                                      </a:rPr>
                                    </m:ctrlPr>
                                  </m:sSubPr>
                                  <m:e>
                                    <m:r>
                                      <a:rPr lang="da-DK" sz="2000" i="1">
                                        <a:latin typeface="Cambria Math"/>
                                      </a:rPr>
                                      <m:t>𝑠</m:t>
                                    </m:r>
                                  </m:e>
                                  <m:sub>
                                    <m:r>
                                      <a:rPr lang="da-DK" sz="2000" i="1">
                                        <a:latin typeface="Cambria Math"/>
                                      </a:rPr>
                                      <m:t>1</m:t>
                                    </m:r>
                                  </m:sub>
                                </m:sSub>
                              </m:e>
                              <m:sup>
                                <m:r>
                                  <a:rPr lang="da-DK" sz="2000" i="1">
                                    <a:latin typeface="Cambria Math"/>
                                  </a:rPr>
                                  <m:t>2</m:t>
                                </m:r>
                              </m:sup>
                            </m:sSup>
                            <m:r>
                              <a:rPr lang="da-DK" sz="2000" i="1">
                                <a:latin typeface="Cambria Math"/>
                              </a:rPr>
                              <m:t>+</m:t>
                            </m:r>
                            <m:d>
                              <m:dPr>
                                <m:ctrlPr>
                                  <a:rPr lang="da-DK" sz="2000" i="1">
                                    <a:latin typeface="Cambria Math" panose="02040503050406030204" pitchFamily="18" charset="0"/>
                                  </a:rPr>
                                </m:ctrlPr>
                              </m:dPr>
                              <m:e>
                                <m:sSub>
                                  <m:sSubPr>
                                    <m:ctrlPr>
                                      <a:rPr lang="da-DK" sz="2000" i="1">
                                        <a:latin typeface="Cambria Math" panose="02040503050406030204" pitchFamily="18" charset="0"/>
                                      </a:rPr>
                                    </m:ctrlPr>
                                  </m:sSubPr>
                                  <m:e>
                                    <m:r>
                                      <a:rPr lang="da-DK" sz="2000" i="1">
                                        <a:latin typeface="Cambria Math"/>
                                      </a:rPr>
                                      <m:t>𝑛</m:t>
                                    </m:r>
                                  </m:e>
                                  <m:sub>
                                    <m:r>
                                      <a:rPr lang="da-DK" sz="2000" i="1">
                                        <a:latin typeface="Cambria Math"/>
                                      </a:rPr>
                                      <m:t>2</m:t>
                                    </m:r>
                                  </m:sub>
                                </m:sSub>
                                <m:r>
                                  <a:rPr lang="da-DK" sz="2000" i="1">
                                    <a:latin typeface="Cambria Math"/>
                                  </a:rPr>
                                  <m:t>−1</m:t>
                                </m:r>
                              </m:e>
                            </m:d>
                            <m:r>
                              <a:rPr lang="da-DK" sz="2000" i="1">
                                <a:latin typeface="Cambria Math"/>
                                <a:ea typeface="Cambria Math"/>
                              </a:rPr>
                              <m:t>∙</m:t>
                            </m:r>
                            <m:sSup>
                              <m:sSupPr>
                                <m:ctrlPr>
                                  <a:rPr lang="da-DK" sz="2000" i="1">
                                    <a:latin typeface="Cambria Math" panose="02040503050406030204" pitchFamily="18" charset="0"/>
                                  </a:rPr>
                                </m:ctrlPr>
                              </m:sSupPr>
                              <m:e>
                                <m:sSub>
                                  <m:sSubPr>
                                    <m:ctrlPr>
                                      <a:rPr lang="da-DK" sz="2000" i="1">
                                        <a:latin typeface="Cambria Math" panose="02040503050406030204" pitchFamily="18" charset="0"/>
                                      </a:rPr>
                                    </m:ctrlPr>
                                  </m:sSubPr>
                                  <m:e>
                                    <m:r>
                                      <a:rPr lang="da-DK" sz="2000" i="1">
                                        <a:latin typeface="Cambria Math"/>
                                      </a:rPr>
                                      <m:t>𝑠</m:t>
                                    </m:r>
                                  </m:e>
                                  <m:sub>
                                    <m:r>
                                      <a:rPr lang="da-DK" sz="2000" i="1">
                                        <a:latin typeface="Cambria Math"/>
                                      </a:rPr>
                                      <m:t>2</m:t>
                                    </m:r>
                                  </m:sub>
                                </m:sSub>
                              </m:e>
                              <m:sup>
                                <m:r>
                                  <a:rPr lang="da-DK" sz="2000" i="1">
                                    <a:latin typeface="Cambria Math"/>
                                  </a:rPr>
                                  <m:t>2</m:t>
                                </m:r>
                              </m:sup>
                            </m:sSup>
                          </m:num>
                          <m:den>
                            <m:sSub>
                              <m:sSubPr>
                                <m:ctrlPr>
                                  <a:rPr lang="da-DK" sz="2000" i="1">
                                    <a:latin typeface="Cambria Math" panose="02040503050406030204" pitchFamily="18" charset="0"/>
                                  </a:rPr>
                                </m:ctrlPr>
                              </m:sSubPr>
                              <m:e>
                                <m:r>
                                  <a:rPr lang="da-DK" sz="2000" i="1">
                                    <a:latin typeface="Cambria Math"/>
                                  </a:rPr>
                                  <m:t>𝑛</m:t>
                                </m:r>
                              </m:e>
                              <m:sub>
                                <m:r>
                                  <a:rPr lang="da-DK" sz="2000" i="1">
                                    <a:latin typeface="Cambria Math"/>
                                  </a:rPr>
                                  <m:t>1</m:t>
                                </m:r>
                              </m:sub>
                            </m:sSub>
                            <m:r>
                              <a:rPr lang="da-DK" sz="2000" i="1">
                                <a:latin typeface="Cambria Math"/>
                              </a:rPr>
                              <m:t>+</m:t>
                            </m:r>
                            <m:sSub>
                              <m:sSubPr>
                                <m:ctrlPr>
                                  <a:rPr lang="da-DK" sz="2000" i="1">
                                    <a:latin typeface="Cambria Math" panose="02040503050406030204" pitchFamily="18" charset="0"/>
                                  </a:rPr>
                                </m:ctrlPr>
                              </m:sSubPr>
                              <m:e>
                                <m:r>
                                  <a:rPr lang="da-DK" sz="2000" i="1">
                                    <a:latin typeface="Cambria Math"/>
                                  </a:rPr>
                                  <m:t>𝑛</m:t>
                                </m:r>
                              </m:e>
                              <m:sub>
                                <m:r>
                                  <a:rPr lang="da-DK" sz="2000" i="1">
                                    <a:latin typeface="Cambria Math"/>
                                  </a:rPr>
                                  <m:t>2</m:t>
                                </m:r>
                              </m:sub>
                            </m:sSub>
                            <m:r>
                              <a:rPr lang="da-DK" sz="2000" i="1">
                                <a:latin typeface="Cambria Math"/>
                              </a:rPr>
                              <m:t>−2</m:t>
                            </m:r>
                          </m:den>
                        </m:f>
                      </m:e>
                    </m:rad>
                    <m:rad>
                      <m:radPr>
                        <m:degHide m:val="on"/>
                        <m:ctrlPr>
                          <a:rPr lang="en-US" sz="2000" i="1">
                            <a:latin typeface="Cambria Math" panose="02040503050406030204" pitchFamily="18" charset="0"/>
                          </a:rPr>
                        </m:ctrlPr>
                      </m:radPr>
                      <m:deg/>
                      <m:e>
                        <m:f>
                          <m:fPr>
                            <m:ctrlPr>
                              <a:rPr lang="en-US" sz="2000" i="1">
                                <a:latin typeface="Cambria Math" panose="02040503050406030204" pitchFamily="18" charset="0"/>
                              </a:rPr>
                            </m:ctrlPr>
                          </m:fPr>
                          <m:num>
                            <m:r>
                              <a:rPr lang="en-US" sz="2000" i="1">
                                <a:latin typeface="Cambria Math" panose="02040503050406030204" pitchFamily="18" charset="0"/>
                              </a:rPr>
                              <m:t>1</m:t>
                            </m:r>
                          </m:num>
                          <m:den>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1</m:t>
                                </m:r>
                              </m:sub>
                            </m:sSub>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2</m:t>
                                </m:r>
                              </m:sub>
                            </m:sSub>
                          </m:den>
                        </m:f>
                      </m:e>
                    </m:rad>
                  </m:oMath>
                </a14:m>
                <a:r>
                  <a:rPr lang="en-US"/>
                  <a:t/>
                </a:r>
                <a:br>
                  <a:rPr lang="en-US"/>
                </a:br>
                <a:r>
                  <a:rPr lang="en-US"/>
                  <a:t/>
                </a:r>
                <a:br>
                  <a:rPr lang="en-US"/>
                </a:br>
                <a:r>
                  <a:rPr lang="en-US"/>
                  <a:t>hvor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𝑡</m:t>
                        </m:r>
                      </m:e>
                      <m:sub>
                        <m:f>
                          <m:fPr>
                            <m:type m:val="lin"/>
                            <m:ctrlPr>
                              <a:rPr lang="en-US" sz="1800" i="1">
                                <a:latin typeface="Cambria Math" panose="02040503050406030204" pitchFamily="18" charset="0"/>
                              </a:rPr>
                            </m:ctrlPr>
                          </m:fPr>
                          <m:num>
                            <m:r>
                              <a:rPr lang="en-US" sz="1800" i="1">
                                <a:latin typeface="Cambria Math" panose="02040503050406030204" pitchFamily="18" charset="0"/>
                                <a:ea typeface="Cambria Math" panose="02040503050406030204" pitchFamily="18" charset="0"/>
                              </a:rPr>
                              <m:t>𝛼</m:t>
                            </m:r>
                          </m:num>
                          <m:den>
                            <m:r>
                              <a:rPr lang="en-US" sz="1800" i="1">
                                <a:latin typeface="Cambria Math" panose="02040503050406030204" pitchFamily="18" charset="0"/>
                              </a:rPr>
                              <m:t>2</m:t>
                            </m:r>
                          </m:den>
                        </m:f>
                      </m:sub>
                    </m:sSub>
                  </m:oMath>
                </a14:m>
                <a:r>
                  <a:rPr lang="en-GB"/>
                  <a:t> er baseret på </a:t>
                </a:r>
                <a14:m>
                  <m:oMath xmlns:m="http://schemas.openxmlformats.org/officeDocument/2006/math">
                    <m:sSub>
                      <m:sSubPr>
                        <m:ctrlPr>
                          <a:rPr lang="da-DK" i="1">
                            <a:latin typeface="Cambria Math" panose="02040503050406030204" pitchFamily="18" charset="0"/>
                          </a:rPr>
                        </m:ctrlPr>
                      </m:sSubPr>
                      <m:e>
                        <m:r>
                          <a:rPr lang="da-DK" i="1">
                            <a:latin typeface="Cambria Math" panose="02040503050406030204" pitchFamily="18" charset="0"/>
                            <a:ea typeface="Cambria Math" panose="02040503050406030204" pitchFamily="18" charset="0"/>
                          </a:rPr>
                          <m:t>𝜈</m:t>
                        </m:r>
                        <m:r>
                          <a:rPr lang="en-US" i="1">
                            <a:latin typeface="Cambria Math" panose="02040503050406030204" pitchFamily="18" charset="0"/>
                            <a:ea typeface="Cambria Math" panose="02040503050406030204" pitchFamily="18" charset="0"/>
                          </a:rPr>
                          <m:t>=</m:t>
                        </m:r>
                        <m:r>
                          <a:rPr lang="da-DK" i="1">
                            <a:latin typeface="Cambria Math"/>
                          </a:rPr>
                          <m:t>𝑛</m:t>
                        </m:r>
                      </m:e>
                      <m:sub>
                        <m:r>
                          <a:rPr lang="da-DK" i="1">
                            <a:latin typeface="Cambria Math"/>
                          </a:rPr>
                          <m:t>1</m:t>
                        </m:r>
                      </m:sub>
                    </m:sSub>
                    <m:r>
                      <a:rPr lang="da-DK" i="1">
                        <a:latin typeface="Cambria Math"/>
                      </a:rPr>
                      <m:t>+</m:t>
                    </m:r>
                    <m:sSub>
                      <m:sSubPr>
                        <m:ctrlPr>
                          <a:rPr lang="da-DK" i="1">
                            <a:latin typeface="Cambria Math" panose="02040503050406030204" pitchFamily="18" charset="0"/>
                          </a:rPr>
                        </m:ctrlPr>
                      </m:sSubPr>
                      <m:e>
                        <m:r>
                          <a:rPr lang="da-DK" i="1">
                            <a:latin typeface="Cambria Math"/>
                          </a:rPr>
                          <m:t>𝑛</m:t>
                        </m:r>
                      </m:e>
                      <m:sub>
                        <m:r>
                          <a:rPr lang="da-DK" i="1">
                            <a:latin typeface="Cambria Math"/>
                          </a:rPr>
                          <m:t>2</m:t>
                        </m:r>
                      </m:sub>
                    </m:sSub>
                    <m:r>
                      <a:rPr lang="da-DK" i="1">
                        <a:latin typeface="Cambria Math"/>
                      </a:rPr>
                      <m:t>−2</m:t>
                    </m:r>
                  </m:oMath>
                </a14:m>
                <a:r>
                  <a:rPr lang="en-US"/>
                  <a:t> </a:t>
                </a:r>
                <a:r>
                  <a:rPr lang="en-US" smtClean="0"/>
                  <a:t>frihedsgrader.</a:t>
                </a:r>
                <a:endParaRPr lang="en-GB"/>
              </a:p>
              <a:p>
                <a:endParaRPr lang="en-GB"/>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51" t="-549"/>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2CD97C06-EC96-4259-9516-82894ECCBF7D}" type="slidenum">
              <a:rPr lang="da-DK" smtClean="0">
                <a:solidFill>
                  <a:prstClr val="black">
                    <a:tint val="75000"/>
                  </a:prstClr>
                </a:solidFill>
              </a:rPr>
              <a:pPr/>
              <a:t>14</a:t>
            </a:fld>
            <a:endParaRPr lang="da-DK" dirty="0">
              <a:solidFill>
                <a:prstClr val="black">
                  <a:tint val="75000"/>
                </a:prstClr>
              </a:solidFill>
            </a:endParaRPr>
          </a:p>
        </p:txBody>
      </p:sp>
    </p:spTree>
    <p:extLst>
      <p:ext uri="{BB962C8B-B14F-4D97-AF65-F5344CB8AC3E}">
        <p14:creationId xmlns:p14="http://schemas.microsoft.com/office/powerpoint/2010/main" val="14773588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Eksempel 8.7 s. 274</a:t>
            </a:r>
            <a:endParaRPr lang="en-GB"/>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467544" y="1124744"/>
                <a:ext cx="8424936" cy="5616624"/>
              </a:xfrm>
            </p:spPr>
            <p:txBody>
              <a:bodyPr/>
              <a:lstStyle/>
              <a:p>
                <a:r>
                  <a:rPr lang="en-US" smtClean="0"/>
                  <a:t>Beton kan knuses og genbruges i belægningsmateriale. Som i eksempel 7.1 måles styrken af materialet med elasticiteten, </a:t>
                </a:r>
                <a:r>
                  <a:rPr lang="en-US"/>
                  <a:t>‘modulus of resilience</a:t>
                </a:r>
                <a:r>
                  <a:rPr lang="en-US" smtClean="0"/>
                  <a:t>’. Elasticiteten af beton fra to lokaliteter sammenlignes i to små stikprøver på </a:t>
                </a:r>
                <a14:m>
                  <m:oMath xmlns:m="http://schemas.openxmlformats.org/officeDocument/2006/math">
                    <m:sSub>
                      <m:sSubPr>
                        <m:ctrlPr>
                          <a:rPr lang="da-DK" i="1">
                            <a:latin typeface="Cambria Math" panose="02040503050406030204" pitchFamily="18" charset="0"/>
                          </a:rPr>
                        </m:ctrlPr>
                      </m:sSubPr>
                      <m:e>
                        <m:r>
                          <a:rPr lang="da-DK" i="1">
                            <a:latin typeface="Cambria Math"/>
                          </a:rPr>
                          <m:t>𝑛</m:t>
                        </m:r>
                      </m:e>
                      <m:sub>
                        <m:r>
                          <a:rPr lang="da-DK" i="1">
                            <a:latin typeface="Cambria Math"/>
                          </a:rPr>
                          <m:t>1</m:t>
                        </m:r>
                      </m:sub>
                    </m:sSub>
                    <m:r>
                      <a:rPr lang="en-US" b="0" i="1" smtClean="0">
                        <a:latin typeface="Cambria Math" panose="02040503050406030204" pitchFamily="18" charset="0"/>
                      </a:rPr>
                      <m:t>=</m:t>
                    </m:r>
                    <m:sSub>
                      <m:sSubPr>
                        <m:ctrlPr>
                          <a:rPr lang="da-DK" i="1">
                            <a:latin typeface="Cambria Math" panose="02040503050406030204" pitchFamily="18" charset="0"/>
                          </a:rPr>
                        </m:ctrlPr>
                      </m:sSubPr>
                      <m:e>
                        <m:r>
                          <a:rPr lang="da-DK" i="1">
                            <a:latin typeface="Cambria Math"/>
                          </a:rPr>
                          <m:t>𝑛</m:t>
                        </m:r>
                      </m:e>
                      <m:sub>
                        <m:r>
                          <a:rPr lang="da-DK" i="1">
                            <a:latin typeface="Cambria Math"/>
                          </a:rPr>
                          <m:t>2</m:t>
                        </m:r>
                      </m:sub>
                    </m:sSub>
                    <m:r>
                      <a:rPr lang="en-US" b="0" i="1" smtClean="0">
                        <a:latin typeface="Cambria Math" panose="02040503050406030204" pitchFamily="18" charset="0"/>
                      </a:rPr>
                      <m:t>=6</m:t>
                    </m:r>
                  </m:oMath>
                </a14:m>
                <a:r>
                  <a:rPr lang="en-GB" smtClean="0"/>
                  <a:t> observationer: </a:t>
                </a:r>
                <a:br>
                  <a:rPr lang="en-GB" smtClean="0"/>
                </a:br>
                <a:r>
                  <a:rPr lang="en-GB" smtClean="0"/>
                  <a:t/>
                </a:r>
                <a:br>
                  <a:rPr lang="en-GB" smtClean="0"/>
                </a:br>
                <a:r>
                  <a:rPr lang="en-GB" smtClean="0"/>
                  <a:t/>
                </a:r>
                <a:br>
                  <a:rPr lang="en-GB" smtClean="0"/>
                </a:br>
                <a:r>
                  <a:rPr lang="en-GB" smtClean="0"/>
                  <a:t/>
                </a:r>
                <a:br>
                  <a:rPr lang="en-GB" smtClean="0"/>
                </a:br>
                <a:r>
                  <a:rPr lang="en-GB" smtClean="0"/>
                  <a:t>Er der forskel på elasticiteten på 5 % signifikansniveau?</a:t>
                </a:r>
              </a:p>
              <a:p>
                <a:r>
                  <a:rPr lang="en-US" smtClean="0"/>
                  <a:t>Vi regner eksemplet i R, men </a:t>
                </a:r>
                <a:br>
                  <a:rPr lang="en-US" smtClean="0"/>
                </a:br>
                <a:r>
                  <a:rPr lang="en-US" smtClean="0"/>
                  <a:t>resultatet er, at der er forskel, </a:t>
                </a:r>
                <a:br>
                  <a:rPr lang="en-US" smtClean="0"/>
                </a:br>
                <a:r>
                  <a:rPr lang="en-US" smtClean="0"/>
                  <a:t>og p-værdien er 2.4 %</a:t>
                </a:r>
                <a:br>
                  <a:rPr lang="en-US" smtClean="0"/>
                </a:br>
                <a:r>
                  <a:rPr lang="en-US" smtClean="0"/>
                  <a:t/>
                </a:r>
                <a:br>
                  <a:rPr lang="en-US" smtClean="0"/>
                </a:br>
                <a:endParaRPr lang="en-US" smtClean="0"/>
              </a:p>
              <a:p>
                <a:r>
                  <a:rPr lang="en-US"/>
                  <a:t>Opgaven kan løses med R-funktionen t.test</a:t>
                </a:r>
                <a:r>
                  <a:rPr lang="en-US" smtClean="0"/>
                  <a:t>() og denne</a:t>
                </a:r>
                <a:br>
                  <a:rPr lang="en-US" smtClean="0"/>
                </a:br>
                <a:r>
                  <a:rPr lang="en-US" smtClean="0"/>
                  <a:t>‘trylleformular’:</a:t>
                </a:r>
                <a:r>
                  <a:rPr lang="en-US"/>
                  <a:t/>
                </a:r>
                <a:br>
                  <a:rPr lang="en-US"/>
                </a:br>
                <a:r>
                  <a:rPr lang="en-US" smtClean="0"/>
                  <a:t> 	t.test(x</a:t>
                </a:r>
                <a:r>
                  <a:rPr lang="en-US"/>
                  <a:t>, y, </a:t>
                </a:r>
                <a:r>
                  <a:rPr lang="en-US" smtClean="0"/>
                  <a:t>var.equal=T, </a:t>
                </a:r>
                <a:r>
                  <a:rPr lang="en-US"/>
                  <a:t>mu=0, conf.level=0.95</a:t>
                </a:r>
                <a:r>
                  <a:rPr lang="en-US" smtClean="0"/>
                  <a:t>).</a:t>
                </a:r>
                <a:endParaRPr lang="en-GB" smtClean="0"/>
              </a:p>
              <a:p>
                <a:endParaRPr lang="en-GB"/>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467544" y="1124744"/>
                <a:ext cx="8424936" cy="5616624"/>
              </a:xfrm>
              <a:blipFill>
                <a:blip r:embed="rId2"/>
                <a:stretch>
                  <a:fillRect l="-868" t="-760" r="-1375" b="-1737"/>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DC840F70-2A0F-4605-BD2E-95415B8D9C50}" type="slidenum">
              <a:rPr lang="da-DK" smtClean="0">
                <a:solidFill>
                  <a:prstClr val="black">
                    <a:tint val="75000"/>
                  </a:prstClr>
                </a:solidFill>
              </a:rPr>
              <a:pPr/>
              <a:t>15</a:t>
            </a:fld>
            <a:endParaRPr lang="da-DK" dirty="0">
              <a:solidFill>
                <a:prstClr val="black">
                  <a:tint val="75000"/>
                </a:prstClr>
              </a:solidFill>
            </a:endParaRPr>
          </a:p>
        </p:txBody>
      </p:sp>
      <p:pic>
        <p:nvPicPr>
          <p:cNvPr id="7" name="Picture 6"/>
          <p:cNvPicPr>
            <a:picLocks noChangeAspect="1"/>
          </p:cNvPicPr>
          <p:nvPr/>
        </p:nvPicPr>
        <p:blipFill>
          <a:blip r:embed="rId3"/>
          <a:stretch>
            <a:fillRect/>
          </a:stretch>
        </p:blipFill>
        <p:spPr>
          <a:xfrm>
            <a:off x="1331640" y="2708920"/>
            <a:ext cx="6885582" cy="728676"/>
          </a:xfrm>
          <a:prstGeom prst="rect">
            <a:avLst/>
          </a:prstGeom>
        </p:spPr>
      </p:pic>
      <p:grpSp>
        <p:nvGrpSpPr>
          <p:cNvPr id="12" name="Group 11"/>
          <p:cNvGrpSpPr/>
          <p:nvPr/>
        </p:nvGrpSpPr>
        <p:grpSpPr>
          <a:xfrm>
            <a:off x="4774431" y="3996468"/>
            <a:ext cx="4091409" cy="2123030"/>
            <a:chOff x="4774431" y="3996468"/>
            <a:chExt cx="4091409" cy="2123030"/>
          </a:xfrm>
        </p:grpSpPr>
        <p:pic>
          <p:nvPicPr>
            <p:cNvPr id="8" name="Picture 7"/>
            <p:cNvPicPr>
              <a:picLocks noChangeAspect="1"/>
            </p:cNvPicPr>
            <p:nvPr/>
          </p:nvPicPr>
          <p:blipFill>
            <a:blip r:embed="rId4"/>
            <a:stretch>
              <a:fillRect/>
            </a:stretch>
          </p:blipFill>
          <p:spPr>
            <a:xfrm>
              <a:off x="4774431" y="3996468"/>
              <a:ext cx="4047926" cy="1632497"/>
            </a:xfrm>
            <a:prstGeom prst="rect">
              <a:avLst/>
            </a:prstGeom>
          </p:spPr>
        </p:pic>
        <mc:AlternateContent xmlns:mc="http://schemas.openxmlformats.org/markup-compatibility/2006" xmlns:a14="http://schemas.microsoft.com/office/drawing/2010/main">
          <mc:Choice Requires="a14">
            <p:sp>
              <p:nvSpPr>
                <p:cNvPr id="11" name="Line Callout 1 10"/>
                <p:cNvSpPr/>
                <p:nvPr/>
              </p:nvSpPr>
              <p:spPr>
                <a:xfrm>
                  <a:off x="7713712" y="5747255"/>
                  <a:ext cx="1152128" cy="372243"/>
                </a:xfrm>
                <a:prstGeom prst="borderCallout1">
                  <a:avLst>
                    <a:gd name="adj1" fmla="val -268"/>
                    <a:gd name="adj2" fmla="val 53402"/>
                    <a:gd name="adj3" fmla="val -117418"/>
                    <a:gd name="adj4" fmla="val 2735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60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𝑡</m:t>
                            </m:r>
                          </m:e>
                          <m:sub>
                            <m:r>
                              <a:rPr lang="en-US" sz="1600" i="1">
                                <a:solidFill>
                                  <a:schemeClr val="tx1"/>
                                </a:solidFill>
                                <a:latin typeface="Cambria Math" panose="02040503050406030204" pitchFamily="18" charset="0"/>
                              </a:rPr>
                              <m:t>0</m:t>
                            </m:r>
                          </m:sub>
                        </m:sSub>
                        <m:r>
                          <a:rPr lang="en-US" sz="1600" b="0" i="1" smtClean="0">
                            <a:solidFill>
                              <a:schemeClr val="tx1"/>
                            </a:solidFill>
                            <a:latin typeface="Cambria Math" panose="02040503050406030204" pitchFamily="18" charset="0"/>
                          </a:rPr>
                          <m:t>=2.65</m:t>
                        </m:r>
                      </m:oMath>
                    </m:oMathPara>
                  </a14:m>
                  <a:endParaRPr lang="en-GB">
                    <a:solidFill>
                      <a:schemeClr val="tx1"/>
                    </a:solidFill>
                  </a:endParaRPr>
                </a:p>
              </p:txBody>
            </p:sp>
          </mc:Choice>
          <mc:Fallback xmlns="">
            <p:sp>
              <p:nvSpPr>
                <p:cNvPr id="11" name="Line Callout 1 10"/>
                <p:cNvSpPr>
                  <a:spLocks noRot="1" noChangeAspect="1" noMove="1" noResize="1" noEditPoints="1" noAdjustHandles="1" noChangeArrowheads="1" noChangeShapeType="1" noTextEdit="1"/>
                </p:cNvSpPr>
                <p:nvPr/>
              </p:nvSpPr>
              <p:spPr>
                <a:xfrm>
                  <a:off x="7713712" y="5747255"/>
                  <a:ext cx="1152128" cy="372243"/>
                </a:xfrm>
                <a:prstGeom prst="borderCallout1">
                  <a:avLst>
                    <a:gd name="adj1" fmla="val -268"/>
                    <a:gd name="adj2" fmla="val 53402"/>
                    <a:gd name="adj3" fmla="val -117418"/>
                    <a:gd name="adj4" fmla="val 27353"/>
                  </a:avLst>
                </a:prstGeom>
                <a:blipFill>
                  <a:blip r:embed="rId5"/>
                  <a:stretch>
                    <a:fillRect/>
                  </a:stretch>
                </a:blipFill>
                <a:ln>
                  <a:solidFill>
                    <a:schemeClr val="tx1"/>
                  </a:solidFill>
                </a:ln>
              </p:spPr>
              <p:txBody>
                <a:bodyPr/>
                <a:lstStyle/>
                <a:p>
                  <a:r>
                    <a:rPr lang="en-GB">
                      <a:noFill/>
                    </a:rPr>
                    <a:t> </a:t>
                  </a:r>
                </a:p>
              </p:txBody>
            </p:sp>
          </mc:Fallback>
        </mc:AlternateContent>
      </p:grpSp>
    </p:spTree>
    <p:extLst>
      <p:ext uri="{BB962C8B-B14F-4D97-AF65-F5344CB8AC3E}">
        <p14:creationId xmlns:p14="http://schemas.microsoft.com/office/powerpoint/2010/main" val="3192192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 </a:t>
            </a:r>
            <a:r>
              <a:rPr lang="en-US"/>
              <a:t>parvist </a:t>
            </a:r>
            <a:r>
              <a:rPr lang="en-US" smtClean="0"/>
              <a:t>afhængige stikprøver</a:t>
            </a:r>
            <a:endParaRPr lang="en-GB"/>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smtClean="0"/>
                  <a:t>Med </a:t>
                </a:r>
                <a:r>
                  <a:rPr lang="en-US" smtClean="0"/>
                  <a:t>visse </a:t>
                </a:r>
                <a:r>
                  <a:rPr lang="en-US" smtClean="0"/>
                  <a:t>eksperimentelle designs kan man (istedet for at sammenligne to uafhængige stikprøver) sammenligne to </a:t>
                </a:r>
                <a:r>
                  <a:rPr lang="en-US"/>
                  <a:t>stikprøver, hvor observationerne er parvist </a:t>
                </a:r>
                <a:r>
                  <a:rPr lang="en-US" smtClean="0"/>
                  <a:t>afhængige (f.eks. højre og venstre sko med forskellig imprægnering)</a:t>
                </a:r>
              </a:p>
              <a:p>
                <a:r>
                  <a:rPr lang="en-US" smtClean="0"/>
                  <a:t>Metoden kaldes ‘</a:t>
                </a:r>
                <a:r>
                  <a:rPr lang="en-US" b="1" smtClean="0">
                    <a:solidFill>
                      <a:schemeClr val="accent1">
                        <a:lumMod val="75000"/>
                      </a:schemeClr>
                    </a:solidFill>
                  </a:rPr>
                  <a:t>parret t-test</a:t>
                </a:r>
                <a:r>
                  <a:rPr lang="en-US" smtClean="0"/>
                  <a:t>’ eller ‘</a:t>
                </a:r>
                <a:r>
                  <a:rPr lang="en-US" b="1" smtClean="0">
                    <a:solidFill>
                      <a:schemeClr val="accent1">
                        <a:lumMod val="75000"/>
                      </a:schemeClr>
                    </a:solidFill>
                  </a:rPr>
                  <a:t>matchede par t-test</a:t>
                </a:r>
                <a:r>
                  <a:rPr lang="en-US" smtClean="0"/>
                  <a:t>’</a:t>
                </a:r>
              </a:p>
              <a:p>
                <a:r>
                  <a:rPr lang="en-US" smtClean="0"/>
                  <a:t>Vi har to stikprøver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a14:m>
                <a:r>
                  <a:rPr lang="en-US" smtClean="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oMath>
                </a14:m>
                <a:r>
                  <a:rPr lang="en-US" smtClean="0"/>
                  <a:t> og </a:t>
                </a:r>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sub>
                    </m:sSub>
                  </m:oMath>
                </a14:m>
                <a:r>
                  <a:rPr lang="en-US"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2</m:t>
                        </m:r>
                      </m:sub>
                    </m:sSub>
                  </m:oMath>
                </a14:m>
                <a:r>
                  <a:rPr lang="en-US" smtClean="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𝑛</m:t>
                        </m:r>
                      </m:sub>
                    </m:sSub>
                  </m:oMath>
                </a14:m>
                <a:r>
                  <a:rPr lang="en-US" smtClean="0"/>
                  <a:t>, hvor hvert par af observationer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𝑖</m:t>
                        </m:r>
                      </m:sub>
                    </m:sSub>
                  </m:oMath>
                </a14:m>
                <a:r>
                  <a:rPr lang="en-US" smtClean="0"/>
                  <a:t>) er afhængige. Derfor ser vi på forskellene: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𝑖</m:t>
                        </m:r>
                      </m:sub>
                    </m:sSub>
                  </m:oMath>
                </a14:m>
                <a:endParaRPr lang="en-US" smtClean="0"/>
              </a:p>
              <a:p>
                <a:r>
                  <a:rPr lang="en-US" smtClean="0"/>
                  <a:t>Eksempler (før-og-efter-tests):</a:t>
                </a:r>
              </a:p>
              <a:p>
                <a:pPr lvl="1"/>
                <a:r>
                  <a:rPr lang="en-US" smtClean="0"/>
                  <a:t>Personers vægt før og efter en slankekur</a:t>
                </a:r>
              </a:p>
              <a:p>
                <a:pPr lvl="1"/>
                <a:r>
                  <a:rPr lang="en-US" smtClean="0"/>
                  <a:t>Bilers brænstofforbrug før og efter en motorrens</a:t>
                </a:r>
              </a:p>
              <a:p>
                <a:pPr lvl="1"/>
                <a:r>
                  <a:rPr lang="en-US" smtClean="0"/>
                  <a:t>Produktionens kvalitet før og efter en justering</a:t>
                </a:r>
              </a:p>
              <a:p>
                <a:r>
                  <a:rPr lang="en-US" smtClean="0"/>
                  <a:t>Andre eksempler:</a:t>
                </a:r>
              </a:p>
              <a:p>
                <a:pPr lvl="1"/>
                <a:r>
                  <a:rPr lang="en-US" smtClean="0"/>
                  <a:t>Måling af ansigtsgenkendelse med to forskellige algoritmer</a:t>
                </a:r>
              </a:p>
              <a:p>
                <a:pPr lvl="1"/>
                <a:r>
                  <a:rPr lang="en-US" smtClean="0"/>
                  <a:t>BMI af mor og datter eller far og søn eller samboende partnere.</a:t>
                </a:r>
                <a:r>
                  <a:rPr lang="en-US"/>
                  <a:t/>
                </a:r>
                <a:br>
                  <a:rPr lang="en-US"/>
                </a:br>
                <a:endParaRPr lang="en-GB"/>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68" t="-659" b="-1868"/>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2CD97C06-EC96-4259-9516-82894ECCBF7D}" type="slidenum">
              <a:rPr lang="da-DK" smtClean="0">
                <a:solidFill>
                  <a:prstClr val="black">
                    <a:tint val="75000"/>
                  </a:prstClr>
                </a:solidFill>
              </a:rPr>
              <a:pPr/>
              <a:t>16</a:t>
            </a:fld>
            <a:endParaRPr lang="da-DK" dirty="0">
              <a:solidFill>
                <a:prstClr val="black">
                  <a:tint val="75000"/>
                </a:prstClr>
              </a:solidFill>
            </a:endParaRPr>
          </a:p>
        </p:txBody>
      </p:sp>
    </p:spTree>
    <p:extLst>
      <p:ext uri="{BB962C8B-B14F-4D97-AF65-F5344CB8AC3E}">
        <p14:creationId xmlns:p14="http://schemas.microsoft.com/office/powerpoint/2010/main" val="1145725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059832" y="5409712"/>
            <a:ext cx="4248472" cy="428417"/>
          </a:xfrm>
          <a:prstGeom prst="rect">
            <a:avLst/>
          </a:prstGeom>
        </p:spPr>
      </p:pic>
      <p:sp>
        <p:nvSpPr>
          <p:cNvPr id="2" name="Title 1"/>
          <p:cNvSpPr>
            <a:spLocks noGrp="1"/>
          </p:cNvSpPr>
          <p:nvPr>
            <p:ph type="title"/>
          </p:nvPr>
        </p:nvSpPr>
        <p:spPr/>
        <p:txBody>
          <a:bodyPr/>
          <a:lstStyle/>
          <a:p>
            <a:r>
              <a:rPr lang="en-US" smtClean="0"/>
              <a:t>Eksempel 8.12, s. 281</a:t>
            </a:r>
            <a:endParaRPr lang="en-GB"/>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mtClean="0"/>
                  <a:t>På 10 fabrikker er sikkerheden målt som det ugentlige antal mistede arbejdstimer som følge af ulykker. Der måles før og efter indførelsen af et sikkerhedsprogram. Har sikkerhedsprogrammet bevirket en forbedring af sikkerheden på 5 % signifikansniveau?</a:t>
                </a:r>
              </a:p>
              <a:p>
                <a:r>
                  <a:rPr lang="en-US" smtClean="0"/>
                  <a:t>Data: </a:t>
                </a:r>
                <a:br>
                  <a:rPr lang="en-US" smtClean="0"/>
                </a:br>
                <a:r>
                  <a:rPr lang="en-US" smtClean="0"/>
                  <a:t/>
                </a:r>
                <a:br>
                  <a:rPr lang="en-US" smtClean="0"/>
                </a:br>
                <a:r>
                  <a:rPr lang="en-US" smtClean="0"/>
                  <a:t/>
                </a:r>
                <a:br>
                  <a:rPr lang="en-US" smtClean="0"/>
                </a:br>
                <a:endParaRPr lang="en-US" smtClean="0"/>
              </a:p>
              <a:p>
                <a:r>
                  <a:rPr lang="en-US"/>
                  <a:t>Der er forskel </a:t>
                </a:r>
                <a:r>
                  <a:rPr lang="en-US" smtClean="0"/>
                  <a:t>på niveauet af antal mistede timer på de ti fabrikker (se f.eks. nr. 4 og nr. 10), sikkert fordi der er forskel på </a:t>
                </a:r>
                <a:r>
                  <a:rPr lang="en-US"/>
                  <a:t>produktionen og på antal </a:t>
                </a:r>
                <a:r>
                  <a:rPr lang="en-US" smtClean="0"/>
                  <a:t>ansatte </a:t>
                </a:r>
              </a:p>
              <a:p>
                <a:r>
                  <a:rPr lang="en-US" smtClean="0"/>
                  <a:t>Vi ser på forskelle i antal mistede arbejdtimer før og efter: </a:t>
                </a:r>
                <a:br>
                  <a:rPr lang="en-US" smtClean="0"/>
                </a:b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GB" smtClean="0"/>
                  <a:t>: </a:t>
                </a:r>
              </a:p>
              <a:p>
                <a:r>
                  <a:rPr lang="en-US" smtClean="0"/>
                  <a:t>Vi kan nu se bort fra de to oprindelige stikprøver og arbejde videre med </a:t>
                </a:r>
                <a14:m>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oMath>
                </a14:m>
                <a:r>
                  <a:rPr lang="en-US" smtClean="0"/>
                  <a:t>. </a:t>
                </a:r>
                <a:endParaRPr lang="en-GB"/>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868" t="-659" r="-1302"/>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2CD97C06-EC96-4259-9516-82894ECCBF7D}" type="slidenum">
              <a:rPr lang="da-DK" smtClean="0">
                <a:solidFill>
                  <a:prstClr val="black">
                    <a:tint val="75000"/>
                  </a:prstClr>
                </a:solidFill>
              </a:rPr>
              <a:pPr/>
              <a:t>17</a:t>
            </a:fld>
            <a:endParaRPr lang="da-DK" dirty="0">
              <a:solidFill>
                <a:prstClr val="black">
                  <a:tint val="75000"/>
                </a:prstClr>
              </a:solidFill>
            </a:endParaRPr>
          </a:p>
        </p:txBody>
      </p:sp>
      <p:pic>
        <p:nvPicPr>
          <p:cNvPr id="5" name="Picture 4"/>
          <p:cNvPicPr>
            <a:picLocks noChangeAspect="1"/>
          </p:cNvPicPr>
          <p:nvPr/>
        </p:nvPicPr>
        <p:blipFill>
          <a:blip r:embed="rId4"/>
          <a:stretch>
            <a:fillRect/>
          </a:stretch>
        </p:blipFill>
        <p:spPr>
          <a:xfrm>
            <a:off x="755576" y="3014662"/>
            <a:ext cx="7950274" cy="796859"/>
          </a:xfrm>
          <a:prstGeom prst="rect">
            <a:avLst/>
          </a:prstGeom>
        </p:spPr>
      </p:pic>
    </p:spTree>
    <p:extLst>
      <p:ext uri="{BB962C8B-B14F-4D97-AF65-F5344CB8AC3E}">
        <p14:creationId xmlns:p14="http://schemas.microsoft.com/office/powerpoint/2010/main" val="2454326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Eksempel 8.12, s. 281</a:t>
            </a:r>
            <a:endParaRPr lang="en-GB"/>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mtClean="0"/>
                  <a:t>Vi behandler</a:t>
                </a:r>
                <a:r>
                  <a:rPr lang="en-GB" smtClean="0"/>
                  <a:t> </a:t>
                </a:r>
                <a14:m>
                  <m:oMath xmlns:m="http://schemas.openxmlformats.org/officeDocument/2006/math">
                    <m:r>
                      <a:rPr lang="en-US" b="0" i="1" smtClean="0">
                        <a:latin typeface="Cambria Math" panose="02040503050406030204" pitchFamily="18" charset="0"/>
                      </a:rPr>
                      <m:t>𝐷</m:t>
                    </m:r>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𝑑</m:t>
                        </m:r>
                      </m:e>
                      <m:sub>
                        <m:r>
                          <a:rPr lang="en-US" i="1">
                            <a:latin typeface="Cambria Math" panose="02040503050406030204" pitchFamily="18" charset="0"/>
                          </a:rPr>
                          <m:t>1</m:t>
                        </m:r>
                      </m:sub>
                    </m:sSub>
                  </m:oMath>
                </a14:m>
                <a:r>
                  <a:rPr lang="en-US"/>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𝑑</m:t>
                        </m:r>
                      </m:e>
                      <m:sub>
                        <m:r>
                          <a:rPr lang="en-US" i="1">
                            <a:latin typeface="Cambria Math" panose="02040503050406030204" pitchFamily="18" charset="0"/>
                          </a:rPr>
                          <m:t>2</m:t>
                        </m:r>
                      </m:sub>
                    </m:sSub>
                  </m:oMath>
                </a14:m>
                <a:r>
                  <a:rPr lang="en-US"/>
                  <a:t>, ...,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𝑑</m:t>
                        </m:r>
                      </m:e>
                      <m:sub>
                        <m:r>
                          <a:rPr lang="en-US" i="1">
                            <a:latin typeface="Cambria Math" panose="02040503050406030204" pitchFamily="18" charset="0"/>
                          </a:rPr>
                          <m:t>𝑛</m:t>
                        </m:r>
                      </m:sub>
                    </m:sSub>
                  </m:oMath>
                </a14:m>
                <a:r>
                  <a:rPr lang="en-GB" smtClean="0"/>
                  <a:t> som en enkelt stikprøve af en population med middelværdi </a:t>
                </a:r>
                <a14:m>
                  <m:oMath xmlns:m="http://schemas.openxmlformats.org/officeDocument/2006/math">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0</m:t>
                        </m:r>
                      </m:sub>
                    </m:sSub>
                  </m:oMath>
                </a14:m>
                <a:r>
                  <a:rPr lang="en-US" smtClean="0"/>
                  <a:t> </a:t>
                </a:r>
                <a:br>
                  <a:rPr lang="en-US" smtClean="0"/>
                </a:br>
                <a:endParaRPr lang="en-US" smtClean="0"/>
              </a:p>
              <a:p>
                <a:r>
                  <a:rPr lang="en-US" smtClean="0"/>
                  <a:t>Stikprøvens middelværdi,</a:t>
                </a:r>
                <a:r>
                  <a:rPr lang="da-DK" smtClean="0"/>
                  <a:t> </a:t>
                </a:r>
                <a14:m>
                  <m:oMath xmlns:m="http://schemas.openxmlformats.org/officeDocument/2006/math">
                    <m:acc>
                      <m:accPr>
                        <m:chr m:val="̅"/>
                        <m:ctrlPr>
                          <a:rPr lang="da-DK" i="1">
                            <a:latin typeface="Cambria Math" panose="02040503050406030204" pitchFamily="18" charset="0"/>
                          </a:rPr>
                        </m:ctrlPr>
                      </m:accPr>
                      <m:e>
                        <m:r>
                          <a:rPr lang="da-DK" i="1">
                            <a:latin typeface="Cambria Math"/>
                          </a:rPr>
                          <m:t>𝑑</m:t>
                        </m:r>
                      </m:e>
                    </m:acc>
                    <m:r>
                      <a:rPr lang="da-DK" i="1">
                        <a:latin typeface="Cambria Math"/>
                      </a:rPr>
                      <m:t>=</m:t>
                    </m:r>
                    <m:box>
                      <m:boxPr>
                        <m:ctrlPr>
                          <a:rPr lang="da-DK" i="1">
                            <a:latin typeface="Cambria Math" panose="02040503050406030204" pitchFamily="18" charset="0"/>
                          </a:rPr>
                        </m:ctrlPr>
                      </m:boxPr>
                      <m:e>
                        <m:argPr>
                          <m:argSz m:val="-1"/>
                        </m:argPr>
                        <m:f>
                          <m:fPr>
                            <m:ctrlPr>
                              <a:rPr lang="da-DK" i="1">
                                <a:latin typeface="Cambria Math" panose="02040503050406030204" pitchFamily="18" charset="0"/>
                              </a:rPr>
                            </m:ctrlPr>
                          </m:fPr>
                          <m:num>
                            <m:r>
                              <a:rPr lang="da-DK" i="1">
                                <a:latin typeface="Cambria Math"/>
                              </a:rPr>
                              <m:t>1</m:t>
                            </m:r>
                          </m:num>
                          <m:den>
                            <m:r>
                              <a:rPr lang="da-DK" i="1">
                                <a:latin typeface="Cambria Math"/>
                              </a:rPr>
                              <m:t>𝑛</m:t>
                            </m:r>
                          </m:den>
                        </m:f>
                        <m:nary>
                          <m:naryPr>
                            <m:chr m:val="∑"/>
                            <m:limLoc m:val="subSup"/>
                            <m:ctrlPr>
                              <a:rPr lang="da-DK" i="1">
                                <a:latin typeface="Cambria Math" panose="02040503050406030204" pitchFamily="18" charset="0"/>
                              </a:rPr>
                            </m:ctrlPr>
                          </m:naryPr>
                          <m:sub>
                            <m:r>
                              <m:rPr>
                                <m:brk m:alnAt="25"/>
                              </m:rPr>
                              <a:rPr lang="da-DK" i="1">
                                <a:latin typeface="Cambria Math"/>
                              </a:rPr>
                              <m:t>𝑖</m:t>
                            </m:r>
                            <m:r>
                              <a:rPr lang="da-DK" i="1">
                                <a:latin typeface="Cambria Math"/>
                              </a:rPr>
                              <m:t>=1</m:t>
                            </m:r>
                          </m:sub>
                          <m:sup>
                            <m:r>
                              <a:rPr lang="da-DK" i="1">
                                <a:latin typeface="Cambria Math"/>
                              </a:rPr>
                              <m:t>𝑛</m:t>
                            </m:r>
                          </m:sup>
                          <m:e>
                            <m:sSub>
                              <m:sSubPr>
                                <m:ctrlPr>
                                  <a:rPr lang="da-DK" i="1">
                                    <a:latin typeface="Cambria Math" panose="02040503050406030204" pitchFamily="18" charset="0"/>
                                  </a:rPr>
                                </m:ctrlPr>
                              </m:sSubPr>
                              <m:e>
                                <m:r>
                                  <a:rPr lang="da-DK" i="1">
                                    <a:latin typeface="Cambria Math"/>
                                  </a:rPr>
                                  <m:t>𝑑</m:t>
                                </m:r>
                              </m:e>
                              <m:sub>
                                <m:r>
                                  <a:rPr lang="da-DK" i="1">
                                    <a:latin typeface="Cambria Math"/>
                                  </a:rPr>
                                  <m:t>𝑖</m:t>
                                </m:r>
                              </m:sub>
                            </m:sSub>
                          </m:e>
                        </m:nary>
                      </m:e>
                    </m:box>
                  </m:oMath>
                </a14:m>
                <a:r>
                  <a:rPr lang="en-GB" smtClean="0"/>
                  <a:t> er vores estimator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i="1">
                            <a:latin typeface="Cambria Math" panose="02040503050406030204" pitchFamily="18" charset="0"/>
                          </a:rPr>
                          <m:t>0</m:t>
                        </m:r>
                      </m:sub>
                    </m:sSub>
                  </m:oMath>
                </a14:m>
                <a:r>
                  <a:rPr lang="en-GB" smtClean="0"/>
                  <a:t> </a:t>
                </a:r>
              </a:p>
              <a:p>
                <a:r>
                  <a:rPr lang="en-US"/>
                  <a:t>Dette er analogt til metoden fra kap. 7, hvor vi antog, at </a:t>
                </a:r>
                <a:r>
                  <a:rPr lang="en-US" smtClean="0"/>
                  <a:t>stikprøven med middelværdi </a:t>
                </a:r>
                <a14:m>
                  <m:oMath xmlns:m="http://schemas.openxmlformats.org/officeDocument/2006/math">
                    <m:acc>
                      <m:accPr>
                        <m:chr m:val="̅"/>
                        <m:ctrlPr>
                          <a:rPr lang="da-DK" i="1">
                            <a:latin typeface="Cambria Math" panose="02040503050406030204" pitchFamily="18" charset="0"/>
                          </a:rPr>
                        </m:ctrlPr>
                      </m:accPr>
                      <m:e>
                        <m:r>
                          <a:rPr lang="en-US" b="0" i="1" smtClean="0">
                            <a:latin typeface="Cambria Math" panose="02040503050406030204" pitchFamily="18" charset="0"/>
                          </a:rPr>
                          <m:t>𝑥</m:t>
                        </m:r>
                      </m:e>
                    </m:acc>
                  </m:oMath>
                </a14:m>
                <a:r>
                  <a:rPr lang="en-US" smtClean="0"/>
                  <a:t> kom fra en population med middelværdi </a:t>
                </a:r>
                <a14:m>
                  <m:oMath xmlns:m="http://schemas.openxmlformats.org/officeDocument/2006/math">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0</m:t>
                        </m:r>
                      </m:sub>
                    </m:sSub>
                  </m:oMath>
                </a14:m>
                <a:endParaRPr lang="en-US"/>
              </a:p>
              <a:p>
                <a:r>
                  <a:rPr lang="da-DK" smtClean="0"/>
                  <a:t>Stikprøvens varians </a:t>
                </a:r>
                <a14:m>
                  <m:oMath xmlns:m="http://schemas.openxmlformats.org/officeDocument/2006/math">
                    <m:sSup>
                      <m:sSupPr>
                        <m:ctrlPr>
                          <a:rPr lang="da-DK" sz="2400" i="1">
                            <a:latin typeface="Cambria Math" panose="02040503050406030204" pitchFamily="18" charset="0"/>
                          </a:rPr>
                        </m:ctrlPr>
                      </m:sSupPr>
                      <m:e>
                        <m:sSub>
                          <m:sSubPr>
                            <m:ctrlPr>
                              <a:rPr lang="da-DK" sz="2400" i="1">
                                <a:latin typeface="Cambria Math" panose="02040503050406030204" pitchFamily="18" charset="0"/>
                              </a:rPr>
                            </m:ctrlPr>
                          </m:sSubPr>
                          <m:e>
                            <m:r>
                              <a:rPr lang="da-DK" sz="2400" i="1">
                                <a:latin typeface="Cambria Math"/>
                              </a:rPr>
                              <m:t>𝑠</m:t>
                            </m:r>
                          </m:e>
                          <m:sub>
                            <m:r>
                              <a:rPr lang="da-DK" sz="2400" i="1">
                                <a:latin typeface="Cambria Math"/>
                              </a:rPr>
                              <m:t>𝑑</m:t>
                            </m:r>
                          </m:sub>
                        </m:sSub>
                      </m:e>
                      <m:sup>
                        <m:r>
                          <a:rPr lang="da-DK" sz="2400" i="1">
                            <a:latin typeface="Cambria Math"/>
                          </a:rPr>
                          <m:t>2</m:t>
                        </m:r>
                      </m:sup>
                    </m:sSup>
                  </m:oMath>
                </a14:m>
                <a:r>
                  <a:rPr lang="da-DK" dirty="0"/>
                  <a:t/>
                </a:r>
                <a:br>
                  <a:rPr lang="da-DK" dirty="0"/>
                </a:br>
                <a:r>
                  <a:rPr lang="da-DK" sz="1200" dirty="0"/>
                  <a:t> </a:t>
                </a:r>
                <a:r>
                  <a:rPr lang="da-DK" dirty="0"/>
                  <a:t/>
                </a:r>
                <a:br>
                  <a:rPr lang="da-DK" dirty="0"/>
                </a:br>
                <a14:m>
                  <m:oMath xmlns:m="http://schemas.openxmlformats.org/officeDocument/2006/math">
                    <m:sSup>
                      <m:sSupPr>
                        <m:ctrlPr>
                          <a:rPr lang="da-DK" sz="2400" i="1">
                            <a:latin typeface="Cambria Math" panose="02040503050406030204" pitchFamily="18" charset="0"/>
                          </a:rPr>
                        </m:ctrlPr>
                      </m:sSupPr>
                      <m:e>
                        <m:sSub>
                          <m:sSubPr>
                            <m:ctrlPr>
                              <a:rPr lang="da-DK" sz="2400" i="1">
                                <a:latin typeface="Cambria Math" panose="02040503050406030204" pitchFamily="18" charset="0"/>
                              </a:rPr>
                            </m:ctrlPr>
                          </m:sSubPr>
                          <m:e>
                            <m:r>
                              <a:rPr lang="da-DK" sz="2400" i="1">
                                <a:latin typeface="Cambria Math"/>
                              </a:rPr>
                              <m:t>𝑠</m:t>
                            </m:r>
                          </m:e>
                          <m:sub>
                            <m:r>
                              <a:rPr lang="da-DK" sz="2400" i="1">
                                <a:latin typeface="Cambria Math"/>
                              </a:rPr>
                              <m:t>𝑑</m:t>
                            </m:r>
                          </m:sub>
                        </m:sSub>
                      </m:e>
                      <m:sup>
                        <m:r>
                          <a:rPr lang="da-DK" sz="2400" i="1">
                            <a:latin typeface="Cambria Math"/>
                          </a:rPr>
                          <m:t>2</m:t>
                        </m:r>
                      </m:sup>
                    </m:sSup>
                    <m:r>
                      <a:rPr lang="da-DK" sz="2400" i="1">
                        <a:latin typeface="Cambria Math"/>
                      </a:rPr>
                      <m:t>=</m:t>
                    </m:r>
                    <m:f>
                      <m:fPr>
                        <m:ctrlPr>
                          <a:rPr lang="da-DK" sz="2400" i="1">
                            <a:latin typeface="Cambria Math" panose="02040503050406030204" pitchFamily="18" charset="0"/>
                          </a:rPr>
                        </m:ctrlPr>
                      </m:fPr>
                      <m:num>
                        <m:r>
                          <a:rPr lang="da-DK" sz="2400" i="1">
                            <a:latin typeface="Cambria Math"/>
                          </a:rPr>
                          <m:t>𝑛</m:t>
                        </m:r>
                        <m:nary>
                          <m:naryPr>
                            <m:chr m:val="∑"/>
                            <m:ctrlPr>
                              <a:rPr lang="da-DK" sz="2400" i="1">
                                <a:latin typeface="Cambria Math" panose="02040503050406030204" pitchFamily="18" charset="0"/>
                              </a:rPr>
                            </m:ctrlPr>
                          </m:naryPr>
                          <m:sub>
                            <m:r>
                              <m:rPr>
                                <m:brk m:alnAt="23"/>
                              </m:rPr>
                              <a:rPr lang="da-DK" sz="2400" i="1">
                                <a:latin typeface="Cambria Math"/>
                              </a:rPr>
                              <m:t>𝑖</m:t>
                            </m:r>
                            <m:r>
                              <a:rPr lang="da-DK" sz="2400" i="1">
                                <a:latin typeface="Cambria Math"/>
                              </a:rPr>
                              <m:t>=1</m:t>
                            </m:r>
                          </m:sub>
                          <m:sup>
                            <m:r>
                              <a:rPr lang="da-DK" sz="2400" i="1">
                                <a:latin typeface="Cambria Math"/>
                              </a:rPr>
                              <m:t>𝑛</m:t>
                            </m:r>
                          </m:sup>
                          <m:e>
                            <m:sSup>
                              <m:sSupPr>
                                <m:ctrlPr>
                                  <a:rPr lang="da-DK" sz="2400" i="1">
                                    <a:latin typeface="Cambria Math" panose="02040503050406030204" pitchFamily="18" charset="0"/>
                                  </a:rPr>
                                </m:ctrlPr>
                              </m:sSupPr>
                              <m:e>
                                <m:sSub>
                                  <m:sSubPr>
                                    <m:ctrlPr>
                                      <a:rPr lang="da-DK" sz="2400" i="1">
                                        <a:latin typeface="Cambria Math" panose="02040503050406030204" pitchFamily="18" charset="0"/>
                                      </a:rPr>
                                    </m:ctrlPr>
                                  </m:sSubPr>
                                  <m:e>
                                    <m:r>
                                      <a:rPr lang="da-DK" sz="2400" i="1">
                                        <a:latin typeface="Cambria Math"/>
                                      </a:rPr>
                                      <m:t>𝑑</m:t>
                                    </m:r>
                                  </m:e>
                                  <m:sub>
                                    <m:r>
                                      <a:rPr lang="da-DK" sz="2400" i="1">
                                        <a:latin typeface="Cambria Math"/>
                                      </a:rPr>
                                      <m:t>𝑖</m:t>
                                    </m:r>
                                  </m:sub>
                                </m:sSub>
                              </m:e>
                              <m:sup>
                                <m:r>
                                  <a:rPr lang="da-DK" sz="2400" i="1">
                                    <a:latin typeface="Cambria Math"/>
                                  </a:rPr>
                                  <m:t>2</m:t>
                                </m:r>
                              </m:sup>
                            </m:sSup>
                            <m:r>
                              <a:rPr lang="da-DK" sz="2400" i="1">
                                <a:latin typeface="Cambria Math"/>
                              </a:rPr>
                              <m:t>−</m:t>
                            </m:r>
                            <m:sSup>
                              <m:sSupPr>
                                <m:ctrlPr>
                                  <a:rPr lang="da-DK" sz="2400" i="1">
                                    <a:latin typeface="Cambria Math" panose="02040503050406030204" pitchFamily="18" charset="0"/>
                                  </a:rPr>
                                </m:ctrlPr>
                              </m:sSupPr>
                              <m:e>
                                <m:r>
                                  <a:rPr lang="da-DK" sz="2400" i="1">
                                    <a:latin typeface="Cambria Math"/>
                                  </a:rPr>
                                  <m:t>(</m:t>
                                </m:r>
                                <m:nary>
                                  <m:naryPr>
                                    <m:chr m:val="∑"/>
                                    <m:ctrlPr>
                                      <a:rPr lang="da-DK" sz="2400" i="1">
                                        <a:latin typeface="Cambria Math" panose="02040503050406030204" pitchFamily="18" charset="0"/>
                                      </a:rPr>
                                    </m:ctrlPr>
                                  </m:naryPr>
                                  <m:sub>
                                    <m:r>
                                      <m:rPr>
                                        <m:brk m:alnAt="23"/>
                                      </m:rPr>
                                      <a:rPr lang="da-DK" sz="2400" i="1">
                                        <a:latin typeface="Cambria Math"/>
                                      </a:rPr>
                                      <m:t>𝑖</m:t>
                                    </m:r>
                                    <m:r>
                                      <a:rPr lang="da-DK" sz="2400" i="1">
                                        <a:latin typeface="Cambria Math"/>
                                      </a:rPr>
                                      <m:t>=1</m:t>
                                    </m:r>
                                  </m:sub>
                                  <m:sup>
                                    <m:r>
                                      <a:rPr lang="da-DK" sz="2400" i="1">
                                        <a:latin typeface="Cambria Math"/>
                                      </a:rPr>
                                      <m:t>𝑛</m:t>
                                    </m:r>
                                  </m:sup>
                                  <m:e>
                                    <m:sSub>
                                      <m:sSubPr>
                                        <m:ctrlPr>
                                          <a:rPr lang="da-DK" sz="2400" i="1">
                                            <a:latin typeface="Cambria Math" panose="02040503050406030204" pitchFamily="18" charset="0"/>
                                          </a:rPr>
                                        </m:ctrlPr>
                                      </m:sSubPr>
                                      <m:e>
                                        <m:r>
                                          <a:rPr lang="da-DK" sz="2400" i="1">
                                            <a:latin typeface="Cambria Math"/>
                                          </a:rPr>
                                          <m:t>𝑑</m:t>
                                        </m:r>
                                      </m:e>
                                      <m:sub>
                                        <m:r>
                                          <a:rPr lang="da-DK" sz="2400" i="1">
                                            <a:latin typeface="Cambria Math"/>
                                          </a:rPr>
                                          <m:t>𝑖</m:t>
                                        </m:r>
                                      </m:sub>
                                    </m:sSub>
                                  </m:e>
                                </m:nary>
                                <m:r>
                                  <a:rPr lang="da-DK" sz="2400" i="1">
                                    <a:latin typeface="Cambria Math"/>
                                  </a:rPr>
                                  <m:t>)</m:t>
                                </m:r>
                              </m:e>
                              <m:sup>
                                <m:r>
                                  <a:rPr lang="da-DK" sz="2400" i="1">
                                    <a:latin typeface="Cambria Math"/>
                                  </a:rPr>
                                  <m:t>2</m:t>
                                </m:r>
                              </m:sup>
                            </m:sSup>
                          </m:e>
                        </m:nary>
                      </m:num>
                      <m:den>
                        <m:r>
                          <a:rPr lang="da-DK" sz="2400" i="1">
                            <a:latin typeface="Cambria Math"/>
                          </a:rPr>
                          <m:t>𝑛</m:t>
                        </m:r>
                        <m:r>
                          <a:rPr lang="da-DK" sz="2400" i="1">
                            <a:latin typeface="Cambria Math"/>
                          </a:rPr>
                          <m:t>(</m:t>
                        </m:r>
                        <m:r>
                          <a:rPr lang="da-DK" sz="2400" i="1">
                            <a:latin typeface="Cambria Math"/>
                          </a:rPr>
                          <m:t>𝑛</m:t>
                        </m:r>
                        <m:r>
                          <a:rPr lang="da-DK" sz="2400" i="1">
                            <a:latin typeface="Cambria Math"/>
                          </a:rPr>
                          <m:t>−1)</m:t>
                        </m:r>
                      </m:den>
                    </m:f>
                  </m:oMath>
                </a14:m>
                <a:endParaRPr lang="da-DK" dirty="0" smtClean="0"/>
              </a:p>
              <a:p>
                <a:r>
                  <a:rPr lang="da-DK" smtClean="0"/>
                  <a:t>Stikprøvens standardafvigelse </a:t>
                </a:r>
                <a14:m>
                  <m:oMath xmlns:m="http://schemas.openxmlformats.org/officeDocument/2006/math">
                    <m:sSub>
                      <m:sSubPr>
                        <m:ctrlPr>
                          <a:rPr lang="da-DK" i="1">
                            <a:latin typeface="Cambria Math" panose="02040503050406030204" pitchFamily="18" charset="0"/>
                            <a:ea typeface="Cambria Math"/>
                          </a:rPr>
                        </m:ctrlPr>
                      </m:sSubPr>
                      <m:e>
                        <m:r>
                          <a:rPr lang="da-DK" i="1">
                            <a:latin typeface="Cambria Math"/>
                            <a:ea typeface="Cambria Math"/>
                          </a:rPr>
                          <m:t>𝑠</m:t>
                        </m:r>
                      </m:e>
                      <m:sub>
                        <m:r>
                          <a:rPr lang="da-DK" i="1">
                            <a:latin typeface="Cambria Math"/>
                            <a:ea typeface="Cambria Math"/>
                          </a:rPr>
                          <m:t>𝑑</m:t>
                        </m:r>
                      </m:sub>
                    </m:sSub>
                  </m:oMath>
                </a14:m>
                <a:r>
                  <a:rPr lang="da-DK" dirty="0" smtClean="0"/>
                  <a:t>: </a:t>
                </a:r>
                <a14:m>
                  <m:oMath xmlns:m="http://schemas.openxmlformats.org/officeDocument/2006/math">
                    <m:sSub>
                      <m:sSubPr>
                        <m:ctrlPr>
                          <a:rPr lang="da-DK" i="1">
                            <a:latin typeface="Cambria Math" panose="02040503050406030204" pitchFamily="18" charset="0"/>
                            <a:ea typeface="Cambria Math"/>
                          </a:rPr>
                        </m:ctrlPr>
                      </m:sSubPr>
                      <m:e>
                        <m:r>
                          <a:rPr lang="da-DK" i="1">
                            <a:latin typeface="Cambria Math"/>
                            <a:ea typeface="Cambria Math"/>
                          </a:rPr>
                          <m:t>𝑠</m:t>
                        </m:r>
                      </m:e>
                      <m:sub>
                        <m:r>
                          <a:rPr lang="da-DK" i="1">
                            <a:latin typeface="Cambria Math"/>
                            <a:ea typeface="Cambria Math"/>
                          </a:rPr>
                          <m:t>𝑑</m:t>
                        </m:r>
                      </m:sub>
                    </m:sSub>
                    <m:r>
                      <a:rPr lang="en-US" b="0" i="1" smtClean="0">
                        <a:latin typeface="Cambria Math" panose="02040503050406030204" pitchFamily="18" charset="0"/>
                        <a:ea typeface="Cambria Math"/>
                      </a:rPr>
                      <m:t>=</m:t>
                    </m:r>
                    <m:rad>
                      <m:radPr>
                        <m:degHide m:val="on"/>
                        <m:ctrlPr>
                          <a:rPr lang="en-US" b="0" i="1" smtClean="0">
                            <a:latin typeface="Cambria Math" panose="02040503050406030204" pitchFamily="18" charset="0"/>
                            <a:ea typeface="Cambria Math"/>
                          </a:rPr>
                        </m:ctrlPr>
                      </m:radPr>
                      <m:deg/>
                      <m:e>
                        <m:sSup>
                          <m:sSupPr>
                            <m:ctrlPr>
                              <a:rPr lang="da-DK" sz="2000" i="1">
                                <a:latin typeface="Cambria Math" panose="02040503050406030204" pitchFamily="18" charset="0"/>
                              </a:rPr>
                            </m:ctrlPr>
                          </m:sSupPr>
                          <m:e>
                            <m:sSub>
                              <m:sSubPr>
                                <m:ctrlPr>
                                  <a:rPr lang="da-DK" sz="2000" i="1">
                                    <a:latin typeface="Cambria Math" panose="02040503050406030204" pitchFamily="18" charset="0"/>
                                  </a:rPr>
                                </m:ctrlPr>
                              </m:sSubPr>
                              <m:e>
                                <m:r>
                                  <a:rPr lang="da-DK" sz="2000" i="1">
                                    <a:latin typeface="Cambria Math"/>
                                  </a:rPr>
                                  <m:t>𝑠</m:t>
                                </m:r>
                              </m:e>
                              <m:sub>
                                <m:r>
                                  <a:rPr lang="da-DK" sz="2000" i="1">
                                    <a:latin typeface="Cambria Math"/>
                                  </a:rPr>
                                  <m:t>𝑑</m:t>
                                </m:r>
                              </m:sub>
                            </m:sSub>
                          </m:e>
                          <m:sup>
                            <m:r>
                              <a:rPr lang="da-DK" sz="2000" i="1">
                                <a:latin typeface="Cambria Math"/>
                              </a:rPr>
                              <m:t>2</m:t>
                            </m:r>
                          </m:sup>
                        </m:sSup>
                      </m:e>
                    </m:rad>
                  </m:oMath>
                </a14:m>
                <a:endParaRPr lang="da-DK" dirty="0"/>
              </a:p>
              <a:p>
                <a:r>
                  <a:rPr lang="da-DK" dirty="0"/>
                  <a:t>Teststørrelsen:   </a:t>
                </a:r>
                <a14:m>
                  <m:oMath xmlns:m="http://schemas.openxmlformats.org/officeDocument/2006/math">
                    <m:sSub>
                      <m:sSubPr>
                        <m:ctrlPr>
                          <a:rPr lang="da-DK" i="1">
                            <a:latin typeface="Cambria Math" panose="02040503050406030204" pitchFamily="18" charset="0"/>
                          </a:rPr>
                        </m:ctrlPr>
                      </m:sSubPr>
                      <m:e>
                        <m:r>
                          <a:rPr lang="da-DK" i="1">
                            <a:latin typeface="Cambria Math"/>
                          </a:rPr>
                          <m:t>𝑡</m:t>
                        </m:r>
                      </m:e>
                      <m:sub>
                        <m:r>
                          <a:rPr lang="da-DK" i="1">
                            <a:latin typeface="Cambria Math"/>
                          </a:rPr>
                          <m:t>0</m:t>
                        </m:r>
                      </m:sub>
                    </m:sSub>
                    <m:r>
                      <a:rPr lang="da-DK" i="1">
                        <a:latin typeface="Cambria Math"/>
                      </a:rPr>
                      <m:t>=</m:t>
                    </m:r>
                    <m:f>
                      <m:fPr>
                        <m:ctrlPr>
                          <a:rPr lang="da-DK" i="1">
                            <a:latin typeface="Cambria Math" panose="02040503050406030204" pitchFamily="18" charset="0"/>
                          </a:rPr>
                        </m:ctrlPr>
                      </m:fPr>
                      <m:num>
                        <m:acc>
                          <m:accPr>
                            <m:chr m:val="̅"/>
                            <m:ctrlPr>
                              <a:rPr lang="da-DK" i="1">
                                <a:latin typeface="Cambria Math" panose="02040503050406030204" pitchFamily="18" charset="0"/>
                              </a:rPr>
                            </m:ctrlPr>
                          </m:accPr>
                          <m:e>
                            <m:r>
                              <a:rPr lang="da-DK" i="1">
                                <a:latin typeface="Cambria Math"/>
                              </a:rPr>
                              <m:t>𝑑</m:t>
                            </m:r>
                          </m:e>
                        </m:acc>
                        <m:r>
                          <a:rPr lang="da-DK" i="1">
                            <a:latin typeface="Cambria Math"/>
                          </a:rPr>
                          <m:t>−</m:t>
                        </m:r>
                        <m:sSub>
                          <m:sSubPr>
                            <m:ctrlPr>
                              <a:rPr lang="da-DK" i="1">
                                <a:latin typeface="Cambria Math" panose="02040503050406030204" pitchFamily="18" charset="0"/>
                              </a:rPr>
                            </m:ctrlPr>
                          </m:sSubPr>
                          <m:e>
                            <m:r>
                              <a:rPr lang="da-DK" i="1">
                                <a:latin typeface="Cambria Math"/>
                                <a:ea typeface="Cambria Math"/>
                              </a:rPr>
                              <m:t>𝛿</m:t>
                            </m:r>
                          </m:e>
                          <m:sub>
                            <m:r>
                              <a:rPr lang="da-DK" i="1">
                                <a:latin typeface="Cambria Math"/>
                              </a:rPr>
                              <m:t>0</m:t>
                            </m:r>
                          </m:sub>
                        </m:sSub>
                      </m:num>
                      <m:den>
                        <m:f>
                          <m:fPr>
                            <m:type m:val="lin"/>
                            <m:ctrlPr>
                              <a:rPr lang="da-DK" i="1">
                                <a:latin typeface="Cambria Math" panose="02040503050406030204" pitchFamily="18" charset="0"/>
                                <a:ea typeface="Cambria Math"/>
                              </a:rPr>
                            </m:ctrlPr>
                          </m:fPr>
                          <m:num>
                            <m:sSub>
                              <m:sSubPr>
                                <m:ctrlPr>
                                  <a:rPr lang="da-DK" i="1">
                                    <a:latin typeface="Cambria Math" panose="02040503050406030204" pitchFamily="18" charset="0"/>
                                    <a:ea typeface="Cambria Math"/>
                                  </a:rPr>
                                </m:ctrlPr>
                              </m:sSubPr>
                              <m:e>
                                <m:r>
                                  <a:rPr lang="da-DK" i="1">
                                    <a:latin typeface="Cambria Math"/>
                                    <a:ea typeface="Cambria Math"/>
                                  </a:rPr>
                                  <m:t>𝑠</m:t>
                                </m:r>
                              </m:e>
                              <m:sub>
                                <m:r>
                                  <a:rPr lang="da-DK" i="1">
                                    <a:latin typeface="Cambria Math"/>
                                    <a:ea typeface="Cambria Math"/>
                                  </a:rPr>
                                  <m:t>𝑑</m:t>
                                </m:r>
                              </m:sub>
                            </m:sSub>
                          </m:num>
                          <m:den>
                            <m:rad>
                              <m:radPr>
                                <m:degHide m:val="on"/>
                                <m:ctrlPr>
                                  <a:rPr lang="da-DK" i="1">
                                    <a:latin typeface="Cambria Math" panose="02040503050406030204" pitchFamily="18" charset="0"/>
                                  </a:rPr>
                                </m:ctrlPr>
                              </m:radPr>
                              <m:deg/>
                              <m:e>
                                <m:r>
                                  <a:rPr lang="da-DK" i="1">
                                    <a:latin typeface="Cambria Math"/>
                                  </a:rPr>
                                  <m:t>𝑛</m:t>
                                </m:r>
                              </m:e>
                            </m:rad>
                          </m:den>
                        </m:f>
                      </m:den>
                    </m:f>
                  </m:oMath>
                </a14:m>
                <a:r>
                  <a:rPr lang="da-DK" dirty="0"/>
                  <a:t>  er </a:t>
                </a:r>
                <a:r>
                  <a:rPr lang="da-DK" i="1" dirty="0"/>
                  <a:t>t</a:t>
                </a:r>
                <a:r>
                  <a:rPr lang="da-DK" dirty="0"/>
                  <a:t>-fordelt </a:t>
                </a:r>
                <a:r>
                  <a:rPr lang="da-DK"/>
                  <a:t>med </a:t>
                </a:r>
                <a14:m>
                  <m:oMath xmlns:m="http://schemas.openxmlformats.org/officeDocument/2006/math">
                    <m:r>
                      <a:rPr lang="da-DK" i="1" smtClean="0">
                        <a:latin typeface="Cambria Math" panose="02040503050406030204" pitchFamily="18" charset="0"/>
                      </a:rPr>
                      <m:t>𝑛</m:t>
                    </m:r>
                    <m:r>
                      <a:rPr lang="da-DK" i="1" smtClean="0">
                        <a:latin typeface="Cambria Math" panose="02040503050406030204" pitchFamily="18" charset="0"/>
                      </a:rPr>
                      <m:t>−1</m:t>
                    </m:r>
                  </m:oMath>
                </a14:m>
                <a:r>
                  <a:rPr lang="da-DK" smtClean="0"/>
                  <a:t> </a:t>
                </a:r>
                <a:r>
                  <a:rPr lang="da-DK" dirty="0" smtClean="0"/>
                  <a:t>frihedsgrader</a:t>
                </a:r>
              </a:p>
              <a:p>
                <a:r>
                  <a:rPr lang="da-DK" smtClean="0"/>
                  <a:t>Hvis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≥30</m:t>
                    </m:r>
                  </m:oMath>
                </a14:m>
                <a:r>
                  <a:rPr lang="da-DK" smtClean="0"/>
                  <a:t> kunne vi bruge at </a:t>
                </a:r>
                <a14:m>
                  <m:oMath xmlns:m="http://schemas.openxmlformats.org/officeDocument/2006/math">
                    <m:sSub>
                      <m:sSubPr>
                        <m:ctrlPr>
                          <a:rPr lang="da-DK" i="1">
                            <a:latin typeface="Cambria Math" panose="02040503050406030204" pitchFamily="18" charset="0"/>
                          </a:rPr>
                        </m:ctrlPr>
                      </m:sSubPr>
                      <m:e>
                        <m:r>
                          <a:rPr lang="en-US" b="0" i="1" smtClean="0">
                            <a:latin typeface="Cambria Math" panose="02040503050406030204" pitchFamily="18" charset="0"/>
                          </a:rPr>
                          <m:t>𝑧</m:t>
                        </m:r>
                      </m:e>
                      <m:sub>
                        <m:r>
                          <a:rPr lang="da-DK" i="1">
                            <a:latin typeface="Cambria Math"/>
                          </a:rPr>
                          <m:t>0</m:t>
                        </m:r>
                      </m:sub>
                    </m:sSub>
                    <m:r>
                      <a:rPr lang="da-DK" i="1">
                        <a:latin typeface="Cambria Math"/>
                      </a:rPr>
                      <m:t>=</m:t>
                    </m:r>
                    <m:f>
                      <m:fPr>
                        <m:ctrlPr>
                          <a:rPr lang="da-DK" i="1">
                            <a:latin typeface="Cambria Math" panose="02040503050406030204" pitchFamily="18" charset="0"/>
                          </a:rPr>
                        </m:ctrlPr>
                      </m:fPr>
                      <m:num>
                        <m:acc>
                          <m:accPr>
                            <m:chr m:val="̅"/>
                            <m:ctrlPr>
                              <a:rPr lang="da-DK" i="1">
                                <a:latin typeface="Cambria Math" panose="02040503050406030204" pitchFamily="18" charset="0"/>
                              </a:rPr>
                            </m:ctrlPr>
                          </m:accPr>
                          <m:e>
                            <m:r>
                              <a:rPr lang="da-DK" i="1">
                                <a:latin typeface="Cambria Math"/>
                              </a:rPr>
                              <m:t>𝑑</m:t>
                            </m:r>
                          </m:e>
                        </m:acc>
                        <m:r>
                          <a:rPr lang="da-DK" i="1">
                            <a:latin typeface="Cambria Math"/>
                          </a:rPr>
                          <m:t>−</m:t>
                        </m:r>
                        <m:sSub>
                          <m:sSubPr>
                            <m:ctrlPr>
                              <a:rPr lang="da-DK" i="1">
                                <a:latin typeface="Cambria Math" panose="02040503050406030204" pitchFamily="18" charset="0"/>
                              </a:rPr>
                            </m:ctrlPr>
                          </m:sSubPr>
                          <m:e>
                            <m:r>
                              <a:rPr lang="da-DK" i="1">
                                <a:latin typeface="Cambria Math"/>
                                <a:ea typeface="Cambria Math"/>
                              </a:rPr>
                              <m:t>𝛿</m:t>
                            </m:r>
                          </m:e>
                          <m:sub>
                            <m:r>
                              <a:rPr lang="da-DK" i="1">
                                <a:latin typeface="Cambria Math"/>
                              </a:rPr>
                              <m:t>0</m:t>
                            </m:r>
                          </m:sub>
                        </m:sSub>
                      </m:num>
                      <m:den>
                        <m:f>
                          <m:fPr>
                            <m:type m:val="lin"/>
                            <m:ctrlPr>
                              <a:rPr lang="da-DK" i="1">
                                <a:latin typeface="Cambria Math" panose="02040503050406030204" pitchFamily="18" charset="0"/>
                                <a:ea typeface="Cambria Math"/>
                              </a:rPr>
                            </m:ctrlPr>
                          </m:fPr>
                          <m:num>
                            <m:sSub>
                              <m:sSubPr>
                                <m:ctrlPr>
                                  <a:rPr lang="da-DK" i="1">
                                    <a:latin typeface="Cambria Math" panose="02040503050406030204" pitchFamily="18" charset="0"/>
                                    <a:ea typeface="Cambria Math"/>
                                  </a:rPr>
                                </m:ctrlPr>
                              </m:sSubPr>
                              <m:e>
                                <m:r>
                                  <a:rPr lang="da-DK" i="1">
                                    <a:latin typeface="Cambria Math"/>
                                    <a:ea typeface="Cambria Math"/>
                                  </a:rPr>
                                  <m:t>𝑠</m:t>
                                </m:r>
                              </m:e>
                              <m:sub>
                                <m:r>
                                  <a:rPr lang="da-DK" i="1">
                                    <a:latin typeface="Cambria Math"/>
                                    <a:ea typeface="Cambria Math"/>
                                  </a:rPr>
                                  <m:t>𝑑</m:t>
                                </m:r>
                              </m:sub>
                            </m:sSub>
                          </m:num>
                          <m:den>
                            <m:rad>
                              <m:radPr>
                                <m:degHide m:val="on"/>
                                <m:ctrlPr>
                                  <a:rPr lang="da-DK" i="1">
                                    <a:latin typeface="Cambria Math" panose="02040503050406030204" pitchFamily="18" charset="0"/>
                                  </a:rPr>
                                </m:ctrlPr>
                              </m:radPr>
                              <m:deg/>
                              <m:e>
                                <m:r>
                                  <a:rPr lang="da-DK" i="1">
                                    <a:latin typeface="Cambria Math"/>
                                  </a:rPr>
                                  <m:t>𝑛</m:t>
                                </m:r>
                              </m:e>
                            </m:rad>
                          </m:den>
                        </m:f>
                      </m:den>
                    </m:f>
                  </m:oMath>
                </a14:m>
                <a:r>
                  <a:rPr lang="da-DK" dirty="0"/>
                  <a:t>  </a:t>
                </a:r>
                <a:r>
                  <a:rPr lang="da-DK"/>
                  <a:t>er </a:t>
                </a:r>
                <a:r>
                  <a:rPr lang="da-DK" smtClean="0"/>
                  <a:t>standard normalfordelt. </a:t>
                </a:r>
                <a:r>
                  <a:rPr lang="en-GB" smtClean="0"/>
                  <a:t/>
                </a:r>
                <a:br>
                  <a:rPr lang="en-GB" smtClean="0"/>
                </a:br>
                <a:endParaRPr lang="en-GB"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68" t="-659" r="-941" b="-769"/>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2CD97C06-EC96-4259-9516-82894ECCBF7D}" type="slidenum">
              <a:rPr lang="da-DK" smtClean="0">
                <a:solidFill>
                  <a:prstClr val="black">
                    <a:tint val="75000"/>
                  </a:prstClr>
                </a:solidFill>
              </a:rPr>
              <a:pPr/>
              <a:t>18</a:t>
            </a:fld>
            <a:endParaRPr lang="da-DK" dirty="0">
              <a:solidFill>
                <a:prstClr val="black">
                  <a:tint val="75000"/>
                </a:prstClr>
              </a:solidFill>
            </a:endParaRPr>
          </a:p>
        </p:txBody>
      </p:sp>
      <p:pic>
        <p:nvPicPr>
          <p:cNvPr id="6" name="Picture 5"/>
          <p:cNvPicPr>
            <a:picLocks noChangeAspect="1"/>
          </p:cNvPicPr>
          <p:nvPr/>
        </p:nvPicPr>
        <p:blipFill>
          <a:blip r:embed="rId3"/>
          <a:stretch>
            <a:fillRect/>
          </a:stretch>
        </p:blipFill>
        <p:spPr>
          <a:xfrm>
            <a:off x="2555776" y="1916832"/>
            <a:ext cx="4248472" cy="428417"/>
          </a:xfrm>
          <a:prstGeom prst="rect">
            <a:avLst/>
          </a:prstGeom>
        </p:spPr>
      </p:pic>
    </p:spTree>
    <p:extLst>
      <p:ext uri="{BB962C8B-B14F-4D97-AF65-F5344CB8AC3E}">
        <p14:creationId xmlns:p14="http://schemas.microsoft.com/office/powerpoint/2010/main" val="3283542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Eksempel 8.12, s. 281</a:t>
            </a:r>
            <a:endParaRPr lang="en-GB"/>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buNone/>
                </a:pPr>
                <a:r>
                  <a:rPr lang="en-US" b="1" smtClean="0"/>
                  <a:t>Løsning:</a:t>
                </a:r>
              </a:p>
              <a:p>
                <a:pPr marL="457200" indent="-457200">
                  <a:buFont typeface="+mj-lt"/>
                  <a:buAutoNum type="arabicPeriod"/>
                </a:pPr>
                <a:r>
                  <a:rPr lang="en-US" smtClean="0"/>
                  <a:t>Nulhypotese: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r>
                      <a:rPr lang="en-US" i="1">
                        <a:latin typeface="Cambria Math" panose="02040503050406030204" pitchFamily="18" charset="0"/>
                      </a:rPr>
                      <m:t>: </m:t>
                    </m:r>
                    <m:r>
                      <a:rPr lang="en-GB" i="1">
                        <a:latin typeface="Cambria Math" panose="02040503050406030204" pitchFamily="18" charset="0"/>
                        <a:ea typeface="Cambria Math" panose="02040503050406030204" pitchFamily="18" charset="0"/>
                      </a:rPr>
                      <m:t>𝛿</m:t>
                    </m:r>
                    <m:r>
                      <a:rPr lang="en-US"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𝛿</m:t>
                        </m:r>
                      </m:e>
                      <m:sub>
                        <m:r>
                          <a:rPr lang="en-US" i="1">
                            <a:latin typeface="Cambria Math" panose="02040503050406030204" pitchFamily="18" charset="0"/>
                          </a:rPr>
                          <m:t>0</m:t>
                        </m:r>
                      </m:sub>
                    </m:sSub>
                    <m:r>
                      <a:rPr lang="en-US" i="1">
                        <a:latin typeface="Cambria Math" panose="02040503050406030204" pitchFamily="18" charset="0"/>
                      </a:rPr>
                      <m:t>=0</m:t>
                    </m:r>
                  </m:oMath>
                </a14:m>
                <a:r>
                  <a:rPr lang="en-US"/>
                  <a:t/>
                </a:r>
                <a:br>
                  <a:rPr lang="en-US"/>
                </a:br>
                <a:r>
                  <a:rPr lang="en-US"/>
                  <a:t>Alternativ hypotese: </a:t>
                </a:r>
                <a:r>
                  <a:rPr lang="en-US"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1</m:t>
                        </m:r>
                      </m:sub>
                    </m:sSub>
                    <m:r>
                      <a:rPr lang="en-US" i="1">
                        <a:latin typeface="Cambria Math" panose="02040503050406030204" pitchFamily="18" charset="0"/>
                      </a:rPr>
                      <m:t>: </m:t>
                    </m:r>
                    <m:r>
                      <a:rPr lang="en-GB" i="1">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&gt;</m:t>
                    </m:r>
                    <m:r>
                      <a:rPr lang="en-US" i="1">
                        <a:latin typeface="Cambria Math" panose="02040503050406030204" pitchFamily="18" charset="0"/>
                      </a:rPr>
                      <m:t>0</m:t>
                    </m:r>
                  </m:oMath>
                </a14:m>
                <a:endParaRPr lang="en-US"/>
              </a:p>
              <a:p>
                <a:pPr marL="457200" indent="-457200">
                  <a:buFont typeface="+mj-lt"/>
                  <a:buAutoNum type="arabicPeriod"/>
                  <a:tabLst>
                    <a:tab pos="2867025" algn="l"/>
                  </a:tabLst>
                </a:pPr>
                <a:r>
                  <a:rPr lang="en-US"/>
                  <a:t>Signifikansniveau: </a:t>
                </a:r>
                <a:r>
                  <a:rPr lang="en-US" smtClean="0"/>
                  <a:t>	</a:t>
                </a:r>
                <a14:m>
                  <m:oMath xmlns:m="http://schemas.openxmlformats.org/officeDocument/2006/math">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=0.05</m:t>
                    </m:r>
                  </m:oMath>
                </a14:m>
                <a:endParaRPr lang="en-US"/>
              </a:p>
              <a:p>
                <a:pPr marL="457200" indent="-457200">
                  <a:buFont typeface="+mj-lt"/>
                  <a:buAutoNum type="arabicPeriod"/>
                </a:pPr>
                <a:r>
                  <a:rPr lang="en-US"/>
                  <a:t>Kriterier: Teststørrelsen </a:t>
                </a:r>
                <a14:m>
                  <m:oMath xmlns:m="http://schemas.openxmlformats.org/officeDocument/2006/math">
                    <m:sSub>
                      <m:sSubPr>
                        <m:ctrlPr>
                          <a:rPr lang="da-DK" i="1">
                            <a:latin typeface="Cambria Math" panose="02040503050406030204" pitchFamily="18" charset="0"/>
                          </a:rPr>
                        </m:ctrlPr>
                      </m:sSubPr>
                      <m:e>
                        <m:r>
                          <a:rPr lang="da-DK" i="1">
                            <a:latin typeface="Cambria Math"/>
                          </a:rPr>
                          <m:t>𝑡</m:t>
                        </m:r>
                      </m:e>
                      <m:sub>
                        <m:r>
                          <a:rPr lang="da-DK" i="1">
                            <a:latin typeface="Cambria Math"/>
                          </a:rPr>
                          <m:t>0</m:t>
                        </m:r>
                      </m:sub>
                    </m:sSub>
                    <m:r>
                      <a:rPr lang="da-DK" i="1">
                        <a:latin typeface="Cambria Math"/>
                      </a:rPr>
                      <m:t>=</m:t>
                    </m:r>
                    <m:f>
                      <m:fPr>
                        <m:ctrlPr>
                          <a:rPr lang="da-DK" i="1">
                            <a:latin typeface="Cambria Math" panose="02040503050406030204" pitchFamily="18" charset="0"/>
                          </a:rPr>
                        </m:ctrlPr>
                      </m:fPr>
                      <m:num>
                        <m:acc>
                          <m:accPr>
                            <m:chr m:val="̅"/>
                            <m:ctrlPr>
                              <a:rPr lang="da-DK" i="1">
                                <a:latin typeface="Cambria Math" panose="02040503050406030204" pitchFamily="18" charset="0"/>
                              </a:rPr>
                            </m:ctrlPr>
                          </m:accPr>
                          <m:e>
                            <m:r>
                              <a:rPr lang="da-DK" i="1">
                                <a:latin typeface="Cambria Math"/>
                              </a:rPr>
                              <m:t>𝑑</m:t>
                            </m:r>
                          </m:e>
                        </m:acc>
                        <m:r>
                          <a:rPr lang="da-DK" i="1">
                            <a:latin typeface="Cambria Math"/>
                          </a:rPr>
                          <m:t>−</m:t>
                        </m:r>
                        <m:sSub>
                          <m:sSubPr>
                            <m:ctrlPr>
                              <a:rPr lang="da-DK" i="1">
                                <a:latin typeface="Cambria Math" panose="02040503050406030204" pitchFamily="18" charset="0"/>
                              </a:rPr>
                            </m:ctrlPr>
                          </m:sSubPr>
                          <m:e>
                            <m:r>
                              <a:rPr lang="da-DK" i="1">
                                <a:latin typeface="Cambria Math"/>
                                <a:ea typeface="Cambria Math"/>
                              </a:rPr>
                              <m:t>𝛿</m:t>
                            </m:r>
                          </m:e>
                          <m:sub>
                            <m:r>
                              <a:rPr lang="da-DK" i="1">
                                <a:latin typeface="Cambria Math"/>
                              </a:rPr>
                              <m:t>0</m:t>
                            </m:r>
                          </m:sub>
                        </m:sSub>
                      </m:num>
                      <m:den>
                        <m:f>
                          <m:fPr>
                            <m:type m:val="lin"/>
                            <m:ctrlPr>
                              <a:rPr lang="da-DK" i="1">
                                <a:latin typeface="Cambria Math" panose="02040503050406030204" pitchFamily="18" charset="0"/>
                                <a:ea typeface="Cambria Math"/>
                              </a:rPr>
                            </m:ctrlPr>
                          </m:fPr>
                          <m:num>
                            <m:sSub>
                              <m:sSubPr>
                                <m:ctrlPr>
                                  <a:rPr lang="da-DK" i="1">
                                    <a:latin typeface="Cambria Math" panose="02040503050406030204" pitchFamily="18" charset="0"/>
                                    <a:ea typeface="Cambria Math"/>
                                  </a:rPr>
                                </m:ctrlPr>
                              </m:sSubPr>
                              <m:e>
                                <m:r>
                                  <a:rPr lang="da-DK" i="1">
                                    <a:latin typeface="Cambria Math"/>
                                    <a:ea typeface="Cambria Math"/>
                                  </a:rPr>
                                  <m:t>𝑠</m:t>
                                </m:r>
                              </m:e>
                              <m:sub>
                                <m:r>
                                  <a:rPr lang="da-DK" i="1">
                                    <a:latin typeface="Cambria Math"/>
                                    <a:ea typeface="Cambria Math"/>
                                  </a:rPr>
                                  <m:t>𝑑</m:t>
                                </m:r>
                              </m:sub>
                            </m:sSub>
                          </m:num>
                          <m:den>
                            <m:rad>
                              <m:radPr>
                                <m:degHide m:val="on"/>
                                <m:ctrlPr>
                                  <a:rPr lang="da-DK" i="1">
                                    <a:latin typeface="Cambria Math" panose="02040503050406030204" pitchFamily="18" charset="0"/>
                                  </a:rPr>
                                </m:ctrlPr>
                              </m:radPr>
                              <m:deg/>
                              <m:e>
                                <m:r>
                                  <a:rPr lang="da-DK" i="1">
                                    <a:latin typeface="Cambria Math"/>
                                  </a:rPr>
                                  <m:t>𝑛</m:t>
                                </m:r>
                              </m:e>
                            </m:rad>
                          </m:den>
                        </m:f>
                      </m:den>
                    </m:f>
                  </m:oMath>
                </a14:m>
                <a:r>
                  <a:rPr lang="en-US"/>
                  <a:t> </a:t>
                </a:r>
                <a:r>
                  <a:rPr lang="en-US" smtClean="0"/>
                  <a:t>er t-fordelt med </a:t>
                </a:r>
                <a14:m>
                  <m:oMath xmlns:m="http://schemas.openxmlformats.org/officeDocument/2006/math">
                    <m:r>
                      <a:rPr lang="en-US" i="1" smtClean="0">
                        <a:latin typeface="Cambria Math" panose="02040503050406030204" pitchFamily="18" charset="0"/>
                      </a:rPr>
                      <m:t>𝑛</m:t>
                    </m:r>
                    <m:r>
                      <a:rPr lang="en-US" i="1" smtClean="0">
                        <a:latin typeface="Cambria Math" panose="02040503050406030204" pitchFamily="18" charset="0"/>
                      </a:rPr>
                      <m:t>−1</m:t>
                    </m:r>
                  </m:oMath>
                </a14:m>
                <a:r>
                  <a:rPr lang="en-US" smtClean="0"/>
                  <a:t> frihedsgrader. Vi har ensidet test med højrehale, så vi forkaster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oMath>
                </a14:m>
                <a:r>
                  <a:rPr lang="en-US" smtClean="0"/>
                  <a:t>, hvis </a:t>
                </a:r>
                <a14:m>
                  <m:oMath xmlns:m="http://schemas.openxmlformats.org/officeDocument/2006/math">
                    <m:sSub>
                      <m:sSubPr>
                        <m:ctrlPr>
                          <a:rPr lang="da-DK" i="1">
                            <a:latin typeface="Cambria Math" panose="02040503050406030204" pitchFamily="18" charset="0"/>
                          </a:rPr>
                        </m:ctrlPr>
                      </m:sSubPr>
                      <m:e>
                        <m:r>
                          <a:rPr lang="da-DK" i="1">
                            <a:latin typeface="Cambria Math"/>
                          </a:rPr>
                          <m:t>𝑡</m:t>
                        </m:r>
                      </m:e>
                      <m:sub>
                        <m:r>
                          <a:rPr lang="da-DK" i="1">
                            <a:latin typeface="Cambria Math"/>
                          </a:rPr>
                          <m:t>0</m:t>
                        </m:r>
                      </m:sub>
                    </m:sSub>
                    <m:r>
                      <a:rPr lang="en-US" b="0" i="1" smtClean="0">
                        <a:latin typeface="Cambria Math" panose="02040503050406030204" pitchFamily="18" charset="0"/>
                      </a:rPr>
                      <m:t>&gt;</m:t>
                    </m:r>
                    <m:sSub>
                      <m:sSubPr>
                        <m:ctrlPr>
                          <a:rPr lang="da-DK" i="1">
                            <a:latin typeface="Cambria Math" panose="02040503050406030204" pitchFamily="18" charset="0"/>
                          </a:rPr>
                        </m:ctrlPr>
                      </m:sSubPr>
                      <m:e>
                        <m:r>
                          <a:rPr lang="da-DK" i="1">
                            <a:latin typeface="Cambria Math"/>
                          </a:rPr>
                          <m:t>𝑡</m:t>
                        </m:r>
                      </m:e>
                      <m:sub>
                        <m:r>
                          <a:rPr lang="da-DK" i="1">
                            <a:latin typeface="Cambria Math"/>
                            <a:ea typeface="Cambria Math" panose="02040503050406030204" pitchFamily="18" charset="0"/>
                          </a:rPr>
                          <m:t>𝛼</m:t>
                        </m:r>
                      </m:sub>
                    </m:sSub>
                  </m:oMath>
                </a14:m>
                <a:r>
                  <a:rPr lang="en-GB" smtClean="0"/>
                  <a:t>, hvor </a:t>
                </a:r>
                <a14:m>
                  <m:oMath xmlns:m="http://schemas.openxmlformats.org/officeDocument/2006/math">
                    <m:sSub>
                      <m:sSubPr>
                        <m:ctrlPr>
                          <a:rPr lang="da-DK" i="1">
                            <a:latin typeface="Cambria Math" panose="02040503050406030204" pitchFamily="18" charset="0"/>
                          </a:rPr>
                        </m:ctrlPr>
                      </m:sSubPr>
                      <m:e>
                        <m:r>
                          <a:rPr lang="da-DK" i="1">
                            <a:latin typeface="Cambria Math"/>
                          </a:rPr>
                          <m:t>𝑡</m:t>
                        </m:r>
                      </m:e>
                      <m:sub>
                        <m:r>
                          <a:rPr lang="da-DK" i="1">
                            <a:latin typeface="Cambria Math"/>
                            <a:ea typeface="Cambria Math" panose="02040503050406030204" pitchFamily="18" charset="0"/>
                          </a:rPr>
                          <m:t>𝛼</m:t>
                        </m:r>
                      </m:sub>
                    </m:sSub>
                    <m:r>
                      <a:rPr lang="en-US" b="0" i="1"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qt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=1.833</m:t>
                    </m:r>
                  </m:oMath>
                </a14:m>
                <a:endParaRPr lang="en-GB" smtClean="0"/>
              </a:p>
              <a:p>
                <a:pPr marL="457200" indent="-457200">
                  <a:buFont typeface="+mj-lt"/>
                  <a:buAutoNum type="arabicPeriod"/>
                </a:pPr>
                <a:r>
                  <a:rPr lang="en-GB" smtClean="0"/>
                  <a:t>Beregninger: </a:t>
                </a:r>
                <a14:m>
                  <m:oMath xmlns:m="http://schemas.openxmlformats.org/officeDocument/2006/math">
                    <m:acc>
                      <m:accPr>
                        <m:chr m:val="̅"/>
                        <m:ctrlPr>
                          <a:rPr lang="da-DK" i="1">
                            <a:latin typeface="Cambria Math" panose="02040503050406030204" pitchFamily="18" charset="0"/>
                          </a:rPr>
                        </m:ctrlPr>
                      </m:accPr>
                      <m:e>
                        <m:r>
                          <a:rPr lang="da-DK" i="1">
                            <a:latin typeface="Cambria Math"/>
                          </a:rPr>
                          <m:t>𝑑</m:t>
                        </m:r>
                      </m:e>
                    </m:acc>
                    <m:r>
                      <a:rPr lang="da-DK" i="1">
                        <a:latin typeface="Cambria Math"/>
                      </a:rPr>
                      <m:t>=</m:t>
                    </m:r>
                    <m:r>
                      <a:rPr lang="en-US" b="0" i="1" smtClean="0">
                        <a:latin typeface="Cambria Math" panose="02040503050406030204" pitchFamily="18" charset="0"/>
                      </a:rPr>
                      <m:t>5.2</m:t>
                    </m:r>
                  </m:oMath>
                </a14:m>
                <a:r>
                  <a:rPr lang="en-GB" smtClean="0"/>
                  <a:t>, </a:t>
                </a:r>
                <a14:m>
                  <m:oMath xmlns:m="http://schemas.openxmlformats.org/officeDocument/2006/math">
                    <m:sSub>
                      <m:sSubPr>
                        <m:ctrlPr>
                          <a:rPr lang="da-DK" i="1">
                            <a:latin typeface="Cambria Math" panose="02040503050406030204" pitchFamily="18" charset="0"/>
                            <a:ea typeface="Cambria Math"/>
                          </a:rPr>
                        </m:ctrlPr>
                      </m:sSubPr>
                      <m:e>
                        <m:r>
                          <a:rPr lang="da-DK" i="1">
                            <a:latin typeface="Cambria Math"/>
                            <a:ea typeface="Cambria Math"/>
                          </a:rPr>
                          <m:t>𝑠</m:t>
                        </m:r>
                      </m:e>
                      <m:sub>
                        <m:r>
                          <a:rPr lang="da-DK" i="1">
                            <a:latin typeface="Cambria Math"/>
                            <a:ea typeface="Cambria Math"/>
                          </a:rPr>
                          <m:t>𝑑</m:t>
                        </m:r>
                      </m:sub>
                    </m:sSub>
                    <m:r>
                      <a:rPr lang="en-US" i="1">
                        <a:latin typeface="Cambria Math" panose="02040503050406030204" pitchFamily="18" charset="0"/>
                        <a:ea typeface="Cambria Math"/>
                      </a:rPr>
                      <m:t>=</m:t>
                    </m:r>
                    <m:r>
                      <a:rPr lang="en-US" b="0" i="0" smtClean="0">
                        <a:latin typeface="Cambria Math" panose="02040503050406030204" pitchFamily="18" charset="0"/>
                        <a:ea typeface="Cambria Math"/>
                      </a:rPr>
                      <m:t>4.08</m:t>
                    </m:r>
                  </m:oMath>
                </a14:m>
                <a:r>
                  <a:rPr lang="en-GB" smtClean="0"/>
                  <a:t>, </a:t>
                </a:r>
                <a14:m>
                  <m:oMath xmlns:m="http://schemas.openxmlformats.org/officeDocument/2006/math">
                    <m:r>
                      <a:rPr lang="en-GB" i="1" smtClean="0">
                        <a:latin typeface="Cambria Math" panose="02040503050406030204" pitchFamily="18" charset="0"/>
                      </a:rPr>
                      <m:t>𝑛</m:t>
                    </m:r>
                    <m:r>
                      <a:rPr lang="en-GB" i="1" smtClean="0">
                        <a:latin typeface="Cambria Math" panose="02040503050406030204" pitchFamily="18" charset="0"/>
                      </a:rPr>
                      <m:t>=10</m:t>
                    </m:r>
                  </m:oMath>
                </a14:m>
                <a:r>
                  <a:rPr lang="en-GB" smtClean="0"/>
                  <a:t>, så</a:t>
                </a:r>
                <a:br>
                  <a:rPr lang="en-GB" smtClean="0"/>
                </a:br>
                <a14:m>
                  <m:oMath xmlns:m="http://schemas.openxmlformats.org/officeDocument/2006/math">
                    <m:sSub>
                      <m:sSubPr>
                        <m:ctrlPr>
                          <a:rPr lang="da-DK" i="1">
                            <a:latin typeface="Cambria Math" panose="02040503050406030204" pitchFamily="18" charset="0"/>
                          </a:rPr>
                        </m:ctrlPr>
                      </m:sSubPr>
                      <m:e>
                        <m:r>
                          <a:rPr lang="da-DK" i="1">
                            <a:latin typeface="Cambria Math"/>
                          </a:rPr>
                          <m:t>𝑡</m:t>
                        </m:r>
                      </m:e>
                      <m:sub>
                        <m:r>
                          <a:rPr lang="da-DK" i="1">
                            <a:latin typeface="Cambria Math"/>
                          </a:rPr>
                          <m:t>0</m:t>
                        </m:r>
                      </m:sub>
                    </m:sSub>
                    <m:r>
                      <a:rPr lang="da-DK" i="1">
                        <a:latin typeface="Cambria Math"/>
                      </a:rPr>
                      <m:t>=</m:t>
                    </m:r>
                    <m:f>
                      <m:fPr>
                        <m:ctrlPr>
                          <a:rPr lang="da-DK" i="1">
                            <a:latin typeface="Cambria Math" panose="02040503050406030204" pitchFamily="18" charset="0"/>
                          </a:rPr>
                        </m:ctrlPr>
                      </m:fPr>
                      <m:num>
                        <m:r>
                          <a:rPr lang="en-US" b="0" i="1" smtClean="0">
                            <a:latin typeface="Cambria Math" panose="02040503050406030204" pitchFamily="18" charset="0"/>
                          </a:rPr>
                          <m:t>5.2−0</m:t>
                        </m:r>
                      </m:num>
                      <m:den>
                        <m:f>
                          <m:fPr>
                            <m:type m:val="lin"/>
                            <m:ctrlPr>
                              <a:rPr lang="da-DK" i="1">
                                <a:latin typeface="Cambria Math" panose="02040503050406030204" pitchFamily="18" charset="0"/>
                                <a:ea typeface="Cambria Math"/>
                              </a:rPr>
                            </m:ctrlPr>
                          </m:fPr>
                          <m:num>
                            <m:r>
                              <a:rPr lang="en-US" b="0" i="1" smtClean="0">
                                <a:latin typeface="Cambria Math" panose="02040503050406030204" pitchFamily="18" charset="0"/>
                                <a:ea typeface="Cambria Math"/>
                              </a:rPr>
                              <m:t>4.08</m:t>
                            </m:r>
                          </m:num>
                          <m:den>
                            <m:rad>
                              <m:radPr>
                                <m:degHide m:val="on"/>
                                <m:ctrlPr>
                                  <a:rPr lang="da-DK" i="1">
                                    <a:latin typeface="Cambria Math" panose="02040503050406030204" pitchFamily="18" charset="0"/>
                                  </a:rPr>
                                </m:ctrlPr>
                              </m:radPr>
                              <m:deg/>
                              <m:e>
                                <m:r>
                                  <a:rPr lang="en-US" b="0" i="1" smtClean="0">
                                    <a:latin typeface="Cambria Math" panose="02040503050406030204" pitchFamily="18" charset="0"/>
                                  </a:rPr>
                                  <m:t>10</m:t>
                                </m:r>
                              </m:e>
                            </m:rad>
                          </m:den>
                        </m:f>
                      </m:den>
                    </m:f>
                    <m:r>
                      <a:rPr lang="en-US" b="0" i="1" smtClean="0">
                        <a:latin typeface="Cambria Math" panose="02040503050406030204" pitchFamily="18" charset="0"/>
                      </a:rPr>
                      <m:t>=4.03</m:t>
                    </m:r>
                  </m:oMath>
                </a14:m>
                <a:endParaRPr lang="en-GB" smtClean="0"/>
              </a:p>
              <a:p>
                <a:pPr marL="457200" indent="-457200">
                  <a:buFont typeface="+mj-lt"/>
                  <a:buAutoNum type="arabicPeriod"/>
                </a:pPr>
                <a:r>
                  <a:rPr lang="en-GB" smtClean="0"/>
                  <a:t>Konklusion: Vi forkaster nulhypotesen, da </a:t>
                </a:r>
                <a14:m>
                  <m:oMath xmlns:m="http://schemas.openxmlformats.org/officeDocument/2006/math">
                    <m:sSub>
                      <m:sSubPr>
                        <m:ctrlPr>
                          <a:rPr lang="da-DK" i="1">
                            <a:latin typeface="Cambria Math" panose="02040503050406030204" pitchFamily="18" charset="0"/>
                          </a:rPr>
                        </m:ctrlPr>
                      </m:sSubPr>
                      <m:e>
                        <m:r>
                          <a:rPr lang="da-DK" i="1">
                            <a:latin typeface="Cambria Math"/>
                          </a:rPr>
                          <m:t>𝑡</m:t>
                        </m:r>
                      </m:e>
                      <m:sub>
                        <m:r>
                          <a:rPr lang="da-DK" i="1">
                            <a:latin typeface="Cambria Math"/>
                          </a:rPr>
                          <m:t>0</m:t>
                        </m:r>
                      </m:sub>
                    </m:sSub>
                    <m:r>
                      <a:rPr lang="en-US" b="0" i="1" smtClean="0">
                        <a:latin typeface="Cambria Math" panose="02040503050406030204" pitchFamily="18" charset="0"/>
                      </a:rPr>
                      <m:t>=</m:t>
                    </m:r>
                    <m:r>
                      <a:rPr lang="en-US" i="1">
                        <a:latin typeface="Cambria Math" panose="02040503050406030204" pitchFamily="18" charset="0"/>
                      </a:rPr>
                      <m:t>4.03</m:t>
                    </m:r>
                    <m:r>
                      <a:rPr lang="en-US" b="0" i="1" smtClean="0">
                        <a:latin typeface="Cambria Math" panose="02040503050406030204" pitchFamily="18" charset="0"/>
                      </a:rPr>
                      <m:t>&gt;</m:t>
                    </m:r>
                    <m:sSub>
                      <m:sSubPr>
                        <m:ctrlPr>
                          <a:rPr lang="da-DK" i="1">
                            <a:latin typeface="Cambria Math" panose="02040503050406030204" pitchFamily="18" charset="0"/>
                          </a:rPr>
                        </m:ctrlPr>
                      </m:sSubPr>
                      <m:e>
                        <m:r>
                          <a:rPr lang="en-US" b="0" i="1" smtClean="0">
                            <a:latin typeface="Cambria Math" panose="02040503050406030204" pitchFamily="18" charset="0"/>
                          </a:rPr>
                          <m:t>1.83=</m:t>
                        </m:r>
                        <m:r>
                          <a:rPr lang="da-DK" i="1">
                            <a:latin typeface="Cambria Math"/>
                          </a:rPr>
                          <m:t>𝑡</m:t>
                        </m:r>
                      </m:e>
                      <m:sub>
                        <m:r>
                          <a:rPr lang="da-DK" i="1">
                            <a:latin typeface="Cambria Math"/>
                            <a:ea typeface="Cambria Math" panose="02040503050406030204" pitchFamily="18" charset="0"/>
                          </a:rPr>
                          <m:t>𝛼</m:t>
                        </m:r>
                      </m:sub>
                    </m:sSub>
                  </m:oMath>
                </a14:m>
                <a:r>
                  <a:rPr lang="en-US" smtClean="0"/>
                  <a:t/>
                </a:r>
                <a:br>
                  <a:rPr lang="en-US" smtClean="0"/>
                </a:br>
                <a:r>
                  <a:rPr lang="en-US" smtClean="0"/>
                  <a:t>P-værdien er </a:t>
                </a:r>
                <a14:m>
                  <m:oMath xmlns:m="http://schemas.openxmlformats.org/officeDocument/2006/math">
                    <m:r>
                      <a:rPr lang="en-US" i="1" smtClean="0">
                        <a:latin typeface="Cambria Math" panose="02040503050406030204" pitchFamily="18" charset="0"/>
                      </a:rPr>
                      <m:t>0.0015</m:t>
                    </m:r>
                  </m:oMath>
                </a14:m>
                <a:r>
                  <a:rPr lang="en-US" smtClean="0"/>
                  <a:t>.</a:t>
                </a:r>
                <a:r>
                  <a:rPr lang="en-GB" smtClean="0"/>
                  <a:t/>
                </a:r>
                <a:br>
                  <a:rPr lang="en-GB" smtClean="0"/>
                </a:br>
                <a:endParaRPr lang="en-GB"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13" t="-659"/>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2CD97C06-EC96-4259-9516-82894ECCBF7D}" type="slidenum">
              <a:rPr lang="da-DK" smtClean="0">
                <a:solidFill>
                  <a:prstClr val="black">
                    <a:tint val="75000"/>
                  </a:prstClr>
                </a:solidFill>
              </a:rPr>
              <a:pPr/>
              <a:t>19</a:t>
            </a:fld>
            <a:endParaRPr lang="da-DK" dirty="0">
              <a:solidFill>
                <a:prstClr val="black">
                  <a:tint val="75000"/>
                </a:prstClr>
              </a:solidFill>
            </a:endParaRPr>
          </a:p>
        </p:txBody>
      </p:sp>
    </p:spTree>
    <p:extLst>
      <p:ext uri="{BB962C8B-B14F-4D97-AF65-F5344CB8AC3E}">
        <p14:creationId xmlns:p14="http://schemas.microsoft.com/office/powerpoint/2010/main" val="1989347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Eksperimentelt design</a:t>
            </a:r>
            <a:endParaRPr lang="en-GB"/>
          </a:p>
        </p:txBody>
      </p:sp>
      <p:sp>
        <p:nvSpPr>
          <p:cNvPr id="3" name="Content Placeholder 2"/>
          <p:cNvSpPr>
            <a:spLocks noGrp="1"/>
          </p:cNvSpPr>
          <p:nvPr>
            <p:ph idx="1"/>
          </p:nvPr>
        </p:nvSpPr>
        <p:spPr/>
        <p:txBody>
          <a:bodyPr/>
          <a:lstStyle/>
          <a:p>
            <a:r>
              <a:rPr lang="en-US" smtClean="0"/>
              <a:t>Det giver kun mening at sammenligne to stikprøver, hvis de har næsten alt til fælles, og kun adskiller sig på ganske få punkter</a:t>
            </a:r>
          </a:p>
          <a:p>
            <a:r>
              <a:rPr lang="en-GB" smtClean="0"/>
              <a:t>Vi </a:t>
            </a:r>
            <a:r>
              <a:rPr lang="en-GB"/>
              <a:t>sammenligner to populationer </a:t>
            </a:r>
            <a:r>
              <a:rPr lang="en-GB" smtClean="0"/>
              <a:t>ved hjælp af </a:t>
            </a:r>
            <a:r>
              <a:rPr lang="en-GB"/>
              <a:t>to </a:t>
            </a:r>
            <a:r>
              <a:rPr lang="en-GB" smtClean="0"/>
              <a:t>stikprøver. Vi er interesserede i, om der er forskel på de to populationers middelværdi</a:t>
            </a:r>
            <a:br>
              <a:rPr lang="en-GB" smtClean="0"/>
            </a:br>
            <a:endParaRPr lang="en-GB" smtClean="0"/>
          </a:p>
          <a:p>
            <a:r>
              <a:rPr lang="en-US" b="1" smtClean="0"/>
              <a:t>Eksempel</a:t>
            </a:r>
            <a:r>
              <a:rPr lang="en-US" smtClean="0"/>
              <a:t>: Et nyt produkt til at gøre sko vand-</a:t>
            </a:r>
            <a:br>
              <a:rPr lang="en-US" smtClean="0"/>
            </a:br>
            <a:r>
              <a:rPr lang="en-US" smtClean="0"/>
              <a:t>tætte skal testes. Forskellige test-personer </a:t>
            </a:r>
            <a:br>
              <a:rPr lang="en-US" smtClean="0"/>
            </a:br>
            <a:r>
              <a:rPr lang="en-US" smtClean="0"/>
              <a:t>skal gå med sko, der enten er imprægneret </a:t>
            </a:r>
            <a:br>
              <a:rPr lang="en-US" smtClean="0"/>
            </a:br>
            <a:r>
              <a:rPr lang="en-US" smtClean="0"/>
              <a:t>med det nye eller med det nuværende </a:t>
            </a:r>
            <a:br>
              <a:rPr lang="en-US" smtClean="0"/>
            </a:br>
            <a:r>
              <a:rPr lang="en-US" smtClean="0"/>
              <a:t>produkt, i en måned, hvorefter skoenes grad </a:t>
            </a:r>
            <a:br>
              <a:rPr lang="en-US" smtClean="0"/>
            </a:br>
            <a:r>
              <a:rPr lang="en-US" smtClean="0"/>
              <a:t>af vandtæthed måles</a:t>
            </a:r>
            <a:br>
              <a:rPr lang="en-US" smtClean="0"/>
            </a:br>
            <a:r>
              <a:rPr lang="en-US" sz="1200" smtClean="0"/>
              <a:t> </a:t>
            </a:r>
            <a:endParaRPr lang="en-US" smtClean="0"/>
          </a:p>
          <a:p>
            <a:r>
              <a:rPr lang="en-US" b="1" smtClean="0"/>
              <a:t>Design 1</a:t>
            </a:r>
            <a:r>
              <a:rPr lang="en-US" smtClean="0"/>
              <a:t>: 10 personer får nye sko imprægneret med det nye produkt, </a:t>
            </a:r>
            <a:br>
              <a:rPr lang="en-US" smtClean="0"/>
            </a:br>
            <a:r>
              <a:rPr lang="en-US" smtClean="0"/>
              <a:t>10 personer får gamle sko imprægneret med det gamle produkt</a:t>
            </a:r>
            <a:endParaRPr lang="en-GB" smtClean="0"/>
          </a:p>
          <a:p>
            <a:r>
              <a:rPr lang="en-US" i="1" smtClean="0"/>
              <a:t>Er det et godt design?   </a:t>
            </a:r>
          </a:p>
          <a:p>
            <a:r>
              <a:rPr lang="en-US" smtClean="0"/>
              <a:t>Nej! Skoene skal have samme alder. </a:t>
            </a:r>
            <a:endParaRPr lang="en-GB"/>
          </a:p>
        </p:txBody>
      </p:sp>
      <p:sp>
        <p:nvSpPr>
          <p:cNvPr id="4" name="Slide Number Placeholder 3"/>
          <p:cNvSpPr>
            <a:spLocks noGrp="1"/>
          </p:cNvSpPr>
          <p:nvPr>
            <p:ph type="sldNum" sz="quarter" idx="12"/>
          </p:nvPr>
        </p:nvSpPr>
        <p:spPr/>
        <p:txBody>
          <a:bodyPr/>
          <a:lstStyle/>
          <a:p>
            <a:fld id="{2CD97C06-EC96-4259-9516-82894ECCBF7D}" type="slidenum">
              <a:rPr lang="da-DK" smtClean="0">
                <a:solidFill>
                  <a:prstClr val="black">
                    <a:tint val="75000"/>
                  </a:prstClr>
                </a:solidFill>
              </a:rPr>
              <a:pPr/>
              <a:t>2</a:t>
            </a:fld>
            <a:endParaRPr lang="da-DK" dirty="0">
              <a:solidFill>
                <a:prstClr val="black">
                  <a:tint val="75000"/>
                </a:prstClr>
              </a:solidFill>
            </a:endParaRPr>
          </a:p>
        </p:txBody>
      </p:sp>
      <p:pic>
        <p:nvPicPr>
          <p:cNvPr id="5" name="Picture 4"/>
          <p:cNvPicPr>
            <a:picLocks noChangeAspect="1"/>
          </p:cNvPicPr>
          <p:nvPr/>
        </p:nvPicPr>
        <p:blipFill>
          <a:blip r:embed="rId2"/>
          <a:stretch>
            <a:fillRect/>
          </a:stretch>
        </p:blipFill>
        <p:spPr>
          <a:xfrm>
            <a:off x="6132487" y="3140968"/>
            <a:ext cx="2746265" cy="18722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61543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572000" y="2060848"/>
            <a:ext cx="4392488" cy="3384376"/>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title"/>
          </p:nvPr>
        </p:nvSpPr>
        <p:spPr/>
        <p:txBody>
          <a:bodyPr/>
          <a:lstStyle/>
          <a:p>
            <a:r>
              <a:rPr lang="en-US" smtClean="0"/>
              <a:t>Eksempel 8.12, s. 281</a:t>
            </a:r>
            <a:endParaRPr lang="en-GB"/>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mtClean="0"/>
                  <a:t>Parallelt boxplot af de to stikprøver viser stor variation mellem fabrikker. Medianerne er ikke langt fra hinanden</a:t>
                </a:r>
              </a:p>
              <a:p>
                <a:r>
                  <a:rPr lang="en-US" u="sng" smtClean="0"/>
                  <a:t>Hvis</a:t>
                </a:r>
                <a:r>
                  <a:rPr lang="en-US" smtClean="0"/>
                  <a:t> vi ikke udnyttede, at</a:t>
                </a:r>
                <a:br>
                  <a:rPr lang="en-US" smtClean="0"/>
                </a:br>
                <a:r>
                  <a:rPr lang="en-US" smtClean="0"/>
                  <a:t>observationerne er parvist</a:t>
                </a:r>
                <a:br>
                  <a:rPr lang="en-US" smtClean="0"/>
                </a:br>
                <a:r>
                  <a:rPr lang="en-US" smtClean="0"/>
                  <a:t>afhængige, men i stedet </a:t>
                </a:r>
                <a:br>
                  <a:rPr lang="en-US" smtClean="0"/>
                </a:br>
                <a:r>
                  <a:rPr lang="en-US" smtClean="0"/>
                  <a:t>brugte metoden til sammen-</a:t>
                </a:r>
                <a:br>
                  <a:rPr lang="en-US" smtClean="0"/>
                </a:br>
                <a:r>
                  <a:rPr lang="en-US" smtClean="0"/>
                  <a:t>ligning af to stikprøver, så </a:t>
                </a:r>
                <a:br>
                  <a:rPr lang="en-US" smtClean="0"/>
                </a:br>
                <a:r>
                  <a:rPr lang="en-US" smtClean="0"/>
                  <a:t>ville vi ikke kunne forkaste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oMath>
                </a14:m>
                <a:r>
                  <a:rPr lang="en-US" smtClean="0"/>
                  <a:t>.</a:t>
                </a:r>
                <a:br>
                  <a:rPr lang="en-US" smtClean="0"/>
                </a:br>
                <a:r>
                  <a:rPr lang="en-US" smtClean="0"/>
                  <a:t>Vi ville ikke kunne vise en </a:t>
                </a:r>
                <a:br>
                  <a:rPr lang="en-US" smtClean="0"/>
                </a:br>
                <a:r>
                  <a:rPr lang="en-US" smtClean="0"/>
                  <a:t>effekt af sikkerhedspakken </a:t>
                </a:r>
              </a:p>
              <a:p>
                <a:r>
                  <a:rPr lang="en-US" smtClean="0"/>
                  <a:t>P-værdi for denne test er </a:t>
                </a:r>
                <a14:m>
                  <m:oMath xmlns:m="http://schemas.openxmlformats.org/officeDocument/2006/math">
                    <m:r>
                      <a:rPr lang="en-US" i="1" smtClean="0">
                        <a:latin typeface="Cambria Math" panose="02040503050406030204" pitchFamily="18" charset="0"/>
                      </a:rPr>
                      <m:t>0.34</m:t>
                    </m:r>
                  </m:oMath>
                </a14:m>
                <a:r>
                  <a:rPr lang="en-US" smtClean="0"/>
                  <a:t/>
                </a:r>
                <a:br>
                  <a:rPr lang="en-US" smtClean="0"/>
                </a:br>
                <a:r>
                  <a:rPr lang="en-US" smtClean="0"/>
                  <a:t>(mod </a:t>
                </a:r>
                <a14:m>
                  <m:oMath xmlns:m="http://schemas.openxmlformats.org/officeDocument/2006/math">
                    <m:r>
                      <a:rPr lang="en-US" i="1" smtClean="0">
                        <a:latin typeface="Cambria Math" panose="02040503050406030204" pitchFamily="18" charset="0"/>
                      </a:rPr>
                      <m:t>0.0015</m:t>
                    </m:r>
                  </m:oMath>
                </a14:m>
                <a:r>
                  <a:rPr lang="en-US" smtClean="0"/>
                  <a:t> for parret t-test). </a:t>
                </a:r>
                <a:br>
                  <a:rPr lang="en-US" smtClean="0"/>
                </a:br>
                <a:endParaRPr lang="en-GB"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868" t="-659"/>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2CD97C06-EC96-4259-9516-82894ECCBF7D}" type="slidenum">
              <a:rPr lang="da-DK" smtClean="0">
                <a:solidFill>
                  <a:prstClr val="black">
                    <a:tint val="75000"/>
                  </a:prstClr>
                </a:solidFill>
              </a:rPr>
              <a:pPr/>
              <a:t>20</a:t>
            </a:fld>
            <a:endParaRPr lang="da-DK" dirty="0">
              <a:solidFill>
                <a:prstClr val="black">
                  <a:tint val="75000"/>
                </a:prstClr>
              </a:solidFill>
            </a:endParaRPr>
          </a:p>
        </p:txBody>
      </p:sp>
    </p:spTree>
    <p:extLst>
      <p:ext uri="{BB962C8B-B14F-4D97-AF65-F5344CB8AC3E}">
        <p14:creationId xmlns:p14="http://schemas.microsoft.com/office/powerpoint/2010/main" val="4117059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Eksperimentelt design</a:t>
            </a:r>
            <a:endParaRPr lang="en-GB"/>
          </a:p>
        </p:txBody>
      </p:sp>
      <p:sp>
        <p:nvSpPr>
          <p:cNvPr id="3" name="Content Placeholder 2"/>
          <p:cNvSpPr>
            <a:spLocks noGrp="1"/>
          </p:cNvSpPr>
          <p:nvPr>
            <p:ph idx="1"/>
          </p:nvPr>
        </p:nvSpPr>
        <p:spPr>
          <a:xfrm>
            <a:off x="467544" y="1052736"/>
            <a:ext cx="8424936" cy="5688632"/>
          </a:xfrm>
        </p:spPr>
        <p:txBody>
          <a:bodyPr/>
          <a:lstStyle/>
          <a:p>
            <a:r>
              <a:rPr lang="en-US" b="1" smtClean="0"/>
              <a:t>Design 2</a:t>
            </a:r>
            <a:r>
              <a:rPr lang="en-US" smtClean="0"/>
              <a:t>: 10 personer får nye sko imprægneret med det nye produkt, </a:t>
            </a:r>
            <a:br>
              <a:rPr lang="en-US" smtClean="0"/>
            </a:br>
            <a:r>
              <a:rPr lang="en-US" smtClean="0"/>
              <a:t>10 personer får nye sko imprægneret med det gamle produkt </a:t>
            </a:r>
            <a:br>
              <a:rPr lang="en-US" smtClean="0"/>
            </a:br>
            <a:r>
              <a:rPr lang="en-US" sz="1000" smtClean="0"/>
              <a:t> </a:t>
            </a:r>
            <a:endParaRPr lang="en-GB"/>
          </a:p>
          <a:p>
            <a:r>
              <a:rPr lang="en-US" smtClean="0"/>
              <a:t>Skoen er </a:t>
            </a:r>
            <a:r>
              <a:rPr lang="en-US"/>
              <a:t>den </a:t>
            </a:r>
            <a:r>
              <a:rPr lang="en-US">
                <a:solidFill>
                  <a:schemeClr val="accent1">
                    <a:lumMod val="75000"/>
                  </a:schemeClr>
                </a:solidFill>
              </a:rPr>
              <a:t>eksperiementelle enhed</a:t>
            </a:r>
            <a:r>
              <a:rPr lang="en-US"/>
              <a:t> (</a:t>
            </a:r>
            <a:r>
              <a:rPr lang="en-US" i="1">
                <a:solidFill>
                  <a:schemeClr val="accent1">
                    <a:lumMod val="75000"/>
                  </a:schemeClr>
                </a:solidFill>
              </a:rPr>
              <a:t>experimental unit</a:t>
            </a:r>
            <a:r>
              <a:rPr lang="en-US"/>
              <a:t>). Hver sko bliver udsat for en af to mulige </a:t>
            </a:r>
            <a:r>
              <a:rPr lang="en-US">
                <a:solidFill>
                  <a:schemeClr val="accent1">
                    <a:lumMod val="75000"/>
                  </a:schemeClr>
                </a:solidFill>
              </a:rPr>
              <a:t>behandlinger</a:t>
            </a:r>
            <a:r>
              <a:rPr lang="en-US"/>
              <a:t> (</a:t>
            </a:r>
            <a:r>
              <a:rPr lang="en-US" i="1">
                <a:solidFill>
                  <a:schemeClr val="accent1">
                    <a:lumMod val="75000"/>
                  </a:schemeClr>
                </a:solidFill>
              </a:rPr>
              <a:t>treatments</a:t>
            </a:r>
            <a:r>
              <a:rPr lang="en-US"/>
              <a:t>), og det vi måler er skoens grad af vandtæthed efter 1 måneds brug, d.v.s. </a:t>
            </a:r>
            <a:r>
              <a:rPr lang="en-US">
                <a:solidFill>
                  <a:schemeClr val="accent1">
                    <a:lumMod val="75000"/>
                  </a:schemeClr>
                </a:solidFill>
              </a:rPr>
              <a:t>responsen</a:t>
            </a:r>
            <a:r>
              <a:rPr lang="en-US"/>
              <a:t> på behandlingen (</a:t>
            </a:r>
            <a:r>
              <a:rPr lang="en-US" i="1">
                <a:solidFill>
                  <a:schemeClr val="accent1">
                    <a:lumMod val="75000"/>
                  </a:schemeClr>
                </a:solidFill>
              </a:rPr>
              <a:t>response</a:t>
            </a:r>
            <a:r>
              <a:rPr lang="en-US" smtClean="0"/>
              <a:t>)</a:t>
            </a:r>
          </a:p>
          <a:p>
            <a:r>
              <a:rPr lang="en-US" smtClean="0"/>
              <a:t>Population 1 er sko med ny behandling, population 2 med gammel. Begge stikprøver har en stikprøvestørrelse på 20 (2 sko pr. person)</a:t>
            </a:r>
            <a:endParaRPr lang="en-US"/>
          </a:p>
          <a:p>
            <a:r>
              <a:rPr lang="en-US" smtClean="0">
                <a:solidFill>
                  <a:schemeClr val="accent1">
                    <a:lumMod val="75000"/>
                  </a:schemeClr>
                </a:solidFill>
              </a:rPr>
              <a:t>Randomisering</a:t>
            </a:r>
            <a:r>
              <a:rPr lang="en-US" smtClean="0"/>
              <a:t>: Vi bør lade det være tilfældigt, hvilke personer der modtager sko med den ene og den anden imprægnering for at jævne forskelle mellem de to grupper ud. F.eks. kan det give skævheder, hvis de yngste testpersoner får ny imprægnering og de ældste får gammel</a:t>
            </a:r>
            <a:br>
              <a:rPr lang="en-US" smtClean="0"/>
            </a:br>
            <a:r>
              <a:rPr lang="en-US" sz="1000" smtClean="0"/>
              <a:t> </a:t>
            </a:r>
            <a:endParaRPr lang="en-US" smtClean="0"/>
          </a:p>
          <a:p>
            <a:r>
              <a:rPr lang="en-US" i="1"/>
              <a:t>Er det et godt design? Hvad giver variation i data</a:t>
            </a:r>
            <a:r>
              <a:rPr lang="en-US" i="1" smtClean="0"/>
              <a:t>?</a:t>
            </a:r>
            <a:endParaRPr lang="en-US" smtClean="0"/>
          </a:p>
          <a:p>
            <a:r>
              <a:rPr lang="en-US" i="1" smtClean="0"/>
              <a:t>Er de to stikprøver uafhængige?</a:t>
            </a:r>
          </a:p>
          <a:p>
            <a:r>
              <a:rPr lang="en-US" i="1" smtClean="0"/>
              <a:t>J</a:t>
            </a:r>
            <a:r>
              <a:rPr lang="en-US" smtClean="0"/>
              <a:t>a, men det behøver de ikke at være – se design 3. </a:t>
            </a:r>
            <a:endParaRPr lang="en-GB"/>
          </a:p>
        </p:txBody>
      </p:sp>
      <p:sp>
        <p:nvSpPr>
          <p:cNvPr id="4" name="Slide Number Placeholder 3"/>
          <p:cNvSpPr>
            <a:spLocks noGrp="1"/>
          </p:cNvSpPr>
          <p:nvPr>
            <p:ph type="sldNum" sz="quarter" idx="12"/>
          </p:nvPr>
        </p:nvSpPr>
        <p:spPr/>
        <p:txBody>
          <a:bodyPr/>
          <a:lstStyle/>
          <a:p>
            <a:fld id="{2CD97C06-EC96-4259-9516-82894ECCBF7D}" type="slidenum">
              <a:rPr lang="da-DK" smtClean="0">
                <a:solidFill>
                  <a:prstClr val="black">
                    <a:tint val="75000"/>
                  </a:prstClr>
                </a:solidFill>
              </a:rPr>
              <a:pPr/>
              <a:t>3</a:t>
            </a:fld>
            <a:endParaRPr lang="da-DK" dirty="0">
              <a:solidFill>
                <a:prstClr val="black">
                  <a:tint val="75000"/>
                </a:prstClr>
              </a:solidFill>
            </a:endParaRPr>
          </a:p>
        </p:txBody>
      </p:sp>
    </p:spTree>
    <p:extLst>
      <p:ext uri="{BB962C8B-B14F-4D97-AF65-F5344CB8AC3E}">
        <p14:creationId xmlns:p14="http://schemas.microsoft.com/office/powerpoint/2010/main" val="534970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Eksperimentelt design</a:t>
            </a:r>
            <a:endParaRPr lang="en-GB"/>
          </a:p>
        </p:txBody>
      </p:sp>
      <p:sp>
        <p:nvSpPr>
          <p:cNvPr id="3" name="Content Placeholder 2"/>
          <p:cNvSpPr>
            <a:spLocks noGrp="1"/>
          </p:cNvSpPr>
          <p:nvPr>
            <p:ph idx="1"/>
          </p:nvPr>
        </p:nvSpPr>
        <p:spPr/>
        <p:txBody>
          <a:bodyPr/>
          <a:lstStyle/>
          <a:p>
            <a:r>
              <a:rPr lang="en-US" b="1"/>
              <a:t>Design 3</a:t>
            </a:r>
            <a:r>
              <a:rPr lang="en-US"/>
              <a:t>: 20 personer får et nyt par sko, hvor den venstre er imprægneret med det nye produkt og den højre med det </a:t>
            </a:r>
            <a:r>
              <a:rPr lang="en-US" smtClean="0"/>
              <a:t>gamle</a:t>
            </a:r>
            <a:br>
              <a:rPr lang="en-US" smtClean="0"/>
            </a:br>
            <a:r>
              <a:rPr lang="en-US" sz="1200" smtClean="0"/>
              <a:t> </a:t>
            </a:r>
            <a:endParaRPr lang="en-US" smtClean="0"/>
          </a:p>
          <a:p>
            <a:r>
              <a:rPr lang="en-US" smtClean="0"/>
              <a:t>Vi har udnyttet, at hver testperson formodentlig kommer til at bruge venstre og højre sko lige meget. Vi har fjernet variation fra, at nogle  testpersoner bruger deres sko mere end andre i løbet af testperioden</a:t>
            </a:r>
            <a:endParaRPr lang="en-US"/>
          </a:p>
          <a:p>
            <a:r>
              <a:rPr lang="en-US" i="1"/>
              <a:t>Er det et godt design? </a:t>
            </a:r>
            <a:r>
              <a:rPr lang="en-US" i="1" smtClean="0"/>
              <a:t>Kan vi fjerne mere uønsket variation?</a:t>
            </a:r>
            <a:r>
              <a:rPr lang="en-US"/>
              <a:t/>
            </a:r>
            <a:br>
              <a:rPr lang="en-US"/>
            </a:br>
            <a:endParaRPr lang="en-US"/>
          </a:p>
          <a:p>
            <a:r>
              <a:rPr lang="en-US" b="1"/>
              <a:t>Design 4</a:t>
            </a:r>
            <a:r>
              <a:rPr lang="en-US"/>
              <a:t>: 20 personer får et nyt par sko, hvor den ene er imprægneret med det nye produkt og den anden med det gamle. Det er </a:t>
            </a:r>
            <a:r>
              <a:rPr lang="en-US" smtClean="0"/>
              <a:t>tilfældigt (randomiseret) </a:t>
            </a:r>
            <a:r>
              <a:rPr lang="en-US"/>
              <a:t>for hver person, </a:t>
            </a:r>
            <a:r>
              <a:rPr lang="en-US" smtClean="0"/>
              <a:t>hvilken sko (højre/venstre), </a:t>
            </a:r>
            <a:r>
              <a:rPr lang="en-US"/>
              <a:t>der er </a:t>
            </a:r>
            <a:r>
              <a:rPr lang="en-US" smtClean="0"/>
              <a:t>imprægneret med hvilket produkt</a:t>
            </a:r>
            <a:br>
              <a:rPr lang="en-US" smtClean="0"/>
            </a:br>
            <a:r>
              <a:rPr lang="en-US" sz="1200" smtClean="0"/>
              <a:t> </a:t>
            </a:r>
            <a:endParaRPr lang="en-US"/>
          </a:p>
          <a:p>
            <a:r>
              <a:rPr lang="en-US" smtClean="0"/>
              <a:t>Måske slider højrehåndede personer mere på højre sko end på venstre, fordi de sparker til ting med højre fod</a:t>
            </a:r>
            <a:r>
              <a:rPr lang="en-US" smtClean="0"/>
              <a:t>? </a:t>
            </a:r>
            <a:endParaRPr lang="en-US"/>
          </a:p>
        </p:txBody>
      </p:sp>
      <p:sp>
        <p:nvSpPr>
          <p:cNvPr id="4" name="Slide Number Placeholder 3"/>
          <p:cNvSpPr>
            <a:spLocks noGrp="1"/>
          </p:cNvSpPr>
          <p:nvPr>
            <p:ph type="sldNum" sz="quarter" idx="12"/>
          </p:nvPr>
        </p:nvSpPr>
        <p:spPr/>
        <p:txBody>
          <a:bodyPr/>
          <a:lstStyle/>
          <a:p>
            <a:fld id="{2CD97C06-EC96-4259-9516-82894ECCBF7D}" type="slidenum">
              <a:rPr lang="da-DK" smtClean="0">
                <a:solidFill>
                  <a:prstClr val="black">
                    <a:tint val="75000"/>
                  </a:prstClr>
                </a:solidFill>
              </a:rPr>
              <a:pPr/>
              <a:t>4</a:t>
            </a:fld>
            <a:endParaRPr lang="da-DK" dirty="0">
              <a:solidFill>
                <a:prstClr val="black">
                  <a:tint val="75000"/>
                </a:prstClr>
              </a:solidFill>
            </a:endParaRPr>
          </a:p>
        </p:txBody>
      </p:sp>
    </p:spTree>
    <p:extLst>
      <p:ext uri="{BB962C8B-B14F-4D97-AF65-F5344CB8AC3E}">
        <p14:creationId xmlns:p14="http://schemas.microsoft.com/office/powerpoint/2010/main" val="1653868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Eksperimentelt design</a:t>
            </a:r>
            <a:endParaRPr lang="en-GB"/>
          </a:p>
        </p:txBody>
      </p:sp>
      <p:sp>
        <p:nvSpPr>
          <p:cNvPr id="3" name="Content Placeholder 2"/>
          <p:cNvSpPr>
            <a:spLocks noGrp="1"/>
          </p:cNvSpPr>
          <p:nvPr>
            <p:ph idx="1"/>
          </p:nvPr>
        </p:nvSpPr>
        <p:spPr/>
        <p:txBody>
          <a:bodyPr/>
          <a:lstStyle/>
          <a:p>
            <a:r>
              <a:rPr lang="en-US" smtClean="0"/>
              <a:t>Der er basalt set to forskellige designs, vi skal se på:</a:t>
            </a:r>
          </a:p>
          <a:p>
            <a:pPr marL="820737" lvl="1" indent="-457200">
              <a:buFont typeface="+mj-lt"/>
              <a:buAutoNum type="arabicPeriod"/>
            </a:pPr>
            <a:r>
              <a:rPr lang="en-US" smtClean="0"/>
              <a:t>To uafhængige stikprøver</a:t>
            </a:r>
          </a:p>
          <a:p>
            <a:pPr marL="820737" lvl="1" indent="-457200">
              <a:buFont typeface="+mj-lt"/>
              <a:buAutoNum type="arabicPeriod"/>
            </a:pPr>
            <a:r>
              <a:rPr lang="en-US" smtClean="0"/>
              <a:t>To stikprøver, hvor observationerne er parvist afhængige</a:t>
            </a:r>
            <a:br>
              <a:rPr lang="en-US" smtClean="0"/>
            </a:br>
            <a:endParaRPr lang="en-US" smtClean="0"/>
          </a:p>
          <a:p>
            <a:r>
              <a:rPr lang="en-US" smtClean="0"/>
              <a:t>Desuden skelner vi mellem, om begge stikprøver har stor stikprøvestørrelse </a:t>
            </a:r>
            <a:r>
              <a:rPr lang="en-US" smtClean="0"/>
              <a:t>(ca. 30 </a:t>
            </a:r>
            <a:r>
              <a:rPr lang="en-US" smtClean="0"/>
              <a:t>eller derover), eller ej.</a:t>
            </a:r>
            <a:endParaRPr lang="en-GB"/>
          </a:p>
        </p:txBody>
      </p:sp>
      <p:sp>
        <p:nvSpPr>
          <p:cNvPr id="4" name="Slide Number Placeholder 3"/>
          <p:cNvSpPr>
            <a:spLocks noGrp="1"/>
          </p:cNvSpPr>
          <p:nvPr>
            <p:ph type="sldNum" sz="quarter" idx="12"/>
          </p:nvPr>
        </p:nvSpPr>
        <p:spPr/>
        <p:txBody>
          <a:bodyPr/>
          <a:lstStyle/>
          <a:p>
            <a:fld id="{2CD97C06-EC96-4259-9516-82894ECCBF7D}" type="slidenum">
              <a:rPr lang="da-DK" smtClean="0">
                <a:solidFill>
                  <a:prstClr val="black">
                    <a:tint val="75000"/>
                  </a:prstClr>
                </a:solidFill>
              </a:rPr>
              <a:pPr/>
              <a:t>5</a:t>
            </a:fld>
            <a:endParaRPr lang="da-DK" dirty="0">
              <a:solidFill>
                <a:prstClr val="black">
                  <a:tint val="75000"/>
                </a:prstClr>
              </a:solidFill>
            </a:endParaRPr>
          </a:p>
        </p:txBody>
      </p:sp>
    </p:spTree>
    <p:extLst>
      <p:ext uri="{BB962C8B-B14F-4D97-AF65-F5344CB8AC3E}">
        <p14:creationId xmlns:p14="http://schemas.microsoft.com/office/powerpoint/2010/main" val="2181382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 store, uafhængige stikprøver</a:t>
            </a:r>
            <a:endParaRPr lang="en-GB"/>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b="1" smtClean="0"/>
                  <a:t>Antagelser:</a:t>
                </a:r>
              </a:p>
              <a:p>
                <a:pPr marL="457200" indent="-457200">
                  <a:buFont typeface="+mj-lt"/>
                  <a:buAutoNum type="arabicPeriod"/>
                </a:pPr>
                <a:r>
                  <a:rPr lang="en-US" smtClean="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oMath>
                </a14:m>
                <a:r>
                  <a:rPr lang="en-GB"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oMath>
                </a14:m>
                <a:r>
                  <a:rPr lang="en-GB" smtClean="0"/>
                  <a:t>, </a:t>
                </a:r>
                <a14:m>
                  <m:oMath xmlns:m="http://schemas.openxmlformats.org/officeDocument/2006/math">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𝑋</m:t>
                        </m:r>
                      </m:e>
                      <m:sub>
                        <m:sSub>
                          <m:sSubPr>
                            <m:ctrlPr>
                              <a:rPr lang="en-US" i="1">
                                <a:latin typeface="Cambria Math" panose="02040503050406030204" pitchFamily="18" charset="0"/>
                              </a:rPr>
                            </m:ctrlPr>
                          </m:sSubPr>
                          <m:e>
                            <m:r>
                              <a:rPr lang="en-US" b="0" i="1" smtClean="0">
                                <a:latin typeface="Cambria Math" panose="02040503050406030204" pitchFamily="18" charset="0"/>
                              </a:rPr>
                              <m:t>𝑛</m:t>
                            </m:r>
                          </m:e>
                          <m:sub>
                            <m:r>
                              <a:rPr lang="en-US" i="1">
                                <a:latin typeface="Cambria Math" panose="02040503050406030204" pitchFamily="18" charset="0"/>
                              </a:rPr>
                              <m:t>1</m:t>
                            </m:r>
                          </m:sub>
                        </m:sSub>
                      </m:sub>
                    </m:sSub>
                  </m:oMath>
                </a14:m>
                <a:r>
                  <a:rPr lang="en-GB" smtClean="0"/>
                  <a:t> er en tilfældig stikprøve med størrelse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oMath>
                </a14:m>
                <a:r>
                  <a:rPr lang="en-GB" smtClean="0"/>
                  <a:t> af  </a:t>
                </a:r>
                <a:br>
                  <a:rPr lang="en-GB" smtClean="0"/>
                </a:br>
                <a:r>
                  <a:rPr lang="en-GB" smtClean="0"/>
                  <a:t> </a:t>
                </a:r>
                <a:r>
                  <a:rPr lang="en-GB" smtClean="0">
                    <a:solidFill>
                      <a:schemeClr val="accent1">
                        <a:lumMod val="75000"/>
                      </a:schemeClr>
                    </a:solidFill>
                  </a:rPr>
                  <a:t>population 1</a:t>
                </a:r>
                <a:r>
                  <a:rPr lang="en-GB" smtClean="0"/>
                  <a:t>, som har middelværdi </a:t>
                </a:r>
                <a14:m>
                  <m:oMath xmlns:m="http://schemas.openxmlformats.org/officeDocument/2006/math">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1</m:t>
                        </m:r>
                      </m:sub>
                    </m:sSub>
                  </m:oMath>
                </a14:m>
                <a:r>
                  <a:rPr lang="en-GB" smtClean="0"/>
                  <a:t> og varians </a:t>
                </a:r>
                <a14:m>
                  <m:oMath xmlns:m="http://schemas.openxmlformats.org/officeDocument/2006/math">
                    <m:sSubSup>
                      <m:sSubSupPr>
                        <m:ctrlPr>
                          <a:rPr lang="en-GB" i="1" smtClean="0">
                            <a:latin typeface="Cambria Math" panose="02040503050406030204" pitchFamily="18" charset="0"/>
                          </a:rPr>
                        </m:ctrlPr>
                      </m:sSubSupPr>
                      <m:e>
                        <m:r>
                          <a:rPr lang="en-GB"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oMath>
                </a14:m>
                <a:r>
                  <a:rPr lang="en-GB" smtClean="0"/>
                  <a:t> </a:t>
                </a:r>
              </a:p>
              <a:p>
                <a:pPr marL="457200" indent="-457200">
                  <a:buFont typeface="+mj-lt"/>
                  <a:buAutoNum type="arabicPeriod"/>
                </a:pPr>
                <a:r>
                  <a:rPr lang="en-US" smtClean="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1</m:t>
                        </m:r>
                      </m:sub>
                    </m:sSub>
                  </m:oMath>
                </a14:m>
                <a:r>
                  <a:rPr lang="en-GB"/>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2</m:t>
                        </m:r>
                      </m:sub>
                    </m:sSub>
                  </m:oMath>
                </a14:m>
                <a:r>
                  <a:rPr lang="en-GB"/>
                  <a:t>, </a:t>
                </a:r>
                <a14:m>
                  <m:oMath xmlns:m="http://schemas.openxmlformats.org/officeDocument/2006/math">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𝑌</m:t>
                        </m:r>
                      </m:e>
                      <m:sub>
                        <m:sSub>
                          <m:sSubPr>
                            <m:ctrlPr>
                              <a:rPr lang="en-US" i="1" smtClean="0">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2</m:t>
                            </m:r>
                          </m:sub>
                        </m:sSub>
                      </m:sub>
                    </m:sSub>
                  </m:oMath>
                </a14:m>
                <a:r>
                  <a:rPr lang="en-GB"/>
                  <a:t> er en tilfældig stikprøve med størrelse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2</m:t>
                        </m:r>
                      </m:sub>
                    </m:sSub>
                  </m:oMath>
                </a14:m>
                <a:r>
                  <a:rPr lang="en-GB"/>
                  <a:t> af </a:t>
                </a:r>
                <a:r>
                  <a:rPr lang="en-GB" smtClean="0"/>
                  <a:t/>
                </a:r>
                <a:br>
                  <a:rPr lang="en-GB" smtClean="0"/>
                </a:br>
                <a:r>
                  <a:rPr lang="en-GB" smtClean="0"/>
                  <a:t> </a:t>
                </a:r>
                <a:r>
                  <a:rPr lang="en-GB" smtClean="0">
                    <a:solidFill>
                      <a:schemeClr val="accent1">
                        <a:lumMod val="75000"/>
                      </a:schemeClr>
                    </a:solidFill>
                  </a:rPr>
                  <a:t>population 2</a:t>
                </a:r>
                <a:r>
                  <a:rPr lang="en-GB" smtClean="0"/>
                  <a:t>, </a:t>
                </a:r>
                <a:r>
                  <a:rPr lang="en-GB"/>
                  <a:t>som har middelværdi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2</m:t>
                        </m:r>
                      </m:sub>
                    </m:sSub>
                  </m:oMath>
                </a14:m>
                <a:r>
                  <a:rPr lang="en-GB"/>
                  <a:t> og varians </a:t>
                </a:r>
                <a14:m>
                  <m:oMath xmlns:m="http://schemas.openxmlformats.org/officeDocument/2006/math">
                    <m:sSubSup>
                      <m:sSubSupPr>
                        <m:ctrlPr>
                          <a:rPr lang="en-GB" i="1" smtClean="0">
                            <a:latin typeface="Cambria Math" panose="02040503050406030204" pitchFamily="18" charset="0"/>
                          </a:rPr>
                        </m:ctrlPr>
                      </m:sSubSupPr>
                      <m:e>
                        <m:r>
                          <a:rPr lang="en-GB" i="1">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2</m:t>
                        </m:r>
                      </m:sub>
                      <m:sup>
                        <m:r>
                          <a:rPr lang="en-US" i="1">
                            <a:latin typeface="Cambria Math" panose="02040503050406030204" pitchFamily="18" charset="0"/>
                          </a:rPr>
                          <m:t>2</m:t>
                        </m:r>
                      </m:sup>
                    </m:sSubSup>
                  </m:oMath>
                </a14:m>
                <a:r>
                  <a:rPr lang="en-GB" smtClean="0"/>
                  <a:t> </a:t>
                </a:r>
              </a:p>
              <a:p>
                <a:pPr marL="457200" indent="-457200">
                  <a:buFont typeface="+mj-lt"/>
                  <a:buAutoNum type="arabicPeriod"/>
                </a:pPr>
                <a:r>
                  <a:rPr lang="en-US"/>
                  <a:t> </a:t>
                </a:r>
                <a:r>
                  <a:rPr lang="en-US" smtClean="0"/>
                  <a:t>De to stikprøver er uafhængige</a:t>
                </a:r>
                <a:r>
                  <a:rPr lang="en-GB"/>
                  <a:t/>
                </a:r>
                <a:br>
                  <a:rPr lang="en-GB"/>
                </a:br>
                <a:r>
                  <a:rPr lang="en-GB" sz="1200" smtClean="0"/>
                  <a:t> </a:t>
                </a:r>
                <a:endParaRPr lang="en-US" smtClean="0"/>
              </a:p>
              <a:p>
                <a:r>
                  <a:rPr lang="en-US" smtClean="0"/>
                  <a:t>Vi er interesseret i forskellen på de to populationers middelværdi:</a:t>
                </a:r>
                <a:br>
                  <a:rPr lang="en-US" smtClean="0"/>
                </a:br>
                <a14:m>
                  <m:oMath xmlns:m="http://schemas.openxmlformats.org/officeDocument/2006/math">
                    <m:r>
                      <a:rPr lang="en-US"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2</m:t>
                        </m:r>
                      </m:sub>
                    </m:sSub>
                  </m:oMath>
                </a14:m>
                <a:endParaRPr lang="en-GB" smtClean="0"/>
              </a:p>
              <a:p>
                <a:r>
                  <a:rPr lang="en-US" smtClean="0"/>
                  <a:t>Fra den Centrale Grænseværdisætning følger:</a:t>
                </a:r>
              </a:p>
              <a:p>
                <a:pPr lvl="1">
                  <a:spcBef>
                    <a:spcPts val="300"/>
                  </a:spcBef>
                </a:pP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𝑋</m:t>
                        </m:r>
                      </m:e>
                    </m:acc>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d>
                      <m:dPr>
                        <m:ctrlPr>
                          <a:rPr lang="en-US" b="0"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1</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1</m:t>
                                </m:r>
                              </m:sub>
                            </m:sSub>
                          </m:num>
                          <m:den>
                            <m:rad>
                              <m:radPr>
                                <m:degHide m:val="on"/>
                                <m:ctrlPr>
                                  <a:rPr lang="en-US" b="0" i="1" smtClean="0">
                                    <a:latin typeface="Cambria Math" panose="02040503050406030204" pitchFamily="18" charset="0"/>
                                  </a:rPr>
                                </m:ctrlPr>
                              </m:radPr>
                              <m:deg/>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e>
                            </m:rad>
                          </m:den>
                        </m:f>
                      </m:e>
                    </m:d>
                  </m:oMath>
                </a14:m>
                <a:r>
                  <a:rPr lang="en-US" sz="2200" smtClean="0"/>
                  <a:t>,  </a:t>
                </a:r>
                <a:r>
                  <a:rPr lang="en-US" smtClean="0"/>
                  <a:t>så  </a:t>
                </a:r>
                <a14:m>
                  <m:oMath xmlns:m="http://schemas.openxmlformats.org/officeDocument/2006/math">
                    <m:r>
                      <a:rPr lang="en-US" i="1">
                        <a:latin typeface="Cambria Math" panose="02040503050406030204" pitchFamily="18" charset="0"/>
                      </a:rPr>
                      <m:t>𝐸</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1</m:t>
                        </m:r>
                      </m:sub>
                    </m:sSub>
                  </m:oMath>
                </a14:m>
                <a:r>
                  <a:rPr lang="en-GB"/>
                  <a:t> </a:t>
                </a:r>
                <a:r>
                  <a:rPr lang="en-GB" smtClean="0"/>
                  <a:t> og  </a:t>
                </a:r>
                <a14:m>
                  <m:oMath xmlns:m="http://schemas.openxmlformats.org/officeDocument/2006/math">
                    <m:r>
                      <a:rPr lang="en-US">
                        <a:latin typeface="Cambria Math" panose="02040503050406030204" pitchFamily="18" charset="0"/>
                      </a:rPr>
                      <m:t> </m:t>
                    </m:r>
                    <m:r>
                      <a:rPr lang="en-US" i="1">
                        <a:latin typeface="Cambria Math" panose="02040503050406030204" pitchFamily="18" charset="0"/>
                      </a:rPr>
                      <m:t>𝑉𝑎𝑟</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d>
                    <m:r>
                      <a:rPr lang="en-US" i="1">
                        <a:latin typeface="Cambria Math" panose="02040503050406030204" pitchFamily="18" charset="0"/>
                      </a:rPr>
                      <m:t>=</m:t>
                    </m:r>
                    <m:f>
                      <m:fPr>
                        <m:ctrlPr>
                          <a:rPr lang="en-US" i="1">
                            <a:latin typeface="Cambria Math" panose="02040503050406030204" pitchFamily="18" charset="0"/>
                          </a:rPr>
                        </m:ctrlPr>
                      </m:fPr>
                      <m:num>
                        <m:sSubSup>
                          <m:sSubSupPr>
                            <m:ctrlPr>
                              <a:rPr lang="en-GB" i="1">
                                <a:latin typeface="Cambria Math" panose="02040503050406030204" pitchFamily="18" charset="0"/>
                              </a:rPr>
                            </m:ctrlPr>
                          </m:sSubSupPr>
                          <m:e>
                            <m:r>
                              <a:rPr lang="en-GB"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1</m:t>
                            </m:r>
                          </m:sub>
                          <m:sup>
                            <m:r>
                              <a:rPr lang="en-US" i="1">
                                <a:latin typeface="Cambria Math" panose="02040503050406030204" pitchFamily="18" charset="0"/>
                              </a:rPr>
                              <m:t>2</m:t>
                            </m:r>
                          </m:sup>
                        </m:sSubSup>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den>
                    </m:f>
                  </m:oMath>
                </a14:m>
                <a:endParaRPr lang="en-US" sz="2200"/>
              </a:p>
              <a:p>
                <a:pPr lvl="1">
                  <a:spcBef>
                    <a:spcPts val="300"/>
                  </a:spcBef>
                </a:pPr>
                <a14:m>
                  <m:oMath xmlns:m="http://schemas.openxmlformats.org/officeDocument/2006/math">
                    <m:acc>
                      <m:accPr>
                        <m:chr m:val="̅"/>
                        <m:ctrlPr>
                          <a:rPr lang="en-US" i="1">
                            <a:latin typeface="Cambria Math" panose="02040503050406030204" pitchFamily="18" charset="0"/>
                          </a:rPr>
                        </m:ctrlPr>
                      </m:accPr>
                      <m:e>
                        <m:r>
                          <a:rPr lang="en-US" b="0" i="1" smtClean="0">
                            <a:latin typeface="Cambria Math" panose="02040503050406030204" pitchFamily="18" charset="0"/>
                          </a:rPr>
                          <m:t>𝑌</m:t>
                        </m:r>
                      </m:e>
                    </m:acc>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𝑁</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2</m:t>
                                </m:r>
                              </m:sub>
                            </m:sSub>
                          </m:num>
                          <m:den>
                            <m:rad>
                              <m:radPr>
                                <m:degHide m:val="on"/>
                                <m:ctrlPr>
                                  <a:rPr lang="en-US" i="1">
                                    <a:latin typeface="Cambria Math" panose="02040503050406030204" pitchFamily="18" charset="0"/>
                                  </a:rPr>
                                </m:ctrlPr>
                              </m:radPr>
                              <m:deg/>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e>
                            </m:rad>
                          </m:den>
                        </m:f>
                      </m:e>
                    </m:d>
                  </m:oMath>
                </a14:m>
                <a:r>
                  <a:rPr lang="en-US"/>
                  <a:t>,  så  </a:t>
                </a:r>
                <a14:m>
                  <m:oMath xmlns:m="http://schemas.openxmlformats.org/officeDocument/2006/math">
                    <m:r>
                      <a:rPr lang="en-US" i="1">
                        <a:latin typeface="Cambria Math" panose="02040503050406030204" pitchFamily="18" charset="0"/>
                      </a:rPr>
                      <m:t>𝐸</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b="0" i="1" smtClean="0">
                                <a:latin typeface="Cambria Math" panose="02040503050406030204" pitchFamily="18" charset="0"/>
                              </a:rPr>
                              <m:t>𝑌</m:t>
                            </m:r>
                          </m:e>
                        </m:acc>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2</m:t>
                        </m:r>
                      </m:sub>
                    </m:sSub>
                  </m:oMath>
                </a14:m>
                <a:r>
                  <a:rPr lang="en-GB"/>
                  <a:t> </a:t>
                </a:r>
                <a:r>
                  <a:rPr lang="en-GB" smtClean="0"/>
                  <a:t> og   </a:t>
                </a:r>
                <a14:m>
                  <m:oMath xmlns:m="http://schemas.openxmlformats.org/officeDocument/2006/math">
                    <m:r>
                      <a:rPr lang="en-US" i="1">
                        <a:latin typeface="Cambria Math" panose="02040503050406030204" pitchFamily="18" charset="0"/>
                      </a:rPr>
                      <m:t>𝑉𝑎𝑟</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b="0" i="1" smtClean="0">
                                <a:latin typeface="Cambria Math" panose="02040503050406030204" pitchFamily="18" charset="0"/>
                              </a:rPr>
                              <m:t>𝑌</m:t>
                            </m:r>
                          </m:e>
                        </m:acc>
                      </m:e>
                    </m:d>
                    <m:r>
                      <a:rPr lang="en-US" i="1">
                        <a:latin typeface="Cambria Math" panose="02040503050406030204" pitchFamily="18" charset="0"/>
                      </a:rPr>
                      <m:t>=</m:t>
                    </m:r>
                    <m:f>
                      <m:fPr>
                        <m:ctrlPr>
                          <a:rPr lang="en-US" i="1" smtClean="0">
                            <a:latin typeface="Cambria Math" panose="02040503050406030204" pitchFamily="18" charset="0"/>
                          </a:rPr>
                        </m:ctrlPr>
                      </m:fPr>
                      <m:num>
                        <m:sSubSup>
                          <m:sSubSupPr>
                            <m:ctrlPr>
                              <a:rPr lang="en-GB" i="1">
                                <a:latin typeface="Cambria Math" panose="02040503050406030204" pitchFamily="18" charset="0"/>
                              </a:rPr>
                            </m:ctrlPr>
                          </m:sSubSupPr>
                          <m:e>
                            <m:r>
                              <a:rPr lang="en-GB" i="1">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2</m:t>
                            </m:r>
                          </m:sub>
                          <m:sup>
                            <m:r>
                              <a:rPr lang="en-US" i="1">
                                <a:latin typeface="Cambria Math" panose="02040503050406030204" pitchFamily="18" charset="0"/>
                              </a:rPr>
                              <m:t>2</m:t>
                            </m:r>
                          </m:sup>
                        </m:sSubSup>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2</m:t>
                            </m:r>
                          </m:sub>
                        </m:sSub>
                      </m:den>
                    </m:f>
                  </m:oMath>
                </a14:m>
                <a:r>
                  <a:rPr lang="en-GB" smtClean="0"/>
                  <a:t> </a:t>
                </a:r>
              </a:p>
              <a:p>
                <a:pPr lvl="1">
                  <a:spcBef>
                    <a:spcPts val="300"/>
                  </a:spcBef>
                </a:pPr>
                <a:r>
                  <a:rPr lang="en-US" smtClean="0"/>
                  <a:t>Desuden: </a:t>
                </a:r>
                <a14:m>
                  <m:oMath xmlns:m="http://schemas.openxmlformats.org/officeDocument/2006/math">
                    <m:r>
                      <a:rPr lang="en-US" i="1">
                        <a:latin typeface="Cambria Math" panose="02040503050406030204" pitchFamily="18" charset="0"/>
                      </a:rPr>
                      <m:t>𝐸</m:t>
                    </m:r>
                    <m:d>
                      <m:dPr>
                        <m:ctrlPr>
                          <a:rPr lang="en-US" i="1">
                            <a:latin typeface="Cambria Math" panose="02040503050406030204" pitchFamily="18" charset="0"/>
                          </a:rPr>
                        </m:ctrlPr>
                      </m:dPr>
                      <m:e>
                        <m:acc>
                          <m:accPr>
                            <m:chr m:val="̅"/>
                            <m:ctrlPr>
                              <a:rPr lang="en-US" i="1" smtClean="0">
                                <a:latin typeface="Cambria Math" panose="02040503050406030204" pitchFamily="18" charset="0"/>
                              </a:rPr>
                            </m:ctrlPr>
                          </m:accPr>
                          <m:e>
                            <m:r>
                              <a:rPr lang="en-US" i="1">
                                <a:latin typeface="Cambria Math" panose="02040503050406030204" pitchFamily="18" charset="0"/>
                              </a:rPr>
                              <m:t>𝑋</m:t>
                            </m:r>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𝑌</m:t>
                            </m:r>
                          </m:e>
                        </m:acc>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2</m:t>
                        </m:r>
                      </m:sub>
                    </m:sSub>
                  </m:oMath>
                </a14:m>
                <a:r>
                  <a:rPr lang="en-GB"/>
                  <a:t>  og  </a:t>
                </a:r>
                <a14:m>
                  <m:oMath xmlns:m="http://schemas.openxmlformats.org/officeDocument/2006/math">
                    <m:r>
                      <a:rPr lang="en-US" i="1">
                        <a:latin typeface="Cambria Math" panose="02040503050406030204" pitchFamily="18" charset="0"/>
                      </a:rPr>
                      <m:t>𝑉𝑎𝑟</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𝑋</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𝑌</m:t>
                            </m:r>
                          </m:e>
                        </m:acc>
                      </m:e>
                    </m:d>
                    <m:r>
                      <a:rPr lang="en-US" i="1">
                        <a:latin typeface="Cambria Math" panose="02040503050406030204" pitchFamily="18" charset="0"/>
                      </a:rPr>
                      <m:t>=</m:t>
                    </m:r>
                    <m:f>
                      <m:fPr>
                        <m:ctrlPr>
                          <a:rPr lang="en-US" i="1">
                            <a:latin typeface="Cambria Math" panose="02040503050406030204" pitchFamily="18" charset="0"/>
                          </a:rPr>
                        </m:ctrlPr>
                      </m:fPr>
                      <m:num>
                        <m:sSubSup>
                          <m:sSubSupPr>
                            <m:ctrlPr>
                              <a:rPr lang="en-GB" i="1">
                                <a:latin typeface="Cambria Math" panose="02040503050406030204" pitchFamily="18" charset="0"/>
                              </a:rPr>
                            </m:ctrlPr>
                          </m:sSubSupPr>
                          <m:e>
                            <m:r>
                              <a:rPr lang="en-GB"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1</m:t>
                            </m:r>
                          </m:sub>
                          <m:sup>
                            <m:r>
                              <a:rPr lang="en-US" i="1">
                                <a:latin typeface="Cambria Math" panose="02040503050406030204" pitchFamily="18" charset="0"/>
                              </a:rPr>
                              <m:t>2</m:t>
                            </m:r>
                          </m:sup>
                        </m:sSubSup>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sSubSup>
                          <m:sSubSupPr>
                            <m:ctrlPr>
                              <a:rPr lang="en-GB" i="1">
                                <a:latin typeface="Cambria Math" panose="02040503050406030204" pitchFamily="18" charset="0"/>
                              </a:rPr>
                            </m:ctrlPr>
                          </m:sSubSupPr>
                          <m:e>
                            <m:r>
                              <a:rPr lang="en-GB"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2</m:t>
                            </m:r>
                          </m:sub>
                          <m:sup>
                            <m:r>
                              <a:rPr lang="en-US" i="1">
                                <a:latin typeface="Cambria Math" panose="02040503050406030204" pitchFamily="18" charset="0"/>
                              </a:rPr>
                              <m:t>2</m:t>
                            </m:r>
                          </m:sup>
                        </m:sSubSup>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den>
                    </m:f>
                    <m:r>
                      <m:rPr>
                        <m:nor/>
                      </m:rPr>
                      <a:rPr lang="en-GB"/>
                      <m:t> </m:t>
                    </m:r>
                  </m:oMath>
                </a14:m>
                <a:r>
                  <a:rPr lang="en-GB" smtClean="0"/>
                  <a:t>.</a:t>
                </a:r>
                <a:endParaRPr lang="en-GB"/>
              </a:p>
              <a:p>
                <a:pPr lvl="1"/>
                <a:endParaRPr lang="en-GB" smtClean="0"/>
              </a:p>
              <a:p>
                <a:pPr marL="357187" lvl="1" indent="0">
                  <a:buNone/>
                </a:pPr>
                <a:endParaRPr lang="en-GB"/>
              </a:p>
              <a:p>
                <a:pPr lvl="1"/>
                <a:endParaRPr lang="en-GB"/>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13" t="-659"/>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2CD97C06-EC96-4259-9516-82894ECCBF7D}" type="slidenum">
              <a:rPr lang="da-DK" smtClean="0">
                <a:solidFill>
                  <a:prstClr val="black">
                    <a:tint val="75000"/>
                  </a:prstClr>
                </a:solidFill>
              </a:rPr>
              <a:pPr/>
              <a:t>6</a:t>
            </a:fld>
            <a:endParaRPr lang="da-DK" dirty="0">
              <a:solidFill>
                <a:prstClr val="black">
                  <a:tint val="75000"/>
                </a:prstClr>
              </a:solidFill>
            </a:endParaRPr>
          </a:p>
        </p:txBody>
      </p:sp>
    </p:spTree>
    <p:extLst>
      <p:ext uri="{BB962C8B-B14F-4D97-AF65-F5344CB8AC3E}">
        <p14:creationId xmlns:p14="http://schemas.microsoft.com/office/powerpoint/2010/main" val="202211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 store, uafhængige stikprøver</a:t>
            </a:r>
            <a:endParaRPr lang="en-GB"/>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mtClean="0"/>
                  <a:t>Dermed:</a:t>
                </a:r>
                <a:br>
                  <a:rPr lang="en-US" smtClean="0"/>
                </a:b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0</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acc>
                              <m:accPr>
                                <m:chr m:val="̅"/>
                                <m:ctrlPr>
                                  <a:rPr lang="en-US" i="1">
                                    <a:latin typeface="Cambria Math" panose="02040503050406030204" pitchFamily="18" charset="0"/>
                                  </a:rPr>
                                </m:ctrlPr>
                              </m:accPr>
                              <m:e>
                                <m:r>
                                  <a:rPr lang="en-US" b="0" i="1" smtClean="0">
                                    <a:latin typeface="Cambria Math" panose="02040503050406030204" pitchFamily="18" charset="0"/>
                                  </a:rPr>
                                  <m:t>𝑥</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b="0" i="1" smtClean="0">
                                    <a:latin typeface="Cambria Math" panose="02040503050406030204" pitchFamily="18" charset="0"/>
                                  </a:rPr>
                                  <m:t>𝑦</m:t>
                                </m:r>
                              </m:e>
                            </m:acc>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num>
                      <m:den>
                        <m:rad>
                          <m:radPr>
                            <m:degHide m:val="on"/>
                            <m:ctrlPr>
                              <a:rPr lang="en-US" b="0" i="1" smtClean="0">
                                <a:latin typeface="Cambria Math" panose="02040503050406030204" pitchFamily="18" charset="0"/>
                              </a:rPr>
                            </m:ctrlPr>
                          </m:radPr>
                          <m:deg/>
                          <m:e>
                            <m:f>
                              <m:fPr>
                                <m:ctrlPr>
                                  <a:rPr lang="en-US" i="1">
                                    <a:latin typeface="Cambria Math" panose="02040503050406030204" pitchFamily="18" charset="0"/>
                                  </a:rPr>
                                </m:ctrlPr>
                              </m:fPr>
                              <m:num>
                                <m:sSubSup>
                                  <m:sSubSupPr>
                                    <m:ctrlPr>
                                      <a:rPr lang="en-GB" i="1">
                                        <a:latin typeface="Cambria Math" panose="02040503050406030204" pitchFamily="18" charset="0"/>
                                      </a:rPr>
                                    </m:ctrlPr>
                                  </m:sSubSupPr>
                                  <m:e>
                                    <m:r>
                                      <a:rPr lang="en-GB"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1</m:t>
                                    </m:r>
                                  </m:sub>
                                  <m:sup>
                                    <m:r>
                                      <a:rPr lang="en-US" i="1">
                                        <a:latin typeface="Cambria Math" panose="02040503050406030204" pitchFamily="18" charset="0"/>
                                      </a:rPr>
                                      <m:t>2</m:t>
                                    </m:r>
                                  </m:sup>
                                </m:sSubSup>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den>
                            </m:f>
                            <m:r>
                              <a:rPr lang="en-US" i="1">
                                <a:latin typeface="Cambria Math" panose="02040503050406030204" pitchFamily="18" charset="0"/>
                              </a:rPr>
                              <m:t>+</m:t>
                            </m:r>
                            <m:f>
                              <m:fPr>
                                <m:ctrlPr>
                                  <a:rPr lang="en-US" i="1">
                                    <a:latin typeface="Cambria Math" panose="02040503050406030204" pitchFamily="18" charset="0"/>
                                  </a:rPr>
                                </m:ctrlPr>
                              </m:fPr>
                              <m:num>
                                <m:sSubSup>
                                  <m:sSubSupPr>
                                    <m:ctrlPr>
                                      <a:rPr lang="en-GB" i="1">
                                        <a:latin typeface="Cambria Math" panose="02040503050406030204" pitchFamily="18" charset="0"/>
                                      </a:rPr>
                                    </m:ctrlPr>
                                  </m:sSubSupPr>
                                  <m:e>
                                    <m:r>
                                      <a:rPr lang="en-GB"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2</m:t>
                                    </m:r>
                                  </m:sub>
                                  <m:sup>
                                    <m:r>
                                      <a:rPr lang="en-US" i="1">
                                        <a:latin typeface="Cambria Math" panose="02040503050406030204" pitchFamily="18" charset="0"/>
                                      </a:rPr>
                                      <m:t>2</m:t>
                                    </m:r>
                                  </m:sup>
                                </m:sSubSup>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den>
                            </m:f>
                          </m:e>
                        </m:rad>
                      </m:den>
                    </m:f>
                  </m:oMath>
                </a14:m>
                <a:r>
                  <a:rPr lang="en-US" smtClean="0"/>
                  <a:t/>
                </a:r>
                <a:br>
                  <a:rPr lang="en-US" smtClean="0"/>
                </a:br>
                <a:r>
                  <a:rPr lang="en-US" smtClean="0"/>
                  <a:t>er standard normalfordelt, når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oMath>
                </a14:m>
                <a:r>
                  <a:rPr lang="en-US" smtClean="0"/>
                  <a:t> og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2</m:t>
                        </m:r>
                      </m:sub>
                    </m:sSub>
                  </m:oMath>
                </a14:m>
                <a:r>
                  <a:rPr lang="en-US" smtClean="0"/>
                  <a:t> er store </a:t>
                </a:r>
              </a:p>
              <a:p>
                <a:r>
                  <a:rPr lang="en-US" smtClean="0"/>
                  <a:t>Som regel kendes </a:t>
                </a:r>
                <a14:m>
                  <m:oMath xmlns:m="http://schemas.openxmlformats.org/officeDocument/2006/math">
                    <m:sSubSup>
                      <m:sSubSupPr>
                        <m:ctrlPr>
                          <a:rPr lang="en-GB" i="1">
                            <a:latin typeface="Cambria Math" panose="02040503050406030204" pitchFamily="18" charset="0"/>
                          </a:rPr>
                        </m:ctrlPr>
                      </m:sSubSupPr>
                      <m:e>
                        <m:r>
                          <a:rPr lang="en-GB"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1</m:t>
                        </m:r>
                      </m:sub>
                      <m:sup>
                        <m:r>
                          <a:rPr lang="en-US" i="1">
                            <a:latin typeface="Cambria Math" panose="02040503050406030204" pitchFamily="18" charset="0"/>
                          </a:rPr>
                          <m:t>2</m:t>
                        </m:r>
                      </m:sup>
                    </m:sSubSup>
                  </m:oMath>
                </a14:m>
                <a:r>
                  <a:rPr lang="en-US" smtClean="0"/>
                  <a:t> og </a:t>
                </a:r>
                <a14:m>
                  <m:oMath xmlns:m="http://schemas.openxmlformats.org/officeDocument/2006/math">
                    <m:sSubSup>
                      <m:sSubSupPr>
                        <m:ctrlPr>
                          <a:rPr lang="en-GB" i="1">
                            <a:latin typeface="Cambria Math" panose="02040503050406030204" pitchFamily="18" charset="0"/>
                          </a:rPr>
                        </m:ctrlPr>
                      </m:sSubSupPr>
                      <m:e>
                        <m:r>
                          <a:rPr lang="en-GB" i="1">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2</m:t>
                        </m:r>
                      </m:sub>
                      <m:sup>
                        <m:r>
                          <a:rPr lang="en-US" i="1">
                            <a:latin typeface="Cambria Math" panose="02040503050406030204" pitchFamily="18" charset="0"/>
                          </a:rPr>
                          <m:t>2</m:t>
                        </m:r>
                      </m:sup>
                    </m:sSubSup>
                  </m:oMath>
                </a14:m>
                <a:r>
                  <a:rPr lang="en-US" smtClean="0"/>
                  <a:t> ikke, men så længe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oMath>
                </a14:m>
                <a:r>
                  <a:rPr lang="en-US"/>
                  <a:t> og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oMath>
                </a14:m>
                <a:r>
                  <a:rPr lang="en-US"/>
                  <a:t> er store </a:t>
                </a:r>
                <a:r>
                  <a:rPr lang="en-US" smtClean="0"/>
                  <a:t>kan de estimeres fra stikprøven:</a:t>
                </a:r>
                <a:br>
                  <a:rPr lang="en-US" smtClean="0"/>
                </a:b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0</m:t>
                        </m:r>
                      </m:sub>
                    </m:sSub>
                    <m:r>
                      <a:rPr lang="en-US"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b="0" i="1" smtClean="0">
                                    <a:latin typeface="Cambria Math" panose="02040503050406030204" pitchFamily="18" charset="0"/>
                                  </a:rPr>
                                  <m:t>𝑥</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b="0" i="1" smtClean="0">
                                    <a:latin typeface="Cambria Math" panose="02040503050406030204" pitchFamily="18" charset="0"/>
                                  </a:rPr>
                                  <m:t>𝑦</m:t>
                                </m:r>
                              </m:e>
                            </m:acc>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num>
                      <m:den>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sSubSup>
                                  <m:sSubSupPr>
                                    <m:ctrlPr>
                                      <a:rPr lang="en-GB" i="1" smtClean="0">
                                        <a:solidFill>
                                          <a:srgbClr val="C00000"/>
                                        </a:solidFill>
                                        <a:latin typeface="Cambria Math" panose="02040503050406030204" pitchFamily="18" charset="0"/>
                                      </a:rPr>
                                    </m:ctrlPr>
                                  </m:sSubSupPr>
                                  <m:e>
                                    <m:r>
                                      <a:rPr lang="en-US" b="0" i="1" smtClean="0">
                                        <a:solidFill>
                                          <a:srgbClr val="C00000"/>
                                        </a:solidFill>
                                        <a:latin typeface="Cambria Math" panose="02040503050406030204" pitchFamily="18" charset="0"/>
                                        <a:ea typeface="Cambria Math" panose="02040503050406030204" pitchFamily="18" charset="0"/>
                                      </a:rPr>
                                      <m:t>𝑠</m:t>
                                    </m:r>
                                  </m:e>
                                  <m:sub>
                                    <m:r>
                                      <a:rPr lang="en-US" i="1">
                                        <a:solidFill>
                                          <a:srgbClr val="C00000"/>
                                        </a:solidFill>
                                        <a:latin typeface="Cambria Math" panose="02040503050406030204" pitchFamily="18" charset="0"/>
                                      </a:rPr>
                                      <m:t>1</m:t>
                                    </m:r>
                                  </m:sub>
                                  <m:sup>
                                    <m:r>
                                      <a:rPr lang="en-US" i="1">
                                        <a:solidFill>
                                          <a:srgbClr val="C00000"/>
                                        </a:solidFill>
                                        <a:latin typeface="Cambria Math" panose="02040503050406030204" pitchFamily="18" charset="0"/>
                                      </a:rPr>
                                      <m:t>2</m:t>
                                    </m:r>
                                  </m:sup>
                                </m:sSubSup>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den>
                            </m:f>
                            <m:r>
                              <a:rPr lang="en-US" i="1">
                                <a:latin typeface="Cambria Math" panose="02040503050406030204" pitchFamily="18" charset="0"/>
                              </a:rPr>
                              <m:t>+</m:t>
                            </m:r>
                            <m:f>
                              <m:fPr>
                                <m:ctrlPr>
                                  <a:rPr lang="en-US" i="1">
                                    <a:latin typeface="Cambria Math" panose="02040503050406030204" pitchFamily="18" charset="0"/>
                                  </a:rPr>
                                </m:ctrlPr>
                              </m:fPr>
                              <m:num>
                                <m:sSubSup>
                                  <m:sSubSupPr>
                                    <m:ctrlPr>
                                      <a:rPr lang="en-GB" i="1" smtClean="0">
                                        <a:solidFill>
                                          <a:srgbClr val="C00000"/>
                                        </a:solidFill>
                                        <a:latin typeface="Cambria Math" panose="02040503050406030204" pitchFamily="18" charset="0"/>
                                      </a:rPr>
                                    </m:ctrlPr>
                                  </m:sSubSupPr>
                                  <m:e>
                                    <m:r>
                                      <a:rPr lang="en-US" b="0" i="1" smtClean="0">
                                        <a:solidFill>
                                          <a:srgbClr val="C00000"/>
                                        </a:solidFill>
                                        <a:latin typeface="Cambria Math" panose="02040503050406030204" pitchFamily="18" charset="0"/>
                                        <a:ea typeface="Cambria Math" panose="02040503050406030204" pitchFamily="18" charset="0"/>
                                      </a:rPr>
                                      <m:t>𝑠</m:t>
                                    </m:r>
                                  </m:e>
                                  <m:sub>
                                    <m:r>
                                      <a:rPr lang="en-US" i="1">
                                        <a:solidFill>
                                          <a:srgbClr val="C00000"/>
                                        </a:solidFill>
                                        <a:latin typeface="Cambria Math" panose="02040503050406030204" pitchFamily="18" charset="0"/>
                                        <a:ea typeface="Cambria Math" panose="02040503050406030204" pitchFamily="18" charset="0"/>
                                      </a:rPr>
                                      <m:t>2</m:t>
                                    </m:r>
                                  </m:sub>
                                  <m:sup>
                                    <m:r>
                                      <a:rPr lang="en-US" i="1">
                                        <a:solidFill>
                                          <a:srgbClr val="C00000"/>
                                        </a:solidFill>
                                        <a:latin typeface="Cambria Math" panose="02040503050406030204" pitchFamily="18" charset="0"/>
                                      </a:rPr>
                                      <m:t>2</m:t>
                                    </m:r>
                                  </m:sup>
                                </m:sSubSup>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den>
                            </m:f>
                          </m:e>
                        </m:rad>
                      </m:den>
                    </m:f>
                    <m:r>
                      <a:rPr lang="en-US" b="0" i="1" smtClean="0">
                        <a:latin typeface="Cambria Math" panose="02040503050406030204" pitchFamily="18" charset="0"/>
                      </a:rPr>
                      <m:t>.</m:t>
                    </m:r>
                  </m:oMath>
                </a14:m>
                <a:endParaRPr lang="en-GB" smtClean="0"/>
              </a:p>
              <a:p>
                <a:pPr marL="357187" lvl="1" indent="0">
                  <a:buNone/>
                </a:pPr>
                <a:endParaRPr lang="en-GB"/>
              </a:p>
              <a:p>
                <a:pPr lvl="1"/>
                <a:endParaRPr lang="en-GB"/>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68" t="-659" r="-72"/>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2CD97C06-EC96-4259-9516-82894ECCBF7D}" type="slidenum">
              <a:rPr lang="da-DK" smtClean="0">
                <a:solidFill>
                  <a:prstClr val="black">
                    <a:tint val="75000"/>
                  </a:prstClr>
                </a:solidFill>
              </a:rPr>
              <a:pPr/>
              <a:t>7</a:t>
            </a:fld>
            <a:endParaRPr lang="da-DK" dirty="0">
              <a:solidFill>
                <a:prstClr val="black">
                  <a:tint val="75000"/>
                </a:prstClr>
              </a:solidFill>
            </a:endParaRPr>
          </a:p>
        </p:txBody>
      </p:sp>
    </p:spTree>
    <p:extLst>
      <p:ext uri="{BB962C8B-B14F-4D97-AF65-F5344CB8AC3E}">
        <p14:creationId xmlns:p14="http://schemas.microsoft.com/office/powerpoint/2010/main" val="113538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Konfidensinterval for store stikprøver</a:t>
            </a:r>
            <a:endParaRPr lang="en-GB"/>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7504" y="1196752"/>
                <a:ext cx="9001000" cy="5544616"/>
              </a:xfrm>
            </p:spPr>
            <p:txBody>
              <a:bodyPr/>
              <a:lstStyle/>
              <a:p>
                <a:pPr marL="0" indent="0">
                  <a:spcBef>
                    <a:spcPts val="1200"/>
                  </a:spcBef>
                  <a:buNone/>
                </a:pPr>
                <a:r>
                  <a:rPr lang="en-US" sz="1900" b="0" smtClean="0"/>
                  <a:t>      </a:t>
                </a:r>
                <a14:m>
                  <m:oMath xmlns:m="http://schemas.openxmlformats.org/officeDocument/2006/math">
                    <m:r>
                      <a:rPr lang="en-US" sz="1900" b="0" i="1" smtClean="0">
                        <a:latin typeface="Cambria Math" panose="02040503050406030204" pitchFamily="18" charset="0"/>
                      </a:rPr>
                      <m:t>1−</m:t>
                    </m:r>
                    <m:r>
                      <a:rPr lang="en-US" sz="1900" b="0" i="1" smtClean="0">
                        <a:latin typeface="Cambria Math" panose="02040503050406030204" pitchFamily="18" charset="0"/>
                        <a:ea typeface="Cambria Math" panose="02040503050406030204" pitchFamily="18" charset="0"/>
                      </a:rPr>
                      <m:t>𝛼</m:t>
                    </m:r>
                    <m:r>
                      <a:rPr lang="en-US" sz="1900" b="0" i="1" smtClean="0">
                        <a:latin typeface="Cambria Math" panose="02040503050406030204" pitchFamily="18" charset="0"/>
                        <a:ea typeface="Cambria Math" panose="02040503050406030204" pitchFamily="18" charset="0"/>
                      </a:rPr>
                      <m:t>=</m:t>
                    </m:r>
                    <m:r>
                      <a:rPr lang="en-US" sz="1900" i="1">
                        <a:latin typeface="Cambria Math" panose="02040503050406030204" pitchFamily="18" charset="0"/>
                        <a:ea typeface="Cambria Math" panose="02040503050406030204" pitchFamily="18" charset="0"/>
                      </a:rPr>
                      <m:t>𝑃</m:t>
                    </m:r>
                    <m:d>
                      <m:dPr>
                        <m:ctrlPr>
                          <a:rPr lang="en-US" sz="1900" i="1">
                            <a:latin typeface="Cambria Math" panose="02040503050406030204" pitchFamily="18" charset="0"/>
                            <a:ea typeface="Cambria Math" panose="02040503050406030204" pitchFamily="18" charset="0"/>
                          </a:rPr>
                        </m:ctrlPr>
                      </m:dPr>
                      <m:e>
                        <m:sSub>
                          <m:sSubPr>
                            <m:ctrlPr>
                              <a:rPr lang="en-US" sz="1900" i="1">
                                <a:latin typeface="Cambria Math" panose="02040503050406030204" pitchFamily="18" charset="0"/>
                              </a:rPr>
                            </m:ctrlPr>
                          </m:sSubPr>
                          <m:e>
                            <m:r>
                              <a:rPr lang="en-US" sz="1900" i="1">
                                <a:latin typeface="Cambria Math" panose="02040503050406030204" pitchFamily="18" charset="0"/>
                              </a:rPr>
                              <m:t>−</m:t>
                            </m:r>
                            <m:r>
                              <a:rPr lang="en-US" sz="1900" i="1">
                                <a:latin typeface="Cambria Math" panose="02040503050406030204" pitchFamily="18" charset="0"/>
                              </a:rPr>
                              <m:t>𝑧</m:t>
                            </m:r>
                          </m:e>
                          <m:sub>
                            <m:f>
                              <m:fPr>
                                <m:type m:val="lin"/>
                                <m:ctrlPr>
                                  <a:rPr lang="en-US" sz="1900" i="1">
                                    <a:latin typeface="Cambria Math" panose="02040503050406030204" pitchFamily="18" charset="0"/>
                                  </a:rPr>
                                </m:ctrlPr>
                              </m:fPr>
                              <m:num>
                                <m:r>
                                  <a:rPr lang="en-US" sz="1900" i="1">
                                    <a:latin typeface="Cambria Math" panose="02040503050406030204" pitchFamily="18" charset="0"/>
                                    <a:ea typeface="Cambria Math" panose="02040503050406030204" pitchFamily="18" charset="0"/>
                                  </a:rPr>
                                  <m:t>𝛼</m:t>
                                </m:r>
                              </m:num>
                              <m:den>
                                <m:r>
                                  <a:rPr lang="en-US" sz="1900" i="1">
                                    <a:latin typeface="Cambria Math" panose="02040503050406030204" pitchFamily="18" charset="0"/>
                                  </a:rPr>
                                  <m:t>2</m:t>
                                </m:r>
                              </m:den>
                            </m:f>
                          </m:sub>
                        </m:sSub>
                        <m:r>
                          <a:rPr lang="en-US" sz="1900" i="1">
                            <a:latin typeface="Cambria Math" panose="02040503050406030204" pitchFamily="18" charset="0"/>
                          </a:rPr>
                          <m:t> </m:t>
                        </m:r>
                        <m:r>
                          <a:rPr lang="en-US" sz="1900" b="0" i="1" smtClean="0">
                            <a:latin typeface="Cambria Math" panose="02040503050406030204" pitchFamily="18" charset="0"/>
                          </a:rPr>
                          <m:t> </m:t>
                        </m:r>
                        <m:r>
                          <a:rPr lang="en-US" sz="1900" i="1">
                            <a:latin typeface="Cambria Math" panose="02040503050406030204" pitchFamily="18" charset="0"/>
                            <a:ea typeface="Cambria Math" panose="02040503050406030204" pitchFamily="18" charset="0"/>
                          </a:rPr>
                          <m:t>&lt;</m:t>
                        </m:r>
                        <m:r>
                          <a:rPr lang="en-US" sz="1900" b="0" i="1" smtClean="0">
                            <a:latin typeface="Cambria Math" panose="02040503050406030204" pitchFamily="18" charset="0"/>
                            <a:ea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𝑧</m:t>
                            </m:r>
                          </m:e>
                          <m:sub>
                            <m:r>
                              <a:rPr lang="en-US" sz="2000" i="1">
                                <a:latin typeface="Cambria Math" panose="02040503050406030204" pitchFamily="18" charset="0"/>
                              </a:rPr>
                              <m:t>0</m:t>
                            </m:r>
                          </m:sub>
                        </m:sSub>
                        <m:r>
                          <a:rPr lang="en-US" sz="1900" i="1">
                            <a:latin typeface="Cambria Math" panose="02040503050406030204" pitchFamily="18" charset="0"/>
                          </a:rPr>
                          <m:t> &lt;</m:t>
                        </m:r>
                        <m:r>
                          <a:rPr lang="en-US" sz="1900" b="0" i="1" smtClean="0">
                            <a:latin typeface="Cambria Math" panose="02040503050406030204" pitchFamily="18" charset="0"/>
                          </a:rPr>
                          <m:t> </m:t>
                        </m:r>
                        <m:r>
                          <a:rPr lang="en-US" sz="1900" i="1">
                            <a:latin typeface="Cambria Math" panose="02040503050406030204" pitchFamily="18" charset="0"/>
                          </a:rPr>
                          <m:t> </m:t>
                        </m:r>
                        <m:sSub>
                          <m:sSubPr>
                            <m:ctrlPr>
                              <a:rPr lang="en-US" sz="1900" i="1">
                                <a:latin typeface="Cambria Math" panose="02040503050406030204" pitchFamily="18" charset="0"/>
                              </a:rPr>
                            </m:ctrlPr>
                          </m:sSubPr>
                          <m:e>
                            <m:r>
                              <a:rPr lang="en-US" sz="1900" i="1">
                                <a:latin typeface="Cambria Math" panose="02040503050406030204" pitchFamily="18" charset="0"/>
                              </a:rPr>
                              <m:t>𝑧</m:t>
                            </m:r>
                          </m:e>
                          <m:sub>
                            <m:f>
                              <m:fPr>
                                <m:type m:val="lin"/>
                                <m:ctrlPr>
                                  <a:rPr lang="en-US" sz="1900" i="1">
                                    <a:latin typeface="Cambria Math" panose="02040503050406030204" pitchFamily="18" charset="0"/>
                                  </a:rPr>
                                </m:ctrlPr>
                              </m:fPr>
                              <m:num>
                                <m:r>
                                  <a:rPr lang="en-US" sz="1900" i="1">
                                    <a:latin typeface="Cambria Math" panose="02040503050406030204" pitchFamily="18" charset="0"/>
                                    <a:ea typeface="Cambria Math" panose="02040503050406030204" pitchFamily="18" charset="0"/>
                                  </a:rPr>
                                  <m:t>𝛼</m:t>
                                </m:r>
                              </m:num>
                              <m:den>
                                <m:r>
                                  <a:rPr lang="en-US" sz="1900" i="1">
                                    <a:latin typeface="Cambria Math" panose="02040503050406030204" pitchFamily="18" charset="0"/>
                                  </a:rPr>
                                  <m:t>2</m:t>
                                </m:r>
                              </m:den>
                            </m:f>
                          </m:sub>
                        </m:sSub>
                      </m:e>
                    </m:d>
                    <m:r>
                      <a:rPr lang="en-US" sz="1900" b="0" i="1" smtClean="0">
                        <a:latin typeface="Cambria Math" panose="02040503050406030204" pitchFamily="18" charset="0"/>
                      </a:rPr>
                      <m:t> </m:t>
                    </m:r>
                    <m:r>
                      <a:rPr lang="en-US" sz="1900" b="0" i="1" smtClean="0">
                        <a:latin typeface="Cambria Math" panose="02040503050406030204" pitchFamily="18" charset="0"/>
                        <a:ea typeface="Cambria Math" panose="02040503050406030204" pitchFamily="18" charset="0"/>
                      </a:rPr>
                      <m:t>= </m:t>
                    </m:r>
                    <m:r>
                      <a:rPr lang="en-US" sz="1900" b="0" i="1" smtClean="0">
                        <a:latin typeface="Cambria Math" panose="02040503050406030204" pitchFamily="18" charset="0"/>
                        <a:ea typeface="Cambria Math" panose="02040503050406030204" pitchFamily="18" charset="0"/>
                      </a:rPr>
                      <m:t>𝑃</m:t>
                    </m:r>
                    <m:d>
                      <m:dPr>
                        <m:ctrlPr>
                          <a:rPr lang="en-US" sz="1900" i="1">
                            <a:latin typeface="Cambria Math" panose="02040503050406030204" pitchFamily="18" charset="0"/>
                            <a:ea typeface="Cambria Math" panose="02040503050406030204" pitchFamily="18" charset="0"/>
                          </a:rPr>
                        </m:ctrlPr>
                      </m:dPr>
                      <m:e>
                        <m:sSub>
                          <m:sSubPr>
                            <m:ctrlPr>
                              <a:rPr lang="en-US" sz="1900" i="1">
                                <a:latin typeface="Cambria Math" panose="02040503050406030204" pitchFamily="18" charset="0"/>
                              </a:rPr>
                            </m:ctrlPr>
                          </m:sSubPr>
                          <m:e>
                            <m:r>
                              <a:rPr lang="en-US" sz="1900" i="1">
                                <a:latin typeface="Cambria Math" panose="02040503050406030204" pitchFamily="18" charset="0"/>
                              </a:rPr>
                              <m:t>−</m:t>
                            </m:r>
                            <m:r>
                              <a:rPr lang="en-US" sz="1900" i="1">
                                <a:latin typeface="Cambria Math" panose="02040503050406030204" pitchFamily="18" charset="0"/>
                              </a:rPr>
                              <m:t>𝑧</m:t>
                            </m:r>
                          </m:e>
                          <m:sub>
                            <m:f>
                              <m:fPr>
                                <m:type m:val="lin"/>
                                <m:ctrlPr>
                                  <a:rPr lang="en-US" sz="1900" i="1">
                                    <a:latin typeface="Cambria Math" panose="02040503050406030204" pitchFamily="18" charset="0"/>
                                  </a:rPr>
                                </m:ctrlPr>
                              </m:fPr>
                              <m:num>
                                <m:r>
                                  <a:rPr lang="en-US" sz="1900" i="1">
                                    <a:latin typeface="Cambria Math" panose="02040503050406030204" pitchFamily="18" charset="0"/>
                                    <a:ea typeface="Cambria Math" panose="02040503050406030204" pitchFamily="18" charset="0"/>
                                  </a:rPr>
                                  <m:t>𝛼</m:t>
                                </m:r>
                              </m:num>
                              <m:den>
                                <m:r>
                                  <a:rPr lang="en-US" sz="1900" i="1">
                                    <a:latin typeface="Cambria Math" panose="02040503050406030204" pitchFamily="18" charset="0"/>
                                  </a:rPr>
                                  <m:t>2</m:t>
                                </m:r>
                              </m:den>
                            </m:f>
                          </m:sub>
                        </m:sSub>
                        <m:r>
                          <a:rPr lang="en-US" sz="1900" i="1">
                            <a:latin typeface="Cambria Math" panose="02040503050406030204" pitchFamily="18" charset="0"/>
                          </a:rPr>
                          <m:t> </m:t>
                        </m:r>
                        <m:r>
                          <a:rPr lang="en-US" sz="1900" b="0" i="1" smtClean="0">
                            <a:latin typeface="Cambria Math" panose="02040503050406030204" pitchFamily="18" charset="0"/>
                          </a:rPr>
                          <m:t> </m:t>
                        </m:r>
                        <m:r>
                          <a:rPr lang="en-US" sz="1900" i="1">
                            <a:latin typeface="Cambria Math" panose="02040503050406030204" pitchFamily="18" charset="0"/>
                            <a:ea typeface="Cambria Math" panose="02040503050406030204" pitchFamily="18" charset="0"/>
                          </a:rPr>
                          <m:t>&lt;</m:t>
                        </m:r>
                        <m:r>
                          <a:rPr lang="en-US" sz="1900" b="0" i="1" smtClean="0">
                            <a:latin typeface="Cambria Math" panose="02040503050406030204" pitchFamily="18" charset="0"/>
                            <a:ea typeface="Cambria Math" panose="02040503050406030204" pitchFamily="18" charset="0"/>
                          </a:rPr>
                          <m:t> </m:t>
                        </m:r>
                        <m:r>
                          <a:rPr lang="en-US" sz="1900" i="1">
                            <a:latin typeface="Cambria Math" panose="02040503050406030204" pitchFamily="18" charset="0"/>
                            <a:ea typeface="Cambria Math" panose="02040503050406030204" pitchFamily="18" charset="0"/>
                          </a:rPr>
                          <m:t> </m:t>
                        </m:r>
                        <m:f>
                          <m:fPr>
                            <m:ctrlPr>
                              <a:rPr lang="en-US" sz="1900" i="1">
                                <a:latin typeface="Cambria Math" panose="02040503050406030204" pitchFamily="18" charset="0"/>
                              </a:rPr>
                            </m:ctrlPr>
                          </m:fPr>
                          <m:num>
                            <m:d>
                              <m:dPr>
                                <m:ctrlPr>
                                  <a:rPr lang="en-US" sz="1900" i="1">
                                    <a:latin typeface="Cambria Math" panose="02040503050406030204" pitchFamily="18" charset="0"/>
                                  </a:rPr>
                                </m:ctrlPr>
                              </m:dPr>
                              <m:e>
                                <m:acc>
                                  <m:accPr>
                                    <m:chr m:val="̅"/>
                                    <m:ctrlPr>
                                      <a:rPr lang="en-US" sz="1900" i="1">
                                        <a:latin typeface="Cambria Math" panose="02040503050406030204" pitchFamily="18" charset="0"/>
                                      </a:rPr>
                                    </m:ctrlPr>
                                  </m:accPr>
                                  <m:e>
                                    <m:r>
                                      <a:rPr lang="en-US" sz="1900" b="0" i="1" smtClean="0">
                                        <a:latin typeface="Cambria Math" panose="02040503050406030204" pitchFamily="18" charset="0"/>
                                      </a:rPr>
                                      <m:t>𝑥</m:t>
                                    </m:r>
                                  </m:e>
                                </m:acc>
                                <m:r>
                                  <a:rPr lang="en-US" sz="1900" i="1">
                                    <a:latin typeface="Cambria Math" panose="02040503050406030204" pitchFamily="18" charset="0"/>
                                  </a:rPr>
                                  <m:t>−</m:t>
                                </m:r>
                                <m:acc>
                                  <m:accPr>
                                    <m:chr m:val="̅"/>
                                    <m:ctrlPr>
                                      <a:rPr lang="en-US" sz="1900" i="1">
                                        <a:latin typeface="Cambria Math" panose="02040503050406030204" pitchFamily="18" charset="0"/>
                                      </a:rPr>
                                    </m:ctrlPr>
                                  </m:accPr>
                                  <m:e>
                                    <m:r>
                                      <a:rPr lang="en-US" sz="1900" b="0" i="1" smtClean="0">
                                        <a:latin typeface="Cambria Math" panose="02040503050406030204" pitchFamily="18" charset="0"/>
                                      </a:rPr>
                                      <m:t>𝑦</m:t>
                                    </m:r>
                                  </m:e>
                                </m:acc>
                              </m:e>
                            </m:d>
                            <m:r>
                              <a:rPr lang="en-US" sz="1900" i="1">
                                <a:latin typeface="Cambria Math" panose="02040503050406030204" pitchFamily="18" charset="0"/>
                              </a:rPr>
                              <m:t>−</m:t>
                            </m:r>
                            <m:d>
                              <m:dPr>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i="1">
                                        <a:latin typeface="Cambria Math" panose="02040503050406030204" pitchFamily="18" charset="0"/>
                                        <a:ea typeface="Cambria Math" panose="02040503050406030204" pitchFamily="18" charset="0"/>
                                      </a:rPr>
                                      <m:t>𝜇</m:t>
                                    </m:r>
                                  </m:e>
                                  <m:sub>
                                    <m:r>
                                      <a:rPr lang="en-US" sz="1900" i="1">
                                        <a:latin typeface="Cambria Math" panose="02040503050406030204" pitchFamily="18" charset="0"/>
                                      </a:rPr>
                                      <m:t>1</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ea typeface="Cambria Math" panose="02040503050406030204" pitchFamily="18" charset="0"/>
                                      </a:rPr>
                                      <m:t>𝜇</m:t>
                                    </m:r>
                                  </m:e>
                                  <m:sub>
                                    <m:r>
                                      <a:rPr lang="en-US" sz="1900" i="1">
                                        <a:latin typeface="Cambria Math" panose="02040503050406030204" pitchFamily="18" charset="0"/>
                                        <a:ea typeface="Cambria Math" panose="02040503050406030204" pitchFamily="18" charset="0"/>
                                      </a:rPr>
                                      <m:t>2</m:t>
                                    </m:r>
                                  </m:sub>
                                </m:sSub>
                              </m:e>
                            </m:d>
                          </m:num>
                          <m:den>
                            <m:rad>
                              <m:radPr>
                                <m:degHide m:val="on"/>
                                <m:ctrlPr>
                                  <a:rPr lang="en-US" sz="1900" i="1">
                                    <a:latin typeface="Cambria Math" panose="02040503050406030204" pitchFamily="18" charset="0"/>
                                  </a:rPr>
                                </m:ctrlPr>
                              </m:radPr>
                              <m:deg/>
                              <m:e>
                                <m:f>
                                  <m:fPr>
                                    <m:type m:val="lin"/>
                                    <m:ctrlPr>
                                      <a:rPr lang="en-US" sz="1900" i="1">
                                        <a:latin typeface="Cambria Math" panose="02040503050406030204" pitchFamily="18" charset="0"/>
                                      </a:rPr>
                                    </m:ctrlPr>
                                  </m:fPr>
                                  <m:num>
                                    <m:d>
                                      <m:dPr>
                                        <m:ctrlPr>
                                          <a:rPr lang="en-US" sz="1900" i="1">
                                            <a:latin typeface="Cambria Math" panose="02040503050406030204" pitchFamily="18" charset="0"/>
                                          </a:rPr>
                                        </m:ctrlPr>
                                      </m:dPr>
                                      <m:e>
                                        <m:sSubSup>
                                          <m:sSubSupPr>
                                            <m:ctrlPr>
                                              <a:rPr lang="en-GB" sz="1900" i="1">
                                                <a:latin typeface="Cambria Math" panose="02040503050406030204" pitchFamily="18" charset="0"/>
                                              </a:rPr>
                                            </m:ctrlPr>
                                          </m:sSubSupPr>
                                          <m:e>
                                            <m:r>
                                              <a:rPr lang="en-US" sz="1900" i="1">
                                                <a:latin typeface="Cambria Math" panose="02040503050406030204" pitchFamily="18" charset="0"/>
                                                <a:ea typeface="Cambria Math" panose="02040503050406030204" pitchFamily="18" charset="0"/>
                                              </a:rPr>
                                              <m:t>𝑠</m:t>
                                            </m:r>
                                          </m:e>
                                          <m:sub>
                                            <m:r>
                                              <a:rPr lang="en-US" sz="1900" i="1">
                                                <a:latin typeface="Cambria Math" panose="02040503050406030204" pitchFamily="18" charset="0"/>
                                              </a:rPr>
                                              <m:t>1</m:t>
                                            </m:r>
                                          </m:sub>
                                          <m:sup>
                                            <m:r>
                                              <a:rPr lang="en-US" sz="1900" i="1">
                                                <a:latin typeface="Cambria Math" panose="02040503050406030204" pitchFamily="18" charset="0"/>
                                              </a:rPr>
                                              <m:t>2</m:t>
                                            </m:r>
                                          </m:sup>
                                        </m:sSubSup>
                                      </m:e>
                                    </m:d>
                                  </m:num>
                                  <m:den>
                                    <m:sSub>
                                      <m:sSubPr>
                                        <m:ctrlPr>
                                          <a:rPr lang="en-US" sz="1900" i="1">
                                            <a:latin typeface="Cambria Math" panose="02040503050406030204" pitchFamily="18" charset="0"/>
                                          </a:rPr>
                                        </m:ctrlPr>
                                      </m:sSubPr>
                                      <m:e>
                                        <m:r>
                                          <a:rPr lang="en-US" sz="1900" i="1">
                                            <a:latin typeface="Cambria Math" panose="02040503050406030204" pitchFamily="18" charset="0"/>
                                          </a:rPr>
                                          <m:t>𝑛</m:t>
                                        </m:r>
                                      </m:e>
                                      <m:sub>
                                        <m:r>
                                          <a:rPr lang="en-US" sz="1900" i="1">
                                            <a:latin typeface="Cambria Math" panose="02040503050406030204" pitchFamily="18" charset="0"/>
                                          </a:rPr>
                                          <m:t>1</m:t>
                                        </m:r>
                                      </m:sub>
                                    </m:sSub>
                                  </m:den>
                                </m:f>
                                <m:r>
                                  <a:rPr lang="en-US" sz="1900" i="1">
                                    <a:latin typeface="Cambria Math" panose="02040503050406030204" pitchFamily="18" charset="0"/>
                                  </a:rPr>
                                  <m:t>+</m:t>
                                </m:r>
                                <m:f>
                                  <m:fPr>
                                    <m:type m:val="lin"/>
                                    <m:ctrlPr>
                                      <a:rPr lang="en-US" sz="1900" i="1">
                                        <a:latin typeface="Cambria Math" panose="02040503050406030204" pitchFamily="18" charset="0"/>
                                      </a:rPr>
                                    </m:ctrlPr>
                                  </m:fPr>
                                  <m:num>
                                    <m:d>
                                      <m:dPr>
                                        <m:ctrlPr>
                                          <a:rPr lang="en-US" sz="1900" i="1">
                                            <a:latin typeface="Cambria Math" panose="02040503050406030204" pitchFamily="18" charset="0"/>
                                          </a:rPr>
                                        </m:ctrlPr>
                                      </m:dPr>
                                      <m:e>
                                        <m:sSubSup>
                                          <m:sSubSupPr>
                                            <m:ctrlPr>
                                              <a:rPr lang="en-GB" sz="1900" i="1">
                                                <a:latin typeface="Cambria Math" panose="02040503050406030204" pitchFamily="18" charset="0"/>
                                              </a:rPr>
                                            </m:ctrlPr>
                                          </m:sSubSupPr>
                                          <m:e>
                                            <m:r>
                                              <a:rPr lang="en-US" sz="1900" i="1">
                                                <a:latin typeface="Cambria Math" panose="02040503050406030204" pitchFamily="18" charset="0"/>
                                                <a:ea typeface="Cambria Math" panose="02040503050406030204" pitchFamily="18" charset="0"/>
                                              </a:rPr>
                                              <m:t>𝑠</m:t>
                                            </m:r>
                                          </m:e>
                                          <m:sub>
                                            <m:r>
                                              <a:rPr lang="en-US" sz="1900" i="1">
                                                <a:latin typeface="Cambria Math" panose="02040503050406030204" pitchFamily="18" charset="0"/>
                                                <a:ea typeface="Cambria Math" panose="02040503050406030204" pitchFamily="18" charset="0"/>
                                              </a:rPr>
                                              <m:t>2</m:t>
                                            </m:r>
                                          </m:sub>
                                          <m:sup>
                                            <m:r>
                                              <a:rPr lang="en-US" sz="1900" i="1">
                                                <a:latin typeface="Cambria Math" panose="02040503050406030204" pitchFamily="18" charset="0"/>
                                              </a:rPr>
                                              <m:t>2</m:t>
                                            </m:r>
                                          </m:sup>
                                        </m:sSubSup>
                                      </m:e>
                                    </m:d>
                                  </m:num>
                                  <m:den>
                                    <m:sSub>
                                      <m:sSubPr>
                                        <m:ctrlPr>
                                          <a:rPr lang="en-US" sz="1900" i="1">
                                            <a:latin typeface="Cambria Math" panose="02040503050406030204" pitchFamily="18" charset="0"/>
                                          </a:rPr>
                                        </m:ctrlPr>
                                      </m:sSubPr>
                                      <m:e>
                                        <m:r>
                                          <a:rPr lang="en-US" sz="1900" i="1">
                                            <a:latin typeface="Cambria Math" panose="02040503050406030204" pitchFamily="18" charset="0"/>
                                          </a:rPr>
                                          <m:t>𝑛</m:t>
                                        </m:r>
                                      </m:e>
                                      <m:sub>
                                        <m:r>
                                          <a:rPr lang="en-US" sz="1900" i="1">
                                            <a:latin typeface="Cambria Math" panose="02040503050406030204" pitchFamily="18" charset="0"/>
                                          </a:rPr>
                                          <m:t>2</m:t>
                                        </m:r>
                                      </m:sub>
                                    </m:sSub>
                                  </m:den>
                                </m:f>
                              </m:e>
                            </m:rad>
                          </m:den>
                        </m:f>
                        <m:r>
                          <a:rPr lang="en-US" sz="1900" i="1">
                            <a:latin typeface="Cambria Math" panose="02040503050406030204" pitchFamily="18" charset="0"/>
                          </a:rPr>
                          <m:t> </m:t>
                        </m:r>
                        <m:r>
                          <a:rPr lang="en-US" sz="1900" b="0" i="1" smtClean="0">
                            <a:latin typeface="Cambria Math" panose="02040503050406030204" pitchFamily="18" charset="0"/>
                          </a:rPr>
                          <m:t> </m:t>
                        </m:r>
                        <m:r>
                          <a:rPr lang="en-US" sz="1900" i="1">
                            <a:latin typeface="Cambria Math" panose="02040503050406030204" pitchFamily="18" charset="0"/>
                          </a:rPr>
                          <m:t>&lt;</m:t>
                        </m:r>
                        <m:r>
                          <a:rPr lang="en-US" sz="1900" b="0" i="1" smtClean="0">
                            <a:latin typeface="Cambria Math" panose="02040503050406030204" pitchFamily="18" charset="0"/>
                          </a:rPr>
                          <m:t> </m:t>
                        </m:r>
                        <m:r>
                          <a:rPr lang="en-US" sz="1900" i="1">
                            <a:latin typeface="Cambria Math" panose="02040503050406030204" pitchFamily="18" charset="0"/>
                          </a:rPr>
                          <m:t> </m:t>
                        </m:r>
                        <m:sSub>
                          <m:sSubPr>
                            <m:ctrlPr>
                              <a:rPr lang="en-US" sz="1900" i="1">
                                <a:latin typeface="Cambria Math" panose="02040503050406030204" pitchFamily="18" charset="0"/>
                              </a:rPr>
                            </m:ctrlPr>
                          </m:sSubPr>
                          <m:e>
                            <m:r>
                              <a:rPr lang="en-US" sz="1900" i="1">
                                <a:latin typeface="Cambria Math" panose="02040503050406030204" pitchFamily="18" charset="0"/>
                              </a:rPr>
                              <m:t>𝑧</m:t>
                            </m:r>
                          </m:e>
                          <m:sub>
                            <m:f>
                              <m:fPr>
                                <m:type m:val="lin"/>
                                <m:ctrlPr>
                                  <a:rPr lang="en-US" sz="1900" i="1">
                                    <a:latin typeface="Cambria Math" panose="02040503050406030204" pitchFamily="18" charset="0"/>
                                  </a:rPr>
                                </m:ctrlPr>
                              </m:fPr>
                              <m:num>
                                <m:r>
                                  <a:rPr lang="en-US" sz="1900" i="1">
                                    <a:latin typeface="Cambria Math" panose="02040503050406030204" pitchFamily="18" charset="0"/>
                                    <a:ea typeface="Cambria Math" panose="02040503050406030204" pitchFamily="18" charset="0"/>
                                  </a:rPr>
                                  <m:t>𝛼</m:t>
                                </m:r>
                              </m:num>
                              <m:den>
                                <m:r>
                                  <a:rPr lang="en-US" sz="1900" i="1">
                                    <a:latin typeface="Cambria Math" panose="02040503050406030204" pitchFamily="18" charset="0"/>
                                  </a:rPr>
                                  <m:t>2</m:t>
                                </m:r>
                              </m:den>
                            </m:f>
                          </m:sub>
                        </m:sSub>
                      </m:e>
                    </m:d>
                    <m:r>
                      <m:rPr>
                        <m:nor/>
                      </m:rPr>
                      <a:rPr lang="en-US" sz="1900" i="1">
                        <a:latin typeface="Cambria Math" panose="02040503050406030204" pitchFamily="18" charset="0"/>
                        <a:ea typeface="Cambria Math" panose="02040503050406030204" pitchFamily="18" charset="0"/>
                      </a:rPr>
                      <m:t> </m:t>
                    </m:r>
                  </m:oMath>
                </a14:m>
                <a:endParaRPr lang="en-US" sz="1900" b="0" i="1" smtClean="0">
                  <a:latin typeface="Cambria Math" panose="02040503050406030204" pitchFamily="18" charset="0"/>
                  <a:ea typeface="Cambria Math" panose="02040503050406030204" pitchFamily="18" charset="0"/>
                </a:endParaRPr>
              </a:p>
              <a:p>
                <a:pPr marL="0" indent="0">
                  <a:spcBef>
                    <a:spcPts val="1200"/>
                  </a:spcBef>
                  <a:buNone/>
                </a:pPr>
                <a:r>
                  <a:rPr lang="en-US" sz="1900" smtClean="0">
                    <a:ea typeface="Cambria Math" panose="02040503050406030204" pitchFamily="18" charset="0"/>
                  </a:rPr>
                  <a:t> 	</a:t>
                </a:r>
                <a14:m>
                  <m:oMath xmlns:m="http://schemas.openxmlformats.org/officeDocument/2006/math">
                    <m:r>
                      <a:rPr lang="en-US" sz="1900" i="1">
                        <a:latin typeface="Cambria Math" panose="02040503050406030204" pitchFamily="18" charset="0"/>
                        <a:ea typeface="Cambria Math" panose="02040503050406030204" pitchFamily="18" charset="0"/>
                      </a:rPr>
                      <m:t>=</m:t>
                    </m:r>
                    <m:r>
                      <a:rPr lang="en-US" sz="1900" i="1">
                        <a:latin typeface="Cambria Math" panose="02040503050406030204" pitchFamily="18" charset="0"/>
                        <a:ea typeface="Cambria Math" panose="02040503050406030204" pitchFamily="18" charset="0"/>
                      </a:rPr>
                      <m:t>𝑃</m:t>
                    </m:r>
                    <m:d>
                      <m:dPr>
                        <m:ctrlPr>
                          <a:rPr lang="en-US" sz="1900" i="1">
                            <a:latin typeface="Cambria Math" panose="02040503050406030204" pitchFamily="18" charset="0"/>
                            <a:ea typeface="Cambria Math" panose="02040503050406030204" pitchFamily="18" charset="0"/>
                          </a:rPr>
                        </m:ctrlPr>
                      </m:dPr>
                      <m:e>
                        <m:sSub>
                          <m:sSubPr>
                            <m:ctrlPr>
                              <a:rPr lang="en-US" sz="1900" i="1">
                                <a:latin typeface="Cambria Math" panose="02040503050406030204" pitchFamily="18" charset="0"/>
                              </a:rPr>
                            </m:ctrlPr>
                          </m:sSubPr>
                          <m:e>
                            <m:r>
                              <a:rPr lang="en-US" sz="1900" i="1">
                                <a:latin typeface="Cambria Math" panose="02040503050406030204" pitchFamily="18" charset="0"/>
                              </a:rPr>
                              <m:t>−</m:t>
                            </m:r>
                            <m:r>
                              <a:rPr lang="en-US" sz="1900" i="1">
                                <a:latin typeface="Cambria Math" panose="02040503050406030204" pitchFamily="18" charset="0"/>
                              </a:rPr>
                              <m:t>𝑧</m:t>
                            </m:r>
                          </m:e>
                          <m:sub>
                            <m:f>
                              <m:fPr>
                                <m:type m:val="lin"/>
                                <m:ctrlPr>
                                  <a:rPr lang="en-US" sz="1900" i="1">
                                    <a:latin typeface="Cambria Math" panose="02040503050406030204" pitchFamily="18" charset="0"/>
                                  </a:rPr>
                                </m:ctrlPr>
                              </m:fPr>
                              <m:num>
                                <m:r>
                                  <a:rPr lang="en-US" sz="1900" i="1">
                                    <a:latin typeface="Cambria Math" panose="02040503050406030204" pitchFamily="18" charset="0"/>
                                    <a:ea typeface="Cambria Math" panose="02040503050406030204" pitchFamily="18" charset="0"/>
                                  </a:rPr>
                                  <m:t>𝛼</m:t>
                                </m:r>
                              </m:num>
                              <m:den>
                                <m:r>
                                  <a:rPr lang="en-US" sz="1900" i="1">
                                    <a:latin typeface="Cambria Math" panose="02040503050406030204" pitchFamily="18" charset="0"/>
                                  </a:rPr>
                                  <m:t>2</m:t>
                                </m:r>
                              </m:den>
                            </m:f>
                          </m:sub>
                        </m:sSub>
                        <m:rad>
                          <m:radPr>
                            <m:degHide m:val="on"/>
                            <m:ctrlPr>
                              <a:rPr lang="en-US" sz="1900" i="1">
                                <a:latin typeface="Cambria Math" panose="02040503050406030204" pitchFamily="18" charset="0"/>
                              </a:rPr>
                            </m:ctrlPr>
                          </m:radPr>
                          <m:deg/>
                          <m:e>
                            <m:f>
                              <m:fPr>
                                <m:ctrlPr>
                                  <a:rPr lang="en-US" sz="1900" i="1">
                                    <a:latin typeface="Cambria Math" panose="02040503050406030204" pitchFamily="18" charset="0"/>
                                  </a:rPr>
                                </m:ctrlPr>
                              </m:fPr>
                              <m:num>
                                <m:sSubSup>
                                  <m:sSubSupPr>
                                    <m:ctrlPr>
                                      <a:rPr lang="en-GB" sz="1900" i="1">
                                        <a:latin typeface="Cambria Math" panose="02040503050406030204" pitchFamily="18" charset="0"/>
                                      </a:rPr>
                                    </m:ctrlPr>
                                  </m:sSubSupPr>
                                  <m:e>
                                    <m:r>
                                      <a:rPr lang="en-US" sz="1900" i="1">
                                        <a:latin typeface="Cambria Math" panose="02040503050406030204" pitchFamily="18" charset="0"/>
                                        <a:ea typeface="Cambria Math" panose="02040503050406030204" pitchFamily="18" charset="0"/>
                                      </a:rPr>
                                      <m:t>𝑠</m:t>
                                    </m:r>
                                  </m:e>
                                  <m:sub>
                                    <m:r>
                                      <a:rPr lang="en-US" sz="1900" i="1">
                                        <a:latin typeface="Cambria Math" panose="02040503050406030204" pitchFamily="18" charset="0"/>
                                      </a:rPr>
                                      <m:t>1</m:t>
                                    </m:r>
                                  </m:sub>
                                  <m:sup>
                                    <m:r>
                                      <a:rPr lang="en-US" sz="1900" i="1">
                                        <a:latin typeface="Cambria Math" panose="02040503050406030204" pitchFamily="18" charset="0"/>
                                      </a:rPr>
                                      <m:t>2</m:t>
                                    </m:r>
                                  </m:sup>
                                </m:sSubSup>
                              </m:num>
                              <m:den>
                                <m:sSub>
                                  <m:sSubPr>
                                    <m:ctrlPr>
                                      <a:rPr lang="en-US" sz="1900" i="1">
                                        <a:latin typeface="Cambria Math" panose="02040503050406030204" pitchFamily="18" charset="0"/>
                                      </a:rPr>
                                    </m:ctrlPr>
                                  </m:sSubPr>
                                  <m:e>
                                    <m:r>
                                      <a:rPr lang="en-US" sz="1900" i="1">
                                        <a:latin typeface="Cambria Math" panose="02040503050406030204" pitchFamily="18" charset="0"/>
                                      </a:rPr>
                                      <m:t>𝑛</m:t>
                                    </m:r>
                                  </m:e>
                                  <m:sub>
                                    <m:r>
                                      <a:rPr lang="en-US" sz="1900" i="1">
                                        <a:latin typeface="Cambria Math" panose="02040503050406030204" pitchFamily="18" charset="0"/>
                                      </a:rPr>
                                      <m:t>1</m:t>
                                    </m:r>
                                  </m:sub>
                                </m:sSub>
                              </m:den>
                            </m:f>
                            <m:r>
                              <a:rPr lang="en-US" sz="1900" i="1">
                                <a:latin typeface="Cambria Math" panose="02040503050406030204" pitchFamily="18" charset="0"/>
                              </a:rPr>
                              <m:t>+</m:t>
                            </m:r>
                            <m:f>
                              <m:fPr>
                                <m:ctrlPr>
                                  <a:rPr lang="en-US" sz="1900" i="1">
                                    <a:latin typeface="Cambria Math" panose="02040503050406030204" pitchFamily="18" charset="0"/>
                                  </a:rPr>
                                </m:ctrlPr>
                              </m:fPr>
                              <m:num>
                                <m:sSubSup>
                                  <m:sSubSupPr>
                                    <m:ctrlPr>
                                      <a:rPr lang="en-GB" sz="1900" i="1">
                                        <a:latin typeface="Cambria Math" panose="02040503050406030204" pitchFamily="18" charset="0"/>
                                      </a:rPr>
                                    </m:ctrlPr>
                                  </m:sSubSupPr>
                                  <m:e>
                                    <m:r>
                                      <a:rPr lang="en-US" sz="1900" i="1">
                                        <a:latin typeface="Cambria Math" panose="02040503050406030204" pitchFamily="18" charset="0"/>
                                        <a:ea typeface="Cambria Math" panose="02040503050406030204" pitchFamily="18" charset="0"/>
                                      </a:rPr>
                                      <m:t>𝑠</m:t>
                                    </m:r>
                                  </m:e>
                                  <m:sub>
                                    <m:r>
                                      <a:rPr lang="en-US" sz="1900" i="1">
                                        <a:latin typeface="Cambria Math" panose="02040503050406030204" pitchFamily="18" charset="0"/>
                                        <a:ea typeface="Cambria Math" panose="02040503050406030204" pitchFamily="18" charset="0"/>
                                      </a:rPr>
                                      <m:t>2</m:t>
                                    </m:r>
                                  </m:sub>
                                  <m:sup>
                                    <m:r>
                                      <a:rPr lang="en-US" sz="1900" i="1">
                                        <a:latin typeface="Cambria Math" panose="02040503050406030204" pitchFamily="18" charset="0"/>
                                      </a:rPr>
                                      <m:t>2</m:t>
                                    </m:r>
                                  </m:sup>
                                </m:sSubSup>
                              </m:num>
                              <m:den>
                                <m:sSub>
                                  <m:sSubPr>
                                    <m:ctrlPr>
                                      <a:rPr lang="en-US" sz="1900" i="1">
                                        <a:latin typeface="Cambria Math" panose="02040503050406030204" pitchFamily="18" charset="0"/>
                                      </a:rPr>
                                    </m:ctrlPr>
                                  </m:sSubPr>
                                  <m:e>
                                    <m:r>
                                      <a:rPr lang="en-US" sz="1900" i="1">
                                        <a:latin typeface="Cambria Math" panose="02040503050406030204" pitchFamily="18" charset="0"/>
                                      </a:rPr>
                                      <m:t>𝑛</m:t>
                                    </m:r>
                                  </m:e>
                                  <m:sub>
                                    <m:r>
                                      <a:rPr lang="en-US" sz="1900" i="1">
                                        <a:latin typeface="Cambria Math" panose="02040503050406030204" pitchFamily="18" charset="0"/>
                                      </a:rPr>
                                      <m:t>2</m:t>
                                    </m:r>
                                  </m:sub>
                                </m:sSub>
                              </m:den>
                            </m:f>
                          </m:e>
                        </m:rad>
                        <m:r>
                          <a:rPr lang="en-US" sz="1900" i="1">
                            <a:latin typeface="Cambria Math" panose="02040503050406030204" pitchFamily="18" charset="0"/>
                          </a:rPr>
                          <m:t> </m:t>
                        </m:r>
                        <m:r>
                          <a:rPr lang="en-US" sz="1900" b="0" i="1" smtClean="0">
                            <a:latin typeface="Cambria Math" panose="02040503050406030204" pitchFamily="18" charset="0"/>
                          </a:rPr>
                          <m:t>  </m:t>
                        </m:r>
                        <m:r>
                          <a:rPr lang="en-US" sz="1900" i="1">
                            <a:latin typeface="Cambria Math" panose="02040503050406030204" pitchFamily="18" charset="0"/>
                          </a:rPr>
                          <m:t>&lt;</m:t>
                        </m:r>
                        <m:r>
                          <a:rPr lang="en-US" sz="1900" b="0" i="1" smtClean="0">
                            <a:latin typeface="Cambria Math" panose="02040503050406030204" pitchFamily="18" charset="0"/>
                          </a:rPr>
                          <m:t> </m:t>
                        </m:r>
                        <m:r>
                          <a:rPr lang="en-US" sz="1900" i="1">
                            <a:latin typeface="Cambria Math" panose="02040503050406030204" pitchFamily="18" charset="0"/>
                          </a:rPr>
                          <m:t> </m:t>
                        </m:r>
                        <m:d>
                          <m:dPr>
                            <m:ctrlPr>
                              <a:rPr lang="en-US" sz="1900" i="1">
                                <a:latin typeface="Cambria Math" panose="02040503050406030204" pitchFamily="18" charset="0"/>
                              </a:rPr>
                            </m:ctrlPr>
                          </m:dPr>
                          <m:e>
                            <m:acc>
                              <m:accPr>
                                <m:chr m:val="̅"/>
                                <m:ctrlPr>
                                  <a:rPr lang="en-US" sz="1900" i="1">
                                    <a:latin typeface="Cambria Math" panose="02040503050406030204" pitchFamily="18" charset="0"/>
                                  </a:rPr>
                                </m:ctrlPr>
                              </m:accPr>
                              <m:e>
                                <m:r>
                                  <a:rPr lang="en-US" sz="1900" b="0" i="1" smtClean="0">
                                    <a:latin typeface="Cambria Math" panose="02040503050406030204" pitchFamily="18" charset="0"/>
                                  </a:rPr>
                                  <m:t>𝑥</m:t>
                                </m:r>
                              </m:e>
                            </m:acc>
                            <m:r>
                              <a:rPr lang="en-US" sz="1900" i="1">
                                <a:latin typeface="Cambria Math" panose="02040503050406030204" pitchFamily="18" charset="0"/>
                              </a:rPr>
                              <m:t>−</m:t>
                            </m:r>
                            <m:acc>
                              <m:accPr>
                                <m:chr m:val="̅"/>
                                <m:ctrlPr>
                                  <a:rPr lang="en-US" sz="1900" i="1">
                                    <a:latin typeface="Cambria Math" panose="02040503050406030204" pitchFamily="18" charset="0"/>
                                  </a:rPr>
                                </m:ctrlPr>
                              </m:accPr>
                              <m:e>
                                <m:r>
                                  <a:rPr lang="en-US" sz="1900" b="0" i="1" smtClean="0">
                                    <a:latin typeface="Cambria Math" panose="02040503050406030204" pitchFamily="18" charset="0"/>
                                  </a:rPr>
                                  <m:t>𝑦</m:t>
                                </m:r>
                              </m:e>
                            </m:acc>
                          </m:e>
                        </m:d>
                        <m:r>
                          <a:rPr lang="en-US" sz="1900" i="1">
                            <a:latin typeface="Cambria Math" panose="02040503050406030204" pitchFamily="18" charset="0"/>
                          </a:rPr>
                          <m:t>−</m:t>
                        </m:r>
                        <m:d>
                          <m:dPr>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i="1">
                                    <a:latin typeface="Cambria Math" panose="02040503050406030204" pitchFamily="18" charset="0"/>
                                    <a:ea typeface="Cambria Math" panose="02040503050406030204" pitchFamily="18" charset="0"/>
                                  </a:rPr>
                                  <m:t>𝜇</m:t>
                                </m:r>
                              </m:e>
                              <m:sub>
                                <m:r>
                                  <a:rPr lang="en-US" sz="1900" i="1">
                                    <a:latin typeface="Cambria Math" panose="02040503050406030204" pitchFamily="18" charset="0"/>
                                  </a:rPr>
                                  <m:t>1</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ea typeface="Cambria Math" panose="02040503050406030204" pitchFamily="18" charset="0"/>
                                  </a:rPr>
                                  <m:t>𝜇</m:t>
                                </m:r>
                              </m:e>
                              <m:sub>
                                <m:r>
                                  <a:rPr lang="en-US" sz="1900" i="1">
                                    <a:latin typeface="Cambria Math" panose="02040503050406030204" pitchFamily="18" charset="0"/>
                                    <a:ea typeface="Cambria Math" panose="02040503050406030204" pitchFamily="18" charset="0"/>
                                  </a:rPr>
                                  <m:t>2</m:t>
                                </m:r>
                              </m:sub>
                            </m:sSub>
                          </m:e>
                        </m:d>
                        <m:r>
                          <a:rPr lang="en-US" sz="1900" i="1">
                            <a:latin typeface="Cambria Math" panose="02040503050406030204" pitchFamily="18" charset="0"/>
                            <a:ea typeface="Cambria Math" panose="02040503050406030204" pitchFamily="18" charset="0"/>
                          </a:rPr>
                          <m:t> </m:t>
                        </m:r>
                        <m:r>
                          <a:rPr lang="en-US" sz="1900" b="0" i="1" smtClean="0">
                            <a:latin typeface="Cambria Math" panose="02040503050406030204" pitchFamily="18" charset="0"/>
                            <a:ea typeface="Cambria Math" panose="02040503050406030204" pitchFamily="18" charset="0"/>
                          </a:rPr>
                          <m:t>  </m:t>
                        </m:r>
                        <m:r>
                          <a:rPr lang="en-US" sz="1900" i="1">
                            <a:latin typeface="Cambria Math" panose="02040503050406030204" pitchFamily="18" charset="0"/>
                            <a:ea typeface="Cambria Math" panose="02040503050406030204" pitchFamily="18" charset="0"/>
                          </a:rPr>
                          <m:t>&lt;</m:t>
                        </m:r>
                        <m:r>
                          <a:rPr lang="en-US" sz="1900" b="0" i="1" smtClean="0">
                            <a:latin typeface="Cambria Math" panose="02040503050406030204" pitchFamily="18" charset="0"/>
                            <a:ea typeface="Cambria Math" panose="02040503050406030204" pitchFamily="18" charset="0"/>
                          </a:rPr>
                          <m:t> </m:t>
                        </m:r>
                        <m:r>
                          <a:rPr lang="en-US" sz="1900" i="1">
                            <a:latin typeface="Cambria Math" panose="02040503050406030204" pitchFamily="18" charset="0"/>
                            <a:ea typeface="Cambria Math" panose="02040503050406030204" pitchFamily="18" charset="0"/>
                          </a:rPr>
                          <m:t> </m:t>
                        </m:r>
                        <m:r>
                          <a:rPr lang="en-US" sz="1900" i="1">
                            <a:latin typeface="Cambria Math" panose="02040503050406030204" pitchFamily="18" charset="0"/>
                          </a:rPr>
                          <m:t> </m:t>
                        </m:r>
                        <m:sSub>
                          <m:sSubPr>
                            <m:ctrlPr>
                              <a:rPr lang="en-US" sz="1900" i="1">
                                <a:latin typeface="Cambria Math" panose="02040503050406030204" pitchFamily="18" charset="0"/>
                              </a:rPr>
                            </m:ctrlPr>
                          </m:sSubPr>
                          <m:e>
                            <m:r>
                              <a:rPr lang="en-US" sz="1900" i="1">
                                <a:latin typeface="Cambria Math" panose="02040503050406030204" pitchFamily="18" charset="0"/>
                              </a:rPr>
                              <m:t>𝑧</m:t>
                            </m:r>
                          </m:e>
                          <m:sub>
                            <m:f>
                              <m:fPr>
                                <m:type m:val="lin"/>
                                <m:ctrlPr>
                                  <a:rPr lang="en-US" sz="1900" i="1">
                                    <a:latin typeface="Cambria Math" panose="02040503050406030204" pitchFamily="18" charset="0"/>
                                  </a:rPr>
                                </m:ctrlPr>
                              </m:fPr>
                              <m:num>
                                <m:r>
                                  <a:rPr lang="en-US" sz="1900" i="1">
                                    <a:latin typeface="Cambria Math" panose="02040503050406030204" pitchFamily="18" charset="0"/>
                                    <a:ea typeface="Cambria Math" panose="02040503050406030204" pitchFamily="18" charset="0"/>
                                  </a:rPr>
                                  <m:t>𝛼</m:t>
                                </m:r>
                              </m:num>
                              <m:den>
                                <m:r>
                                  <a:rPr lang="en-US" sz="1900" i="1">
                                    <a:latin typeface="Cambria Math" panose="02040503050406030204" pitchFamily="18" charset="0"/>
                                  </a:rPr>
                                  <m:t>2</m:t>
                                </m:r>
                              </m:den>
                            </m:f>
                          </m:sub>
                        </m:sSub>
                        <m:rad>
                          <m:radPr>
                            <m:degHide m:val="on"/>
                            <m:ctrlPr>
                              <a:rPr lang="en-US" sz="1900" i="1">
                                <a:latin typeface="Cambria Math" panose="02040503050406030204" pitchFamily="18" charset="0"/>
                              </a:rPr>
                            </m:ctrlPr>
                          </m:radPr>
                          <m:deg/>
                          <m:e>
                            <m:f>
                              <m:fPr>
                                <m:ctrlPr>
                                  <a:rPr lang="en-US" sz="1900" i="1">
                                    <a:latin typeface="Cambria Math" panose="02040503050406030204" pitchFamily="18" charset="0"/>
                                  </a:rPr>
                                </m:ctrlPr>
                              </m:fPr>
                              <m:num>
                                <m:sSubSup>
                                  <m:sSubSupPr>
                                    <m:ctrlPr>
                                      <a:rPr lang="en-GB" sz="1900" i="1">
                                        <a:latin typeface="Cambria Math" panose="02040503050406030204" pitchFamily="18" charset="0"/>
                                      </a:rPr>
                                    </m:ctrlPr>
                                  </m:sSubSupPr>
                                  <m:e>
                                    <m:r>
                                      <a:rPr lang="en-US" sz="1900" i="1">
                                        <a:latin typeface="Cambria Math" panose="02040503050406030204" pitchFamily="18" charset="0"/>
                                        <a:ea typeface="Cambria Math" panose="02040503050406030204" pitchFamily="18" charset="0"/>
                                      </a:rPr>
                                      <m:t>𝑠</m:t>
                                    </m:r>
                                  </m:e>
                                  <m:sub>
                                    <m:r>
                                      <a:rPr lang="en-US" sz="1900" i="1">
                                        <a:latin typeface="Cambria Math" panose="02040503050406030204" pitchFamily="18" charset="0"/>
                                      </a:rPr>
                                      <m:t>1</m:t>
                                    </m:r>
                                  </m:sub>
                                  <m:sup>
                                    <m:r>
                                      <a:rPr lang="en-US" sz="1900" i="1">
                                        <a:latin typeface="Cambria Math" panose="02040503050406030204" pitchFamily="18" charset="0"/>
                                      </a:rPr>
                                      <m:t>2</m:t>
                                    </m:r>
                                  </m:sup>
                                </m:sSubSup>
                              </m:num>
                              <m:den>
                                <m:sSub>
                                  <m:sSubPr>
                                    <m:ctrlPr>
                                      <a:rPr lang="en-US" sz="1900" i="1">
                                        <a:latin typeface="Cambria Math" panose="02040503050406030204" pitchFamily="18" charset="0"/>
                                      </a:rPr>
                                    </m:ctrlPr>
                                  </m:sSubPr>
                                  <m:e>
                                    <m:r>
                                      <a:rPr lang="en-US" sz="1900" i="1">
                                        <a:latin typeface="Cambria Math" panose="02040503050406030204" pitchFamily="18" charset="0"/>
                                      </a:rPr>
                                      <m:t>𝑛</m:t>
                                    </m:r>
                                  </m:e>
                                  <m:sub>
                                    <m:r>
                                      <a:rPr lang="en-US" sz="1900" i="1">
                                        <a:latin typeface="Cambria Math" panose="02040503050406030204" pitchFamily="18" charset="0"/>
                                      </a:rPr>
                                      <m:t>1</m:t>
                                    </m:r>
                                  </m:sub>
                                </m:sSub>
                              </m:den>
                            </m:f>
                            <m:r>
                              <a:rPr lang="en-US" sz="1900" i="1">
                                <a:latin typeface="Cambria Math" panose="02040503050406030204" pitchFamily="18" charset="0"/>
                              </a:rPr>
                              <m:t>+</m:t>
                            </m:r>
                            <m:f>
                              <m:fPr>
                                <m:ctrlPr>
                                  <a:rPr lang="en-US" sz="1900" i="1">
                                    <a:latin typeface="Cambria Math" panose="02040503050406030204" pitchFamily="18" charset="0"/>
                                  </a:rPr>
                                </m:ctrlPr>
                              </m:fPr>
                              <m:num>
                                <m:sSubSup>
                                  <m:sSubSupPr>
                                    <m:ctrlPr>
                                      <a:rPr lang="en-GB" sz="1900" i="1">
                                        <a:latin typeface="Cambria Math" panose="02040503050406030204" pitchFamily="18" charset="0"/>
                                      </a:rPr>
                                    </m:ctrlPr>
                                  </m:sSubSupPr>
                                  <m:e>
                                    <m:r>
                                      <a:rPr lang="en-US" sz="1900" i="1">
                                        <a:latin typeface="Cambria Math" panose="02040503050406030204" pitchFamily="18" charset="0"/>
                                        <a:ea typeface="Cambria Math" panose="02040503050406030204" pitchFamily="18" charset="0"/>
                                      </a:rPr>
                                      <m:t>𝑠</m:t>
                                    </m:r>
                                  </m:e>
                                  <m:sub>
                                    <m:r>
                                      <a:rPr lang="en-US" sz="1900" i="1">
                                        <a:latin typeface="Cambria Math" panose="02040503050406030204" pitchFamily="18" charset="0"/>
                                        <a:ea typeface="Cambria Math" panose="02040503050406030204" pitchFamily="18" charset="0"/>
                                      </a:rPr>
                                      <m:t>2</m:t>
                                    </m:r>
                                  </m:sub>
                                  <m:sup>
                                    <m:r>
                                      <a:rPr lang="en-US" sz="1900" i="1">
                                        <a:latin typeface="Cambria Math" panose="02040503050406030204" pitchFamily="18" charset="0"/>
                                      </a:rPr>
                                      <m:t>2</m:t>
                                    </m:r>
                                  </m:sup>
                                </m:sSubSup>
                              </m:num>
                              <m:den>
                                <m:sSub>
                                  <m:sSubPr>
                                    <m:ctrlPr>
                                      <a:rPr lang="en-US" sz="1900" i="1">
                                        <a:latin typeface="Cambria Math" panose="02040503050406030204" pitchFamily="18" charset="0"/>
                                      </a:rPr>
                                    </m:ctrlPr>
                                  </m:sSubPr>
                                  <m:e>
                                    <m:r>
                                      <a:rPr lang="en-US" sz="1900" i="1">
                                        <a:latin typeface="Cambria Math" panose="02040503050406030204" pitchFamily="18" charset="0"/>
                                      </a:rPr>
                                      <m:t>𝑛</m:t>
                                    </m:r>
                                  </m:e>
                                  <m:sub>
                                    <m:r>
                                      <a:rPr lang="en-US" sz="1900" i="1">
                                        <a:latin typeface="Cambria Math" panose="02040503050406030204" pitchFamily="18" charset="0"/>
                                      </a:rPr>
                                      <m:t>2</m:t>
                                    </m:r>
                                  </m:sub>
                                </m:sSub>
                              </m:den>
                            </m:f>
                          </m:e>
                        </m:rad>
                      </m:e>
                    </m:d>
                  </m:oMath>
                </a14:m>
                <a:r>
                  <a:rPr lang="en-GB" sz="1900" smtClean="0"/>
                  <a:t> </a:t>
                </a:r>
                <a:endParaRPr lang="en-GB" sz="1900"/>
              </a:p>
              <a:p>
                <a:pPr marL="0" indent="0">
                  <a:spcBef>
                    <a:spcPts val="1200"/>
                  </a:spcBef>
                  <a:buNone/>
                </a:pPr>
                <a:r>
                  <a:rPr lang="en-US" sz="1900" smtClean="0">
                    <a:ea typeface="Cambria Math" panose="02040503050406030204" pitchFamily="18" charset="0"/>
                  </a:rPr>
                  <a:t> 	</a:t>
                </a:r>
                <a14:m>
                  <m:oMath xmlns:m="http://schemas.openxmlformats.org/officeDocument/2006/math">
                    <m:r>
                      <a:rPr lang="en-US" sz="1900" i="1">
                        <a:latin typeface="Cambria Math" panose="02040503050406030204" pitchFamily="18" charset="0"/>
                        <a:ea typeface="Cambria Math" panose="02040503050406030204" pitchFamily="18" charset="0"/>
                      </a:rPr>
                      <m:t>=</m:t>
                    </m:r>
                    <m:r>
                      <a:rPr lang="en-US" sz="1900" i="1">
                        <a:latin typeface="Cambria Math" panose="02040503050406030204" pitchFamily="18" charset="0"/>
                        <a:ea typeface="Cambria Math" panose="02040503050406030204" pitchFamily="18" charset="0"/>
                      </a:rPr>
                      <m:t>𝑃</m:t>
                    </m:r>
                    <m:d>
                      <m:dPr>
                        <m:ctrlPr>
                          <a:rPr lang="en-US" sz="1900" i="1">
                            <a:latin typeface="Cambria Math" panose="02040503050406030204" pitchFamily="18" charset="0"/>
                            <a:ea typeface="Cambria Math" panose="02040503050406030204" pitchFamily="18" charset="0"/>
                          </a:rPr>
                        </m:ctrlPr>
                      </m:dPr>
                      <m:e>
                        <m:r>
                          <a:rPr lang="en-US" sz="1900" b="0" i="1" smtClean="0">
                            <a:latin typeface="Cambria Math" panose="02040503050406030204" pitchFamily="18" charset="0"/>
                            <a:ea typeface="Cambria Math" panose="02040503050406030204" pitchFamily="18" charset="0"/>
                          </a:rPr>
                          <m:t>−</m:t>
                        </m:r>
                        <m:d>
                          <m:dPr>
                            <m:ctrlPr>
                              <a:rPr lang="en-US" sz="1900" b="0" i="1" smtClean="0">
                                <a:latin typeface="Cambria Math" panose="02040503050406030204" pitchFamily="18" charset="0"/>
                                <a:ea typeface="Cambria Math" panose="02040503050406030204" pitchFamily="18" charset="0"/>
                              </a:rPr>
                            </m:ctrlPr>
                          </m:dPr>
                          <m:e>
                            <m:acc>
                              <m:accPr>
                                <m:chr m:val="̅"/>
                                <m:ctrlPr>
                                  <a:rPr lang="en-US" sz="1900" i="1">
                                    <a:latin typeface="Cambria Math" panose="02040503050406030204" pitchFamily="18" charset="0"/>
                                  </a:rPr>
                                </m:ctrlPr>
                              </m:accPr>
                              <m:e>
                                <m:r>
                                  <a:rPr lang="en-US" sz="1900" b="0" i="1" smtClean="0">
                                    <a:latin typeface="Cambria Math" panose="02040503050406030204" pitchFamily="18" charset="0"/>
                                  </a:rPr>
                                  <m:t>𝑥</m:t>
                                </m:r>
                              </m:e>
                            </m:acc>
                            <m:r>
                              <a:rPr lang="en-US" sz="1900" i="1">
                                <a:latin typeface="Cambria Math" panose="02040503050406030204" pitchFamily="18" charset="0"/>
                              </a:rPr>
                              <m:t>−</m:t>
                            </m:r>
                            <m:acc>
                              <m:accPr>
                                <m:chr m:val="̅"/>
                                <m:ctrlPr>
                                  <a:rPr lang="en-US" sz="1900" i="1">
                                    <a:latin typeface="Cambria Math" panose="02040503050406030204" pitchFamily="18" charset="0"/>
                                  </a:rPr>
                                </m:ctrlPr>
                              </m:accPr>
                              <m:e>
                                <m:r>
                                  <a:rPr lang="en-US" sz="1900" b="0" i="1" smtClean="0">
                                    <a:latin typeface="Cambria Math" panose="02040503050406030204" pitchFamily="18" charset="0"/>
                                  </a:rPr>
                                  <m:t>𝑦</m:t>
                                </m:r>
                              </m:e>
                            </m:acc>
                          </m:e>
                        </m:d>
                        <m:sSub>
                          <m:sSubPr>
                            <m:ctrlPr>
                              <a:rPr lang="en-US" sz="1900" i="1">
                                <a:latin typeface="Cambria Math" panose="02040503050406030204" pitchFamily="18" charset="0"/>
                              </a:rPr>
                            </m:ctrlPr>
                          </m:sSubPr>
                          <m:e>
                            <m:r>
                              <a:rPr lang="en-US" sz="1900" i="1">
                                <a:latin typeface="Cambria Math" panose="02040503050406030204" pitchFamily="18" charset="0"/>
                              </a:rPr>
                              <m:t>− </m:t>
                            </m:r>
                            <m:r>
                              <a:rPr lang="en-US" sz="1900" i="1">
                                <a:latin typeface="Cambria Math" panose="02040503050406030204" pitchFamily="18" charset="0"/>
                              </a:rPr>
                              <m:t>𝑧</m:t>
                            </m:r>
                          </m:e>
                          <m:sub>
                            <m:f>
                              <m:fPr>
                                <m:type m:val="lin"/>
                                <m:ctrlPr>
                                  <a:rPr lang="en-US" sz="1900" i="1">
                                    <a:latin typeface="Cambria Math" panose="02040503050406030204" pitchFamily="18" charset="0"/>
                                  </a:rPr>
                                </m:ctrlPr>
                              </m:fPr>
                              <m:num>
                                <m:r>
                                  <a:rPr lang="en-US" sz="1900" i="1">
                                    <a:latin typeface="Cambria Math" panose="02040503050406030204" pitchFamily="18" charset="0"/>
                                    <a:ea typeface="Cambria Math" panose="02040503050406030204" pitchFamily="18" charset="0"/>
                                  </a:rPr>
                                  <m:t>𝛼</m:t>
                                </m:r>
                              </m:num>
                              <m:den>
                                <m:r>
                                  <a:rPr lang="en-US" sz="1900" i="1">
                                    <a:latin typeface="Cambria Math" panose="02040503050406030204" pitchFamily="18" charset="0"/>
                                  </a:rPr>
                                  <m:t>2</m:t>
                                </m:r>
                              </m:den>
                            </m:f>
                          </m:sub>
                        </m:sSub>
                        <m:rad>
                          <m:radPr>
                            <m:degHide m:val="on"/>
                            <m:ctrlPr>
                              <a:rPr lang="en-US" sz="1900" i="1">
                                <a:latin typeface="Cambria Math" panose="02040503050406030204" pitchFamily="18" charset="0"/>
                              </a:rPr>
                            </m:ctrlPr>
                          </m:radPr>
                          <m:deg/>
                          <m:e>
                            <m:f>
                              <m:fPr>
                                <m:ctrlPr>
                                  <a:rPr lang="en-US" sz="1900" i="1">
                                    <a:latin typeface="Cambria Math" panose="02040503050406030204" pitchFamily="18" charset="0"/>
                                  </a:rPr>
                                </m:ctrlPr>
                              </m:fPr>
                              <m:num>
                                <m:sSubSup>
                                  <m:sSubSupPr>
                                    <m:ctrlPr>
                                      <a:rPr lang="en-GB" sz="1900" i="1">
                                        <a:latin typeface="Cambria Math" panose="02040503050406030204" pitchFamily="18" charset="0"/>
                                      </a:rPr>
                                    </m:ctrlPr>
                                  </m:sSubSupPr>
                                  <m:e>
                                    <m:r>
                                      <a:rPr lang="en-US" sz="1900" i="1">
                                        <a:latin typeface="Cambria Math" panose="02040503050406030204" pitchFamily="18" charset="0"/>
                                        <a:ea typeface="Cambria Math" panose="02040503050406030204" pitchFamily="18" charset="0"/>
                                      </a:rPr>
                                      <m:t>𝑠</m:t>
                                    </m:r>
                                  </m:e>
                                  <m:sub>
                                    <m:r>
                                      <a:rPr lang="en-US" sz="1900" i="1">
                                        <a:latin typeface="Cambria Math" panose="02040503050406030204" pitchFamily="18" charset="0"/>
                                      </a:rPr>
                                      <m:t>1</m:t>
                                    </m:r>
                                  </m:sub>
                                  <m:sup>
                                    <m:r>
                                      <a:rPr lang="en-US" sz="1900" i="1">
                                        <a:latin typeface="Cambria Math" panose="02040503050406030204" pitchFamily="18" charset="0"/>
                                      </a:rPr>
                                      <m:t>2</m:t>
                                    </m:r>
                                  </m:sup>
                                </m:sSubSup>
                              </m:num>
                              <m:den>
                                <m:sSub>
                                  <m:sSubPr>
                                    <m:ctrlPr>
                                      <a:rPr lang="en-US" sz="1900" i="1">
                                        <a:latin typeface="Cambria Math" panose="02040503050406030204" pitchFamily="18" charset="0"/>
                                      </a:rPr>
                                    </m:ctrlPr>
                                  </m:sSubPr>
                                  <m:e>
                                    <m:r>
                                      <a:rPr lang="en-US" sz="1900" i="1">
                                        <a:latin typeface="Cambria Math" panose="02040503050406030204" pitchFamily="18" charset="0"/>
                                      </a:rPr>
                                      <m:t>𝑛</m:t>
                                    </m:r>
                                  </m:e>
                                  <m:sub>
                                    <m:r>
                                      <a:rPr lang="en-US" sz="1900" i="1">
                                        <a:latin typeface="Cambria Math" panose="02040503050406030204" pitchFamily="18" charset="0"/>
                                      </a:rPr>
                                      <m:t>1</m:t>
                                    </m:r>
                                  </m:sub>
                                </m:sSub>
                              </m:den>
                            </m:f>
                            <m:r>
                              <a:rPr lang="en-US" sz="1900" i="1">
                                <a:latin typeface="Cambria Math" panose="02040503050406030204" pitchFamily="18" charset="0"/>
                              </a:rPr>
                              <m:t>+</m:t>
                            </m:r>
                            <m:f>
                              <m:fPr>
                                <m:ctrlPr>
                                  <a:rPr lang="en-US" sz="1900" i="1">
                                    <a:latin typeface="Cambria Math" panose="02040503050406030204" pitchFamily="18" charset="0"/>
                                  </a:rPr>
                                </m:ctrlPr>
                              </m:fPr>
                              <m:num>
                                <m:sSubSup>
                                  <m:sSubSupPr>
                                    <m:ctrlPr>
                                      <a:rPr lang="en-GB" sz="1900" i="1">
                                        <a:latin typeface="Cambria Math" panose="02040503050406030204" pitchFamily="18" charset="0"/>
                                      </a:rPr>
                                    </m:ctrlPr>
                                  </m:sSubSupPr>
                                  <m:e>
                                    <m:r>
                                      <a:rPr lang="en-US" sz="1900" i="1">
                                        <a:latin typeface="Cambria Math" panose="02040503050406030204" pitchFamily="18" charset="0"/>
                                        <a:ea typeface="Cambria Math" panose="02040503050406030204" pitchFamily="18" charset="0"/>
                                      </a:rPr>
                                      <m:t>𝑠</m:t>
                                    </m:r>
                                  </m:e>
                                  <m:sub>
                                    <m:r>
                                      <a:rPr lang="en-US" sz="1900" i="1">
                                        <a:latin typeface="Cambria Math" panose="02040503050406030204" pitchFamily="18" charset="0"/>
                                        <a:ea typeface="Cambria Math" panose="02040503050406030204" pitchFamily="18" charset="0"/>
                                      </a:rPr>
                                      <m:t>2</m:t>
                                    </m:r>
                                  </m:sub>
                                  <m:sup>
                                    <m:r>
                                      <a:rPr lang="en-US" sz="1900" i="1">
                                        <a:latin typeface="Cambria Math" panose="02040503050406030204" pitchFamily="18" charset="0"/>
                                      </a:rPr>
                                      <m:t>2</m:t>
                                    </m:r>
                                  </m:sup>
                                </m:sSubSup>
                              </m:num>
                              <m:den>
                                <m:sSub>
                                  <m:sSubPr>
                                    <m:ctrlPr>
                                      <a:rPr lang="en-US" sz="1900" i="1">
                                        <a:latin typeface="Cambria Math" panose="02040503050406030204" pitchFamily="18" charset="0"/>
                                      </a:rPr>
                                    </m:ctrlPr>
                                  </m:sSubPr>
                                  <m:e>
                                    <m:r>
                                      <a:rPr lang="en-US" sz="1900" i="1">
                                        <a:latin typeface="Cambria Math" panose="02040503050406030204" pitchFamily="18" charset="0"/>
                                      </a:rPr>
                                      <m:t>𝑛</m:t>
                                    </m:r>
                                  </m:e>
                                  <m:sub>
                                    <m:r>
                                      <a:rPr lang="en-US" sz="1900" i="1">
                                        <a:latin typeface="Cambria Math" panose="02040503050406030204" pitchFamily="18" charset="0"/>
                                      </a:rPr>
                                      <m:t>2</m:t>
                                    </m:r>
                                  </m:sub>
                                </m:sSub>
                              </m:den>
                            </m:f>
                          </m:e>
                        </m:rad>
                        <m:r>
                          <a:rPr lang="en-US" sz="1900" i="1">
                            <a:latin typeface="Cambria Math" panose="02040503050406030204" pitchFamily="18" charset="0"/>
                          </a:rPr>
                          <m:t> &lt;−</m:t>
                        </m:r>
                        <m:d>
                          <m:dPr>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i="1">
                                    <a:latin typeface="Cambria Math" panose="02040503050406030204" pitchFamily="18" charset="0"/>
                                    <a:ea typeface="Cambria Math" panose="02040503050406030204" pitchFamily="18" charset="0"/>
                                  </a:rPr>
                                  <m:t>𝜇</m:t>
                                </m:r>
                              </m:e>
                              <m:sub>
                                <m:r>
                                  <a:rPr lang="en-US" sz="1900" i="1">
                                    <a:latin typeface="Cambria Math" panose="02040503050406030204" pitchFamily="18" charset="0"/>
                                  </a:rPr>
                                  <m:t>1</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ea typeface="Cambria Math" panose="02040503050406030204" pitchFamily="18" charset="0"/>
                                  </a:rPr>
                                  <m:t>𝜇</m:t>
                                </m:r>
                              </m:e>
                              <m:sub>
                                <m:r>
                                  <a:rPr lang="en-US" sz="1900" i="1">
                                    <a:latin typeface="Cambria Math" panose="02040503050406030204" pitchFamily="18" charset="0"/>
                                    <a:ea typeface="Cambria Math" panose="02040503050406030204" pitchFamily="18" charset="0"/>
                                  </a:rPr>
                                  <m:t>2</m:t>
                                </m:r>
                              </m:sub>
                            </m:sSub>
                          </m:e>
                        </m:d>
                        <m:r>
                          <a:rPr lang="en-US" sz="1900" b="0" i="1" smtClean="0">
                            <a:latin typeface="Cambria Math" panose="02040503050406030204" pitchFamily="18" charset="0"/>
                            <a:ea typeface="Cambria Math" panose="02040503050406030204" pitchFamily="18" charset="0"/>
                          </a:rPr>
                          <m:t> </m:t>
                        </m:r>
                        <m:r>
                          <a:rPr lang="en-US" sz="1900" i="1">
                            <a:latin typeface="Cambria Math" panose="02040503050406030204" pitchFamily="18" charset="0"/>
                            <a:ea typeface="Cambria Math" panose="02040503050406030204" pitchFamily="18" charset="0"/>
                          </a:rPr>
                          <m:t>&lt;−(</m:t>
                        </m:r>
                        <m:acc>
                          <m:accPr>
                            <m:chr m:val="̅"/>
                            <m:ctrlPr>
                              <a:rPr lang="en-US" sz="1900" i="1">
                                <a:latin typeface="Cambria Math" panose="02040503050406030204" pitchFamily="18" charset="0"/>
                              </a:rPr>
                            </m:ctrlPr>
                          </m:accPr>
                          <m:e>
                            <m:r>
                              <a:rPr lang="en-US" sz="1900" b="0" i="1" smtClean="0">
                                <a:latin typeface="Cambria Math" panose="02040503050406030204" pitchFamily="18" charset="0"/>
                              </a:rPr>
                              <m:t>𝑥</m:t>
                            </m:r>
                          </m:e>
                        </m:acc>
                        <m:r>
                          <a:rPr lang="en-US" sz="1900" i="1">
                            <a:latin typeface="Cambria Math" panose="02040503050406030204" pitchFamily="18" charset="0"/>
                          </a:rPr>
                          <m:t>−</m:t>
                        </m:r>
                        <m:acc>
                          <m:accPr>
                            <m:chr m:val="̅"/>
                            <m:ctrlPr>
                              <a:rPr lang="en-US" sz="1900" i="1">
                                <a:latin typeface="Cambria Math" panose="02040503050406030204" pitchFamily="18" charset="0"/>
                              </a:rPr>
                            </m:ctrlPr>
                          </m:accPr>
                          <m:e>
                            <m:r>
                              <a:rPr lang="en-US" sz="1900" b="0" i="1" smtClean="0">
                                <a:latin typeface="Cambria Math" panose="02040503050406030204" pitchFamily="18" charset="0"/>
                              </a:rPr>
                              <m:t>𝑦</m:t>
                            </m:r>
                          </m:e>
                        </m:acc>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𝑧</m:t>
                            </m:r>
                          </m:e>
                          <m:sub>
                            <m:f>
                              <m:fPr>
                                <m:type m:val="lin"/>
                                <m:ctrlPr>
                                  <a:rPr lang="en-US" sz="1900" i="1">
                                    <a:latin typeface="Cambria Math" panose="02040503050406030204" pitchFamily="18" charset="0"/>
                                  </a:rPr>
                                </m:ctrlPr>
                              </m:fPr>
                              <m:num>
                                <m:r>
                                  <a:rPr lang="en-US" sz="1900" i="1">
                                    <a:latin typeface="Cambria Math" panose="02040503050406030204" pitchFamily="18" charset="0"/>
                                    <a:ea typeface="Cambria Math" panose="02040503050406030204" pitchFamily="18" charset="0"/>
                                  </a:rPr>
                                  <m:t>𝛼</m:t>
                                </m:r>
                              </m:num>
                              <m:den>
                                <m:r>
                                  <a:rPr lang="en-US" sz="1900" i="1">
                                    <a:latin typeface="Cambria Math" panose="02040503050406030204" pitchFamily="18" charset="0"/>
                                  </a:rPr>
                                  <m:t>2</m:t>
                                </m:r>
                              </m:den>
                            </m:f>
                          </m:sub>
                        </m:sSub>
                        <m:rad>
                          <m:radPr>
                            <m:degHide m:val="on"/>
                            <m:ctrlPr>
                              <a:rPr lang="en-US" sz="1900" i="1">
                                <a:latin typeface="Cambria Math" panose="02040503050406030204" pitchFamily="18" charset="0"/>
                              </a:rPr>
                            </m:ctrlPr>
                          </m:radPr>
                          <m:deg/>
                          <m:e>
                            <m:f>
                              <m:fPr>
                                <m:ctrlPr>
                                  <a:rPr lang="en-US" sz="1900" i="1">
                                    <a:latin typeface="Cambria Math" panose="02040503050406030204" pitchFamily="18" charset="0"/>
                                  </a:rPr>
                                </m:ctrlPr>
                              </m:fPr>
                              <m:num>
                                <m:sSubSup>
                                  <m:sSubSupPr>
                                    <m:ctrlPr>
                                      <a:rPr lang="en-GB" sz="1900" i="1">
                                        <a:latin typeface="Cambria Math" panose="02040503050406030204" pitchFamily="18" charset="0"/>
                                      </a:rPr>
                                    </m:ctrlPr>
                                  </m:sSubSupPr>
                                  <m:e>
                                    <m:r>
                                      <a:rPr lang="en-US" sz="1900" i="1">
                                        <a:latin typeface="Cambria Math" panose="02040503050406030204" pitchFamily="18" charset="0"/>
                                        <a:ea typeface="Cambria Math" panose="02040503050406030204" pitchFamily="18" charset="0"/>
                                      </a:rPr>
                                      <m:t>𝑠</m:t>
                                    </m:r>
                                  </m:e>
                                  <m:sub>
                                    <m:r>
                                      <a:rPr lang="en-US" sz="1900" i="1">
                                        <a:latin typeface="Cambria Math" panose="02040503050406030204" pitchFamily="18" charset="0"/>
                                      </a:rPr>
                                      <m:t>1</m:t>
                                    </m:r>
                                  </m:sub>
                                  <m:sup>
                                    <m:r>
                                      <a:rPr lang="en-US" sz="1900" i="1">
                                        <a:latin typeface="Cambria Math" panose="02040503050406030204" pitchFamily="18" charset="0"/>
                                      </a:rPr>
                                      <m:t>2</m:t>
                                    </m:r>
                                  </m:sup>
                                </m:sSubSup>
                              </m:num>
                              <m:den>
                                <m:sSub>
                                  <m:sSubPr>
                                    <m:ctrlPr>
                                      <a:rPr lang="en-US" sz="1900" i="1">
                                        <a:latin typeface="Cambria Math" panose="02040503050406030204" pitchFamily="18" charset="0"/>
                                      </a:rPr>
                                    </m:ctrlPr>
                                  </m:sSubPr>
                                  <m:e>
                                    <m:r>
                                      <a:rPr lang="en-US" sz="1900" i="1">
                                        <a:latin typeface="Cambria Math" panose="02040503050406030204" pitchFamily="18" charset="0"/>
                                      </a:rPr>
                                      <m:t>𝑛</m:t>
                                    </m:r>
                                  </m:e>
                                  <m:sub>
                                    <m:r>
                                      <a:rPr lang="en-US" sz="1900" i="1">
                                        <a:latin typeface="Cambria Math" panose="02040503050406030204" pitchFamily="18" charset="0"/>
                                      </a:rPr>
                                      <m:t>1</m:t>
                                    </m:r>
                                  </m:sub>
                                </m:sSub>
                              </m:den>
                            </m:f>
                            <m:r>
                              <a:rPr lang="en-US" sz="1900" i="1">
                                <a:latin typeface="Cambria Math" panose="02040503050406030204" pitchFamily="18" charset="0"/>
                              </a:rPr>
                              <m:t>+</m:t>
                            </m:r>
                            <m:f>
                              <m:fPr>
                                <m:ctrlPr>
                                  <a:rPr lang="en-US" sz="1900" i="1">
                                    <a:latin typeface="Cambria Math" panose="02040503050406030204" pitchFamily="18" charset="0"/>
                                  </a:rPr>
                                </m:ctrlPr>
                              </m:fPr>
                              <m:num>
                                <m:sSubSup>
                                  <m:sSubSupPr>
                                    <m:ctrlPr>
                                      <a:rPr lang="en-GB" sz="1900" i="1">
                                        <a:latin typeface="Cambria Math" panose="02040503050406030204" pitchFamily="18" charset="0"/>
                                      </a:rPr>
                                    </m:ctrlPr>
                                  </m:sSubSupPr>
                                  <m:e>
                                    <m:r>
                                      <a:rPr lang="en-US" sz="1900" i="1">
                                        <a:latin typeface="Cambria Math" panose="02040503050406030204" pitchFamily="18" charset="0"/>
                                        <a:ea typeface="Cambria Math" panose="02040503050406030204" pitchFamily="18" charset="0"/>
                                      </a:rPr>
                                      <m:t>𝑠</m:t>
                                    </m:r>
                                  </m:e>
                                  <m:sub>
                                    <m:r>
                                      <a:rPr lang="en-US" sz="1900" i="1">
                                        <a:latin typeface="Cambria Math" panose="02040503050406030204" pitchFamily="18" charset="0"/>
                                        <a:ea typeface="Cambria Math" panose="02040503050406030204" pitchFamily="18" charset="0"/>
                                      </a:rPr>
                                      <m:t>2</m:t>
                                    </m:r>
                                  </m:sub>
                                  <m:sup>
                                    <m:r>
                                      <a:rPr lang="en-US" sz="1900" i="1">
                                        <a:latin typeface="Cambria Math" panose="02040503050406030204" pitchFamily="18" charset="0"/>
                                      </a:rPr>
                                      <m:t>2</m:t>
                                    </m:r>
                                  </m:sup>
                                </m:sSubSup>
                              </m:num>
                              <m:den>
                                <m:sSub>
                                  <m:sSubPr>
                                    <m:ctrlPr>
                                      <a:rPr lang="en-US" sz="1900" i="1">
                                        <a:latin typeface="Cambria Math" panose="02040503050406030204" pitchFamily="18" charset="0"/>
                                      </a:rPr>
                                    </m:ctrlPr>
                                  </m:sSubPr>
                                  <m:e>
                                    <m:r>
                                      <a:rPr lang="en-US" sz="1900" i="1">
                                        <a:latin typeface="Cambria Math" panose="02040503050406030204" pitchFamily="18" charset="0"/>
                                      </a:rPr>
                                      <m:t>𝑛</m:t>
                                    </m:r>
                                  </m:e>
                                  <m:sub>
                                    <m:r>
                                      <a:rPr lang="en-US" sz="1900" i="1">
                                        <a:latin typeface="Cambria Math" panose="02040503050406030204" pitchFamily="18" charset="0"/>
                                      </a:rPr>
                                      <m:t>2</m:t>
                                    </m:r>
                                  </m:sub>
                                </m:sSub>
                              </m:den>
                            </m:f>
                          </m:e>
                        </m:rad>
                      </m:e>
                    </m:d>
                  </m:oMath>
                </a14:m>
                <a:r>
                  <a:rPr lang="en-US" sz="1900" smtClean="0"/>
                  <a:t> </a:t>
                </a:r>
                <a:endParaRPr lang="en-GB" sz="1900"/>
              </a:p>
              <a:p>
                <a:pPr marL="0" indent="0">
                  <a:spcBef>
                    <a:spcPts val="1200"/>
                  </a:spcBef>
                  <a:buNone/>
                </a:pPr>
                <a:r>
                  <a:rPr lang="en-US" sz="1900" smtClean="0">
                    <a:ea typeface="Cambria Math" panose="02040503050406030204" pitchFamily="18" charset="0"/>
                  </a:rPr>
                  <a:t> 	</a:t>
                </a:r>
                <a14:m>
                  <m:oMath xmlns:m="http://schemas.openxmlformats.org/officeDocument/2006/math">
                    <m:r>
                      <a:rPr lang="en-US" sz="1900" i="1">
                        <a:latin typeface="Cambria Math" panose="02040503050406030204" pitchFamily="18" charset="0"/>
                        <a:ea typeface="Cambria Math" panose="02040503050406030204" pitchFamily="18" charset="0"/>
                      </a:rPr>
                      <m:t>=</m:t>
                    </m:r>
                    <m:r>
                      <a:rPr lang="en-US" sz="1900" i="1">
                        <a:latin typeface="Cambria Math" panose="02040503050406030204" pitchFamily="18" charset="0"/>
                        <a:ea typeface="Cambria Math" panose="02040503050406030204" pitchFamily="18" charset="0"/>
                      </a:rPr>
                      <m:t>𝑃</m:t>
                    </m:r>
                    <m:d>
                      <m:dPr>
                        <m:ctrlPr>
                          <a:rPr lang="en-US" sz="1900" i="1">
                            <a:latin typeface="Cambria Math" panose="02040503050406030204" pitchFamily="18" charset="0"/>
                            <a:ea typeface="Cambria Math" panose="02040503050406030204" pitchFamily="18" charset="0"/>
                          </a:rPr>
                        </m:ctrlPr>
                      </m:dPr>
                      <m:e>
                        <m:acc>
                          <m:accPr>
                            <m:chr m:val="̅"/>
                            <m:ctrlPr>
                              <a:rPr lang="en-US" sz="1900" i="1">
                                <a:latin typeface="Cambria Math" panose="02040503050406030204" pitchFamily="18" charset="0"/>
                              </a:rPr>
                            </m:ctrlPr>
                          </m:accPr>
                          <m:e>
                            <m:r>
                              <a:rPr lang="en-US" sz="1900" b="0" i="1" smtClean="0">
                                <a:latin typeface="Cambria Math" panose="02040503050406030204" pitchFamily="18" charset="0"/>
                              </a:rPr>
                              <m:t>𝑥</m:t>
                            </m:r>
                          </m:e>
                        </m:acc>
                        <m:r>
                          <a:rPr lang="en-US" sz="1900" i="1">
                            <a:latin typeface="Cambria Math" panose="02040503050406030204" pitchFamily="18" charset="0"/>
                          </a:rPr>
                          <m:t>−</m:t>
                        </m:r>
                        <m:acc>
                          <m:accPr>
                            <m:chr m:val="̅"/>
                            <m:ctrlPr>
                              <a:rPr lang="en-US" sz="1900" i="1">
                                <a:latin typeface="Cambria Math" panose="02040503050406030204" pitchFamily="18" charset="0"/>
                              </a:rPr>
                            </m:ctrlPr>
                          </m:accPr>
                          <m:e>
                            <m:r>
                              <a:rPr lang="en-US" sz="1900" b="0" i="1" smtClean="0">
                                <a:latin typeface="Cambria Math" panose="02040503050406030204" pitchFamily="18" charset="0"/>
                              </a:rPr>
                              <m:t>𝑦</m:t>
                            </m:r>
                          </m:e>
                        </m:acc>
                        <m:sSub>
                          <m:sSubPr>
                            <m:ctrlPr>
                              <a:rPr lang="en-US" sz="1900" i="1">
                                <a:latin typeface="Cambria Math" panose="02040503050406030204" pitchFamily="18" charset="0"/>
                              </a:rPr>
                            </m:ctrlPr>
                          </m:sSubPr>
                          <m:e>
                            <m:r>
                              <a:rPr lang="en-US" sz="1900" b="0" i="1" smtClean="0">
                                <a:latin typeface="Cambria Math" panose="02040503050406030204" pitchFamily="18" charset="0"/>
                              </a:rPr>
                              <m:t>+</m:t>
                            </m:r>
                            <m:r>
                              <a:rPr lang="en-US" sz="1900" i="1">
                                <a:latin typeface="Cambria Math" panose="02040503050406030204" pitchFamily="18" charset="0"/>
                              </a:rPr>
                              <m:t> </m:t>
                            </m:r>
                            <m:r>
                              <a:rPr lang="en-US" sz="1900" i="1">
                                <a:latin typeface="Cambria Math" panose="02040503050406030204" pitchFamily="18" charset="0"/>
                              </a:rPr>
                              <m:t>𝑧</m:t>
                            </m:r>
                          </m:e>
                          <m:sub>
                            <m:f>
                              <m:fPr>
                                <m:type m:val="lin"/>
                                <m:ctrlPr>
                                  <a:rPr lang="en-US" sz="1900" i="1">
                                    <a:latin typeface="Cambria Math" panose="02040503050406030204" pitchFamily="18" charset="0"/>
                                  </a:rPr>
                                </m:ctrlPr>
                              </m:fPr>
                              <m:num>
                                <m:r>
                                  <a:rPr lang="en-US" sz="1900" i="1">
                                    <a:latin typeface="Cambria Math" panose="02040503050406030204" pitchFamily="18" charset="0"/>
                                    <a:ea typeface="Cambria Math" panose="02040503050406030204" pitchFamily="18" charset="0"/>
                                  </a:rPr>
                                  <m:t>𝛼</m:t>
                                </m:r>
                              </m:num>
                              <m:den>
                                <m:r>
                                  <a:rPr lang="en-US" sz="1900" i="1">
                                    <a:latin typeface="Cambria Math" panose="02040503050406030204" pitchFamily="18" charset="0"/>
                                  </a:rPr>
                                  <m:t>2</m:t>
                                </m:r>
                              </m:den>
                            </m:f>
                          </m:sub>
                        </m:sSub>
                        <m:rad>
                          <m:radPr>
                            <m:degHide m:val="on"/>
                            <m:ctrlPr>
                              <a:rPr lang="en-US" sz="1900" i="1">
                                <a:latin typeface="Cambria Math" panose="02040503050406030204" pitchFamily="18" charset="0"/>
                              </a:rPr>
                            </m:ctrlPr>
                          </m:radPr>
                          <m:deg/>
                          <m:e>
                            <m:f>
                              <m:fPr>
                                <m:ctrlPr>
                                  <a:rPr lang="en-US" sz="1900" i="1">
                                    <a:latin typeface="Cambria Math" panose="02040503050406030204" pitchFamily="18" charset="0"/>
                                  </a:rPr>
                                </m:ctrlPr>
                              </m:fPr>
                              <m:num>
                                <m:sSubSup>
                                  <m:sSubSupPr>
                                    <m:ctrlPr>
                                      <a:rPr lang="en-GB" sz="1900" i="1">
                                        <a:latin typeface="Cambria Math" panose="02040503050406030204" pitchFamily="18" charset="0"/>
                                      </a:rPr>
                                    </m:ctrlPr>
                                  </m:sSubSupPr>
                                  <m:e>
                                    <m:r>
                                      <a:rPr lang="en-US" sz="1900" i="1">
                                        <a:latin typeface="Cambria Math" panose="02040503050406030204" pitchFamily="18" charset="0"/>
                                        <a:ea typeface="Cambria Math" panose="02040503050406030204" pitchFamily="18" charset="0"/>
                                      </a:rPr>
                                      <m:t>𝑠</m:t>
                                    </m:r>
                                  </m:e>
                                  <m:sub>
                                    <m:r>
                                      <a:rPr lang="en-US" sz="1900" i="1">
                                        <a:latin typeface="Cambria Math" panose="02040503050406030204" pitchFamily="18" charset="0"/>
                                      </a:rPr>
                                      <m:t>1</m:t>
                                    </m:r>
                                  </m:sub>
                                  <m:sup>
                                    <m:r>
                                      <a:rPr lang="en-US" sz="1900" i="1">
                                        <a:latin typeface="Cambria Math" panose="02040503050406030204" pitchFamily="18" charset="0"/>
                                      </a:rPr>
                                      <m:t>2</m:t>
                                    </m:r>
                                  </m:sup>
                                </m:sSubSup>
                              </m:num>
                              <m:den>
                                <m:sSub>
                                  <m:sSubPr>
                                    <m:ctrlPr>
                                      <a:rPr lang="en-US" sz="1900" i="1">
                                        <a:latin typeface="Cambria Math" panose="02040503050406030204" pitchFamily="18" charset="0"/>
                                      </a:rPr>
                                    </m:ctrlPr>
                                  </m:sSubPr>
                                  <m:e>
                                    <m:r>
                                      <a:rPr lang="en-US" sz="1900" i="1">
                                        <a:latin typeface="Cambria Math" panose="02040503050406030204" pitchFamily="18" charset="0"/>
                                      </a:rPr>
                                      <m:t>𝑛</m:t>
                                    </m:r>
                                  </m:e>
                                  <m:sub>
                                    <m:r>
                                      <a:rPr lang="en-US" sz="1900" i="1">
                                        <a:latin typeface="Cambria Math" panose="02040503050406030204" pitchFamily="18" charset="0"/>
                                      </a:rPr>
                                      <m:t>1</m:t>
                                    </m:r>
                                  </m:sub>
                                </m:sSub>
                              </m:den>
                            </m:f>
                            <m:r>
                              <a:rPr lang="en-US" sz="1900" i="1">
                                <a:latin typeface="Cambria Math" panose="02040503050406030204" pitchFamily="18" charset="0"/>
                              </a:rPr>
                              <m:t>+</m:t>
                            </m:r>
                            <m:f>
                              <m:fPr>
                                <m:ctrlPr>
                                  <a:rPr lang="en-US" sz="1900" i="1">
                                    <a:latin typeface="Cambria Math" panose="02040503050406030204" pitchFamily="18" charset="0"/>
                                  </a:rPr>
                                </m:ctrlPr>
                              </m:fPr>
                              <m:num>
                                <m:sSubSup>
                                  <m:sSubSupPr>
                                    <m:ctrlPr>
                                      <a:rPr lang="en-GB" sz="1900" i="1">
                                        <a:latin typeface="Cambria Math" panose="02040503050406030204" pitchFamily="18" charset="0"/>
                                      </a:rPr>
                                    </m:ctrlPr>
                                  </m:sSubSupPr>
                                  <m:e>
                                    <m:r>
                                      <a:rPr lang="en-US" sz="1900" i="1">
                                        <a:latin typeface="Cambria Math" panose="02040503050406030204" pitchFamily="18" charset="0"/>
                                        <a:ea typeface="Cambria Math" panose="02040503050406030204" pitchFamily="18" charset="0"/>
                                      </a:rPr>
                                      <m:t>𝑠</m:t>
                                    </m:r>
                                  </m:e>
                                  <m:sub>
                                    <m:r>
                                      <a:rPr lang="en-US" sz="1900" i="1">
                                        <a:latin typeface="Cambria Math" panose="02040503050406030204" pitchFamily="18" charset="0"/>
                                        <a:ea typeface="Cambria Math" panose="02040503050406030204" pitchFamily="18" charset="0"/>
                                      </a:rPr>
                                      <m:t>2</m:t>
                                    </m:r>
                                  </m:sub>
                                  <m:sup>
                                    <m:r>
                                      <a:rPr lang="en-US" sz="1900" i="1">
                                        <a:latin typeface="Cambria Math" panose="02040503050406030204" pitchFamily="18" charset="0"/>
                                      </a:rPr>
                                      <m:t>2</m:t>
                                    </m:r>
                                  </m:sup>
                                </m:sSubSup>
                              </m:num>
                              <m:den>
                                <m:sSub>
                                  <m:sSubPr>
                                    <m:ctrlPr>
                                      <a:rPr lang="en-US" sz="1900" i="1">
                                        <a:latin typeface="Cambria Math" panose="02040503050406030204" pitchFamily="18" charset="0"/>
                                      </a:rPr>
                                    </m:ctrlPr>
                                  </m:sSubPr>
                                  <m:e>
                                    <m:r>
                                      <a:rPr lang="en-US" sz="1900" i="1">
                                        <a:latin typeface="Cambria Math" panose="02040503050406030204" pitchFamily="18" charset="0"/>
                                      </a:rPr>
                                      <m:t>𝑛</m:t>
                                    </m:r>
                                  </m:e>
                                  <m:sub>
                                    <m:r>
                                      <a:rPr lang="en-US" sz="1900" i="1">
                                        <a:latin typeface="Cambria Math" panose="02040503050406030204" pitchFamily="18" charset="0"/>
                                      </a:rPr>
                                      <m:t>2</m:t>
                                    </m:r>
                                  </m:sub>
                                </m:sSub>
                              </m:den>
                            </m:f>
                          </m:e>
                        </m:rad>
                        <m:r>
                          <a:rPr lang="en-US" sz="1900" b="0" i="1" smtClean="0">
                            <a:latin typeface="Cambria Math" panose="02040503050406030204" pitchFamily="18" charset="0"/>
                          </a:rPr>
                          <m:t>   </m:t>
                        </m:r>
                        <m:r>
                          <a:rPr lang="en-US" sz="1900" b="0" i="1" smtClean="0">
                            <a:latin typeface="Cambria Math" panose="02040503050406030204" pitchFamily="18" charset="0"/>
                          </a:rPr>
                          <m:t>&gt;</m:t>
                        </m:r>
                        <m:r>
                          <a:rPr lang="en-US" sz="1900" b="0" i="1" smtClean="0">
                            <a:latin typeface="Cambria Math" panose="02040503050406030204" pitchFamily="18" charset="0"/>
                          </a:rPr>
                          <m:t>  </m:t>
                        </m:r>
                        <m:sSub>
                          <m:sSubPr>
                            <m:ctrlPr>
                              <a:rPr lang="en-US" sz="1900" i="1">
                                <a:latin typeface="Cambria Math" panose="02040503050406030204" pitchFamily="18" charset="0"/>
                              </a:rPr>
                            </m:ctrlPr>
                          </m:sSubPr>
                          <m:e>
                            <m:r>
                              <a:rPr lang="en-US" sz="1900" i="1">
                                <a:latin typeface="Cambria Math" panose="02040503050406030204" pitchFamily="18" charset="0"/>
                                <a:ea typeface="Cambria Math" panose="02040503050406030204" pitchFamily="18" charset="0"/>
                              </a:rPr>
                              <m:t>𝜇</m:t>
                            </m:r>
                          </m:e>
                          <m:sub>
                            <m:r>
                              <a:rPr lang="en-US" sz="1900" i="1">
                                <a:latin typeface="Cambria Math" panose="02040503050406030204" pitchFamily="18" charset="0"/>
                              </a:rPr>
                              <m:t>1</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ea typeface="Cambria Math" panose="02040503050406030204" pitchFamily="18" charset="0"/>
                              </a:rPr>
                              <m:t>𝜇</m:t>
                            </m:r>
                          </m:e>
                          <m:sub>
                            <m:r>
                              <a:rPr lang="en-US" sz="1900" i="1">
                                <a:latin typeface="Cambria Math" panose="02040503050406030204" pitchFamily="18" charset="0"/>
                                <a:ea typeface="Cambria Math" panose="02040503050406030204" pitchFamily="18" charset="0"/>
                              </a:rPr>
                              <m:t>2</m:t>
                            </m:r>
                          </m:sub>
                        </m:sSub>
                        <m:r>
                          <a:rPr lang="en-US" sz="1900" b="0" i="1" smtClean="0">
                            <a:latin typeface="Cambria Math" panose="02040503050406030204" pitchFamily="18" charset="0"/>
                            <a:ea typeface="Cambria Math" panose="02040503050406030204" pitchFamily="18" charset="0"/>
                          </a:rPr>
                          <m:t>  </m:t>
                        </m:r>
                        <m:r>
                          <a:rPr lang="en-US" sz="1900" b="0" i="1" smtClean="0">
                            <a:latin typeface="Cambria Math" panose="02040503050406030204" pitchFamily="18" charset="0"/>
                            <a:ea typeface="Cambria Math" panose="02040503050406030204" pitchFamily="18" charset="0"/>
                          </a:rPr>
                          <m:t>&gt;</m:t>
                        </m:r>
                        <m:r>
                          <a:rPr lang="en-US" sz="1900" b="0" i="1" smtClean="0">
                            <a:latin typeface="Cambria Math" panose="02040503050406030204" pitchFamily="18" charset="0"/>
                            <a:ea typeface="Cambria Math" panose="02040503050406030204" pitchFamily="18" charset="0"/>
                          </a:rPr>
                          <m:t> </m:t>
                        </m:r>
                        <m:r>
                          <a:rPr lang="en-US" sz="1900" i="1">
                            <a:latin typeface="Cambria Math" panose="02040503050406030204" pitchFamily="18" charset="0"/>
                            <a:ea typeface="Cambria Math" panose="02040503050406030204" pitchFamily="18" charset="0"/>
                          </a:rPr>
                          <m:t> </m:t>
                        </m:r>
                        <m:r>
                          <a:rPr lang="en-US" sz="1900" i="1">
                            <a:latin typeface="Cambria Math" panose="02040503050406030204" pitchFamily="18" charset="0"/>
                          </a:rPr>
                          <m:t> </m:t>
                        </m:r>
                        <m:acc>
                          <m:accPr>
                            <m:chr m:val="̅"/>
                            <m:ctrlPr>
                              <a:rPr lang="en-US" sz="1900" i="1">
                                <a:latin typeface="Cambria Math" panose="02040503050406030204" pitchFamily="18" charset="0"/>
                              </a:rPr>
                            </m:ctrlPr>
                          </m:accPr>
                          <m:e>
                            <m:r>
                              <a:rPr lang="en-US" sz="1900" b="0" i="1" smtClean="0">
                                <a:latin typeface="Cambria Math" panose="02040503050406030204" pitchFamily="18" charset="0"/>
                              </a:rPr>
                              <m:t>𝑥</m:t>
                            </m:r>
                          </m:e>
                        </m:acc>
                        <m:r>
                          <a:rPr lang="en-US" sz="1900" i="1">
                            <a:latin typeface="Cambria Math" panose="02040503050406030204" pitchFamily="18" charset="0"/>
                          </a:rPr>
                          <m:t>−</m:t>
                        </m:r>
                        <m:acc>
                          <m:accPr>
                            <m:chr m:val="̅"/>
                            <m:ctrlPr>
                              <a:rPr lang="en-US" sz="1900" i="1">
                                <a:latin typeface="Cambria Math" panose="02040503050406030204" pitchFamily="18" charset="0"/>
                              </a:rPr>
                            </m:ctrlPr>
                          </m:accPr>
                          <m:e>
                            <m:r>
                              <a:rPr lang="en-US" sz="1900" b="0" i="1" smtClean="0">
                                <a:latin typeface="Cambria Math" panose="02040503050406030204" pitchFamily="18" charset="0"/>
                              </a:rPr>
                              <m:t>𝑦</m:t>
                            </m:r>
                          </m:e>
                        </m:acc>
                        <m:r>
                          <a:rPr lang="en-US" sz="1900" b="0" i="1" smtClean="0">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𝑧</m:t>
                            </m:r>
                          </m:e>
                          <m:sub>
                            <m:f>
                              <m:fPr>
                                <m:type m:val="lin"/>
                                <m:ctrlPr>
                                  <a:rPr lang="en-US" sz="1900" i="1">
                                    <a:latin typeface="Cambria Math" panose="02040503050406030204" pitchFamily="18" charset="0"/>
                                  </a:rPr>
                                </m:ctrlPr>
                              </m:fPr>
                              <m:num>
                                <m:r>
                                  <a:rPr lang="en-US" sz="1900" i="1">
                                    <a:latin typeface="Cambria Math" panose="02040503050406030204" pitchFamily="18" charset="0"/>
                                    <a:ea typeface="Cambria Math" panose="02040503050406030204" pitchFamily="18" charset="0"/>
                                  </a:rPr>
                                  <m:t>𝛼</m:t>
                                </m:r>
                              </m:num>
                              <m:den>
                                <m:r>
                                  <a:rPr lang="en-US" sz="1900" i="1">
                                    <a:latin typeface="Cambria Math" panose="02040503050406030204" pitchFamily="18" charset="0"/>
                                  </a:rPr>
                                  <m:t>2</m:t>
                                </m:r>
                              </m:den>
                            </m:f>
                          </m:sub>
                        </m:sSub>
                        <m:rad>
                          <m:radPr>
                            <m:degHide m:val="on"/>
                            <m:ctrlPr>
                              <a:rPr lang="en-US" sz="1900" i="1">
                                <a:latin typeface="Cambria Math" panose="02040503050406030204" pitchFamily="18" charset="0"/>
                              </a:rPr>
                            </m:ctrlPr>
                          </m:radPr>
                          <m:deg/>
                          <m:e>
                            <m:f>
                              <m:fPr>
                                <m:ctrlPr>
                                  <a:rPr lang="en-US" sz="1900" i="1">
                                    <a:latin typeface="Cambria Math" panose="02040503050406030204" pitchFamily="18" charset="0"/>
                                  </a:rPr>
                                </m:ctrlPr>
                              </m:fPr>
                              <m:num>
                                <m:sSubSup>
                                  <m:sSubSupPr>
                                    <m:ctrlPr>
                                      <a:rPr lang="en-GB" sz="1900" i="1">
                                        <a:latin typeface="Cambria Math" panose="02040503050406030204" pitchFamily="18" charset="0"/>
                                      </a:rPr>
                                    </m:ctrlPr>
                                  </m:sSubSupPr>
                                  <m:e>
                                    <m:r>
                                      <a:rPr lang="en-US" sz="1900" i="1">
                                        <a:latin typeface="Cambria Math" panose="02040503050406030204" pitchFamily="18" charset="0"/>
                                        <a:ea typeface="Cambria Math" panose="02040503050406030204" pitchFamily="18" charset="0"/>
                                      </a:rPr>
                                      <m:t>𝑠</m:t>
                                    </m:r>
                                  </m:e>
                                  <m:sub>
                                    <m:r>
                                      <a:rPr lang="en-US" sz="1900" i="1">
                                        <a:latin typeface="Cambria Math" panose="02040503050406030204" pitchFamily="18" charset="0"/>
                                      </a:rPr>
                                      <m:t>1</m:t>
                                    </m:r>
                                  </m:sub>
                                  <m:sup>
                                    <m:r>
                                      <a:rPr lang="en-US" sz="1900" i="1">
                                        <a:latin typeface="Cambria Math" panose="02040503050406030204" pitchFamily="18" charset="0"/>
                                      </a:rPr>
                                      <m:t>2</m:t>
                                    </m:r>
                                  </m:sup>
                                </m:sSubSup>
                              </m:num>
                              <m:den>
                                <m:sSub>
                                  <m:sSubPr>
                                    <m:ctrlPr>
                                      <a:rPr lang="en-US" sz="1900" i="1">
                                        <a:latin typeface="Cambria Math" panose="02040503050406030204" pitchFamily="18" charset="0"/>
                                      </a:rPr>
                                    </m:ctrlPr>
                                  </m:sSubPr>
                                  <m:e>
                                    <m:r>
                                      <a:rPr lang="en-US" sz="1900" i="1">
                                        <a:latin typeface="Cambria Math" panose="02040503050406030204" pitchFamily="18" charset="0"/>
                                      </a:rPr>
                                      <m:t>𝑛</m:t>
                                    </m:r>
                                  </m:e>
                                  <m:sub>
                                    <m:r>
                                      <a:rPr lang="en-US" sz="1900" i="1">
                                        <a:latin typeface="Cambria Math" panose="02040503050406030204" pitchFamily="18" charset="0"/>
                                      </a:rPr>
                                      <m:t>1</m:t>
                                    </m:r>
                                  </m:sub>
                                </m:sSub>
                              </m:den>
                            </m:f>
                            <m:r>
                              <a:rPr lang="en-US" sz="1900" i="1">
                                <a:latin typeface="Cambria Math" panose="02040503050406030204" pitchFamily="18" charset="0"/>
                              </a:rPr>
                              <m:t>+</m:t>
                            </m:r>
                            <m:f>
                              <m:fPr>
                                <m:ctrlPr>
                                  <a:rPr lang="en-US" sz="1900" i="1">
                                    <a:latin typeface="Cambria Math" panose="02040503050406030204" pitchFamily="18" charset="0"/>
                                  </a:rPr>
                                </m:ctrlPr>
                              </m:fPr>
                              <m:num>
                                <m:sSubSup>
                                  <m:sSubSupPr>
                                    <m:ctrlPr>
                                      <a:rPr lang="en-GB" sz="1900" i="1">
                                        <a:latin typeface="Cambria Math" panose="02040503050406030204" pitchFamily="18" charset="0"/>
                                      </a:rPr>
                                    </m:ctrlPr>
                                  </m:sSubSupPr>
                                  <m:e>
                                    <m:r>
                                      <a:rPr lang="en-US" sz="1900" i="1">
                                        <a:latin typeface="Cambria Math" panose="02040503050406030204" pitchFamily="18" charset="0"/>
                                        <a:ea typeface="Cambria Math" panose="02040503050406030204" pitchFamily="18" charset="0"/>
                                      </a:rPr>
                                      <m:t>𝑠</m:t>
                                    </m:r>
                                  </m:e>
                                  <m:sub>
                                    <m:r>
                                      <a:rPr lang="en-US" sz="1900" i="1">
                                        <a:latin typeface="Cambria Math" panose="02040503050406030204" pitchFamily="18" charset="0"/>
                                        <a:ea typeface="Cambria Math" panose="02040503050406030204" pitchFamily="18" charset="0"/>
                                      </a:rPr>
                                      <m:t>2</m:t>
                                    </m:r>
                                  </m:sub>
                                  <m:sup>
                                    <m:r>
                                      <a:rPr lang="en-US" sz="1900" i="1">
                                        <a:latin typeface="Cambria Math" panose="02040503050406030204" pitchFamily="18" charset="0"/>
                                      </a:rPr>
                                      <m:t>2</m:t>
                                    </m:r>
                                  </m:sup>
                                </m:sSubSup>
                              </m:num>
                              <m:den>
                                <m:sSub>
                                  <m:sSubPr>
                                    <m:ctrlPr>
                                      <a:rPr lang="en-US" sz="1900" i="1">
                                        <a:latin typeface="Cambria Math" panose="02040503050406030204" pitchFamily="18" charset="0"/>
                                      </a:rPr>
                                    </m:ctrlPr>
                                  </m:sSubPr>
                                  <m:e>
                                    <m:r>
                                      <a:rPr lang="en-US" sz="1900" i="1">
                                        <a:latin typeface="Cambria Math" panose="02040503050406030204" pitchFamily="18" charset="0"/>
                                      </a:rPr>
                                      <m:t>𝑛</m:t>
                                    </m:r>
                                  </m:e>
                                  <m:sub>
                                    <m:r>
                                      <a:rPr lang="en-US" sz="1900" i="1">
                                        <a:latin typeface="Cambria Math" panose="02040503050406030204" pitchFamily="18" charset="0"/>
                                      </a:rPr>
                                      <m:t>2</m:t>
                                    </m:r>
                                  </m:sub>
                                </m:sSub>
                              </m:den>
                            </m:f>
                          </m:e>
                        </m:rad>
                      </m:e>
                    </m:d>
                  </m:oMath>
                </a14:m>
                <a:r>
                  <a:rPr lang="en-US" sz="1900" smtClean="0"/>
                  <a:t> </a:t>
                </a:r>
                <a:endParaRPr lang="en-US" sz="1900" i="1">
                  <a:latin typeface="Cambria Math" panose="02040503050406030204" pitchFamily="18" charset="0"/>
                </a:endParaRPr>
              </a:p>
              <a:p>
                <a:pPr marL="0" indent="0">
                  <a:spcBef>
                    <a:spcPts val="1200"/>
                  </a:spcBef>
                  <a:buNone/>
                </a:pPr>
                <a:r>
                  <a:rPr lang="en-US" sz="1900" smtClean="0">
                    <a:ea typeface="Cambria Math" panose="02040503050406030204" pitchFamily="18" charset="0"/>
                  </a:rPr>
                  <a:t> 	</a:t>
                </a:r>
                <a14:m>
                  <m:oMath xmlns:m="http://schemas.openxmlformats.org/officeDocument/2006/math">
                    <m:r>
                      <a:rPr lang="en-US" sz="1900" i="1">
                        <a:latin typeface="Cambria Math" panose="02040503050406030204" pitchFamily="18" charset="0"/>
                        <a:ea typeface="Cambria Math" panose="02040503050406030204" pitchFamily="18" charset="0"/>
                      </a:rPr>
                      <m:t>=</m:t>
                    </m:r>
                    <m:r>
                      <a:rPr lang="en-US" sz="1900" i="1">
                        <a:latin typeface="Cambria Math" panose="02040503050406030204" pitchFamily="18" charset="0"/>
                        <a:ea typeface="Cambria Math" panose="02040503050406030204" pitchFamily="18" charset="0"/>
                      </a:rPr>
                      <m:t>𝑃</m:t>
                    </m:r>
                    <m:d>
                      <m:dPr>
                        <m:ctrlPr>
                          <a:rPr lang="en-US" sz="1900" i="1">
                            <a:latin typeface="Cambria Math" panose="02040503050406030204" pitchFamily="18" charset="0"/>
                            <a:ea typeface="Cambria Math" panose="02040503050406030204" pitchFamily="18" charset="0"/>
                          </a:rPr>
                        </m:ctrlPr>
                      </m:dPr>
                      <m:e>
                        <m:acc>
                          <m:accPr>
                            <m:chr m:val="̅"/>
                            <m:ctrlPr>
                              <a:rPr lang="en-US" sz="1900" i="1">
                                <a:latin typeface="Cambria Math" panose="02040503050406030204" pitchFamily="18" charset="0"/>
                              </a:rPr>
                            </m:ctrlPr>
                          </m:accPr>
                          <m:e>
                            <m:r>
                              <a:rPr lang="en-US" sz="1900" b="0" i="1" smtClean="0">
                                <a:latin typeface="Cambria Math" panose="02040503050406030204" pitchFamily="18" charset="0"/>
                              </a:rPr>
                              <m:t>𝑥</m:t>
                            </m:r>
                          </m:e>
                        </m:acc>
                        <m:r>
                          <a:rPr lang="en-US" sz="1900" i="1">
                            <a:latin typeface="Cambria Math" panose="02040503050406030204" pitchFamily="18" charset="0"/>
                          </a:rPr>
                          <m:t>−</m:t>
                        </m:r>
                        <m:acc>
                          <m:accPr>
                            <m:chr m:val="̅"/>
                            <m:ctrlPr>
                              <a:rPr lang="en-US" sz="1900" i="1">
                                <a:latin typeface="Cambria Math" panose="02040503050406030204" pitchFamily="18" charset="0"/>
                              </a:rPr>
                            </m:ctrlPr>
                          </m:accPr>
                          <m:e>
                            <m:r>
                              <a:rPr lang="en-US" sz="1900" b="0" i="1" smtClean="0">
                                <a:latin typeface="Cambria Math" panose="02040503050406030204" pitchFamily="18" charset="0"/>
                              </a:rPr>
                              <m:t>𝑦</m:t>
                            </m:r>
                          </m:e>
                        </m:acc>
                        <m:sSub>
                          <m:sSubPr>
                            <m:ctrlPr>
                              <a:rPr lang="en-US" sz="1900" i="1">
                                <a:latin typeface="Cambria Math" panose="02040503050406030204" pitchFamily="18" charset="0"/>
                              </a:rPr>
                            </m:ctrlPr>
                          </m:sSubPr>
                          <m:e>
                            <m:r>
                              <a:rPr lang="en-US" sz="1900" i="1">
                                <a:latin typeface="Cambria Math" panose="02040503050406030204" pitchFamily="18" charset="0"/>
                              </a:rPr>
                              <m:t>− </m:t>
                            </m:r>
                            <m:r>
                              <a:rPr lang="en-US" sz="1900" i="1">
                                <a:latin typeface="Cambria Math" panose="02040503050406030204" pitchFamily="18" charset="0"/>
                              </a:rPr>
                              <m:t>𝑧</m:t>
                            </m:r>
                          </m:e>
                          <m:sub>
                            <m:f>
                              <m:fPr>
                                <m:type m:val="lin"/>
                                <m:ctrlPr>
                                  <a:rPr lang="en-US" sz="1900" i="1">
                                    <a:latin typeface="Cambria Math" panose="02040503050406030204" pitchFamily="18" charset="0"/>
                                  </a:rPr>
                                </m:ctrlPr>
                              </m:fPr>
                              <m:num>
                                <m:r>
                                  <a:rPr lang="en-US" sz="1900" i="1">
                                    <a:latin typeface="Cambria Math" panose="02040503050406030204" pitchFamily="18" charset="0"/>
                                    <a:ea typeface="Cambria Math" panose="02040503050406030204" pitchFamily="18" charset="0"/>
                                  </a:rPr>
                                  <m:t>𝛼</m:t>
                                </m:r>
                              </m:num>
                              <m:den>
                                <m:r>
                                  <a:rPr lang="en-US" sz="1900" i="1">
                                    <a:latin typeface="Cambria Math" panose="02040503050406030204" pitchFamily="18" charset="0"/>
                                  </a:rPr>
                                  <m:t>2</m:t>
                                </m:r>
                              </m:den>
                            </m:f>
                          </m:sub>
                        </m:sSub>
                        <m:rad>
                          <m:radPr>
                            <m:degHide m:val="on"/>
                            <m:ctrlPr>
                              <a:rPr lang="en-US" sz="1900" i="1">
                                <a:latin typeface="Cambria Math" panose="02040503050406030204" pitchFamily="18" charset="0"/>
                              </a:rPr>
                            </m:ctrlPr>
                          </m:radPr>
                          <m:deg/>
                          <m:e>
                            <m:f>
                              <m:fPr>
                                <m:ctrlPr>
                                  <a:rPr lang="en-US" sz="1900" i="1">
                                    <a:latin typeface="Cambria Math" panose="02040503050406030204" pitchFamily="18" charset="0"/>
                                  </a:rPr>
                                </m:ctrlPr>
                              </m:fPr>
                              <m:num>
                                <m:sSubSup>
                                  <m:sSubSupPr>
                                    <m:ctrlPr>
                                      <a:rPr lang="en-GB" sz="1900" i="1">
                                        <a:latin typeface="Cambria Math" panose="02040503050406030204" pitchFamily="18" charset="0"/>
                                      </a:rPr>
                                    </m:ctrlPr>
                                  </m:sSubSupPr>
                                  <m:e>
                                    <m:r>
                                      <a:rPr lang="en-US" sz="1900" i="1">
                                        <a:latin typeface="Cambria Math" panose="02040503050406030204" pitchFamily="18" charset="0"/>
                                        <a:ea typeface="Cambria Math" panose="02040503050406030204" pitchFamily="18" charset="0"/>
                                      </a:rPr>
                                      <m:t>𝑠</m:t>
                                    </m:r>
                                  </m:e>
                                  <m:sub>
                                    <m:r>
                                      <a:rPr lang="en-US" sz="1900" i="1">
                                        <a:latin typeface="Cambria Math" panose="02040503050406030204" pitchFamily="18" charset="0"/>
                                      </a:rPr>
                                      <m:t>1</m:t>
                                    </m:r>
                                  </m:sub>
                                  <m:sup>
                                    <m:r>
                                      <a:rPr lang="en-US" sz="1900" i="1">
                                        <a:latin typeface="Cambria Math" panose="02040503050406030204" pitchFamily="18" charset="0"/>
                                      </a:rPr>
                                      <m:t>2</m:t>
                                    </m:r>
                                  </m:sup>
                                </m:sSubSup>
                              </m:num>
                              <m:den>
                                <m:sSub>
                                  <m:sSubPr>
                                    <m:ctrlPr>
                                      <a:rPr lang="en-US" sz="1900" i="1">
                                        <a:latin typeface="Cambria Math" panose="02040503050406030204" pitchFamily="18" charset="0"/>
                                      </a:rPr>
                                    </m:ctrlPr>
                                  </m:sSubPr>
                                  <m:e>
                                    <m:r>
                                      <a:rPr lang="en-US" sz="1900" i="1">
                                        <a:latin typeface="Cambria Math" panose="02040503050406030204" pitchFamily="18" charset="0"/>
                                      </a:rPr>
                                      <m:t>𝑛</m:t>
                                    </m:r>
                                  </m:e>
                                  <m:sub>
                                    <m:r>
                                      <a:rPr lang="en-US" sz="1900" i="1">
                                        <a:latin typeface="Cambria Math" panose="02040503050406030204" pitchFamily="18" charset="0"/>
                                      </a:rPr>
                                      <m:t>1</m:t>
                                    </m:r>
                                  </m:sub>
                                </m:sSub>
                              </m:den>
                            </m:f>
                            <m:r>
                              <a:rPr lang="en-US" sz="1900" i="1">
                                <a:latin typeface="Cambria Math" panose="02040503050406030204" pitchFamily="18" charset="0"/>
                              </a:rPr>
                              <m:t>+</m:t>
                            </m:r>
                            <m:f>
                              <m:fPr>
                                <m:ctrlPr>
                                  <a:rPr lang="en-US" sz="1900" i="1">
                                    <a:latin typeface="Cambria Math" panose="02040503050406030204" pitchFamily="18" charset="0"/>
                                  </a:rPr>
                                </m:ctrlPr>
                              </m:fPr>
                              <m:num>
                                <m:sSubSup>
                                  <m:sSubSupPr>
                                    <m:ctrlPr>
                                      <a:rPr lang="en-GB" sz="1900" i="1">
                                        <a:latin typeface="Cambria Math" panose="02040503050406030204" pitchFamily="18" charset="0"/>
                                      </a:rPr>
                                    </m:ctrlPr>
                                  </m:sSubSupPr>
                                  <m:e>
                                    <m:r>
                                      <a:rPr lang="en-US" sz="1900" i="1">
                                        <a:latin typeface="Cambria Math" panose="02040503050406030204" pitchFamily="18" charset="0"/>
                                        <a:ea typeface="Cambria Math" panose="02040503050406030204" pitchFamily="18" charset="0"/>
                                      </a:rPr>
                                      <m:t>𝑠</m:t>
                                    </m:r>
                                  </m:e>
                                  <m:sub>
                                    <m:r>
                                      <a:rPr lang="en-US" sz="1900" i="1">
                                        <a:latin typeface="Cambria Math" panose="02040503050406030204" pitchFamily="18" charset="0"/>
                                        <a:ea typeface="Cambria Math" panose="02040503050406030204" pitchFamily="18" charset="0"/>
                                      </a:rPr>
                                      <m:t>2</m:t>
                                    </m:r>
                                  </m:sub>
                                  <m:sup>
                                    <m:r>
                                      <a:rPr lang="en-US" sz="1900" i="1">
                                        <a:latin typeface="Cambria Math" panose="02040503050406030204" pitchFamily="18" charset="0"/>
                                      </a:rPr>
                                      <m:t>2</m:t>
                                    </m:r>
                                  </m:sup>
                                </m:sSubSup>
                              </m:num>
                              <m:den>
                                <m:sSub>
                                  <m:sSubPr>
                                    <m:ctrlPr>
                                      <a:rPr lang="en-US" sz="1900" i="1">
                                        <a:latin typeface="Cambria Math" panose="02040503050406030204" pitchFamily="18" charset="0"/>
                                      </a:rPr>
                                    </m:ctrlPr>
                                  </m:sSubPr>
                                  <m:e>
                                    <m:r>
                                      <a:rPr lang="en-US" sz="1900" i="1">
                                        <a:latin typeface="Cambria Math" panose="02040503050406030204" pitchFamily="18" charset="0"/>
                                      </a:rPr>
                                      <m:t>𝑛</m:t>
                                    </m:r>
                                  </m:e>
                                  <m:sub>
                                    <m:r>
                                      <a:rPr lang="en-US" sz="1900" i="1">
                                        <a:latin typeface="Cambria Math" panose="02040503050406030204" pitchFamily="18" charset="0"/>
                                      </a:rPr>
                                      <m:t>2</m:t>
                                    </m:r>
                                  </m:sub>
                                </m:sSub>
                              </m:den>
                            </m:f>
                          </m:e>
                        </m:rad>
                        <m:r>
                          <a:rPr lang="en-US" sz="1900" i="1">
                            <a:latin typeface="Cambria Math" panose="02040503050406030204" pitchFamily="18" charset="0"/>
                          </a:rPr>
                          <m:t> </m:t>
                        </m:r>
                        <m:r>
                          <a:rPr lang="en-US" sz="1900" b="0" i="1" smtClean="0">
                            <a:latin typeface="Cambria Math" panose="02040503050406030204" pitchFamily="18" charset="0"/>
                          </a:rPr>
                          <m:t> </m:t>
                        </m:r>
                        <m:r>
                          <a:rPr lang="en-US" sz="1900" i="1">
                            <a:latin typeface="Cambria Math" panose="02040503050406030204" pitchFamily="18" charset="0"/>
                          </a:rPr>
                          <m:t>&lt;</m:t>
                        </m:r>
                        <m:r>
                          <a:rPr lang="en-US" sz="1900" b="0" i="1" smtClean="0">
                            <a:latin typeface="Cambria Math" panose="02040503050406030204" pitchFamily="18" charset="0"/>
                          </a:rPr>
                          <m:t>  </m:t>
                        </m:r>
                        <m:sSub>
                          <m:sSubPr>
                            <m:ctrlPr>
                              <a:rPr lang="en-US" sz="1900" i="1">
                                <a:latin typeface="Cambria Math" panose="02040503050406030204" pitchFamily="18" charset="0"/>
                              </a:rPr>
                            </m:ctrlPr>
                          </m:sSubPr>
                          <m:e>
                            <m:r>
                              <a:rPr lang="en-US" sz="1900" i="1">
                                <a:latin typeface="Cambria Math" panose="02040503050406030204" pitchFamily="18" charset="0"/>
                                <a:ea typeface="Cambria Math" panose="02040503050406030204" pitchFamily="18" charset="0"/>
                              </a:rPr>
                              <m:t>𝜇</m:t>
                            </m:r>
                          </m:e>
                          <m:sub>
                            <m:r>
                              <a:rPr lang="en-US" sz="1900" i="1">
                                <a:latin typeface="Cambria Math" panose="02040503050406030204" pitchFamily="18" charset="0"/>
                              </a:rPr>
                              <m:t>1</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ea typeface="Cambria Math" panose="02040503050406030204" pitchFamily="18" charset="0"/>
                              </a:rPr>
                              <m:t>𝜇</m:t>
                            </m:r>
                          </m:e>
                          <m:sub>
                            <m:r>
                              <a:rPr lang="en-US" sz="1900" i="1">
                                <a:latin typeface="Cambria Math" panose="02040503050406030204" pitchFamily="18" charset="0"/>
                                <a:ea typeface="Cambria Math" panose="02040503050406030204" pitchFamily="18" charset="0"/>
                              </a:rPr>
                              <m:t>2</m:t>
                            </m:r>
                          </m:sub>
                        </m:sSub>
                        <m:r>
                          <a:rPr lang="en-US" sz="1900" b="0" i="1" smtClean="0">
                            <a:latin typeface="Cambria Math" panose="02040503050406030204" pitchFamily="18" charset="0"/>
                            <a:ea typeface="Cambria Math" panose="02040503050406030204" pitchFamily="18" charset="0"/>
                          </a:rPr>
                          <m:t>  </m:t>
                        </m:r>
                        <m:r>
                          <a:rPr lang="en-US" sz="1900" i="1">
                            <a:latin typeface="Cambria Math" panose="02040503050406030204" pitchFamily="18" charset="0"/>
                            <a:ea typeface="Cambria Math" panose="02040503050406030204" pitchFamily="18" charset="0"/>
                          </a:rPr>
                          <m:t>&lt; </m:t>
                        </m:r>
                        <m:r>
                          <a:rPr lang="en-US" sz="1900" b="0" i="1" smtClean="0">
                            <a:latin typeface="Cambria Math" panose="02040503050406030204" pitchFamily="18" charset="0"/>
                            <a:ea typeface="Cambria Math" panose="02040503050406030204" pitchFamily="18" charset="0"/>
                          </a:rPr>
                          <m:t> </m:t>
                        </m:r>
                        <m:r>
                          <a:rPr lang="en-US" sz="1900" i="1">
                            <a:latin typeface="Cambria Math" panose="02040503050406030204" pitchFamily="18" charset="0"/>
                          </a:rPr>
                          <m:t> </m:t>
                        </m:r>
                        <m:acc>
                          <m:accPr>
                            <m:chr m:val="̅"/>
                            <m:ctrlPr>
                              <a:rPr lang="en-US" sz="1900" i="1">
                                <a:latin typeface="Cambria Math" panose="02040503050406030204" pitchFamily="18" charset="0"/>
                              </a:rPr>
                            </m:ctrlPr>
                          </m:accPr>
                          <m:e>
                            <m:r>
                              <a:rPr lang="en-US" sz="1900" b="0" i="1" smtClean="0">
                                <a:latin typeface="Cambria Math" panose="02040503050406030204" pitchFamily="18" charset="0"/>
                              </a:rPr>
                              <m:t>𝑥</m:t>
                            </m:r>
                          </m:e>
                        </m:acc>
                        <m:r>
                          <a:rPr lang="en-US" sz="1900" i="1">
                            <a:latin typeface="Cambria Math" panose="02040503050406030204" pitchFamily="18" charset="0"/>
                          </a:rPr>
                          <m:t>−</m:t>
                        </m:r>
                        <m:acc>
                          <m:accPr>
                            <m:chr m:val="̅"/>
                            <m:ctrlPr>
                              <a:rPr lang="en-US" sz="1900" i="1">
                                <a:latin typeface="Cambria Math" panose="02040503050406030204" pitchFamily="18" charset="0"/>
                              </a:rPr>
                            </m:ctrlPr>
                          </m:accPr>
                          <m:e>
                            <m:r>
                              <a:rPr lang="en-US" sz="1900" b="0" i="1" smtClean="0">
                                <a:latin typeface="Cambria Math" panose="02040503050406030204" pitchFamily="18" charset="0"/>
                              </a:rPr>
                              <m:t>𝑦</m:t>
                            </m:r>
                          </m:e>
                        </m:acc>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𝑧</m:t>
                            </m:r>
                          </m:e>
                          <m:sub>
                            <m:f>
                              <m:fPr>
                                <m:type m:val="lin"/>
                                <m:ctrlPr>
                                  <a:rPr lang="en-US" sz="1900" i="1">
                                    <a:latin typeface="Cambria Math" panose="02040503050406030204" pitchFamily="18" charset="0"/>
                                  </a:rPr>
                                </m:ctrlPr>
                              </m:fPr>
                              <m:num>
                                <m:r>
                                  <a:rPr lang="en-US" sz="1900" i="1">
                                    <a:latin typeface="Cambria Math" panose="02040503050406030204" pitchFamily="18" charset="0"/>
                                    <a:ea typeface="Cambria Math" panose="02040503050406030204" pitchFamily="18" charset="0"/>
                                  </a:rPr>
                                  <m:t>𝛼</m:t>
                                </m:r>
                              </m:num>
                              <m:den>
                                <m:r>
                                  <a:rPr lang="en-US" sz="1900" i="1">
                                    <a:latin typeface="Cambria Math" panose="02040503050406030204" pitchFamily="18" charset="0"/>
                                  </a:rPr>
                                  <m:t>2</m:t>
                                </m:r>
                              </m:den>
                            </m:f>
                          </m:sub>
                        </m:sSub>
                        <m:rad>
                          <m:radPr>
                            <m:degHide m:val="on"/>
                            <m:ctrlPr>
                              <a:rPr lang="en-US" sz="1900" i="1">
                                <a:latin typeface="Cambria Math" panose="02040503050406030204" pitchFamily="18" charset="0"/>
                              </a:rPr>
                            </m:ctrlPr>
                          </m:radPr>
                          <m:deg/>
                          <m:e>
                            <m:f>
                              <m:fPr>
                                <m:ctrlPr>
                                  <a:rPr lang="en-US" sz="1900" i="1">
                                    <a:latin typeface="Cambria Math" panose="02040503050406030204" pitchFamily="18" charset="0"/>
                                  </a:rPr>
                                </m:ctrlPr>
                              </m:fPr>
                              <m:num>
                                <m:sSubSup>
                                  <m:sSubSupPr>
                                    <m:ctrlPr>
                                      <a:rPr lang="en-GB" sz="1900" i="1">
                                        <a:latin typeface="Cambria Math" panose="02040503050406030204" pitchFamily="18" charset="0"/>
                                      </a:rPr>
                                    </m:ctrlPr>
                                  </m:sSubSupPr>
                                  <m:e>
                                    <m:r>
                                      <a:rPr lang="en-US" sz="1900" i="1">
                                        <a:latin typeface="Cambria Math" panose="02040503050406030204" pitchFamily="18" charset="0"/>
                                        <a:ea typeface="Cambria Math" panose="02040503050406030204" pitchFamily="18" charset="0"/>
                                      </a:rPr>
                                      <m:t>𝑠</m:t>
                                    </m:r>
                                  </m:e>
                                  <m:sub>
                                    <m:r>
                                      <a:rPr lang="en-US" sz="1900" i="1">
                                        <a:latin typeface="Cambria Math" panose="02040503050406030204" pitchFamily="18" charset="0"/>
                                      </a:rPr>
                                      <m:t>1</m:t>
                                    </m:r>
                                  </m:sub>
                                  <m:sup>
                                    <m:r>
                                      <a:rPr lang="en-US" sz="1900" i="1">
                                        <a:latin typeface="Cambria Math" panose="02040503050406030204" pitchFamily="18" charset="0"/>
                                      </a:rPr>
                                      <m:t>2</m:t>
                                    </m:r>
                                  </m:sup>
                                </m:sSubSup>
                              </m:num>
                              <m:den>
                                <m:sSub>
                                  <m:sSubPr>
                                    <m:ctrlPr>
                                      <a:rPr lang="en-US" sz="1900" i="1">
                                        <a:latin typeface="Cambria Math" panose="02040503050406030204" pitchFamily="18" charset="0"/>
                                      </a:rPr>
                                    </m:ctrlPr>
                                  </m:sSubPr>
                                  <m:e>
                                    <m:r>
                                      <a:rPr lang="en-US" sz="1900" i="1">
                                        <a:latin typeface="Cambria Math" panose="02040503050406030204" pitchFamily="18" charset="0"/>
                                      </a:rPr>
                                      <m:t>𝑛</m:t>
                                    </m:r>
                                  </m:e>
                                  <m:sub>
                                    <m:r>
                                      <a:rPr lang="en-US" sz="1900" i="1">
                                        <a:latin typeface="Cambria Math" panose="02040503050406030204" pitchFamily="18" charset="0"/>
                                      </a:rPr>
                                      <m:t>1</m:t>
                                    </m:r>
                                  </m:sub>
                                </m:sSub>
                              </m:den>
                            </m:f>
                            <m:r>
                              <a:rPr lang="en-US" sz="1900" i="1">
                                <a:latin typeface="Cambria Math" panose="02040503050406030204" pitchFamily="18" charset="0"/>
                              </a:rPr>
                              <m:t>+</m:t>
                            </m:r>
                            <m:f>
                              <m:fPr>
                                <m:ctrlPr>
                                  <a:rPr lang="en-US" sz="1900" i="1">
                                    <a:latin typeface="Cambria Math" panose="02040503050406030204" pitchFamily="18" charset="0"/>
                                  </a:rPr>
                                </m:ctrlPr>
                              </m:fPr>
                              <m:num>
                                <m:sSubSup>
                                  <m:sSubSupPr>
                                    <m:ctrlPr>
                                      <a:rPr lang="en-GB" sz="1900" i="1">
                                        <a:latin typeface="Cambria Math" panose="02040503050406030204" pitchFamily="18" charset="0"/>
                                      </a:rPr>
                                    </m:ctrlPr>
                                  </m:sSubSupPr>
                                  <m:e>
                                    <m:r>
                                      <a:rPr lang="en-US" sz="1900" i="1">
                                        <a:latin typeface="Cambria Math" panose="02040503050406030204" pitchFamily="18" charset="0"/>
                                        <a:ea typeface="Cambria Math" panose="02040503050406030204" pitchFamily="18" charset="0"/>
                                      </a:rPr>
                                      <m:t>𝑠</m:t>
                                    </m:r>
                                  </m:e>
                                  <m:sub>
                                    <m:r>
                                      <a:rPr lang="en-US" sz="1900" i="1">
                                        <a:latin typeface="Cambria Math" panose="02040503050406030204" pitchFamily="18" charset="0"/>
                                        <a:ea typeface="Cambria Math" panose="02040503050406030204" pitchFamily="18" charset="0"/>
                                      </a:rPr>
                                      <m:t>2</m:t>
                                    </m:r>
                                  </m:sub>
                                  <m:sup>
                                    <m:r>
                                      <a:rPr lang="en-US" sz="1900" i="1">
                                        <a:latin typeface="Cambria Math" panose="02040503050406030204" pitchFamily="18" charset="0"/>
                                      </a:rPr>
                                      <m:t>2</m:t>
                                    </m:r>
                                  </m:sup>
                                </m:sSubSup>
                              </m:num>
                              <m:den>
                                <m:sSub>
                                  <m:sSubPr>
                                    <m:ctrlPr>
                                      <a:rPr lang="en-US" sz="1900" i="1">
                                        <a:latin typeface="Cambria Math" panose="02040503050406030204" pitchFamily="18" charset="0"/>
                                      </a:rPr>
                                    </m:ctrlPr>
                                  </m:sSubPr>
                                  <m:e>
                                    <m:r>
                                      <a:rPr lang="en-US" sz="1900" i="1">
                                        <a:latin typeface="Cambria Math" panose="02040503050406030204" pitchFamily="18" charset="0"/>
                                      </a:rPr>
                                      <m:t>𝑛</m:t>
                                    </m:r>
                                  </m:e>
                                  <m:sub>
                                    <m:r>
                                      <a:rPr lang="en-US" sz="1900" i="1">
                                        <a:latin typeface="Cambria Math" panose="02040503050406030204" pitchFamily="18" charset="0"/>
                                      </a:rPr>
                                      <m:t>2</m:t>
                                    </m:r>
                                  </m:sub>
                                </m:sSub>
                              </m:den>
                            </m:f>
                          </m:e>
                        </m:rad>
                      </m:e>
                    </m:d>
                  </m:oMath>
                </a14:m>
                <a:r>
                  <a:rPr lang="en-US" sz="1900" smtClean="0"/>
                  <a:t> </a:t>
                </a:r>
                <a:r>
                  <a:rPr lang="en-US" sz="1900"/>
                  <a:t/>
                </a:r>
                <a:br>
                  <a:rPr lang="en-US" sz="1900"/>
                </a:br>
                <a14:m>
                  <m:oMathPara xmlns:m="http://schemas.openxmlformats.org/officeDocument/2006/math">
                    <m:oMathParaPr>
                      <m:jc m:val="centerGroup"/>
                    </m:oMathParaPr>
                    <m:oMath xmlns:m="http://schemas.openxmlformats.org/officeDocument/2006/math">
                      <m:r>
                        <m:rPr>
                          <m:nor/>
                        </m:rPr>
                        <a:rPr lang="en-US" sz="1900" i="1">
                          <a:latin typeface="Cambria Math" panose="02040503050406030204" pitchFamily="18" charset="0"/>
                        </a:rPr>
                        <m:t> </m:t>
                      </m:r>
                    </m:oMath>
                  </m:oMathPara>
                </a14:m>
                <a:endParaRPr lang="en-US" sz="1900" i="1">
                  <a:latin typeface="Cambria Math" panose="02040503050406030204" pitchFamily="18" charset="0"/>
                </a:endParaRPr>
              </a:p>
              <a:p>
                <a:pPr marL="355600" indent="0">
                  <a:buNone/>
                </a:pPr>
                <a:r>
                  <a:rPr lang="en-US" sz="2000" smtClean="0"/>
                  <a:t> </a:t>
                </a:r>
                <a14:m>
                  <m:oMath xmlns:m="http://schemas.openxmlformats.org/officeDocument/2006/math">
                    <m:r>
                      <a:rPr lang="en-US" sz="2000" i="1" smtClean="0">
                        <a:latin typeface="Cambria Math" panose="02040503050406030204" pitchFamily="18" charset="0"/>
                      </a:rPr>
                      <m:t>100</m:t>
                    </m:r>
                    <m:r>
                      <a:rPr lang="en-US" sz="200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rPr>
                      <m:t>(1−</m:t>
                    </m:r>
                    <m:r>
                      <a:rPr lang="en-US" sz="2000" i="1" smtClean="0">
                        <a:latin typeface="Cambria Math" panose="02040503050406030204" pitchFamily="18" charset="0"/>
                        <a:ea typeface="Cambria Math" panose="02040503050406030204" pitchFamily="18" charset="0"/>
                      </a:rPr>
                      <m:t>𝛼</m:t>
                    </m:r>
                    <m:r>
                      <a:rPr lang="en-US" sz="2000" i="1" smtClean="0">
                        <a:latin typeface="Cambria Math" panose="02040503050406030204" pitchFamily="18" charset="0"/>
                      </a:rPr>
                      <m:t>)</m:t>
                    </m:r>
                  </m:oMath>
                </a14:m>
                <a:r>
                  <a:rPr lang="en-US" sz="2000" smtClean="0"/>
                  <a:t>% konfidensinterval for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𝜇</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𝜇</m:t>
                        </m:r>
                      </m:e>
                      <m:sub>
                        <m:r>
                          <a:rPr lang="en-US" sz="2000" i="1">
                            <a:latin typeface="Cambria Math" panose="02040503050406030204" pitchFamily="18" charset="0"/>
                            <a:ea typeface="Cambria Math" panose="02040503050406030204" pitchFamily="18" charset="0"/>
                          </a:rPr>
                          <m:t>2</m:t>
                        </m:r>
                      </m:sub>
                    </m:sSub>
                  </m:oMath>
                </a14:m>
                <a:r>
                  <a:rPr lang="en-GB" sz="2000" smtClean="0"/>
                  <a:t>:</a:t>
                </a:r>
                <a:br>
                  <a:rPr lang="en-GB" sz="2000" smtClean="0"/>
                </a:br>
                <a:r>
                  <a:rPr lang="en-GB" sz="2000" smtClean="0"/>
                  <a:t> 	</a:t>
                </a:r>
                <a14:m>
                  <m:oMath xmlns:m="http://schemas.openxmlformats.org/officeDocument/2006/math">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𝑥</m:t>
                        </m:r>
                      </m:e>
                    </m:acc>
                    <m:r>
                      <a:rPr lang="en-US" sz="2000" i="1">
                        <a:latin typeface="Cambria Math" panose="02040503050406030204" pitchFamily="18" charset="0"/>
                      </a:rPr>
                      <m:t>−</m:t>
                    </m:r>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𝑦</m:t>
                        </m:r>
                      </m:e>
                    </m:acc>
                    <m:r>
                      <a:rPr lang="en-US" sz="2000" b="0" i="1" smtClean="0">
                        <a:latin typeface="Cambria Math" panose="02040503050406030204" pitchFamily="18" charset="0"/>
                      </a:rPr>
                      <m:t>  </m:t>
                    </m:r>
                    <m:sSub>
                      <m:sSubPr>
                        <m:ctrlPr>
                          <a:rPr lang="en-US" sz="2000" i="1">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  </m:t>
                        </m:r>
                        <m:r>
                          <a:rPr lang="en-US" sz="2000" i="1">
                            <a:latin typeface="Cambria Math" panose="02040503050406030204" pitchFamily="18" charset="0"/>
                          </a:rPr>
                          <m:t> </m:t>
                        </m:r>
                        <m:r>
                          <a:rPr lang="en-US" sz="2000" i="1">
                            <a:latin typeface="Cambria Math" panose="02040503050406030204" pitchFamily="18" charset="0"/>
                          </a:rPr>
                          <m:t>𝑧</m:t>
                        </m:r>
                      </m:e>
                      <m:sub>
                        <m:f>
                          <m:fPr>
                            <m:type m:val="lin"/>
                            <m:ctrlPr>
                              <a:rPr lang="en-US" sz="2000" i="1">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𝛼</m:t>
                            </m:r>
                          </m:num>
                          <m:den>
                            <m:r>
                              <a:rPr lang="en-US" sz="2000" i="1">
                                <a:latin typeface="Cambria Math" panose="02040503050406030204" pitchFamily="18" charset="0"/>
                              </a:rPr>
                              <m:t>2</m:t>
                            </m:r>
                          </m:den>
                        </m:f>
                      </m:sub>
                    </m:sSub>
                    <m:rad>
                      <m:radPr>
                        <m:degHide m:val="on"/>
                        <m:ctrlPr>
                          <a:rPr lang="en-US" sz="2000" i="1">
                            <a:latin typeface="Cambria Math" panose="02040503050406030204" pitchFamily="18" charset="0"/>
                          </a:rPr>
                        </m:ctrlPr>
                      </m:radPr>
                      <m:deg/>
                      <m:e>
                        <m:f>
                          <m:fPr>
                            <m:ctrlPr>
                              <a:rPr lang="en-US" sz="2000" i="1">
                                <a:latin typeface="Cambria Math" panose="02040503050406030204" pitchFamily="18" charset="0"/>
                              </a:rPr>
                            </m:ctrlPr>
                          </m:fPr>
                          <m:num>
                            <m:sSubSup>
                              <m:sSubSupPr>
                                <m:ctrlPr>
                                  <a:rPr lang="en-GB" sz="2000" i="1">
                                    <a:latin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𝑠</m:t>
                                </m:r>
                              </m:e>
                              <m:sub>
                                <m:r>
                                  <a:rPr lang="en-US" sz="2000" i="1">
                                    <a:latin typeface="Cambria Math" panose="02040503050406030204" pitchFamily="18" charset="0"/>
                                  </a:rPr>
                                  <m:t>1</m:t>
                                </m:r>
                              </m:sub>
                              <m:sup>
                                <m:r>
                                  <a:rPr lang="en-US" sz="2000" i="1">
                                    <a:latin typeface="Cambria Math" panose="02040503050406030204" pitchFamily="18" charset="0"/>
                                  </a:rPr>
                                  <m:t>2</m:t>
                                </m:r>
                              </m:sup>
                            </m:sSubSup>
                          </m:num>
                          <m:den>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1</m:t>
                                </m:r>
                              </m:sub>
                            </m:sSub>
                          </m:den>
                        </m:f>
                        <m:r>
                          <a:rPr lang="en-US" sz="2000" i="1">
                            <a:latin typeface="Cambria Math" panose="02040503050406030204" pitchFamily="18" charset="0"/>
                          </a:rPr>
                          <m:t>+</m:t>
                        </m:r>
                        <m:f>
                          <m:fPr>
                            <m:ctrlPr>
                              <a:rPr lang="en-US" sz="2000" i="1">
                                <a:latin typeface="Cambria Math" panose="02040503050406030204" pitchFamily="18" charset="0"/>
                              </a:rPr>
                            </m:ctrlPr>
                          </m:fPr>
                          <m:num>
                            <m:sSubSup>
                              <m:sSubSupPr>
                                <m:ctrlPr>
                                  <a:rPr lang="en-GB" sz="2000" i="1">
                                    <a:latin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𝑠</m:t>
                                </m:r>
                              </m:e>
                              <m:sub>
                                <m:r>
                                  <a:rPr lang="en-US" sz="2000" i="1">
                                    <a:latin typeface="Cambria Math" panose="02040503050406030204" pitchFamily="18" charset="0"/>
                                    <a:ea typeface="Cambria Math" panose="02040503050406030204" pitchFamily="18" charset="0"/>
                                  </a:rPr>
                                  <m:t>2</m:t>
                                </m:r>
                              </m:sub>
                              <m:sup>
                                <m:r>
                                  <a:rPr lang="en-US" sz="2000" i="1">
                                    <a:latin typeface="Cambria Math" panose="02040503050406030204" pitchFamily="18" charset="0"/>
                                  </a:rPr>
                                  <m:t>2</m:t>
                                </m:r>
                              </m:sup>
                            </m:sSubSup>
                          </m:num>
                          <m:den>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2</m:t>
                                </m:r>
                              </m:sub>
                            </m:sSub>
                          </m:den>
                        </m:f>
                      </m:e>
                    </m:rad>
                  </m:oMath>
                </a14:m>
                <a:r>
                  <a:rPr lang="en-GB" smtClean="0"/>
                  <a:t> .</a:t>
                </a:r>
                <a:endParaRPr lang="en-GB"/>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7504" y="1196752"/>
                <a:ext cx="9001000" cy="5544616"/>
              </a:xfrm>
              <a:blipFill>
                <a:blip r:embed="rId2"/>
                <a:stretch>
                  <a:fillRect/>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2CD97C06-EC96-4259-9516-82894ECCBF7D}" type="slidenum">
              <a:rPr lang="da-DK" smtClean="0">
                <a:solidFill>
                  <a:prstClr val="black">
                    <a:tint val="75000"/>
                  </a:prstClr>
                </a:solidFill>
              </a:rPr>
              <a:pPr/>
              <a:t>8</a:t>
            </a:fld>
            <a:endParaRPr lang="da-DK" dirty="0">
              <a:solidFill>
                <a:prstClr val="black">
                  <a:tint val="75000"/>
                </a:prstClr>
              </a:solidFill>
            </a:endParaRPr>
          </a:p>
        </p:txBody>
      </p:sp>
    </p:spTree>
    <p:extLst>
      <p:ext uri="{BB962C8B-B14F-4D97-AF65-F5344CB8AC3E}">
        <p14:creationId xmlns:p14="http://schemas.microsoft.com/office/powerpoint/2010/main" val="2244366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Hypotesetest for store stikprøver</a:t>
            </a:r>
            <a:endParaRPr lang="en-GB"/>
          </a:p>
        </p:txBody>
      </p:sp>
      <mc:AlternateContent xmlns:mc="http://schemas.openxmlformats.org/markup-compatibility/2006">
        <mc:Choice xmlns:a14="http://schemas.microsoft.com/office/drawing/2010/main" Requires="a14">
          <p:sp>
            <p:nvSpPr>
              <p:cNvPr id="6" name="Content Placeholder 5"/>
              <p:cNvSpPr>
                <a:spLocks noGrp="1"/>
              </p:cNvSpPr>
              <p:nvPr>
                <p:ph idx="1"/>
              </p:nvPr>
            </p:nvSpPr>
            <p:spPr/>
            <p:txBody>
              <a:bodyPr/>
              <a:lstStyle/>
              <a:p>
                <a:r>
                  <a:rPr lang="en-US" smtClean="0"/>
                  <a:t>Vi er interesseret i </a:t>
                </a:r>
                <a:r>
                  <a:rPr lang="en-US"/>
                  <a:t>forskellen </a:t>
                </a:r>
                <a:r>
                  <a:rPr lang="en-US" smtClean="0"/>
                  <a:t>på de to populationers </a:t>
                </a:r>
                <a:r>
                  <a:rPr lang="en-US"/>
                  <a:t>middelværdi:</a:t>
                </a:r>
                <a:br>
                  <a:rPr lang="en-US"/>
                </a:br>
                <a14:m>
                  <m:oMath xmlns:m="http://schemas.openxmlformats.org/officeDocument/2006/math">
                    <m:r>
                      <a:rPr lang="en-US" i="1">
                        <a:latin typeface="Cambria Math" panose="02040503050406030204" pitchFamily="18" charset="0"/>
                        <a:ea typeface="Cambria Math" panose="02040503050406030204" pitchFamily="18" charset="0"/>
                      </a:rPr>
                      <m:t>𝛿</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2</m:t>
                        </m:r>
                      </m:sub>
                    </m:sSub>
                  </m:oMath>
                </a14:m>
                <a:r>
                  <a:rPr lang="en-GB" smtClean="0"/>
                  <a:t>. Nulhypotesen er, at forskellen har en given værdi, </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0</m:t>
                        </m:r>
                      </m:sub>
                    </m:sSub>
                  </m:oMath>
                </a14:m>
                <a:r>
                  <a:rPr lang="en-GB" smtClean="0"/>
                  <a:t>, typisk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𝛿</m:t>
                        </m:r>
                      </m:e>
                      <m:sub>
                        <m:r>
                          <a:rPr lang="en-US" i="1">
                            <a:latin typeface="Cambria Math" panose="02040503050406030204" pitchFamily="18" charset="0"/>
                          </a:rPr>
                          <m:t>0</m:t>
                        </m:r>
                      </m:sub>
                    </m:sSub>
                    <m:r>
                      <a:rPr lang="en-US" b="0" i="1" smtClean="0">
                        <a:latin typeface="Cambria Math" panose="02040503050406030204" pitchFamily="18" charset="0"/>
                      </a:rPr>
                      <m:t>=0</m:t>
                    </m:r>
                  </m:oMath>
                </a14:m>
                <a:r>
                  <a:rPr lang="en-GB" smtClean="0"/>
                  <a:t> </a:t>
                </a:r>
                <a:r>
                  <a:rPr lang="en-GB" smtClean="0"/>
                  <a:t>(dvs. der </a:t>
                </a:r>
                <a:r>
                  <a:rPr lang="en-GB" smtClean="0"/>
                  <a:t>er ingen forskel). </a:t>
                </a:r>
              </a:p>
              <a:p>
                <a:r>
                  <a:rPr lang="en-US" smtClean="0"/>
                  <a:t>Hypoteser:</a:t>
                </a:r>
                <a:br>
                  <a:rPr lang="en-US" smtClean="0"/>
                </a:b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𝛿</m:t>
                        </m:r>
                      </m:e>
                      <m:sub>
                        <m:r>
                          <a:rPr lang="en-US" i="1">
                            <a:latin typeface="Cambria Math" panose="02040503050406030204" pitchFamily="18" charset="0"/>
                          </a:rPr>
                          <m:t>0</m:t>
                        </m:r>
                      </m:sub>
                    </m:sSub>
                  </m:oMath>
                </a14:m>
                <a:r>
                  <a:rPr lang="en-US" smtClean="0"/>
                  <a:t> </a:t>
                </a:r>
                <a:br>
                  <a:rPr lang="en-US" smtClean="0"/>
                </a:b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b="0" i="1" smtClean="0">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&lt;</m:t>
                    </m:r>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𝛿</m:t>
                        </m:r>
                      </m:e>
                      <m:sub>
                        <m:r>
                          <a:rPr lang="en-US" i="1">
                            <a:latin typeface="Cambria Math" panose="02040503050406030204" pitchFamily="18" charset="0"/>
                          </a:rPr>
                          <m:t>0</m:t>
                        </m:r>
                      </m:sub>
                    </m:sSub>
                  </m:oMath>
                </a14:m>
                <a:r>
                  <a:rPr lang="en-US"/>
                  <a:t>  </a:t>
                </a:r>
                <a:r>
                  <a:rPr lang="en-US" smtClean="0"/>
                  <a:t> eller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&gt;</m:t>
                    </m:r>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𝛿</m:t>
                        </m:r>
                      </m:e>
                      <m:sub>
                        <m:r>
                          <a:rPr lang="en-US" i="1">
                            <a:latin typeface="Cambria Math" panose="02040503050406030204" pitchFamily="18" charset="0"/>
                          </a:rPr>
                          <m:t>0</m:t>
                        </m:r>
                      </m:sub>
                    </m:sSub>
                  </m:oMath>
                </a14:m>
                <a:r>
                  <a:rPr lang="en-US" smtClean="0"/>
                  <a:t>  eller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2</m:t>
                        </m:r>
                      </m:sub>
                    </m:sSub>
                    <m:r>
                      <a:rPr lang="en-US" i="1" smtClean="0">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𝛿</m:t>
                        </m:r>
                      </m:e>
                      <m:sub>
                        <m:r>
                          <a:rPr lang="en-US" i="1">
                            <a:latin typeface="Cambria Math" panose="02040503050406030204" pitchFamily="18" charset="0"/>
                          </a:rPr>
                          <m:t>0</m:t>
                        </m:r>
                      </m:sub>
                    </m:sSub>
                  </m:oMath>
                </a14:m>
                <a:endParaRPr lang="en-US" smtClean="0"/>
              </a:p>
              <a:p>
                <a:r>
                  <a:rPr lang="en-US" smtClean="0"/>
                  <a:t>Teststørrelse:</a:t>
                </a:r>
                <a:br>
                  <a:rPr lang="en-US" smtClean="0"/>
                </a:br>
                <a:r>
                  <a:rPr lang="en-US" smtClean="0"/>
                  <a:t>Når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b="0" i="0"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30</m:t>
                    </m:r>
                  </m:oMath>
                </a14:m>
                <a:r>
                  <a:rPr lang="en-US" smtClean="0"/>
                  <a:t> er </a:t>
                </a:r>
                <a:br>
                  <a:rPr lang="en-US" smtClean="0"/>
                </a:b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𝑧</m:t>
                        </m:r>
                      </m:e>
                      <m:sub>
                        <m:r>
                          <a:rPr lang="en-US" b="0" i="1" smtClean="0">
                            <a:solidFill>
                              <a:schemeClr val="tx1"/>
                            </a:solidFill>
                            <a:latin typeface="Cambria Math" panose="02040503050406030204" pitchFamily="18" charset="0"/>
                          </a:rPr>
                          <m:t>0</m:t>
                        </m:r>
                      </m:sub>
                    </m:sSub>
                    <m:r>
                      <a:rPr lang="en-US" i="1" smtClean="0">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d>
                          <m:dPr>
                            <m:ctrlPr>
                              <a:rPr lang="en-US" i="1">
                                <a:solidFill>
                                  <a:schemeClr val="tx1"/>
                                </a:solidFill>
                                <a:latin typeface="Cambria Math" panose="02040503050406030204" pitchFamily="18" charset="0"/>
                              </a:rPr>
                            </m:ctrlPr>
                          </m:d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𝑥</m:t>
                                </m:r>
                              </m:e>
                            </m:acc>
                            <m:r>
                              <a:rPr lang="en-US" i="1">
                                <a:solidFill>
                                  <a:schemeClr val="tx1"/>
                                </a:solidFill>
                                <a:latin typeface="Cambria Math" panose="02040503050406030204" pitchFamily="18" charset="0"/>
                              </a:rPr>
                              <m:t>−</m:t>
                            </m:r>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𝑦</m:t>
                                </m:r>
                              </m:e>
                            </m:acc>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𝜇</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𝜇</m:t>
                            </m:r>
                          </m:e>
                          <m:sub>
                            <m:r>
                              <a:rPr lang="en-US" i="1">
                                <a:solidFill>
                                  <a:schemeClr val="tx1"/>
                                </a:solidFill>
                                <a:latin typeface="Cambria Math" panose="02040503050406030204" pitchFamily="18" charset="0"/>
                                <a:ea typeface="Cambria Math" panose="02040503050406030204" pitchFamily="18" charset="0"/>
                              </a:rPr>
                              <m:t>2</m:t>
                            </m:r>
                          </m:sub>
                        </m:sSub>
                        <m:r>
                          <a:rPr lang="en-US" i="1">
                            <a:solidFill>
                              <a:schemeClr val="tx1"/>
                            </a:solidFill>
                            <a:latin typeface="Cambria Math" panose="02040503050406030204" pitchFamily="18" charset="0"/>
                            <a:ea typeface="Cambria Math" panose="02040503050406030204" pitchFamily="18" charset="0"/>
                          </a:rPr>
                          <m:t>)</m:t>
                        </m:r>
                      </m:num>
                      <m:den>
                        <m:rad>
                          <m:radPr>
                            <m:degHide m:val="on"/>
                            <m:ctrlPr>
                              <a:rPr lang="en-US" i="1">
                                <a:solidFill>
                                  <a:schemeClr val="tx1"/>
                                </a:solidFill>
                                <a:latin typeface="Cambria Math" panose="02040503050406030204" pitchFamily="18" charset="0"/>
                              </a:rPr>
                            </m:ctrlPr>
                          </m:radPr>
                          <m:deg/>
                          <m:e>
                            <m:f>
                              <m:fPr>
                                <m:ctrlPr>
                                  <a:rPr lang="en-US" i="1">
                                    <a:solidFill>
                                      <a:schemeClr val="tx1"/>
                                    </a:solidFill>
                                    <a:latin typeface="Cambria Math" panose="02040503050406030204" pitchFamily="18" charset="0"/>
                                  </a:rPr>
                                </m:ctrlPr>
                              </m:fPr>
                              <m:num>
                                <m:sSubSup>
                                  <m:sSubSupPr>
                                    <m:ctrlPr>
                                      <a:rPr lang="en-GB"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ea typeface="Cambria Math" panose="02040503050406030204" pitchFamily="18" charset="0"/>
                                      </a:rPr>
                                      <m:t>𝑠</m:t>
                                    </m:r>
                                  </m:e>
                                  <m:sub>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2</m:t>
                                    </m:r>
                                  </m:sup>
                                </m:sSubSup>
                              </m:num>
                              <m:den>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𝑛</m:t>
                                    </m:r>
                                  </m:e>
                                  <m:sub>
                                    <m:r>
                                      <a:rPr lang="en-US" i="1">
                                        <a:solidFill>
                                          <a:schemeClr val="tx1"/>
                                        </a:solidFill>
                                        <a:latin typeface="Cambria Math" panose="02040503050406030204" pitchFamily="18" charset="0"/>
                                      </a:rPr>
                                      <m:t>1</m:t>
                                    </m:r>
                                  </m:sub>
                                </m:sSub>
                              </m:den>
                            </m:f>
                            <m:r>
                              <a:rPr lang="en-US" i="1">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sSubSup>
                                  <m:sSubSupPr>
                                    <m:ctrlPr>
                                      <a:rPr lang="en-GB"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ea typeface="Cambria Math" panose="02040503050406030204" pitchFamily="18" charset="0"/>
                                      </a:rPr>
                                      <m:t>𝑠</m:t>
                                    </m:r>
                                  </m:e>
                                  <m:sub>
                                    <m:r>
                                      <a:rPr lang="en-US" i="1">
                                        <a:solidFill>
                                          <a:schemeClr val="tx1"/>
                                        </a:solidFill>
                                        <a:latin typeface="Cambria Math" panose="02040503050406030204" pitchFamily="18" charset="0"/>
                                        <a:ea typeface="Cambria Math" panose="02040503050406030204" pitchFamily="18" charset="0"/>
                                      </a:rPr>
                                      <m:t>2</m:t>
                                    </m:r>
                                  </m:sub>
                                  <m:sup>
                                    <m:r>
                                      <a:rPr lang="en-US" i="1">
                                        <a:solidFill>
                                          <a:schemeClr val="tx1"/>
                                        </a:solidFill>
                                        <a:latin typeface="Cambria Math" panose="02040503050406030204" pitchFamily="18" charset="0"/>
                                      </a:rPr>
                                      <m:t>2</m:t>
                                    </m:r>
                                  </m:sup>
                                </m:sSubSup>
                              </m:num>
                              <m:den>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𝑛</m:t>
                                    </m:r>
                                  </m:e>
                                  <m:sub>
                                    <m:r>
                                      <a:rPr lang="en-US" i="1">
                                        <a:solidFill>
                                          <a:schemeClr val="tx1"/>
                                        </a:solidFill>
                                        <a:latin typeface="Cambria Math" panose="02040503050406030204" pitchFamily="18" charset="0"/>
                                      </a:rPr>
                                      <m:t>2</m:t>
                                    </m:r>
                                  </m:sub>
                                </m:sSub>
                              </m:den>
                            </m:f>
                          </m:e>
                        </m:rad>
                      </m:den>
                    </m:f>
                  </m:oMath>
                </a14:m>
                <a:r>
                  <a:rPr lang="en-US"/>
                  <a:t/>
                </a:r>
                <a:br>
                  <a:rPr lang="en-US"/>
                </a:br>
                <a:r>
                  <a:rPr lang="en-US" smtClean="0"/>
                  <a:t>standard normalfordelt. </a:t>
                </a:r>
                <a:br>
                  <a:rPr lang="en-US" smtClean="0"/>
                </a:br>
                <a:endParaRPr lang="en-GB"/>
              </a:p>
            </p:txBody>
          </p:sp>
        </mc:Choice>
        <mc:Fallback>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868" t="-659"/>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DC840F70-2A0F-4605-BD2E-95415B8D9C50}" type="slidenum">
              <a:rPr lang="da-DK" smtClean="0">
                <a:solidFill>
                  <a:prstClr val="black">
                    <a:tint val="75000"/>
                  </a:prstClr>
                </a:solidFill>
              </a:rPr>
              <a:pPr/>
              <a:t>9</a:t>
            </a:fld>
            <a:endParaRPr lang="da-DK" dirty="0">
              <a:solidFill>
                <a:prstClr val="black">
                  <a:tint val="75000"/>
                </a:prstClr>
              </a:solidFill>
            </a:endParaRPr>
          </a:p>
        </p:txBody>
      </p:sp>
    </p:spTree>
    <p:extLst>
      <p:ext uri="{BB962C8B-B14F-4D97-AF65-F5344CB8AC3E}">
        <p14:creationId xmlns:p14="http://schemas.microsoft.com/office/powerpoint/2010/main" val="4074579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theme/theme1.xml><?xml version="1.0" encoding="utf-8"?>
<a:theme xmlns:a="http://schemas.openxmlformats.org/drawingml/2006/main" name="1_alj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alj presentation</Template>
  <TotalTime>34463</TotalTime>
  <Words>4484</Words>
  <Application>Microsoft Office PowerPoint</Application>
  <PresentationFormat>On-screen Show (4:3)</PresentationFormat>
  <Paragraphs>145</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Cambria Math</vt:lpstr>
      <vt:lpstr>Courier New</vt:lpstr>
      <vt:lpstr>1_alj presentation</vt:lpstr>
      <vt:lpstr>Sandsynlighedsteori og statistik    Kapitel 8.  Inferens med to stikprøver   (afsnit 8.1-8.5 (alt)) </vt:lpstr>
      <vt:lpstr>Eksperimentelt design</vt:lpstr>
      <vt:lpstr>Eksperimentelt design</vt:lpstr>
      <vt:lpstr>Eksperimentelt design</vt:lpstr>
      <vt:lpstr>Eksperimentelt design</vt:lpstr>
      <vt:lpstr>To store, uafhængige stikprøver</vt:lpstr>
      <vt:lpstr>To store, uafhængige stikprøver</vt:lpstr>
      <vt:lpstr>Konfidensinterval for store stikprøver</vt:lpstr>
      <vt:lpstr>Hypotesetest for store stikprøver</vt:lpstr>
      <vt:lpstr>Eksempel 8.5: Modstand i kabler</vt:lpstr>
      <vt:lpstr>Eksempel 8.5: Modstand i kabler</vt:lpstr>
      <vt:lpstr>To små, uafhængige stikprøver</vt:lpstr>
      <vt:lpstr>To små, uafhængige stikprøver</vt:lpstr>
      <vt:lpstr>Konfidensinterval for små stikprøver </vt:lpstr>
      <vt:lpstr>Eksempel 8.7 s. 274</vt:lpstr>
      <vt:lpstr>To parvist afhængige stikprøver</vt:lpstr>
      <vt:lpstr>Eksempel 8.12, s. 281</vt:lpstr>
      <vt:lpstr>Eksempel 8.12, s. 281</vt:lpstr>
      <vt:lpstr>Eksempel 8.12, s. 281</vt:lpstr>
      <vt:lpstr>Eksempel 8.12, s. 281</vt:lpstr>
    </vt:vector>
  </TitlesOfParts>
  <Company>Aarhus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K08</dc:title>
  <dc:creator>Allan Leck Jensen</dc:creator>
  <cp:lastModifiedBy>Allan Leck Jensen</cp:lastModifiedBy>
  <cp:revision>908</cp:revision>
  <dcterms:created xsi:type="dcterms:W3CDTF">2015-02-03T16:48:11Z</dcterms:created>
  <dcterms:modified xsi:type="dcterms:W3CDTF">2021-10-28T08:59:22Z</dcterms:modified>
</cp:coreProperties>
</file>