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330" r:id="rId2"/>
    <p:sldId id="331" r:id="rId3"/>
    <p:sldId id="332" r:id="rId4"/>
    <p:sldId id="333" r:id="rId5"/>
    <p:sldId id="335" r:id="rId6"/>
    <p:sldId id="336" r:id="rId7"/>
    <p:sldId id="337" r:id="rId8"/>
    <p:sldId id="338" r:id="rId9"/>
    <p:sldId id="339" r:id="rId10"/>
    <p:sldId id="340" r:id="rId11"/>
    <p:sldId id="343" r:id="rId12"/>
    <p:sldId id="344" r:id="rId13"/>
    <p:sldId id="345" r:id="rId14"/>
    <p:sldId id="346" r:id="rId15"/>
    <p:sldId id="341" r:id="rId16"/>
    <p:sldId id="342" r:id="rId17"/>
    <p:sldId id="347" r:id="rId18"/>
    <p:sldId id="349" r:id="rId19"/>
    <p:sldId id="350" r:id="rId20"/>
  </p:sldIdLst>
  <p:sldSz cx="9144000" cy="6858000" type="screen4x3"/>
  <p:notesSz cx="6805613" cy="99441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85D8A"/>
    <a:srgbClr val="BFB537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30" autoAdjust="0"/>
    <p:restoredTop sz="94660"/>
  </p:normalViewPr>
  <p:slideViewPr>
    <p:cSldViewPr>
      <p:cViewPr varScale="1">
        <p:scale>
          <a:sx n="86" d="100"/>
          <a:sy n="86" d="100"/>
        </p:scale>
        <p:origin x="888" y="5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046" y="-90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A2212-9363-46D9-BBB4-BC54ECEFF217}" type="datetimeFigureOut">
              <a:rPr lang="da-DK" smtClean="0"/>
              <a:t>28-10-2021</a:t>
            </a:fld>
            <a:endParaRPr lang="da-D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0122F-26C3-412E-BD9C-8A567DADE761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62636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00387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55760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18509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llan U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424936" cy="706090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424936" cy="5544616"/>
          </a:xfrm>
        </p:spPr>
        <p:txBody>
          <a:bodyPr>
            <a:noAutofit/>
          </a:bodyPr>
          <a:lstStyle>
            <a:lvl1pPr marL="357188" indent="-357188">
              <a:buClr>
                <a:schemeClr val="tx2"/>
              </a:buClr>
              <a:buFont typeface="Arial" panose="020B0604020202020204" pitchFamily="34" charset="0"/>
              <a:buChar char="•"/>
              <a:defRPr sz="2200"/>
            </a:lvl1pPr>
            <a:lvl2pPr marL="720725" indent="-363538">
              <a:buClr>
                <a:schemeClr val="tx2"/>
              </a:buClr>
              <a:buFont typeface="Arial" panose="020B0604020202020204" pitchFamily="34" charset="0"/>
              <a:buChar char="–"/>
              <a:defRPr sz="2000"/>
            </a:lvl2pPr>
            <a:lvl3pPr marL="1073150" indent="-357188">
              <a:buClr>
                <a:schemeClr val="tx2"/>
              </a:buClr>
              <a:buFont typeface="Courier New" panose="02070309020205020404" pitchFamily="49" charset="0"/>
              <a:buChar char="o"/>
              <a:defRPr sz="1800"/>
            </a:lvl3pPr>
            <a:lvl4pPr marL="1431925" indent="-358775">
              <a:buClr>
                <a:schemeClr val="tx2"/>
              </a:buClr>
              <a:buFont typeface="Arial" panose="020B0604020202020204" pitchFamily="34" charset="0"/>
              <a:buChar char="•"/>
              <a:defRPr sz="1600"/>
            </a:lvl4pPr>
            <a:lvl5pPr marL="1789113" indent="-357188">
              <a:buClr>
                <a:schemeClr val="tx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453336"/>
            <a:ext cx="2133600" cy="293117"/>
          </a:xfrm>
        </p:spPr>
        <p:txBody>
          <a:bodyPr/>
          <a:lstStyle/>
          <a:p>
            <a:fld id="{5D19CE03-7F5B-4958-A83D-82FBD8425B28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28-10-2021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2240" y="6453336"/>
            <a:ext cx="2133600" cy="293117"/>
          </a:xfrm>
        </p:spPr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482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FBDD-E51E-42B8-BD72-6D243A0B5E43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28-10-2021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63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7DE9-C5AB-4710-BB11-1CE08CC28B36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28-10-2021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28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subtitle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24F-1769-407B-B96A-9A8C483F2D4D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28-10-2021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998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37EB-1A8F-478E-8F09-EA7CFEEDD101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28-10-2021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179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051B-E0A6-42CA-8517-210D8FD5BCFD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28-10-2021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15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021E-739B-49E9-9A13-54B798FC8950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28-10-2021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97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6C2F-4DE4-49FA-9125-F3F443DE2F13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28-10-2021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58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3D95-EC69-4035-B4CC-53B0BB4B4E47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28-10-2021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14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9CA3-E0F6-4AF4-898C-E5801BF8F406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28-10-2021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84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CF84-F23E-4C8F-B3E5-433B89DC67CF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28-10-2021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52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1186D-C66F-4CB0-AF79-FCE039AB489E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28-10-2021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75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chemeClr val="tx2"/>
        </a:buClr>
        <a:buFont typeface="+mj-lt"/>
        <a:buAutoNum type="arabicPeriod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ct val="20000"/>
        </a:spcBef>
        <a:buClr>
          <a:schemeClr val="tx2"/>
        </a:buClr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spcBef>
          <a:spcPct val="20000"/>
        </a:spcBef>
        <a:buClr>
          <a:schemeClr val="tx2"/>
        </a:buClr>
        <a:buFont typeface="+mj-lt"/>
        <a:buAutoNum type="arabi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spcBef>
          <a:spcPct val="20000"/>
        </a:spcBef>
        <a:buClr>
          <a:schemeClr val="tx2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latinLnBrk="0" hangingPunct="1">
        <a:spcBef>
          <a:spcPct val="20000"/>
        </a:spcBef>
        <a:buClr>
          <a:schemeClr val="tx2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5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772400" cy="3672408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da-DK" sz="2800" dirty="0" smtClean="0"/>
              <a:t>Sandsynlighedsteori og statistik</a:t>
            </a:r>
            <a:r>
              <a:rPr lang="da-DK" sz="3600" dirty="0" smtClean="0"/>
              <a:t/>
            </a:r>
            <a:br>
              <a:rPr lang="da-DK" sz="3600" dirty="0" smtClean="0"/>
            </a:br>
            <a:r>
              <a:rPr lang="da-DK" sz="2800" dirty="0" smtClean="0"/>
              <a:t> </a:t>
            </a:r>
            <a:r>
              <a:rPr lang="da-DK" sz="3600" dirty="0" smtClean="0"/>
              <a:t> </a:t>
            </a:r>
            <a:br>
              <a:rPr lang="da-DK" sz="3600" dirty="0" smtClean="0"/>
            </a:br>
            <a:r>
              <a:rPr lang="da-DK" sz="3600" smtClean="0">
                <a:solidFill>
                  <a:schemeClr val="tx1"/>
                </a:solidFill>
              </a:rPr>
              <a:t>Kapitel </a:t>
            </a:r>
            <a:r>
              <a:rPr lang="da-DK" smtClean="0">
                <a:solidFill>
                  <a:schemeClr val="tx1"/>
                </a:solidFill>
              </a:rPr>
              <a:t>9. </a:t>
            </a:r>
            <a:br>
              <a:rPr lang="da-DK" smtClean="0">
                <a:solidFill>
                  <a:schemeClr val="tx1"/>
                </a:solidFill>
              </a:rPr>
            </a:br>
            <a:r>
              <a:rPr lang="da-DK">
                <a:solidFill>
                  <a:schemeClr val="tx1"/>
                </a:solidFill>
              </a:rPr>
              <a:t>Inferens med </a:t>
            </a:r>
            <a:r>
              <a:rPr lang="da-DK" smtClean="0">
                <a:solidFill>
                  <a:schemeClr val="tx1"/>
                </a:solidFill>
              </a:rPr>
              <a:t>varianser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sz="1000" smtClean="0"/>
              <a:t> </a:t>
            </a:r>
            <a:r>
              <a:rPr lang="da-DK" smtClean="0"/>
              <a:t/>
            </a:r>
            <a:br>
              <a:rPr lang="da-DK" smtClean="0"/>
            </a:br>
            <a:r>
              <a:rPr lang="da-DK" sz="2400">
                <a:solidFill>
                  <a:prstClr val="black"/>
                </a:solidFill>
              </a:rPr>
              <a:t>(afsnit </a:t>
            </a:r>
            <a:r>
              <a:rPr lang="da-DK" sz="2400" smtClean="0">
                <a:solidFill>
                  <a:prstClr val="black"/>
                </a:solidFill>
              </a:rPr>
              <a:t>9.1-9.3 (alt))</a:t>
            </a:r>
            <a:r>
              <a:rPr lang="da-DK" sz="2400" smtClean="0"/>
              <a:t> </a:t>
            </a:r>
            <a:endParaRPr lang="da-DK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1248544"/>
          </a:xfrm>
        </p:spPr>
        <p:txBody>
          <a:bodyPr>
            <a:noAutofit/>
          </a:bodyPr>
          <a:lstStyle/>
          <a:p>
            <a:r>
              <a:rPr lang="da-DK" dirty="0" smtClean="0"/>
              <a:t>Allan Leck Jensen</a:t>
            </a:r>
          </a:p>
          <a:p>
            <a:r>
              <a:rPr lang="da-DK" smtClean="0"/>
              <a:t>alj@ece.au.dk</a:t>
            </a:r>
            <a:endParaRPr lang="da-D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6522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Eksempel 9.3, s. 294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052736"/>
                <a:ext cx="8424936" cy="5688632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 startAt="3"/>
                </a:pPr>
                <a:r>
                  <a:rPr lang="en-US" b="1" smtClean="0"/>
                  <a:t>Kriterier</a:t>
                </a:r>
                <a:r>
                  <a:rPr lang="en-US" smtClean="0"/>
                  <a:t>: Teststørrelsen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/>
                  <a:t> </a:t>
                </a:r>
                <a:r>
                  <a:rPr lang="en-GB" smtClean="0"/>
                  <a:t>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/>
                  <a:t> fordelt med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𝑛</m:t>
                    </m:r>
                    <m:r>
                      <a:rPr lang="da-DK" i="1">
                        <a:latin typeface="Cambria Math"/>
                      </a:rPr>
                      <m:t>−1</m:t>
                    </m:r>
                  </m:oMath>
                </a14:m>
                <a:r>
                  <a:rPr lang="en-GB"/>
                  <a:t> </a:t>
                </a:r>
                <a:r>
                  <a:rPr lang="en-GB" smtClean="0"/>
                  <a:t>frihedsgrader. Det er en ensidet test med højrehale, så vi </a:t>
                </a:r>
                <a:r>
                  <a:rPr lang="en-GB"/>
                  <a:t/>
                </a:r>
                <a:br>
                  <a:rPr lang="en-GB"/>
                </a:br>
                <a:r>
                  <a:rPr lang="en-GB" smtClean="0"/>
                  <a:t>forkaster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mtClean="0"/>
                  <a:t>, hvis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qchisq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0.95, 15−1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=23.685</m:t>
                    </m:r>
                  </m:oMath>
                </a14:m>
                <a:endParaRPr lang="en-GB" smtClean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b="1" smtClean="0"/>
                  <a:t>Beregninger</a:t>
                </a:r>
                <a:r>
                  <a:rPr lang="en-US" smtClean="0"/>
                  <a:t>:</a:t>
                </a:r>
                <a:br>
                  <a:rPr lang="en-US" smtClean="0"/>
                </a:br>
                <a:r>
                  <a:rPr lang="en-US" smtClean="0"/>
                  <a:t>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(0.64)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(0.50)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=22.94</m:t>
                    </m:r>
                  </m:oMath>
                </a14:m>
                <a:endParaRPr lang="en-GB" smtClean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b="1" smtClean="0"/>
                  <a:t>Konklusion</a:t>
                </a:r>
                <a:r>
                  <a:rPr lang="en-US" smtClean="0"/>
                  <a:t>:</a:t>
                </a:r>
                <a:br>
                  <a:rPr lang="en-US" smtClean="0"/>
                </a:br>
                <a:r>
                  <a:rPr lang="en-US" smtClean="0"/>
                  <a:t>Da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=22.94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23.685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0.05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mtClean="0"/>
                  <a:t> kan vi </a:t>
                </a:r>
                <a:r>
                  <a:rPr lang="en-GB" i="1" smtClean="0"/>
                  <a:t>ikke</a:t>
                </a:r>
                <a:r>
                  <a:rPr lang="en-GB" smtClean="0"/>
                  <a:t> forkaste nulhypotesen. </a:t>
                </a:r>
                <a:br>
                  <a:rPr lang="en-GB" smtClean="0"/>
                </a:br>
                <a:r>
                  <a:rPr lang="en-GB" smtClean="0"/>
                  <a:t>Selv om stikprøvens standardafvigelse var større end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0.5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mtClean="0"/>
                  <a:t> mil, så er der ikke stærkt nok bevis på 5 % signifikansniveau til at konkludere, at produktionens tolerance er </a:t>
                </a:r>
                <a:br>
                  <a:rPr lang="en-GB" smtClean="0"/>
                </a:br>
                <a:r>
                  <a:rPr lang="en-GB" smtClean="0"/>
                  <a:t>overskredet.</a:t>
                </a:r>
                <a:br>
                  <a:rPr lang="en-GB" smtClean="0"/>
                </a:br>
                <a:r>
                  <a:rPr lang="en-GB" sz="1100" smtClean="0"/>
                  <a:t> </a:t>
                </a:r>
                <a:r>
                  <a:rPr lang="en-GB" smtClean="0"/>
                  <a:t/>
                </a:r>
                <a:br>
                  <a:rPr lang="en-GB" smtClean="0"/>
                </a:br>
                <a:r>
                  <a:rPr lang="en-GB" smtClean="0"/>
                  <a:t>P-værdi: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pchisq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22.94, 14</m:t>
                        </m:r>
                      </m:e>
                    </m:d>
                  </m:oMath>
                </a14:m>
                <a:r>
                  <a:rPr lang="en-US" b="0" i="1" smtClean="0">
                    <a:latin typeface="Cambria Math" panose="02040503050406030204" pitchFamily="18" charset="0"/>
                  </a:rPr>
                  <a:t/>
                </a:r>
                <a:br>
                  <a:rPr lang="en-US" b="0" i="1" smtClean="0">
                    <a:latin typeface="Cambria Math" panose="02040503050406030204" pitchFamily="18" charset="0"/>
                  </a:rPr>
                </a:br>
                <a:r>
                  <a:rPr lang="en-US" b="0" i="1" smtClean="0">
                    <a:latin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=0.061</m:t>
                    </m:r>
                  </m:oMath>
                </a14:m>
                <a:r>
                  <a:rPr lang="en-GB" smtClean="0"/>
                  <a:t> </a:t>
                </a:r>
                <a:endParaRPr lang="en-GB"/>
              </a:p>
              <a:p>
                <a:pPr marL="0" indent="0">
                  <a:buNone/>
                </a:pPr>
                <a:r>
                  <a:rPr lang="en-GB" smtClean="0"/>
                  <a:t>NB. Vi burde teste antagelsen om at data er normalfordelte.</a:t>
                </a:r>
                <a:endParaRPr lang="en-GB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052736"/>
                <a:ext cx="8424936" cy="5688632"/>
              </a:xfrm>
              <a:blipFill>
                <a:blip r:embed="rId2"/>
                <a:stretch>
                  <a:fillRect l="-1013" r="-724" b="-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467" y="5013176"/>
            <a:ext cx="3749997" cy="116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7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166" y="3717032"/>
            <a:ext cx="4765322" cy="25922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Estimering af varians for 2 stikprøver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24744"/>
                <a:ext cx="8424936" cy="5616624"/>
              </a:xfrm>
            </p:spPr>
            <p:txBody>
              <a:bodyPr/>
              <a:lstStyle/>
              <a:p>
                <a:r>
                  <a:rPr lang="en-US" smtClean="0"/>
                  <a:t>Vi har to uafhængige stikprøver med størrelse hhv.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 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og med stikprøvevarians hhv.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mtClean="0"/>
                  <a:t> og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mtClean="0"/>
                  <a:t>. Vi antager, at stikprøverne kommer fra to normalfordelte populationer med varians hhv.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mtClean="0"/>
                  <a:t> og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GB"/>
                  <a:t> </a:t>
                </a:r>
                <a:r>
                  <a:rPr lang="en-GB" smtClean="0"/>
                  <a:t> 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/>
                  <a:t> fordelt med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−1</m:t>
                    </m:r>
                  </m:oMath>
                </a14:m>
                <a:r>
                  <a:rPr lang="en-GB"/>
                  <a:t> </a:t>
                </a:r>
                <a:r>
                  <a:rPr lang="en-GB" smtClean="0"/>
                  <a:t>frihedsgrader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GB"/>
                  <a:t>  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/>
                  <a:t> fordelt med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−1</m:t>
                    </m:r>
                  </m:oMath>
                </a14:m>
                <a:r>
                  <a:rPr lang="en-GB"/>
                  <a:t> </a:t>
                </a:r>
                <a:r>
                  <a:rPr lang="en-GB" smtClean="0"/>
                  <a:t>frihedsgrader</a:t>
                </a:r>
                <a:br>
                  <a:rPr lang="en-GB" smtClean="0"/>
                </a:br>
                <a:r>
                  <a:rPr lang="en-GB" sz="1400" smtClean="0"/>
                  <a:t> </a:t>
                </a:r>
                <a:endParaRPr lang="en-GB" smtClean="0"/>
              </a:p>
              <a:p>
                <a:r>
                  <a:rPr lang="en-US" smtClean="0"/>
                  <a:t>Sætning 6.6 (s. 209)</a:t>
                </a:r>
                <a:r>
                  <a:rPr lang="en-GB" smtClean="0"/>
                  <a:t>: </a:t>
                </a:r>
                <a:br>
                  <a:rPr lang="en-GB" smtClean="0"/>
                </a:br>
                <a:r>
                  <a:rPr lang="en-GB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/>
                  <a:t> </a:t>
                </a:r>
                <a:br>
                  <a:rPr lang="en-US"/>
                </a:br>
                <a:r>
                  <a:rPr lang="en-US"/>
                  <a:t>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/>
                  <a:t> fordelt med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−1</m:t>
                    </m:r>
                  </m:oMath>
                </a14:m>
                <a:r>
                  <a:rPr lang="en-GB"/>
                  <a:t> </a:t>
                </a:r>
                <a:r>
                  <a:rPr lang="en-GB" smtClean="0"/>
                  <a:t/>
                </a:r>
                <a:br>
                  <a:rPr lang="en-GB" smtClean="0"/>
                </a:br>
                <a:r>
                  <a:rPr lang="en-GB" smtClean="0"/>
                  <a:t>frihedsgrader </a:t>
                </a:r>
                <a:r>
                  <a:rPr lang="en-GB"/>
                  <a:t>i tælleren og </a:t>
                </a:r>
                <a:r>
                  <a:rPr lang="en-GB" smtClean="0"/>
                  <a:t/>
                </a:r>
                <a:br>
                  <a:rPr lang="en-GB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−1</m:t>
                    </m:r>
                  </m:oMath>
                </a14:m>
                <a:r>
                  <a:rPr lang="en-GB"/>
                  <a:t> frihedsgrader i </a:t>
                </a:r>
                <a:r>
                  <a:rPr lang="en-GB" smtClean="0"/>
                  <a:t/>
                </a:r>
                <a:br>
                  <a:rPr lang="en-GB" smtClean="0"/>
                </a:br>
                <a:r>
                  <a:rPr lang="en-GB" smtClean="0"/>
                  <a:t>nævneren</a:t>
                </a:r>
                <a:r>
                  <a:rPr lang="en-GB"/>
                  <a:t>.</a:t>
                </a:r>
                <a:endParaRPr lang="en-GB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24744"/>
                <a:ext cx="8424936" cy="5616624"/>
              </a:xfrm>
              <a:blipFill>
                <a:blip r:embed="rId3"/>
                <a:stretch>
                  <a:fillRect l="-868" t="-760" r="-14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78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Konf.interval for forhold ml. 2 varianser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96752"/>
                <a:ext cx="8424936" cy="5544616"/>
              </a:xfrm>
            </p:spPr>
            <p:txBody>
              <a:bodyPr/>
              <a:lstStyle/>
              <a:p>
                <a:r>
                  <a:rPr lang="en-US" smtClean="0"/>
                  <a:t>Figuren viser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−1</m:t>
                    </m:r>
                  </m:oMath>
                </a14:m>
                <a:r>
                  <a:rPr lang="en-US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−1</m:t>
                    </m:r>
                  </m:oMath>
                </a14:m>
                <a:r>
                  <a:rPr lang="en-US" smtClean="0"/>
                  <a:t>), d.v.s.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mtClean="0"/>
                  <a:t> fordelingen med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−1</m:t>
                    </m:r>
                  </m:oMath>
                </a14:m>
                <a:r>
                  <a:rPr lang="en-GB" smtClean="0"/>
                  <a:t> frihedsgader i tælleren 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−1</m:t>
                    </m:r>
                  </m:oMath>
                </a14:m>
                <a:r>
                  <a:rPr lang="en-GB" smtClean="0"/>
                  <a:t> </a:t>
                </a:r>
                <a:br>
                  <a:rPr lang="en-GB" smtClean="0"/>
                </a:br>
                <a:r>
                  <a:rPr lang="en-GB" smtClean="0"/>
                  <a:t>frihedsgrader i nævneren</a:t>
                </a:r>
              </a:p>
              <a:p>
                <a:r>
                  <a:rPr lang="en-US" smtClean="0"/>
                  <a:t>De to værdier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GB" smtClean="0"/>
                  <a:t> 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GB" smtClean="0"/>
                  <a:t> er </a:t>
                </a:r>
                <a:br>
                  <a:rPr lang="en-GB" smtClean="0"/>
                </a:br>
                <a:r>
                  <a:rPr lang="en-GB" smtClean="0"/>
                  <a:t>beregnet, så </a:t>
                </a:r>
                <a:r>
                  <a:rPr lang="en-GB"/>
                  <a:t>de blå arealer under </a:t>
                </a:r>
                <a:r>
                  <a:rPr lang="en-GB" smtClean="0"/>
                  <a:t/>
                </a:r>
                <a:br>
                  <a:rPr lang="en-GB" smtClean="0"/>
                </a:br>
                <a:r>
                  <a:rPr lang="en-GB" smtClean="0"/>
                  <a:t>kurvens </a:t>
                </a:r>
                <a:r>
                  <a:rPr lang="en-GB"/>
                  <a:t>venstre og højre haler </a:t>
                </a:r>
                <a:r>
                  <a:rPr lang="en-GB" smtClean="0"/>
                  <a:t/>
                </a:r>
                <a:br>
                  <a:rPr lang="en-GB" smtClean="0"/>
                </a:br>
                <a:r>
                  <a:rPr lang="en-GB" smtClean="0"/>
                  <a:t>begge </a:t>
                </a:r>
                <a:r>
                  <a:rPr lang="en-GB"/>
                  <a:t>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GB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−1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qf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−1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−1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/>
              </a:p>
              <a:p>
                <a:r>
                  <a:rPr lang="en-GB"/>
                  <a:t>Dermed er det hvide areal </a:t>
                </a:r>
                <a:r>
                  <a:rPr lang="en-GB" smtClean="0"/>
                  <a:t>imellem </a:t>
                </a:r>
                <a:r>
                  <a:rPr lang="en-GB"/>
                  <a:t>værdierne lig med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i="1" smtClean="0">
                    <a:latin typeface="Cambria Math" panose="02040503050406030204" pitchFamily="18" charset="0"/>
                  </a:rPr>
                  <a:t>.</a:t>
                </a:r>
                <a:br>
                  <a:rPr lang="en-US" b="0" i="1" smtClean="0">
                    <a:latin typeface="Cambria Math" panose="02040503050406030204" pitchFamily="18" charset="0"/>
                  </a:rPr>
                </a:br>
                <a:r>
                  <a:rPr lang="en-US" b="0" i="1" smtClean="0">
                    <a:latin typeface="Cambria Math" panose="02040503050406030204" pitchFamily="18" charset="0"/>
                  </a:rPr>
                  <a:t> 	</a:t>
                </a:r>
                <a:endParaRPr lang="en-GB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96752"/>
                <a:ext cx="8424936" cy="5544616"/>
              </a:xfrm>
              <a:blipFill>
                <a:blip r:embed="rId2"/>
                <a:stretch>
                  <a:fillRect l="-868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567" y="1628800"/>
            <a:ext cx="3915345" cy="212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1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Konf.interval for forhold ml. 2 varianser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tabLst>
                    <a:tab pos="1163638" algn="l"/>
                  </a:tabLst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num>
                              <m:den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den>
                            </m:f>
                          </m:num>
                          <m:den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num>
                              <m:den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den>
                            </m:f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</m:e>
                    </m:d>
                  </m:oMath>
                </a14:m>
                <a:r>
                  <a:rPr lang="en-US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i="1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i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en-GB" smtClean="0"/>
                  <a:t> </a:t>
                </a:r>
                <a:endParaRPr lang="en-GB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100(1−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% konfidensinteval for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den>
                    </m:f>
                  </m:oMath>
                </a14:m>
                <a:r>
                  <a:rPr lang="en-GB"/>
                  <a:t> for 2 </a:t>
                </a:r>
                <a:r>
                  <a:rPr lang="en-GB" smtClean="0"/>
                  <a:t>normalfordelte populationer:</a:t>
                </a:r>
                <a:r>
                  <a:rPr lang="en-GB"/>
                  <a:t/>
                </a:r>
                <a:br>
                  <a:rPr lang="en-GB"/>
                </a:br>
                <a:r>
                  <a:rPr lang="en-GB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a-DK" i="1">
                            <a:latin typeface="Cambria Math"/>
                          </a:rPr>
                          <m:t>−1</m:t>
                        </m:r>
                        <m:r>
                          <m:rPr>
                            <m:nor/>
                          </m:rPr>
                          <a:rPr lang="en-US"/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a-DK" i="1">
                            <a:latin typeface="Cambria Math"/>
                          </a:rPr>
                          <m:t>−1</m:t>
                        </m:r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a-DK" i="1">
                            <a:latin typeface="Cambria Math"/>
                          </a:rPr>
                          <m:t>−1</m:t>
                        </m:r>
                        <m:r>
                          <m:rPr>
                            <m:nor/>
                          </m:rPr>
                          <a:rPr lang="en-US"/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a-DK" i="1">
                            <a:latin typeface="Cambria Math"/>
                          </a:rPr>
                          <m:t>−1</m:t>
                        </m:r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GB"/>
                  <a:t> </a:t>
                </a:r>
              </a:p>
              <a:p>
                <a:pPr marL="0" indent="0">
                  <a:buNone/>
                </a:pPr>
                <a:endParaRPr lang="en-GB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5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Eksempel 9.6, s. 298 (data s. 277)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96752"/>
                <a:ext cx="8398296" cy="55446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mtClean="0"/>
                  <a:t>Produktion af biobrændstof af sukker med 2 katalysatorer</a:t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>Vi har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=0.4548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=0.1089</m:t>
                    </m:r>
                  </m:oMath>
                </a14:m>
                <a:r>
                  <a:rPr lang="en-US" smtClean="0"/>
                  <a:t>. </a:t>
                </a:r>
                <a:br>
                  <a:rPr lang="en-US" smtClean="0"/>
                </a:br>
                <a:r>
                  <a:rPr lang="en-US" smtClean="0"/>
                  <a:t>Beregn et 98 % konfidensinterval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z="1100" smtClean="0"/>
                  <a:t> </a:t>
                </a:r>
                <a:endParaRPr lang="en-US" smtClean="0"/>
              </a:p>
              <a:p>
                <a:pPr marL="0" indent="0">
                  <a:buNone/>
                </a:pPr>
                <a:r>
                  <a:rPr lang="en-US" b="1" smtClean="0"/>
                  <a:t>Løsning:</a:t>
                </a:r>
                <a:endParaRPr lang="en-US" b="1"/>
              </a:p>
              <a:p>
                <a:r>
                  <a:rPr lang="en-US" smtClean="0"/>
                  <a:t>Der er 8 frihedsgrader i både tæller og nævner. 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 </m:t>
                    </m:r>
                  </m:oMath>
                </a14:m>
                <a:endParaRPr lang="en-US" b="0" i="1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qf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0.99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=6.029</m:t>
                    </m:r>
                  </m:oMath>
                </a14:m>
                <a:endParaRPr lang="en-GB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0.99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qf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0.01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8, 8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=0.166</m:t>
                    </m:r>
                  </m:oMath>
                </a14:m>
                <a:endParaRPr lang="en-GB" smtClean="0"/>
              </a:p>
              <a:p>
                <a:r>
                  <a:rPr lang="en-US"/>
                  <a:t>98 % konfidensinterval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GB" smtClean="0"/>
                  <a:t> er:</a:t>
                </a:r>
                <a:r>
                  <a:rPr lang="en-GB"/>
                  <a:t/>
                </a:r>
                <a:br>
                  <a:rPr lang="en-GB"/>
                </a:br>
                <a:r>
                  <a:rPr lang="en-GB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0.166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0.1089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0.4548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6.029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0.1089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0.4548</m:t>
                            </m:r>
                          </m:den>
                        </m:f>
                      </m:e>
                    </m:d>
                  </m:oMath>
                </a14:m>
                <a:r>
                  <a:rPr lang="en-US" b="0" i="1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𝟒𝟒</m:t>
                        </m:r>
                      </m:e>
                    </m:d>
                  </m:oMath>
                </a14:m>
                <a:r>
                  <a:rPr lang="en-US" smtClean="0"/>
                  <a:t> </a:t>
                </a:r>
              </a:p>
              <a:p>
                <a:r>
                  <a:rPr lang="en-US" smtClean="0"/>
                  <a:t>Det kan ikke udelukkes, at forholdet mellem de to varianser er 1.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96752"/>
                <a:ext cx="8398296" cy="5544616"/>
              </a:xfrm>
              <a:blipFill>
                <a:blip r:embed="rId2"/>
                <a:stretch>
                  <a:fillRect l="-944" t="-659" b="-23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674174"/>
            <a:ext cx="6288186" cy="54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9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Hypotesetest om varians med 2 stikprøver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Denne type hypotesetest undersøger, om to uafhængige stikprøver kommer fra populationer med samme varians</a:t>
                </a:r>
              </a:p>
              <a:p>
                <a:r>
                  <a:rPr lang="en-US" smtClean="0"/>
                  <a:t>Vi skal antage at de to populationer er </a:t>
                </a:r>
                <a:r>
                  <a:rPr lang="en-US" u="sng" smtClean="0"/>
                  <a:t>normalfordelte</a:t>
                </a:r>
              </a:p>
              <a:p>
                <a:r>
                  <a:rPr lang="en-US" smtClean="0"/>
                  <a:t>Så følger det af sætning 6.6 s. 209, at teststørrelsen</a:t>
                </a:r>
                <a:br>
                  <a:rPr lang="en-US" smtClean="0"/>
                </a:br>
                <a:r>
                  <a:rPr lang="en-US" smtClean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/>
                  <a:t> </a:t>
                </a:r>
                <a:br>
                  <a:rPr lang="en-US"/>
                </a:br>
                <a:r>
                  <a:rPr lang="en-US" smtClean="0"/>
                  <a:t>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mtClean="0"/>
                  <a:t>-fordelt </a:t>
                </a:r>
                <a:r>
                  <a:rPr lang="en-US"/>
                  <a:t>med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−1</m:t>
                    </m:r>
                  </m:oMath>
                </a14:m>
                <a:r>
                  <a:rPr lang="en-GB"/>
                  <a:t> frihedsgrader i tælleren 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−1</m:t>
                    </m:r>
                  </m:oMath>
                </a14:m>
                <a:r>
                  <a:rPr lang="en-GB"/>
                  <a:t> frihedsgrader i </a:t>
                </a:r>
                <a:r>
                  <a:rPr lang="en-GB" smtClean="0"/>
                  <a:t>nævneren</a:t>
                </a:r>
              </a:p>
              <a:p>
                <a:r>
                  <a:rPr lang="en-US" smtClean="0"/>
                  <a:t>Nulhypotesen 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mtClean="0"/>
                  <a:t>. Så forventer vi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GB" smtClean="0"/>
              </a:p>
              <a:p>
                <a:r>
                  <a:rPr lang="en-US" smtClean="0"/>
                  <a:t>Alternativhypotesen:</a:t>
                </a:r>
                <a:br>
                  <a:rPr lang="en-US" smtClean="0"/>
                </a:br>
                <a:r>
                  <a:rPr lang="en-US" smtClean="0"/>
                  <a:t>Enten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mtClean="0"/>
                  <a:t> eller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mtClean="0"/>
                  <a:t>. </a:t>
                </a:r>
              </a:p>
              <a:p>
                <a:pPr lvl="1"/>
                <a:r>
                  <a:rPr lang="en-US"/>
                  <a:t>Har vi f.eks.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/>
                  <a:t>, så kan det </a:t>
                </a:r>
                <a:br>
                  <a:rPr lang="en-US"/>
                </a:br>
                <a:r>
                  <a:rPr lang="en-US"/>
                  <a:t>bekræftes, hvis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/>
                  <a:t>, så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≫1</m:t>
                    </m:r>
                  </m:oMath>
                </a14:m>
                <a:endParaRPr lang="en-GB"/>
              </a:p>
              <a:p>
                <a:pPr lvl="1"/>
                <a:r>
                  <a:rPr lang="en-US"/>
                  <a:t>Har vi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/>
                  <a:t>, så kan det </a:t>
                </a:r>
                <a:br>
                  <a:rPr lang="en-US"/>
                </a:br>
                <a:r>
                  <a:rPr lang="en-US"/>
                  <a:t>bekræftes, hvis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/>
                  <a:t>, så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mtClean="0"/>
                  <a:t>.</a:t>
                </a:r>
                <a:endParaRPr lang="en-GB"/>
              </a:p>
              <a:p>
                <a:endParaRPr lang="en-GB" smtClean="0"/>
              </a:p>
              <a:p>
                <a:endParaRPr lang="en-GB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8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4842214"/>
            <a:ext cx="2952328" cy="160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Hypotesetest om varians med 2 stikprøver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smtClean="0"/>
                  <a:t>Fiktivt eksempel</a:t>
                </a:r>
                <a:r>
                  <a:rPr lang="en-US" smtClean="0"/>
                  <a:t>: Vi har to stikprøver: Nr. 1 har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mtClean="0"/>
                  <a:t> og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/>
                  <a:t>, </a:t>
                </a:r>
                <a:r>
                  <a:rPr lang="en-US" smtClean="0"/>
                  <a:t>nr. 2 har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12 </m:t>
                    </m:r>
                  </m:oMath>
                </a14:m>
                <a:r>
                  <a:rPr lang="en-US" smtClean="0"/>
                  <a:t>og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mtClean="0"/>
                  <a:t>. Så 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smtClean="0"/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GB" smtClean="0"/>
                  <a:t>-fordelt med d.f. 9 i tæller og 11 i nævner: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(9,11)</m:t>
                    </m:r>
                  </m:oMath>
                </a14:m>
                <a:endParaRPr lang="en-GB" smtClean="0"/>
              </a:p>
              <a:p>
                <a:r>
                  <a:rPr lang="en-US" smtClean="0"/>
                  <a:t>Hvis vi havde nummereret stikprøverne omvendt, så ville vi få,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2.0</m:t>
                    </m:r>
                  </m:oMath>
                </a14:m>
                <a:r>
                  <a:rPr lang="en-GB" smtClean="0"/>
                  <a:t> 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GB"/>
                  <a:t>-fordelt med d.f. </a:t>
                </a:r>
                <a:r>
                  <a:rPr lang="en-GB" smtClean="0"/>
                  <a:t>11 </a:t>
                </a:r>
                <a:r>
                  <a:rPr lang="en-GB"/>
                  <a:t>i tæller og </a:t>
                </a:r>
                <a:r>
                  <a:rPr lang="en-GB" smtClean="0"/>
                  <a:t>9 </a:t>
                </a:r>
                <a:r>
                  <a:rPr lang="en-GB"/>
                  <a:t>i nævner: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(11,9)</m:t>
                    </m:r>
                  </m:oMath>
                </a14:m>
                <a:endParaRPr lang="en-GB" smtClean="0"/>
              </a:p>
              <a:p>
                <a:r>
                  <a:rPr lang="en-US" smtClean="0"/>
                  <a:t>Generelt for givet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 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: </a:t>
                </a:r>
                <a:br>
                  <a:rPr lang="en-US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a-DK" i="1">
                            <a:latin typeface="Cambria Math"/>
                          </a:rPr>
                          <m:t>−1</m:t>
                        </m:r>
                        <m:r>
                          <m:rPr>
                            <m:nor/>
                          </m:rPr>
                          <a:rPr lang="en-US"/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a-DK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a-DK" i="1">
                                <a:latin typeface="Cambria Math"/>
                              </a:rPr>
                              <m:t>−1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a-DK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endParaRPr lang="en-GB" smtClean="0"/>
              </a:p>
              <a:p>
                <a:r>
                  <a:rPr lang="en-US" smtClean="0"/>
                  <a:t>Vi kan vælge den stikprøve med størst stikprøvevarians som nr. 1, så vi altid opnår,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mtClean="0"/>
                  <a:t>. Kriterier for at forkaste nulhypotesen: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mtClean="0"/>
                  <a:t> forkastes hvis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a-DK" i="1">
                            <a:latin typeface="Cambria Math"/>
                          </a:rPr>
                          <m:t>−1</m:t>
                        </m:r>
                        <m:r>
                          <m:rPr>
                            <m:nor/>
                          </m:rPr>
                          <a:rPr lang="en-US"/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a-DK" i="1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en-GB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/>
                  <a:t> forkastes </a:t>
                </a:r>
                <a:r>
                  <a:rPr lang="en-GB" smtClean="0"/>
                  <a:t>altid, for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GB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/>
                  <a:t> forkastes hvis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a-DK" i="1">
                            <a:latin typeface="Cambria Math"/>
                          </a:rPr>
                          <m:t>−1</m:t>
                        </m:r>
                        <m:r>
                          <m:rPr>
                            <m:nor/>
                          </m:rPr>
                          <a:rPr lang="en-US"/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a-DK" i="1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GB" smtClean="0"/>
                  <a:t>.</a:t>
                </a:r>
                <a:endParaRPr lang="en-GB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8" t="-549" r="-7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64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364088" y="2276872"/>
            <a:ext cx="3659361" cy="1584580"/>
            <a:chOff x="4774431" y="3996468"/>
            <a:chExt cx="4091409" cy="212303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74431" y="3996468"/>
              <a:ext cx="4047926" cy="163249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Line Callout 1 10"/>
                <p:cNvSpPr/>
                <p:nvPr/>
              </p:nvSpPr>
              <p:spPr>
                <a:xfrm>
                  <a:off x="7713712" y="5747255"/>
                  <a:ext cx="1152128" cy="372243"/>
                </a:xfrm>
                <a:prstGeom prst="borderCallout1">
                  <a:avLst>
                    <a:gd name="adj1" fmla="val -268"/>
                    <a:gd name="adj2" fmla="val 53402"/>
                    <a:gd name="adj3" fmla="val -117418"/>
                    <a:gd name="adj4" fmla="val 27353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=2.65</m:t>
                        </m:r>
                      </m:oMath>
                    </m:oMathPara>
                  </a14:m>
                  <a:endParaRPr lang="en-GB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Line Callout 1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3712" y="5747255"/>
                  <a:ext cx="1152128" cy="372243"/>
                </a:xfrm>
                <a:prstGeom prst="borderCallout1">
                  <a:avLst>
                    <a:gd name="adj1" fmla="val -268"/>
                    <a:gd name="adj2" fmla="val 53402"/>
                    <a:gd name="adj3" fmla="val -117418"/>
                    <a:gd name="adj4" fmla="val 27353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Eksempel 9.5, s. 296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67543" y="1196752"/>
                <a:ext cx="8555905" cy="5544616"/>
              </a:xfrm>
            </p:spPr>
            <p:txBody>
              <a:bodyPr/>
              <a:lstStyle/>
              <a:p>
                <a:r>
                  <a:rPr lang="en-US" smtClean="0"/>
                  <a:t>I eksempel 8.7 s</a:t>
                </a:r>
                <a:r>
                  <a:rPr lang="en-US"/>
                  <a:t>. </a:t>
                </a:r>
                <a:r>
                  <a:rPr lang="en-US" smtClean="0"/>
                  <a:t>274 så vi på to stikprøver med </a:t>
                </a:r>
                <a:r>
                  <a:rPr lang="en-GB" smtClean="0"/>
                  <a:t>elasticiteten af genbrugt beton til belægning. Vi forkastede nulhypotesen om, at de kom fra populationer med ens middelværdi</a:t>
                </a:r>
                <a:br>
                  <a:rPr lang="en-GB" smtClean="0"/>
                </a:br>
                <a:r>
                  <a:rPr lang="en-GB" smtClean="0"/>
                  <a:t/>
                </a:r>
                <a:br>
                  <a:rPr lang="en-GB" smtClean="0"/>
                </a:br>
                <a:endParaRPr lang="en-GB" smtClean="0"/>
              </a:p>
              <a:p>
                <a:r>
                  <a:rPr lang="en-US" smtClean="0"/>
                  <a:t>Brug 2 % signifikansniveau til at under-</a:t>
                </a:r>
                <a:br>
                  <a:rPr lang="en-US" smtClean="0"/>
                </a:br>
                <a:r>
                  <a:rPr lang="en-US" smtClean="0"/>
                  <a:t>søge, om varianserne er ens</a:t>
                </a:r>
                <a:br>
                  <a:rPr lang="en-US" smtClean="0"/>
                </a:br>
                <a:r>
                  <a:rPr lang="en-US" smtClean="0"/>
                  <a:t> </a:t>
                </a:r>
              </a:p>
              <a:p>
                <a:pPr marL="0" indent="0">
                  <a:buNone/>
                </a:pPr>
                <a:r>
                  <a:rPr lang="en-US" b="1"/>
                  <a:t>Løsning</a:t>
                </a:r>
                <a:r>
                  <a:rPr lang="en-US" b="1" smtClean="0"/>
                  <a:t>:</a:t>
                </a:r>
                <a:br>
                  <a:rPr lang="en-US" b="1" smtClean="0"/>
                </a:br>
                <a:r>
                  <a:rPr lang="en-US" smtClean="0"/>
                  <a:t>Stikprøvevarianserne for lokation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mtClean="0"/>
                  <a:t> og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mtClean="0"/>
                  <a:t> beregnes til hhv.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1277.87</m:t>
                    </m:r>
                  </m:oMath>
                </a14:m>
                <a:r>
                  <a:rPr lang="en-US" smtClean="0"/>
                  <a:t> og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3739.87</m:t>
                    </m:r>
                  </m:oMath>
                </a14:m>
                <a:r>
                  <a:rPr lang="en-US" smtClean="0"/>
                  <a:t>. Lokation 2 har altså den største stikprøvevarians, så den får nr.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/>
                  <a:t>Hypoteser: </a:t>
                </a:r>
                <a:br>
                  <a:rPr lang="en-GB"/>
                </a:br>
                <a:r>
                  <a:rPr lang="en-GB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/>
                  <a:t> </a:t>
                </a:r>
                <a:br>
                  <a:rPr lang="en-US"/>
                </a:br>
                <a:r>
                  <a:rPr lang="en-US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/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mtClean="0"/>
                  <a:t>Signifikansniveau</a:t>
                </a:r>
                <a:r>
                  <a:rPr lang="en-US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=0.02</m:t>
                    </m:r>
                  </m:oMath>
                </a14:m>
                <a:r>
                  <a:rPr lang="en-GB" smtClean="0"/>
                  <a:t>.</a:t>
                </a:r>
                <a:endParaRPr lang="en-GB"/>
              </a:p>
              <a:p>
                <a:endParaRPr lang="en-GB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3" y="1196752"/>
                <a:ext cx="8555905" cy="5544616"/>
              </a:xfrm>
              <a:blipFill>
                <a:blip r:embed="rId6"/>
                <a:stretch>
                  <a:fillRect l="-998" t="-659" r="-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84" y="2314974"/>
            <a:ext cx="5733454" cy="60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0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Eksempel 9.5, s. 296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67543" y="1196752"/>
                <a:ext cx="8555905" cy="5544616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 startAt="3"/>
                </a:pPr>
                <a:r>
                  <a:rPr lang="en-US" smtClean="0"/>
                  <a:t>Kriterier: Teststørrelsen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/>
                  <a:t> </a:t>
                </a:r>
                <a:r>
                  <a:rPr lang="en-US" smtClean="0"/>
                  <a:t>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/>
                  <a:t>-fordelt med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−1</m:t>
                    </m:r>
                  </m:oMath>
                </a14:m>
                <a:r>
                  <a:rPr lang="en-GB"/>
                  <a:t> frihedsgrader i tælleren 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−1</m:t>
                    </m:r>
                  </m:oMath>
                </a14:m>
                <a:r>
                  <a:rPr lang="en-GB"/>
                  <a:t> frihedsgrader i </a:t>
                </a:r>
                <a:r>
                  <a:rPr lang="en-GB" smtClean="0"/>
                  <a:t>nævneren.</a:t>
                </a:r>
                <a:r>
                  <a:rPr lang="en-GB"/>
                  <a:t/>
                </a:r>
                <a:br>
                  <a:rPr lang="en-GB"/>
                </a:br>
                <a:r>
                  <a:rPr lang="en-GB"/>
                  <a:t>Vi forkaster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/>
                  <a:t>, hvis </a:t>
                </a:r>
                <a:r>
                  <a:rPr lang="en-GB" smtClean="0"/>
                  <a:t/>
                </a:r>
                <a:br>
                  <a:rPr lang="en-GB" smtClean="0"/>
                </a:br>
                <a:r>
                  <a:rPr lang="en-GB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a-DK" i="1">
                            <a:latin typeface="Cambria Math"/>
                          </a:rPr>
                          <m:t>−1</m:t>
                        </m:r>
                        <m:r>
                          <m:rPr>
                            <m:nor/>
                          </m:rPr>
                          <a:rPr lang="en-US"/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a-DK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5, 5</m:t>
                        </m:r>
                      </m:e>
                    </m:d>
                  </m:oMath>
                </a14:m>
                <a:r>
                  <a:rPr lang="en-US" b="0" i="1" smtClean="0">
                    <a:latin typeface="Cambria Math" panose="02040503050406030204" pitchFamily="18" charset="0"/>
                  </a:rPr>
                  <a:t/>
                </a:r>
                <a:br>
                  <a:rPr lang="en-US" b="0" i="1" smtClean="0">
                    <a:latin typeface="Cambria Math" panose="02040503050406030204" pitchFamily="18" charset="0"/>
                  </a:rPr>
                </a:br>
                <a:r>
                  <a:rPr lang="en-US" b="0" i="1" smtClean="0">
                    <a:latin typeface="Cambria Math" panose="02040503050406030204" pitchFamily="18" charset="0"/>
                  </a:rPr>
                  <a:t>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5, 5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10.97</m:t>
                    </m:r>
                  </m:oMath>
                </a14:m>
                <a:r>
                  <a:rPr lang="en-GB" smtClean="0"/>
                  <a:t> </a:t>
                </a:r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mtClean="0"/>
                  <a:t>Beregninger: </a:t>
                </a:r>
                <a:br>
                  <a:rPr lang="en-US" smtClean="0"/>
                </a:br>
                <a:r>
                  <a:rPr lang="en-US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3739.87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1277.87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=2.93</m:t>
                    </m:r>
                  </m:oMath>
                </a14:m>
                <a:endParaRPr lang="en-GB" smtClean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mtClean="0"/>
                  <a:t>Konklusion: 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=2.93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&lt;10.97=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GB" smtClean="0"/>
                  <a:t> kan vi ikke forkaste nulhypotesen. De to lokaliteter kan have samme varians.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3" y="1196752"/>
                <a:ext cx="8555905" cy="5544616"/>
              </a:xfrm>
              <a:blipFill>
                <a:blip r:embed="rId2"/>
                <a:stretch>
                  <a:fillRect l="-9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1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24" y="4542596"/>
            <a:ext cx="3710325" cy="216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030" y="4542596"/>
            <a:ext cx="3754178" cy="2160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Eksempel 9.5, s. 296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3" y="1124744"/>
            <a:ext cx="8555905" cy="5616624"/>
          </a:xfrm>
        </p:spPr>
        <p:txBody>
          <a:bodyPr/>
          <a:lstStyle/>
          <a:p>
            <a:pPr marL="0" indent="0">
              <a:buNone/>
            </a:pPr>
            <a:r>
              <a:rPr lang="en-US" b="1" smtClean="0"/>
              <a:t>Bemærk:</a:t>
            </a:r>
          </a:p>
          <a:p>
            <a:r>
              <a:rPr lang="en-US" smtClean="0"/>
              <a:t>I metoden fra kap. 8 til hypotesetest om forskel på to populationers </a:t>
            </a:r>
            <a:r>
              <a:rPr lang="en-US" b="1" smtClean="0"/>
              <a:t>middelværdi</a:t>
            </a:r>
            <a:r>
              <a:rPr lang="en-US" smtClean="0"/>
              <a:t> måtte vi antage, at populationerne var normalfordelte med ens varians, når stikprøvestørrelsen var lille</a:t>
            </a:r>
          </a:p>
          <a:p>
            <a:r>
              <a:rPr lang="en-US" smtClean="0"/>
              <a:t>Heldigvis er metoden ikke særlig følsom for antagelserne</a:t>
            </a:r>
          </a:p>
          <a:p>
            <a:r>
              <a:rPr lang="en-US" smtClean="0"/>
              <a:t>I metoden her til hypotesetest om forskel på to populationers </a:t>
            </a:r>
            <a:r>
              <a:rPr lang="en-US" b="1" smtClean="0"/>
              <a:t>varians</a:t>
            </a:r>
            <a:r>
              <a:rPr lang="en-US" smtClean="0"/>
              <a:t> måtte vi også antage, at populationerne var normalfordelte, også for store stikprøvestørrelser</a:t>
            </a:r>
          </a:p>
          <a:p>
            <a:r>
              <a:rPr lang="en-US" smtClean="0"/>
              <a:t>Metoden er følsom for antagelserne, så vi tester med normalford.plot:</a:t>
            </a:r>
            <a:br>
              <a:rPr lang="en-US" smtClean="0"/>
            </a:br>
            <a:r>
              <a:rPr lang="en-US" smtClean="0"/>
              <a:t>Okay.</a:t>
            </a: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18332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Estimering af varianser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Vi har en stikprøve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/>
                  <a:t>, 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mtClean="0"/>
                  <a:t> taget fra en population med middelværdi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smtClean="0"/>
                  <a:t> og varians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mtClean="0"/>
                  <a:t> </a:t>
                </a:r>
              </a:p>
              <a:p>
                <a:r>
                  <a:rPr lang="en-GB"/>
                  <a:t>V</a:t>
                </a:r>
                <a:r>
                  <a:rPr lang="en-GB" smtClean="0"/>
                  <a:t>i kender ikke værdierne af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/>
                  <a:t> </a:t>
                </a:r>
                <a:r>
                  <a:rPr lang="en-GB" smtClean="0"/>
                  <a:t>og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mtClean="0"/>
                  <a:t>, men vi vil gerne estimere dem ud fra stikprøven</a:t>
                </a:r>
              </a:p>
              <a:p>
                <a:r>
                  <a:rPr lang="en-US" smtClean="0"/>
                  <a:t>I kap. 7 og 8 har vi estimeret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smtClean="0"/>
                  <a:t> fra en og to stikprøver. </a:t>
                </a:r>
                <a:br>
                  <a:rPr lang="en-GB" smtClean="0"/>
                </a:br>
                <a:r>
                  <a:rPr lang="en-GB" smtClean="0"/>
                  <a:t>Vi kan tilsvarende estimere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mtClean="0"/>
                  <a:t> og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smtClean="0"/>
                  <a:t> ud fra stikprøver på tre måder:</a:t>
                </a:r>
              </a:p>
              <a:p>
                <a:pPr lvl="1"/>
                <a:r>
                  <a:rPr lang="en-US" smtClean="0"/>
                  <a:t>Punkt-estimering</a:t>
                </a:r>
                <a:endParaRPr lang="en-GB"/>
              </a:p>
              <a:p>
                <a:pPr lvl="1"/>
                <a:r>
                  <a:rPr lang="en-US" smtClean="0"/>
                  <a:t>Interval-estimering</a:t>
                </a:r>
                <a:endParaRPr lang="en-GB"/>
              </a:p>
              <a:p>
                <a:pPr lvl="1"/>
                <a:r>
                  <a:rPr lang="en-US" smtClean="0"/>
                  <a:t>Hypotesetest</a:t>
                </a:r>
                <a:r>
                  <a:rPr lang="en-GB" smtClean="0"/>
                  <a:t>.</a:t>
                </a:r>
                <a:endParaRPr lang="en-GB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8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93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Punkt-estimering af varians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I kap. 7 så vi, at stikprøvemiddelværdien </a:t>
                </a:r>
                <a:br>
                  <a:rPr lang="en-US" smtClean="0"/>
                </a:br>
                <a:r>
                  <a:rPr lang="en-US" smtClean="0"/>
                  <a:t> 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a-DK" sz="24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a-D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a-DK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da-DK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da-D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da-DK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da-DK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da-D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a-DK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>
                    <a:solidFill>
                      <a:schemeClr val="tx1"/>
                    </a:solidFill>
                  </a:rPr>
                  <a:t> </a:t>
                </a:r>
                <a:r>
                  <a:rPr lang="en-GB" smtClean="0">
                    <a:solidFill>
                      <a:schemeClr val="tx1"/>
                    </a:solidFill>
                  </a:rPr>
                  <a:t/>
                </a:r>
                <a:br>
                  <a:rPr lang="en-GB" smtClean="0">
                    <a:solidFill>
                      <a:schemeClr val="tx1"/>
                    </a:solidFill>
                  </a:rPr>
                </a:br>
                <a:r>
                  <a:rPr lang="en-GB" smtClean="0">
                    <a:solidFill>
                      <a:schemeClr val="tx1"/>
                    </a:solidFill>
                  </a:rPr>
                  <a:t>er e</a:t>
                </a:r>
                <a:r>
                  <a:rPr lang="en-GB" smtClean="0"/>
                  <a:t>n unbiased estimator 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GB" smtClean="0"/>
              </a:p>
              <a:p>
                <a:r>
                  <a:rPr lang="en-US" smtClean="0"/>
                  <a:t>Man kan tilsvarende vise, at stikprøvevariansen </a:t>
                </a:r>
                <a:br>
                  <a:rPr lang="en-US" smtClean="0"/>
                </a:br>
                <a:r>
                  <a:rPr lang="en-US" smtClean="0"/>
                  <a:t>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p>
                        <m:r>
                          <a:rPr lang="da-DK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a-DK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a-DK" i="1">
                            <a:latin typeface="Cambria Math"/>
                          </a:rPr>
                          <m:t>𝑛</m:t>
                        </m:r>
                        <m:r>
                          <a:rPr lang="da-DK" i="1">
                            <a:latin typeface="Cambria Math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i="1">
                            <a:latin typeface="Cambria Math"/>
                          </a:rPr>
                          <m:t>𝑖</m:t>
                        </m:r>
                        <m:r>
                          <a:rPr lang="da-DK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a-DK" i="1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a-DK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a-DK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da-DK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GB" smtClean="0"/>
                  <a:t> </a:t>
                </a:r>
                <a:br>
                  <a:rPr lang="en-GB" smtClean="0"/>
                </a:br>
                <a:r>
                  <a:rPr lang="en-GB" smtClean="0"/>
                  <a:t>er en unbiased estimator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mtClean="0"/>
                  <a:t> </a:t>
                </a:r>
                <a:endParaRPr lang="en-GB"/>
              </a:p>
              <a:p>
                <a:r>
                  <a:rPr lang="en-US" smtClean="0"/>
                  <a:t>Desværre ved vi jo, at vi ikke estimerer korrekt, for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a-DK" i="1">
                            <a:latin typeface="Cambria Math"/>
                            <a:ea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da-DK" i="1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GB" smtClean="0"/>
                  <a:t>. </a:t>
                </a:r>
                <a:br>
                  <a:rPr lang="en-GB" smtClean="0"/>
                </a:br>
                <a:r>
                  <a:rPr lang="en-GB" smtClean="0"/>
                  <a:t>Derfor kan en interval-estimering være mere relevant. </a:t>
                </a:r>
                <a:endParaRPr lang="en-GB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8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49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215" y="4806700"/>
            <a:ext cx="4939655" cy="201823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Interval-estimering af varians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640960" cy="55446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mtClean="0"/>
                  <a:t>I kapitel 6 så vi sætning 6.5 (s. 207):</a:t>
                </a:r>
              </a:p>
              <a:p>
                <a:r>
                  <a:rPr lang="en-US" smtClean="0"/>
                  <a:t>Hvis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  <a:r>
                  <a:rPr lang="en-US" smtClean="0"/>
                  <a:t>er </a:t>
                </a:r>
                <a:r>
                  <a:rPr lang="en-US"/>
                  <a:t>variansen for en stikprøve med størrelse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, taget fra en </a:t>
                </a:r>
                <a:r>
                  <a:rPr lang="en-US" u="sng">
                    <a:solidFill>
                      <a:schemeClr val="tx2">
                        <a:lumMod val="75000"/>
                      </a:schemeClr>
                    </a:solidFill>
                  </a:rPr>
                  <a:t>normalfordelt</a:t>
                </a:r>
                <a:r>
                  <a:rPr lang="en-US"/>
                  <a:t> population med middelværdi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/>
                  <a:t> og varians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mtClean="0"/>
                  <a:t>, s</a:t>
                </a:r>
                <a:r>
                  <a:rPr lang="en-US" smtClean="0"/>
                  <a:t>å </a:t>
                </a:r>
                <a:r>
                  <a:rPr lang="en-US"/>
                  <a:t>er </a:t>
                </a:r>
                <a:br>
                  <a:rPr lang="en-US"/>
                </a:br>
                <a:r>
                  <a:rPr lang="en-US"/>
                  <a:t> 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/>
                  <a:t> </a:t>
                </a:r>
                <a:br>
                  <a:rPr lang="en-GB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/>
                  <a:t> (chi-i-anden) fordelt med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a-DK" i="1">
                        <a:latin typeface="Cambria Math"/>
                      </a:rPr>
                      <m:t>𝑛</m:t>
                    </m:r>
                    <m:r>
                      <a:rPr lang="da-DK" i="1">
                        <a:latin typeface="Cambria Math"/>
                      </a:rPr>
                      <m:t>−1</m:t>
                    </m:r>
                  </m:oMath>
                </a14:m>
                <a:r>
                  <a:rPr lang="en-GB"/>
                  <a:t> frihedsgrader</a:t>
                </a:r>
              </a:p>
              <a:p>
                <a:r>
                  <a:rPr lang="en-US" smtClean="0"/>
                  <a:t>Det kan vi bruge til at beregne 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100(1−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% konfidensinteval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mtClean="0"/>
              </a:p>
              <a:p>
                <a:r>
                  <a:rPr lang="en-US" smtClean="0"/>
                  <a:t>Figuren viser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/>
                  <a:t> </a:t>
                </a:r>
                <a:r>
                  <a:rPr lang="en-GB" smtClean="0"/>
                  <a:t>fordelingen med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𝑛</m:t>
                    </m:r>
                    <m:r>
                      <a:rPr lang="da-DK" i="1">
                        <a:latin typeface="Cambria Math"/>
                      </a:rPr>
                      <m:t>−1</m:t>
                    </m:r>
                  </m:oMath>
                </a14:m>
                <a:r>
                  <a:rPr lang="en-GB"/>
                  <a:t> </a:t>
                </a:r>
                <a:r>
                  <a:rPr lang="en-GB" smtClean="0"/>
                  <a:t>frihedsgrader. De to værdier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mtClean="0"/>
                  <a:t> og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mtClean="0"/>
                  <a:t> er beregnet, så de blå arealer under kurvens venstre og højre haler begge 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GB" smtClean="0"/>
                  <a:t>:</a:t>
                </a:r>
              </a:p>
              <a:p>
                <a:pPr lvl="1"/>
                <a:r>
                  <a:rPr lang="en-US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qchisq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endParaRPr lang="en-GB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qchisq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endParaRPr lang="en-GB" smtClean="0"/>
              </a:p>
              <a:p>
                <a:r>
                  <a:rPr lang="en-GB"/>
                  <a:t>Dermed er det hvide areal </a:t>
                </a:r>
                <a:r>
                  <a:rPr lang="en-GB" smtClean="0"/>
                  <a:t/>
                </a:r>
                <a:br>
                  <a:rPr lang="en-GB" smtClean="0"/>
                </a:br>
                <a:r>
                  <a:rPr lang="en-GB" smtClean="0"/>
                  <a:t>imellem </a:t>
                </a:r>
                <a:r>
                  <a:rPr lang="en-GB"/>
                  <a:t>værdierne lig med </a:t>
                </a:r>
                <a:r>
                  <a:rPr lang="en-US" i="1" smtClean="0">
                    <a:latin typeface="Cambria Math" panose="02040503050406030204" pitchFamily="18" charset="0"/>
                  </a:rPr>
                  <a:t/>
                </a:r>
                <a:br>
                  <a:rPr lang="en-US" i="1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mtClean="0"/>
                  <a:t>.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640960" cy="5544616"/>
              </a:xfrm>
              <a:blipFill>
                <a:blip r:embed="rId3"/>
                <a:stretch>
                  <a:fillRect l="-917" t="-659" r="-1059" b="-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05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Beregning af konfidensinterval</a:t>
            </a:r>
            <a:endParaRPr lang="da-D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24744"/>
                <a:ext cx="8424936" cy="5616624"/>
              </a:xfrm>
            </p:spPr>
            <p:txBody>
              <a:bodyPr/>
              <a:lstStyle/>
              <a:p>
                <a:r>
                  <a:rPr lang="da-DK" dirty="0" smtClean="0"/>
                  <a:t>Sandsynligheden for </a:t>
                </a:r>
                <a:r>
                  <a:rPr lang="da-DK" smtClean="0"/>
                  <a:t>at teststørrelsen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a-DK" smtClean="0"/>
                  <a:t> </a:t>
                </a:r>
                <a:r>
                  <a:rPr lang="da-DK" dirty="0" smtClean="0"/>
                  <a:t>ligger </a:t>
                </a:r>
                <a:r>
                  <a:rPr lang="da-DK" smtClean="0"/>
                  <a:t>i det hvide område:</a:t>
                </a:r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sz="1200" dirty="0" smtClean="0"/>
                  <a:t> </a:t>
                </a:r>
                <a:r>
                  <a:rPr lang="da-DK" dirty="0" smtClean="0"/>
                  <a:t/>
                </a:r>
                <a:br>
                  <a:rPr lang="da-DK" dirty="0" smtClean="0"/>
                </a:br>
                <a14:m>
                  <m:oMath xmlns:m="http://schemas.openxmlformats.org/officeDocument/2006/math">
                    <m:r>
                      <a:rPr lang="da-DK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𝜒</m:t>
                                </m:r>
                              </m:e>
                              <m:sup>
                                <m:r>
                                  <a:rPr lang="da-DK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f>
                              <m:fPr>
                                <m:type m:val="lin"/>
                                <m:ctrlPr>
                                  <a:rPr lang="da-DK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  </m:t>
                        </m:r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f>
                          <m:fPr>
                            <m:ctrlPr>
                              <a:rPr lang="da-DK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da-DK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da-DK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da-DK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  </m:t>
                        </m:r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𝜒</m:t>
                                </m:r>
                              </m:e>
                              <m:sup>
                                <m:r>
                                  <a:rPr lang="da-DK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da-DK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da-DK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b="0" i="1" smtClean="0">
                        <a:latin typeface="Cambria Math"/>
                      </a:rPr>
                      <m:t>1−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sz="1200" dirty="0" smtClean="0"/>
                  <a:t> </a:t>
                </a:r>
                <a:endParaRPr lang="da-DK" dirty="0" smtClean="0"/>
              </a:p>
              <a:p>
                <a:r>
                  <a:rPr lang="da-DK" dirty="0" smtClean="0"/>
                  <a:t>Når vi tager det reciprokke og vender ulighedstegnene gælder det stadig: </a:t>
                </a:r>
                <a:br>
                  <a:rPr lang="da-DK" dirty="0" smtClean="0"/>
                </a:br>
                <a:r>
                  <a:rPr lang="da-DK" sz="1200" dirty="0">
                    <a:solidFill>
                      <a:prstClr val="black"/>
                    </a:solidFill>
                  </a:rPr>
                  <a:t> </a:t>
                </a:r>
                <a:r>
                  <a:rPr lang="da-DK" dirty="0" smtClean="0"/>
                  <a:t/>
                </a:r>
                <a:br>
                  <a:rPr lang="da-DK" dirty="0" smtClean="0"/>
                </a:b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a-DK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a-DK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a-DK" i="1">
                                        <a:latin typeface="Cambria Math"/>
                                        <a:ea typeface="Cambria Math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da-DK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da-DK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da-DK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f>
                          <m:fPr>
                            <m:ctrlPr>
                              <a:rPr lang="da-DK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a-DK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d>
                              <m:dPr>
                                <m:ctrlPr>
                                  <a:rPr lang="da-DK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da-DK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  </m:t>
                        </m:r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f>
                          <m:fPr>
                            <m:ctrlPr>
                              <a:rPr lang="da-DK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da-DK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a-DK" i="1">
                                        <a:latin typeface="Cambria Math"/>
                                        <a:ea typeface="Cambria Math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da-DK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da-DK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da-DK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da-DK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i="1">
                        <a:latin typeface="Cambria Math"/>
                      </a:rPr>
                      <m:t>1−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sz="1200" dirty="0">
                    <a:solidFill>
                      <a:prstClr val="black"/>
                    </a:solidFill>
                  </a:rPr>
                  <a:t> </a:t>
                </a:r>
                <a:endParaRPr lang="da-DK" dirty="0" smtClean="0"/>
              </a:p>
              <a:p>
                <a:r>
                  <a:rPr lang="da-DK" dirty="0" smtClean="0"/>
                  <a:t>Vi vender ‘læseretningen’:</a:t>
                </a:r>
                <a:br>
                  <a:rPr lang="da-DK" dirty="0" smtClean="0"/>
                </a:br>
                <a:r>
                  <a:rPr lang="da-DK" sz="1200" dirty="0">
                    <a:solidFill>
                      <a:prstClr val="black"/>
                    </a:solidFill>
                  </a:rPr>
                  <a:t> </a:t>
                </a:r>
                <a:r>
                  <a:rPr lang="da-DK" dirty="0" smtClean="0"/>
                  <a:t/>
                </a:r>
                <a:br>
                  <a:rPr lang="da-DK" dirty="0" smtClean="0"/>
                </a:b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a-DK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a-DK" i="1">
                                        <a:latin typeface="Cambria Math"/>
                                        <a:ea typeface="Cambria Math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da-DK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da-DK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da-DK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 </m:t>
                        </m:r>
                        <m:f>
                          <m:fPr>
                            <m:ctrlPr>
                              <a:rPr lang="da-DK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a-DK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d>
                              <m:dPr>
                                <m:ctrlPr>
                                  <a:rPr lang="da-DK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da-DK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  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 </m:t>
                        </m:r>
                        <m:f>
                          <m:fPr>
                            <m:ctrlPr>
                              <a:rPr lang="da-DK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a-DK" i="1">
                                        <a:latin typeface="Cambria Math"/>
                                        <a:ea typeface="Cambria Math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da-DK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da-DK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da-DK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da-DK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da-DK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i="1">
                        <a:latin typeface="Cambria Math"/>
                      </a:rPr>
                      <m:t>1−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dirty="0" smtClean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24744"/>
                <a:ext cx="8424936" cy="5616624"/>
              </a:xfrm>
              <a:blipFill>
                <a:blip r:embed="rId3"/>
                <a:stretch>
                  <a:fillRect l="-868" t="-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1156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Beregning af konfidensinterval</a:t>
            </a:r>
            <a:endParaRPr lang="da-D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24744"/>
                <a:ext cx="8424936" cy="5616624"/>
              </a:xfrm>
            </p:spPr>
            <p:txBody>
              <a:bodyPr/>
              <a:lstStyle/>
              <a:p>
                <a:r>
                  <a:rPr lang="da-DK" dirty="0" smtClean="0"/>
                  <a:t>(overført)</a:t>
                </a:r>
                <a:br>
                  <a:rPr lang="da-DK" dirty="0" smtClean="0"/>
                </a:br>
                <a:r>
                  <a:rPr lang="da-DK" sz="1200" dirty="0">
                    <a:solidFill>
                      <a:prstClr val="black"/>
                    </a:solidFill>
                  </a:rPr>
                  <a:t> </a:t>
                </a:r>
                <a:r>
                  <a:rPr lang="da-DK" dirty="0">
                    <a:solidFill>
                      <a:prstClr val="black"/>
                    </a:solidFill>
                  </a:rPr>
                  <a:t/>
                </a:r>
                <a:br>
                  <a:rPr lang="da-DK" dirty="0">
                    <a:solidFill>
                      <a:prstClr val="black"/>
                    </a:solidFill>
                  </a:rPr>
                </a:b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a-DK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a-DK" i="1">
                                        <a:latin typeface="Cambria Math"/>
                                        <a:ea typeface="Cambria Math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da-DK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da-DK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da-DK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 </m:t>
                        </m:r>
                        <m:f>
                          <m:fPr>
                            <m:ctrlPr>
                              <a:rPr lang="da-DK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a-DK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d>
                              <m:dPr>
                                <m:ctrlPr>
                                  <a:rPr lang="da-DK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da-DK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  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 </m:t>
                        </m:r>
                        <m:f>
                          <m:fPr>
                            <m:ctrlPr>
                              <a:rPr lang="da-DK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a-DK" i="1">
                                        <a:latin typeface="Cambria Math"/>
                                        <a:ea typeface="Cambria Math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da-DK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da-DK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da-DK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da-DK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i="1">
                        <a:latin typeface="Cambria Math"/>
                      </a:rPr>
                      <m:t>1−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da-DK" dirty="0">
                    <a:solidFill>
                      <a:prstClr val="black"/>
                    </a:solidFill>
                  </a:rPr>
                  <a:t/>
                </a:r>
                <a:br>
                  <a:rPr lang="da-DK" dirty="0">
                    <a:solidFill>
                      <a:prstClr val="black"/>
                    </a:solidFill>
                  </a:rPr>
                </a:br>
                <a:r>
                  <a:rPr lang="da-DK" sz="1200" dirty="0">
                    <a:solidFill>
                      <a:prstClr val="black"/>
                    </a:solidFill>
                  </a:rPr>
                  <a:t> </a:t>
                </a:r>
                <a:endParaRPr lang="da-DK" dirty="0" smtClean="0"/>
              </a:p>
              <a:p>
                <a:r>
                  <a:rPr lang="da-DK" dirty="0" smtClean="0"/>
                  <a:t>Vi ganger alle led med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i="1">
                            <a:latin typeface="Cambria Math"/>
                          </a:rPr>
                          <m:t>𝑛</m:t>
                        </m:r>
                        <m:r>
                          <a:rPr lang="da-DK" i="1">
                            <a:latin typeface="Cambria Math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da-DK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dirty="0" smtClean="0"/>
                  <a:t> (som er positivt):</a:t>
                </a:r>
                <a:br>
                  <a:rPr lang="da-DK" dirty="0" smtClean="0"/>
                </a:br>
                <a:r>
                  <a:rPr lang="da-DK" sz="1200" dirty="0">
                    <a:solidFill>
                      <a:prstClr val="black"/>
                    </a:solidFill>
                  </a:rPr>
                  <a:t> </a:t>
                </a:r>
                <a:r>
                  <a:rPr lang="da-DK" dirty="0" smtClean="0"/>
                  <a:t/>
                </a:r>
                <a:br>
                  <a:rPr lang="da-DK" dirty="0" smtClean="0"/>
                </a:b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da-DK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da-DK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a-DK" i="1">
                                        <a:latin typeface="Cambria Math"/>
                                        <a:ea typeface="Cambria Math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da-DK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da-DK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da-DK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   </m:t>
                        </m:r>
                        <m:sSup>
                          <m:sSupPr>
                            <m:ctrlPr>
                              <a:rPr lang="da-DK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da-DK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  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 </m:t>
                        </m:r>
                        <m:f>
                          <m:fPr>
                            <m:ctrlPr>
                              <a:rPr lang="da-DK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da-DK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da-DK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a-DK" i="1">
                                        <a:latin typeface="Cambria Math"/>
                                        <a:ea typeface="Cambria Math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da-DK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da-DK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da-DK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da-DK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i="1">
                        <a:latin typeface="Cambria Math"/>
                      </a:rPr>
                      <m:t>1−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da-DK" dirty="0">
                    <a:solidFill>
                      <a:prstClr val="black"/>
                    </a:solidFill>
                  </a:rPr>
                  <a:t/>
                </a:r>
                <a:br>
                  <a:rPr lang="da-DK" dirty="0">
                    <a:solidFill>
                      <a:prstClr val="black"/>
                    </a:solidFill>
                  </a:rPr>
                </a:br>
                <a:r>
                  <a:rPr lang="da-DK" sz="1200" dirty="0"/>
                  <a:t> </a:t>
                </a:r>
                <a:endParaRPr lang="da-DK" dirty="0" smtClean="0"/>
              </a:p>
              <a:p>
                <a:r>
                  <a:rPr lang="da-DK" dirty="0" smtClean="0"/>
                  <a:t>Dermed har vi beregnet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/>
                          </a:rPr>
                          <m:t>1−</m:t>
                        </m:r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d>
                    <m:r>
                      <a:rPr lang="da-DK" b="0" i="1" smtClean="0">
                        <a:latin typeface="Cambria Math"/>
                        <a:ea typeface="Cambria Math"/>
                      </a:rPr>
                      <m:t>∙100%</m:t>
                    </m:r>
                  </m:oMath>
                </a14:m>
                <a:r>
                  <a:rPr lang="da-DK" dirty="0" smtClean="0"/>
                  <a:t> </a:t>
                </a:r>
                <a:r>
                  <a:rPr lang="da-DK" dirty="0" err="1" smtClean="0"/>
                  <a:t>konfidensintervallet</a:t>
                </a:r>
                <a:r>
                  <a:rPr lang="da-DK" dirty="0" smtClean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da-DK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dirty="0" smtClean="0"/>
                  <a:t>:</a:t>
                </a:r>
                <a:br>
                  <a:rPr lang="da-DK" dirty="0" smtClean="0"/>
                </a:br>
                <a:r>
                  <a:rPr lang="da-DK" sz="1200" dirty="0">
                    <a:solidFill>
                      <a:prstClr val="black"/>
                    </a:solidFill>
                  </a:rPr>
                  <a:t> </a:t>
                </a:r>
                <a:r>
                  <a:rPr lang="da-DK" dirty="0" smtClean="0"/>
                  <a:t/>
                </a:r>
                <a:br>
                  <a:rPr lang="da-DK" dirty="0" smtClean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da-DK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da-DK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a-DK" i="1">
                                        <a:latin typeface="Cambria Math"/>
                                        <a:ea typeface="Cambria Math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da-DK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da-DK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da-DK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</m:den>
                        </m:f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 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  </m:t>
                        </m:r>
                        <m:f>
                          <m:fPr>
                            <m:ctrlPr>
                              <a:rPr lang="da-DK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da-DK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da-DK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a-DK" i="1">
                                        <a:latin typeface="Cambria Math"/>
                                        <a:ea typeface="Cambria Math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da-DK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da-DK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da-DK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sz="1200" dirty="0" smtClean="0">
                    <a:solidFill>
                      <a:prstClr val="black"/>
                    </a:solidFill>
                  </a:rPr>
                  <a:t> </a:t>
                </a:r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sz="2000" dirty="0" smtClean="0"/>
                  <a:t>(bemærk at den høje værdi for kritisk område bruges til den lave værdi for </a:t>
                </a:r>
                <a:r>
                  <a:rPr lang="da-DK" sz="2000" dirty="0" err="1" smtClean="0"/>
                  <a:t>konfidensintervallet</a:t>
                </a:r>
                <a:r>
                  <a:rPr lang="da-DK" sz="2000" dirty="0" smtClean="0"/>
                  <a:t> (fordi der divideres med den) – og omvendt).</a:t>
                </a:r>
                <a:endParaRPr lang="da-DK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24744"/>
                <a:ext cx="8424936" cy="5616624"/>
              </a:xfrm>
              <a:blipFill>
                <a:blip r:embed="rId3"/>
                <a:stretch>
                  <a:fillRect l="-868" t="-760" b="-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1224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Eksempel 9.2 s. 292 (data s. 145)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mtClean="0"/>
                  <a:t>I en osteproduktion tages en stikprøve med vægten af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=80</m:t>
                    </m:r>
                  </m:oMath>
                </a14:m>
                <a:r>
                  <a:rPr lang="en-GB" smtClean="0"/>
                  <a:t> oste. </a:t>
                </a:r>
                <a:br>
                  <a:rPr lang="en-GB" smtClean="0"/>
                </a:br>
                <a:r>
                  <a:rPr lang="en-GB" smtClean="0"/>
                  <a:t>Man ønsker at bruge stikprøven med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a-DK" sz="20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68.45</m:t>
                    </m:r>
                  </m:oMath>
                </a14:m>
                <a:r>
                  <a:rPr lang="en-GB" smtClean="0"/>
                  <a:t> og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=9.583</m:t>
                    </m:r>
                  </m:oMath>
                </a14:m>
                <a:r>
                  <a:rPr lang="en-GB"/>
                  <a:t> pund til at lave et 95% konfidensinterval for produktionens standardafvigelse 𝜎. Vægten af de producerede oste kan antages at være normalfordelte</a:t>
                </a:r>
                <a:br>
                  <a:rPr lang="en-GB"/>
                </a:br>
                <a:endParaRPr lang="en-GB"/>
              </a:p>
              <a:p>
                <a:pPr marL="0" indent="0">
                  <a:buNone/>
                </a:pPr>
                <a:r>
                  <a:rPr lang="en-US" b="1" smtClean="0"/>
                  <a:t>Løsning: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qchisq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type m:val="li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qchisq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0.975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79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=105.473</m:t>
                    </m:r>
                  </m:oMath>
                </a14:m>
                <a:endParaRPr lang="en-GB" sz="200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qchisq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qchisq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0.025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79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=56.309</m:t>
                    </m:r>
                  </m:oMath>
                </a14:m>
                <a:endParaRPr lang="en-GB" sz="200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da-DK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da-DK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a-DK" sz="2000" i="1">
                                    <a:latin typeface="Cambria Math"/>
                                    <a:ea typeface="Cambria Math"/>
                                  </a:rPr>
                                  <m:t>𝜒</m:t>
                                </m:r>
                              </m:e>
                              <m:sup>
                                <m:r>
                                  <a:rPr lang="da-DK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da-DK" sz="2000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da-DK" sz="20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&lt;</m:t>
                    </m:r>
                    <m:sSup>
                      <m:sSup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   </m:t>
                        </m:r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da-DK" sz="2000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da-DK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da-DK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a-DK" sz="2000" i="1">
                                    <a:latin typeface="Cambria Math"/>
                                    <a:ea typeface="Cambria Math"/>
                                  </a:rPr>
                                  <m:t>𝜒</m:t>
                                </m:r>
                              </m:e>
                              <m:sup>
                                <m:r>
                                  <a:rPr lang="da-DK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type m:val="lin"/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da-DK" sz="2000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da-DK" sz="20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</m:den>
                    </m:f>
                  </m:oMath>
                </a14:m>
                <a:endParaRPr lang="en-GB" sz="200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da-DK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79</m:t>
                            </m:r>
                          </m:e>
                        </m:d>
                        <m:sSup>
                          <m:sSupPr>
                            <m:ctrlPr>
                              <a:rPr lang="da-DK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(9.583)</m:t>
                            </m:r>
                          </m:e>
                          <m:sup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105.473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&lt;</m:t>
                    </m:r>
                    <m:sSup>
                      <m:sSup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   </m:t>
                        </m:r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da-DK" sz="2000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&lt;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da-DK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79</m:t>
                            </m:r>
                          </m:e>
                        </m:d>
                        <m:sSup>
                          <m:sSupPr>
                            <m:ctrlPr>
                              <a:rPr lang="da-DK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  <m:t>(9.583)</m:t>
                            </m:r>
                          </m:e>
                          <m:sup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56.309</m:t>
                        </m:r>
                      </m:den>
                    </m:f>
                  </m:oMath>
                </a14:m>
                <a:endParaRPr lang="en-GB" sz="2000" smtClean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68.8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/>
                      </a:rPr>
                      <m:t>&lt;</m:t>
                    </m:r>
                    <m:sSup>
                      <m:sSup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   </m:t>
                        </m:r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da-DK" sz="2000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128.8</m:t>
                    </m:r>
                  </m:oMath>
                </a14:m>
                <a:endParaRPr lang="en-GB" sz="2000" smtClean="0"/>
              </a:p>
              <a:p>
                <a:r>
                  <a:rPr lang="en-US" sz="2000" b="0" smtClean="0">
                    <a:ea typeface="Cambria Math"/>
                  </a:rPr>
                  <a:t>Vi tager kvadratroden, for at få 95 % konfidensinterval for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US" sz="2000" b="0" smtClean="0">
                    <a:ea typeface="Cambria Math"/>
                  </a:rPr>
                  <a:t/>
                </a:r>
                <a:br>
                  <a:rPr lang="en-US" sz="2000" b="0" smtClean="0"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8.29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  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𝜎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 &lt; 11.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35</m:t>
                    </m:r>
                  </m:oMath>
                </a14:m>
                <a:r>
                  <a:rPr lang="en-GB" sz="2000" smtClean="0"/>
                  <a:t>.</a:t>
                </a:r>
                <a:endParaRPr lang="en-GB" sz="2000"/>
              </a:p>
              <a:p>
                <a:pPr marL="0" indent="0">
                  <a:buNone/>
                </a:pPr>
                <a:endParaRPr lang="en-GB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1" t="-659" r="-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04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Hypotesetest om varians med 1 stikprøve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Vi skal bruge stikprøven til at undersøge påstanden om, at populationens varians har en given værdi,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mtClean="0"/>
                  <a:t>. Dermed er nulhypotesen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GB" smtClean="0"/>
              </a:p>
              <a:p>
                <a:r>
                  <a:rPr lang="en-US" smtClean="0"/>
                  <a:t>Alternativhypotesen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 er, afhængig af situationen, en af mulighederne: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GB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GB" smtClean="0"/>
              </a:p>
              <a:p>
                <a:r>
                  <a:rPr lang="en-US" smtClean="0"/>
                  <a:t>Teststørrelsen følger af sætning 6.5:</a:t>
                </a:r>
                <a:br>
                  <a:rPr lang="en-US" smtClean="0"/>
                </a:br>
                <a:r>
                  <a:rPr lang="en-US" smtClean="0"/>
                  <a:t> 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GB"/>
                  <a:t> </a:t>
                </a:r>
                <a:r>
                  <a:rPr lang="en-GB" smtClean="0"/>
                  <a:t/>
                </a:r>
                <a:br>
                  <a:rPr lang="en-GB" smtClean="0"/>
                </a:br>
                <a:r>
                  <a:rPr lang="en-GB" smtClean="0"/>
                  <a:t>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/>
                  <a:t> </a:t>
                </a:r>
                <a:r>
                  <a:rPr lang="en-GB" smtClean="0"/>
                  <a:t>fordelt </a:t>
                </a:r>
                <a:r>
                  <a:rPr lang="en-GB"/>
                  <a:t>med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𝑛</m:t>
                    </m:r>
                    <m:r>
                      <a:rPr lang="da-DK" i="1">
                        <a:latin typeface="Cambria Math"/>
                      </a:rPr>
                      <m:t>−1</m:t>
                    </m:r>
                  </m:oMath>
                </a14:m>
                <a:r>
                  <a:rPr lang="en-GB"/>
                  <a:t> </a:t>
                </a:r>
                <a:r>
                  <a:rPr lang="en-GB" smtClean="0"/>
                  <a:t>frihedsgrader</a:t>
                </a:r>
              </a:p>
              <a:p>
                <a:r>
                  <a:rPr lang="en-US" smtClean="0"/>
                  <a:t>Vi må antage, at data er normalfordelte.</a:t>
                </a:r>
                <a:endParaRPr lang="en-GB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8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58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Eksempel 9.3, s. 294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Siliciumskiver (silicon wafers) er ekstremt tynde</a:t>
                </a:r>
                <a:br>
                  <a:rPr lang="en-US" smtClean="0"/>
                </a:br>
                <a:r>
                  <a:rPr lang="en-US" smtClean="0"/>
                  <a:t>skiver af halvledermateriale, der bl.a. bruges til</a:t>
                </a:r>
                <a:br>
                  <a:rPr lang="en-US" smtClean="0"/>
                </a:br>
                <a:r>
                  <a:rPr lang="en-US" smtClean="0"/>
                  <a:t>integrerede kredsløb og solceller</a:t>
                </a:r>
              </a:p>
              <a:p>
                <a:r>
                  <a:rPr lang="en-US" smtClean="0"/>
                  <a:t>I en bestemt produktion skal standardafvigelsen</a:t>
                </a:r>
                <a:br>
                  <a:rPr lang="en-US" smtClean="0"/>
                </a:br>
                <a:r>
                  <a:rPr lang="en-US" smtClean="0"/>
                  <a:t>være højst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0.50</m:t>
                    </m:r>
                  </m:oMath>
                </a14:m>
                <a:r>
                  <a:rPr lang="en-US" smtClean="0"/>
                  <a:t> mil </a:t>
                </a:r>
                <a:br>
                  <a:rPr lang="en-US" smtClean="0"/>
                </a:br>
                <a:r>
                  <a:rPr lang="en-US" smtClean="0"/>
                  <a:t>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mtClean="0"/>
                  <a:t> mil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1/1000</m:t>
                    </m:r>
                  </m:oMath>
                </a14:m>
                <a:r>
                  <a:rPr lang="en-US" smtClean="0"/>
                  <a:t> inch =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0.00254</m:t>
                    </m:r>
                  </m:oMath>
                </a14:m>
                <a:r>
                  <a:rPr lang="en-GB"/>
                  <a:t> </a:t>
                </a:r>
                <a:r>
                  <a:rPr lang="en-GB" smtClean="0"/>
                  <a:t>cm)</a:t>
                </a:r>
                <a:r>
                  <a:rPr lang="en-US" smtClean="0"/>
                  <a:t> </a:t>
                </a:r>
              </a:p>
              <a:p>
                <a:r>
                  <a:rPr lang="en-US" smtClean="0"/>
                  <a:t>En stikprøve på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US" smtClean="0"/>
                  <a:t> skiver har standardafvigelse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=0.64</m:t>
                    </m:r>
                  </m:oMath>
                </a14:m>
                <a:r>
                  <a:rPr lang="en-GB" smtClean="0"/>
                  <a:t> mil. </a:t>
                </a:r>
                <a:br>
                  <a:rPr lang="en-GB" smtClean="0"/>
                </a:br>
                <a:r>
                  <a:rPr lang="en-GB" smtClean="0"/>
                  <a:t>Beslut på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GB" smtClean="0"/>
                  <a:t> % signifikansniveau, om produktionen skal kasseres? </a:t>
                </a:r>
                <a:br>
                  <a:rPr lang="en-GB" smtClean="0"/>
                </a:br>
                <a:endParaRPr lang="en-GB" smtClean="0"/>
              </a:p>
              <a:p>
                <a:pPr marL="0" indent="0">
                  <a:buNone/>
                </a:pPr>
                <a:r>
                  <a:rPr lang="en-US" b="1" smtClean="0"/>
                  <a:t>Løsning: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b="1" smtClean="0"/>
                  <a:t>Hypoteser</a:t>
                </a:r>
                <a:r>
                  <a:rPr lang="en-GB" smtClean="0"/>
                  <a:t>: </a:t>
                </a:r>
                <a:br>
                  <a:rPr lang="en-GB" smtClean="0"/>
                </a:br>
                <a:r>
                  <a:rPr lang="en-GB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=0.50</m:t>
                    </m:r>
                  </m:oMath>
                </a14:m>
                <a:r>
                  <a:rPr lang="en-US" smtClean="0"/>
                  <a:t> </a:t>
                </a:r>
                <a:br>
                  <a:rPr lang="en-US" smtClean="0"/>
                </a:br>
                <a:r>
                  <a:rPr lang="en-US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0.50</m:t>
                    </m:r>
                  </m:oMath>
                </a14:m>
                <a:r>
                  <a:rPr lang="en-GB" smtClean="0"/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/>
                  <a:t> </a:t>
                </a:r>
                <a:r>
                  <a:rPr lang="en-US" b="1" smtClean="0"/>
                  <a:t>Signifikansniveau</a:t>
                </a:r>
                <a:r>
                  <a:rPr lang="en-US" smtClean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</m:t>
                    </m:r>
                  </m:oMath>
                </a14:m>
                <a:endParaRPr lang="en-GB" smtClean="0"/>
              </a:p>
              <a:p>
                <a:pPr marL="0" indent="0">
                  <a:buNone/>
                </a:pPr>
                <a:endParaRPr lang="en-GB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3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0" name="Picture 6" descr="Silicon Wafer Image &amp; Photo (Free Trial) | Big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94"/>
          <a:stretch/>
        </p:blipFill>
        <p:spPr bwMode="auto">
          <a:xfrm>
            <a:off x="6415980" y="1356663"/>
            <a:ext cx="2476500" cy="1589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10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alj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alj presentation</Template>
  <TotalTime>35912</TotalTime>
  <Words>4061</Words>
  <Application>Microsoft Office PowerPoint</Application>
  <PresentationFormat>On-screen Show (4:3)</PresentationFormat>
  <Paragraphs>136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Courier New</vt:lpstr>
      <vt:lpstr>1_alj presentation</vt:lpstr>
      <vt:lpstr>Sandsynlighedsteori og statistik    Kapitel 9.  Inferens med varianser   (afsnit 9.1-9.3 (alt)) </vt:lpstr>
      <vt:lpstr>Estimering af varianser</vt:lpstr>
      <vt:lpstr>Punkt-estimering af varians</vt:lpstr>
      <vt:lpstr>Interval-estimering af varians</vt:lpstr>
      <vt:lpstr>Beregning af konfidensinterval</vt:lpstr>
      <vt:lpstr>Beregning af konfidensinterval</vt:lpstr>
      <vt:lpstr>Eksempel 9.2 s. 292 (data s. 145)</vt:lpstr>
      <vt:lpstr>Hypotesetest om varians med 1 stikprøve</vt:lpstr>
      <vt:lpstr>Eksempel 9.3, s. 294</vt:lpstr>
      <vt:lpstr>Eksempel 9.3, s. 294</vt:lpstr>
      <vt:lpstr>Estimering af varians for 2 stikprøver</vt:lpstr>
      <vt:lpstr>Konf.interval for forhold ml. 2 varianser</vt:lpstr>
      <vt:lpstr>Konf.interval for forhold ml. 2 varianser</vt:lpstr>
      <vt:lpstr>Eksempel 9.6, s. 298 (data s. 277)</vt:lpstr>
      <vt:lpstr>Hypotesetest om varians med 2 stikprøver</vt:lpstr>
      <vt:lpstr>Hypotesetest om varians med 2 stikprøver</vt:lpstr>
      <vt:lpstr>Eksempel 9.5, s. 296</vt:lpstr>
      <vt:lpstr>Eksempel 9.5, s. 296</vt:lpstr>
      <vt:lpstr>Eksempel 9.5, s. 296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K09</dc:title>
  <dc:creator>Allan Leck Jensen</dc:creator>
  <cp:lastModifiedBy>Allan Leck Jensen</cp:lastModifiedBy>
  <cp:revision>988</cp:revision>
  <dcterms:created xsi:type="dcterms:W3CDTF">2015-02-03T16:48:11Z</dcterms:created>
  <dcterms:modified xsi:type="dcterms:W3CDTF">2021-10-28T14:13:46Z</dcterms:modified>
</cp:coreProperties>
</file>