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30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60" r:id="rId11"/>
    <p:sldId id="359" r:id="rId12"/>
    <p:sldId id="361" r:id="rId13"/>
    <p:sldId id="362" r:id="rId14"/>
    <p:sldId id="363" r:id="rId15"/>
    <p:sldId id="373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85D8A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>
      <p:cViewPr varScale="1">
        <p:scale>
          <a:sx n="86" d="100"/>
          <a:sy n="86" d="100"/>
        </p:scale>
        <p:origin x="8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04-11-2021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176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130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564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452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922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996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9427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1390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642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063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79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500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677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133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285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134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56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dirty="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br>
              <a:rPr lang="da-DK" sz="3600" dirty="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 smtClean="0">
                <a:solidFill>
                  <a:schemeClr val="tx1"/>
                </a:solidFill>
              </a:rPr>
              <a:t>10.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Chi-i-anden tests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z="1000" smtClean="0"/>
              <a:t> 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 smtClean="0">
                <a:solidFill>
                  <a:schemeClr val="tx1"/>
                </a:solidFill>
              </a:rPr>
              <a:t>(afsnit 10.4-10.5)</a:t>
            </a: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10.13 og 10.14, s. 320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Et firma sætter nyansatte i et træningsprogram ved ansættelsen. De vil gerne undersøge, om der er sammenhæng mellem, hvor godt de ansatte klarer sig i træningsprogrammet og hvor godt, de senere klarer sig i jobbet</a:t>
                </a:r>
                <a:br>
                  <a:rPr lang="en-US" smtClean="0"/>
                </a:b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Lav en chi-i-anden </a:t>
                </a:r>
                <a:br>
                  <a:rPr lang="en-US" smtClean="0"/>
                </a:br>
                <a:r>
                  <a:rPr lang="en-US" smtClean="0"/>
                  <a:t>test med signifikans-</a:t>
                </a:r>
                <a:br>
                  <a:rPr lang="en-US" smtClean="0"/>
                </a:br>
                <a:r>
                  <a:rPr lang="en-US" smtClean="0"/>
                  <a:t>niveau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smtClean="0"/>
                  <a:t>, om der</a:t>
                </a:r>
                <a:br>
                  <a:rPr lang="en-US" smtClean="0"/>
                </a:br>
                <a:r>
                  <a:rPr lang="en-US" smtClean="0"/>
                  <a:t>er sammenhæng</a:t>
                </a:r>
                <a:br>
                  <a:rPr lang="en-US" smtClean="0"/>
                </a:br>
                <a:endParaRPr lang="en-US" smtClean="0"/>
              </a:p>
              <a:p>
                <a:pPr marL="0" indent="0">
                  <a:buNone/>
                </a:pPr>
                <a:r>
                  <a:rPr lang="en-US" b="1" smtClean="0"/>
                  <a:t>Løsning: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b="1" smtClean="0"/>
                  <a:t>Hypoteser</a:t>
                </a:r>
                <a:r>
                  <a:rPr lang="en-GB" smtClean="0"/>
                  <a:t>:</a:t>
                </a:r>
                <a:br>
                  <a:rPr lang="en-GB" smtClean="0"/>
                </a:br>
                <a:r>
                  <a:rPr lang="en-GB" smtClean="0"/>
                  <a:t>	</a:t>
                </a:r>
                <a:r>
                  <a:rPr lang="en-GB" sz="20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smtClean="0"/>
                  <a:t>: Præstation i træningsprogram og succes i jobbet er uafhængige</a:t>
                </a:r>
                <a:br>
                  <a:rPr lang="en-GB" sz="2000" smtClean="0"/>
                </a:br>
                <a:r>
                  <a:rPr lang="en-GB" sz="200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/>
                  <a:t>: Præstation i træningsprogram og </a:t>
                </a:r>
                <a:r>
                  <a:rPr lang="en-GB" sz="2000" smtClean="0"/>
                  <a:t>succes </a:t>
                </a:r>
                <a:r>
                  <a:rPr lang="en-GB" sz="2000"/>
                  <a:t>i jobbet er </a:t>
                </a:r>
                <a:r>
                  <a:rPr lang="en-GB" sz="2000" smtClean="0"/>
                  <a:t>afhængige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smtClean="0"/>
                  <a:t>Signifikansniveau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GB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  <a:blipFill>
                <a:blip r:embed="rId2"/>
                <a:stretch>
                  <a:fillRect l="-996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02" y="2564904"/>
            <a:ext cx="585248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10.13 og 10.14, s. 320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b="1" smtClean="0"/>
                  <a:t>Kriterier</a:t>
                </a:r>
                <a:r>
                  <a:rPr lang="en-US" smtClean="0"/>
                  <a:t>: Teststørrelsen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𝑗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i="1">
                                <a:latin typeface="Cambria Math"/>
                              </a:rPr>
                              <m:t>𝑐</m:t>
                            </m:r>
                          </m:sup>
                          <m:e>
                            <m:f>
                              <m:f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da-DK" smtClean="0"/>
                  <a:t> 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 fordelt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(</m:t>
                    </m:r>
                    <m:r>
                      <a:rPr lang="da-DK" i="1">
                        <a:latin typeface="Cambria Math"/>
                      </a:rPr>
                      <m:t>𝑟</m:t>
                    </m:r>
                    <m:r>
                      <a:rPr lang="da-DK" i="1">
                        <a:latin typeface="Cambria Math"/>
                      </a:rPr>
                      <m:t>−1)(</m:t>
                    </m:r>
                    <m:r>
                      <a:rPr lang="da-DK" i="1">
                        <a:latin typeface="Cambria Math"/>
                      </a:rPr>
                      <m:t>𝑐</m:t>
                    </m:r>
                    <m:r>
                      <a:rPr lang="da-DK" i="1">
                        <a:latin typeface="Cambria Math"/>
                      </a:rPr>
                      <m:t>−1)</m:t>
                    </m:r>
                  </m:oMath>
                </a14:m>
                <a:r>
                  <a:rPr lang="da-DK" dirty="0"/>
                  <a:t> </a:t>
                </a:r>
                <a:r>
                  <a:rPr lang="da-DK" smtClean="0"/>
                  <a:t>frihedsgrader. Her er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a-DK" smtClean="0"/>
                  <a:t>, så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a-DK" smtClean="0"/>
                  <a:t>. </a:t>
                </a:r>
                <a:br>
                  <a:rPr lang="da-DK" smtClean="0"/>
                </a:br>
                <a:r>
                  <a:rPr lang="da-DK" smtClean="0"/>
                  <a:t>Vi </a:t>
                </a:r>
                <a:r>
                  <a:rPr lang="da-DK"/>
                  <a:t>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qchisq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a-DK"/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</m:t>
                        </m:r>
                      </m:e>
                    </m:d>
                  </m:oMath>
                </a14:m>
                <a:r>
                  <a:rPr lang="en-US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b="0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=13.277</m:t>
                    </m:r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endParaRPr lang="da-DK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da-DK" b="1" smtClean="0"/>
                  <a:t>Beregninger</a:t>
                </a:r>
                <a:r>
                  <a:rPr lang="da-DK" smtClean="0"/>
                  <a:t>: Vi beregner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</m:oMath>
                </a14:m>
                <a:r>
                  <a:rPr lang="da-DK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𝑗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dirty="0" smtClean="0"/>
                  <a:t>: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∙60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=16.8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 sz="20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∙188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52.64</m:t>
                    </m:r>
                  </m:oMath>
                </a14:m>
                <a:r>
                  <a:rPr lang="da-DK" sz="200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∙152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42.56</m:t>
                    </m:r>
                  </m:oMath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∙60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25.05</m:t>
                    </m:r>
                    <m:r>
                      <m:rPr>
                        <m:nor/>
                      </m:rPr>
                      <a:rPr lang="da-DK" sz="2000" dirty="0"/>
                      <m:t>       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∙188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78.49</m:t>
                    </m:r>
                    <m:r>
                      <m:rPr>
                        <m:nor/>
                      </m:rPr>
                      <a:rPr lang="da-DK" sz="2000"/>
                      <m:t>       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∙152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63.46</m:t>
                    </m:r>
                  </m:oMath>
                </a14:m>
                <a:r>
                  <a:rPr lang="en-US" sz="2000" smtClean="0"/>
                  <a:t> </a:t>
                </a:r>
                <a:br>
                  <a:rPr lang="en-US" sz="200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∙60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18.15</m:t>
                    </m:r>
                    <m:r>
                      <m:rPr>
                        <m:nor/>
                      </m:rPr>
                      <a:rPr lang="da-DK" sz="2000" dirty="0"/>
                      <m:t>       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∙188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56.87</m:t>
                    </m:r>
                    <m:r>
                      <m:rPr>
                        <m:nor/>
                      </m:rPr>
                      <a:rPr lang="da-DK" sz="2000"/>
                      <m:t>       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∙152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45.98</m:t>
                    </m:r>
                  </m:oMath>
                </a14:m>
                <a:r>
                  <a:rPr lang="da-DK" sz="2000" dirty="0" smtClean="0"/>
                  <a:t> </a:t>
                </a:r>
                <a:endParaRPr lang="da-DK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  <a:blipFill>
                <a:blip r:embed="rId2"/>
                <a:stretch>
                  <a:fillRect l="-996" r="-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973" t="34497"/>
          <a:stretch/>
        </p:blipFill>
        <p:spPr>
          <a:xfrm>
            <a:off x="5121591" y="2405617"/>
            <a:ext cx="3909974" cy="1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10.13 og 10.14, s. 320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da-DK" b="1" smtClean="0"/>
                  <a:t>Beregninger (fortsat)</a:t>
                </a:r>
                <a:r>
                  <a:rPr lang="da-DK" smtClean="0"/>
                  <a:t>:</a:t>
                </a:r>
                <a:br>
                  <a:rPr lang="da-DK" smtClean="0"/>
                </a:br>
                <a:r>
                  <a:rPr lang="da-DK" smtClean="0"/>
                  <a:t>Her er de forventede</a:t>
                </a:r>
                <a:br>
                  <a:rPr lang="da-DK" smtClean="0"/>
                </a:br>
                <a:r>
                  <a:rPr lang="da-DK" smtClean="0"/>
                  <a:t>antal vist i fed </a:t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>Vi beregner</a:t>
                </a:r>
                <a:r>
                  <a:rPr lang="en-US" smtClean="0"/>
                  <a:t> test-</a:t>
                </a:r>
                <a:br>
                  <a:rPr lang="en-US" smtClean="0"/>
                </a:br>
                <a:r>
                  <a:rPr lang="en-US" smtClean="0"/>
                  <a:t>størrelsen</a:t>
                </a:r>
                <a:r>
                  <a:rPr lang="da-DK" smtClean="0"/>
                  <a:t>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(23−16.80)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16.80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52.64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 </a:t>
                </a:r>
                <a:br>
                  <a:rPr lang="en-US" b="0" i="1" smtClean="0">
                    <a:latin typeface="Cambria Math" panose="02040503050406030204" pitchFamily="18" charset="0"/>
                  </a:rPr>
                </a:br>
                <a:r>
                  <a:rPr lang="en-US" b="0" i="1" smtClean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45.98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45.98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=20.179</m:t>
                    </m:r>
                  </m:oMath>
                </a14:m>
                <a:r>
                  <a:rPr lang="da-DK" smtClean="0"/>
                  <a:t> </a:t>
                </a:r>
                <a:r>
                  <a:rPr lang="da-DK"/>
                  <a:t/>
                </a:r>
                <a:br>
                  <a:rPr lang="da-DK"/>
                </a:br>
                <a:endParaRPr lang="da-DK" sz="20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da-DK" b="1" smtClean="0"/>
                  <a:t>Konklusion</a:t>
                </a:r>
                <a:r>
                  <a:rPr lang="da-DK" smtClean="0"/>
                  <a:t>: Vi forkaster nulhypotesen, da 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=20.179&gt;13.277=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mtClean="0"/>
                  <a:t> </a:t>
                </a:r>
                <a:br>
                  <a:rPr lang="da-DK" smtClean="0"/>
                </a:br>
                <a:r>
                  <a:rPr lang="da-DK" smtClean="0"/>
                  <a:t>Succes i jobbet afhænger altså af, hvor godt man har præsteret i træningsprogrammet. </a:t>
                </a:r>
                <a:r>
                  <a:rPr lang="da-DK"/>
                  <a:t/>
                </a:r>
                <a:br>
                  <a:rPr lang="da-DK"/>
                </a:br>
                <a:endParaRPr lang="da-DK" sz="2000" dirty="0"/>
              </a:p>
              <a:p>
                <a:pPr marL="457200" indent="-457200">
                  <a:buFont typeface="+mj-lt"/>
                  <a:buAutoNum type="arabicPeriod" startAt="4"/>
                </a:pP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  <a:blipFill>
                <a:blip r:embed="rId2"/>
                <a:stretch>
                  <a:fillRect l="-996" t="-879" b="-2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63" y="1201675"/>
            <a:ext cx="5252633" cy="26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24744"/>
            <a:ext cx="4993394" cy="2493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10.13 og 10.14, s. 320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568952" cy="5616624"/>
              </a:xfrm>
            </p:spPr>
            <p:txBody>
              <a:bodyPr/>
              <a:lstStyle/>
              <a:p>
                <a:r>
                  <a:rPr lang="da-DK" sz="2000" smtClean="0"/>
                  <a:t>Vi kan undersøge mønsteret </a:t>
                </a:r>
                <a:br>
                  <a:rPr lang="da-DK" sz="2000" smtClean="0"/>
                </a:br>
                <a:r>
                  <a:rPr lang="da-DK" sz="2000" smtClean="0"/>
                  <a:t>for afhængigheden mellem</a:t>
                </a:r>
                <a:br>
                  <a:rPr lang="da-DK" sz="2000" smtClean="0"/>
                </a:br>
                <a:r>
                  <a:rPr lang="da-DK" sz="2000" smtClean="0"/>
                  <a:t>de to egenskaber ved at se</a:t>
                </a:r>
                <a:br>
                  <a:rPr lang="da-DK" sz="2000" smtClean="0"/>
                </a:br>
                <a:r>
                  <a:rPr lang="da-DK" sz="2000" smtClean="0"/>
                  <a:t>på hver celles bidrag til </a:t>
                </a:r>
                <a:br>
                  <a:rPr lang="da-DK" sz="2000" smtClean="0"/>
                </a:br>
                <a:r>
                  <a:rPr lang="da-DK" sz="2000" smtClean="0"/>
                  <a:t>teststørrelsen</a:t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1100" smtClean="0"/>
                  <a:t> </a:t>
                </a:r>
                <a:endParaRPr lang="da-DK" sz="2000" smtClean="0"/>
              </a:p>
              <a:p>
                <a:r>
                  <a:rPr lang="da-DK" sz="2000" smtClean="0"/>
                  <a:t>Hvert bidrag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sz="2000" smtClean="0"/>
                  <a:t> er farvelagt efter størrelse på en skala fra grøn til rød. De største (rødeste) værdier er i hjørnerne</a:t>
                </a:r>
              </a:p>
              <a:p>
                <a:r>
                  <a:rPr lang="da-DK" sz="2000" smtClean="0"/>
                  <a:t>Det største bidrag 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smtClean="0"/>
                  <a:t> er 6.300. Det kommer fordi flere end forventet af dem, der har klaret sig ‘Above average’ i træningsprogrammet, klarer sig ‘Very good’ i jobbet. Der er 63 mod forventet 45.98</a:t>
                </a:r>
              </a:p>
              <a:p>
                <a:r>
                  <a:rPr lang="da-DK" sz="2000" smtClean="0"/>
                  <a:t>Næststørste bidrag, 4.613, skyldes at der kun er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da-DK" sz="2000" smtClean="0"/>
                  <a:t> mod forventet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18.15</m:t>
                    </m:r>
                  </m:oMath>
                </a14:m>
                <a:r>
                  <a:rPr lang="da-DK" sz="2000" smtClean="0"/>
                  <a:t>, der har klaret sig ‘Below average’ i træning, men ‘Very good’ i job</a:t>
                </a:r>
              </a:p>
              <a:p>
                <a:r>
                  <a:rPr lang="da-DK" sz="2000" smtClean="0"/>
                  <a:t>Træningsprogrammet virker efter hensigten.</a:t>
                </a:r>
                <a:r>
                  <a:rPr lang="da-DK"/>
                  <a:t/>
                </a:r>
                <a:br>
                  <a:rPr lang="da-DK"/>
                </a:b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568952" cy="5616624"/>
              </a:xfrm>
              <a:blipFill>
                <a:blip r:embed="rId3"/>
                <a:stretch>
                  <a:fillRect l="-641" t="-651" r="-1352" b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780928"/>
            <a:ext cx="2759786" cy="10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Goodness of Fit – Eksempel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Bogens eksempel 10.15 om Goodness of Fit er temmeligt omfattende, så jeg giver et simplere eksempel:</a:t>
                </a:r>
              </a:p>
              <a:p>
                <a:r>
                  <a:rPr lang="da-DK" smtClean="0"/>
                  <a:t>I et programmeringskursus har 60 ingeniørstuderende afleveret et computerprogram. Underviseren laver en opgørelse over antal fejl i de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𝑛</m:t>
                    </m:r>
                    <m:r>
                      <a:rPr lang="da-DK" b="0" i="1" smtClean="0">
                        <a:latin typeface="Cambria Math"/>
                      </a:rPr>
                      <m:t>=60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programmer: 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dirty="0" smtClean="0"/>
              </a:p>
              <a:p>
                <a:r>
                  <a:rPr lang="da-DK" smtClean="0"/>
                  <a:t>Underviseren </a:t>
                </a:r>
                <a:r>
                  <a:rPr lang="da-DK" dirty="0" smtClean="0"/>
                  <a:t>har en formodning om at antal </a:t>
                </a:r>
                <a:r>
                  <a:rPr lang="da-DK" smtClean="0"/>
                  <a:t>fejl i programmet </a:t>
                </a:r>
                <a:r>
                  <a:rPr lang="da-DK" dirty="0" smtClean="0"/>
                  <a:t>følger en </a:t>
                </a:r>
                <a:r>
                  <a:rPr lang="da-DK" dirty="0" err="1" smtClean="0"/>
                  <a:t>Poisson</a:t>
                </a:r>
                <a:r>
                  <a:rPr lang="da-DK" dirty="0" smtClean="0"/>
                  <a:t> fordeling.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7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33" y="3144086"/>
            <a:ext cx="3324275" cy="19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>
                <a:solidFill>
                  <a:srgbClr val="C00000"/>
                </a:solidFill>
              </a:rPr>
              <a:t>Fra Kap. 4</a:t>
            </a:r>
            <a:r>
              <a:rPr lang="da-DK" smtClean="0"/>
              <a:t>: Poisson-fordelingen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000" dirty="0" smtClean="0"/>
                  <a:t>En fabrik producerer i </a:t>
                </a:r>
                <a:r>
                  <a:rPr lang="da-DK" sz="2000" smtClean="0"/>
                  <a:t>gennemsnit 4.2 </a:t>
                </a:r>
                <a:r>
                  <a:rPr lang="da-DK" sz="2000" dirty="0" smtClean="0"/>
                  <a:t>defekte produkter om dagen. Hvad er sandsynligheden for at den producerer præcis 7 defekte i morgen?</a:t>
                </a:r>
              </a:p>
              <a:p>
                <a:r>
                  <a:rPr lang="da-DK" sz="2000" dirty="0" err="1" smtClean="0">
                    <a:solidFill>
                      <a:schemeClr val="tx2"/>
                    </a:solidFill>
                  </a:rPr>
                  <a:t>Poisson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-fordelingen</a:t>
                </a:r>
                <a:r>
                  <a:rPr lang="da-DK" sz="2000" dirty="0" smtClean="0"/>
                  <a:t> bruges, når man tæller antal ‘</a:t>
                </a:r>
                <a:r>
                  <a:rPr lang="da-DK" sz="2000" dirty="0" err="1" smtClean="0"/>
                  <a:t>succes’er</a:t>
                </a:r>
                <a:r>
                  <a:rPr lang="da-DK" sz="2000" smtClean="0"/>
                  <a:t>’ (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z="2000" smtClean="0"/>
                  <a:t>) </a:t>
                </a:r>
                <a:r>
                  <a:rPr lang="da-DK" sz="2000" dirty="0" smtClean="0"/>
                  <a:t>og kender det forventede antal pr. enhed eller tidsrum (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000" dirty="0" smtClean="0"/>
                  <a:t>)</a:t>
                </a:r>
              </a:p>
              <a:p>
                <a:r>
                  <a:rPr lang="da-DK" sz="2000" dirty="0" smtClean="0"/>
                  <a:t>Sandsynlighedsfunktionen for </a:t>
                </a:r>
                <a:r>
                  <a:rPr lang="da-DK" sz="2000" dirty="0" err="1" smtClean="0"/>
                  <a:t>Poisson</a:t>
                </a:r>
                <a:r>
                  <a:rPr lang="da-DK" sz="2000" dirty="0" smtClean="0"/>
                  <a:t>-fordelingen </a:t>
                </a:r>
                <a:r>
                  <a:rPr lang="da-DK" sz="2000" smtClean="0"/>
                  <a:t>er:</a:t>
                </a:r>
                <a:br>
                  <a:rPr lang="da-DK" sz="2000" smtClean="0"/>
                </a:br>
                <a:r>
                  <a:rPr lang="da-DK" sz="200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0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𝜆</m:t>
                        </m:r>
                      </m:sup>
                    </m:sSup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      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for</m:t>
                    </m:r>
                    <m:r>
                      <a:rPr lang="da-DK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/>
                      </a:rPr>
                      <m:t>=0,1,2,…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og</m:t>
                    </m:r>
                    <m:r>
                      <a:rPr lang="da-DK" sz="2000" i="1">
                        <a:latin typeface="Cambria Math"/>
                      </a:rPr>
                      <m:t> 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sz="2000" smtClean="0"/>
                  <a:t> </a:t>
                </a:r>
                <a:br>
                  <a:rPr lang="en-US" sz="2000" smtClean="0"/>
                </a:br>
                <a:r>
                  <a:rPr lang="en-US" sz="1200" smtClean="0"/>
                  <a:t> </a:t>
                </a:r>
              </a:p>
              <a:p>
                <a:r>
                  <a:rPr lang="en-US" sz="2000" smtClean="0"/>
                  <a:t>Bemærk,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mtClean="0"/>
                  <a:t> ikke har en øvre grænse, i modsætning til binomialfordelingen, hvor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a-DK" sz="2000" smtClean="0"/>
              </a:p>
              <a:p>
                <a:r>
                  <a:rPr lang="da-DK" sz="2000" smtClean="0"/>
                  <a:t>Eksemplet: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(4.2)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da-DK" sz="20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(4.2)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=0.0686</m:t>
                    </m:r>
                  </m:oMath>
                </a14:m>
                <a:r>
                  <a:rPr lang="da-DK" sz="2000" smtClean="0"/>
                  <a:t/>
                </a:r>
                <a:br>
                  <a:rPr lang="da-DK" sz="2000" smtClean="0"/>
                </a:br>
                <a:endParaRPr lang="da-DK" sz="2000" dirty="0" smtClean="0"/>
              </a:p>
              <a:p>
                <a:r>
                  <a:rPr lang="da-DK" sz="2000" dirty="0" smtClean="0"/>
                  <a:t>Middelværdi, varians </a:t>
                </a:r>
                <a:r>
                  <a:rPr lang="da-DK" sz="2000" smtClean="0"/>
                  <a:t>og standardafvigelse for Poisson-fordelingen: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da-DK" sz="2000" i="1" dirty="0">
                    <a:latin typeface="Cambria Math"/>
                    <a:ea typeface="Cambria Math"/>
                  </a:rPr>
                  <a:t/>
                </a:r>
                <a:br>
                  <a:rPr lang="da-DK" sz="2000" i="1" dirty="0">
                    <a:latin typeface="Cambria Math"/>
                    <a:ea typeface="Cambria Math"/>
                  </a:rPr>
                </a:br>
                <a:r>
                  <a:rPr lang="da-DK" sz="2000" i="1" dirty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da-DK" sz="2000" i="1" dirty="0">
                    <a:latin typeface="Cambria Math"/>
                  </a:rPr>
                  <a:t/>
                </a:r>
                <a:br>
                  <a:rPr lang="da-DK" sz="2000" i="1" dirty="0">
                    <a:latin typeface="Cambria Math"/>
                  </a:rPr>
                </a:br>
                <a:r>
                  <a:rPr lang="da-DK" sz="2000" i="1" dirty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rad>
                  </m:oMath>
                </a14:m>
                <a:r>
                  <a:rPr lang="da-DK" sz="2000" dirty="0" smtClean="0"/>
                  <a:t>.</a:t>
                </a:r>
                <a:br>
                  <a:rPr lang="da-DK" sz="2000" dirty="0" smtClean="0"/>
                </a:br>
                <a:r>
                  <a:rPr lang="da-DK" sz="2000" dirty="0"/>
                  <a:t/>
                </a:r>
                <a:br>
                  <a:rPr lang="da-DK" sz="2000" dirty="0"/>
                </a:b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1" t="-549" r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60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solidFill>
                  <a:srgbClr val="C00000"/>
                </a:solidFill>
              </a:rPr>
              <a:t>Fra Kap. 4</a:t>
            </a:r>
            <a:r>
              <a:rPr lang="da-DK" smtClean="0"/>
              <a:t>: Poisson-fordelingen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Afhængighed af </a:t>
            </a:r>
            <a:r>
              <a:rPr lang="el-GR" dirty="0" smtClean="0"/>
              <a:t>λ</a:t>
            </a:r>
            <a:r>
              <a:rPr lang="da-DK" dirty="0" smtClean="0"/>
              <a:t>: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pic>
        <p:nvPicPr>
          <p:cNvPr id="3074" name="Picture 2" descr="http://upload.wikimedia.org/wikipedia/commons/thumb/c/c1/Poisson_distribution_PMF.png/1024px-Poisson_distribution_PM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88" y="1915362"/>
            <a:ext cx="6338664" cy="47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Goodness of Fit – Eksempel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En stikprøve på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𝑛</m:t>
                    </m:r>
                    <m:r>
                      <a:rPr lang="da-DK" b="0" i="1" smtClean="0">
                        <a:latin typeface="Cambria Math"/>
                      </a:rPr>
                      <m:t>=60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programmer. Opgørelse over antal programmer efter antal fejl i programmerne:</a:t>
                </a:r>
                <a:br>
                  <a:rPr lang="da-DK" smtClean="0"/>
                </a:br>
                <a:r>
                  <a:rPr lang="da-DK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smtClean="0"/>
                  <a:t>Man formoder, </a:t>
                </a:r>
                <a:r>
                  <a:rPr lang="da-DK" dirty="0" smtClean="0"/>
                  <a:t>at antal </a:t>
                </a:r>
                <a:r>
                  <a:rPr lang="da-DK" smtClean="0"/>
                  <a:t>fejl pr. program </a:t>
                </a:r>
                <a:r>
                  <a:rPr lang="da-DK" dirty="0" smtClean="0"/>
                  <a:t>følger en </a:t>
                </a:r>
                <a:r>
                  <a:rPr lang="da-DK" dirty="0" err="1" smtClean="0"/>
                  <a:t>Poisson</a:t>
                </a:r>
                <a:r>
                  <a:rPr lang="da-DK" dirty="0" smtClean="0"/>
                  <a:t> fordeling</a:t>
                </a:r>
              </a:p>
              <a:p>
                <a:r>
                  <a:rPr lang="da-DK" dirty="0" smtClean="0"/>
                  <a:t>Vi kender ikke gennemsnitligt antal fejl </a:t>
                </a:r>
                <a:r>
                  <a:rPr lang="da-DK" smtClean="0"/>
                  <a:t>per program, </a:t>
                </a:r>
                <a:r>
                  <a:rPr lang="el-GR" i="1" dirty="0" smtClean="0"/>
                  <a:t>λ</a:t>
                </a:r>
                <a:r>
                  <a:rPr lang="da-DK" dirty="0" smtClean="0"/>
                  <a:t>, men vi kan estimere den: 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/>
                      <m:t>λ</m:t>
                    </m:r>
                    <m:r>
                      <a:rPr lang="da-DK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dirty="0" smtClean="0">
                            <a:latin typeface="Cambria Math"/>
                          </a:rPr>
                          <m:t>32</m:t>
                        </m:r>
                        <m:r>
                          <a:rPr lang="da-DK" b="0" i="1" dirty="0" smtClean="0">
                            <a:latin typeface="Cambria Math"/>
                            <a:ea typeface="Cambria Math"/>
                          </a:rPr>
                          <m:t>∙0+15∙1+9∙2+4∙3</m:t>
                        </m:r>
                      </m:num>
                      <m:den>
                        <m:r>
                          <a:rPr lang="da-DK" b="0" i="1" dirty="0" smtClean="0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da-DK" b="0" i="1" dirty="0" smtClean="0">
                        <a:latin typeface="Cambria Math"/>
                      </a:rPr>
                      <m:t>=0.75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Nu kan vi beregne det forventede </a:t>
                </a:r>
                <a:r>
                  <a:rPr lang="da-DK" smtClean="0"/>
                  <a:t>antal programmer </a:t>
                </a:r>
                <a:r>
                  <a:rPr lang="da-DK" dirty="0" smtClean="0"/>
                  <a:t>med hhv. 0, 1, 2, 3 fejl, givet at antagelsen om </a:t>
                </a:r>
                <a:r>
                  <a:rPr lang="da-DK" dirty="0" err="1" smtClean="0"/>
                  <a:t>Poisson</a:t>
                </a:r>
                <a:r>
                  <a:rPr lang="da-DK" dirty="0" smtClean="0"/>
                  <a:t> fordeling er rigtig.</a:t>
                </a: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1158" b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901" y="2135974"/>
            <a:ext cx="3324275" cy="194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5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Goodness of Fit – Eksempel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568952" cy="5472608"/>
              </a:xfrm>
            </p:spPr>
            <p:txBody>
              <a:bodyPr/>
              <a:lstStyle/>
              <a:p>
                <a:r>
                  <a:rPr lang="da-DK" dirty="0" smtClean="0"/>
                  <a:t>Sandsynligheden for, </a:t>
                </a:r>
                <a:r>
                  <a:rPr lang="da-DK" smtClean="0"/>
                  <a:t>at et program </a:t>
                </a:r>
                <a:r>
                  <a:rPr lang="da-DK" dirty="0" smtClean="0"/>
                  <a:t>har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dirty="0" smtClean="0"/>
                  <a:t> fejl, hvis den kommer fra en </a:t>
                </a:r>
                <a:r>
                  <a:rPr lang="da-DK" dirty="0" err="1" smtClean="0"/>
                  <a:t>Poissonfordelt</a:t>
                </a:r>
                <a:r>
                  <a:rPr lang="da-DK" dirty="0" smtClean="0"/>
                  <a:t> stokastisk </a:t>
                </a:r>
                <a:r>
                  <a:rPr lang="da-DK" smtClean="0"/>
                  <a:t>variabel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mtClean="0"/>
                  <a:t> </a:t>
                </a:r>
                <a:r>
                  <a:rPr lang="da-DK" dirty="0" smtClean="0"/>
                  <a:t>er: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𝑓</m:t>
                    </m:r>
                    <m:r>
                      <a:rPr lang="da-DK" i="1">
                        <a:latin typeface="Cambria Math"/>
                      </a:rPr>
                      <m:t>(</m:t>
                    </m:r>
                    <m:r>
                      <a:rPr lang="da-DK" i="1">
                        <a:latin typeface="Cambria Math"/>
                      </a:rPr>
                      <m:t>𝑥</m:t>
                    </m:r>
                    <m:r>
                      <a:rPr lang="da-DK" i="1">
                        <a:latin typeface="Cambria Math"/>
                      </a:rPr>
                      <m:t>;</m:t>
                    </m:r>
                    <m:r>
                      <a:rPr lang="da-DK" i="1">
                        <a:latin typeface="Cambria Math"/>
                      </a:rPr>
                      <m:t>𝜆</m:t>
                    </m:r>
                    <m:r>
                      <a:rPr lang="da-DK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i="1"/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i="1"/>
                          <m:t>λ</m:t>
                        </m:r>
                      </m:sup>
                    </m:sSup>
                  </m:oMath>
                </a14:m>
                <a:r>
                  <a:rPr lang="da-DK" dirty="0" smtClean="0"/>
                  <a:t> 	</a:t>
                </a:r>
                <a:r>
                  <a:rPr lang="da-DK" smtClean="0"/>
                  <a:t>     </a:t>
                </a:r>
                <a:endParaRPr lang="da-DK" dirty="0" smtClean="0"/>
              </a:p>
              <a:p>
                <a:r>
                  <a:rPr lang="da-DK" dirty="0" smtClean="0"/>
                  <a:t>Vi har estimeret, 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/>
                      <m:t>λ</m:t>
                    </m:r>
                    <m:r>
                      <a:rPr lang="da-DK" i="1">
                        <a:latin typeface="Cambria Math"/>
                      </a:rPr>
                      <m:t>=0.75</m:t>
                    </m:r>
                  </m:oMath>
                </a14:m>
                <a:r>
                  <a:rPr lang="da-DK" dirty="0" smtClean="0"/>
                  <a:t>, så: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(0.75)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da-DK" i="1">
                            <a:latin typeface="Cambria Math"/>
                          </a:rPr>
                          <m:t>0!</m:t>
                        </m:r>
                      </m:den>
                    </m:f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−0.75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=0.472</m:t>
                    </m:r>
                  </m:oMath>
                </a14:m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(0.75)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da-DK" i="1">
                            <a:latin typeface="Cambria Math"/>
                          </a:rPr>
                          <m:t>1!</m:t>
                        </m:r>
                      </m:den>
                    </m:f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−0.75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=0.354</m:t>
                    </m:r>
                  </m:oMath>
                </a14:m>
                <a:endParaRPr lang="da-DK" dirty="0"/>
              </a:p>
              <a:p>
                <a:pPr lvl="1"/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(0.75)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  <m:r>
                          <a:rPr lang="da-DK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−0.75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0.133</m:t>
                    </m:r>
                  </m:oMath>
                </a14:m>
                <a:endParaRPr lang="da-DK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=1−0.472−0.354−0.133=0.041</m:t>
                    </m:r>
                  </m:oMath>
                </a14:m>
                <a:r>
                  <a:rPr lang="da-DK" b="0" dirty="0" smtClean="0"/>
                  <a:t> </a:t>
                </a:r>
              </a:p>
              <a:p>
                <a:r>
                  <a:rPr lang="da-DK" dirty="0" smtClean="0"/>
                  <a:t>Vi kan beregne det forventede </a:t>
                </a:r>
                <a:r>
                  <a:rPr lang="da-DK" smtClean="0"/>
                  <a:t>antal ved </a:t>
                </a:r>
                <a:r>
                  <a:rPr lang="da-DK" dirty="0" smtClean="0"/>
                  <a:t>at gange disse sandsynligheder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𝑛</m:t>
                    </m:r>
                    <m:r>
                      <a:rPr lang="da-DK" i="1">
                        <a:latin typeface="Cambria Math"/>
                      </a:rPr>
                      <m:t>=60</m:t>
                    </m:r>
                  </m:oMath>
                </a14:m>
                <a:r>
                  <a:rPr lang="da-DK" b="0" dirty="0" smtClean="0"/>
                  <a:t>.</a:t>
                </a:r>
              </a:p>
              <a:p>
                <a:endParaRPr lang="da-DK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568952" cy="5472608"/>
              </a:xfrm>
              <a:blipFill>
                <a:blip r:embed="rId3"/>
                <a:stretch>
                  <a:fillRect l="-854" t="-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770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Goodness of Fit – Eksempel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5472608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67544" y="3501008"/>
                <a:ext cx="8424936" cy="26642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dirty="0" smtClean="0"/>
                  <a:t>Forventet antal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) er sammenligneligt </a:t>
                </a:r>
                <a:r>
                  <a:rPr lang="da-DK" smtClean="0"/>
                  <a:t>med observeret </a:t>
                </a:r>
                <a:r>
                  <a:rPr lang="da-DK" dirty="0" smtClean="0"/>
                  <a:t>antal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), men vi har brug for statistik for at afgøre, om observationerne følger </a:t>
                </a:r>
                <a:r>
                  <a:rPr lang="da-DK" dirty="0" err="1" smtClean="0"/>
                  <a:t>Poisson</a:t>
                </a:r>
                <a:r>
                  <a:rPr lang="da-DK" dirty="0" smtClean="0"/>
                  <a:t> fordelingen.</a:t>
                </a:r>
                <a:endParaRPr lang="da-DK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1008"/>
                <a:ext cx="8424936" cy="2664296"/>
              </a:xfrm>
              <a:prstGeom prst="rect">
                <a:avLst/>
              </a:prstGeom>
              <a:blipFill>
                <a:blip r:embed="rId4"/>
                <a:stretch>
                  <a:fillRect l="-868" t="-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412776"/>
            <a:ext cx="6148628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8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smtClean="0"/>
                  <a:t>2 metoder til hypotesetest med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da-DK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563" b="-218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>
                <a:solidFill>
                  <a:schemeClr val="tx2"/>
                </a:solidFill>
              </a:rPr>
              <a:t>Kontingenstabeller</a:t>
            </a:r>
            <a:r>
              <a:rPr lang="da-DK"/>
              <a:t/>
            </a:r>
            <a:br>
              <a:rPr lang="da-DK"/>
            </a:br>
            <a:r>
              <a:rPr lang="da-DK"/>
              <a:t>Hypotesetest om to kategoriseringer af observationer er </a:t>
            </a:r>
            <a:r>
              <a:rPr lang="da-DK" smtClean="0"/>
              <a:t>uafhængige</a:t>
            </a:r>
          </a:p>
          <a:p>
            <a:r>
              <a:rPr lang="da-DK" smtClean="0">
                <a:solidFill>
                  <a:schemeClr val="tx2"/>
                </a:solidFill>
              </a:rPr>
              <a:t>Goodness of Fit</a:t>
            </a:r>
            <a:br>
              <a:rPr lang="da-DK" smtClean="0">
                <a:solidFill>
                  <a:schemeClr val="tx2"/>
                </a:solidFill>
              </a:rPr>
            </a:br>
            <a:r>
              <a:rPr lang="da-DK" smtClean="0"/>
              <a:t>Hypotesetest om observationer kommer fra en bestemt fordeling.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34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1096"/>
            <a:ext cx="8424936" cy="778098"/>
          </a:xfrm>
        </p:spPr>
        <p:txBody>
          <a:bodyPr/>
          <a:lstStyle/>
          <a:p>
            <a:r>
              <a:rPr lang="da-DK"/>
              <a:t>Goodness of </a:t>
            </a:r>
            <a:r>
              <a:rPr lang="da-DK" smtClean="0"/>
              <a:t>Fit test generelt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23708"/>
                <a:ext cx="8424936" cy="5805264"/>
              </a:xfrm>
            </p:spPr>
            <p:txBody>
              <a:bodyPr/>
              <a:lstStyle/>
              <a:p>
                <a:r>
                  <a:rPr lang="da-DK" dirty="0" smtClean="0"/>
                  <a:t>Vi har en stikprøve på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 smtClean="0"/>
                  <a:t> observationer, organiseret i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da-DK" dirty="0" smtClean="0"/>
                  <a:t> kategorier, så vi har antal observationer i hver kategori,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a:rPr lang="da-DK" b="0" i="1" smtClean="0">
                        <a:latin typeface="Cambria Math"/>
                      </a:rPr>
                      <m:t>𝑖</m:t>
                    </m:r>
                    <m:r>
                      <a:rPr lang="da-DK" b="0" i="1" smtClean="0">
                        <a:latin typeface="Cambria Math"/>
                      </a:rPr>
                      <m:t>=1, 2…, </m:t>
                    </m:r>
                    <m:r>
                      <a:rPr lang="da-DK" b="0" i="1" smtClean="0">
                        <a:latin typeface="Cambria Math"/>
                      </a:rPr>
                      <m:t>𝑘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Vi har </a:t>
                </a:r>
                <a:r>
                  <a:rPr lang="da-DK" smtClean="0"/>
                  <a:t>en formodning </a:t>
                </a:r>
                <a:r>
                  <a:rPr lang="da-DK" dirty="0" smtClean="0"/>
                  <a:t>om at observationerne kommer fra en </a:t>
                </a:r>
                <a:r>
                  <a:rPr lang="da-DK" smtClean="0"/>
                  <a:t>bestemt teoretisk fordeling </a:t>
                </a:r>
                <a:r>
                  <a:rPr lang="da-DK" dirty="0" smtClean="0"/>
                  <a:t>(i eksemplet var det </a:t>
                </a:r>
                <a:r>
                  <a:rPr lang="da-DK" err="1" smtClean="0"/>
                  <a:t>Poisson</a:t>
                </a:r>
                <a:r>
                  <a:rPr lang="da-DK" smtClean="0"/>
                  <a:t>). Det er nulhypotesen</a:t>
                </a:r>
                <a:endParaRPr lang="da-DK" dirty="0" smtClean="0"/>
              </a:p>
              <a:p>
                <a:r>
                  <a:rPr lang="da-DK" dirty="0" smtClean="0"/>
                  <a:t>Vi vil beregne det forventede antal observationer i hver kategori</a:t>
                </a:r>
                <a:r>
                  <a:rPr lang="da-DK" smtClean="0"/>
                  <a:t>, </a:t>
                </a:r>
                <a:br>
                  <a:rPr lang="da-DK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𝑖</m:t>
                    </m:r>
                    <m:r>
                      <a:rPr lang="da-DK" i="1">
                        <a:latin typeface="Cambria Math"/>
                      </a:rPr>
                      <m:t>=1, 2…, </m:t>
                    </m:r>
                    <m:r>
                      <a:rPr lang="da-DK" i="1">
                        <a:latin typeface="Cambria Math"/>
                      </a:rPr>
                      <m:t>𝑘</m:t>
                    </m:r>
                  </m:oMath>
                </a14:m>
                <a:r>
                  <a:rPr lang="da-DK" dirty="0" smtClean="0"/>
                  <a:t> for den formodede fordeling</a:t>
                </a:r>
              </a:p>
              <a:p>
                <a:r>
                  <a:rPr lang="da-DK" dirty="0" smtClean="0"/>
                  <a:t>For at beregne det forventede antal skal vi estimere nogle parametre for fordelingen (f.eks.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/>
                      <m:t>λ</m:t>
                    </m:r>
                  </m:oMath>
                </a14:m>
                <a:r>
                  <a:rPr lang="da-DK" dirty="0" smtClean="0"/>
                  <a:t> for </a:t>
                </a:r>
                <a:r>
                  <a:rPr lang="da-DK" dirty="0" err="1" smtClean="0"/>
                  <a:t>Poisson</a:t>
                </a:r>
                <a:r>
                  <a:rPr lang="da-DK" dirty="0" smtClean="0"/>
                  <a:t> fordelingen,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 for normalfordelingen). Lad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a-DK" dirty="0" smtClean="0"/>
                  <a:t> være antal parametre, der skal estimeres</a:t>
                </a:r>
              </a:p>
              <a:p>
                <a:r>
                  <a:rPr lang="da-DK" dirty="0" smtClean="0"/>
                  <a:t>Vi </a:t>
                </a:r>
                <a:r>
                  <a:rPr lang="da-DK" smtClean="0"/>
                  <a:t>beregner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: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/>
                          </a:rPr>
                          <m:t>𝑖</m:t>
                        </m:r>
                        <m:r>
                          <a:rPr lang="da-DK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smtClean="0"/>
                  <a:t>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mtClean="0"/>
                  <a:t> er sand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kommer </a:t>
                </a:r>
                <a:r>
                  <a:rPr lang="da-DK" smtClean="0"/>
                  <a:t>fra fordelingen), så er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 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>
                    <a:solidFill>
                      <a:schemeClr val="tx1"/>
                    </a:solidFill>
                  </a:rPr>
                  <a:t> fordelt </a:t>
                </a:r>
                <a:r>
                  <a:rPr lang="da-DK" dirty="0" smtClean="0"/>
                  <a:t>med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𝑘</m:t>
                    </m:r>
                    <m:r>
                      <a:rPr lang="da-DK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a-DK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 smtClean="0"/>
                  <a:t> frihedsgrader</a:t>
                </a:r>
              </a:p>
              <a:p>
                <a:r>
                  <a:rPr lang="da-DK" dirty="0" smtClean="0"/>
                  <a:t>Dermed har vi en statistisk metode til at forkaste eller </a:t>
                </a:r>
                <a:r>
                  <a:rPr lang="da-DK" smtClean="0"/>
                  <a:t>acceptere nulhypotesen</a:t>
                </a:r>
                <a:r>
                  <a:rPr lang="da-DK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23708"/>
                <a:ext cx="8424936" cy="5805264"/>
              </a:xfrm>
              <a:blipFill>
                <a:blip r:embed="rId3"/>
                <a:stretch>
                  <a:fillRect l="-868" t="-735" r="-651" b="-2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48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Tilbage til eksemplet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147042"/>
            <a:ext cx="8424936" cy="3594326"/>
          </a:xfrm>
        </p:spPr>
        <p:txBody>
          <a:bodyPr/>
          <a:lstStyle/>
          <a:p>
            <a:r>
              <a:rPr lang="da-DK" smtClean="0"/>
              <a:t>Tommelfingerregel: Hver kategori skal helst have et forventet antal på mindst 5, for at metoden er sikker</a:t>
            </a:r>
          </a:p>
          <a:p>
            <a:r>
              <a:rPr lang="da-DK" smtClean="0"/>
              <a:t>For at opnå det, slår vi de sidste to kategorier sammen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pic>
        <p:nvPicPr>
          <p:cNvPr id="9" name="Picture 8" descr="montgomery_6e_tbun_09_p351b.jpg"/>
          <p:cNvPicPr>
            <a:picLocks noChangeAspect="1"/>
          </p:cNvPicPr>
          <p:nvPr/>
        </p:nvPicPr>
        <p:blipFill rotWithShape="1">
          <a:blip r:embed="rId3"/>
          <a:srcRect l="68484" r="2154"/>
          <a:stretch/>
        </p:blipFill>
        <p:spPr bwMode="auto">
          <a:xfrm>
            <a:off x="4076815" y="1268760"/>
            <a:ext cx="2077540" cy="148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680" y="1199596"/>
            <a:ext cx="5904000" cy="172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5133340" y="2538270"/>
            <a:ext cx="608543" cy="4187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680" y="4550341"/>
            <a:ext cx="5904000" cy="1398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7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Hypotesetest for eksemplet 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568952" cy="561662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a-DK" sz="2000" b="1" smtClean="0">
                    <a:solidFill>
                      <a:schemeClr val="tx2"/>
                    </a:solidFill>
                  </a:rPr>
                  <a:t>Hypoteser:</a:t>
                </a:r>
                <a:endParaRPr lang="da-DK" sz="2000" b="1" dirty="0">
                  <a:solidFill>
                    <a:schemeClr val="tx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: </a:t>
                </a:r>
                <a:r>
                  <a:rPr lang="da-DK" dirty="0" smtClean="0"/>
                  <a:t>Observationerne kommer fra en </a:t>
                </a:r>
                <a:r>
                  <a:rPr lang="da-DK" dirty="0" err="1" smtClean="0"/>
                  <a:t>Poisson</a:t>
                </a:r>
                <a:r>
                  <a:rPr lang="da-DK" dirty="0" smtClean="0"/>
                  <a:t> fordeling</a:t>
                </a:r>
                <a:endParaRPr lang="da-D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dirty="0"/>
                  <a:t>: Observationerne kommer </a:t>
                </a:r>
                <a:r>
                  <a:rPr lang="da-DK" i="1" dirty="0" smtClean="0"/>
                  <a:t>ikke</a:t>
                </a:r>
                <a:r>
                  <a:rPr lang="da-DK" dirty="0" smtClean="0"/>
                  <a:t> fra </a:t>
                </a:r>
                <a:r>
                  <a:rPr lang="da-DK" dirty="0"/>
                  <a:t>en </a:t>
                </a:r>
                <a:r>
                  <a:rPr lang="da-DK" err="1"/>
                  <a:t>Poisson</a:t>
                </a:r>
                <a:r>
                  <a:rPr lang="da-DK"/>
                  <a:t> </a:t>
                </a:r>
                <a:r>
                  <a:rPr lang="da-DK" smtClean="0"/>
                  <a:t>fordeling</a:t>
                </a:r>
                <a:endParaRPr lang="da-DK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smtClean="0">
                    <a:solidFill>
                      <a:schemeClr val="tx2"/>
                    </a:solidFill>
                  </a:rPr>
                  <a:t>Signifikansniveau: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da-DK" sz="200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smtClean="0">
                    <a:solidFill>
                      <a:schemeClr val="tx2"/>
                    </a:solidFill>
                  </a:rPr>
                  <a:t>Kriterier: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</a:t>
                </a:r>
                <a:r>
                  <a:rPr lang="da-DK" sz="2000" dirty="0" err="1" smtClean="0"/>
                  <a:t>chi</a:t>
                </a:r>
                <a:r>
                  <a:rPr lang="da-DK" sz="2000" dirty="0" smtClean="0"/>
                  <a:t>-i-anden fordelt med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𝑘</m:t>
                    </m:r>
                    <m:r>
                      <a:rPr lang="da-DK" sz="2000" i="1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a-DK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 smtClean="0"/>
                  <a:t> frihedsgrader. </a:t>
                </a:r>
                <a:br>
                  <a:rPr lang="da-DK" sz="2000" dirty="0" smtClean="0"/>
                </a:br>
                <a:r>
                  <a:rPr lang="da-DK" sz="2000" dirty="0" smtClean="0"/>
                  <a:t>Vi </a:t>
                </a:r>
                <a:r>
                  <a:rPr lang="da-DK" sz="2000" dirty="0"/>
                  <a:t>har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𝑘</m:t>
                    </m:r>
                    <m:r>
                      <a:rPr lang="da-DK" sz="2000" i="1">
                        <a:latin typeface="Cambria Math"/>
                      </a:rPr>
                      <m:t>=3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kategorier. Vi </a:t>
                </a:r>
                <a:r>
                  <a:rPr lang="da-DK" sz="2000" dirty="0"/>
                  <a:t>estimerede 1 parameter (</a:t>
                </a:r>
                <a:r>
                  <a:rPr lang="da-DK" sz="2000" dirty="0" smtClean="0"/>
                  <a:t>nemlig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i="1"/>
                      <m:t>λ</m:t>
                    </m:r>
                  </m:oMath>
                </a14:m>
                <a:r>
                  <a:rPr lang="da-DK" sz="2000" dirty="0"/>
                  <a:t>), </a:t>
                </a:r>
                <a:r>
                  <a:rPr lang="da-DK" sz="2000"/>
                  <a:t>så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a-DK" sz="2000" smtClean="0"/>
                  <a:t>. </a:t>
                </a:r>
                <a:r>
                  <a:rPr lang="da-DK" sz="2000" dirty="0" smtClean="0"/>
                  <a:t>Dermed</a:t>
                </a:r>
                <a:r>
                  <a:rPr lang="da-DK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da-DK" sz="2000" i="1">
                        <a:latin typeface="Cambria Math"/>
                      </a:rPr>
                      <m:t>=3−1−1=1</m:t>
                    </m:r>
                  </m:oMath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da-DK" sz="2000" smtClean="0"/>
                  <a:t>Vi </a:t>
                </a:r>
                <a:r>
                  <a:rPr lang="da-DK" sz="2000" dirty="0" smtClean="0"/>
                  <a:t>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større 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z="2000" b="0" dirty="0" smtClean="0"/>
                  <a:t>:</a:t>
                </a:r>
                <a:br>
                  <a:rPr lang="da-DK" sz="2000" b="0" dirty="0" smtClean="0"/>
                </a:br>
                <a:r>
                  <a:rPr lang="da-DK" sz="1100" b="0" dirty="0" smtClean="0"/>
                  <a:t>  </a:t>
                </a:r>
                <a14:m>
                  <m:oMath xmlns:m="http://schemas.openxmlformats.org/officeDocument/2006/math">
                    <m:r>
                      <a:rPr lang="da-DK" sz="11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a-DK" sz="2000" b="0" dirty="0" smtClean="0"/>
                  <a:t/>
                </a:r>
                <a:br>
                  <a:rPr lang="da-DK" sz="20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qchisq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1−0.05, 1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=3.8415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1600" dirty="0" smtClean="0"/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Altså: 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&gt;3.8415</m:t>
                    </m:r>
                  </m:oMath>
                </a14:m>
                <a:r>
                  <a:rPr lang="da-DK" sz="2000" dirty="0" smtClean="0"/>
                  <a:t>.</a:t>
                </a: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568952" cy="5616624"/>
              </a:xfrm>
              <a:blipFill>
                <a:blip r:embed="rId3"/>
                <a:stretch>
                  <a:fillRect l="-783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37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59" y="1265900"/>
            <a:ext cx="5243689" cy="124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Hypotesetest for eksemplet 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da-DK" sz="2000" b="1" smtClean="0">
                    <a:solidFill>
                      <a:schemeClr val="tx2"/>
                    </a:solidFill>
                  </a:rPr>
                  <a:t>Beregninger: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/>
                  <a:t/>
                </a:r>
                <a:br>
                  <a:rPr lang="da-DK" sz="200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(32−28.3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28.3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a-DK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15−21.2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da-DK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21.2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a-DK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13−10.4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a-DK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10.4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da-DK" b="0" i="1" smtClean="0">
                        <a:latin typeface="Cambria Math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mtClean="0">
                    <a:ea typeface="Cambria Math"/>
                  </a:rPr>
                  <a:t> </a:t>
                </a:r>
                <a:br>
                  <a:rPr lang="en-US" smtClean="0">
                    <a:ea typeface="Cambria Math"/>
                  </a:rPr>
                </a:br>
                <a:endParaRPr lang="da-DK">
                  <a:ea typeface="Cambria Math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da-DK" sz="2000" b="1" smtClean="0">
                    <a:solidFill>
                      <a:schemeClr val="tx2"/>
                    </a:solidFill>
                  </a:rPr>
                  <a:t>Konklusioner: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dirty="0" smtClean="0"/>
                  <a:t>Da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=2.9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a-DK" sz="2000" b="0" i="1" smtClean="0">
                        <a:latin typeface="Cambria Math"/>
                      </a:rPr>
                      <m:t>&lt;3.84</m:t>
                    </m:r>
                  </m:oMath>
                </a14:m>
                <a:r>
                  <a:rPr lang="da-DK" sz="2000" dirty="0" smtClean="0"/>
                  <a:t> kan vi </a:t>
                </a:r>
                <a:r>
                  <a:rPr lang="da-DK" sz="2000" i="1" dirty="0" smtClean="0"/>
                  <a:t>ikke</a:t>
                </a:r>
                <a:r>
                  <a:rPr lang="da-DK" sz="2000" dirty="0" smtClean="0"/>
                  <a:t>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P-værdien er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1 −</m:t>
                    </m:r>
                    <m:r>
                      <m:rPr>
                        <m:nor/>
                      </m:rPr>
                      <a:rPr lang="en-US" sz="2000" b="0" i="0" smtClean="0"/>
                      <m:t>pchisq</m:t>
                    </m:r>
                    <m:r>
                      <m:rPr>
                        <m:nor/>
                      </m:rPr>
                      <a:rPr lang="da-DK" sz="2000"/>
                      <m:t>(</m:t>
                    </m:r>
                    <m:r>
                      <m:rPr>
                        <m:nor/>
                      </m:rPr>
                      <a:rPr lang="da-DK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2.9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m:rPr>
                        <m:nor/>
                      </m:rPr>
                      <a:rPr lang="da-DK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  <m:r>
                      <m:rPr>
                        <m:nor/>
                      </m:rPr>
                      <a:rPr lang="da-DK" sz="2000"/>
                      <m:t>)</m:t>
                    </m:r>
                    <m:r>
                      <a:rPr lang="da-DK" sz="2000" b="0" i="1" smtClean="0">
                        <a:latin typeface="Cambria Math"/>
                      </a:rPr>
                      <m:t>=0.08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Vi tror altså på, at observationerne er </a:t>
                </a:r>
                <a:r>
                  <a:rPr lang="da-DK" sz="2000" dirty="0" err="1" smtClean="0"/>
                  <a:t>Poisson</a:t>
                </a:r>
                <a:r>
                  <a:rPr lang="da-DK" sz="2000" dirty="0" smtClean="0"/>
                  <a:t> fordelte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N.B. Antal frihedsgrader skal være mindst 1, så vi kunne ikke foretage hypotesetesten med kun 2 kategorier. </a:t>
                </a: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96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3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Kontingenstabeller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Et eksempel fra statistikbanken.dk (Danmarks Statistik):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Her vises uddannelsesstatus for 25-45 årige, fordelt på køn</a:t>
                </a:r>
              </a:p>
              <a:p>
                <a:r>
                  <a:rPr lang="en-US" smtClean="0"/>
                  <a:t>Data er præsenteret i en tabel med tre rækker og to søjler. Det kaldes en 3 x 2 tabel</a:t>
                </a:r>
              </a:p>
              <a:p>
                <a:r>
                  <a:rPr lang="en-US" smtClean="0"/>
                  <a:t>Generelt præsenterer en kontingenstabel </a:t>
                </a:r>
                <a:r>
                  <a:rPr lang="da-DK" smtClean="0"/>
                  <a:t>to </a:t>
                </a:r>
                <a:r>
                  <a:rPr lang="da-DK"/>
                  <a:t>egenskaber i en </a:t>
                </a:r>
                <a:r>
                  <a:rPr lang="da-DK" smtClean="0"/>
                  <a:t>tabel med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a-DK" smtClean="0"/>
                  <a:t> rækker og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a-DK" smtClean="0"/>
                  <a:t> søjler: en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da-DK" b="1" smtClean="0"/>
                  <a:t> x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da-DK" b="1" smtClean="0"/>
                  <a:t> tabel</a:t>
                </a:r>
                <a:r>
                  <a:rPr lang="da-DK" smtClean="0"/>
                  <a:t> </a:t>
                </a:r>
              </a:p>
              <a:p>
                <a:r>
                  <a:rPr lang="da-DK" smtClean="0"/>
                  <a:t>Er </a:t>
                </a:r>
                <a:r>
                  <a:rPr lang="da-DK"/>
                  <a:t>de to egenskaber uafhængige af hinanden</a:t>
                </a:r>
                <a:r>
                  <a:rPr lang="da-DK" smtClean="0"/>
                  <a:t>? Er uddannelsesstatus f.eks. uafhængigt af køn?</a:t>
                </a:r>
                <a:endParaRPr lang="en-US" smtClean="0"/>
              </a:p>
              <a:p>
                <a:endParaRPr lang="en-GB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8" t="-659" r="-1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83" y="1663282"/>
            <a:ext cx="7177118" cy="212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1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Kontingenstabeller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Et andet eksempel </a:t>
            </a:r>
            <a:r>
              <a:rPr lang="da-DK" dirty="0" smtClean="0"/>
              <a:t>på kontingenstabel: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Er venstre-håndethed </a:t>
            </a:r>
            <a:r>
              <a:rPr lang="da-DK" dirty="0"/>
              <a:t>ligeså udbredt blandt kvinder som mænd</a:t>
            </a:r>
            <a:r>
              <a:rPr lang="da-DK" dirty="0" smtClean="0"/>
              <a:t>? M.a.o.: Er venstre-</a:t>
            </a:r>
            <a:r>
              <a:rPr lang="da-DK" dirty="0" err="1" smtClean="0"/>
              <a:t>håndethed</a:t>
            </a:r>
            <a:r>
              <a:rPr lang="da-DK" dirty="0" smtClean="0"/>
              <a:t> </a:t>
            </a:r>
            <a:r>
              <a:rPr lang="da-DK" dirty="0" smtClean="0">
                <a:solidFill>
                  <a:schemeClr val="tx2">
                    <a:lumMod val="75000"/>
                  </a:schemeClr>
                </a:solidFill>
              </a:rPr>
              <a:t>uafhængigt</a:t>
            </a:r>
            <a:r>
              <a:rPr lang="da-DK" dirty="0" smtClean="0"/>
              <a:t> af køn?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38" y="2420888"/>
            <a:ext cx="458171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>
                <a:solidFill>
                  <a:srgbClr val="C00000"/>
                </a:solidFill>
              </a:rPr>
              <a:t>Fra Kap. 3</a:t>
            </a:r>
            <a:r>
              <a:rPr lang="da-DK" smtClean="0"/>
              <a:t>: Uafhængighed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568952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000" dirty="0" smtClean="0"/>
                  <a:t>To hændelser </a:t>
                </a:r>
                <a:r>
                  <a:rPr lang="da-DK" sz="2000" i="1" dirty="0" smtClean="0"/>
                  <a:t>A</a:t>
                </a:r>
                <a:r>
                  <a:rPr lang="da-DK" sz="2000" dirty="0" smtClean="0"/>
                  <a:t> og </a:t>
                </a:r>
                <a:r>
                  <a:rPr lang="da-DK" sz="2000" i="1" dirty="0" smtClean="0"/>
                  <a:t>B</a:t>
                </a:r>
                <a:r>
                  <a:rPr lang="da-DK" sz="2000" dirty="0" smtClean="0"/>
                  <a:t> er 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uafhængige</a:t>
                </a:r>
                <a:r>
                  <a:rPr lang="da-DK" sz="2000" dirty="0" smtClean="0"/>
                  <a:t>, hvis</a:t>
                </a:r>
                <a:br>
                  <a:rPr lang="da-DK" sz="2000" dirty="0" smtClean="0"/>
                </a:br>
                <a:r>
                  <a:rPr lang="da-DK" sz="1200" dirty="0" smtClean="0"/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/>
                            </a:rPr>
                            <m:t>𝐴</m:t>
                          </m:r>
                          <m:r>
                            <a:rPr lang="da-DK" sz="2000" i="1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da-DK" sz="2000" i="1">
                              <a:latin typeface="Cambria Math"/>
                            </a:rPr>
                            <m:t> </m:t>
                          </m:r>
                          <m:r>
                            <a:rPr lang="da-DK" sz="20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a-DK" sz="2000" i="1">
                          <a:latin typeface="Cambria Math"/>
                        </a:rPr>
                        <m:t>=</m:t>
                      </m:r>
                      <m:r>
                        <a:rPr lang="da-DK" sz="2000" i="1">
                          <a:latin typeface="Cambria Math"/>
                        </a:rPr>
                        <m:t>𝑃</m:t>
                      </m:r>
                      <m:r>
                        <a:rPr lang="da-DK" sz="2000" i="1">
                          <a:latin typeface="Cambria Math"/>
                        </a:rPr>
                        <m:t>(</m:t>
                      </m:r>
                      <m:r>
                        <a:rPr lang="da-DK" sz="2000" i="1">
                          <a:latin typeface="Cambria Math"/>
                        </a:rPr>
                        <m:t>𝐴</m:t>
                      </m:r>
                      <m:r>
                        <a:rPr lang="da-DK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Med andre ord: Information om </a:t>
                </a:r>
                <a:r>
                  <a:rPr lang="da-DK" sz="2000" i="1" dirty="0" smtClean="0"/>
                  <a:t>B</a:t>
                </a:r>
                <a:r>
                  <a:rPr lang="da-DK" sz="2000" dirty="0" smtClean="0"/>
                  <a:t> ændrer ikke vores forventning af </a:t>
                </a:r>
                <a:r>
                  <a:rPr lang="da-DK" sz="2000" i="1" dirty="0" smtClean="0"/>
                  <a:t>A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/>
                  <a:t>Det følger af ligningen for betinget sandsynlighed, at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1200" dirty="0"/>
                  <a:t> 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𝐴</m:t>
                        </m:r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𝑃</m:t>
                        </m:r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i="1">
                            <a:latin typeface="Cambria Math"/>
                          </a:rPr>
                          <m:t>𝐴</m:t>
                        </m:r>
                        <m:r>
                          <a:rPr lang="da-DK" sz="2000" i="1">
                            <a:latin typeface="Cambria Math"/>
                          </a:rPr>
                          <m:t> ∩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𝑃</m:t>
                        </m:r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  <m:r>
                          <a:rPr lang="da-DK" sz="20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da-DK" sz="2000" dirty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𝐴</m:t>
                        </m:r>
                        <m:r>
                          <a:rPr lang="da-DK" sz="2000" i="1">
                            <a:latin typeface="Cambria Math"/>
                          </a:rPr>
                          <m:t> ∩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𝐴</m:t>
                        </m:r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a-DK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 </m:t>
                    </m:r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</a:rPr>
                      <m:t>(</m:t>
                    </m:r>
                    <m:r>
                      <a:rPr lang="da-DK" sz="2000" i="1">
                        <a:latin typeface="Cambria Math"/>
                      </a:rPr>
                      <m:t>𝐴</m:t>
                    </m:r>
                    <m:r>
                      <a:rPr lang="da-DK" sz="2000" i="1">
                        <a:latin typeface="Cambria Math"/>
                      </a:rPr>
                      <m:t>)∙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da-DK" sz="2000" dirty="0"/>
                  <a:t> </a:t>
                </a:r>
                <a:br>
                  <a:rPr lang="da-DK" sz="2000" dirty="0"/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når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da-DK" sz="2000" dirty="0" smtClean="0"/>
                  <a:t> er uafhængige. </a:t>
                </a:r>
                <a:endParaRPr lang="da-DK" sz="2000" dirty="0"/>
              </a:p>
              <a:p>
                <a:pPr marL="0" indent="0">
                  <a:buNone/>
                </a:pPr>
                <a:r>
                  <a:rPr lang="da-DK" sz="2000" dirty="0" smtClean="0"/>
                  <a:t>Med </a:t>
                </a:r>
                <a:r>
                  <a:rPr lang="da-DK" sz="2000" dirty="0"/>
                  <a:t>andre ord kan vi beregne sandsynligheden for fælleshændelsen af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da-DK" sz="2000" i="1" dirty="0"/>
                  <a:t> </a:t>
                </a:r>
                <a:r>
                  <a:rPr lang="da-DK" sz="2000" dirty="0"/>
                  <a:t>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da-DK" sz="2000" dirty="0"/>
                  <a:t> som produktet af sandsynligheden for enkelthændelserne.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For </a:t>
                </a:r>
                <a:r>
                  <a:rPr lang="da-DK" sz="2000" dirty="0"/>
                  <a:t>eksempel: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da-DK" sz="2000" dirty="0"/>
                  <a:t> er kast med mønt,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da-DK" sz="2000" dirty="0"/>
                  <a:t> er kast med terning. </a:t>
                </a:r>
                <a:br>
                  <a:rPr lang="da-DK" sz="2000" dirty="0"/>
                </a:br>
                <a:r>
                  <a:rPr lang="da-DK" sz="2000" dirty="0"/>
                  <a:t>	</a:t>
                </a:r>
                <a:r>
                  <a:rPr lang="da-DK" sz="2000" i="1" dirty="0"/>
                  <a:t>P</a:t>
                </a:r>
                <a:r>
                  <a:rPr lang="da-DK" sz="2000" dirty="0"/>
                  <a:t>(Plat og 6) = </a:t>
                </a:r>
                <a:r>
                  <a:rPr lang="da-DK" sz="2000" i="1" dirty="0"/>
                  <a:t>P</a:t>
                </a:r>
                <a:r>
                  <a:rPr lang="da-DK" sz="2000" dirty="0"/>
                  <a:t>(Plat)·</a:t>
                </a:r>
                <a:r>
                  <a:rPr lang="da-DK" sz="2000" i="1" dirty="0"/>
                  <a:t>P</a:t>
                </a:r>
                <a:r>
                  <a:rPr lang="da-DK" sz="2000" dirty="0"/>
                  <a:t>(6)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a-DK" sz="20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12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da-DK" dirty="0" smtClean="0"/>
                  <a:t>  </a:t>
                </a:r>
                <a:br>
                  <a:rPr lang="da-DK" dirty="0" smtClean="0"/>
                </a:br>
                <a:r>
                  <a:rPr lang="da-DK" dirty="0" smtClean="0"/>
                  <a:t> 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568952" cy="5616624"/>
              </a:xfrm>
              <a:blipFill>
                <a:blip r:embed="rId4"/>
                <a:stretch>
                  <a:fillRect l="-783" t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96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Kontingenstabeller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Hændelse A: Køn = ‘mand’.		P(A) = 52/100 = 0.52</a:t>
                </a:r>
                <a:br>
                  <a:rPr lang="da-DK" dirty="0" smtClean="0"/>
                </a:br>
                <a:r>
                  <a:rPr lang="da-DK" dirty="0" smtClean="0"/>
                  <a:t>Hændelse B: Hånd = ‘højre’		P(B) = 87/100 = 0.87</a:t>
                </a:r>
              </a:p>
              <a:p>
                <a:r>
                  <a:rPr lang="da-DK" dirty="0" smtClean="0"/>
                  <a:t>Hvis foretrukken hånd er uafhængig af køn, er </a:t>
                </a:r>
                <a:br>
                  <a:rPr lang="da-DK" dirty="0" smtClean="0"/>
                </a:br>
                <a:r>
                  <a:rPr lang="da-DK" dirty="0" smtClean="0"/>
                  <a:t>P(A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da-DK" dirty="0" smtClean="0"/>
                  <a:t> B) = P(A)·</a:t>
                </a:r>
                <a:r>
                  <a:rPr lang="da-DK" dirty="0"/>
                  <a:t>P(B</a:t>
                </a:r>
                <a:r>
                  <a:rPr lang="da-DK" dirty="0" smtClean="0"/>
                  <a:t>) = 0.52·0.87 = 0.4524 </a:t>
                </a:r>
              </a:p>
              <a:p>
                <a:r>
                  <a:rPr lang="da-DK" dirty="0" smtClean="0"/>
                  <a:t>Vi ville altså forvente, at 45 ud af 100 personer var højrehåndede mænd, hvis de to egenskaber er uafhængige. Vi så 43 i stikprøven </a:t>
                </a:r>
              </a:p>
              <a:p>
                <a:r>
                  <a:rPr lang="da-DK" dirty="0" smtClean="0"/>
                  <a:t>Vi ville forvente, at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100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∙0.48∙0.13≅6</m:t>
                    </m:r>
                  </m:oMath>
                </a14:m>
                <a:r>
                  <a:rPr lang="da-DK" dirty="0" smtClean="0"/>
                  <a:t> ud af 100 personer var venstrehåndede kvinder, men vi så 4 </a:t>
                </a:r>
              </a:p>
              <a:p>
                <a:r>
                  <a:rPr lang="da-DK" dirty="0" smtClean="0"/>
                  <a:t>Tilfældigt?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68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38" y="4581128"/>
            <a:ext cx="458171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5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Kontingenstabeller generelt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En stikprøve på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 smtClean="0"/>
                  <a:t> observationer af en population beskrives med to egenskaber</a:t>
                </a:r>
              </a:p>
              <a:p>
                <a:r>
                  <a:rPr lang="da-DK" dirty="0" smtClean="0"/>
                  <a:t>Den første egenskab har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da-DK" dirty="0" smtClean="0"/>
                  <a:t> kategorier (rækker) og </a:t>
                </a:r>
                <a:br>
                  <a:rPr lang="da-DK" dirty="0" smtClean="0"/>
                </a:br>
                <a:r>
                  <a:rPr lang="da-DK" dirty="0" smtClean="0"/>
                  <a:t>den anden egenskab har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da-DK" dirty="0" smtClean="0"/>
                  <a:t> kategorier (kolonner)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dirty="0" smtClean="0"/>
                  <a:t> angiver antal observationer i den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da-DK" dirty="0" smtClean="0"/>
                  <a:t>’te kategori af egenskab 1 og den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da-DK" dirty="0" smtClean="0"/>
                  <a:t>’te kategori af egenskab 2</a:t>
                </a:r>
              </a:p>
              <a:p>
                <a:r>
                  <a:rPr lang="da-DK" dirty="0" smtClean="0">
                    <a:solidFill>
                      <a:schemeClr val="tx1"/>
                    </a:solidFill>
                  </a:rPr>
                  <a:t>Bemærk: 	</a:t>
                </a:r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da-DK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𝑗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i="1">
                                <a:latin typeface="Cambria Math"/>
                              </a:rPr>
                              <m:t>𝑐</m:t>
                            </m:r>
                          </m:sup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da-DK" dirty="0" smtClean="0"/>
                  <a:t> 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pic>
        <p:nvPicPr>
          <p:cNvPr id="5" name="Picture 4" descr="montgomery_6e_tb_09_0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640" y="4293096"/>
            <a:ext cx="6703968" cy="231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01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Kontingenstabeller generelt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</p:spPr>
            <p:txBody>
              <a:bodyPr/>
              <a:lstStyle/>
              <a:p>
                <a:r>
                  <a:rPr lang="da-DK" dirty="0" smtClean="0"/>
                  <a:t>Vi vil beregne det </a:t>
                </a:r>
                <a:r>
                  <a:rPr lang="da-DK" smtClean="0"/>
                  <a:t>forventede (</a:t>
                </a:r>
                <a:r>
                  <a:rPr lang="da-DK" u="sng" smtClean="0"/>
                  <a:t>e</a:t>
                </a:r>
                <a:r>
                  <a:rPr lang="da-DK" smtClean="0"/>
                  <a:t>xpected) antal </a:t>
                </a:r>
                <a:r>
                  <a:rPr lang="da-DK" dirty="0" smtClean="0"/>
                  <a:t>observationer i hver tabelcelle,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dirty="0" smtClean="0"/>
                  <a:t>, og sammenligne </a:t>
                </a:r>
                <a:r>
                  <a:rPr lang="da-DK" smtClean="0"/>
                  <a:t>det med det </a:t>
                </a:r>
                <a:r>
                  <a:rPr lang="da-DK" u="sng" smtClean="0"/>
                  <a:t>o</a:t>
                </a:r>
                <a:r>
                  <a:rPr lang="da-DK" smtClean="0"/>
                  <a:t>bserverede,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dirty="0" smtClean="0"/>
                  <a:t>Hvis de to egenskaber (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a-DK" dirty="0" smtClean="0"/>
                  <a:t>) er uafhængige </a:t>
                </a:r>
                <a:r>
                  <a:rPr lang="da-DK" smtClean="0"/>
                  <a:t>er 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⇔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for alle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a-DK" dirty="0" smtClean="0"/>
              </a:p>
              <a:p>
                <a:r>
                  <a:rPr lang="da-DK" smtClean="0"/>
                  <a:t>Det kan vi også skrive som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smtClean="0"/>
                  <a:t>Vi estimerer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da-DK" dirty="0" smtClean="0"/>
                  <a:t>: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/>
                          </a:rPr>
                          <m:t>𝑗</m:t>
                        </m:r>
                        <m:r>
                          <a:rPr lang="da-DK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da-DK" dirty="0"/>
              </a:p>
              <a:p>
                <a:r>
                  <a:rPr lang="da-DK" smtClean="0"/>
                  <a:t>Tilsvarende estimerer vi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da-DK" dirty="0" smtClean="0"/>
                  <a:t>: 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da-DK" dirty="0"/>
              </a:p>
              <a:p>
                <a:r>
                  <a:rPr lang="da-DK" smtClean="0"/>
                  <a:t>Dermed</a:t>
                </a:r>
                <a:r>
                  <a:rPr lang="da-DK"/>
                  <a:t> </a:t>
                </a:r>
                <a:r>
                  <a:rPr lang="da-DK" smtClean="0"/>
                  <a:t>er det forventede antal i hver celle: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𝑛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𝑗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dirty="0" smtClean="0"/>
                  <a:t>  .</a:t>
                </a:r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pic>
        <p:nvPicPr>
          <p:cNvPr id="5" name="Picture 4" descr="montgomery_6e_tb_09_0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9382" y="3195220"/>
            <a:ext cx="4176464" cy="1440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0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Chi-i-anden test for kontingenstabeller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Nulhypotesen er, at de to egenskaber er uafhængige, d.v.s.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a-DK" smtClean="0"/>
                  <a:t> for alle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Alternativhypotesen er, at de to egenkaber ikke er uafhængige</a:t>
                </a:r>
              </a:p>
              <a:p>
                <a:r>
                  <a:rPr lang="en-US" smtClean="0"/>
                  <a:t>Teststørrelsen for hypotesetesten </a:t>
                </a:r>
                <a:r>
                  <a:rPr lang="da-DK" smtClean="0"/>
                  <a:t>sammenligner de observerede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mtClean="0"/>
                  <a:t> med de forventede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mtClean="0"/>
                  <a:t> 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𝑐</m:t>
                            </m:r>
                          </m:sup>
                          <m:e>
                            <m:f>
                              <m:f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da-DK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da-DK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  <a:p>
                <a:r>
                  <a:rPr lang="da-DK" smtClean="0"/>
                  <a:t>Teststørrelsen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 fordelt med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</a:rPr>
                      <m:t>𝑟</m:t>
                    </m:r>
                    <m:r>
                      <a:rPr lang="da-DK" b="0" i="1" smtClean="0">
                        <a:latin typeface="Cambria Math"/>
                      </a:rPr>
                      <m:t>−1)(</m:t>
                    </m:r>
                    <m:r>
                      <a:rPr lang="da-DK" b="0" i="1" smtClean="0">
                        <a:latin typeface="Cambria Math"/>
                      </a:rPr>
                      <m:t>𝑐</m:t>
                    </m:r>
                    <m:r>
                      <a:rPr lang="da-DK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da-DK" dirty="0" smtClean="0"/>
                  <a:t> frihedsgrader</a:t>
                </a:r>
              </a:p>
              <a:p>
                <a:r>
                  <a:rPr lang="da-DK" smtClean="0"/>
                  <a:t>Bemærk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 smtClean="0"/>
                  <a:t>, og jo tættere </a:t>
                </a:r>
                <a:br>
                  <a:rPr lang="da-DK" smtClean="0"/>
                </a:br>
                <a:r>
                  <a:rPr lang="da-DK" smtClean="0"/>
                  <a:t>på 0, teststørrelsen er, desto </a:t>
                </a:r>
                <a:br>
                  <a:rPr lang="da-DK" smtClean="0"/>
                </a:br>
                <a:r>
                  <a:rPr lang="da-DK" smtClean="0"/>
                  <a:t>mere tror vi på nulhypotesen</a:t>
                </a:r>
              </a:p>
              <a:p>
                <a:r>
                  <a:rPr lang="da-DK" smtClean="0"/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mtClean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mtClean="0"/>
                  <a:t> </a:t>
                </a:r>
                <a:br>
                  <a:rPr lang="da-DK" smtClean="0"/>
                </a:br>
                <a:r>
                  <a:rPr lang="da-DK" smtClean="0"/>
                  <a:t>så altid ensidet, højrehalet test.</a:t>
                </a:r>
                <a:endParaRPr lang="da-DK" dirty="0" smtClean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962" t="37180" r="1953" b="4409"/>
          <a:stretch/>
        </p:blipFill>
        <p:spPr>
          <a:xfrm>
            <a:off x="4505870" y="4583411"/>
            <a:ext cx="4452739" cy="20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39572</TotalTime>
  <Words>3157</Words>
  <Application>Microsoft Office PowerPoint</Application>
  <PresentationFormat>On-screen Show (4:3)</PresentationFormat>
  <Paragraphs>153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1_alj presentation</vt:lpstr>
      <vt:lpstr>Sandsynlighedsteori og statistik    Kapitel 10.  Chi-i-anden tests   (afsnit 10.4-10.5) </vt:lpstr>
      <vt:lpstr>2 metoder til hypotesetest med χ^2</vt:lpstr>
      <vt:lpstr>Kontingenstabeller</vt:lpstr>
      <vt:lpstr>Kontingenstabeller</vt:lpstr>
      <vt:lpstr>Fra Kap. 3: Uafhængighed</vt:lpstr>
      <vt:lpstr>Kontingenstabeller</vt:lpstr>
      <vt:lpstr>Kontingenstabeller generelt</vt:lpstr>
      <vt:lpstr>Kontingenstabeller generelt</vt:lpstr>
      <vt:lpstr>Chi-i-anden test for kontingenstabeller</vt:lpstr>
      <vt:lpstr>Eksempel 10.13 og 10.14, s. 320</vt:lpstr>
      <vt:lpstr>Eksempel 10.13 og 10.14, s. 320</vt:lpstr>
      <vt:lpstr>Eksempel 10.13 og 10.14, s. 320</vt:lpstr>
      <vt:lpstr>Eksempel 10.13 og 10.14, s. 320</vt:lpstr>
      <vt:lpstr>Goodness of Fit – Eksempel</vt:lpstr>
      <vt:lpstr>Fra Kap. 4: Poisson-fordelingen</vt:lpstr>
      <vt:lpstr>Fra Kap. 4: Poisson-fordelingen</vt:lpstr>
      <vt:lpstr>Goodness of Fit – Eksempel</vt:lpstr>
      <vt:lpstr>Goodness of Fit – Eksempel</vt:lpstr>
      <vt:lpstr>Goodness of Fit – Eksempel</vt:lpstr>
      <vt:lpstr>Goodness of Fit test generelt</vt:lpstr>
      <vt:lpstr>Tilbage til eksemplet</vt:lpstr>
      <vt:lpstr>Hypotesetest for eksemplet </vt:lpstr>
      <vt:lpstr>Hypotesetest for eksemplet 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K10</dc:title>
  <dc:creator>Allan Leck Jensen</dc:creator>
  <cp:lastModifiedBy>Allan Leck Jensen</cp:lastModifiedBy>
  <cp:revision>1037</cp:revision>
  <dcterms:created xsi:type="dcterms:W3CDTF">2015-02-03T16:48:11Z</dcterms:created>
  <dcterms:modified xsi:type="dcterms:W3CDTF">2021-11-04T08:33:07Z</dcterms:modified>
</cp:coreProperties>
</file>