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30" r:id="rId2"/>
    <p:sldId id="346" r:id="rId3"/>
    <p:sldId id="347" r:id="rId4"/>
    <p:sldId id="348" r:id="rId5"/>
    <p:sldId id="349" r:id="rId6"/>
    <p:sldId id="350" r:id="rId7"/>
    <p:sldId id="351" r:id="rId8"/>
    <p:sldId id="364" r:id="rId9"/>
    <p:sldId id="332" r:id="rId10"/>
    <p:sldId id="333" r:id="rId11"/>
    <p:sldId id="366" r:id="rId12"/>
    <p:sldId id="334" r:id="rId13"/>
    <p:sldId id="331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5" r:id="rId24"/>
    <p:sldId id="365" r:id="rId25"/>
    <p:sldId id="353" r:id="rId26"/>
    <p:sldId id="352" r:id="rId27"/>
    <p:sldId id="354" r:id="rId28"/>
    <p:sldId id="355" r:id="rId29"/>
    <p:sldId id="356" r:id="rId30"/>
    <p:sldId id="357" r:id="rId31"/>
    <p:sldId id="358" r:id="rId32"/>
    <p:sldId id="359" r:id="rId33"/>
    <p:sldId id="363" r:id="rId34"/>
    <p:sldId id="360" r:id="rId35"/>
    <p:sldId id="361" r:id="rId36"/>
    <p:sldId id="362" r:id="rId37"/>
  </p:sldIdLst>
  <p:sldSz cx="9144000" cy="6858000" type="screen4x3"/>
  <p:notesSz cx="6805613" cy="99441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85D8A"/>
    <a:srgbClr val="BFB537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6" autoAdjust="0"/>
    <p:restoredTop sz="94660"/>
  </p:normalViewPr>
  <p:slideViewPr>
    <p:cSldViewPr>
      <p:cViewPr varScale="1">
        <p:scale>
          <a:sx n="86" d="100"/>
          <a:sy n="86" d="100"/>
        </p:scale>
        <p:origin x="806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046" y="-90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A2212-9363-46D9-BBB4-BC54ECEFF217}" type="datetimeFigureOut">
              <a:rPr lang="da-DK" smtClean="0"/>
              <a:t>24-11-2021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0122F-26C3-412E-BD9C-8A567DADE761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263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00387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97197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37113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6469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9114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23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124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1926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22401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8332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41671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35118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10867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3879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lan U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424936" cy="706090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5544616"/>
          </a:xfrm>
        </p:spPr>
        <p:txBody>
          <a:bodyPr>
            <a:noAutofit/>
          </a:bodyPr>
          <a:lstStyle>
            <a:lvl1pPr marL="357188" indent="-357188">
              <a:buClr>
                <a:schemeClr val="tx2"/>
              </a:buClr>
              <a:buFont typeface="Arial" panose="020B0604020202020204" pitchFamily="34" charset="0"/>
              <a:buChar char="•"/>
              <a:defRPr sz="2200"/>
            </a:lvl1pPr>
            <a:lvl2pPr marL="720725" indent="-363538">
              <a:buClr>
                <a:schemeClr val="tx2"/>
              </a:buClr>
              <a:buFont typeface="Arial" panose="020B0604020202020204" pitchFamily="34" charset="0"/>
              <a:buChar char="–"/>
              <a:defRPr sz="2000"/>
            </a:lvl2pPr>
            <a:lvl3pPr marL="1073150" indent="-357188">
              <a:buClr>
                <a:schemeClr val="tx2"/>
              </a:buClr>
              <a:buFont typeface="Courier New" panose="02070309020205020404" pitchFamily="49" charset="0"/>
              <a:buChar char="o"/>
              <a:defRPr sz="1800"/>
            </a:lvl3pPr>
            <a:lvl4pPr marL="1431925" indent="-358775">
              <a:buClr>
                <a:schemeClr val="tx2"/>
              </a:buClr>
              <a:buFont typeface="Arial" panose="020B0604020202020204" pitchFamily="34" charset="0"/>
              <a:buChar char="•"/>
              <a:defRPr sz="1600"/>
            </a:lvl4pPr>
            <a:lvl5pPr marL="1789113" indent="-357188">
              <a:buClr>
                <a:schemeClr val="tx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453336"/>
            <a:ext cx="2133600" cy="293117"/>
          </a:xfrm>
        </p:spPr>
        <p:txBody>
          <a:bodyPr/>
          <a:lstStyle/>
          <a:p>
            <a:fld id="{5D19CE03-7F5B-4958-A83D-82FBD8425B28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24-11-2021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293117"/>
          </a:xfrm>
        </p:spPr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48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FBDD-E51E-42B8-BD72-6D243A0B5E43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24-11-2021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63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7DE9-C5AB-4710-BB11-1CE08CC28B36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24-11-2021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8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subtitle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24F-1769-407B-B96A-9A8C483F2D4D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24-11-2021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99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37EB-1A8F-478E-8F09-EA7CFEEDD101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24-11-2021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179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051B-E0A6-42CA-8517-210D8FD5BCFD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24-11-2021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5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021E-739B-49E9-9A13-54B798FC8950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24-11-2021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7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6C2F-4DE4-49FA-9125-F3F443DE2F13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24-11-2021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58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3D95-EC69-4035-B4CC-53B0BB4B4E47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24-11-2021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4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9CA3-E0F6-4AF4-898C-E5801BF8F406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24-11-2021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84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CF84-F23E-4C8F-B3E5-433B89DC67CF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24-11-2021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1186D-C66F-4CB0-AF79-FCE039AB489E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24-11-2021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75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367240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da-DK" sz="2800" dirty="0" smtClean="0"/>
              <a:t>Sandsynlighedsteori og statistik</a:t>
            </a:r>
            <a:r>
              <a:rPr lang="da-DK" sz="3600" dirty="0" smtClean="0"/>
              <a:t/>
            </a:r>
            <a:br>
              <a:rPr lang="da-DK" sz="3600" dirty="0" smtClean="0"/>
            </a:br>
            <a:r>
              <a:rPr lang="da-DK" sz="2800" dirty="0" smtClean="0"/>
              <a:t> </a:t>
            </a:r>
            <a:r>
              <a:rPr lang="da-DK" sz="3600" dirty="0" smtClean="0"/>
              <a:t> </a:t>
            </a:r>
            <a:br>
              <a:rPr lang="da-DK" sz="3600" dirty="0" smtClean="0"/>
            </a:br>
            <a:r>
              <a:rPr lang="da-DK" sz="3600" smtClean="0">
                <a:solidFill>
                  <a:schemeClr val="tx1"/>
                </a:solidFill>
              </a:rPr>
              <a:t>Kapitel </a:t>
            </a:r>
            <a:r>
              <a:rPr lang="da-DK" smtClean="0">
                <a:solidFill>
                  <a:schemeClr val="tx1"/>
                </a:solidFill>
              </a:rPr>
              <a:t>11. </a:t>
            </a:r>
            <a:br>
              <a:rPr lang="da-DK" smtClean="0">
                <a:solidFill>
                  <a:schemeClr val="tx1"/>
                </a:solidFill>
              </a:rPr>
            </a:br>
            <a:r>
              <a:rPr lang="da-DK" smtClean="0">
                <a:solidFill>
                  <a:schemeClr val="tx1"/>
                </a:solidFill>
              </a:rPr>
              <a:t>Regressionsanalyse 2. del</a:t>
            </a:r>
            <a:br>
              <a:rPr lang="da-DK" smtClean="0">
                <a:solidFill>
                  <a:schemeClr val="tx1"/>
                </a:solidFill>
              </a:rPr>
            </a:br>
            <a:r>
              <a:rPr lang="da-DK" sz="2400">
                <a:solidFill>
                  <a:prstClr val="black"/>
                </a:solidFill>
              </a:rPr>
              <a:t>(afsnit </a:t>
            </a:r>
            <a:r>
              <a:rPr lang="da-DK" sz="2400" smtClean="0">
                <a:solidFill>
                  <a:prstClr val="black"/>
                </a:solidFill>
              </a:rPr>
              <a:t>11.3-11.7)</a:t>
            </a:r>
            <a:r>
              <a:rPr lang="da-DK" sz="1000" smtClean="0"/>
              <a:t> </a:t>
            </a:r>
            <a:r>
              <a:rPr lang="da-DK" smtClean="0"/>
              <a:t/>
            </a:r>
            <a:br>
              <a:rPr lang="da-DK" smtClean="0"/>
            </a:br>
            <a:r>
              <a:rPr lang="da-DK" sz="2400" smtClean="0"/>
              <a:t> </a:t>
            </a:r>
            <a:endParaRPr lang="da-DK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248544"/>
          </a:xfrm>
        </p:spPr>
        <p:txBody>
          <a:bodyPr>
            <a:noAutofit/>
          </a:bodyPr>
          <a:lstStyle/>
          <a:p>
            <a:r>
              <a:rPr lang="da-DK" dirty="0" smtClean="0"/>
              <a:t>Allan Leck Jensen</a:t>
            </a:r>
          </a:p>
          <a:p>
            <a:r>
              <a:rPr lang="da-DK" smtClean="0"/>
              <a:t>alj@ece.au.dk</a:t>
            </a:r>
            <a:endParaRPr lang="da-D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522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Eksempel: D</a:t>
            </a:r>
            <a:r>
              <a:rPr lang="en-US" smtClean="0"/>
              <a:t>amptryk   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</p:spPr>
            <p:txBody>
              <a:bodyPr/>
              <a:lstStyle/>
              <a:p>
                <a:r>
                  <a:rPr lang="en-US" smtClean="0"/>
                  <a:t>Problemer med modellen:</a:t>
                </a:r>
              </a:p>
              <a:p>
                <a:pPr lvl="1"/>
                <a:r>
                  <a:rPr lang="en-US" smtClean="0"/>
                  <a:t>Fysisk: Modellen </a:t>
                </a:r>
                <a:r>
                  <a:rPr lang="en-US"/>
                  <a:t>prædikterer </a:t>
                </a: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>negativt damptryk </a:t>
                </a:r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&lt;10</m:t>
                    </m:r>
                  </m:oMath>
                </a14:m>
                <a:endParaRPr lang="en-US"/>
              </a:p>
              <a:p>
                <a:pPr lvl="1"/>
                <a:r>
                  <a:rPr lang="en-US" smtClean="0"/>
                  <a:t>Statistisk: Data følger en </a:t>
                </a:r>
                <a:r>
                  <a:rPr lang="en-US"/>
                  <a:t/>
                </a:r>
                <a:br>
                  <a:rPr lang="en-US"/>
                </a:br>
                <a:r>
                  <a:rPr lang="en-US" smtClean="0"/>
                  <a:t>ikke-lineær kurve</a:t>
                </a:r>
              </a:p>
              <a:p>
                <a:pPr lvl="1"/>
                <a:r>
                  <a:rPr lang="en-US"/>
                  <a:t>Statistisk: </a:t>
                </a:r>
                <a:r>
                  <a:rPr lang="en-US" smtClean="0"/>
                  <a:t>Et residualplot viser </a:t>
                </a:r>
                <a:br>
                  <a:rPr lang="en-US" smtClean="0"/>
                </a:br>
                <a:r>
                  <a:rPr lang="en-US" smtClean="0"/>
                  <a:t>systematisk kurveform.</a:t>
                </a:r>
                <a:r>
                  <a:rPr lang="en-US"/>
                  <a:t/>
                </a:r>
                <a:br>
                  <a:rPr lang="en-US"/>
                </a:br>
                <a:r>
                  <a:rPr lang="en-US"/>
                  <a:t/>
                </a:r>
                <a:br>
                  <a:rPr lang="en-US"/>
                </a:br>
                <a:r>
                  <a:rPr lang="en-US"/>
                  <a:t/>
                </a:r>
                <a:br>
                  <a:rPr lang="en-US"/>
                </a:br>
                <a:r>
                  <a:rPr lang="en-US"/>
                  <a:t/>
                </a:r>
                <a:br>
                  <a:rPr lang="en-US"/>
                </a:br>
                <a:r>
                  <a:rPr lang="en-US"/>
                  <a:t/>
                </a:r>
                <a:br>
                  <a:rPr lang="en-US"/>
                </a:b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  <a:blipFill>
                <a:blip r:embed="rId2"/>
                <a:stretch>
                  <a:fillRect l="-868" t="-7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971" y="980728"/>
            <a:ext cx="4231509" cy="2952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656425"/>
            <a:ext cx="4104456" cy="2943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42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Eksempel: D</a:t>
            </a:r>
            <a:r>
              <a:rPr lang="en-US" smtClean="0"/>
              <a:t>amptryk   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</p:spPr>
            <p:txBody>
              <a:bodyPr/>
              <a:lstStyle/>
              <a:p>
                <a:r>
                  <a:rPr lang="da-DK" smtClean="0"/>
                  <a:t>Clausius-Clapeyron </a:t>
                </a:r>
                <a:r>
                  <a:rPr lang="da-DK" dirty="0"/>
                  <a:t>ligningen siger</a:t>
                </a:r>
                <a:r>
                  <a:rPr lang="da-DK"/>
                  <a:t>, </a:t>
                </a:r>
                <a:r>
                  <a:rPr lang="da-DK" smtClean="0"/>
                  <a:t>at logaritmen til damptrykket er </a:t>
                </a:r>
                <a:br>
                  <a:rPr lang="da-DK" smtClean="0"/>
                </a:br>
                <a:r>
                  <a:rPr lang="da-DK" smtClean="0"/>
                  <a:t>omvendt proportionalt med temperaturen i Kelvin:</a:t>
                </a:r>
                <a:br>
                  <a:rPr lang="da-DK" smtClean="0"/>
                </a:br>
                <a:r>
                  <a:rPr lang="da-DK" dirty="0"/>
                  <a:t>	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a-DK">
                        <a:latin typeface="Cambria Math"/>
                      </a:rPr>
                      <m:t>ln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da-DK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i="1">
                            <a:latin typeface="Cambria Math"/>
                          </a:rPr>
                          <m:t>𝑇</m:t>
                        </m:r>
                      </m:den>
                    </m:f>
                    <m:r>
                      <a:rPr lang="da-DK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i="1">
                            <a:latin typeface="Cambria Math"/>
                          </a:rPr>
                          <m:t>𝑡</m:t>
                        </m:r>
                        <m:r>
                          <a:rPr lang="da-DK" i="1">
                            <a:latin typeface="Cambria Math"/>
                          </a:rPr>
                          <m:t>+273</m:t>
                        </m:r>
                      </m:den>
                    </m:f>
                  </m:oMath>
                </a14:m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z="700" smtClean="0"/>
                  <a:t>  </a:t>
                </a:r>
                <a:endParaRPr lang="en-US" smtClean="0"/>
              </a:p>
              <a:p>
                <a:r>
                  <a:rPr lang="en-US" smtClean="0"/>
                  <a:t>Ved at transformere vores data bør vi få en lineær sammenhæng: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→"/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+273</m:t>
                            </m:r>
                          </m:e>
                        </m:d>
                      </m:den>
                    </m:f>
                  </m:oMath>
                </a14:m>
                <a:r>
                  <a:rPr lang="en-US" smtClean="0"/>
                  <a:t>	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→"/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/>
                </a:r>
                <a:br>
                  <a:rPr lang="en-US"/>
                </a:br>
                <a:r>
                  <a:rPr lang="en-US"/>
                  <a:t/>
                </a:r>
                <a:br>
                  <a:rPr lang="en-US"/>
                </a:br>
                <a:r>
                  <a:rPr lang="en-US"/>
                  <a:t/>
                </a:r>
                <a:br>
                  <a:rPr lang="en-US"/>
                </a:br>
                <a:r>
                  <a:rPr lang="en-US"/>
                  <a:t/>
                </a:r>
                <a:br>
                  <a:rPr lang="en-US"/>
                </a:br>
                <a:r>
                  <a:rPr lang="en-US"/>
                  <a:t/>
                </a:r>
                <a:br>
                  <a:rPr lang="en-US"/>
                </a:br>
                <a:r>
                  <a:rPr lang="en-US"/>
                  <a:t/>
                </a:r>
                <a:br>
                  <a:rPr lang="en-US"/>
                </a:b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  <a:blipFill>
                <a:blip r:embed="rId2"/>
                <a:stretch>
                  <a:fillRect l="-868" t="-7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84" y="3933056"/>
            <a:ext cx="7379737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3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Eksempel: D</a:t>
            </a:r>
            <a:r>
              <a:rPr lang="en-US" smtClean="0"/>
              <a:t>amptryk   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mtClean="0"/>
                  <a:t>Resultatet er en perfekt model:</a:t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endParaRPr lang="en-US" smtClean="0"/>
              </a:p>
              <a:p>
                <a:r>
                  <a:rPr lang="da-DK" smtClean="0"/>
                  <a:t>Den lineære model:</a:t>
                </a:r>
                <a:br>
                  <a:rPr lang="da-DK" smtClean="0"/>
                </a:br>
                <a:r>
                  <a:rPr lang="da-DK" smtClean="0"/>
                  <a:t> 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a-DK">
                        <a:latin typeface="Cambria Math"/>
                      </a:rPr>
                      <m:t>lnp</m:t>
                    </m:r>
                    <m:r>
                      <a:rPr lang="da-DK" i="1">
                        <a:latin typeface="Cambria Math"/>
                      </a:rPr>
                      <m:t>=20.79 −5255</m:t>
                    </m:r>
                    <m:r>
                      <m:rPr>
                        <m:nor/>
                      </m:rPr>
                      <a:rPr lang="da-DK">
                        <a:latin typeface="Cambria Math"/>
                      </a:rPr>
                      <m:t>RT</m:t>
                    </m:r>
                  </m:oMath>
                </a14:m>
                <a:r>
                  <a:rPr lang="da-DK" dirty="0" smtClean="0"/>
                  <a:t> </a:t>
                </a:r>
                <a:endParaRPr lang="da-DK" dirty="0"/>
              </a:p>
              <a:p>
                <a:r>
                  <a:rPr lang="da-DK" smtClean="0"/>
                  <a:t>Vi kan transformere tilbage til de</a:t>
                </a:r>
                <a:br>
                  <a:rPr lang="da-DK" smtClean="0"/>
                </a:br>
                <a:r>
                  <a:rPr lang="da-DK" smtClean="0"/>
                  <a:t>oprindelige variable:</a:t>
                </a:r>
                <a:br>
                  <a:rPr lang="da-DK" smtClean="0"/>
                </a:br>
                <a:r>
                  <a:rPr lang="da-DK" smtClean="0"/>
                  <a:t> 	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𝑝</m:t>
                    </m:r>
                    <m:r>
                      <a:rPr lang="da-DK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da-DK">
                        <a:latin typeface="Cambria Math"/>
                      </a:rPr>
                      <m:t>exp</m:t>
                    </m:r>
                    <m:r>
                      <a:rPr lang="da-DK" i="1">
                        <a:latin typeface="Cambria Math"/>
                      </a:rPr>
                      <m:t>⁡(20.7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da-DK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latin typeface="Cambria Math"/>
                          </a:rPr>
                          <m:t>5255</m:t>
                        </m:r>
                      </m:num>
                      <m:den>
                        <m:r>
                          <a:rPr lang="da-DK" i="1">
                            <a:latin typeface="Cambria Math"/>
                          </a:rPr>
                          <m:t>𝑡</m:t>
                        </m:r>
                        <m:r>
                          <a:rPr lang="da-DK" i="1">
                            <a:latin typeface="Cambria Math"/>
                          </a:rPr>
                          <m:t>+273</m:t>
                        </m:r>
                      </m:den>
                    </m:f>
                    <m:r>
                      <a:rPr lang="da-DK" i="1">
                        <a:latin typeface="Cambria Math"/>
                      </a:rPr>
                      <m:t>)</m:t>
                    </m:r>
                  </m:oMath>
                </a14:m>
                <a:r>
                  <a:rPr lang="da-DK" dirty="0" smtClean="0"/>
                  <a:t> </a:t>
                </a:r>
                <a:endParaRPr lang="da-DK" dirty="0"/>
              </a:p>
              <a:p>
                <a:pPr marL="0" indent="0">
                  <a:buNone/>
                </a:pP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  <a:blipFill>
                <a:blip r:embed="rId2"/>
                <a:stretch>
                  <a:fillRect l="-941" t="-7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268760"/>
            <a:ext cx="4568058" cy="25349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3113" r="4423"/>
          <a:stretch/>
        </p:blipFill>
        <p:spPr>
          <a:xfrm>
            <a:off x="539553" y="1556792"/>
            <a:ext cx="3528391" cy="24955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t="5116" r="4233"/>
          <a:stretch/>
        </p:blipFill>
        <p:spPr>
          <a:xfrm>
            <a:off x="4965576" y="4085686"/>
            <a:ext cx="3864263" cy="267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8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Kurvelineær regression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</p:spPr>
            <p:txBody>
              <a:bodyPr/>
              <a:lstStyle/>
              <a:p>
                <a:r>
                  <a:rPr lang="en-US" smtClean="0"/>
                  <a:t>Vi kan bruge lineær regression også for ikke-lineære sammenhænge ved at transformere data</a:t>
                </a:r>
              </a:p>
              <a:p>
                <a:r>
                  <a:rPr lang="en-US" smtClean="0"/>
                  <a:t>Årsager til at transformere data:</a:t>
                </a:r>
              </a:p>
              <a:p>
                <a:pPr lvl="1"/>
                <a:r>
                  <a:rPr lang="en-US" smtClean="0"/>
                  <a:t>En kendt/forventet sammenhæng </a:t>
                </a:r>
                <a:r>
                  <a:rPr lang="en-US" smtClean="0">
                    <a:solidFill>
                      <a:schemeClr val="accent1">
                        <a:lumMod val="75000"/>
                      </a:schemeClr>
                    </a:solidFill>
                  </a:rPr>
                  <a:t>(f.eks. </a:t>
                </a:r>
                <a:r>
                  <a:rPr lang="da-DK" smtClean="0">
                    <a:solidFill>
                      <a:schemeClr val="accent1">
                        <a:lumMod val="75000"/>
                      </a:schemeClr>
                    </a:solidFill>
                  </a:rPr>
                  <a:t>damptrykseksemplet)</a:t>
                </a:r>
              </a:p>
              <a:p>
                <a:pPr lvl="1"/>
                <a:r>
                  <a:rPr lang="da-DK" smtClean="0"/>
                  <a:t>Plots viser en lineær sammenhæng mellem de transformerede data</a:t>
                </a:r>
              </a:p>
              <a:p>
                <a:pPr lvl="1"/>
                <a:r>
                  <a:rPr lang="da-DK"/>
                  <a:t>Residualanalyse viser, at modelantagelser ikke holder, f.eks. ‘funnel pattern’ eller ‘systematic curvature</a:t>
                </a:r>
                <a:r>
                  <a:rPr lang="da-DK" smtClean="0"/>
                  <a:t>’</a:t>
                </a:r>
                <a:endParaRPr lang="da-DK"/>
              </a:p>
              <a:p>
                <a:r>
                  <a:rPr lang="da-DK" smtClean="0"/>
                  <a:t>Sammenhænge, hvor transformation giver linearitet:</a:t>
                </a:r>
              </a:p>
              <a:p>
                <a:pPr lvl="1"/>
                <a:r>
                  <a:rPr lang="da-DK" smtClean="0">
                    <a:solidFill>
                      <a:schemeClr val="accent1">
                        <a:lumMod val="75000"/>
                      </a:schemeClr>
                    </a:solidFill>
                  </a:rPr>
                  <a:t>Eksponentiel</a:t>
                </a:r>
                <a:r>
                  <a:rPr lang="da-DK" smtClean="0"/>
                  <a:t>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>Transformation af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mtClean="0"/>
                  <a:t> med log: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smtClean="0"/>
              </a:p>
              <a:p>
                <a:pPr lvl="1"/>
                <a:r>
                  <a:rPr lang="en-US" smtClean="0">
                    <a:solidFill>
                      <a:schemeClr val="accent1">
                        <a:lumMod val="75000"/>
                      </a:schemeClr>
                    </a:solidFill>
                  </a:rPr>
                  <a:t>Reciprok</a:t>
                </a:r>
                <a:r>
                  <a:rPr lang="en-US" smtClean="0"/>
                  <a:t>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/>
                  <a:t/>
                </a:r>
                <a:br>
                  <a:rPr lang="en-US"/>
                </a:br>
                <a:r>
                  <a:rPr lang="en-US"/>
                  <a:t>Transformation af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mtClean="0"/>
                  <a:t> med reciprok: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>
                    <a:solidFill>
                      <a:schemeClr val="accent1">
                        <a:lumMod val="75000"/>
                      </a:schemeClr>
                    </a:solidFill>
                  </a:rPr>
                  <a:t>Potens</a:t>
                </a:r>
                <a:r>
                  <a:rPr lang="en-US" smtClean="0"/>
                  <a:t>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/>
                  <a:t/>
                </a:r>
                <a:br>
                  <a:rPr lang="en-US"/>
                </a:br>
                <a:r>
                  <a:rPr lang="en-US"/>
                  <a:t>Transformation </a:t>
                </a:r>
                <a:r>
                  <a:rPr lang="en-US" smtClean="0"/>
                  <a:t>af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 og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mtClean="0"/>
                  <a:t> med log: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  <a:blipFill>
                <a:blip r:embed="rId2"/>
                <a:stretch>
                  <a:fillRect l="-868" t="-7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93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Polynomiel regression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Hvis man ikke kender den underliggende sammenhæng i data kan man som regel lave en god model med polynomiel regression</a:t>
                </a:r>
              </a:p>
              <a:p>
                <a:r>
                  <a:rPr lang="en-US" smtClean="0"/>
                  <a:t>Vi har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punkter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. Vi </a:t>
                </a:r>
                <a:r>
                  <a:rPr lang="en-GB" smtClean="0"/>
                  <a:t>vil fitte til et polynomium af grad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mtClean="0"/>
                  <a:t> til vores </a:t>
                </a:r>
                <a:r>
                  <a:rPr lang="en-GB" smtClean="0"/>
                  <a:t>data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mtClean="0"/>
                  <a:t>):</a:t>
                </a:r>
                <a:r>
                  <a:rPr lang="en-GB" smtClean="0"/>
                  <a:t/>
                </a:r>
                <a:br>
                  <a:rPr lang="en-GB" smtClean="0"/>
                </a:br>
                <a:r>
                  <a:rPr lang="en-GB" smtClean="0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smtClean="0"/>
                  <a:t> </a:t>
                </a:r>
              </a:p>
              <a:p>
                <a:r>
                  <a:rPr lang="en-US" smtClean="0"/>
                  <a:t>Det svarer til at bestemme estimater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mtClean="0"/>
                  <a:t>, 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smtClean="0"/>
                  <a:t> ‘bedst muligt’. Ifølge mindste kvadraters metode, skal vi minimere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𝑆𝑆𝐸</m:t>
                    </m:r>
                  </m:oMath>
                </a14:m>
                <a:r>
                  <a:rPr lang="en-GB" smtClean="0"/>
                  <a:t>:</a:t>
                </a:r>
                <a:br>
                  <a:rPr lang="en-GB" smtClean="0"/>
                </a:br>
                <a:r>
                  <a:rPr lang="en-GB" smtClean="0"/>
                  <a:t>    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𝑆𝑆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da-DK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i="1">
                            <a:latin typeface="Cambria Math"/>
                          </a:rPr>
                          <m:t>𝑖</m:t>
                        </m:r>
                        <m:r>
                          <a:rPr lang="da-DK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i="1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a-DK" i="1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a-DK" i="1">
                                <a:latin typeface="Cambria Math"/>
                              </a:rPr>
                              <m:t>𝑖</m:t>
                            </m:r>
                            <m:r>
                              <a:rPr lang="da-DK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da-DK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a-DK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a-DK" i="1">
                                    <a:latin typeface="Cambria Math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da-DK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da-DK" i="1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da-DK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a-DK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a-DK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  <m:r>
                                  <a:rPr lang="da-DK" i="1">
                                    <a:latin typeface="Cambria Math"/>
                                  </a:rPr>
                                  <m:t>))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da-DK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GB" smtClean="0"/>
              </a:p>
              <a:p>
                <a:r>
                  <a:rPr lang="en-GB" smtClean="0"/>
                  <a:t>Det giver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smtClean="0"/>
                  <a:t> normalligninger: </a:t>
                </a:r>
                <a:endParaRPr lang="en-GB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8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982" y="4418587"/>
            <a:ext cx="3084546" cy="2178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16" y="4700445"/>
            <a:ext cx="4477872" cy="153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7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 11.11, s. 354 om tørretid af lak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mtClean="0"/>
                  <a:t>Tørretiden af en lak afhænger af, hvor </a:t>
                </a:r>
                <a:br>
                  <a:rPr lang="en-US" smtClean="0"/>
                </a:br>
                <a:r>
                  <a:rPr lang="en-US" smtClean="0"/>
                  <a:t>meget af et bestemt additiv, der er tilsat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smtClean="0"/>
                  <a:t>Lav et scatterplot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smtClean="0"/>
                  <a:t>Fit et andengrads-polynomium til</a:t>
                </a:r>
                <a:br>
                  <a:rPr lang="en-US" smtClean="0"/>
                </a:br>
                <a:r>
                  <a:rPr lang="en-US" smtClean="0"/>
                  <a:t>data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smtClean="0"/>
                  <a:t>Hvad er den forventede tørretid, </a:t>
                </a:r>
                <a:br>
                  <a:rPr lang="en-US" smtClean="0"/>
                </a:br>
                <a:r>
                  <a:rPr lang="en-US" smtClean="0"/>
                  <a:t>hvis der tilsættes 6.5 g additiv? </a:t>
                </a:r>
                <a:br>
                  <a:rPr lang="en-US" smtClean="0"/>
                </a:br>
                <a:endParaRPr lang="en-US" smtClean="0"/>
              </a:p>
              <a:p>
                <a:pPr marL="0" indent="0">
                  <a:buNone/>
                </a:pPr>
                <a:r>
                  <a:rPr lang="en-US" b="1" smtClean="0"/>
                  <a:t>Løsning</a:t>
                </a:r>
                <a:r>
                  <a:rPr lang="en-US" smtClean="0"/>
                  <a:t> i R giver:</a:t>
                </a:r>
                <a:br>
                  <a:rPr lang="en-US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12.185−1.847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0.18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mtClean="0"/>
                  <a:t> </a:t>
                </a:r>
              </a:p>
              <a:p>
                <a:pPr marL="0" indent="0">
                  <a:buNone/>
                </a:pPr>
                <a:r>
                  <a:rPr lang="en-US" smtClean="0"/>
                  <a:t>Når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=6.5</m:t>
                    </m:r>
                  </m:oMath>
                </a14:m>
                <a:r>
                  <a:rPr lang="en-GB" smtClean="0"/>
                  <a:t> sættes ind i formlen, fås</a:t>
                </a:r>
                <a:br>
                  <a:rPr lang="en-GB" smtClean="0"/>
                </a:br>
                <a:r>
                  <a:rPr lang="en-GB" smtClean="0"/>
                  <a:t>en estimeret tørretid på </a:t>
                </a:r>
                <a:r>
                  <a:rPr lang="en-US" i="1" smtClean="0">
                    <a:latin typeface="Cambria Math" panose="02040503050406030204" pitchFamily="18" charset="0"/>
                  </a:rPr>
                  <a:t/>
                </a:r>
                <a:br>
                  <a:rPr lang="en-US" i="1" smtClean="0">
                    <a:latin typeface="Cambria Math" panose="02040503050406030204" pitchFamily="18" charset="0"/>
                  </a:rPr>
                </a:br>
                <a:r>
                  <a:rPr lang="en-US" i="1" smtClean="0">
                    <a:latin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=7.9</m:t>
                    </m:r>
                  </m:oMath>
                </a14:m>
                <a:r>
                  <a:rPr lang="en-GB" smtClean="0"/>
                  <a:t> timer</a:t>
                </a:r>
              </a:p>
              <a:p>
                <a:pPr marL="0" indent="0">
                  <a:buNone/>
                </a:pPr>
                <a:r>
                  <a:rPr lang="en-US" smtClean="0"/>
                  <a:t>Modellen estimerer min. tørretid på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7.5</m:t>
                    </m:r>
                  </m:oMath>
                </a14:m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>timer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1.847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∙0.183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=5.05</m:t>
                    </m:r>
                  </m:oMath>
                </a14:m>
                <a:r>
                  <a:rPr lang="en-US" smtClean="0"/>
                  <a:t> g additiv.</a:t>
                </a:r>
                <a:endParaRPr lang="en-GB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  <a:blipFill>
                <a:blip r:embed="rId2"/>
                <a:stretch>
                  <a:fillRect l="-1013" t="-760" b="-18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268760"/>
            <a:ext cx="3222104" cy="26582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4698" r="3347"/>
          <a:stretch/>
        </p:blipFill>
        <p:spPr>
          <a:xfrm>
            <a:off x="5265440" y="4143020"/>
            <a:ext cx="3600400" cy="2476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507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Eksempel 11.11, s. 354 om tørretid af lak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Bemærk: Vi har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smtClean="0"/>
                  <a:t> datapunkter, så vi kan i princippet fitte et </a:t>
                </a:r>
                <a:br>
                  <a:rPr lang="en-US" smtClean="0"/>
                </a:br>
                <a:r>
                  <a:rPr lang="en-US" smtClean="0"/>
                  <a:t>8-grads-polynomium perfekt til data</a:t>
                </a:r>
              </a:p>
              <a:p>
                <a:r>
                  <a:rPr lang="en-US" smtClean="0"/>
                  <a:t>Forskel på polynomiel interpolation og regression:</a:t>
                </a:r>
              </a:p>
              <a:p>
                <a:pPr lvl="1"/>
                <a:r>
                  <a:rPr lang="en-US" b="1" smtClean="0"/>
                  <a:t>Polynomiel interpolation</a:t>
                </a:r>
                <a:r>
                  <a:rPr lang="en-US" smtClean="0"/>
                  <a:t>: Vi opfatter datapunkter som ‘sandheden’ og fitter et polynomium, så vi kan interpolere</a:t>
                </a:r>
              </a:p>
              <a:p>
                <a:pPr lvl="1"/>
                <a:r>
                  <a:rPr lang="en-US" b="1" smtClean="0"/>
                  <a:t>Polynomiel regression</a:t>
                </a:r>
                <a:r>
                  <a:rPr lang="en-US" smtClean="0"/>
                  <a:t>: Vi opfatter data som kommende fra en underliggende polynomial sammenhæng, men med støj. Derfor søger vi en simpel </a:t>
                </a:r>
                <a:r>
                  <a:rPr lang="en-US" smtClean="0"/>
                  <a:t>model, der ‘beskriver data godt’.</a:t>
                </a:r>
                <a:endParaRPr lang="en-US" smtClean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8" t="-659" r="-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Polynomial model for data, simple and complex cas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50790" y="4427704"/>
            <a:ext cx="2421210" cy="202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olynomial model for data, simple and complex cas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15"/>
          <a:stretch/>
        </p:blipFill>
        <p:spPr bwMode="auto">
          <a:xfrm>
            <a:off x="4884234" y="4427704"/>
            <a:ext cx="2280054" cy="202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41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Eksempel 11.11, s. 354 om tørretid af lak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Hvis vi fitter et tredjegrads-polynomium til data fra eksempel 11.11: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stiger lidt (fra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0.9227</m:t>
                    </m:r>
                  </m:oMath>
                </a14:m>
                <a:r>
                  <a:rPr lang="en-US" smtClean="0"/>
                  <a:t> til </a:t>
                </a:r>
                <a:br>
                  <a:rPr lang="en-US" smtClean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0.9237</m:t>
                    </m:r>
                  </m:oMath>
                </a14:m>
                <a:r>
                  <a:rPr lang="en-US" smtClean="0"/>
                  <a:t>): Lidt mere variation </a:t>
                </a:r>
                <a:br>
                  <a:rPr lang="en-US" smtClean="0"/>
                </a:br>
                <a:r>
                  <a:rPr lang="en-US" smtClean="0"/>
                  <a:t>i data forklares</a:t>
                </a:r>
              </a:p>
              <a:p>
                <a:pPr lvl="1"/>
                <a:r>
                  <a:rPr lang="en-US" smtClean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falder lidt (fra </a:t>
                </a:r>
                <a:br>
                  <a:rPr lang="en-US" smtClean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0.8969</m:t>
                    </m:r>
                  </m:oMath>
                </a14:m>
                <a:r>
                  <a:rPr lang="en-US" smtClean="0"/>
                  <a:t> til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0.8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779</m:t>
                    </m:r>
                  </m:oMath>
                </a14:m>
                <a:r>
                  <a:rPr lang="en-US" smtClean="0"/>
                  <a:t>): Vi bliver</a:t>
                </a:r>
                <a:br>
                  <a:rPr lang="en-US" smtClean="0"/>
                </a:br>
                <a:r>
                  <a:rPr lang="en-US" smtClean="0"/>
                  <a:t>straffet for en ekstra </a:t>
                </a:r>
                <a:br>
                  <a:rPr lang="en-US" smtClean="0"/>
                </a:br>
                <a:r>
                  <a:rPr lang="en-US" smtClean="0"/>
                  <a:t>parameter til at forklare</a:t>
                </a:r>
                <a:br>
                  <a:rPr lang="en-US" smtClean="0"/>
                </a:br>
                <a:r>
                  <a:rPr lang="en-US" smtClean="0"/>
                  <a:t>variationen</a:t>
                </a:r>
              </a:p>
              <a:p>
                <a:pPr lvl="1"/>
                <a:r>
                  <a:rPr lang="en-US" smtClean="0"/>
                  <a:t>Det er sandsynligt, at den </a:t>
                </a:r>
                <a:br>
                  <a:rPr lang="en-US" smtClean="0"/>
                </a:br>
                <a:r>
                  <a:rPr lang="en-US" smtClean="0"/>
                  <a:t>nye koefficient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mtClean="0"/>
                  <a:t> er nul, </a:t>
                </a:r>
                <a:br>
                  <a:rPr lang="en-US" smtClean="0"/>
                </a:br>
                <a:r>
                  <a:rPr lang="en-US" smtClean="0"/>
                  <a:t>for p-værdien er høj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0.8094</m:t>
                    </m:r>
                  </m:oMath>
                </a14:m>
                <a:r>
                  <a:rPr lang="en-US" smtClean="0"/>
                  <a:t>)</a:t>
                </a:r>
              </a:p>
              <a:p>
                <a:r>
                  <a:rPr lang="en-US" smtClean="0"/>
                  <a:t>Med andre ord er andengrads-polynomiet en bedre model for data.</a:t>
                </a:r>
                <a:br>
                  <a:rPr lang="en-US" smtClean="0"/>
                </a:br>
                <a:endParaRPr lang="en-US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8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782" y="1700808"/>
            <a:ext cx="450270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Multipel lineær regression (11.4)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 smtClean="0">
                    <a:solidFill>
                      <a:schemeClr val="tx2"/>
                    </a:solidFill>
                  </a:rPr>
                  <a:t>Multipel</a:t>
                </a:r>
                <a:r>
                  <a:rPr lang="da-DK" dirty="0"/>
                  <a:t>: Der er mere end én </a:t>
                </a:r>
                <a:r>
                  <a:rPr lang="da-DK" dirty="0" err="1"/>
                  <a:t>regressor</a:t>
                </a:r>
                <a:r>
                  <a:rPr lang="da-DK" dirty="0"/>
                  <a:t>. Vi bruger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a-DK" dirty="0"/>
                  <a:t> til at betegne antal </a:t>
                </a:r>
                <a:r>
                  <a:rPr lang="da-DK" dirty="0" err="1"/>
                  <a:t>regressorer</a:t>
                </a:r>
                <a:r>
                  <a:rPr lang="da-DK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da-DK" dirty="0"/>
              </a:p>
              <a:p>
                <a:r>
                  <a:rPr lang="da-DK" dirty="0">
                    <a:solidFill>
                      <a:schemeClr val="tx2"/>
                    </a:solidFill>
                  </a:rPr>
                  <a:t>Lineær</a:t>
                </a:r>
                <a:r>
                  <a:rPr lang="da-DK" dirty="0"/>
                  <a:t>: Modellen er at responsvariablen kan udtrykkes som en linearkombination af </a:t>
                </a:r>
                <a:r>
                  <a:rPr lang="da-DK" dirty="0" err="1"/>
                  <a:t>regressorerne</a:t>
                </a:r>
                <a:r>
                  <a:rPr lang="da-DK" dirty="0"/>
                  <a:t>: </a:t>
                </a:r>
                <a:br>
                  <a:rPr lang="da-DK" dirty="0"/>
                </a:br>
                <a:r>
                  <a:rPr lang="da-DK" dirty="0"/>
                  <a:t>	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𝑦</m:t>
                    </m:r>
                    <m:r>
                      <a:rPr lang="da-DK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da-DK" dirty="0"/>
                  <a:t> </a:t>
                </a:r>
                <a:endParaRPr lang="da-DK" dirty="0" smtClean="0"/>
              </a:p>
              <a:p>
                <a:r>
                  <a:rPr lang="da-DK" smtClean="0"/>
                  <a:t>Vi fitter modellen til data, der består af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a-DK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da-DK" smtClean="0"/>
                  <a:t>-tupler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a-DK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dirty="0" smtClean="0"/>
                  <a:t> </a:t>
                </a:r>
                <a:r>
                  <a:rPr lang="da-DK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a-DK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8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5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424" y="3068960"/>
            <a:ext cx="4480064" cy="35796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Multipel lineær regression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smtClean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da-DK" dirty="0"/>
                  <a:t> </a:t>
                </a:r>
                <a:r>
                  <a:rPr lang="da-DK"/>
                  <a:t>har vi 2 uafhængige </a:t>
                </a:r>
                <a:r>
                  <a:rPr lang="da-DK" smtClean="0"/>
                  <a:t>variable</a:t>
                </a:r>
                <a:r>
                  <a:rPr lang="da-DK"/>
                  <a:t> </a:t>
                </a:r>
                <a:r>
                  <a:rPr lang="da-DK" smtClean="0"/>
                  <a:t>(regressorer):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da-DK" dirty="0" smtClean="0"/>
              </a:p>
              <a:p>
                <a:r>
                  <a:rPr lang="da-DK" smtClean="0"/>
                  <a:t>Modellen er: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𝑦</m:t>
                    </m:r>
                    <m:r>
                      <a:rPr lang="da-DK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da-DK" dirty="0"/>
              </a:p>
              <a:p>
                <a:r>
                  <a:rPr lang="da-DK" smtClean="0"/>
                  <a:t>Vi minimerer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</a:rPr>
                      <m:t>𝑆𝑆𝐸</m:t>
                    </m:r>
                  </m:oMath>
                </a14:m>
                <a:r>
                  <a:rPr lang="da-DK" smtClean="0"/>
                  <a:t>:</a:t>
                </a:r>
                <a:br>
                  <a:rPr lang="da-DK" smtClean="0"/>
                </a:br>
                <a:r>
                  <a:rPr lang="da-DK" smtClean="0"/>
                  <a:t> 	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𝑆𝑆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da-DK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i="1">
                            <a:latin typeface="Cambria Math"/>
                          </a:rPr>
                          <m:t>𝑖</m:t>
                        </m:r>
                        <m:r>
                          <a:rPr lang="da-DK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i="1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a-DK" i="1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a-DK" i="1">
                                <a:latin typeface="Cambria Math"/>
                              </a:rPr>
                              <m:t>𝑖</m:t>
                            </m:r>
                            <m:r>
                              <a:rPr lang="da-DK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da-DK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a-DK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a-DK" i="1">
                                    <a:latin typeface="Cambria Math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da-DK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da-DK" i="1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da-DK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a-DK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a-DK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  <m:r>
                                  <a:rPr lang="da-DK" i="1">
                                    <a:latin typeface="Cambria Math"/>
                                  </a:rPr>
                                  <m:t>))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da-DK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da-DK" dirty="0" smtClean="0"/>
              </a:p>
              <a:p>
                <a:r>
                  <a:rPr lang="da-DK" smtClean="0"/>
                  <a:t>Planen i rummet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a-DK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dirty="0" smtClean="0"/>
                  <a:t> </a:t>
                </a:r>
                <a:r>
                  <a:rPr lang="da-DK" smtClean="0"/>
                  <a:t>har forskriften</a:t>
                </a:r>
                <a:br>
                  <a:rPr lang="da-DK" smtClean="0"/>
                </a:br>
                <a:r>
                  <a:rPr lang="da-DK" smtClean="0"/>
                  <a:t> 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a-DK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mtClean="0"/>
              </a:p>
              <a:p>
                <a:r>
                  <a:rPr lang="en-US" smtClean="0"/>
                  <a:t>Her 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da-DK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da-DK" dirty="0" smtClean="0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>bestemt vha. mindste kvadraters </a:t>
                </a:r>
                <a:br>
                  <a:rPr lang="en-US" smtClean="0"/>
                </a:br>
                <a:r>
                  <a:rPr lang="en-US" smtClean="0"/>
                  <a:t>metode:</a:t>
                </a:r>
                <a:endParaRPr lang="da-DK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8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757" y="4653136"/>
            <a:ext cx="3741251" cy="137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4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Residualanalyse (11.5)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smtClean="0"/>
                  <a:t>Vi har udviklet </a:t>
                </a:r>
                <a:r>
                  <a:rPr lang="da-DK" dirty="0" smtClean="0"/>
                  <a:t>lineære modeller til at prædiktere den afhængige variabel (responsvariablen) ud fra en eller flere </a:t>
                </a:r>
                <a:r>
                  <a:rPr lang="da-DK" smtClean="0"/>
                  <a:t>uafhængige </a:t>
                </a:r>
                <a:r>
                  <a:rPr lang="da-DK"/>
                  <a:t>variable (</a:t>
                </a:r>
                <a:r>
                  <a:rPr lang="da-DK" smtClean="0"/>
                  <a:t>regressorvariable)</a:t>
                </a:r>
                <a:endParaRPr lang="da-DK" dirty="0" smtClean="0"/>
              </a:p>
              <a:p>
                <a:r>
                  <a:rPr lang="da-DK" dirty="0" err="1" smtClean="0">
                    <a:solidFill>
                      <a:schemeClr val="tx2"/>
                    </a:solidFill>
                  </a:rPr>
                  <a:t>Residualet</a:t>
                </a:r>
                <a:r>
                  <a:rPr lang="da-DK" dirty="0" smtClean="0"/>
                  <a:t> er forskellen på den observerede og modellens prædikterede værdi:</a:t>
                </a:r>
                <a:br>
                  <a:rPr lang="da-DK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a-DK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a-DK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da-DK" dirty="0" smtClean="0"/>
              </a:p>
              <a:p>
                <a:r>
                  <a:rPr lang="da-DK" dirty="0" err="1" smtClean="0"/>
                  <a:t>Residualet</a:t>
                </a:r>
                <a:r>
                  <a:rPr lang="da-DK" dirty="0" smtClean="0"/>
                  <a:t> er således et mål for hvor meget modellen fejler i prædiktionen i et givet punkt </a:t>
                </a:r>
              </a:p>
              <a:p>
                <a:r>
                  <a:rPr lang="da-DK" dirty="0" smtClean="0"/>
                  <a:t>Hvis et punkt har et stort </a:t>
                </a:r>
                <a:r>
                  <a:rPr lang="da-DK" dirty="0" err="1" smtClean="0"/>
                  <a:t>residual</a:t>
                </a:r>
                <a:r>
                  <a:rPr lang="da-DK" dirty="0" smtClean="0"/>
                  <a:t>, skyldes det enten at modellen er for dårlig, eller at punktet er en </a:t>
                </a:r>
                <a:r>
                  <a:rPr lang="da-DK" dirty="0" err="1" smtClean="0"/>
                  <a:t>outlier</a:t>
                </a:r>
                <a:r>
                  <a:rPr lang="da-DK" dirty="0" smtClean="0"/>
                  <a:t> (f.eks. en fejlmåling)</a:t>
                </a:r>
              </a:p>
              <a:p>
                <a:r>
                  <a:rPr lang="da-DK" dirty="0" smtClean="0"/>
                  <a:t>Vi kan bruge </a:t>
                </a:r>
                <a:r>
                  <a:rPr lang="da-DK" dirty="0" err="1" smtClean="0"/>
                  <a:t>residualerne</a:t>
                </a:r>
                <a:r>
                  <a:rPr lang="da-DK" dirty="0" smtClean="0"/>
                  <a:t> til at teste om </a:t>
                </a:r>
              </a:p>
              <a:p>
                <a:pPr lvl="1"/>
                <a:r>
                  <a:rPr lang="da-DK" dirty="0" smtClean="0"/>
                  <a:t>modellens antagelser holder</a:t>
                </a:r>
              </a:p>
              <a:p>
                <a:pPr lvl="1"/>
                <a:r>
                  <a:rPr lang="da-DK" dirty="0" smtClean="0"/>
                  <a:t>modellen kan forbedres, f.eks. med en transformation</a:t>
                </a:r>
              </a:p>
              <a:p>
                <a:pPr lvl="1"/>
                <a:r>
                  <a:rPr lang="da-DK" dirty="0" smtClean="0"/>
                  <a:t>et punkt er en </a:t>
                </a:r>
                <a:r>
                  <a:rPr lang="da-DK" dirty="0" err="1" smtClean="0"/>
                  <a:t>outlier</a:t>
                </a:r>
                <a:endParaRPr lang="da-DK" dirty="0" smtClean="0"/>
              </a:p>
              <a:p>
                <a:r>
                  <a:rPr lang="da-DK" dirty="0" smtClean="0"/>
                  <a:t>En god metode er at lave </a:t>
                </a:r>
                <a:r>
                  <a:rPr lang="da-DK" dirty="0" err="1" smtClean="0">
                    <a:solidFill>
                      <a:schemeClr val="tx2"/>
                    </a:solidFill>
                  </a:rPr>
                  <a:t>residualplots</a:t>
                </a:r>
                <a:r>
                  <a:rPr lang="da-DK" dirty="0" smtClean="0">
                    <a:solidFill>
                      <a:schemeClr val="tx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8" t="-659" b="-23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691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29" y="3717032"/>
            <a:ext cx="5231283" cy="3024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Eks. 11.12, s. 357 om knæk af en stang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560074" cy="568863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smtClean="0"/>
                  <a:t>Antal knæk, en stang kan klare, </a:t>
                </a:r>
                <a:br>
                  <a:rPr lang="en-US" sz="2000" smtClean="0"/>
                </a:br>
                <a:r>
                  <a:rPr lang="en-US" sz="2000" smtClean="0"/>
                  <a:t>inden den brækker, afhænger af </a:t>
                </a:r>
                <a:br>
                  <a:rPr lang="en-US" sz="2000" smtClean="0"/>
                </a:br>
                <a:r>
                  <a:rPr lang="en-US" sz="2000" smtClean="0"/>
                  <a:t>hvor meget</a:t>
                </a:r>
                <a:r>
                  <a:rPr lang="en-US" sz="2000"/>
                  <a:t>, der </a:t>
                </a:r>
                <a:r>
                  <a:rPr lang="en-US" sz="2000" smtClean="0"/>
                  <a:t>er </a:t>
                </a:r>
                <a:r>
                  <a:rPr lang="en-US" sz="2000"/>
                  <a:t>tilsat</a:t>
                </a:r>
                <a:r>
                  <a:rPr lang="en-US" sz="2000" smtClean="0"/>
                  <a:t> af to </a:t>
                </a:r>
                <a:br>
                  <a:rPr lang="en-US" sz="2000" smtClean="0"/>
                </a:br>
                <a:r>
                  <a:rPr lang="en-US" sz="2000" smtClean="0"/>
                  <a:t>stoffer A og B</a:t>
                </a:r>
              </a:p>
              <a:p>
                <a:pPr marL="0" indent="0">
                  <a:buNone/>
                </a:pPr>
                <a:r>
                  <a:rPr lang="en-US" sz="2000" smtClean="0"/>
                  <a:t>Multipel regression i R: </a:t>
                </a:r>
                <a:br>
                  <a:rPr lang="en-US" sz="2000" smtClean="0"/>
                </a:br>
                <a:r>
                  <a:rPr lang="en-US" sz="2000" smtClean="0"/>
                  <a:t> </a:t>
                </a:r>
                <a:endParaRPr lang="en-US" sz="2000"/>
              </a:p>
              <a:p>
                <a:pPr marL="0" indent="0">
                  <a:buNone/>
                </a:pPr>
                <a:r>
                  <a:rPr lang="en-US" sz="2000" smtClean="0"/>
                  <a:t/>
                </a:r>
                <a:br>
                  <a:rPr lang="en-US" sz="2000" smtClean="0"/>
                </a:br>
                <a:r>
                  <a:rPr lang="en-US" sz="2000" smtClean="0"/>
                  <a:t>Resultat:</a:t>
                </a:r>
                <a:br>
                  <a:rPr lang="en-US" sz="2000" smtClean="0"/>
                </a:br>
                <a:r>
                  <a:rPr lang="en-US" sz="2000" smtClean="0"/>
                  <a:t/>
                </a:r>
                <a:br>
                  <a:rPr lang="en-US" sz="2000" smtClean="0"/>
                </a:br>
                <a:r>
                  <a:rPr lang="en-US" sz="2000" smtClean="0"/>
                  <a:t/>
                </a:r>
                <a:br>
                  <a:rPr lang="en-US" sz="2000" smtClean="0"/>
                </a:br>
                <a:endParaRPr lang="en-US" sz="2000" smtClean="0"/>
              </a:p>
              <a:p>
                <a:pPr marL="0" indent="0">
                  <a:buNone/>
                </a:pPr>
                <a:r>
                  <a:rPr lang="en-US" sz="2000" smtClean="0"/>
                  <a:t/>
                </a:r>
                <a:br>
                  <a:rPr lang="en-US" sz="2000" smtClean="0"/>
                </a:br>
                <a:r>
                  <a:rPr lang="en-US" sz="2000" smtClean="0"/>
                  <a:t> 					       Regressionsligning:</a:t>
                </a:r>
                <a:br>
                  <a:rPr lang="en-US" sz="2000" smtClean="0"/>
                </a:br>
                <a:r>
                  <a:rPr lang="en-US" sz="2000" smtClean="0"/>
                  <a:t> 					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=46.4+7.78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.66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560074" cy="5688632"/>
              </a:xfrm>
              <a:blipFill>
                <a:blip r:embed="rId3"/>
                <a:stretch>
                  <a:fillRect l="-783" t="-6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155" y="1052736"/>
            <a:ext cx="4998463" cy="3456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6375" b="-1"/>
          <a:stretch/>
        </p:blipFill>
        <p:spPr>
          <a:xfrm>
            <a:off x="729930" y="2681212"/>
            <a:ext cx="2448272" cy="4167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55221" y="5013176"/>
            <a:ext cx="720080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03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560074" cy="568863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smtClean="0"/>
                  <a:t>Er det en god model?</a:t>
                </a:r>
                <a:br>
                  <a:rPr lang="en-US" sz="2000" smtClean="0"/>
                </a:br>
                <a:r>
                  <a:rPr lang="en-US" sz="2000" smtClean="0"/>
                  <a:t>Ja, det er, fordi:</a:t>
                </a:r>
                <a:br>
                  <a:rPr lang="en-US" sz="2000" smtClean="0"/>
                </a:br>
                <a:endParaRPr lang="en-US" sz="2000" smtClean="0"/>
              </a:p>
              <a:p>
                <a:r>
                  <a:rPr lang="en-US" sz="2000" smtClean="0"/>
                  <a:t>Alle tre koefficienter har</a:t>
                </a:r>
                <a:br>
                  <a:rPr lang="en-US" sz="2000" smtClean="0"/>
                </a:br>
                <a:r>
                  <a:rPr lang="en-US" sz="2000" smtClean="0"/>
                  <a:t>meget lave p-værdier. </a:t>
                </a:r>
                <a:br>
                  <a:rPr lang="en-US" sz="2000" smtClean="0"/>
                </a:br>
                <a:r>
                  <a:rPr lang="en-US" sz="2000" smtClean="0"/>
                  <a:t>Dermed er det ekstremt </a:t>
                </a:r>
                <a:br>
                  <a:rPr lang="en-US" sz="2000" smtClean="0"/>
                </a:br>
                <a:r>
                  <a:rPr lang="en-US" sz="2000" smtClean="0"/>
                  <a:t>usandsynligt, at koeffici-</a:t>
                </a:r>
                <a:br>
                  <a:rPr lang="en-US" sz="2000" smtClean="0"/>
                </a:br>
                <a:r>
                  <a:rPr lang="en-US" sz="2000" smtClean="0"/>
                  <a:t>enterne i virkeligheden </a:t>
                </a:r>
                <a:br>
                  <a:rPr lang="en-US" sz="2000" smtClean="0"/>
                </a:br>
                <a:r>
                  <a:rPr lang="en-US" sz="2000" smtClean="0"/>
                  <a:t>er 0</a:t>
                </a:r>
                <a:br>
                  <a:rPr lang="en-US" sz="2000" smtClean="0"/>
                </a:br>
                <a:endParaRPr lang="en-US" sz="2000" smtClean="0"/>
              </a:p>
              <a:p>
                <a:r>
                  <a:rPr lang="en-US" sz="2000" smtClean="0"/>
                  <a:t>Modellen forklarer knap</a:t>
                </a:r>
                <a:br>
                  <a:rPr lang="en-US" sz="2000" smtClean="0"/>
                </a:br>
                <a:r>
                  <a:rPr lang="en-US" sz="2000" smtClean="0"/>
                  <a:t>92% af variationen i data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=0.9168</m:t>
                    </m:r>
                  </m:oMath>
                </a14:m>
                <a:r>
                  <a:rPr lang="en-US" sz="2000" smtClean="0"/>
                  <a:t>).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=0.9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04</m:t>
                    </m:r>
                  </m:oMath>
                </a14:m>
                <a:r>
                  <a:rPr lang="en-US" sz="2000" smtClean="0"/>
                  <a:t> er tæt på 0.9168, så modellen overfitter ikke</a:t>
                </a:r>
              </a:p>
              <a:p>
                <a:r>
                  <a:rPr lang="en-US" sz="2000" smtClean="0"/>
                  <a:t>F-statistikken på 71.65 har en tilhørende p-værdi på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9.5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sz="2000" smtClean="0"/>
                  <a:t>. Det er ekstremt usandsynligt, at begge hældningskoefficienter er 0 samtidig</a:t>
                </a:r>
              </a:p>
              <a:p>
                <a:r>
                  <a:rPr lang="en-US" sz="2000" smtClean="0"/>
                  <a:t>F-statistikken kommer fra en variansanalyse (ANOVA).</a:t>
                </a:r>
                <a:br>
                  <a:rPr lang="en-US" sz="2000" smtClean="0"/>
                </a:br>
                <a:endParaRPr lang="en-GB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560074" cy="5688632"/>
              </a:xfrm>
              <a:blipFill>
                <a:blip r:embed="rId2"/>
                <a:stretch>
                  <a:fillRect l="-783" t="-6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871" y="1268760"/>
            <a:ext cx="5231283" cy="3024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Eks. 11.12, s. 357 om knæk af en stang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35570" y="2564904"/>
            <a:ext cx="2736304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504450" y="3873425"/>
            <a:ext cx="4883974" cy="216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504450" y="4033445"/>
            <a:ext cx="4883974" cy="216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6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ANOVA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56308042"/>
                  </p:ext>
                </p:extLst>
              </p:nvPr>
            </p:nvGraphicFramePr>
            <p:xfrm>
              <a:off x="468313" y="1650356"/>
              <a:ext cx="8247334" cy="42285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33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202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7529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Kilder</a:t>
                          </a:r>
                          <a:endParaRPr lang="da-DK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Frihedsgrader </a:t>
                          </a:r>
                          <a:br>
                            <a:rPr lang="da-DK" sz="1800" smtClean="0"/>
                          </a:br>
                          <a:r>
                            <a:rPr lang="da-DK" sz="1800" smtClean="0"/>
                            <a:t>(DF)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Sum of Squares (SS)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Mean Squares (MS)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F</a:t>
                          </a:r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Regression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𝑟𝑒𝑔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#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parametre</m:t>
                                </m:r>
                                <m:r>
                                  <a:rPr lang="da-DK" sz="180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r>
                            <a:rPr lang="da-DK" sz="1800" dirty="0" smtClean="0"/>
                            <a:t/>
                          </a:r>
                          <a:br>
                            <a:rPr lang="da-DK" sz="1800" dirty="0" smtClean="0"/>
                          </a:br>
                          <a14:m>
                            <m:oMath xmlns:m="http://schemas.openxmlformats.org/officeDocument/2006/math">
                              <m:r>
                                <a:rPr lang="da-DK" sz="1800" smtClean="0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da-DK" sz="1800" smtClean="0">
                                  <a:latin typeface="Cambria Math"/>
                                </a:rPr>
                                <m:t>−1</m:t>
                              </m:r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oMath>
                          </a14:m>
                          <a:r>
                            <a:rPr lang="da-DK" sz="1800" dirty="0" smtClean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:endParaRPr lang="da-DK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14:m>
                            <m:oMath xmlns:m="http://schemas.openxmlformats.org/officeDocument/2006/math">
                              <m:r>
                                <a:rPr lang="da-DK" sz="1800" smtClean="0"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da-DK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a-DK" sz="180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da-DK" sz="180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a-DK" sz="180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a-DK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Sup>
                                        <m:sSubSupPr>
                                          <m:ctrlPr>
                                            <a:rPr lang="da-DK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da-DK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da-DK" sz="1800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da-DK" sz="180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1800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a-DK" sz="1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a-DK" sz="1800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  <m:sup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da-DK" sz="1800" smtClean="0"/>
                            <a:t> 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𝑟𝑒𝑔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box>
                                  <m:box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da-DK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𝑆𝑆</m:t>
                                            </m:r>
                                          </m:e>
                                          <m:sub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𝑟𝑒𝑔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da-DK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𝑑𝑓</m:t>
                                            </m:r>
                                          </m:e>
                                          <m:sub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𝑟𝑒𝑔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𝐹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box>
                                  <m:box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da-DK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𝑀𝑆</m:t>
                                            </m:r>
                                          </m:e>
                                          <m:sub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𝑟𝑒𝑔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da-DK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𝑀𝑆</m:t>
                                            </m:r>
                                          </m:e>
                                          <m:sub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𝑟𝑒𝑠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Residual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#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obs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.</m:t>
                                </m:r>
                                <m:r>
                                  <a:rPr lang="da-DK" sz="180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#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parametre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da-DK" sz="180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da-DK" sz="180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a-DK" sz="1800" b="1" i="1"/>
                        </a:p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14:m>
                            <m:oMath xmlns:m="http://schemas.openxmlformats.org/officeDocument/2006/math">
                              <m:r>
                                <a:rPr lang="da-DK" sz="1800" smtClean="0"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da-DK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a-DK" sz="180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da-DK" sz="180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a-DK" sz="180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a-DK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Sup>
                                        <m:sSubSupPr>
                                          <m:ctrlPr>
                                            <a:rPr lang="da-DK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1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1800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1800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1800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1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da-DK" sz="18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da-DK" sz="1800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da-DK" sz="180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  <m:sup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da-DK" sz="1800" smtClean="0"/>
                            <a:t> 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box>
                                  <m:box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da-DK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𝑆𝑆</m:t>
                                            </m:r>
                                          </m:e>
                                          <m:sub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𝑟𝑒𝑠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da-DK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𝑑𝑓</m:t>
                                            </m:r>
                                          </m:e>
                                          <m:sub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𝑟𝑒𝑠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Total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𝑡𝑜𝑡𝑎𝑙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#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observationer</m:t>
                                </m:r>
                                <m:r>
                                  <a:rPr lang="da-DK" sz="180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14:m>
                            <m:oMath xmlns:m="http://schemas.openxmlformats.org/officeDocument/2006/math">
                              <m:r>
                                <a:rPr lang="da-DK" sz="180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da-DK" sz="1800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da-DK" sz="1800" smtClean="0">
                                  <a:latin typeface="Cambria Math"/>
                                </a:rPr>
                                <m:t>−1</m:t>
                              </m:r>
                            </m:oMath>
                          </a14:m>
                          <a:r>
                            <a:rPr lang="da-DK" sz="1800" smtClean="0"/>
                            <a:t> </a:t>
                          </a:r>
                          <a:br>
                            <a:rPr lang="da-DK" sz="1800" smtClean="0"/>
                          </a:b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𝑡𝑜𝑡𝑎𝑙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14:m>
                            <m:oMath xmlns:m="http://schemas.openxmlformats.org/officeDocument/2006/math">
                              <m:r>
                                <a:rPr lang="da-DK" sz="1800" smtClean="0"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da-DK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a-DK" sz="180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da-DK" sz="180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a-DK" sz="180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a-DK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Sup>
                                        <m:sSubSupPr>
                                          <m:ctrlPr>
                                            <a:rPr lang="da-DK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1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1800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1800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1800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a-DK" sz="1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a-DK" sz="1800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  <m:sup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da-DK" sz="1800" smtClean="0"/>
                            <a:t> </a:t>
                          </a:r>
                          <a:endParaRPr lang="da-DK" sz="1800"/>
                        </a:p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56308042"/>
                  </p:ext>
                </p:extLst>
              </p:nvPr>
            </p:nvGraphicFramePr>
            <p:xfrm>
              <a:off x="468313" y="1650356"/>
              <a:ext cx="8247334" cy="42285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33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202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7529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Kilder</a:t>
                          </a:r>
                          <a:endParaRPr lang="da-DK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Frihedsgrader </a:t>
                          </a:r>
                          <a:br>
                            <a:rPr lang="da-DK" sz="1800" smtClean="0"/>
                          </a:br>
                          <a:r>
                            <a:rPr lang="da-DK" sz="1800" smtClean="0"/>
                            <a:t>(DF)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Sum of Squares (SS)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Mean Squares (MS)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F</a:t>
                          </a:r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110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Regression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792" t="-55276" r="-178986" b="-208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6103" t="-55276" r="-123867" b="-208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1855" t="-55276" r="-65323" b="-208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875" t="-55276" r="-1250" b="-2085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Residual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792" t="-157653" r="-178986" b="-111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6103" t="-157653" r="-123867" b="-111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1855" t="-157653" r="-65323" b="-111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Total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792" t="-258974" r="-178986" b="-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6103" t="-258974" r="-123867" b="-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22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95535" y="944757"/>
                <a:ext cx="832011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mtClean="0"/>
                  <a:t>Konceptuelt </a:t>
                </a:r>
                <a:r>
                  <a:rPr lang="da-DK"/>
                  <a:t>det samme som for simpel regression, </a:t>
                </a:r>
                <a:r>
                  <a:rPr lang="da-DK" smtClean="0"/>
                  <a:t>det er blot en generalisering fra </a:t>
                </a:r>
                <a:br>
                  <a:rPr lang="da-DK" smtClean="0"/>
                </a:br>
                <a:r>
                  <a:rPr lang="da-DK" smtClean="0"/>
                  <a:t>1 til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a-DK" smtClean="0"/>
                  <a:t> regressorvariable </a:t>
                </a:r>
                <a:r>
                  <a:rPr lang="da-DK"/>
                  <a:t>(ændringer vist i </a:t>
                </a:r>
                <a:r>
                  <a:rPr lang="da-DK" b="1" smtClean="0">
                    <a:solidFill>
                      <a:srgbClr val="C00000"/>
                    </a:solidFill>
                  </a:rPr>
                  <a:t>rød </a:t>
                </a:r>
                <a:r>
                  <a:rPr lang="da-DK" b="1">
                    <a:solidFill>
                      <a:srgbClr val="C00000"/>
                    </a:solidFill>
                  </a:rPr>
                  <a:t>skrift</a:t>
                </a:r>
                <a:r>
                  <a:rPr lang="da-DK"/>
                  <a:t>):</a:t>
                </a:r>
                <a:endParaRPr lang="da-DK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944757"/>
                <a:ext cx="8320111" cy="646331"/>
              </a:xfrm>
              <a:prstGeom prst="rect">
                <a:avLst/>
              </a:prstGeom>
              <a:blipFill>
                <a:blip r:embed="rId4"/>
                <a:stretch>
                  <a:fillRect l="-659" t="-566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7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ANOVA i R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568952" cy="5544616"/>
          </a:xfrm>
        </p:spPr>
        <p:txBody>
          <a:bodyPr/>
          <a:lstStyle/>
          <a:p>
            <a:r>
              <a:rPr lang="en-US" smtClean="0"/>
              <a:t>Jeg har ikke fundet en R-funktion, der direkte beregner ANOVA tabellen for multipel regression,  som for simpel regression</a:t>
            </a:r>
          </a:p>
          <a:p>
            <a:r>
              <a:rPr lang="en-US" smtClean="0"/>
              <a:t>Det er ikke alvorligt, for F-teststørrelsen og tilhørende p-værdi kan aflæses i output fra summary():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Hvis man ønsker det, kan ANOVA tabellen dannes med denne R-kode: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1600" smtClean="0"/>
              <a:t> </a:t>
            </a:r>
            <a:endParaRPr lang="en-US" smtClean="0"/>
          </a:p>
          <a:p>
            <a:r>
              <a:rPr lang="en-US" smtClean="0"/>
              <a:t>Resultat: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57" y="2665525"/>
            <a:ext cx="5233962" cy="631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860268"/>
            <a:ext cx="7776864" cy="1008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3059"/>
          <a:stretch/>
        </p:blipFill>
        <p:spPr>
          <a:xfrm>
            <a:off x="3203848" y="5061355"/>
            <a:ext cx="5760640" cy="1608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49049"/>
              </p:ext>
            </p:extLst>
          </p:nvPr>
        </p:nvGraphicFramePr>
        <p:xfrm>
          <a:off x="467824" y="5432342"/>
          <a:ext cx="25200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4541763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5353067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51871185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18373671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108245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df</a:t>
                      </a:r>
                      <a:endParaRPr lang="en-GB" sz="14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SS</a:t>
                      </a:r>
                      <a:endParaRPr lang="en-GB" sz="14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MS</a:t>
                      </a:r>
                      <a:endParaRPr lang="en-GB" sz="14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F</a:t>
                      </a:r>
                      <a:endParaRPr lang="en-GB" sz="14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6619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smtClean="0"/>
                        <a:t>Reg</a:t>
                      </a:r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2</a:t>
                      </a:r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2578</a:t>
                      </a:r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1289</a:t>
                      </a:r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71.6</a:t>
                      </a:r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182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smtClean="0"/>
                        <a:t>Res</a:t>
                      </a:r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13</a:t>
                      </a:r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234</a:t>
                      </a:r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18</a:t>
                      </a:r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1310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smtClean="0"/>
                        <a:t>Tot</a:t>
                      </a:r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15</a:t>
                      </a:r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2812</a:t>
                      </a:r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426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0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 11.12, residualanalyse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153478"/>
            <a:ext cx="3628157" cy="28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53" y="1153478"/>
            <a:ext cx="3628157" cy="28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01" y="3988472"/>
            <a:ext cx="3628157" cy="28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189" y="3988472"/>
            <a:ext cx="3628157" cy="28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5816" y="2421200"/>
            <a:ext cx="3628157" cy="28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91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Korrelation (11.6)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a-DK" b="1" smtClean="0">
                    <a:solidFill>
                      <a:schemeClr val="tx2"/>
                    </a:solidFill>
                  </a:rPr>
                  <a:t>Korrelation</a:t>
                </a:r>
              </a:p>
              <a:p>
                <a:r>
                  <a:rPr lang="da-DK" smtClean="0"/>
                  <a:t>Sammenhængen mellem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𝑦</m:t>
                    </m:r>
                  </m:oMath>
                </a14:m>
                <a:r>
                  <a:rPr lang="da-DK" smtClean="0"/>
                  <a:t> og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𝑥</m:t>
                    </m:r>
                  </m:oMath>
                </a14:m>
                <a:r>
                  <a:rPr lang="da-DK" smtClean="0"/>
                  <a:t> kan være </a:t>
                </a:r>
              </a:p>
              <a:p>
                <a:pPr lvl="1"/>
                <a:r>
                  <a:rPr lang="da-DK" smtClean="0">
                    <a:solidFill>
                      <a:schemeClr val="tx2"/>
                    </a:solidFill>
                  </a:rPr>
                  <a:t>Positivt korreleret</a:t>
                </a:r>
                <a:r>
                  <a:rPr lang="da-DK" smtClean="0"/>
                  <a:t>, hvis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𝑦</m:t>
                    </m:r>
                  </m:oMath>
                </a14:m>
                <a:r>
                  <a:rPr lang="da-DK"/>
                  <a:t> </a:t>
                </a:r>
                <a:r>
                  <a:rPr lang="da-DK" smtClean="0"/>
                  <a:t>typisk vokser, når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𝑥</m:t>
                    </m:r>
                  </m:oMath>
                </a14:m>
                <a:r>
                  <a:rPr lang="da-DK" smtClean="0"/>
                  <a:t> vokser</a:t>
                </a:r>
              </a:p>
              <a:p>
                <a:pPr lvl="1"/>
                <a:r>
                  <a:rPr lang="da-DK" smtClean="0">
                    <a:solidFill>
                      <a:schemeClr val="tx2"/>
                    </a:solidFill>
                  </a:rPr>
                  <a:t>Negativt korreleret</a:t>
                </a:r>
                <a:r>
                  <a:rPr lang="da-DK"/>
                  <a:t>, hvis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𝑦</m:t>
                    </m:r>
                  </m:oMath>
                </a14:m>
                <a:r>
                  <a:rPr lang="da-DK"/>
                  <a:t> typisk </a:t>
                </a:r>
                <a:r>
                  <a:rPr lang="da-DK" smtClean="0"/>
                  <a:t>falder, </a:t>
                </a:r>
                <a:r>
                  <a:rPr lang="da-DK"/>
                  <a:t>når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𝑥</m:t>
                    </m:r>
                  </m:oMath>
                </a14:m>
                <a:r>
                  <a:rPr lang="da-DK"/>
                  <a:t> vokser</a:t>
                </a:r>
              </a:p>
              <a:p>
                <a:pPr lvl="1"/>
                <a:r>
                  <a:rPr lang="da-DK" smtClean="0">
                    <a:solidFill>
                      <a:schemeClr val="tx2"/>
                    </a:solidFill>
                  </a:rPr>
                  <a:t>Ukorreleret</a:t>
                </a:r>
                <a:r>
                  <a:rPr lang="da-DK"/>
                  <a:t>, </a:t>
                </a:r>
                <a:r>
                  <a:rPr lang="da-DK" smtClean="0"/>
                  <a:t>hvis værdien af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𝑦</m:t>
                    </m:r>
                  </m:oMath>
                </a14:m>
                <a:r>
                  <a:rPr lang="da-DK"/>
                  <a:t> </a:t>
                </a:r>
                <a:r>
                  <a:rPr lang="da-DK" smtClean="0"/>
                  <a:t>ikke lader til at afhænge af værdien af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𝑥</m:t>
                    </m:r>
                  </m:oMath>
                </a14:m>
                <a:endParaRPr lang="da-DK" smtClean="0"/>
              </a:p>
              <a:p>
                <a:r>
                  <a:rPr lang="da-DK" smtClean="0"/>
                  <a:t>Korrelation er ikke det samme som </a:t>
                </a:r>
                <a:r>
                  <a:rPr lang="da-DK" smtClean="0">
                    <a:solidFill>
                      <a:schemeClr val="tx2"/>
                    </a:solidFill>
                  </a:rPr>
                  <a:t>kausalitet</a:t>
                </a:r>
                <a:r>
                  <a:rPr lang="da-DK" smtClean="0"/>
                  <a:t> (årsagssammenhæng)</a:t>
                </a:r>
              </a:p>
              <a:p>
                <a:r>
                  <a:rPr lang="da-DK" smtClean="0"/>
                  <a:t>Statistik kan kun vise korrelation, ikke kausalitet.</a:t>
                </a:r>
                <a:endParaRPr lang="da-DK"/>
              </a:p>
              <a:p>
                <a:pPr lvl="1"/>
                <a:endParaRPr lang="da-DK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1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25</a:t>
            </a:fld>
            <a:endParaRPr lang="da-DK" dirty="0"/>
          </a:p>
        </p:txBody>
      </p:sp>
      <p:pic>
        <p:nvPicPr>
          <p:cNvPr id="7172" name="Picture 4" descr="https://statistics.laerd.com/statistical-guides/img/pearson-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0" b="3090"/>
          <a:stretch/>
        </p:blipFill>
        <p:spPr bwMode="auto">
          <a:xfrm>
            <a:off x="395535" y="3946759"/>
            <a:ext cx="8580107" cy="291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75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Korrelationskoefficienten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GB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8621" b="-27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</p:spPr>
            <p:txBody>
              <a:bodyPr/>
              <a:lstStyle/>
              <a:p>
                <a:r>
                  <a:rPr lang="en-US" smtClean="0"/>
                  <a:t>Vi har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observationer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mtClean="0"/>
                  <a:t>. I hvor høj grad er der korrelation mellem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mtClean="0"/>
                  <a:t> og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mtClean="0"/>
                  <a:t>?</a:t>
                </a:r>
              </a:p>
              <a:p>
                <a:r>
                  <a:rPr lang="en-US" smtClean="0"/>
                  <a:t>Vi kan standardisere hver måling af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 ved at trække middelværdien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mtClean="0"/>
                  <a:t> fra målingen og dele med standardafvigelsen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mtClean="0"/>
                  <a:t>: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GB" smtClean="0"/>
                  <a:t> </a:t>
                </a:r>
              </a:p>
              <a:p>
                <a:r>
                  <a:rPr lang="en-US" smtClean="0"/>
                  <a:t>Vi kan gøre tilsvarende for målingerne af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mtClean="0"/>
                  <a:t>: 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den>
                    </m:f>
                  </m:oMath>
                </a14:m>
                <a:endParaRPr lang="en-GB" smtClean="0"/>
              </a:p>
              <a:p>
                <a:r>
                  <a:rPr lang="en-US" smtClean="0"/>
                  <a:t>Vores standardiserede målinger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GB" smtClean="0"/>
                  <a:t> og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GB" smtClean="0"/>
                  <a:t> er uden enhed og i sammenlignelig størrelsesorden, fordelt omkring 0</a:t>
                </a:r>
              </a:p>
              <a:p>
                <a:r>
                  <a:rPr lang="en-US" smtClean="0"/>
                  <a:t>Datasættets </a:t>
                </a:r>
                <a:r>
                  <a:rPr lang="en-US" b="1" smtClean="0">
                    <a:solidFill>
                      <a:schemeClr val="accent1">
                        <a:lumMod val="75000"/>
                      </a:schemeClr>
                    </a:solidFill>
                  </a:rPr>
                  <a:t>korrelationskoefficient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mtClean="0"/>
                  <a:t> defineres som:</a:t>
                </a:r>
                <a:r>
                  <a:rPr lang="en-GB" smtClean="0"/>
                  <a:t/>
                </a:r>
                <a:br>
                  <a:rPr lang="en-GB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endParaRPr lang="en-US" smtClean="0">
                  <a:ea typeface="Cambria Math" panose="02040503050406030204" pitchFamily="18" charset="0"/>
                </a:endParaRPr>
              </a:p>
              <a:p>
                <a:r>
                  <a:rPr lang="en-US" smtClean="0"/>
                  <a:t>Hvis data er sådan, så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mtClean="0"/>
                  <a:t> og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mtClean="0"/>
                  <a:t> typisk har samme fortegn, så 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Det svarer til, at hvis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er over/under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mtClean="0"/>
                  <a:t>, så 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også over/under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mtClean="0"/>
                  <a:t> </a:t>
                </a:r>
              </a:p>
              <a:p>
                <a:r>
                  <a:rPr lang="en-US" smtClean="0"/>
                  <a:t>Hvis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/>
                  <a:t> og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/>
                  <a:t> typisk har </a:t>
                </a:r>
                <a:r>
                  <a:rPr lang="en-US" smtClean="0"/>
                  <a:t>modsat </a:t>
                </a:r>
                <a:r>
                  <a:rPr lang="en-US"/>
                  <a:t>fortegn, så 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  <a:blipFill>
                <a:blip r:embed="rId3"/>
                <a:stretch>
                  <a:fillRect l="-868" t="-760" r="-2750" b="-24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04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Korrelationskoefficienten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GB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8621" b="-27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</p:spPr>
            <p:txBody>
              <a:bodyPr/>
              <a:lstStyle/>
              <a:p>
                <a:r>
                  <a:rPr lang="en-US" smtClean="0"/>
                  <a:t>Man kan vise, 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Hvis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mtClean="0"/>
                  <a:t>: Positiv korrelation mellem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 og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mtClean="0"/>
                  <a:t>. Jo større værdi desto tættere på en ret linje ligger punkterne</a:t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endParaRPr lang="en-US" smtClean="0"/>
              </a:p>
              <a:p>
                <a:r>
                  <a:rPr lang="en-US"/>
                  <a:t>Hvis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/>
                  <a:t>: </a:t>
                </a:r>
                <a:r>
                  <a:rPr lang="en-US" smtClean="0"/>
                  <a:t>Negativ </a:t>
                </a:r>
                <a:r>
                  <a:rPr lang="en-US"/>
                  <a:t>korrelation mellem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/>
                  <a:t> og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  <a:blipFill>
                <a:blip r:embed="rId3"/>
                <a:stretch>
                  <a:fillRect l="-868" t="-7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116" y="2283693"/>
            <a:ext cx="1648194" cy="19485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535" y="2307506"/>
            <a:ext cx="1662163" cy="191358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403648" y="4797368"/>
            <a:ext cx="3977050" cy="1944000"/>
            <a:chOff x="1403648" y="4797368"/>
            <a:chExt cx="3977050" cy="194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03648" y="4797368"/>
              <a:ext cx="1687662" cy="194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99192" y="4797368"/>
              <a:ext cx="1681506" cy="19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799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Korrelationskoefficienten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GB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8621" b="-27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</p:spPr>
            <p:txBody>
              <a:bodyPr/>
              <a:lstStyle/>
              <a:p>
                <a:r>
                  <a:rPr lang="en-US" smtClean="0"/>
                  <a:t>Hvis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mtClean="0"/>
                  <a:t>: Der er ikke en lineær sammenhæng mellem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 og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endParaRPr lang="en-US" smtClean="0"/>
              </a:p>
              <a:p>
                <a:r>
                  <a:rPr lang="en-US" smtClean="0"/>
                  <a:t>Der kan dog godt være en ikke-lineær sammenhæng </a:t>
                </a:r>
                <a:r>
                  <a:rPr lang="en-US"/>
                  <a:t>mellem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/>
                  <a:t> og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  <a:blipFill>
                <a:blip r:embed="rId3"/>
                <a:stretch>
                  <a:fillRect l="-868" t="-7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916" y="1628800"/>
            <a:ext cx="1692930" cy="1944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6916" y="4077288"/>
            <a:ext cx="1683836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2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Korrelationskoefficienten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GB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8621" b="-27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</p:spPr>
            <p:txBody>
              <a:bodyPr/>
              <a:lstStyle/>
              <a:p>
                <a:r>
                  <a:rPr lang="en-US" smtClean="0"/>
                  <a:t>Man kan også vise:</a:t>
                </a:r>
                <a:br>
                  <a:rPr lang="en-US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b="0" smtClean="0"/>
              </a:p>
              <a:p>
                <a:r>
                  <a:rPr lang="en-US" smtClean="0"/>
                  <a:t>... og: </a:t>
                </a:r>
                <a:br>
                  <a:rPr lang="en-US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b="0" smtClean="0"/>
                  <a:t/>
                </a:r>
                <a:br>
                  <a:rPr lang="en-US" b="0" smtClean="0"/>
                </a:br>
                <a:r>
                  <a:rPr lang="en-US" b="0" smtClean="0"/>
                  <a:t>hvor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er </a:t>
                </a:r>
                <a:r>
                  <a:rPr lang="en-US" i="1" smtClean="0">
                    <a:solidFill>
                      <a:schemeClr val="accent1">
                        <a:lumMod val="75000"/>
                      </a:schemeClr>
                    </a:solidFill>
                  </a:rPr>
                  <a:t>determinationskoefficienten</a:t>
                </a:r>
                <a:r>
                  <a:rPr lang="en-US" smtClean="0"/>
                  <a:t>, der er angivet i output fra lineær regression.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betegner, hvor stor en del af variationen i data, der kan forklares af den lineære sammenhæng</a:t>
                </a:r>
              </a:p>
              <a:p>
                <a:r>
                  <a:rPr lang="en-US" smtClean="0"/>
                  <a:t>Beregning af korrelationskoefficienten mellem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/>
                  <a:t> og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mtClean="0"/>
                  <a:t> i R:</a:t>
                </a:r>
                <a:r>
                  <a:rPr lang="en-US"/>
                  <a:t/>
                </a:r>
                <a:br>
                  <a:rPr lang="en-US"/>
                </a:br>
                <a:r>
                  <a:rPr lang="en-US" smtClean="0"/>
                  <a:t> 	</a:t>
                </a:r>
                <a:r>
                  <a:rPr lang="en-US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 = cor(x, y)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  <a:blipFill>
                <a:blip r:embed="rId3"/>
                <a:stretch>
                  <a:fillRect l="-868" t="-760" r="-1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Residualplots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a-DK" smtClean="0"/>
                  <a:t>En type residualplots er residualer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da-DK" smtClean="0"/>
                  <a:t> plottet mod estimater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da-DK" smtClean="0"/>
              </a:p>
              <a:p>
                <a:r>
                  <a:rPr lang="da-DK"/>
                  <a:t>Residualerne skal gerne være </a:t>
                </a:r>
                <a:r>
                  <a:rPr lang="da-DK" smtClean="0"/>
                  <a:t>tilfældige og ikke f.eks. afhænge af størrelsen af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da-DK"/>
              </a:p>
              <a:p>
                <a:r>
                  <a:rPr lang="da-DK" smtClean="0"/>
                  <a:t>Her er ingen åbenlys sammenhæng – residualerne  ser ud til at være tilfældigt  fordelt i et bånd omkring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a-DK" smtClean="0"/>
                  <a:t>. Det er idealet.</a:t>
                </a:r>
                <a:endParaRPr lang="da-DK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1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</a:t>
            </a:fld>
            <a:endParaRPr lang="da-DK" dirty="0"/>
          </a:p>
        </p:txBody>
      </p:sp>
      <p:grpSp>
        <p:nvGrpSpPr>
          <p:cNvPr id="8" name="Group 7"/>
          <p:cNvGrpSpPr/>
          <p:nvPr/>
        </p:nvGrpSpPr>
        <p:grpSpPr>
          <a:xfrm>
            <a:off x="1259632" y="3336032"/>
            <a:ext cx="6638925" cy="2904490"/>
            <a:chOff x="1259632" y="3336032"/>
            <a:chExt cx="6638925" cy="290449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9632" y="3497322"/>
              <a:ext cx="6638925" cy="27432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63974" y="3336032"/>
              <a:ext cx="32385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7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Mindste kvadraters metode (Matrix) (11.7)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30000"/>
                  </a:lnSpc>
                </a:pPr>
                <a:r>
                  <a:rPr lang="da-DK" smtClean="0"/>
                  <a:t>Simpel: To </a:t>
                </a:r>
                <a:r>
                  <a:rPr lang="da-DK"/>
                  <a:t>partielle </a:t>
                </a:r>
                <a:r>
                  <a:rPr lang="da-DK" smtClean="0"/>
                  <a:t>differentialligninger</a:t>
                </a:r>
                <a:r>
                  <a:rPr lang="da-DK"/>
                  <a:t>:</a:t>
                </a:r>
                <a:br>
                  <a:rPr lang="da-DK"/>
                </a:br>
                <a:r>
                  <a:rPr lang="da-DK"/>
                  <a:t> 	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box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da-DK" i="1">
                        <a:latin typeface="Cambria Math"/>
                      </a:rPr>
                      <m:t>=0</m:t>
                    </m:r>
                  </m:oMath>
                </a14:m>
                <a:r>
                  <a:rPr lang="da-DK"/>
                  <a:t> </a:t>
                </a:r>
                <a:br>
                  <a:rPr lang="da-DK"/>
                </a:br>
                <a:r>
                  <a:rPr lang="da-DK"/>
                  <a:t> 	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box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da-DK" i="1">
                        <a:latin typeface="Cambria Math"/>
                      </a:rPr>
                      <m:t>=0</m:t>
                    </m:r>
                  </m:oMath>
                </a14:m>
                <a:r>
                  <a:rPr lang="da-DK"/>
                  <a:t> </a:t>
                </a:r>
              </a:p>
              <a:p>
                <a:pPr>
                  <a:lnSpc>
                    <a:spcPct val="130000"/>
                  </a:lnSpc>
                </a:pPr>
                <a:r>
                  <a:rPr lang="da-DK" smtClean="0"/>
                  <a:t>Multipel: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a-DK" smtClean="0"/>
                  <a:t> partielle differentialligninger:</a:t>
                </a:r>
                <a:r>
                  <a:rPr lang="da-DK"/>
                  <a:t/>
                </a:r>
                <a:br>
                  <a:rPr lang="da-DK"/>
                </a:br>
                <a:r>
                  <a:rPr lang="da-DK"/>
                  <a:t> 	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box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+…+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da-DK" i="1">
                        <a:latin typeface="Cambria Math"/>
                      </a:rPr>
                      <m:t>=0</m:t>
                    </m:r>
                  </m:oMath>
                </a14:m>
                <a:r>
                  <a:rPr lang="da-DK"/>
                  <a:t> </a:t>
                </a:r>
                <a:br>
                  <a:rPr lang="da-DK"/>
                </a:br>
                <a:r>
                  <a:rPr lang="da-DK"/>
                  <a:t> 	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box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+…++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𝑖𝑟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da-DK" i="1">
                        <a:latin typeface="Cambria Math"/>
                      </a:rPr>
                      <m:t>=0</m:t>
                    </m:r>
                  </m:oMath>
                </a14:m>
                <a:endParaRPr lang="en-US" i="1" smtClean="0">
                  <a:latin typeface="Cambria Math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r>
                  <a:rPr lang="en-US" i="1" smtClean="0">
                    <a:latin typeface="Cambria Math"/>
                  </a:rPr>
                  <a:t/>
                </a:r>
                <a:br>
                  <a:rPr lang="en-US" i="1" smtClean="0">
                    <a:latin typeface="Cambria Math"/>
                  </a:rPr>
                </a:br>
                <a:r>
                  <a:rPr lang="en-US" i="1" smtClean="0">
                    <a:latin typeface="Cambria Math"/>
                  </a:rPr>
                  <a:t> 	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e>
                    </m:box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+…++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𝑖𝑟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da-DK" i="1">
                        <a:latin typeface="Cambria Math"/>
                      </a:rPr>
                      <m:t>=0</m:t>
                    </m:r>
                  </m:oMath>
                </a14:m>
                <a:r>
                  <a:rPr lang="da-DK"/>
                  <a:t> </a:t>
                </a:r>
              </a:p>
              <a:p>
                <a:pPr marL="0" indent="0">
                  <a:buNone/>
                </a:pPr>
                <a:endParaRPr lang="da-DK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7209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Mindste kvadraters metode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052736"/>
                <a:ext cx="8892480" cy="5688632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r>
                  <a:rPr lang="da-DK" smtClean="0"/>
                  <a:t>Simpel: To ligninger med to ubekendte (normalligningerne)</a:t>
                </a:r>
                <a:br>
                  <a:rPr lang="da-DK" smtClean="0"/>
                </a:br>
                <a:r>
                  <a:rPr lang="da-DK"/>
                  <a:t>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/>
                  <a:t/>
                </a:r>
                <a:br>
                  <a:rPr lang="en-US"/>
                </a:br>
                <a:r>
                  <a:rPr lang="en-US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da-DK"/>
                  <a:t> </a:t>
                </a:r>
                <a:r>
                  <a:rPr lang="da-DK" smtClean="0"/>
                  <a:t/>
                </a:r>
                <a:br>
                  <a:rPr lang="da-DK" smtClean="0"/>
                </a:br>
                <a:endParaRPr lang="da-DK" smtClean="0"/>
              </a:p>
              <a:p>
                <a:pPr>
                  <a:lnSpc>
                    <a:spcPct val="130000"/>
                  </a:lnSpc>
                </a:pPr>
                <a:r>
                  <a:rPr lang="da-DK"/>
                  <a:t>Multipel: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a-DK"/>
                  <a:t> ligninger med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a-DK"/>
                  <a:t> ubekendte: </a:t>
                </a:r>
                <a:br>
                  <a:rPr lang="da-DK"/>
                </a:br>
                <a:r>
                  <a:rPr lang="da-DK" smtClean="0"/>
                  <a:t> </a:t>
                </a:r>
                <a:r>
                  <a:rPr lang="da-DK" sz="2000" smtClean="0"/>
                  <a:t>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nary>
                          <m:naryPr>
                            <m:chr m:val="∑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𝑖𝑟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/>
                  <a:t/>
                </a:r>
                <a:br>
                  <a:rPr lang="en-US" sz="2000"/>
                </a:br>
                <a:r>
                  <a:rPr lang="en-US" sz="2000"/>
                  <a:t>  </a:t>
                </a:r>
                <a:r>
                  <a:rPr lang="en-US" sz="200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𝑖𝑟</m:t>
                            </m:r>
                          </m:sub>
                        </m:sSub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/>
                  <a:t/>
                </a:r>
                <a:br>
                  <a:rPr lang="en-US" sz="2000"/>
                </a:br>
                <a:r>
                  <a:rPr lang="en-US" sz="2000"/>
                  <a:t> </a:t>
                </a:r>
                <a:r>
                  <a:rPr lang="en-US" sz="200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𝑖𝑟</m:t>
                            </m:r>
                          </m:sub>
                        </m:sSub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da-DK" sz="2000"/>
                  <a:t> </a:t>
                </a:r>
                <a:br>
                  <a:rPr lang="da-DK" sz="2000"/>
                </a:br>
                <a14:m>
                  <m:oMath xmlns:m="http://schemas.openxmlformats.org/officeDocument/2006/math">
                    <m:r>
                      <a:rPr lang="da-DK" sz="200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sz="2000"/>
                  <a:t/>
                </a:r>
                <a:br>
                  <a:rPr lang="en-US" sz="2000"/>
                </a:br>
                <a:r>
                  <a:rPr lang="en-US" sz="200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/>
                      <m:t>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𝑖𝑟</m:t>
                            </m:r>
                          </m:sub>
                        </m:sSub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𝑖𝑟</m:t>
                                </m:r>
                              </m:sub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𝑖𝑟</m:t>
                                </m:r>
                              </m:sub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𝑖𝑟</m:t>
                            </m:r>
                          </m:sub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𝑖𝑟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da-DK" sz="2000"/>
                  <a:t>  </a:t>
                </a:r>
              </a:p>
              <a:p>
                <a:pPr marL="0" indent="0">
                  <a:buNone/>
                </a:pPr>
                <a:endParaRPr lang="da-DK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052736"/>
                <a:ext cx="8892480" cy="5688632"/>
              </a:xfrm>
              <a:blipFill>
                <a:blip r:embed="rId3"/>
                <a:stretch>
                  <a:fillRect l="-754" t="-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704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Løsning med matrix notation</a:t>
            </a:r>
            <a:endParaRPr lang="da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8820472" cy="5472608"/>
              </a:xfrm>
            </p:spPr>
            <p:txBody>
              <a:bodyPr/>
              <a:lstStyle/>
              <a:p>
                <a:r>
                  <a:rPr lang="da-DK" dirty="0" smtClean="0"/>
                  <a:t>Det </a:t>
                </a:r>
                <a:r>
                  <a:rPr lang="da-DK" smtClean="0"/>
                  <a:t>kan vises, </a:t>
                </a:r>
                <a:r>
                  <a:rPr lang="da-DK" dirty="0" smtClean="0"/>
                  <a:t>at de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a-DK"/>
                  <a:t> ligninger med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a-DK"/>
                  <a:t> ubekendte</a:t>
                </a:r>
                <a:r>
                  <a:rPr lang="da-DK" dirty="0" smtClean="0"/>
                  <a:t> kan </a:t>
                </a:r>
                <a:r>
                  <a:rPr lang="da-DK" smtClean="0"/>
                  <a:t>skrives </a:t>
                </a:r>
                <a:r>
                  <a:rPr lang="da-DK" smtClean="0"/>
                  <a:t>som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da-DK"/>
                  <a:t> er den transponerede </a:t>
                </a:r>
                <a:r>
                  <a:rPr lang="da-DK" smtClean="0"/>
                  <a:t>matrix til </a:t>
                </a:r>
                <a14:m>
                  <m:oMath xmlns:m="http://schemas.openxmlformats.org/officeDocument/2006/math">
                    <m:r>
                      <a:rPr lang="da-DK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da-DK" smtClean="0"/>
                  <a:t>): </a:t>
                </a:r>
                <a:br>
                  <a:rPr lang="da-DK" smtClean="0"/>
                </a:br>
                <a:r>
                  <a:rPr lang="da-DK" smtClean="0"/>
                  <a:t>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𝑿𝒃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da-DK" dirty="0" smtClean="0"/>
                  <a:t> </a:t>
                </a:r>
                <a:r>
                  <a:rPr lang="da-DK" smtClean="0"/>
                  <a:t/>
                </a:r>
                <a:br>
                  <a:rPr lang="da-DK" smtClean="0"/>
                </a:br>
                <a:r>
                  <a:rPr lang="da-DK" smtClean="0"/>
                  <a:t>hvor  </a:t>
                </a:r>
                <a:br>
                  <a:rPr lang="da-DK" smtClean="0"/>
                </a:br>
                <a:r>
                  <a:rPr lang="da-DK" sz="1050" smtClean="0"/>
                  <a:t> </a:t>
                </a: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/>
                  <a:t> </a:t>
                </a:r>
                <a:r>
                  <a:rPr lang="da-DK" smtClean="0"/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𝑛𝑟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 </a:t>
                </a:r>
                <a:br>
                  <a:rPr lang="en-US" smtClean="0"/>
                </a:br>
                <a:r>
                  <a:rPr lang="en-US" sz="1000" smtClean="0"/>
                  <a:t> </a:t>
                </a:r>
                <a:r>
                  <a:rPr lang="en-US" smtClean="0"/>
                  <a:t/>
                </a:r>
                <a:br>
                  <a:rPr lang="en-US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a-DK" smtClean="0"/>
                  <a:t>’  </a:t>
                </a:r>
                <a:r>
                  <a:rPr lang="da-DK" smtClean="0"/>
                  <a:t/>
                </a:r>
                <a:br>
                  <a:rPr lang="da-DK" smtClean="0"/>
                </a:br>
                <a:r>
                  <a:rPr lang="da-DK" sz="1000" smtClean="0"/>
                  <a:t> </a:t>
                </a:r>
                <a:r>
                  <a:rPr lang="da-DK" smtClean="0"/>
                  <a:t/>
                </a:r>
                <a:br>
                  <a:rPr lang="da-DK" smtClean="0"/>
                </a:br>
                <a:r>
                  <a:rPr lang="da-DK" smtClean="0"/>
                  <a:t> 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a-DK" smtClean="0"/>
                  <a:t>]’ </a:t>
                </a:r>
                <a:r>
                  <a:rPr lang="da-DK"/>
                  <a:t/>
                </a:r>
                <a:br>
                  <a:rPr lang="da-DK"/>
                </a:br>
                <a:endParaRPr lang="da-DK" smtClean="0"/>
              </a:p>
              <a:p>
                <a:r>
                  <a:rPr lang="da-DK" smtClean="0"/>
                  <a:t>Hvis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da-DK" smtClean="0"/>
                  <a:t> er ikke-singulær er det muligt at finde den inverse matrix og dermed bestemme koefficienterne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da-DK" smtClean="0"/>
                  <a:t>:</a:t>
                </a:r>
                <a:br>
                  <a:rPr lang="da-DK" smtClean="0"/>
                </a:br>
                <a:r>
                  <a:rPr lang="da-DK" smtClean="0"/>
                  <a:t> 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da-DK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8820472" cy="5472608"/>
              </a:xfrm>
              <a:blipFill>
                <a:blip r:embed="rId3"/>
                <a:stretch>
                  <a:fillRect l="-760" t="-7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989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 11.20, s. 380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7977"/>
          <a:stretch/>
        </p:blipFill>
        <p:spPr>
          <a:xfrm>
            <a:off x="1475656" y="2492896"/>
            <a:ext cx="6642685" cy="368587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021288"/>
            <a:ext cx="8424936" cy="720080"/>
          </a:xfrm>
        </p:spPr>
        <p:txBody>
          <a:bodyPr/>
          <a:lstStyle/>
          <a:p>
            <a:r>
              <a:rPr lang="en-US" smtClean="0"/>
              <a:t>Lad os prøve i R.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70452"/>
          <a:stretch/>
        </p:blipFill>
        <p:spPr>
          <a:xfrm>
            <a:off x="1475656" y="980729"/>
            <a:ext cx="6642685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8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66668"/>
            <a:ext cx="3384376" cy="3091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24936" cy="778098"/>
          </a:xfrm>
        </p:spPr>
        <p:txBody>
          <a:bodyPr/>
          <a:lstStyle/>
          <a:p>
            <a:r>
              <a:rPr lang="da-DK" smtClean="0"/>
              <a:t>Eksempel (optimeret popcorn-popning)</a:t>
            </a:r>
            <a:endParaRPr lang="da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907456"/>
                <a:ext cx="8424936" cy="5833912"/>
              </a:xfrm>
            </p:spPr>
            <p:txBody>
              <a:bodyPr/>
              <a:lstStyle/>
              <a:p>
                <a:r>
                  <a:rPr lang="da-DK" dirty="0" smtClean="0"/>
                  <a:t>Minimering af antal uspiselige popcorn-</a:t>
                </a:r>
                <a:br>
                  <a:rPr lang="da-DK" dirty="0" smtClean="0"/>
                </a:br>
                <a:r>
                  <a:rPr lang="da-DK" dirty="0" smtClean="0"/>
                  <a:t>kerner, enten brændte eller </a:t>
                </a:r>
                <a:r>
                  <a:rPr lang="da-DK" dirty="0" err="1" smtClean="0"/>
                  <a:t>upoppede</a:t>
                </a:r>
                <a:r>
                  <a:rPr lang="da-DK" dirty="0" smtClean="0"/>
                  <a:t> (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da-DK" dirty="0" smtClean="0"/>
                  <a:t>) </a:t>
                </a:r>
              </a:p>
              <a:p>
                <a:r>
                  <a:rPr lang="da-DK" dirty="0" smtClean="0"/>
                  <a:t>Tre faktorer med hver tre niveauer:</a:t>
                </a:r>
              </a:p>
              <a:p>
                <a:pPr lvl="1"/>
                <a:r>
                  <a:rPr lang="da-DK" dirty="0" smtClean="0"/>
                  <a:t>Kogepladens varme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b="0" i="1" smtClean="0">
                        <a:latin typeface="Cambria Math"/>
                      </a:rPr>
                      <m:t>: </m:t>
                    </m:r>
                  </m:oMath>
                </a14:m>
                <a:r>
                  <a:rPr lang="da-DK" dirty="0" smtClean="0"/>
                  <a:t>Temp.): 5, 6, 7</a:t>
                </a:r>
              </a:p>
              <a:p>
                <a:pPr lvl="1"/>
                <a:r>
                  <a:rPr lang="da-DK" dirty="0" smtClean="0"/>
                  <a:t>Oliemængde </a:t>
                </a:r>
                <a:r>
                  <a:rPr lang="da-DK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: </m:t>
                    </m:r>
                  </m:oMath>
                </a14:m>
                <a:r>
                  <a:rPr lang="da-DK" dirty="0" smtClean="0"/>
                  <a:t>Oil): 2, 3, 4</a:t>
                </a:r>
              </a:p>
              <a:p>
                <a:pPr lvl="1"/>
                <a:r>
                  <a:rPr lang="da-DK" dirty="0" err="1" smtClean="0"/>
                  <a:t>Popningstid</a:t>
                </a:r>
                <a:r>
                  <a:rPr lang="da-DK" dirty="0" smtClean="0"/>
                  <a:t> </a:t>
                </a:r>
                <a:r>
                  <a:rPr lang="da-DK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: </m:t>
                    </m:r>
                  </m:oMath>
                </a14:m>
                <a:r>
                  <a:rPr lang="da-DK" dirty="0" smtClean="0"/>
                  <a:t>Time): 75, 90, 105</a:t>
                </a:r>
              </a:p>
              <a:p>
                <a:r>
                  <a:rPr lang="da-DK" dirty="0" smtClean="0"/>
                  <a:t>I alt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b="0" i="1" smtClean="0"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da-DK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da-DK" b="0" i="1" smtClean="0">
                        <a:latin typeface="Cambria Math"/>
                      </a:rPr>
                      <m:t>=27</m:t>
                    </m:r>
                  </m:oMath>
                </a14:m>
                <a:r>
                  <a:rPr lang="da-DK" dirty="0" smtClean="0"/>
                  <a:t> kombinationer, her reduceret</a:t>
                </a:r>
                <a:br>
                  <a:rPr lang="da-DK" dirty="0" smtClean="0"/>
                </a:br>
                <a:r>
                  <a:rPr lang="da-DK" dirty="0" smtClean="0"/>
                  <a:t>til </a:t>
                </a:r>
                <a:r>
                  <a:rPr lang="da-DK" smtClean="0"/>
                  <a:t>15 </a:t>
                </a:r>
                <a:r>
                  <a:rPr lang="da-DK" smtClean="0"/>
                  <a:t>med et såkaldt ‘Box-Behnken design’:</a:t>
                </a:r>
                <a:r>
                  <a:rPr lang="da-DK" dirty="0" smtClean="0"/>
                  <a:t/>
                </a:r>
                <a:br>
                  <a:rPr lang="da-DK" dirty="0" smtClean="0"/>
                </a:br>
                <a:endParaRPr lang="da-DK" dirty="0" smtClean="0"/>
              </a:p>
              <a:p>
                <a:pPr marL="0" indent="0">
                  <a:buNone/>
                </a:pPr>
                <a:endParaRPr lang="da-DK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907456"/>
                <a:ext cx="8424936" cy="5833912"/>
              </a:xfrm>
              <a:blipFill>
                <a:blip r:embed="rId4"/>
                <a:stretch>
                  <a:fillRect l="-868" t="-7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34</a:t>
            </a:fld>
            <a:endParaRPr lang="da-DK" dirty="0"/>
          </a:p>
        </p:txBody>
      </p:sp>
      <p:grpSp>
        <p:nvGrpSpPr>
          <p:cNvPr id="6" name="Group 5"/>
          <p:cNvGrpSpPr/>
          <p:nvPr/>
        </p:nvGrpSpPr>
        <p:grpSpPr>
          <a:xfrm>
            <a:off x="6288375" y="907456"/>
            <a:ext cx="2704700" cy="4321744"/>
            <a:chOff x="6439301" y="837398"/>
            <a:chExt cx="2704700" cy="432174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8" t="3713" r="5764" b="24649"/>
            <a:stretch/>
          </p:blipFill>
          <p:spPr bwMode="auto">
            <a:xfrm>
              <a:off x="6439301" y="837398"/>
              <a:ext cx="2704700" cy="1402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6" t="11371" r="5078" b="4950"/>
            <a:stretch/>
          </p:blipFill>
          <p:spPr bwMode="auto">
            <a:xfrm>
              <a:off x="6439301" y="2230652"/>
              <a:ext cx="2627697" cy="2928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5508104" y="5312334"/>
            <a:ext cx="366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Box-</a:t>
            </a:r>
            <a:r>
              <a:rPr lang="da-DK" dirty="0" err="1"/>
              <a:t>Behnken</a:t>
            </a:r>
            <a:r>
              <a:rPr lang="da-DK" dirty="0"/>
              <a:t> </a:t>
            </a:r>
            <a:r>
              <a:rPr lang="da-DK"/>
              <a:t>har </a:t>
            </a:r>
            <a:r>
              <a:rPr lang="da-DK" smtClean="0"/>
              <a:t>13 </a:t>
            </a:r>
            <a:r>
              <a:rPr lang="da-DK" dirty="0"/>
              <a:t>observationer, </a:t>
            </a:r>
            <a:br>
              <a:rPr lang="da-DK" dirty="0"/>
            </a:br>
            <a:r>
              <a:rPr lang="da-DK" dirty="0"/>
              <a:t>vi har 15. Hvorfor?</a:t>
            </a:r>
            <a:br>
              <a:rPr lang="da-DK" dirty="0"/>
            </a:br>
            <a:r>
              <a:rPr lang="da-DK" dirty="0"/>
              <a:t>Der er 3 gentagelser af </a:t>
            </a:r>
            <a:r>
              <a:rPr lang="da-DK" dirty="0" err="1"/>
              <a:t>kombina</a:t>
            </a:r>
            <a:r>
              <a:rPr lang="da-DK" dirty="0"/>
              <a:t>-</a:t>
            </a:r>
            <a:br>
              <a:rPr lang="da-DK" dirty="0"/>
            </a:br>
            <a:r>
              <a:rPr lang="da-DK" dirty="0" err="1"/>
              <a:t>tionen</a:t>
            </a:r>
            <a:r>
              <a:rPr lang="da-DK" dirty="0"/>
              <a:t> 6, 3, 90 (centrum i boksen)</a:t>
            </a:r>
          </a:p>
        </p:txBody>
      </p:sp>
      <p:sp>
        <p:nvSpPr>
          <p:cNvPr id="8" name="Rectangle 7"/>
          <p:cNvSpPr/>
          <p:nvPr/>
        </p:nvSpPr>
        <p:spPr>
          <a:xfrm>
            <a:off x="6337803" y="2540190"/>
            <a:ext cx="257200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/>
          <p:cNvSpPr/>
          <p:nvPr/>
        </p:nvSpPr>
        <p:spPr>
          <a:xfrm>
            <a:off x="6318682" y="4365104"/>
            <a:ext cx="257200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/>
          <p:cNvSpPr/>
          <p:nvPr/>
        </p:nvSpPr>
        <p:spPr>
          <a:xfrm>
            <a:off x="6318682" y="4653136"/>
            <a:ext cx="257200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608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24936" cy="778098"/>
          </a:xfrm>
        </p:spPr>
        <p:txBody>
          <a:bodyPr/>
          <a:lstStyle/>
          <a:p>
            <a:r>
              <a:rPr lang="da-DK"/>
              <a:t>Eksempel </a:t>
            </a:r>
            <a:r>
              <a:rPr lang="da-DK" smtClean="0"/>
              <a:t>(‘poptimering’)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907456"/>
                <a:ext cx="8424936" cy="5833912"/>
              </a:xfrm>
            </p:spPr>
            <p:txBody>
              <a:bodyPr/>
              <a:lstStyle/>
              <a:p>
                <a:r>
                  <a:rPr lang="da-DK" dirty="0" smtClean="0"/>
                  <a:t>Minimering af antal uspiselige popcorn-</a:t>
                </a:r>
                <a:br>
                  <a:rPr lang="da-DK" dirty="0" smtClean="0"/>
                </a:br>
                <a:r>
                  <a:rPr lang="da-DK" dirty="0" smtClean="0"/>
                  <a:t>kerner, enten brændte eller </a:t>
                </a:r>
                <a:r>
                  <a:rPr lang="da-DK" dirty="0" err="1" smtClean="0"/>
                  <a:t>upoppede</a:t>
                </a:r>
                <a:r>
                  <a:rPr lang="da-DK" dirty="0" smtClean="0"/>
                  <a:t> (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da-DK" dirty="0" smtClean="0"/>
                  <a:t>) </a:t>
                </a:r>
              </a:p>
              <a:p>
                <a:r>
                  <a:rPr lang="da-DK" dirty="0" smtClean="0"/>
                  <a:t>Tre faktorer med hver tre niveauer:</a:t>
                </a:r>
              </a:p>
              <a:p>
                <a:pPr lvl="1"/>
                <a:r>
                  <a:rPr lang="da-DK" dirty="0" smtClean="0"/>
                  <a:t>Kogepladens varme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b="0" i="1" smtClean="0">
                        <a:latin typeface="Cambria Math"/>
                      </a:rPr>
                      <m:t>: </m:t>
                    </m:r>
                  </m:oMath>
                </a14:m>
                <a:r>
                  <a:rPr lang="da-DK" dirty="0" smtClean="0"/>
                  <a:t>Temp.): 5, 6, 7</a:t>
                </a:r>
              </a:p>
              <a:p>
                <a:pPr lvl="1"/>
                <a:r>
                  <a:rPr lang="da-DK" dirty="0" smtClean="0"/>
                  <a:t>Oliemængde </a:t>
                </a:r>
                <a:r>
                  <a:rPr lang="da-DK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: </m:t>
                    </m:r>
                  </m:oMath>
                </a14:m>
                <a:r>
                  <a:rPr lang="da-DK" dirty="0" smtClean="0"/>
                  <a:t>Oil): 2, 3, 4</a:t>
                </a:r>
              </a:p>
              <a:p>
                <a:pPr lvl="1"/>
                <a:r>
                  <a:rPr lang="da-DK" dirty="0" err="1" smtClean="0"/>
                  <a:t>Popningstid</a:t>
                </a:r>
                <a:r>
                  <a:rPr lang="da-DK" dirty="0" smtClean="0"/>
                  <a:t> </a:t>
                </a:r>
                <a:r>
                  <a:rPr lang="da-DK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: </m:t>
                    </m:r>
                  </m:oMath>
                </a14:m>
                <a:r>
                  <a:rPr lang="da-DK" dirty="0" smtClean="0"/>
                  <a:t>Time): 75, 90, 105</a:t>
                </a:r>
              </a:p>
              <a:p>
                <a:r>
                  <a:rPr lang="da-DK" dirty="0" smtClean="0"/>
                  <a:t>I alt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b="0" i="1" smtClean="0"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da-DK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da-DK" b="0" i="1" smtClean="0">
                        <a:latin typeface="Cambria Math"/>
                      </a:rPr>
                      <m:t>=27</m:t>
                    </m:r>
                  </m:oMath>
                </a14:m>
                <a:r>
                  <a:rPr lang="da-DK" dirty="0" smtClean="0"/>
                  <a:t> kombinationer, her reduceret</a:t>
                </a:r>
                <a:br>
                  <a:rPr lang="da-DK" dirty="0" smtClean="0"/>
                </a:br>
                <a:r>
                  <a:rPr lang="da-DK" dirty="0" smtClean="0"/>
                  <a:t>til 15 med Box-</a:t>
                </a:r>
                <a:r>
                  <a:rPr lang="da-DK" dirty="0" err="1" smtClean="0"/>
                  <a:t>Behnken</a:t>
                </a:r>
                <a:r>
                  <a:rPr lang="da-DK" dirty="0" smtClean="0"/>
                  <a:t> design</a:t>
                </a:r>
                <a:br>
                  <a:rPr lang="da-DK" dirty="0" smtClean="0"/>
                </a:br>
                <a:endParaRPr lang="da-DK" dirty="0" smtClean="0"/>
              </a:p>
              <a:p>
                <a:r>
                  <a:rPr lang="da-DK" dirty="0"/>
                  <a:t>Lineær model: </a:t>
                </a:r>
                <a:br>
                  <a:rPr lang="da-DK" dirty="0"/>
                </a:br>
                <a:r>
                  <a:rPr lang="da-DK" dirty="0" smtClean="0"/>
                  <a:t> 	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𝑦</m:t>
                    </m:r>
                    <m:r>
                      <a:rPr lang="da-DK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da-DK" i="1" dirty="0" smtClean="0">
                    <a:latin typeface="Cambria Math"/>
                  </a:rPr>
                  <a:t> </a:t>
                </a:r>
              </a:p>
              <a:p>
                <a:r>
                  <a:rPr lang="da-DK" dirty="0" smtClean="0"/>
                  <a:t>Lineær </a:t>
                </a:r>
                <a:r>
                  <a:rPr lang="da-DK" dirty="0"/>
                  <a:t>model med </a:t>
                </a:r>
                <a:r>
                  <a:rPr lang="da-DK" i="1" dirty="0">
                    <a:solidFill>
                      <a:schemeClr val="accent1">
                        <a:lumMod val="75000"/>
                      </a:schemeClr>
                    </a:solidFill>
                  </a:rPr>
                  <a:t>kvadratled</a:t>
                </a:r>
                <a:r>
                  <a:rPr lang="da-DK" dirty="0"/>
                  <a:t>: </a:t>
                </a:r>
                <a:br>
                  <a:rPr lang="da-DK" dirty="0"/>
                </a:br>
                <a:r>
                  <a:rPr lang="da-DK" dirty="0" smtClean="0"/>
                  <a:t> 	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𝑦</m:t>
                    </m:r>
                    <m:r>
                      <a:rPr lang="da-DK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11</m:t>
                        </m:r>
                      </m:sub>
                    </m:sSub>
                    <m:sSubSup>
                      <m:sSubSup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da-DK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22</m:t>
                        </m:r>
                      </m:sub>
                    </m:sSub>
                    <m:sSubSup>
                      <m:sSubSup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da-DK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33</m:t>
                        </m:r>
                      </m:sub>
                    </m:sSub>
                    <m:sSubSup>
                      <m:sSubSup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da-DK" sz="2000" i="1">
                        <a:latin typeface="Cambria Math"/>
                      </a:rPr>
                      <m:t> </m:t>
                    </m:r>
                  </m:oMath>
                </a14:m>
                <a:endParaRPr lang="da-DK" dirty="0" smtClean="0"/>
              </a:p>
              <a:p>
                <a:r>
                  <a:rPr lang="da-DK" dirty="0"/>
                  <a:t>Lineær model med </a:t>
                </a:r>
                <a:r>
                  <a:rPr lang="da-DK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kvadratled og interaktioner </a:t>
                </a:r>
                <a:r>
                  <a:rPr lang="da-DK" dirty="0" smtClean="0"/>
                  <a:t>mellem faktorer: </a:t>
                </a:r>
                <a:r>
                  <a:rPr lang="da-DK" dirty="0"/>
                  <a:t/>
                </a:r>
                <a:br>
                  <a:rPr lang="da-DK" dirty="0"/>
                </a:br>
                <a:r>
                  <a:rPr lang="da-DK" dirty="0" smtClean="0"/>
                  <a:t> 	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𝑦</m:t>
                    </m:r>
                    <m:r>
                      <a:rPr lang="da-DK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11</m:t>
                        </m:r>
                      </m:sub>
                    </m:sSub>
                    <m:sSubSup>
                      <m:sSubSup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da-DK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22</m:t>
                        </m:r>
                      </m:sub>
                    </m:sSub>
                    <m:sSubSup>
                      <m:sSubSup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da-DK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33</m:t>
                        </m:r>
                      </m:sub>
                    </m:sSub>
                    <m:sSubSup>
                      <m:sSubSup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da-DK" sz="2000" i="1">
                        <a:latin typeface="Cambria Math"/>
                      </a:rPr>
                      <m:t> </m:t>
                    </m:r>
                  </m:oMath>
                </a14:m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> 	      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+</m:t>
                    </m:r>
                    <m:r>
                      <a:rPr lang="da-DK" sz="20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  <m:r>
                          <a:rPr lang="da-DK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2</m:t>
                        </m:r>
                        <m:r>
                          <a:rPr lang="da-DK" sz="2000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a-DK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a-DK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da-DK" dirty="0" smtClean="0"/>
                  <a:t> .</a:t>
                </a:r>
                <a:endParaRPr lang="da-DK" dirty="0"/>
              </a:p>
              <a:p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907456"/>
                <a:ext cx="8424936" cy="5833912"/>
              </a:xfrm>
              <a:blipFill>
                <a:blip r:embed="rId3"/>
                <a:stretch>
                  <a:fillRect l="-868" t="-731" b="-31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35</a:t>
            </a:fld>
            <a:endParaRPr lang="da-DK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88375" y="907456"/>
            <a:ext cx="2704700" cy="4321744"/>
            <a:chOff x="6439301" y="837398"/>
            <a:chExt cx="2704700" cy="4321744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8" t="3713" r="5764" b="24649"/>
            <a:stretch/>
          </p:blipFill>
          <p:spPr bwMode="auto">
            <a:xfrm>
              <a:off x="6439301" y="837398"/>
              <a:ext cx="2704700" cy="1402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6" t="11371" r="5078" b="4950"/>
            <a:stretch/>
          </p:blipFill>
          <p:spPr bwMode="auto">
            <a:xfrm>
              <a:off x="6439301" y="2230652"/>
              <a:ext cx="2627697" cy="2928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6337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Eksempel ‘poptimering’ regnet i R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424936" cy="5805264"/>
          </a:xfrm>
        </p:spPr>
        <p:txBody>
          <a:bodyPr/>
          <a:lstStyle/>
          <a:p>
            <a:r>
              <a:rPr lang="da-DK" dirty="0" smtClean="0"/>
              <a:t>Hvordan laver man model med kvadratled og interaktioner?</a:t>
            </a:r>
          </a:p>
          <a:p>
            <a:r>
              <a:rPr lang="es-ES" smtClean="0"/>
              <a:t>Almindelig lineær model:</a:t>
            </a:r>
            <a:br>
              <a:rPr lang="es-ES" smtClean="0"/>
            </a:br>
            <a:r>
              <a:rPr lang="es-ES" smtClean="0"/>
              <a:t>	m = </a:t>
            </a:r>
            <a:r>
              <a:rPr lang="es-ES"/>
              <a:t>lm(y ~ x1 + x2 + x3</a:t>
            </a:r>
            <a:r>
              <a:rPr lang="es-ES" smtClean="0"/>
              <a:t>)</a:t>
            </a:r>
          </a:p>
          <a:p>
            <a:r>
              <a:rPr lang="es-ES" smtClean="0"/>
              <a:t>Model med interaktioner:</a:t>
            </a:r>
            <a:br>
              <a:rPr lang="es-ES" smtClean="0"/>
            </a:br>
            <a:r>
              <a:rPr lang="es-ES" smtClean="0"/>
              <a:t>	m </a:t>
            </a:r>
            <a:r>
              <a:rPr lang="es-ES"/>
              <a:t>= lm(y ~ x1 + x2 + </a:t>
            </a:r>
            <a:r>
              <a:rPr lang="es-ES" smtClean="0"/>
              <a:t>x3</a:t>
            </a:r>
            <a:r>
              <a:rPr lang="es-ES" smtClean="0">
                <a:solidFill>
                  <a:schemeClr val="accent1">
                    <a:lumMod val="75000"/>
                  </a:schemeClr>
                </a:solidFill>
              </a:rPr>
              <a:t> + x1:x2 + x1:x3 + x2:x3</a:t>
            </a:r>
            <a:r>
              <a:rPr lang="es-ES" smtClean="0"/>
              <a:t>)</a:t>
            </a:r>
          </a:p>
          <a:p>
            <a:r>
              <a:rPr lang="es-ES"/>
              <a:t>Model med </a:t>
            </a:r>
            <a:r>
              <a:rPr lang="es-ES" smtClean="0"/>
              <a:t>interaktioner og kvadratled:</a:t>
            </a:r>
          </a:p>
          <a:p>
            <a:pPr marL="357187" lvl="1" indent="0">
              <a:spcBef>
                <a:spcPts val="0"/>
              </a:spcBef>
              <a:buNone/>
            </a:pPr>
            <a:r>
              <a:rPr lang="es-ES" sz="2200" smtClean="0"/>
              <a:t>Dette virker ikke:</a:t>
            </a:r>
            <a:r>
              <a:rPr lang="es-ES" sz="2200"/>
              <a:t/>
            </a:r>
            <a:br>
              <a:rPr lang="es-ES" sz="2200"/>
            </a:br>
            <a:r>
              <a:rPr lang="es-ES" sz="2200" smtClean="0"/>
              <a:t>	m </a:t>
            </a:r>
            <a:r>
              <a:rPr lang="es-ES" sz="2200"/>
              <a:t>= lm(y ~ x1 + x2 + </a:t>
            </a:r>
            <a:r>
              <a:rPr lang="es-ES" sz="2200" smtClean="0"/>
              <a:t>x3</a:t>
            </a:r>
            <a:br>
              <a:rPr lang="es-ES" sz="2200" smtClean="0"/>
            </a:br>
            <a:r>
              <a:rPr lang="es-ES" sz="2200" smtClean="0"/>
              <a:t>  		</a:t>
            </a:r>
            <a:r>
              <a:rPr lang="es-ES" sz="2200" smtClean="0">
                <a:solidFill>
                  <a:schemeClr val="accent1">
                    <a:lumMod val="75000"/>
                  </a:schemeClr>
                </a:solidFill>
              </a:rPr>
              <a:t>+ x1^2 + x2^2 + x3^2</a:t>
            </a:r>
            <a:r>
              <a:rPr lang="es-ES" sz="2200" smtClean="0"/>
              <a:t/>
            </a:r>
            <a:br>
              <a:rPr lang="es-ES" sz="2200" smtClean="0"/>
            </a:br>
            <a:r>
              <a:rPr lang="es-ES" sz="2200" smtClean="0"/>
              <a:t> 		+ </a:t>
            </a:r>
            <a:r>
              <a:rPr lang="es-ES" sz="2200"/>
              <a:t>x1:x2 + x1:x3 + </a:t>
            </a:r>
            <a:r>
              <a:rPr lang="es-ES" sz="2200" smtClean="0"/>
              <a:t>x2:x3)</a:t>
            </a:r>
          </a:p>
          <a:p>
            <a:pPr marL="357187" lvl="1" indent="0">
              <a:spcBef>
                <a:spcPts val="0"/>
              </a:spcBef>
              <a:buNone/>
            </a:pPr>
            <a:r>
              <a:rPr lang="es-ES" sz="2200" smtClean="0"/>
              <a:t>Dette virker (sæt ‘I()’ omkring hvert kvadratled):</a:t>
            </a:r>
            <a:r>
              <a:rPr lang="es-ES" sz="2200"/>
              <a:t/>
            </a:r>
            <a:br>
              <a:rPr lang="es-ES" sz="2200"/>
            </a:br>
            <a:r>
              <a:rPr lang="es-ES" sz="2200" smtClean="0"/>
              <a:t> 	m = </a:t>
            </a:r>
            <a:r>
              <a:rPr lang="nn-NO" sz="2200" smtClean="0"/>
              <a:t>lm(y </a:t>
            </a:r>
            <a:r>
              <a:rPr lang="nn-NO" sz="2200"/>
              <a:t>~ x1 + x2 + x3 </a:t>
            </a:r>
            <a:r>
              <a:rPr lang="nn-NO" sz="2200" smtClean="0"/>
              <a:t/>
            </a:r>
            <a:br>
              <a:rPr lang="nn-NO" sz="2200" smtClean="0"/>
            </a:br>
            <a:r>
              <a:rPr lang="nn-NO" sz="2200" smtClean="0"/>
              <a:t> 		</a:t>
            </a:r>
            <a:r>
              <a:rPr lang="nn-NO" sz="2200" smtClean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nn-NO" sz="2200">
                <a:solidFill>
                  <a:schemeClr val="accent1">
                    <a:lumMod val="75000"/>
                  </a:schemeClr>
                </a:solidFill>
              </a:rPr>
              <a:t>I(x1^2) + I(x2^2) + I(x3^2)</a:t>
            </a:r>
            <a:r>
              <a:rPr lang="nn-NO" sz="2200"/>
              <a:t> </a:t>
            </a:r>
            <a:r>
              <a:rPr lang="nn-NO" sz="2200" smtClean="0"/>
              <a:t/>
            </a:r>
            <a:br>
              <a:rPr lang="nn-NO" sz="2200" smtClean="0"/>
            </a:br>
            <a:r>
              <a:rPr lang="nn-NO" sz="2200" smtClean="0"/>
              <a:t> 		+ </a:t>
            </a:r>
            <a:r>
              <a:rPr lang="nn-NO" sz="2200"/>
              <a:t>x1:x2 + x1:x3 + x2:x3)</a:t>
            </a:r>
            <a:endParaRPr lang="es-ES" sz="2200"/>
          </a:p>
          <a:p>
            <a:r>
              <a:rPr lang="es-ES" smtClean="0">
                <a:solidFill>
                  <a:schemeClr val="tx2"/>
                </a:solidFill>
              </a:rPr>
              <a:t>Skridtvis </a:t>
            </a:r>
            <a:r>
              <a:rPr lang="es-ES" dirty="0" err="1" smtClean="0">
                <a:solidFill>
                  <a:schemeClr val="tx2"/>
                </a:solidFill>
              </a:rPr>
              <a:t>heuristisk</a:t>
            </a:r>
            <a:r>
              <a:rPr lang="es-ES" dirty="0" smtClean="0">
                <a:solidFill>
                  <a:schemeClr val="tx2"/>
                </a:solidFill>
              </a:rPr>
              <a:t> </a:t>
            </a:r>
            <a:r>
              <a:rPr lang="es-ES" dirty="0" err="1" smtClean="0">
                <a:solidFill>
                  <a:schemeClr val="tx2"/>
                </a:solidFill>
              </a:rPr>
              <a:t>metode</a:t>
            </a:r>
            <a:r>
              <a:rPr lang="es-ES" dirty="0" smtClean="0"/>
              <a:t>: </a:t>
            </a:r>
            <a:r>
              <a:rPr lang="es-ES" dirty="0" err="1" smtClean="0"/>
              <a:t>Fjern</a:t>
            </a:r>
            <a:r>
              <a:rPr lang="es-ES" dirty="0" smtClean="0"/>
              <a:t> </a:t>
            </a:r>
            <a:r>
              <a:rPr lang="es-ES" dirty="0" err="1" smtClean="0"/>
              <a:t>det</a:t>
            </a:r>
            <a:r>
              <a:rPr lang="es-ES" dirty="0" smtClean="0"/>
              <a:t> </a:t>
            </a:r>
            <a:r>
              <a:rPr lang="es-ES" dirty="0" err="1" smtClean="0"/>
              <a:t>mindst</a:t>
            </a:r>
            <a:r>
              <a:rPr lang="es-ES" dirty="0" smtClean="0"/>
              <a:t> </a:t>
            </a:r>
            <a:r>
              <a:rPr lang="es-ES" dirty="0" err="1" smtClean="0"/>
              <a:t>signifikante</a:t>
            </a:r>
            <a:r>
              <a:rPr lang="es-ES" dirty="0" smtClean="0"/>
              <a:t> led, </a:t>
            </a:r>
            <a:r>
              <a:rPr lang="es-ES" dirty="0" err="1" smtClean="0"/>
              <a:t>med</a:t>
            </a:r>
            <a:r>
              <a:rPr lang="es-ES" dirty="0" smtClean="0"/>
              <a:t> </a:t>
            </a:r>
            <a:r>
              <a:rPr lang="es-ES" dirty="0" err="1" smtClean="0"/>
              <a:t>mindre</a:t>
            </a:r>
            <a:r>
              <a:rPr lang="es-ES" dirty="0" smtClean="0"/>
              <a:t> </a:t>
            </a:r>
            <a:r>
              <a:rPr lang="es-ES" dirty="0" err="1" smtClean="0"/>
              <a:t>det</a:t>
            </a:r>
            <a:r>
              <a:rPr lang="es-ES" dirty="0" smtClean="0"/>
              <a:t> </a:t>
            </a:r>
            <a:r>
              <a:rPr lang="es-ES" dirty="0" err="1" smtClean="0"/>
              <a:t>reducerer</a:t>
            </a:r>
            <a:r>
              <a:rPr lang="es-ES" dirty="0" smtClean="0"/>
              <a:t> </a:t>
            </a:r>
            <a:r>
              <a:rPr lang="es-ES" dirty="0" err="1" smtClean="0"/>
              <a:t>Adj</a:t>
            </a:r>
            <a:r>
              <a:rPr lang="es-ES" dirty="0" smtClean="0"/>
              <a:t>. R</a:t>
            </a:r>
            <a:r>
              <a:rPr lang="es-ES" baseline="30000" dirty="0" smtClean="0"/>
              <a:t>2</a:t>
            </a:r>
            <a:r>
              <a:rPr lang="es-ES" dirty="0" smtClean="0"/>
              <a:t> for </a:t>
            </a:r>
            <a:r>
              <a:rPr lang="es-ES" dirty="0" err="1" smtClean="0"/>
              <a:t>meget</a:t>
            </a:r>
            <a:r>
              <a:rPr lang="es-ES" dirty="0" smtClean="0"/>
              <a:t>. Demo! </a:t>
            </a:r>
            <a:endParaRPr lang="es-ES" dirty="0"/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32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Fordeling af residualer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424936" cy="5688632"/>
          </a:xfrm>
        </p:spPr>
        <p:txBody>
          <a:bodyPr/>
          <a:lstStyle/>
          <a:p>
            <a:r>
              <a:rPr lang="da-DK"/>
              <a:t>Her stiger residualets numeriske værdi med prædiktionerne (</a:t>
            </a:r>
            <a:r>
              <a:rPr lang="da-DK">
                <a:solidFill>
                  <a:schemeClr val="tx2"/>
                </a:solidFill>
              </a:rPr>
              <a:t>funnel pattern</a:t>
            </a:r>
            <a:r>
              <a:rPr lang="da-DK"/>
              <a:t>)</a:t>
            </a:r>
            <a:br>
              <a:rPr lang="da-DK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smtClean="0"/>
              <a:t/>
            </a:r>
            <a:br>
              <a:rPr lang="da-DK" smtClean="0"/>
            </a:br>
            <a:endParaRPr lang="da-DK" dirty="0" smtClean="0"/>
          </a:p>
          <a:p>
            <a:r>
              <a:rPr lang="da-DK"/>
              <a:t>Her er en tydelig kurveformet sammenhæng (</a:t>
            </a:r>
            <a:r>
              <a:rPr lang="da-DK">
                <a:solidFill>
                  <a:schemeClr val="tx2"/>
                </a:solidFill>
              </a:rPr>
              <a:t>systematic curvature</a:t>
            </a:r>
            <a:r>
              <a:rPr lang="da-DK"/>
              <a:t>)</a:t>
            </a:r>
            <a:br>
              <a:rPr lang="da-DK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sz="1200" dirty="0" smtClean="0"/>
              <a:t> </a:t>
            </a:r>
            <a:endParaRPr lang="da-DK" dirty="0" smtClean="0"/>
          </a:p>
          <a:p>
            <a:r>
              <a:rPr lang="da-DK" smtClean="0"/>
              <a:t>I begge </a:t>
            </a:r>
            <a:r>
              <a:rPr lang="da-DK" dirty="0" smtClean="0"/>
              <a:t>tilfælde tyder det på, at modellen kan forbedres.</a:t>
            </a:r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4</a:t>
            </a:fld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477501"/>
            <a:ext cx="4397226" cy="1972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338" y="4077072"/>
            <a:ext cx="4411945" cy="191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2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Residualanalyse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20368"/>
                <a:ext cx="8568952" cy="5837632"/>
              </a:xfrm>
            </p:spPr>
            <p:txBody>
              <a:bodyPr/>
              <a:lstStyle/>
              <a:p>
                <a:r>
                  <a:rPr lang="da-DK" dirty="0" smtClean="0"/>
                  <a:t>Simpel lineær regressionsmodel: </a:t>
                </a:r>
                <a:br>
                  <a:rPr lang="da-DK" dirty="0" smtClean="0"/>
                </a:b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𝑦</m:t>
                    </m:r>
                    <m:r>
                      <a:rPr lang="da-DK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da-DK" b="0" i="1" smtClean="0">
                        <a:latin typeface="Cambria Math"/>
                      </a:rPr>
                      <m:t>𝑥</m:t>
                    </m:r>
                  </m:oMath>
                </a14:m>
                <a:endParaRPr lang="da-DK" dirty="0" smtClean="0"/>
              </a:p>
              <a:p>
                <a:r>
                  <a:rPr lang="da-DK" dirty="0"/>
                  <a:t>Vi </a:t>
                </a:r>
                <a:r>
                  <a:rPr lang="da-DK" dirty="0" smtClean="0"/>
                  <a:t>har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𝑛</m:t>
                    </m:r>
                  </m:oMath>
                </a14:m>
                <a:r>
                  <a:rPr lang="da-DK" dirty="0"/>
                  <a:t> sammenhørende observationer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a-DK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da-DK" dirty="0"/>
                  <a:t> </a:t>
                </a:r>
                <a:r>
                  <a:rPr lang="da-DK" dirty="0" smtClean="0"/>
                  <a:t> for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𝑖</m:t>
                    </m:r>
                    <m:r>
                      <a:rPr lang="da-DK" i="1">
                        <a:latin typeface="Cambria Math"/>
                      </a:rPr>
                      <m:t>=1…</m:t>
                    </m:r>
                    <m:r>
                      <a:rPr lang="da-DK" i="1">
                        <a:latin typeface="Cambria Math"/>
                      </a:rPr>
                      <m:t>𝑛</m:t>
                    </m:r>
                  </m:oMath>
                </a14:m>
                <a:endParaRPr lang="da-DK" dirty="0" smtClean="0"/>
              </a:p>
              <a:p>
                <a:r>
                  <a:rPr lang="da-DK" dirty="0" smtClean="0"/>
                  <a:t>Hvis vi forestiller os, at vi kender koefficienterne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dirty="0" smtClean="0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dirty="0" smtClean="0"/>
                  <a:t> kan vi skrive observationerne: </a:t>
                </a:r>
                <a:br>
                  <a:rPr lang="da-DK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>hvor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dirty="0" smtClean="0"/>
                  <a:t> er en tilfældig afvigelse (</a:t>
                </a:r>
                <a:r>
                  <a:rPr lang="da-DK" dirty="0" err="1" smtClean="0">
                    <a:solidFill>
                      <a:schemeClr val="tx2"/>
                    </a:solidFill>
                  </a:rPr>
                  <a:t>random</a:t>
                </a:r>
                <a:r>
                  <a:rPr lang="da-DK" dirty="0" smtClean="0">
                    <a:solidFill>
                      <a:schemeClr val="tx2"/>
                    </a:solidFill>
                  </a:rPr>
                  <a:t> </a:t>
                </a:r>
                <a:r>
                  <a:rPr lang="da-DK" dirty="0" err="1" smtClean="0">
                    <a:solidFill>
                      <a:schemeClr val="tx2"/>
                    </a:solidFill>
                  </a:rPr>
                  <a:t>error</a:t>
                </a:r>
                <a:r>
                  <a:rPr lang="da-DK" dirty="0" smtClean="0"/>
                  <a:t>)</a:t>
                </a:r>
              </a:p>
              <a:p>
                <a:r>
                  <a:rPr lang="da-DK" dirty="0" smtClean="0"/>
                  <a:t>Det antages, at afvigelserne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dirty="0" smtClean="0"/>
                  <a:t> er uafhængige og kommer fra  en stokastisk variabel med middelværdi 0 og varians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dirty="0" smtClean="0"/>
                  <a:t>. </a:t>
                </a:r>
                <a:br>
                  <a:rPr lang="da-DK" dirty="0" smtClean="0"/>
                </a:br>
                <a:r>
                  <a:rPr lang="da-DK" dirty="0" smtClean="0"/>
                  <a:t>Ofte antages det, at de kommer fra normalfordelingen N(0,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da-DK" dirty="0" smtClean="0"/>
                  <a:t>)</a:t>
                </a:r>
              </a:p>
              <a:p>
                <a:r>
                  <a:rPr lang="da-DK" dirty="0" smtClean="0"/>
                  <a:t>Vi kender ikke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dirty="0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dirty="0" smtClean="0"/>
                  <a:t>, så vi  ønsker at estimere dem ud fra vores  observationer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a-DK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da-DK" dirty="0" smtClean="0"/>
                  <a:t>:</a:t>
                </a:r>
                <a:br>
                  <a:rPr lang="da-DK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a-DK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a-DK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da-DK" dirty="0" smtClean="0"/>
              </a:p>
              <a:p>
                <a:r>
                  <a:rPr lang="da-DK" dirty="0" smtClean="0"/>
                  <a:t>Her 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dirty="0" smtClean="0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dirty="0" smtClean="0"/>
                  <a:t> vores bedste  </a:t>
                </a:r>
                <a:r>
                  <a:rPr lang="da-DK" dirty="0" smtClean="0">
                    <a:solidFill>
                      <a:schemeClr val="tx2"/>
                    </a:solidFill>
                  </a:rPr>
                  <a:t>estimater</a:t>
                </a:r>
                <a:r>
                  <a:rPr lang="da-DK" dirty="0" smtClean="0"/>
                  <a:t> for hhv.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dirty="0"/>
                  <a:t> </a:t>
                </a:r>
                <a:r>
                  <a:rPr lang="da-DK" dirty="0" smtClean="0"/>
                  <a:t>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dirty="0" smtClean="0"/>
                  <a:t>. </a:t>
                </a:r>
                <a:br>
                  <a:rPr lang="da-DK" dirty="0" smtClean="0"/>
                </a:br>
                <a:r>
                  <a:rPr lang="da-DK" dirty="0" smtClean="0"/>
                  <a:t>Flere observationer (en større stikprøve) kunne forbedre estimaterne</a:t>
                </a:r>
              </a:p>
              <a:p>
                <a:r>
                  <a:rPr lang="da-DK" dirty="0" smtClean="0"/>
                  <a:t>Vi kan bruge vores </a:t>
                </a:r>
                <a:r>
                  <a:rPr lang="da-DK" dirty="0" err="1" smtClean="0"/>
                  <a:t>residualer</a:t>
                </a:r>
                <a:r>
                  <a:rPr lang="da-DK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dirty="0" smtClean="0"/>
                  <a:t> til at estimere variansen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dirty="0" smtClean="0"/>
                  <a:t>.</a:t>
                </a:r>
                <a:endParaRPr lang="da-DK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20368"/>
                <a:ext cx="8568952" cy="5837632"/>
              </a:xfrm>
              <a:blipFill>
                <a:blip r:embed="rId3"/>
                <a:stretch>
                  <a:fillRect l="-854" t="-626" r="-214" b="-2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545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Kontrol af modelantagelser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 smtClean="0"/>
                  <a:t>Modelantagelser om </a:t>
                </a:r>
                <a:r>
                  <a:rPr lang="da-DK" dirty="0" err="1" smtClean="0"/>
                  <a:t>random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error</a:t>
                </a:r>
                <a:r>
                  <a:rPr lang="da-DK" dirty="0" smtClean="0"/>
                  <a:t>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da-DK" dirty="0" smtClean="0"/>
                  <a:t>: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  <a:ea typeface="Cambria Math"/>
                      </a:rPr>
                      <m:t>𝜀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da-DK" dirty="0" smtClean="0"/>
                  <a:t>er </a:t>
                </a:r>
                <a:r>
                  <a:rPr lang="da-DK"/>
                  <a:t>N(0</a:t>
                </a:r>
                <a:r>
                  <a:rPr lang="da-DK" smtClean="0"/>
                  <a:t>,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da-DK" smtClean="0"/>
                  <a:t>). </a:t>
                </a:r>
                <a:r>
                  <a:rPr lang="da-DK" dirty="0" smtClean="0"/>
                  <a:t>M.a.o.:</a:t>
                </a:r>
              </a:p>
              <a:p>
                <a:pPr marL="814388" lvl="1" indent="-457200">
                  <a:buFont typeface="+mj-lt"/>
                  <a:buAutoNum type="arabicPeriod"/>
                </a:pPr>
                <a:r>
                  <a:rPr lang="da-DK" dirty="0" smtClean="0"/>
                  <a:t> Middelværdi er 0</a:t>
                </a:r>
              </a:p>
              <a:p>
                <a:pPr marL="814388" lvl="1" indent="-457200">
                  <a:buFont typeface="+mj-lt"/>
                  <a:buAutoNum type="arabicPeriod"/>
                </a:pPr>
                <a:r>
                  <a:rPr lang="da-DK" dirty="0" smtClean="0"/>
                  <a:t> Har konstant varians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da-DK" dirty="0" smtClean="0"/>
              </a:p>
              <a:p>
                <a:pPr marL="814388" lvl="1" indent="-457200">
                  <a:buFont typeface="+mj-lt"/>
                  <a:buAutoNum type="arabicPeriod"/>
                </a:pPr>
                <a:r>
                  <a:rPr lang="da-DK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dirty="0" smtClean="0"/>
                  <a:t> er uafhængige</a:t>
                </a:r>
              </a:p>
              <a:p>
                <a:pPr marL="814388" lvl="1" indent="-457200">
                  <a:buFont typeface="+mj-lt"/>
                  <a:buAutoNum type="arabicPeriod"/>
                </a:pPr>
                <a:r>
                  <a:rPr lang="da-DK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dirty="0" smtClean="0"/>
                  <a:t> kommer fra normalfordeling</a:t>
                </a:r>
              </a:p>
              <a:p>
                <a:pPr marL="455613" indent="-457200"/>
                <a:r>
                  <a:rPr lang="da-DK" dirty="0" smtClean="0"/>
                  <a:t>Metoder til at kontrollere modelantagelser vha. </a:t>
                </a:r>
                <a:r>
                  <a:rPr lang="da-DK" dirty="0" err="1" smtClean="0"/>
                  <a:t>residualer</a:t>
                </a:r>
                <a:r>
                  <a:rPr lang="da-DK" dirty="0" smtClean="0"/>
                  <a:t>:</a:t>
                </a:r>
              </a:p>
              <a:p>
                <a:pPr marL="814388" lvl="1" indent="-457200"/>
                <a:r>
                  <a:rPr lang="da-DK" dirty="0" smtClean="0"/>
                  <a:t>Mindste kvadraters metode sikrer antagelse </a:t>
                </a:r>
                <a:r>
                  <a:rPr lang="da-DK" dirty="0" smtClean="0">
                    <a:solidFill>
                      <a:schemeClr val="tx2"/>
                    </a:solidFill>
                  </a:rPr>
                  <a:t>1 </a:t>
                </a:r>
                <a:r>
                  <a:rPr lang="da-DK" dirty="0" smtClean="0"/>
                  <a:t>for </a:t>
                </a:r>
                <a:r>
                  <a:rPr lang="da-DK" dirty="0" err="1" smtClean="0"/>
                  <a:t>residualerne</a:t>
                </a:r>
                <a:endParaRPr lang="da-DK" dirty="0" smtClean="0"/>
              </a:p>
              <a:p>
                <a:pPr marL="814388" lvl="1" indent="-457200"/>
                <a:r>
                  <a:rPr lang="da-DK" smtClean="0"/>
                  <a:t>Plot residualer </a:t>
                </a:r>
                <a:r>
                  <a:rPr lang="da-DK" dirty="0" smtClean="0"/>
                  <a:t>mod estimeret værdi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dirty="0" smtClean="0"/>
                  <a:t> mod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dirty="0" smtClean="0"/>
                  <a:t>) </a:t>
                </a:r>
                <a:r>
                  <a:rPr lang="da-DK" smtClean="0"/>
                  <a:t>(</a:t>
                </a:r>
                <a:r>
                  <a:rPr lang="da-DK" smtClean="0">
                    <a:solidFill>
                      <a:schemeClr val="tx2"/>
                    </a:solidFill>
                  </a:rPr>
                  <a:t>2</a:t>
                </a:r>
                <a:r>
                  <a:rPr lang="da-DK" smtClean="0"/>
                  <a:t>)</a:t>
                </a:r>
              </a:p>
              <a:p>
                <a:pPr marL="814388" lvl="1" indent="-457200"/>
                <a:r>
                  <a:rPr lang="da-DK" smtClean="0"/>
                  <a:t>Plot </a:t>
                </a:r>
                <a:r>
                  <a:rPr lang="da-DK" dirty="0" err="1"/>
                  <a:t>residualer</a:t>
                </a:r>
                <a:r>
                  <a:rPr lang="da-DK" dirty="0"/>
                  <a:t> mod </a:t>
                </a:r>
                <a:r>
                  <a:rPr lang="da-DK" dirty="0" smtClean="0"/>
                  <a:t>hver </a:t>
                </a:r>
                <a:r>
                  <a:rPr lang="da-DK" dirty="0" err="1" smtClean="0"/>
                  <a:t>regressor</a:t>
                </a:r>
                <a:r>
                  <a:rPr lang="da-DK" dirty="0" smtClean="0"/>
                  <a:t> </a:t>
                </a:r>
                <a:r>
                  <a:rPr lang="da-DK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dirty="0"/>
                  <a:t> mod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da-DK" dirty="0"/>
                  <a:t>) (</a:t>
                </a:r>
                <a:r>
                  <a:rPr lang="da-DK" dirty="0">
                    <a:solidFill>
                      <a:schemeClr val="tx2"/>
                    </a:solidFill>
                  </a:rPr>
                  <a:t>2</a:t>
                </a:r>
                <a:r>
                  <a:rPr lang="da-DK" dirty="0" smtClean="0"/>
                  <a:t>)</a:t>
                </a:r>
              </a:p>
              <a:p>
                <a:pPr marL="814388" lvl="1" indent="-457200"/>
                <a:r>
                  <a:rPr lang="da-DK" smtClean="0"/>
                  <a:t>Plot </a:t>
                </a:r>
                <a:r>
                  <a:rPr lang="da-DK" dirty="0" err="1"/>
                  <a:t>residualer</a:t>
                </a:r>
                <a:r>
                  <a:rPr lang="da-DK" dirty="0"/>
                  <a:t> </a:t>
                </a:r>
                <a:r>
                  <a:rPr lang="da-DK" dirty="0" smtClean="0"/>
                  <a:t>i tidsrækkefølge </a:t>
                </a:r>
                <a:r>
                  <a:rPr lang="da-DK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dirty="0"/>
                  <a:t> mod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da-DK" dirty="0"/>
                  <a:t>) </a:t>
                </a:r>
                <a:r>
                  <a:rPr lang="da-DK" dirty="0" smtClean="0"/>
                  <a:t>(</a:t>
                </a:r>
                <a:r>
                  <a:rPr lang="da-DK" dirty="0">
                    <a:solidFill>
                      <a:schemeClr val="tx2"/>
                    </a:solidFill>
                  </a:rPr>
                  <a:t>3</a:t>
                </a:r>
                <a:r>
                  <a:rPr lang="da-DK" dirty="0" smtClean="0"/>
                  <a:t>)</a:t>
                </a:r>
              </a:p>
              <a:p>
                <a:pPr marL="814388" lvl="1" indent="-457200"/>
                <a:r>
                  <a:rPr lang="da-DK"/>
                  <a:t>Stem-and-</a:t>
                </a:r>
                <a:r>
                  <a:rPr lang="da-DK" err="1"/>
                  <a:t>leaf</a:t>
                </a:r>
                <a:r>
                  <a:rPr lang="da-DK"/>
                  <a:t> plot eller </a:t>
                </a:r>
                <a:r>
                  <a:rPr lang="da-DK" smtClean="0"/>
                  <a:t>histogram af </a:t>
                </a:r>
                <a:r>
                  <a:rPr lang="da-DK" dirty="0" err="1"/>
                  <a:t>residualer</a:t>
                </a:r>
                <a:r>
                  <a:rPr lang="da-DK" dirty="0"/>
                  <a:t> </a:t>
                </a:r>
                <a:r>
                  <a:rPr lang="da-DK" dirty="0" smtClean="0"/>
                  <a:t>(</a:t>
                </a:r>
                <a:r>
                  <a:rPr lang="da-DK" dirty="0">
                    <a:solidFill>
                      <a:schemeClr val="tx2"/>
                    </a:solidFill>
                  </a:rPr>
                  <a:t>4</a:t>
                </a:r>
                <a:r>
                  <a:rPr lang="da-DK" dirty="0" smtClean="0"/>
                  <a:t>)</a:t>
                </a:r>
                <a:endParaRPr lang="da-DK" dirty="0"/>
              </a:p>
              <a:p>
                <a:pPr marL="814388" lvl="1" indent="-457200"/>
                <a:r>
                  <a:rPr lang="da-DK" smtClean="0"/>
                  <a:t>Normalfordelingsplot af </a:t>
                </a:r>
                <a:r>
                  <a:rPr lang="da-DK" dirty="0" err="1"/>
                  <a:t>residualer</a:t>
                </a:r>
                <a:r>
                  <a:rPr lang="da-DK" dirty="0"/>
                  <a:t> </a:t>
                </a:r>
                <a:r>
                  <a:rPr lang="da-DK" dirty="0" smtClean="0"/>
                  <a:t>(</a:t>
                </a:r>
                <a:r>
                  <a:rPr lang="da-DK" smtClean="0">
                    <a:solidFill>
                      <a:schemeClr val="tx2"/>
                    </a:solidFill>
                  </a:rPr>
                  <a:t>4</a:t>
                </a:r>
                <a:r>
                  <a:rPr lang="da-DK" smtClean="0"/>
                  <a:t>).</a:t>
                </a:r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8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1418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 11.1, residualanalyse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78457"/>
            <a:ext cx="3297195" cy="2568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001510"/>
            <a:ext cx="3297195" cy="2568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1178457"/>
            <a:ext cx="3297195" cy="2568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64" y="4001510"/>
            <a:ext cx="3297195" cy="2568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48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Kurvelineær regression (11.3)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24936" cy="5616624"/>
          </a:xfrm>
        </p:spPr>
        <p:txBody>
          <a:bodyPr/>
          <a:lstStyle/>
          <a:p>
            <a:r>
              <a:rPr lang="en-US" smtClean="0"/>
              <a:t>Vi kan bruge lineær regression også for ikke-lineære sammenhænge ved at transformere data</a:t>
            </a:r>
          </a:p>
          <a:p>
            <a:r>
              <a:rPr lang="en-US" smtClean="0"/>
              <a:t>Årsager til at transformere data:</a:t>
            </a:r>
          </a:p>
          <a:p>
            <a:pPr lvl="1"/>
            <a:r>
              <a:rPr lang="en-US" smtClean="0"/>
              <a:t>En kendt/forventet sammenhæng</a:t>
            </a:r>
            <a:endParaRPr lang="da-DK" smtClean="0"/>
          </a:p>
          <a:p>
            <a:pPr lvl="1"/>
            <a:r>
              <a:rPr lang="da-DK" smtClean="0"/>
              <a:t>Plots viser en lineær sammenhæng mellem de transformerede data</a:t>
            </a:r>
          </a:p>
          <a:p>
            <a:pPr lvl="1"/>
            <a:r>
              <a:rPr lang="da-DK" smtClean="0"/>
              <a:t>Residualanalyse viser, at modelantagelser ikke holder, f.eks. ‘funnel pattern’ eller ‘systematic curvature’.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81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Eksempel: D</a:t>
            </a:r>
            <a:r>
              <a:rPr lang="en-US" smtClean="0"/>
              <a:t>amptryk   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Sammenhørende målinger af temperatur og damptryk i en lukket beholder (analogt til </a:t>
                </a:r>
                <a:r>
                  <a:rPr lang="en-US" smtClean="0"/>
                  <a:t>bogens eksempel </a:t>
                </a:r>
                <a:r>
                  <a:rPr lang="en-US"/>
                  <a:t>11.10, men jeg synes dette </a:t>
                </a:r>
                <a:r>
                  <a:rPr lang="en-US" smtClean="0"/>
                  <a:t>illustrerer emnet bedre)</a:t>
                </a:r>
                <a:r>
                  <a:rPr lang="en-US"/>
                  <a:t/>
                </a:r>
                <a:br>
                  <a:rPr lang="en-US"/>
                </a:br>
                <a:r>
                  <a:rPr lang="en-US"/>
                  <a:t/>
                </a:r>
                <a:br>
                  <a:rPr lang="en-US"/>
                </a:br>
                <a:r>
                  <a:rPr lang="en-US"/>
                  <a:t/>
                </a:r>
                <a:br>
                  <a:rPr lang="en-US"/>
                </a:br>
                <a:r>
                  <a:rPr lang="en-US"/>
                  <a:t/>
                </a:r>
                <a:br>
                  <a:rPr lang="en-US"/>
                </a:br>
                <a:r>
                  <a:rPr lang="en-US"/>
                  <a:t/>
                </a:r>
                <a:br>
                  <a:rPr lang="en-US"/>
                </a:br>
                <a:r>
                  <a:rPr lang="en-US"/>
                  <a:t/>
                </a:r>
                <a:br>
                  <a:rPr lang="en-US"/>
                </a:br>
                <a:r>
                  <a:rPr lang="en-US"/>
                  <a:t/>
                </a:r>
                <a:br>
                  <a:rPr lang="en-US"/>
                </a:br>
                <a:endParaRPr lang="en-US"/>
              </a:p>
              <a:p>
                <a:r>
                  <a:rPr lang="en-US" smtClean="0"/>
                  <a:t>Vi laver et scatter plot </a:t>
                </a:r>
              </a:p>
              <a:p>
                <a:r>
                  <a:rPr lang="en-US" smtClean="0"/>
                  <a:t>Selvom det ikke ser </a:t>
                </a:r>
                <a:br>
                  <a:rPr lang="en-US" smtClean="0"/>
                </a:br>
                <a:r>
                  <a:rPr lang="en-US" smtClean="0"/>
                  <a:t>lineært ud, laver vi en </a:t>
                </a:r>
                <a:br>
                  <a:rPr lang="en-US" smtClean="0"/>
                </a:br>
                <a:r>
                  <a:rPr lang="en-US" smtClean="0"/>
                  <a:t>lineær regression</a:t>
                </a:r>
                <a:br>
                  <a:rPr lang="en-US" smtClean="0"/>
                </a:br>
                <a:r>
                  <a:rPr lang="en-US" sz="1600" smtClean="0"/>
                  <a:t> </a:t>
                </a:r>
                <a:endParaRPr lang="en-US" smtClean="0"/>
              </a:p>
              <a:p>
                <a:r>
                  <a:rPr lang="en-US" smtClean="0"/>
                  <a:t>God model med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over 90 % og signifikant hældning.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  <a:blipFill>
                <a:blip r:embed="rId2"/>
                <a:stretch>
                  <a:fillRect l="-941" t="-760" b="-13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2276872"/>
            <a:ext cx="2727371" cy="2232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15753" r="4384" b="3300"/>
          <a:stretch/>
        </p:blipFill>
        <p:spPr>
          <a:xfrm>
            <a:off x="5025499" y="2348144"/>
            <a:ext cx="3413482" cy="20162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3838" y="4437112"/>
            <a:ext cx="539359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1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alj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alj presentation</Template>
  <TotalTime>44610</TotalTime>
  <Words>5398</Words>
  <Application>Microsoft Office PowerPoint</Application>
  <PresentationFormat>On-screen Show (4:3)</PresentationFormat>
  <Paragraphs>280</Paragraphs>
  <Slides>36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 Math</vt:lpstr>
      <vt:lpstr>Courier New</vt:lpstr>
      <vt:lpstr>1_alj presentation</vt:lpstr>
      <vt:lpstr>Sandsynlighedsteori og statistik    Kapitel 11.  Regressionsanalyse 2. del (afsnit 11.3-11.7)   </vt:lpstr>
      <vt:lpstr>Residualanalyse (11.5)</vt:lpstr>
      <vt:lpstr>Residualplots</vt:lpstr>
      <vt:lpstr>Fordeling af residualer</vt:lpstr>
      <vt:lpstr>Residualanalyse</vt:lpstr>
      <vt:lpstr>Kontrol af modelantagelser</vt:lpstr>
      <vt:lpstr>Eksempel 11.1, residualanalyse</vt:lpstr>
      <vt:lpstr>Kurvelineær regression (11.3)</vt:lpstr>
      <vt:lpstr>Eksempel: Damptryk   </vt:lpstr>
      <vt:lpstr>Eksempel: Damptryk   </vt:lpstr>
      <vt:lpstr>Eksempel: Damptryk   </vt:lpstr>
      <vt:lpstr>Eksempel: Damptryk   </vt:lpstr>
      <vt:lpstr>Kurvelineær regression</vt:lpstr>
      <vt:lpstr>Polynomiel regression</vt:lpstr>
      <vt:lpstr>Eksempel 11.11, s. 354 om tørretid af lak</vt:lpstr>
      <vt:lpstr>Eksempel 11.11, s. 354 om tørretid af lak</vt:lpstr>
      <vt:lpstr>Eksempel 11.11, s. 354 om tørretid af lak</vt:lpstr>
      <vt:lpstr>Multipel lineær regression (11.4)</vt:lpstr>
      <vt:lpstr>Multipel lineær regression</vt:lpstr>
      <vt:lpstr>Eks. 11.12, s. 357 om knæk af en stang</vt:lpstr>
      <vt:lpstr>Eks. 11.12, s. 357 om knæk af en stang</vt:lpstr>
      <vt:lpstr>ANOVA</vt:lpstr>
      <vt:lpstr>ANOVA i R</vt:lpstr>
      <vt:lpstr>Eksempel 11.12, residualanalyse</vt:lpstr>
      <vt:lpstr>Korrelation (11.6)</vt:lpstr>
      <vt:lpstr>Korrelationskoefficienten r</vt:lpstr>
      <vt:lpstr>Korrelationskoefficienten r</vt:lpstr>
      <vt:lpstr>Korrelationskoefficienten r</vt:lpstr>
      <vt:lpstr>Korrelationskoefficienten r</vt:lpstr>
      <vt:lpstr>Mindste kvadraters metode (Matrix) (11.7)</vt:lpstr>
      <vt:lpstr>Mindste kvadraters metode</vt:lpstr>
      <vt:lpstr>Løsning med matrix notation</vt:lpstr>
      <vt:lpstr>Eksempel 11.20, s. 380</vt:lpstr>
      <vt:lpstr>Eksempel (optimeret popcorn-popning)</vt:lpstr>
      <vt:lpstr>Eksempel (‘poptimering’)</vt:lpstr>
      <vt:lpstr>Eksempel ‘poptimering’ regnet i R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K11.2</dc:title>
  <dc:creator>Allan Leck Jensen</dc:creator>
  <cp:lastModifiedBy>Allan Leck Jensen</cp:lastModifiedBy>
  <cp:revision>1300</cp:revision>
  <dcterms:created xsi:type="dcterms:W3CDTF">2015-02-03T16:48:11Z</dcterms:created>
  <dcterms:modified xsi:type="dcterms:W3CDTF">2021-11-25T09:30:38Z</dcterms:modified>
</cp:coreProperties>
</file>