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8" r:id="rId2"/>
    <p:sldId id="259" r:id="rId3"/>
    <p:sldId id="260"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DA6B93-DFD6-4C8B-8B3E-2F2969595A3C}">
  <a:tblStyle styleId="{96DA6B93-DFD6-4C8B-8B3E-2F2969595A3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789413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11700" y="125945"/>
            <a:ext cx="8520600" cy="572700"/>
          </a:xfrm>
        </p:spPr>
        <p:txBody>
          <a:bodyPr/>
          <a:lstStyle/>
          <a:p>
            <a:r>
              <a:rPr lang="es-AR" b="1" dirty="0" smtClean="0">
                <a:latin typeface="Calibri" panose="020F0502020204030204" pitchFamily="34" charset="0"/>
                <a:cs typeface="Calibri" panose="020F0502020204030204" pitchFamily="34" charset="0"/>
              </a:rPr>
              <a:t>Consumo eléctrico en Argentina</a:t>
            </a:r>
            <a:endParaRPr lang="es-AR" b="1" dirty="0">
              <a:latin typeface="Calibri" panose="020F0502020204030204" pitchFamily="34" charset="0"/>
              <a:cs typeface="Calibri" panose="020F0502020204030204" pitchFamily="34" charset="0"/>
            </a:endParaRPr>
          </a:p>
        </p:txBody>
      </p:sp>
      <p:sp>
        <p:nvSpPr>
          <p:cNvPr id="5" name="Marcador de texto 4"/>
          <p:cNvSpPr>
            <a:spLocks noGrp="1"/>
          </p:cNvSpPr>
          <p:nvPr>
            <p:ph type="body" idx="1"/>
          </p:nvPr>
        </p:nvSpPr>
        <p:spPr>
          <a:xfrm>
            <a:off x="311700" y="851026"/>
            <a:ext cx="3184076" cy="1831884"/>
          </a:xfrm>
        </p:spPr>
        <p:txBody>
          <a:bodyPr/>
          <a:lstStyle/>
          <a:p>
            <a:pPr marL="139700" indent="0">
              <a:buNone/>
            </a:pPr>
            <a:r>
              <a:rPr lang="es-AR" dirty="0" smtClean="0">
                <a:solidFill>
                  <a:schemeClr val="accent5">
                    <a:lumMod val="75000"/>
                  </a:schemeClr>
                </a:solidFill>
                <a:latin typeface="Calibri" panose="020F0502020204030204" pitchFamily="34" charset="0"/>
                <a:cs typeface="Calibri" panose="020F0502020204030204" pitchFamily="34" charset="0"/>
              </a:rPr>
              <a:t>Serie histórica:</a:t>
            </a:r>
          </a:p>
          <a:p>
            <a:r>
              <a:rPr lang="es-AR" sz="1200" dirty="0" smtClean="0">
                <a:latin typeface="Calibri" panose="020F0502020204030204" pitchFamily="34" charset="0"/>
                <a:cs typeface="Calibri" panose="020F0502020204030204" pitchFamily="34" charset="0"/>
              </a:rPr>
              <a:t>Fuerte crecimiento en el 2019 de la categoría residencial.</a:t>
            </a:r>
          </a:p>
          <a:p>
            <a:r>
              <a:rPr lang="es-AR" sz="1200" dirty="0" smtClean="0">
                <a:latin typeface="Calibri" panose="020F0502020204030204" pitchFamily="34" charset="0"/>
                <a:cs typeface="Calibri" panose="020F0502020204030204" pitchFamily="34" charset="0"/>
              </a:rPr>
              <a:t>Mucha varianza de los pequeños comercios (gasto menor a 300 KWH)</a:t>
            </a:r>
            <a:endParaRPr lang="es-AR" sz="1200" dirty="0">
              <a:latin typeface="Calibri" panose="020F0502020204030204" pitchFamily="34" charset="0"/>
              <a:cs typeface="Calibri" panose="020F0502020204030204" pitchFamily="34" charset="0"/>
            </a:endParaRPr>
          </a:p>
        </p:txBody>
      </p:sp>
      <p:pic>
        <p:nvPicPr>
          <p:cNvPr id="7" name="Imagen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95776" y="676084"/>
            <a:ext cx="5446005" cy="2239479"/>
          </a:xfrm>
          <a:prstGeom prst="rect">
            <a:avLst/>
          </a:prstGeom>
        </p:spPr>
      </p:pic>
      <p:pic>
        <p:nvPicPr>
          <p:cNvPr id="8" name="Imagen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4151" y="2860675"/>
            <a:ext cx="5391141" cy="2216918"/>
          </a:xfrm>
          <a:prstGeom prst="rect">
            <a:avLst/>
          </a:prstGeom>
        </p:spPr>
      </p:pic>
      <p:sp>
        <p:nvSpPr>
          <p:cNvPr id="9" name="Marcador de texto 4"/>
          <p:cNvSpPr>
            <a:spLocks noGrp="1"/>
          </p:cNvSpPr>
          <p:nvPr>
            <p:ph type="body" idx="1"/>
          </p:nvPr>
        </p:nvSpPr>
        <p:spPr>
          <a:xfrm>
            <a:off x="5636498" y="3053192"/>
            <a:ext cx="3184076" cy="1831884"/>
          </a:xfrm>
        </p:spPr>
        <p:txBody>
          <a:bodyPr/>
          <a:lstStyle/>
          <a:p>
            <a:pPr marL="139700" indent="0">
              <a:buNone/>
            </a:pPr>
            <a:r>
              <a:rPr lang="es-AR" dirty="0" smtClean="0">
                <a:solidFill>
                  <a:schemeClr val="accent5">
                    <a:lumMod val="75000"/>
                  </a:schemeClr>
                </a:solidFill>
                <a:latin typeface="Calibri" panose="020F0502020204030204" pitchFamily="34" charset="0"/>
                <a:cs typeface="Calibri" panose="020F0502020204030204" pitchFamily="34" charset="0"/>
              </a:rPr>
              <a:t>Adentrémonos en la tarifa residencial</a:t>
            </a:r>
          </a:p>
          <a:p>
            <a:r>
              <a:rPr lang="es-AR" sz="1200" dirty="0" smtClean="0">
                <a:latin typeface="Calibri" panose="020F0502020204030204" pitchFamily="34" charset="0"/>
                <a:cs typeface="Calibri" panose="020F0502020204030204" pitchFamily="34" charset="0"/>
              </a:rPr>
              <a:t>Todas las categorías tienen picos en los primeros meses del año.</a:t>
            </a:r>
          </a:p>
          <a:p>
            <a:r>
              <a:rPr lang="es-AR" sz="1200" dirty="0" smtClean="0">
                <a:latin typeface="Calibri" panose="020F0502020204030204" pitchFamily="34" charset="0"/>
                <a:cs typeface="Calibri" panose="020F0502020204030204" pitchFamily="34" charset="0"/>
              </a:rPr>
              <a:t>Para el 2019, la tarifa residencial presenta un pico en el mes de julio. No parece verse claramente el mismo pico en los otros años, aunque sí un crecimiento en relación a otros meses</a:t>
            </a:r>
            <a:endParaRPr lang="es-A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404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11700" y="125945"/>
            <a:ext cx="8520600" cy="572700"/>
          </a:xfrm>
        </p:spPr>
        <p:txBody>
          <a:bodyPr/>
          <a:lstStyle/>
          <a:p>
            <a:r>
              <a:rPr lang="es-AR" b="1" dirty="0" smtClean="0">
                <a:latin typeface="Calibri" panose="020F0502020204030204" pitchFamily="34" charset="0"/>
                <a:cs typeface="Calibri" panose="020F0502020204030204" pitchFamily="34" charset="0"/>
              </a:rPr>
              <a:t>Consumo eléctrico en Argentina</a:t>
            </a:r>
            <a:endParaRPr lang="es-AR" b="1" dirty="0">
              <a:latin typeface="Calibri" panose="020F0502020204030204" pitchFamily="34" charset="0"/>
              <a:cs typeface="Calibri" panose="020F0502020204030204" pitchFamily="34" charset="0"/>
            </a:endParaRPr>
          </a:p>
        </p:txBody>
      </p:sp>
      <p:sp>
        <p:nvSpPr>
          <p:cNvPr id="5" name="Marcador de texto 4"/>
          <p:cNvSpPr>
            <a:spLocks noGrp="1"/>
          </p:cNvSpPr>
          <p:nvPr>
            <p:ph type="body" idx="1"/>
          </p:nvPr>
        </p:nvSpPr>
        <p:spPr>
          <a:xfrm>
            <a:off x="311700" y="851026"/>
            <a:ext cx="4993830" cy="1831884"/>
          </a:xfrm>
        </p:spPr>
        <p:txBody>
          <a:bodyPr/>
          <a:lstStyle/>
          <a:p>
            <a:pPr marL="139700" indent="0">
              <a:buNone/>
            </a:pPr>
            <a:r>
              <a:rPr lang="es-AR" dirty="0" smtClean="0">
                <a:solidFill>
                  <a:schemeClr val="accent5">
                    <a:lumMod val="75000"/>
                  </a:schemeClr>
                </a:solidFill>
                <a:latin typeface="Calibri" panose="020F0502020204030204" pitchFamily="34" charset="0"/>
                <a:cs typeface="Calibri" panose="020F0502020204030204" pitchFamily="34" charset="0"/>
              </a:rPr>
              <a:t>¿Dónde se consume?</a:t>
            </a:r>
          </a:p>
          <a:p>
            <a:r>
              <a:rPr lang="es-AR" sz="1200" dirty="0" smtClean="0">
                <a:latin typeface="Calibri" panose="020F0502020204030204" pitchFamily="34" charset="0"/>
                <a:cs typeface="Calibri" panose="020F0502020204030204" pitchFamily="34" charset="0"/>
              </a:rPr>
              <a:t>Encabezan el consumo las provincias con más desarrollo industrial: Buenos Aires, Santa Fe y Córdoba. </a:t>
            </a:r>
          </a:p>
          <a:p>
            <a:r>
              <a:rPr lang="es-AR" sz="1200" dirty="0" smtClean="0">
                <a:latin typeface="Calibri" panose="020F0502020204030204" pitchFamily="34" charset="0"/>
                <a:cs typeface="Calibri" panose="020F0502020204030204" pitchFamily="34" charset="0"/>
              </a:rPr>
              <a:t>Dentro del Gran Buenos Aires, la región donde más se consume, vemos que la distribuidora EDENOR ocupa demanda la mayor cantidad de energía. ¿Cómo evolucionó en estos años?</a:t>
            </a:r>
            <a:endParaRPr lang="es-AR" sz="1200" dirty="0">
              <a:latin typeface="Calibri" panose="020F0502020204030204" pitchFamily="34" charset="0"/>
              <a:cs typeface="Calibri" panose="020F0502020204030204"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550" y="947276"/>
            <a:ext cx="2873081" cy="3894773"/>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21" y="2602522"/>
            <a:ext cx="5219929" cy="2146513"/>
          </a:xfrm>
          <a:prstGeom prst="rect">
            <a:avLst/>
          </a:prstGeom>
        </p:spPr>
      </p:pic>
    </p:spTree>
    <p:extLst>
      <p:ext uri="{BB962C8B-B14F-4D97-AF65-F5344CB8AC3E}">
        <p14:creationId xmlns:p14="http://schemas.microsoft.com/office/powerpoint/2010/main" val="808735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11700" y="125945"/>
            <a:ext cx="8520600" cy="572700"/>
          </a:xfrm>
        </p:spPr>
        <p:txBody>
          <a:bodyPr/>
          <a:lstStyle/>
          <a:p>
            <a:r>
              <a:rPr lang="es-AR" b="1" dirty="0" smtClean="0">
                <a:latin typeface="Calibri" panose="020F0502020204030204" pitchFamily="34" charset="0"/>
                <a:cs typeface="Calibri" panose="020F0502020204030204" pitchFamily="34" charset="0"/>
              </a:rPr>
              <a:t>Consumo eléctrico en Argentina</a:t>
            </a:r>
            <a:endParaRPr lang="es-AR" b="1" dirty="0">
              <a:latin typeface="Calibri" panose="020F0502020204030204" pitchFamily="34" charset="0"/>
              <a:cs typeface="Calibri" panose="020F0502020204030204" pitchFamily="34" charset="0"/>
            </a:endParaRPr>
          </a:p>
        </p:txBody>
      </p:sp>
      <p:sp>
        <p:nvSpPr>
          <p:cNvPr id="5" name="Marcador de texto 4"/>
          <p:cNvSpPr>
            <a:spLocks noGrp="1"/>
          </p:cNvSpPr>
          <p:nvPr>
            <p:ph type="body" idx="1"/>
          </p:nvPr>
        </p:nvSpPr>
        <p:spPr>
          <a:xfrm>
            <a:off x="311699" y="770639"/>
            <a:ext cx="7847562" cy="1831884"/>
          </a:xfrm>
        </p:spPr>
        <p:txBody>
          <a:bodyPr/>
          <a:lstStyle/>
          <a:p>
            <a:pPr marL="139700" indent="0">
              <a:buNone/>
            </a:pPr>
            <a:r>
              <a:rPr lang="es-AR" dirty="0" smtClean="0">
                <a:solidFill>
                  <a:schemeClr val="accent5">
                    <a:lumMod val="75000"/>
                  </a:schemeClr>
                </a:solidFill>
                <a:latin typeface="Calibri" panose="020F0502020204030204" pitchFamily="34" charset="0"/>
                <a:cs typeface="Calibri" panose="020F0502020204030204" pitchFamily="34" charset="0"/>
              </a:rPr>
              <a:t>¡Atención!</a:t>
            </a:r>
          </a:p>
          <a:p>
            <a:r>
              <a:rPr lang="es-AR" sz="1200" dirty="0" smtClean="0">
                <a:latin typeface="Calibri" panose="020F0502020204030204" pitchFamily="34" charset="0"/>
                <a:cs typeface="Calibri" panose="020F0502020204030204" pitchFamily="34" charset="0"/>
              </a:rPr>
              <a:t>Podemos ver una distribución similar de la demanda hasta el 2018. Este año, aquellos consumos altos que figuraban como </a:t>
            </a:r>
            <a:r>
              <a:rPr lang="es-AR" sz="1200" i="1" dirty="0" err="1" smtClean="0">
                <a:latin typeface="Calibri" panose="020F0502020204030204" pitchFamily="34" charset="0"/>
                <a:cs typeface="Calibri" panose="020F0502020204030204" pitchFamily="34" charset="0"/>
              </a:rPr>
              <a:t>outliers</a:t>
            </a:r>
            <a:r>
              <a:rPr lang="es-AR" sz="1200" i="1" dirty="0" smtClean="0">
                <a:latin typeface="Calibri" panose="020F0502020204030204" pitchFamily="34" charset="0"/>
                <a:cs typeface="Calibri" panose="020F0502020204030204" pitchFamily="34" charset="0"/>
              </a:rPr>
              <a:t> </a:t>
            </a:r>
            <a:r>
              <a:rPr lang="es-AR" sz="1200" dirty="0" smtClean="0">
                <a:latin typeface="Calibri" panose="020F0502020204030204" pitchFamily="34" charset="0"/>
                <a:cs typeface="Calibri" panose="020F0502020204030204" pitchFamily="34" charset="0"/>
              </a:rPr>
              <a:t>son incorporados en el 2019, es decir, suceden más frecuentemente. ¿Dónde se origina?</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79" y="1705854"/>
            <a:ext cx="7365242" cy="3407798"/>
          </a:xfrm>
          <a:prstGeom prst="rect">
            <a:avLst/>
          </a:prstGeom>
        </p:spPr>
      </p:pic>
    </p:spTree>
    <p:extLst>
      <p:ext uri="{BB962C8B-B14F-4D97-AF65-F5344CB8AC3E}">
        <p14:creationId xmlns:p14="http://schemas.microsoft.com/office/powerpoint/2010/main" val="2044011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191</Words>
  <Application>Microsoft Office PowerPoint</Application>
  <PresentationFormat>Presentación en pantalla (16:9)</PresentationFormat>
  <Paragraphs>14</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Calibri</vt:lpstr>
      <vt:lpstr>Arial</vt:lpstr>
      <vt:lpstr>Simple Light</vt:lpstr>
      <vt:lpstr>Consumo eléctrico en Argentina</vt:lpstr>
      <vt:lpstr>Consumo eléctrico en Argentina</vt:lpstr>
      <vt:lpstr>Consumo eléctrico en Argentina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Dirección Salud Modelo Estimación Prestaciones Noviembre 2019</dc:title>
  <dc:creator>Camilo</dc:creator>
  <cp:lastModifiedBy>Tomas B</cp:lastModifiedBy>
  <cp:revision>11</cp:revision>
  <dcterms:modified xsi:type="dcterms:W3CDTF">2020-01-04T01:45:14Z</dcterms:modified>
</cp:coreProperties>
</file>