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EB67"/>
    <a:srgbClr val="9947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066D3-BA85-45FF-BD0F-62F978816544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75912-DFF1-46C0-94B9-A426C6E9BF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1092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80C2-CA49-497B-96A7-7B7E60B2DBAE}" type="datetime1">
              <a:rPr lang="fr-FR" smtClean="0"/>
              <a:t>18/10/2024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054EC-9C12-4012-908F-70EE1D0FEC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2886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B3BF-E5EC-4627-AC20-9B3803D58067}" type="datetime1">
              <a:rPr lang="fr-FR" smtClean="0"/>
              <a:t>18/10/2024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054EC-9C12-4012-908F-70EE1D0FEC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1141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8B5E-46CC-4FB9-900E-6E3709606D2B}" type="datetime1">
              <a:rPr lang="fr-FR" smtClean="0"/>
              <a:t>18/10/2024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054EC-9C12-4012-908F-70EE1D0FECAF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3192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0A4A-9694-478B-9E12-E79433F42F8E}" type="datetime1">
              <a:rPr lang="fr-FR" smtClean="0"/>
              <a:t>18/10/2024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054EC-9C12-4012-908F-70EE1D0FEC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1447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F0EF3-A4DB-41B6-9474-006334C6D815}" type="datetime1">
              <a:rPr lang="fr-FR" smtClean="0"/>
              <a:t>18/10/2024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054EC-9C12-4012-908F-70EE1D0FECAF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6137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6C73E-B892-4C94-A085-24EB6650FE59}" type="datetime1">
              <a:rPr lang="fr-FR" smtClean="0"/>
              <a:t>18/10/2024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054EC-9C12-4012-908F-70EE1D0FEC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7131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B8CCC-EF89-4D85-B118-E7630789098C}" type="datetime1">
              <a:rPr lang="fr-FR" smtClean="0"/>
              <a:t>18/10/2024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054EC-9C12-4012-908F-70EE1D0FEC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8888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0C65A-6FC7-4A5E-BC83-F9EEF36F3FC1}" type="datetime1">
              <a:rPr lang="fr-FR" smtClean="0"/>
              <a:t>18/10/2024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054EC-9C12-4012-908F-70EE1D0FEC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1643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383C-9B5A-4BD9-8602-C7C0C0C8B3DB}" type="datetime1">
              <a:rPr lang="fr-FR" smtClean="0"/>
              <a:t>18/10/2024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054EC-9C12-4012-908F-70EE1D0FEC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0516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28DD-1EDF-450F-93FF-35F4D31CE8F9}" type="datetime1">
              <a:rPr lang="fr-FR" smtClean="0"/>
              <a:t>18/10/2024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054EC-9C12-4012-908F-70EE1D0FEC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7625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E556-0715-4FA3-90EC-D87729C8CFF2}" type="datetime1">
              <a:rPr lang="fr-FR" smtClean="0"/>
              <a:t>18/10/2024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054EC-9C12-4012-908F-70EE1D0FEC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456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8D53-00C4-418E-BAB9-2B1CB88FB5B8}" type="datetime1">
              <a:rPr lang="fr-FR" smtClean="0"/>
              <a:t>18/10/2024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054EC-9C12-4012-908F-70EE1D0FEC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6686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8DD9-77F2-42F6-BEA1-4BC42864C87F}" type="datetime1">
              <a:rPr lang="fr-FR" smtClean="0"/>
              <a:t>18/10/2024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054EC-9C12-4012-908F-70EE1D0FEC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9039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28E7-5A8A-4865-8ABA-6FC6F8D91FC2}" type="datetime1">
              <a:rPr lang="fr-FR" smtClean="0"/>
              <a:t>18/10/2024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054EC-9C12-4012-908F-70EE1D0FEC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773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BF84-D36E-4836-9D26-5DC052EBD6FA}" type="datetime1">
              <a:rPr lang="fr-FR" smtClean="0"/>
              <a:t>18/10/2024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054EC-9C12-4012-908F-70EE1D0FEC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0792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90FB-D727-438E-AAAE-C2FB761ECB12}" type="datetime1">
              <a:rPr lang="fr-FR" smtClean="0"/>
              <a:t>18/10/2024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054EC-9C12-4012-908F-70EE1D0FEC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697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01B7E-F53F-4853-9B8C-8E2C2CB83226}" type="datetime1">
              <a:rPr lang="fr-FR" smtClean="0"/>
              <a:t>18/10/2024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92054EC-9C12-4012-908F-70EE1D0FEC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08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6BEB67"/>
                </a:solidFill>
              </a:rPr>
              <a:t>ANIMALIN</a:t>
            </a:r>
            <a:endParaRPr lang="fr-FR" dirty="0">
              <a:solidFill>
                <a:srgbClr val="6BEB67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99472C"/>
                </a:solidFill>
              </a:rPr>
              <a:t>Présentation du Cahier de Charges</a:t>
            </a:r>
            <a:endParaRPr lang="fr-FR" dirty="0">
              <a:solidFill>
                <a:srgbClr val="99472C"/>
              </a:solidFill>
            </a:endParaRPr>
          </a:p>
        </p:txBody>
      </p:sp>
      <p:pic>
        <p:nvPicPr>
          <p:cNvPr id="4" name="Image 3" descr="https://cdn.discordapp.com/attachments/1296367722833383454/1296415122729730098/p1fpa0tj0m1snt5sq1mfgocg14ic4-2.png?ex=6712342b&amp;is=6710e2ab&amp;hm=6a30ca65c5ae7e8bcbb6207ce38c0a147e67688245b81f4d1b206c71c5c0687a&amp;=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046" y="2404534"/>
            <a:ext cx="2343958" cy="255936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054EC-9C12-4012-908F-70EE1D0FECAF}" type="slidenum">
              <a:rPr lang="fr-FR" sz="2000" smtClean="0"/>
              <a:t>1</a:t>
            </a:fld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04696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157932" y="683800"/>
            <a:ext cx="7766936" cy="837429"/>
          </a:xfrm>
        </p:spPr>
        <p:txBody>
          <a:bodyPr/>
          <a:lstStyle/>
          <a:p>
            <a:pPr algn="l"/>
            <a:r>
              <a:rPr lang="pt-BR" dirty="0" smtClean="0"/>
              <a:t>Analyse Marketing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398999" y="2000125"/>
            <a:ext cx="6007639" cy="537792"/>
          </a:xfrm>
        </p:spPr>
        <p:txBody>
          <a:bodyPr>
            <a:normAutofit/>
          </a:bodyPr>
          <a:lstStyle/>
          <a:p>
            <a:pPr algn="l"/>
            <a:r>
              <a:rPr lang="fr-FR" b="1" dirty="0">
                <a:solidFill>
                  <a:srgbClr val="99472C"/>
                </a:solidFill>
              </a:rPr>
              <a:t>La </a:t>
            </a:r>
            <a:r>
              <a:rPr lang="fr-FR" b="1" dirty="0" smtClean="0">
                <a:solidFill>
                  <a:srgbClr val="99472C"/>
                </a:solidFill>
              </a:rPr>
              <a:t>Cible</a:t>
            </a:r>
            <a:endParaRPr lang="fr-FR" dirty="0">
              <a:solidFill>
                <a:srgbClr val="99472C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054EC-9C12-4012-908F-70EE1D0FECAF}" type="slidenum">
              <a:rPr lang="fr-FR" sz="2000" smtClean="0"/>
              <a:t>10</a:t>
            </a:fld>
            <a:endParaRPr lang="fr-FR" sz="2000"/>
          </a:p>
        </p:txBody>
      </p:sp>
      <p:sp>
        <p:nvSpPr>
          <p:cNvPr id="12" name="Sous-titre 4"/>
          <p:cNvSpPr txBox="1">
            <a:spLocks/>
          </p:cNvSpPr>
          <p:nvPr/>
        </p:nvSpPr>
        <p:spPr>
          <a:xfrm>
            <a:off x="1399000" y="2791917"/>
            <a:ext cx="6007639" cy="28570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rgbClr val="99472C"/>
                </a:solidFill>
              </a:rPr>
              <a:t>• Clients de 30 à 50 </a:t>
            </a:r>
            <a:r>
              <a:rPr lang="fr-FR" dirty="0" smtClean="0">
                <a:solidFill>
                  <a:srgbClr val="99472C"/>
                </a:solidFill>
              </a:rPr>
              <a:t>ans</a:t>
            </a:r>
          </a:p>
          <a:p>
            <a:pPr algn="l"/>
            <a:r>
              <a:rPr lang="fr-FR" dirty="0" smtClean="0">
                <a:solidFill>
                  <a:srgbClr val="99472C"/>
                </a:solidFill>
              </a:rPr>
              <a:t>• Habitués</a:t>
            </a:r>
          </a:p>
        </p:txBody>
      </p:sp>
    </p:spTree>
    <p:extLst>
      <p:ext uri="{BB962C8B-B14F-4D97-AF65-F5344CB8AC3E}">
        <p14:creationId xmlns:p14="http://schemas.microsoft.com/office/powerpoint/2010/main" val="38138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157932" y="683800"/>
            <a:ext cx="7766936" cy="837429"/>
          </a:xfrm>
        </p:spPr>
        <p:txBody>
          <a:bodyPr/>
          <a:lstStyle/>
          <a:p>
            <a:pPr algn="l"/>
            <a:r>
              <a:rPr lang="pt-BR" dirty="0" smtClean="0"/>
              <a:t>Analyse Marketing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322799" y="2089025"/>
            <a:ext cx="6007639" cy="537792"/>
          </a:xfrm>
        </p:spPr>
        <p:txBody>
          <a:bodyPr>
            <a:normAutofit/>
          </a:bodyPr>
          <a:lstStyle/>
          <a:p>
            <a:pPr algn="l"/>
            <a:r>
              <a:rPr lang="fr-FR" b="1" dirty="0">
                <a:solidFill>
                  <a:srgbClr val="99472C"/>
                </a:solidFill>
              </a:rPr>
              <a:t>La </a:t>
            </a:r>
            <a:r>
              <a:rPr lang="fr-FR" b="1" dirty="0" smtClean="0">
                <a:solidFill>
                  <a:srgbClr val="99472C"/>
                </a:solidFill>
              </a:rPr>
              <a:t>Cible</a:t>
            </a:r>
            <a:endParaRPr lang="fr-FR" dirty="0">
              <a:solidFill>
                <a:srgbClr val="99472C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054EC-9C12-4012-908F-70EE1D0FECAF}" type="slidenum">
              <a:rPr lang="fr-FR" sz="2000" smtClean="0"/>
              <a:t>11</a:t>
            </a:fld>
            <a:endParaRPr lang="fr-FR" sz="200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488" y="2675911"/>
            <a:ext cx="5881950" cy="373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09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157932" y="683800"/>
            <a:ext cx="7766936" cy="837429"/>
          </a:xfrm>
        </p:spPr>
        <p:txBody>
          <a:bodyPr/>
          <a:lstStyle/>
          <a:p>
            <a:pPr algn="l"/>
            <a:r>
              <a:rPr lang="pt-BR" dirty="0" smtClean="0"/>
              <a:t>Analyse Marketing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322799" y="2089025"/>
            <a:ext cx="6007639" cy="537792"/>
          </a:xfrm>
        </p:spPr>
        <p:txBody>
          <a:bodyPr>
            <a:normAutofit/>
          </a:bodyPr>
          <a:lstStyle/>
          <a:p>
            <a:pPr algn="l"/>
            <a:r>
              <a:rPr lang="fr-FR" b="1" dirty="0">
                <a:solidFill>
                  <a:srgbClr val="99472C"/>
                </a:solidFill>
              </a:rPr>
              <a:t>La </a:t>
            </a:r>
            <a:r>
              <a:rPr lang="fr-FR" b="1" dirty="0" smtClean="0">
                <a:solidFill>
                  <a:srgbClr val="99472C"/>
                </a:solidFill>
              </a:rPr>
              <a:t>Cible</a:t>
            </a:r>
            <a:endParaRPr lang="fr-FR" dirty="0">
              <a:solidFill>
                <a:srgbClr val="99472C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054EC-9C12-4012-908F-70EE1D0FECAF}" type="slidenum">
              <a:rPr lang="fr-FR" sz="2000" smtClean="0"/>
              <a:t>12</a:t>
            </a:fld>
            <a:endParaRPr lang="fr-FR" sz="2000"/>
          </a:p>
        </p:txBody>
      </p:sp>
      <p:sp>
        <p:nvSpPr>
          <p:cNvPr id="7" name="Sous-titre 4"/>
          <p:cNvSpPr txBox="1">
            <a:spLocks/>
          </p:cNvSpPr>
          <p:nvPr/>
        </p:nvSpPr>
        <p:spPr>
          <a:xfrm>
            <a:off x="1322799" y="3194613"/>
            <a:ext cx="3586929" cy="28467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400" b="1" dirty="0">
                <a:solidFill>
                  <a:srgbClr val="99472C"/>
                </a:solidFill>
              </a:rPr>
              <a:t>Gérard Michelin</a:t>
            </a:r>
          </a:p>
          <a:p>
            <a:pPr algn="l"/>
            <a:r>
              <a:rPr lang="fr-FR" sz="1400" dirty="0">
                <a:solidFill>
                  <a:srgbClr val="99472C"/>
                </a:solidFill>
              </a:rPr>
              <a:t>67</a:t>
            </a:r>
          </a:p>
          <a:p>
            <a:pPr algn="l"/>
            <a:r>
              <a:rPr lang="fr-FR" sz="1400" dirty="0">
                <a:solidFill>
                  <a:srgbClr val="99472C"/>
                </a:solidFill>
              </a:rPr>
              <a:t>Le Séquestre en campagne (sud d'Albi)</a:t>
            </a:r>
          </a:p>
          <a:p>
            <a:pPr algn="l"/>
            <a:r>
              <a:rPr lang="fr-FR" sz="1400" dirty="0">
                <a:solidFill>
                  <a:srgbClr val="99472C"/>
                </a:solidFill>
              </a:rPr>
              <a:t>Marié, enfants, petits-enfants.</a:t>
            </a:r>
          </a:p>
          <a:p>
            <a:pPr algn="l"/>
            <a:r>
              <a:rPr lang="fr-FR" sz="1400" dirty="0">
                <a:solidFill>
                  <a:srgbClr val="99472C"/>
                </a:solidFill>
              </a:rPr>
              <a:t>Retraité, Ancien chef d'entreprise.</a:t>
            </a:r>
          </a:p>
          <a:p>
            <a:pPr algn="l"/>
            <a:r>
              <a:rPr lang="fr-FR" sz="1400" dirty="0">
                <a:solidFill>
                  <a:srgbClr val="99472C"/>
                </a:solidFill>
              </a:rPr>
              <a:t>4000 euros Net</a:t>
            </a:r>
          </a:p>
          <a:p>
            <a:pPr algn="l"/>
            <a:r>
              <a:rPr lang="fr-FR" sz="1400" dirty="0">
                <a:solidFill>
                  <a:srgbClr val="99472C"/>
                </a:solidFill>
              </a:rPr>
              <a:t>3 chiens de race « Epagneul »</a:t>
            </a:r>
          </a:p>
          <a:p>
            <a:pPr algn="l"/>
            <a:r>
              <a:rPr lang="fr-FR" sz="1400" dirty="0">
                <a:solidFill>
                  <a:srgbClr val="99472C"/>
                </a:solidFill>
              </a:rPr>
              <a:t>Client Occasionnel, Grosse quantité.</a:t>
            </a:r>
          </a:p>
          <a:p>
            <a:pPr algn="l"/>
            <a:endParaRPr lang="fr-FR" sz="1400" dirty="0">
              <a:solidFill>
                <a:srgbClr val="99472C"/>
              </a:solidFill>
            </a:endParaRPr>
          </a:p>
        </p:txBody>
      </p:sp>
      <p:sp>
        <p:nvSpPr>
          <p:cNvPr id="8" name="Sous-titre 4"/>
          <p:cNvSpPr txBox="1">
            <a:spLocks/>
          </p:cNvSpPr>
          <p:nvPr/>
        </p:nvSpPr>
        <p:spPr>
          <a:xfrm>
            <a:off x="5536973" y="3194612"/>
            <a:ext cx="3586929" cy="28467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400" b="1" dirty="0">
                <a:solidFill>
                  <a:srgbClr val="99472C"/>
                </a:solidFill>
              </a:rPr>
              <a:t>Eulalie Perrier</a:t>
            </a:r>
          </a:p>
          <a:p>
            <a:pPr algn="l"/>
            <a:r>
              <a:rPr lang="fr-FR" sz="1400" dirty="0">
                <a:solidFill>
                  <a:srgbClr val="99472C"/>
                </a:solidFill>
              </a:rPr>
              <a:t>23 ans</a:t>
            </a:r>
          </a:p>
          <a:p>
            <a:pPr algn="l"/>
            <a:r>
              <a:rPr lang="fr-FR" sz="1400" dirty="0">
                <a:solidFill>
                  <a:srgbClr val="99472C"/>
                </a:solidFill>
              </a:rPr>
              <a:t>Albi Centre-ville</a:t>
            </a:r>
          </a:p>
          <a:p>
            <a:pPr algn="l"/>
            <a:r>
              <a:rPr lang="fr-FR" sz="1400" dirty="0">
                <a:solidFill>
                  <a:srgbClr val="99472C"/>
                </a:solidFill>
              </a:rPr>
              <a:t>Etudiante en Droit</a:t>
            </a:r>
          </a:p>
          <a:p>
            <a:pPr algn="l"/>
            <a:r>
              <a:rPr lang="fr-FR" sz="1400" dirty="0">
                <a:solidFill>
                  <a:srgbClr val="99472C"/>
                </a:solidFill>
              </a:rPr>
              <a:t>En Couple</a:t>
            </a:r>
          </a:p>
          <a:p>
            <a:pPr algn="l"/>
            <a:r>
              <a:rPr lang="fr-FR" sz="1400" dirty="0">
                <a:solidFill>
                  <a:srgbClr val="99472C"/>
                </a:solidFill>
              </a:rPr>
              <a:t>Nouvelle cliente</a:t>
            </a:r>
          </a:p>
          <a:p>
            <a:pPr algn="l"/>
            <a:r>
              <a:rPr lang="fr-FR" sz="1400" dirty="0">
                <a:solidFill>
                  <a:srgbClr val="99472C"/>
                </a:solidFill>
              </a:rPr>
              <a:t>A la recherche d’un rongeur comme premier animal de compagnie</a:t>
            </a:r>
            <a:r>
              <a:rPr lang="fr-FR" sz="1400" dirty="0" smtClean="0">
                <a:solidFill>
                  <a:srgbClr val="99472C"/>
                </a:solidFill>
              </a:rPr>
              <a:t>.</a:t>
            </a:r>
            <a:endParaRPr lang="fr-FR" sz="1400" dirty="0">
              <a:solidFill>
                <a:srgbClr val="9947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86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157932" y="683800"/>
            <a:ext cx="7766936" cy="837429"/>
          </a:xfrm>
        </p:spPr>
        <p:txBody>
          <a:bodyPr/>
          <a:lstStyle/>
          <a:p>
            <a:pPr algn="l"/>
            <a:r>
              <a:rPr lang="pt-BR" dirty="0" smtClean="0"/>
              <a:t>Analyse Marketing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322799" y="2089025"/>
            <a:ext cx="6007639" cy="537792"/>
          </a:xfrm>
        </p:spPr>
        <p:txBody>
          <a:bodyPr>
            <a:normAutofit/>
          </a:bodyPr>
          <a:lstStyle/>
          <a:p>
            <a:pPr algn="l"/>
            <a:r>
              <a:rPr lang="fr-FR" b="1" dirty="0">
                <a:solidFill>
                  <a:srgbClr val="99472C"/>
                </a:solidFill>
              </a:rPr>
              <a:t>Identité Visuelle</a:t>
            </a:r>
            <a:endParaRPr lang="fr-FR" dirty="0">
              <a:solidFill>
                <a:srgbClr val="99472C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054EC-9C12-4012-908F-70EE1D0FECAF}" type="slidenum">
              <a:rPr lang="fr-FR" sz="2000" smtClean="0"/>
              <a:t>13</a:t>
            </a:fld>
            <a:endParaRPr lang="fr-FR" sz="2000"/>
          </a:p>
        </p:txBody>
      </p:sp>
      <p:sp>
        <p:nvSpPr>
          <p:cNvPr id="7" name="Sous-titre 4"/>
          <p:cNvSpPr txBox="1">
            <a:spLocks/>
          </p:cNvSpPr>
          <p:nvPr/>
        </p:nvSpPr>
        <p:spPr>
          <a:xfrm>
            <a:off x="1551399" y="2940613"/>
            <a:ext cx="2461801" cy="4629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rgbClr val="99472C"/>
                </a:solidFill>
              </a:rPr>
              <a:t>• </a:t>
            </a:r>
            <a:r>
              <a:rPr lang="fr-FR" dirty="0" smtClean="0">
                <a:solidFill>
                  <a:srgbClr val="99472C"/>
                </a:solidFill>
              </a:rPr>
              <a:t>Logo du Client:</a:t>
            </a:r>
            <a:endParaRPr lang="fr-FR" dirty="0">
              <a:solidFill>
                <a:srgbClr val="99472C"/>
              </a:solidFill>
            </a:endParaRPr>
          </a:p>
        </p:txBody>
      </p:sp>
      <p:pic>
        <p:nvPicPr>
          <p:cNvPr id="6" name="Image 5" descr="https://cdn.discordapp.com/attachments/1296367722833383454/1296415122729730098/p1fpa0tj0m1snt5sq1mfgocg14ic4-2.png?ex=6712342b&amp;is=6710e2ab&amp;hm=6a30ca65c5ae7e8bcbb6207ce38c0a147e67688245b81f4d1b206c71c5c0687a&amp;="/>
          <p:cNvPicPr/>
          <p:nvPr/>
        </p:nvPicPr>
        <p:blipFill>
          <a:blip r:embed="rId2"/>
          <a:stretch/>
        </p:blipFill>
        <p:spPr bwMode="auto">
          <a:xfrm>
            <a:off x="1783080" y="3717396"/>
            <a:ext cx="1285240" cy="14033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ous-titre 4"/>
          <p:cNvSpPr txBox="1">
            <a:spLocks/>
          </p:cNvSpPr>
          <p:nvPr/>
        </p:nvSpPr>
        <p:spPr>
          <a:xfrm>
            <a:off x="5501099" y="2963119"/>
            <a:ext cx="3423769" cy="440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rgbClr val="99472C"/>
                </a:solidFill>
              </a:rPr>
              <a:t>• </a:t>
            </a:r>
            <a:r>
              <a:rPr lang="fr-FR" dirty="0" smtClean="0">
                <a:solidFill>
                  <a:srgbClr val="99472C"/>
                </a:solidFill>
              </a:rPr>
              <a:t>Les couleurs proposées:</a:t>
            </a:r>
            <a:endParaRPr lang="fr-FR" dirty="0">
              <a:solidFill>
                <a:srgbClr val="99472C"/>
              </a:solidFill>
            </a:endParaRPr>
          </a:p>
        </p:txBody>
      </p:sp>
      <p:pic>
        <p:nvPicPr>
          <p:cNvPr id="9" name="Image 8" descr="C:\Users\dev\Desktop\Palette couleur Client.png"/>
          <p:cNvPicPr/>
          <p:nvPr/>
        </p:nvPicPr>
        <p:blipFill>
          <a:blip r:embed="rId3"/>
          <a:stretch/>
        </p:blipFill>
        <p:spPr bwMode="auto">
          <a:xfrm>
            <a:off x="5592537" y="3403600"/>
            <a:ext cx="1737901" cy="1737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 9" descr="Nouveau projet (1)"/>
          <p:cNvPicPr/>
          <p:nvPr/>
        </p:nvPicPr>
        <p:blipFill>
          <a:blip r:embed="rId4"/>
          <a:stretch/>
        </p:blipFill>
        <p:spPr bwMode="auto">
          <a:xfrm>
            <a:off x="5592537" y="4845490"/>
            <a:ext cx="1756091" cy="17560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235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157932" y="683800"/>
            <a:ext cx="7766936" cy="837429"/>
          </a:xfrm>
        </p:spPr>
        <p:txBody>
          <a:bodyPr/>
          <a:lstStyle/>
          <a:p>
            <a:pPr algn="l"/>
            <a:r>
              <a:rPr lang="pt-BR" dirty="0" smtClean="0"/>
              <a:t>Analyse Marketing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322799" y="2089025"/>
            <a:ext cx="6007639" cy="537792"/>
          </a:xfrm>
        </p:spPr>
        <p:txBody>
          <a:bodyPr>
            <a:normAutofit/>
          </a:bodyPr>
          <a:lstStyle/>
          <a:p>
            <a:pPr algn="l"/>
            <a:r>
              <a:rPr lang="fr-FR" b="1" dirty="0" smtClean="0">
                <a:solidFill>
                  <a:srgbClr val="99472C"/>
                </a:solidFill>
              </a:rPr>
              <a:t>Arguments </a:t>
            </a:r>
            <a:r>
              <a:rPr lang="fr-FR" b="1" dirty="0">
                <a:solidFill>
                  <a:srgbClr val="99472C"/>
                </a:solidFill>
              </a:rPr>
              <a:t>de vente</a:t>
            </a:r>
            <a:endParaRPr lang="fr-FR" dirty="0">
              <a:solidFill>
                <a:srgbClr val="99472C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054EC-9C12-4012-908F-70EE1D0FECAF}" type="slidenum">
              <a:rPr lang="fr-FR" sz="2000" smtClean="0"/>
              <a:t>14</a:t>
            </a:fld>
            <a:endParaRPr lang="fr-FR" sz="2000"/>
          </a:p>
        </p:txBody>
      </p:sp>
      <p:sp>
        <p:nvSpPr>
          <p:cNvPr id="7" name="Sous-titre 4"/>
          <p:cNvSpPr txBox="1">
            <a:spLocks/>
          </p:cNvSpPr>
          <p:nvPr/>
        </p:nvSpPr>
        <p:spPr>
          <a:xfrm>
            <a:off x="1551399" y="2940613"/>
            <a:ext cx="3586929" cy="28467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rgbClr val="99472C"/>
                </a:solidFill>
              </a:rPr>
              <a:t>• </a:t>
            </a:r>
            <a:r>
              <a:rPr lang="fr-FR" dirty="0" smtClean="0">
                <a:solidFill>
                  <a:srgbClr val="99472C"/>
                </a:solidFill>
              </a:rPr>
              <a:t>Expérience</a:t>
            </a:r>
          </a:p>
          <a:p>
            <a:pPr algn="l"/>
            <a:endParaRPr lang="fr-FR" dirty="0">
              <a:solidFill>
                <a:srgbClr val="99472C"/>
              </a:solidFill>
            </a:endParaRPr>
          </a:p>
          <a:p>
            <a:pPr algn="l"/>
            <a:r>
              <a:rPr lang="fr-FR" dirty="0">
                <a:solidFill>
                  <a:srgbClr val="99472C"/>
                </a:solidFill>
              </a:rPr>
              <a:t>• Bons </a:t>
            </a:r>
            <a:r>
              <a:rPr lang="fr-FR" dirty="0" smtClean="0">
                <a:solidFill>
                  <a:srgbClr val="99472C"/>
                </a:solidFill>
              </a:rPr>
              <a:t>conseils</a:t>
            </a:r>
          </a:p>
          <a:p>
            <a:pPr algn="l"/>
            <a:endParaRPr lang="fr-FR" dirty="0">
              <a:solidFill>
                <a:srgbClr val="99472C"/>
              </a:solidFill>
            </a:endParaRPr>
          </a:p>
          <a:p>
            <a:pPr algn="l"/>
            <a:r>
              <a:rPr lang="fr-FR" dirty="0">
                <a:solidFill>
                  <a:srgbClr val="99472C"/>
                </a:solidFill>
              </a:rPr>
              <a:t>• Respect de </a:t>
            </a:r>
            <a:r>
              <a:rPr lang="fr-FR" dirty="0" smtClean="0">
                <a:solidFill>
                  <a:srgbClr val="99472C"/>
                </a:solidFill>
              </a:rPr>
              <a:t>l’environnement</a:t>
            </a:r>
          </a:p>
          <a:p>
            <a:pPr algn="l"/>
            <a:endParaRPr lang="fr-FR" dirty="0">
              <a:solidFill>
                <a:srgbClr val="99472C"/>
              </a:solidFill>
            </a:endParaRPr>
          </a:p>
          <a:p>
            <a:pPr algn="l"/>
            <a:r>
              <a:rPr lang="fr-FR" dirty="0">
                <a:solidFill>
                  <a:srgbClr val="99472C"/>
                </a:solidFill>
              </a:rPr>
              <a:t>• Amour pour les animaux</a:t>
            </a:r>
          </a:p>
          <a:p>
            <a:pPr algn="l"/>
            <a:endParaRPr lang="fr-FR" dirty="0">
              <a:solidFill>
                <a:srgbClr val="9947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14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157932" y="683800"/>
            <a:ext cx="7766936" cy="837429"/>
          </a:xfrm>
        </p:spPr>
        <p:txBody>
          <a:bodyPr/>
          <a:lstStyle/>
          <a:p>
            <a:pPr algn="l"/>
            <a:r>
              <a:rPr lang="pt-BR" dirty="0" smtClean="0"/>
              <a:t>Analyse Marketing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398999" y="2533525"/>
            <a:ext cx="6007639" cy="537792"/>
          </a:xfrm>
        </p:spPr>
        <p:txBody>
          <a:bodyPr>
            <a:normAutofit/>
          </a:bodyPr>
          <a:lstStyle/>
          <a:p>
            <a:pPr algn="l"/>
            <a:r>
              <a:rPr lang="fr-FR" b="1" dirty="0">
                <a:solidFill>
                  <a:srgbClr val="99472C"/>
                </a:solidFill>
              </a:rPr>
              <a:t>Stratégie</a:t>
            </a:r>
            <a:endParaRPr lang="pt-BR" dirty="0">
              <a:solidFill>
                <a:srgbClr val="99472C"/>
              </a:solidFill>
            </a:endParaRPr>
          </a:p>
          <a:p>
            <a:pPr algn="l"/>
            <a:endParaRPr lang="fr-FR" dirty="0">
              <a:solidFill>
                <a:srgbClr val="99472C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054EC-9C12-4012-908F-70EE1D0FECAF}" type="slidenum">
              <a:rPr lang="fr-FR" sz="2000" smtClean="0"/>
              <a:t>15</a:t>
            </a:fld>
            <a:endParaRPr lang="fr-FR" sz="2000"/>
          </a:p>
        </p:txBody>
      </p:sp>
      <p:sp>
        <p:nvSpPr>
          <p:cNvPr id="12" name="Sous-titre 4"/>
          <p:cNvSpPr txBox="1">
            <a:spLocks/>
          </p:cNvSpPr>
          <p:nvPr/>
        </p:nvSpPr>
        <p:spPr>
          <a:xfrm>
            <a:off x="1399000" y="3325317"/>
            <a:ext cx="6805200" cy="28570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rgbClr val="99472C"/>
                </a:solidFill>
              </a:rPr>
              <a:t>• Création du site de vente en ligne avec tous les produits. </a:t>
            </a:r>
          </a:p>
          <a:p>
            <a:pPr algn="l"/>
            <a:r>
              <a:rPr lang="fr-FR" dirty="0" smtClean="0">
                <a:solidFill>
                  <a:srgbClr val="99472C"/>
                </a:solidFill>
              </a:rPr>
              <a:t>• </a:t>
            </a:r>
            <a:r>
              <a:rPr lang="fr-FR" dirty="0">
                <a:solidFill>
                  <a:srgbClr val="99472C"/>
                </a:solidFill>
              </a:rPr>
              <a:t>Envoi d’une newsletter mensuelle</a:t>
            </a:r>
          </a:p>
          <a:p>
            <a:pPr algn="l"/>
            <a:r>
              <a:rPr lang="fr-FR" dirty="0" smtClean="0">
                <a:solidFill>
                  <a:srgbClr val="99472C"/>
                </a:solidFill>
              </a:rPr>
              <a:t>• </a:t>
            </a:r>
            <a:r>
              <a:rPr lang="fr-FR" dirty="0">
                <a:solidFill>
                  <a:srgbClr val="99472C"/>
                </a:solidFill>
              </a:rPr>
              <a:t>Création d’un blog sur le site</a:t>
            </a:r>
          </a:p>
          <a:p>
            <a:pPr algn="l"/>
            <a:r>
              <a:rPr lang="fr-FR" dirty="0" smtClean="0">
                <a:solidFill>
                  <a:srgbClr val="99472C"/>
                </a:solidFill>
              </a:rPr>
              <a:t>• </a:t>
            </a:r>
            <a:r>
              <a:rPr lang="fr-FR" dirty="0">
                <a:solidFill>
                  <a:srgbClr val="99472C"/>
                </a:solidFill>
              </a:rPr>
              <a:t>Fidélisation : réduction pour les abonnés</a:t>
            </a:r>
          </a:p>
          <a:p>
            <a:pPr algn="l"/>
            <a:r>
              <a:rPr lang="fr-FR" dirty="0" smtClean="0">
                <a:solidFill>
                  <a:srgbClr val="99472C"/>
                </a:solidFill>
              </a:rPr>
              <a:t>• </a:t>
            </a:r>
            <a:r>
              <a:rPr lang="fr-FR" dirty="0">
                <a:solidFill>
                  <a:srgbClr val="99472C"/>
                </a:solidFill>
              </a:rPr>
              <a:t>Vente - Click and </a:t>
            </a:r>
            <a:r>
              <a:rPr lang="fr-FR" dirty="0" err="1">
                <a:solidFill>
                  <a:srgbClr val="99472C"/>
                </a:solidFill>
              </a:rPr>
              <a:t>collect</a:t>
            </a:r>
            <a:endParaRPr lang="fr-FR" dirty="0">
              <a:solidFill>
                <a:srgbClr val="9947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87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157932" y="683800"/>
            <a:ext cx="7766936" cy="837429"/>
          </a:xfrm>
        </p:spPr>
        <p:txBody>
          <a:bodyPr/>
          <a:lstStyle/>
          <a:p>
            <a:pPr algn="l"/>
            <a:r>
              <a:rPr lang="pt-BR" dirty="0"/>
              <a:t>Définition des Besoins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054EC-9C12-4012-908F-70EE1D0FECAF}" type="slidenum">
              <a:rPr lang="fr-FR" sz="2000" smtClean="0"/>
              <a:t>16</a:t>
            </a:fld>
            <a:endParaRPr lang="fr-FR" sz="2000"/>
          </a:p>
        </p:txBody>
      </p:sp>
      <p:sp>
        <p:nvSpPr>
          <p:cNvPr id="7" name="Sous-titre 4"/>
          <p:cNvSpPr>
            <a:spLocks noGrp="1"/>
          </p:cNvSpPr>
          <p:nvPr>
            <p:ph type="subTitle" idx="1"/>
          </p:nvPr>
        </p:nvSpPr>
        <p:spPr>
          <a:xfrm>
            <a:off x="1386299" y="1962025"/>
            <a:ext cx="6007639" cy="537792"/>
          </a:xfrm>
        </p:spPr>
        <p:txBody>
          <a:bodyPr>
            <a:normAutofit/>
          </a:bodyPr>
          <a:lstStyle/>
          <a:p>
            <a:pPr algn="l"/>
            <a:r>
              <a:rPr lang="fr-FR" b="1" dirty="0" smtClean="0">
                <a:solidFill>
                  <a:srgbClr val="99472C"/>
                </a:solidFill>
              </a:rPr>
              <a:t>Fonctionnalités du site</a:t>
            </a:r>
            <a:endParaRPr lang="pt-BR" dirty="0">
              <a:solidFill>
                <a:srgbClr val="99472C"/>
              </a:solidFill>
            </a:endParaRPr>
          </a:p>
          <a:p>
            <a:pPr algn="l"/>
            <a:endParaRPr lang="fr-FR" dirty="0">
              <a:solidFill>
                <a:srgbClr val="99472C"/>
              </a:solidFill>
            </a:endParaRPr>
          </a:p>
        </p:txBody>
      </p:sp>
      <p:sp>
        <p:nvSpPr>
          <p:cNvPr id="8" name="Sous-titre 4"/>
          <p:cNvSpPr txBox="1">
            <a:spLocks/>
          </p:cNvSpPr>
          <p:nvPr/>
        </p:nvSpPr>
        <p:spPr>
          <a:xfrm>
            <a:off x="1638800" y="2940613"/>
            <a:ext cx="6805200" cy="28570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 smtClean="0">
                <a:solidFill>
                  <a:srgbClr val="99472C"/>
                </a:solidFill>
              </a:rPr>
              <a:t>• Vitrine</a:t>
            </a:r>
          </a:p>
          <a:p>
            <a:pPr algn="l"/>
            <a:r>
              <a:rPr lang="fr-FR" dirty="0" smtClean="0">
                <a:solidFill>
                  <a:srgbClr val="99472C"/>
                </a:solidFill>
              </a:rPr>
              <a:t>• Vente en ligne avec tous les produits</a:t>
            </a:r>
            <a:endParaRPr lang="fr-FR" dirty="0">
              <a:solidFill>
                <a:srgbClr val="99472C"/>
              </a:solidFill>
            </a:endParaRPr>
          </a:p>
          <a:p>
            <a:pPr algn="l"/>
            <a:r>
              <a:rPr lang="fr-FR" dirty="0" smtClean="0">
                <a:solidFill>
                  <a:srgbClr val="99472C"/>
                </a:solidFill>
              </a:rPr>
              <a:t>• </a:t>
            </a:r>
            <a:r>
              <a:rPr lang="fr-FR" dirty="0">
                <a:solidFill>
                  <a:srgbClr val="99472C"/>
                </a:solidFill>
              </a:rPr>
              <a:t>Vente - Click and </a:t>
            </a:r>
            <a:r>
              <a:rPr lang="fr-FR" dirty="0" err="1">
                <a:solidFill>
                  <a:srgbClr val="99472C"/>
                </a:solidFill>
              </a:rPr>
              <a:t>collect</a:t>
            </a:r>
            <a:endParaRPr lang="fr-FR" dirty="0">
              <a:solidFill>
                <a:srgbClr val="99472C"/>
              </a:solidFill>
            </a:endParaRPr>
          </a:p>
          <a:p>
            <a:pPr algn="l"/>
            <a:r>
              <a:rPr lang="fr-FR" dirty="0" smtClean="0">
                <a:solidFill>
                  <a:srgbClr val="99472C"/>
                </a:solidFill>
              </a:rPr>
              <a:t>• </a:t>
            </a:r>
            <a:r>
              <a:rPr lang="fr-FR" dirty="0">
                <a:solidFill>
                  <a:srgbClr val="99472C"/>
                </a:solidFill>
              </a:rPr>
              <a:t>Envoi d’une newsletter mensuelle</a:t>
            </a:r>
          </a:p>
          <a:p>
            <a:pPr algn="l"/>
            <a:r>
              <a:rPr lang="fr-FR" dirty="0" smtClean="0">
                <a:solidFill>
                  <a:srgbClr val="99472C"/>
                </a:solidFill>
              </a:rPr>
              <a:t>• </a:t>
            </a:r>
            <a:r>
              <a:rPr lang="fr-FR" dirty="0">
                <a:solidFill>
                  <a:srgbClr val="99472C"/>
                </a:solidFill>
              </a:rPr>
              <a:t>Création d’un blog sur le site</a:t>
            </a:r>
          </a:p>
          <a:p>
            <a:pPr algn="l"/>
            <a:r>
              <a:rPr lang="fr-FR" dirty="0" smtClean="0">
                <a:solidFill>
                  <a:srgbClr val="99472C"/>
                </a:solidFill>
              </a:rPr>
              <a:t>• </a:t>
            </a:r>
            <a:r>
              <a:rPr lang="fr-FR" dirty="0">
                <a:solidFill>
                  <a:srgbClr val="99472C"/>
                </a:solidFill>
              </a:rPr>
              <a:t>Fidélisation : réduction pour les </a:t>
            </a:r>
            <a:r>
              <a:rPr lang="fr-FR" dirty="0" smtClean="0">
                <a:solidFill>
                  <a:srgbClr val="99472C"/>
                </a:solidFill>
              </a:rPr>
              <a:t>abonnés</a:t>
            </a:r>
            <a:endParaRPr lang="fr-FR" dirty="0">
              <a:solidFill>
                <a:srgbClr val="9947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05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157932" y="683800"/>
            <a:ext cx="7766936" cy="837429"/>
          </a:xfrm>
        </p:spPr>
        <p:txBody>
          <a:bodyPr/>
          <a:lstStyle/>
          <a:p>
            <a:pPr algn="l"/>
            <a:r>
              <a:rPr lang="pt-BR" dirty="0"/>
              <a:t>Les Contraintes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054EC-9C12-4012-908F-70EE1D0FECAF}" type="slidenum">
              <a:rPr lang="fr-FR" sz="2000" smtClean="0"/>
              <a:t>17</a:t>
            </a:fld>
            <a:endParaRPr lang="fr-FR" sz="2000"/>
          </a:p>
        </p:txBody>
      </p:sp>
      <p:sp>
        <p:nvSpPr>
          <p:cNvPr id="12" name="Sous-titre 4"/>
          <p:cNvSpPr txBox="1">
            <a:spLocks/>
          </p:cNvSpPr>
          <p:nvPr/>
        </p:nvSpPr>
        <p:spPr>
          <a:xfrm>
            <a:off x="1399000" y="2185325"/>
            <a:ext cx="7191663" cy="403859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 smtClean="0">
                <a:solidFill>
                  <a:srgbClr val="99472C"/>
                </a:solidFill>
              </a:rPr>
              <a:t>Offre </a:t>
            </a:r>
            <a:r>
              <a:rPr lang="fr-FR" dirty="0">
                <a:solidFill>
                  <a:srgbClr val="99472C"/>
                </a:solidFill>
              </a:rPr>
              <a:t>de </a:t>
            </a:r>
            <a:r>
              <a:rPr lang="fr-FR" b="1" dirty="0">
                <a:solidFill>
                  <a:srgbClr val="99472C"/>
                </a:solidFill>
              </a:rPr>
              <a:t>60€</a:t>
            </a:r>
            <a:r>
              <a:rPr lang="fr-FR" dirty="0">
                <a:solidFill>
                  <a:srgbClr val="99472C"/>
                </a:solidFill>
              </a:rPr>
              <a:t> par mois TTC qui inclus </a:t>
            </a:r>
          </a:p>
          <a:p>
            <a:pPr algn="l"/>
            <a:endParaRPr lang="fr-FR" dirty="0">
              <a:solidFill>
                <a:srgbClr val="99472C"/>
              </a:solidFill>
            </a:endParaRPr>
          </a:p>
          <a:p>
            <a:pPr algn="l"/>
            <a:r>
              <a:rPr lang="fr-FR" dirty="0">
                <a:solidFill>
                  <a:srgbClr val="99472C"/>
                </a:solidFill>
              </a:rPr>
              <a:t>·	Nom de domaine en .</a:t>
            </a:r>
            <a:r>
              <a:rPr lang="fr-FR" dirty="0" err="1">
                <a:solidFill>
                  <a:srgbClr val="99472C"/>
                </a:solidFill>
              </a:rPr>
              <a:t>fr</a:t>
            </a:r>
            <a:r>
              <a:rPr lang="fr-FR" dirty="0">
                <a:solidFill>
                  <a:srgbClr val="99472C"/>
                </a:solidFill>
              </a:rPr>
              <a:t> et en .</a:t>
            </a:r>
            <a:r>
              <a:rPr lang="fr-FR" dirty="0" err="1">
                <a:solidFill>
                  <a:srgbClr val="99472C"/>
                </a:solidFill>
              </a:rPr>
              <a:t>co</a:t>
            </a:r>
            <a:endParaRPr lang="fr-FR" dirty="0">
              <a:solidFill>
                <a:srgbClr val="99472C"/>
              </a:solidFill>
            </a:endParaRPr>
          </a:p>
          <a:p>
            <a:pPr algn="l"/>
            <a:r>
              <a:rPr lang="fr-FR" dirty="0">
                <a:solidFill>
                  <a:srgbClr val="99472C"/>
                </a:solidFill>
              </a:rPr>
              <a:t>·	Hébergement mutualisé du site</a:t>
            </a:r>
          </a:p>
          <a:p>
            <a:pPr algn="l"/>
            <a:r>
              <a:rPr lang="fr-FR" dirty="0">
                <a:solidFill>
                  <a:srgbClr val="99472C"/>
                </a:solidFill>
              </a:rPr>
              <a:t>·	Maintenance de sécurité du serveur</a:t>
            </a:r>
          </a:p>
          <a:p>
            <a:pPr algn="l"/>
            <a:r>
              <a:rPr lang="fr-FR" dirty="0">
                <a:solidFill>
                  <a:srgbClr val="99472C"/>
                </a:solidFill>
              </a:rPr>
              <a:t>·	Maintenance du site </a:t>
            </a:r>
            <a:r>
              <a:rPr lang="fr-FR" dirty="0" smtClean="0">
                <a:solidFill>
                  <a:srgbClr val="99472C"/>
                </a:solidFill>
              </a:rPr>
              <a:t>.</a:t>
            </a:r>
            <a:endParaRPr lang="fr-FR" dirty="0">
              <a:solidFill>
                <a:srgbClr val="99472C"/>
              </a:solidFill>
            </a:endParaRPr>
          </a:p>
          <a:p>
            <a:pPr algn="l"/>
            <a:endParaRPr lang="fr-FR" dirty="0">
              <a:solidFill>
                <a:srgbClr val="99472C"/>
              </a:solidFill>
            </a:endParaRPr>
          </a:p>
          <a:p>
            <a:pPr algn="l"/>
            <a:r>
              <a:rPr lang="fr-FR" dirty="0">
                <a:solidFill>
                  <a:srgbClr val="99472C"/>
                </a:solidFill>
              </a:rPr>
              <a:t>• Engagement de </a:t>
            </a:r>
            <a:r>
              <a:rPr lang="fr-FR" b="1" dirty="0">
                <a:solidFill>
                  <a:srgbClr val="99472C"/>
                </a:solidFill>
              </a:rPr>
              <a:t>3 mois</a:t>
            </a:r>
            <a:r>
              <a:rPr lang="fr-FR" dirty="0">
                <a:solidFill>
                  <a:srgbClr val="99472C"/>
                </a:solidFill>
              </a:rPr>
              <a:t>, </a:t>
            </a:r>
          </a:p>
          <a:p>
            <a:pPr algn="l"/>
            <a:r>
              <a:rPr lang="fr-FR" dirty="0">
                <a:solidFill>
                  <a:srgbClr val="99472C"/>
                </a:solidFill>
              </a:rPr>
              <a:t>• frais de résiliation de </a:t>
            </a:r>
            <a:r>
              <a:rPr lang="fr-FR" b="1" dirty="0">
                <a:solidFill>
                  <a:srgbClr val="99472C"/>
                </a:solidFill>
              </a:rPr>
              <a:t>100€ TTC</a:t>
            </a:r>
            <a:r>
              <a:rPr lang="fr-FR" dirty="0">
                <a:solidFill>
                  <a:srgbClr val="99472C"/>
                </a:solidFill>
              </a:rPr>
              <a:t>.</a:t>
            </a:r>
          </a:p>
          <a:p>
            <a:pPr algn="l"/>
            <a:endParaRPr lang="fr-FR" dirty="0">
              <a:solidFill>
                <a:srgbClr val="99472C"/>
              </a:solidFill>
            </a:endParaRPr>
          </a:p>
          <a:p>
            <a:pPr algn="l"/>
            <a:r>
              <a:rPr lang="fr-FR" dirty="0" smtClean="0">
                <a:solidFill>
                  <a:srgbClr val="99472C"/>
                </a:solidFill>
              </a:rPr>
              <a:t>Budget </a:t>
            </a:r>
            <a:r>
              <a:rPr lang="fr-FR" dirty="0">
                <a:solidFill>
                  <a:srgbClr val="99472C"/>
                </a:solidFill>
              </a:rPr>
              <a:t>client </a:t>
            </a:r>
            <a:r>
              <a:rPr lang="fr-FR" b="1" dirty="0">
                <a:solidFill>
                  <a:srgbClr val="99472C"/>
                </a:solidFill>
              </a:rPr>
              <a:t>: 5,000 </a:t>
            </a:r>
            <a:r>
              <a:rPr lang="fr-FR" b="1" dirty="0" smtClean="0">
                <a:solidFill>
                  <a:srgbClr val="99472C"/>
                </a:solidFill>
              </a:rPr>
              <a:t>€</a:t>
            </a:r>
            <a:endParaRPr lang="fr-FR" dirty="0">
              <a:solidFill>
                <a:srgbClr val="9947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78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157932" y="683800"/>
            <a:ext cx="7766936" cy="837429"/>
          </a:xfrm>
        </p:spPr>
        <p:txBody>
          <a:bodyPr/>
          <a:lstStyle/>
          <a:p>
            <a:pPr algn="l"/>
            <a:r>
              <a:rPr lang="pt-BR" dirty="0"/>
              <a:t>Les Contraintes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054EC-9C12-4012-908F-70EE1D0FECAF}" type="slidenum">
              <a:rPr lang="fr-FR" sz="2000" smtClean="0"/>
              <a:t>18</a:t>
            </a:fld>
            <a:endParaRPr lang="fr-FR" sz="2000"/>
          </a:p>
        </p:txBody>
      </p:sp>
      <p:sp>
        <p:nvSpPr>
          <p:cNvPr id="12" name="Sous-titre 4"/>
          <p:cNvSpPr txBox="1">
            <a:spLocks/>
          </p:cNvSpPr>
          <p:nvPr/>
        </p:nvSpPr>
        <p:spPr>
          <a:xfrm>
            <a:off x="1399000" y="2552701"/>
            <a:ext cx="7191663" cy="25272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000" b="1" dirty="0" smtClean="0">
                <a:solidFill>
                  <a:srgbClr val="99472C"/>
                </a:solidFill>
              </a:rPr>
              <a:t>Délais</a:t>
            </a:r>
          </a:p>
          <a:p>
            <a:pPr algn="l"/>
            <a:endParaRPr lang="fr-FR" dirty="0">
              <a:solidFill>
                <a:srgbClr val="99472C"/>
              </a:solidFill>
            </a:endParaRPr>
          </a:p>
          <a:p>
            <a:pPr algn="l"/>
            <a:r>
              <a:rPr lang="fr-FR" dirty="0" smtClean="0">
                <a:solidFill>
                  <a:srgbClr val="99472C"/>
                </a:solidFill>
              </a:rPr>
              <a:t>	• </a:t>
            </a:r>
            <a:r>
              <a:rPr lang="fr-FR" dirty="0">
                <a:solidFill>
                  <a:srgbClr val="99472C"/>
                </a:solidFill>
              </a:rPr>
              <a:t>3 </a:t>
            </a:r>
            <a:r>
              <a:rPr lang="fr-FR" dirty="0" smtClean="0">
                <a:solidFill>
                  <a:srgbClr val="99472C"/>
                </a:solidFill>
              </a:rPr>
              <a:t>mois</a:t>
            </a:r>
          </a:p>
          <a:p>
            <a:pPr algn="l"/>
            <a:endParaRPr lang="fr-FR" dirty="0">
              <a:solidFill>
                <a:srgbClr val="99472C"/>
              </a:solidFill>
            </a:endParaRPr>
          </a:p>
          <a:p>
            <a:pPr algn="l"/>
            <a:r>
              <a:rPr lang="fr-FR" dirty="0" smtClean="0">
                <a:solidFill>
                  <a:srgbClr val="99472C"/>
                </a:solidFill>
              </a:rPr>
              <a:t>	•  </a:t>
            </a:r>
            <a:r>
              <a:rPr lang="fr-FR" dirty="0">
                <a:solidFill>
                  <a:srgbClr val="99472C"/>
                </a:solidFill>
              </a:rPr>
              <a:t>Réunions mensuelles avec le client</a:t>
            </a:r>
          </a:p>
        </p:txBody>
      </p:sp>
    </p:spTree>
    <p:extLst>
      <p:ext uri="{BB962C8B-B14F-4D97-AF65-F5344CB8AC3E}">
        <p14:creationId xmlns:p14="http://schemas.microsoft.com/office/powerpoint/2010/main" val="161120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157932" y="683800"/>
            <a:ext cx="7766936" cy="837429"/>
          </a:xfrm>
        </p:spPr>
        <p:txBody>
          <a:bodyPr/>
          <a:lstStyle/>
          <a:p>
            <a:pPr algn="l"/>
            <a:r>
              <a:rPr lang="pt-BR" dirty="0"/>
              <a:t>Déroulement Du Projet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054EC-9C12-4012-908F-70EE1D0FECAF}" type="slidenum">
              <a:rPr lang="fr-FR" sz="2000" smtClean="0"/>
              <a:t>19</a:t>
            </a:fld>
            <a:endParaRPr lang="fr-FR" sz="2000"/>
          </a:p>
        </p:txBody>
      </p:sp>
      <p:sp>
        <p:nvSpPr>
          <p:cNvPr id="12" name="Sous-titre 4"/>
          <p:cNvSpPr txBox="1">
            <a:spLocks/>
          </p:cNvSpPr>
          <p:nvPr/>
        </p:nvSpPr>
        <p:spPr>
          <a:xfrm>
            <a:off x="1424401" y="2108201"/>
            <a:ext cx="3414300" cy="5587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000" b="1" dirty="0">
                <a:solidFill>
                  <a:srgbClr val="99472C"/>
                </a:solidFill>
              </a:rPr>
              <a:t>L’Arborescence </a:t>
            </a:r>
            <a:endParaRPr lang="fr-FR" sz="2000" b="1" dirty="0" smtClean="0">
              <a:solidFill>
                <a:srgbClr val="99472C"/>
              </a:solidFill>
            </a:endParaRPr>
          </a:p>
        </p:txBody>
      </p:sp>
      <p:pic>
        <p:nvPicPr>
          <p:cNvPr id="5" name="Image 4"/>
          <p:cNvPicPr/>
          <p:nvPr/>
        </p:nvPicPr>
        <p:blipFill>
          <a:blip r:embed="rId2"/>
          <a:stretch/>
        </p:blipFill>
        <p:spPr bwMode="auto">
          <a:xfrm>
            <a:off x="1424401" y="2667001"/>
            <a:ext cx="7166262" cy="39455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86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157932" y="683800"/>
            <a:ext cx="7766936" cy="837429"/>
          </a:xfrm>
        </p:spPr>
        <p:txBody>
          <a:bodyPr/>
          <a:lstStyle/>
          <a:p>
            <a:pPr algn="l"/>
            <a:r>
              <a:rPr lang="pt-BR" dirty="0" smtClean="0"/>
              <a:t>L’Entreprise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399001" y="2537917"/>
            <a:ext cx="4436534" cy="2857043"/>
          </a:xfrm>
        </p:spPr>
        <p:txBody>
          <a:bodyPr>
            <a:normAutofit/>
          </a:bodyPr>
          <a:lstStyle/>
          <a:p>
            <a:pPr algn="l"/>
            <a:r>
              <a:rPr lang="pt-BR" dirty="0" smtClean="0">
                <a:solidFill>
                  <a:srgbClr val="99472C"/>
                </a:solidFill>
              </a:rPr>
              <a:t>Depuis 2008</a:t>
            </a:r>
            <a:endParaRPr lang="fr-FR" dirty="0" smtClean="0">
              <a:solidFill>
                <a:srgbClr val="99472C"/>
              </a:solidFill>
            </a:endParaRPr>
          </a:p>
          <a:p>
            <a:pPr algn="l"/>
            <a:endParaRPr lang="fr-FR" dirty="0">
              <a:solidFill>
                <a:srgbClr val="99472C"/>
              </a:solidFill>
            </a:endParaRPr>
          </a:p>
          <a:p>
            <a:pPr algn="l"/>
            <a:r>
              <a:rPr lang="fr-FR" dirty="0" smtClean="0">
                <a:solidFill>
                  <a:srgbClr val="99472C"/>
                </a:solidFill>
              </a:rPr>
              <a:t>• Animaux </a:t>
            </a:r>
            <a:r>
              <a:rPr lang="fr-FR" dirty="0">
                <a:solidFill>
                  <a:srgbClr val="99472C"/>
                </a:solidFill>
              </a:rPr>
              <a:t>de </a:t>
            </a:r>
            <a:r>
              <a:rPr lang="fr-FR" dirty="0" smtClean="0">
                <a:solidFill>
                  <a:srgbClr val="99472C"/>
                </a:solidFill>
              </a:rPr>
              <a:t>compagnie</a:t>
            </a:r>
          </a:p>
          <a:p>
            <a:pPr algn="l"/>
            <a:r>
              <a:rPr lang="fr-FR" dirty="0" smtClean="0">
                <a:solidFill>
                  <a:srgbClr val="99472C"/>
                </a:solidFill>
              </a:rPr>
              <a:t>• Accessoires</a:t>
            </a:r>
          </a:p>
          <a:p>
            <a:pPr algn="l"/>
            <a:r>
              <a:rPr lang="fr-FR" dirty="0" smtClean="0">
                <a:solidFill>
                  <a:srgbClr val="99472C"/>
                </a:solidFill>
              </a:rPr>
              <a:t>• Produits alimentaires </a:t>
            </a:r>
          </a:p>
          <a:p>
            <a:pPr algn="l"/>
            <a:r>
              <a:rPr lang="fr-FR" dirty="0" smtClean="0">
                <a:solidFill>
                  <a:srgbClr val="99472C"/>
                </a:solidFill>
              </a:rPr>
              <a:t>• Équipement </a:t>
            </a:r>
            <a:r>
              <a:rPr lang="fr-FR" dirty="0">
                <a:solidFill>
                  <a:srgbClr val="99472C"/>
                </a:solidFill>
              </a:rPr>
              <a:t>pour les animaux</a:t>
            </a:r>
            <a:endParaRPr lang="fr-FR" dirty="0">
              <a:solidFill>
                <a:srgbClr val="99472C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054EC-9C12-4012-908F-70EE1D0FECAF}" type="slidenum">
              <a:rPr lang="fr-FR" sz="2000" smtClean="0"/>
              <a:t>2</a:t>
            </a:fld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18840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157932" y="683800"/>
            <a:ext cx="7766936" cy="837429"/>
          </a:xfrm>
        </p:spPr>
        <p:txBody>
          <a:bodyPr/>
          <a:lstStyle/>
          <a:p>
            <a:pPr algn="l"/>
            <a:r>
              <a:rPr lang="pt-BR" dirty="0"/>
              <a:t>Déroulement Du Projet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054EC-9C12-4012-908F-70EE1D0FECAF}" type="slidenum">
              <a:rPr lang="fr-FR" sz="2000" smtClean="0"/>
              <a:t>20</a:t>
            </a:fld>
            <a:endParaRPr lang="fr-FR" sz="2000"/>
          </a:p>
        </p:txBody>
      </p:sp>
      <p:sp>
        <p:nvSpPr>
          <p:cNvPr id="12" name="Sous-titre 4"/>
          <p:cNvSpPr txBox="1">
            <a:spLocks/>
          </p:cNvSpPr>
          <p:nvPr/>
        </p:nvSpPr>
        <p:spPr>
          <a:xfrm>
            <a:off x="1424401" y="2108201"/>
            <a:ext cx="3414300" cy="5587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000" b="1" dirty="0">
                <a:solidFill>
                  <a:srgbClr val="99472C"/>
                </a:solidFill>
              </a:rPr>
              <a:t>Planification</a:t>
            </a:r>
            <a:endParaRPr lang="fr-FR" sz="2000" b="1" dirty="0" smtClean="0">
              <a:solidFill>
                <a:srgbClr val="99472C"/>
              </a:solidFill>
            </a:endParaRPr>
          </a:p>
        </p:txBody>
      </p:sp>
      <p:pic>
        <p:nvPicPr>
          <p:cNvPr id="6" name="Image 5" descr="C:\Users\dev\AppData\Local\Microsoft\Windows\INetCache\Content.Word\diagramme de gantt.png"/>
          <p:cNvPicPr/>
          <p:nvPr/>
        </p:nvPicPr>
        <p:blipFill>
          <a:blip r:embed="rId2"/>
          <a:stretch/>
        </p:blipFill>
        <p:spPr bwMode="auto">
          <a:xfrm>
            <a:off x="844550" y="2899646"/>
            <a:ext cx="7931150" cy="31417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760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157932" y="683800"/>
            <a:ext cx="7766936" cy="837429"/>
          </a:xfrm>
        </p:spPr>
        <p:txBody>
          <a:bodyPr/>
          <a:lstStyle/>
          <a:p>
            <a:pPr algn="l"/>
            <a:r>
              <a:rPr lang="pt-BR" dirty="0"/>
              <a:t>Déroulement Du Projet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054EC-9C12-4012-908F-70EE1D0FECAF}" type="slidenum">
              <a:rPr lang="fr-FR" sz="2000" smtClean="0"/>
              <a:t>21</a:t>
            </a:fld>
            <a:endParaRPr lang="fr-FR" sz="2000"/>
          </a:p>
        </p:txBody>
      </p:sp>
      <p:sp>
        <p:nvSpPr>
          <p:cNvPr id="12" name="Sous-titre 4"/>
          <p:cNvSpPr txBox="1">
            <a:spLocks/>
          </p:cNvSpPr>
          <p:nvPr/>
        </p:nvSpPr>
        <p:spPr>
          <a:xfrm>
            <a:off x="1424401" y="2108201"/>
            <a:ext cx="3414300" cy="5587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000" b="1" dirty="0">
                <a:solidFill>
                  <a:srgbClr val="99472C"/>
                </a:solidFill>
              </a:rPr>
              <a:t>Planification</a:t>
            </a:r>
            <a:endParaRPr lang="fr-FR" sz="2000" b="1" dirty="0" smtClean="0">
              <a:solidFill>
                <a:srgbClr val="99472C"/>
              </a:solidFill>
            </a:endParaRPr>
          </a:p>
        </p:txBody>
      </p:sp>
      <p:pic>
        <p:nvPicPr>
          <p:cNvPr id="2050" name="Picture 2" descr="plan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401" y="2847573"/>
            <a:ext cx="7727152" cy="2955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29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157932" y="683800"/>
            <a:ext cx="7766936" cy="837429"/>
          </a:xfrm>
        </p:spPr>
        <p:txBody>
          <a:bodyPr/>
          <a:lstStyle/>
          <a:p>
            <a:pPr algn="l"/>
            <a:r>
              <a:rPr lang="pt-BR" dirty="0"/>
              <a:t>Déroulement Du Projet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054EC-9C12-4012-908F-70EE1D0FECAF}" type="slidenum">
              <a:rPr lang="fr-FR" sz="2000" smtClean="0"/>
              <a:t>22</a:t>
            </a:fld>
            <a:endParaRPr lang="fr-FR" sz="2000"/>
          </a:p>
        </p:txBody>
      </p:sp>
      <p:sp>
        <p:nvSpPr>
          <p:cNvPr id="12" name="Sous-titre 4"/>
          <p:cNvSpPr txBox="1">
            <a:spLocks/>
          </p:cNvSpPr>
          <p:nvPr/>
        </p:nvSpPr>
        <p:spPr>
          <a:xfrm>
            <a:off x="1424401" y="2108201"/>
            <a:ext cx="3414300" cy="5587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000" b="1" dirty="0" smtClean="0">
                <a:solidFill>
                  <a:srgbClr val="99472C"/>
                </a:solidFill>
              </a:rPr>
              <a:t>Devis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519" y="2926687"/>
            <a:ext cx="2460064" cy="34798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400" y="2926687"/>
            <a:ext cx="2460064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8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157932" y="683800"/>
            <a:ext cx="7766936" cy="837429"/>
          </a:xfrm>
        </p:spPr>
        <p:txBody>
          <a:bodyPr/>
          <a:lstStyle/>
          <a:p>
            <a:pPr algn="l"/>
            <a:r>
              <a:rPr lang="pt-BR" dirty="0"/>
              <a:t>Déroulement Du Projet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054EC-9C12-4012-908F-70EE1D0FECAF}" type="slidenum">
              <a:rPr lang="fr-FR" sz="2000" smtClean="0"/>
              <a:t>23</a:t>
            </a:fld>
            <a:endParaRPr lang="fr-FR" sz="2000"/>
          </a:p>
        </p:txBody>
      </p:sp>
      <p:sp>
        <p:nvSpPr>
          <p:cNvPr id="12" name="Sous-titre 4"/>
          <p:cNvSpPr txBox="1">
            <a:spLocks/>
          </p:cNvSpPr>
          <p:nvPr/>
        </p:nvSpPr>
        <p:spPr>
          <a:xfrm>
            <a:off x="1424401" y="2108201"/>
            <a:ext cx="3414300" cy="5587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000" b="1" dirty="0">
                <a:solidFill>
                  <a:srgbClr val="99472C"/>
                </a:solidFill>
              </a:rPr>
              <a:t>Livrables</a:t>
            </a:r>
            <a:endParaRPr lang="fr-FR" sz="2000" b="1" dirty="0" smtClean="0">
              <a:solidFill>
                <a:srgbClr val="99472C"/>
              </a:solidFill>
            </a:endParaRPr>
          </a:p>
        </p:txBody>
      </p:sp>
      <p:sp>
        <p:nvSpPr>
          <p:cNvPr id="5" name="Sous-titre 4"/>
          <p:cNvSpPr txBox="1">
            <a:spLocks/>
          </p:cNvSpPr>
          <p:nvPr/>
        </p:nvSpPr>
        <p:spPr>
          <a:xfrm>
            <a:off x="1925051" y="2961872"/>
            <a:ext cx="5827300" cy="28381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rgbClr val="99472C"/>
                </a:solidFill>
              </a:rPr>
              <a:t>Avec de notre cahier des charges </a:t>
            </a:r>
            <a:endParaRPr lang="fr-FR" dirty="0" smtClean="0">
              <a:solidFill>
                <a:srgbClr val="99472C"/>
              </a:solidFill>
            </a:endParaRPr>
          </a:p>
          <a:p>
            <a:pPr algn="l"/>
            <a:endParaRPr lang="fr-FR" dirty="0">
              <a:solidFill>
                <a:srgbClr val="99472C"/>
              </a:solidFill>
            </a:endParaRPr>
          </a:p>
          <a:p>
            <a:pPr algn="l"/>
            <a:r>
              <a:rPr lang="fr-FR" dirty="0" smtClean="0">
                <a:solidFill>
                  <a:srgbClr val="99472C"/>
                </a:solidFill>
              </a:rPr>
              <a:t>	• </a:t>
            </a:r>
            <a:r>
              <a:rPr lang="fr-FR" dirty="0">
                <a:solidFill>
                  <a:srgbClr val="99472C"/>
                </a:solidFill>
              </a:rPr>
              <a:t>guide d'installation et d'utilisation</a:t>
            </a:r>
          </a:p>
          <a:p>
            <a:pPr algn="l"/>
            <a:r>
              <a:rPr lang="fr-FR" dirty="0" smtClean="0">
                <a:solidFill>
                  <a:srgbClr val="99472C"/>
                </a:solidFill>
              </a:rPr>
              <a:t>	• </a:t>
            </a:r>
            <a:r>
              <a:rPr lang="fr-FR" dirty="0">
                <a:solidFill>
                  <a:srgbClr val="99472C"/>
                </a:solidFill>
              </a:rPr>
              <a:t>charte de protection des données</a:t>
            </a:r>
          </a:p>
          <a:p>
            <a:pPr algn="l"/>
            <a:r>
              <a:rPr lang="fr-FR" dirty="0" smtClean="0">
                <a:solidFill>
                  <a:srgbClr val="99472C"/>
                </a:solidFill>
              </a:rPr>
              <a:t>	• </a:t>
            </a:r>
            <a:r>
              <a:rPr lang="fr-FR" dirty="0">
                <a:solidFill>
                  <a:srgbClr val="99472C"/>
                </a:solidFill>
              </a:rPr>
              <a:t>Mention légale du site</a:t>
            </a:r>
          </a:p>
          <a:p>
            <a:pPr algn="l"/>
            <a:r>
              <a:rPr lang="fr-FR" dirty="0" smtClean="0">
                <a:solidFill>
                  <a:srgbClr val="99472C"/>
                </a:solidFill>
              </a:rPr>
              <a:t>	• </a:t>
            </a:r>
            <a:r>
              <a:rPr lang="fr-FR" dirty="0">
                <a:solidFill>
                  <a:srgbClr val="99472C"/>
                </a:solidFill>
              </a:rPr>
              <a:t>document des licences utilisé</a:t>
            </a:r>
          </a:p>
          <a:p>
            <a:pPr algn="l"/>
            <a:r>
              <a:rPr lang="fr-FR" dirty="0" smtClean="0">
                <a:solidFill>
                  <a:srgbClr val="99472C"/>
                </a:solidFill>
              </a:rPr>
              <a:t>	• </a:t>
            </a:r>
            <a:r>
              <a:rPr lang="fr-FR" dirty="0">
                <a:solidFill>
                  <a:srgbClr val="99472C"/>
                </a:solidFill>
              </a:rPr>
              <a:t>facture pour l'hébergement du site</a:t>
            </a:r>
          </a:p>
        </p:txBody>
      </p:sp>
    </p:spTree>
    <p:extLst>
      <p:ext uri="{BB962C8B-B14F-4D97-AF65-F5344CB8AC3E}">
        <p14:creationId xmlns:p14="http://schemas.microsoft.com/office/powerpoint/2010/main" val="58058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165396" y="2436400"/>
            <a:ext cx="7766936" cy="837429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rgbClr val="6BEB67"/>
                </a:solidFill>
              </a:rPr>
              <a:t>Nous vous remercions!</a:t>
            </a:r>
            <a:endParaRPr lang="fr-FR" dirty="0">
              <a:solidFill>
                <a:srgbClr val="6BEB67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054EC-9C12-4012-908F-70EE1D0FECAF}" type="slidenum">
              <a:rPr lang="fr-FR" sz="2000" smtClean="0"/>
              <a:t>24</a:t>
            </a:fld>
            <a:endParaRPr lang="fr-FR" sz="2000"/>
          </a:p>
        </p:txBody>
      </p:sp>
      <p:pic>
        <p:nvPicPr>
          <p:cNvPr id="6" name="Image 5" descr="https://cdn.discordapp.com/attachments/1296367722833383454/1296415122729730098/p1fpa0tj0m1snt5sq1mfgocg14ic4-2.png?ex=6712342b&amp;is=6710e2ab&amp;hm=6a30ca65c5ae7e8bcbb6207ce38c0a147e67688245b81f4d1b206c71c5c0687a&amp;=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800" y="3517900"/>
            <a:ext cx="1796704" cy="203589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ous-titre 4"/>
          <p:cNvSpPr txBox="1">
            <a:spLocks/>
          </p:cNvSpPr>
          <p:nvPr/>
        </p:nvSpPr>
        <p:spPr>
          <a:xfrm>
            <a:off x="1313436" y="6041362"/>
            <a:ext cx="3445716" cy="4260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 smtClean="0">
                <a:solidFill>
                  <a:srgbClr val="99472C"/>
                </a:solidFill>
              </a:rPr>
              <a:t>Lassana, Pedro, Romain, Théo</a:t>
            </a:r>
            <a:endParaRPr lang="fr-FR" dirty="0">
              <a:solidFill>
                <a:srgbClr val="9947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60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157932" y="683800"/>
            <a:ext cx="7766936" cy="837429"/>
          </a:xfrm>
        </p:spPr>
        <p:txBody>
          <a:bodyPr/>
          <a:lstStyle/>
          <a:p>
            <a:pPr algn="l"/>
            <a:r>
              <a:rPr lang="pt-BR" dirty="0" smtClean="0"/>
              <a:t>L’Entreprise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399000" y="2537917"/>
            <a:ext cx="6007639" cy="2857043"/>
          </a:xfrm>
        </p:spPr>
        <p:txBody>
          <a:bodyPr>
            <a:normAutofit/>
          </a:bodyPr>
          <a:lstStyle/>
          <a:p>
            <a:pPr algn="l"/>
            <a:r>
              <a:rPr lang="fr-FR" dirty="0" smtClean="0">
                <a:solidFill>
                  <a:srgbClr val="99472C"/>
                </a:solidFill>
              </a:rPr>
              <a:t>• Situés au centre-ville d’Albi </a:t>
            </a:r>
            <a:br>
              <a:rPr lang="fr-FR" dirty="0" smtClean="0">
                <a:solidFill>
                  <a:srgbClr val="99472C"/>
                </a:solidFill>
              </a:rPr>
            </a:br>
            <a:endParaRPr lang="fr-FR" dirty="0" smtClean="0">
              <a:solidFill>
                <a:srgbClr val="99472C"/>
              </a:solidFill>
            </a:endParaRPr>
          </a:p>
          <a:p>
            <a:pPr algn="l"/>
            <a:r>
              <a:rPr lang="fr-FR" dirty="0" smtClean="0">
                <a:solidFill>
                  <a:srgbClr val="99472C"/>
                </a:solidFill>
              </a:rPr>
              <a:t/>
            </a:r>
            <a:br>
              <a:rPr lang="fr-FR" dirty="0" smtClean="0">
                <a:solidFill>
                  <a:srgbClr val="99472C"/>
                </a:solidFill>
              </a:rPr>
            </a:br>
            <a:r>
              <a:rPr lang="fr-FR" dirty="0" smtClean="0">
                <a:solidFill>
                  <a:srgbClr val="99472C"/>
                </a:solidFill>
              </a:rPr>
              <a:t>• Spécialisée dans:</a:t>
            </a:r>
          </a:p>
          <a:p>
            <a:pPr algn="l"/>
            <a:r>
              <a:rPr lang="fr-FR" dirty="0">
                <a:solidFill>
                  <a:srgbClr val="99472C"/>
                </a:solidFill>
              </a:rPr>
              <a:t>	</a:t>
            </a:r>
            <a:r>
              <a:rPr lang="fr-FR" dirty="0" smtClean="0">
                <a:solidFill>
                  <a:srgbClr val="99472C"/>
                </a:solidFill>
              </a:rPr>
              <a:t>- le </a:t>
            </a:r>
            <a:r>
              <a:rPr lang="fr-FR" dirty="0">
                <a:solidFill>
                  <a:srgbClr val="99472C"/>
                </a:solidFill>
              </a:rPr>
              <a:t>conseil sur </a:t>
            </a:r>
            <a:r>
              <a:rPr lang="fr-FR" dirty="0" smtClean="0">
                <a:solidFill>
                  <a:srgbClr val="99472C"/>
                </a:solidFill>
              </a:rPr>
              <a:t>l’élevage</a:t>
            </a:r>
          </a:p>
          <a:p>
            <a:pPr algn="l"/>
            <a:r>
              <a:rPr lang="fr-FR" dirty="0" smtClean="0">
                <a:solidFill>
                  <a:srgbClr val="99472C"/>
                </a:solidFill>
              </a:rPr>
              <a:t>	- bien-être </a:t>
            </a:r>
            <a:r>
              <a:rPr lang="fr-FR" dirty="0">
                <a:solidFill>
                  <a:srgbClr val="99472C"/>
                </a:solidFill>
              </a:rPr>
              <a:t>des chiens, chats, oiseaux et </a:t>
            </a:r>
            <a:r>
              <a:rPr lang="fr-FR" dirty="0" smtClean="0">
                <a:solidFill>
                  <a:srgbClr val="99472C"/>
                </a:solidFill>
              </a:rPr>
              <a:t>rongeurs</a:t>
            </a:r>
            <a:endParaRPr lang="fr-FR" dirty="0">
              <a:solidFill>
                <a:srgbClr val="99472C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054EC-9C12-4012-908F-70EE1D0FECAF}" type="slidenum">
              <a:rPr lang="fr-FR" sz="2000" smtClean="0"/>
              <a:t>3</a:t>
            </a:fld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228489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157932" y="683800"/>
            <a:ext cx="7766936" cy="837429"/>
          </a:xfrm>
        </p:spPr>
        <p:txBody>
          <a:bodyPr/>
          <a:lstStyle/>
          <a:p>
            <a:pPr algn="l"/>
            <a:r>
              <a:rPr lang="pt-BR" dirty="0" smtClean="0"/>
              <a:t>L’Entreprise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399000" y="2537917"/>
            <a:ext cx="6007639" cy="2857043"/>
          </a:xfrm>
        </p:spPr>
        <p:txBody>
          <a:bodyPr>
            <a:normAutofit/>
          </a:bodyPr>
          <a:lstStyle/>
          <a:p>
            <a:pPr algn="l"/>
            <a:r>
              <a:rPr lang="fr-FR" dirty="0">
                <a:solidFill>
                  <a:srgbClr val="99472C"/>
                </a:solidFill>
              </a:rPr>
              <a:t>• Nombre important de clients </a:t>
            </a:r>
            <a:r>
              <a:rPr lang="fr-FR" dirty="0" smtClean="0">
                <a:solidFill>
                  <a:srgbClr val="99472C"/>
                </a:solidFill>
              </a:rPr>
              <a:t>habituels</a:t>
            </a:r>
          </a:p>
          <a:p>
            <a:pPr algn="l"/>
            <a:endParaRPr lang="fr-FR" dirty="0" smtClean="0">
              <a:solidFill>
                <a:srgbClr val="99472C"/>
              </a:solidFill>
            </a:endParaRPr>
          </a:p>
          <a:p>
            <a:pPr algn="l"/>
            <a:r>
              <a:rPr lang="fr-FR" dirty="0" smtClean="0">
                <a:solidFill>
                  <a:srgbClr val="99472C"/>
                </a:solidFill>
              </a:rPr>
              <a:t>• </a:t>
            </a:r>
            <a:r>
              <a:rPr lang="fr-FR" dirty="0">
                <a:solidFill>
                  <a:srgbClr val="99472C"/>
                </a:solidFill>
              </a:rPr>
              <a:t>Forte expérience dans le </a:t>
            </a:r>
            <a:r>
              <a:rPr lang="fr-FR" dirty="0" smtClean="0">
                <a:solidFill>
                  <a:srgbClr val="99472C"/>
                </a:solidFill>
              </a:rPr>
              <a:t>secteur</a:t>
            </a:r>
          </a:p>
          <a:p>
            <a:pPr algn="l"/>
            <a:endParaRPr lang="fr-FR" dirty="0">
              <a:solidFill>
                <a:srgbClr val="99472C"/>
              </a:solidFill>
            </a:endParaRPr>
          </a:p>
          <a:p>
            <a:pPr algn="l"/>
            <a:r>
              <a:rPr lang="fr-FR" dirty="0">
                <a:solidFill>
                  <a:srgbClr val="99472C"/>
                </a:solidFill>
              </a:rPr>
              <a:t>• COVID-19 ferme le magasin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054EC-9C12-4012-908F-70EE1D0FECAF}" type="slidenum">
              <a:rPr lang="fr-FR" sz="2000" smtClean="0"/>
              <a:t>4</a:t>
            </a:fld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142182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157932" y="683800"/>
            <a:ext cx="7766936" cy="837429"/>
          </a:xfrm>
        </p:spPr>
        <p:txBody>
          <a:bodyPr/>
          <a:lstStyle/>
          <a:p>
            <a:pPr algn="l"/>
            <a:r>
              <a:rPr lang="pt-BR" dirty="0" smtClean="0"/>
              <a:t>L’Entreprise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399000" y="2537917"/>
            <a:ext cx="6007639" cy="2857043"/>
          </a:xfrm>
        </p:spPr>
        <p:txBody>
          <a:bodyPr>
            <a:normAutofit/>
          </a:bodyPr>
          <a:lstStyle/>
          <a:p>
            <a:pPr algn="l"/>
            <a:r>
              <a:rPr lang="fr-FR" dirty="0">
                <a:solidFill>
                  <a:srgbClr val="99472C"/>
                </a:solidFill>
              </a:rPr>
              <a:t>• Résilience du </a:t>
            </a:r>
            <a:r>
              <a:rPr lang="fr-FR" dirty="0" smtClean="0">
                <a:solidFill>
                  <a:srgbClr val="99472C"/>
                </a:solidFill>
              </a:rPr>
              <a:t>défi</a:t>
            </a:r>
          </a:p>
          <a:p>
            <a:pPr algn="l"/>
            <a:endParaRPr lang="fr-FR" dirty="0">
              <a:solidFill>
                <a:srgbClr val="99472C"/>
              </a:solidFill>
            </a:endParaRPr>
          </a:p>
          <a:p>
            <a:pPr algn="l"/>
            <a:r>
              <a:rPr lang="fr-FR" dirty="0">
                <a:solidFill>
                  <a:srgbClr val="99472C"/>
                </a:solidFill>
              </a:rPr>
              <a:t>• Remonte de la </a:t>
            </a:r>
            <a:r>
              <a:rPr lang="fr-FR" dirty="0" smtClean="0">
                <a:solidFill>
                  <a:srgbClr val="99472C"/>
                </a:solidFill>
              </a:rPr>
              <a:t>situation</a:t>
            </a:r>
          </a:p>
          <a:p>
            <a:pPr algn="l"/>
            <a:endParaRPr lang="fr-FR" dirty="0">
              <a:solidFill>
                <a:srgbClr val="99472C"/>
              </a:solidFill>
            </a:endParaRPr>
          </a:p>
          <a:p>
            <a:pPr algn="l"/>
            <a:r>
              <a:rPr lang="fr-FR" dirty="0">
                <a:solidFill>
                  <a:srgbClr val="99472C"/>
                </a:solidFill>
              </a:rPr>
              <a:t>• Nouveau projet d’expansion de clientèle </a:t>
            </a:r>
            <a:endParaRPr lang="fr-FR" dirty="0" smtClean="0">
              <a:solidFill>
                <a:srgbClr val="99472C"/>
              </a:solidFill>
            </a:endParaRPr>
          </a:p>
          <a:p>
            <a:pPr algn="l"/>
            <a:endParaRPr lang="fr-FR" dirty="0">
              <a:solidFill>
                <a:srgbClr val="99472C"/>
              </a:solidFill>
            </a:endParaRPr>
          </a:p>
          <a:p>
            <a:pPr algn="l"/>
            <a:r>
              <a:rPr lang="fr-FR" dirty="0">
                <a:solidFill>
                  <a:srgbClr val="99472C"/>
                </a:solidFill>
              </a:rPr>
              <a:t>• Présence en ligne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054EC-9C12-4012-908F-70EE1D0FECAF}" type="slidenum">
              <a:rPr lang="fr-FR" sz="2000" smtClean="0"/>
              <a:t>5</a:t>
            </a:fld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33998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157932" y="683800"/>
            <a:ext cx="7766936" cy="837429"/>
          </a:xfrm>
        </p:spPr>
        <p:txBody>
          <a:bodyPr/>
          <a:lstStyle/>
          <a:p>
            <a:pPr algn="l"/>
            <a:r>
              <a:rPr lang="pt-BR" dirty="0" smtClean="0"/>
              <a:t>Le Contexte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399000" y="2537917"/>
            <a:ext cx="6007639" cy="2857043"/>
          </a:xfrm>
        </p:spPr>
        <p:txBody>
          <a:bodyPr>
            <a:normAutofit/>
          </a:bodyPr>
          <a:lstStyle/>
          <a:p>
            <a:pPr algn="l"/>
            <a:r>
              <a:rPr lang="fr-FR" dirty="0">
                <a:solidFill>
                  <a:srgbClr val="99472C"/>
                </a:solidFill>
              </a:rPr>
              <a:t>• Création d’un site </a:t>
            </a:r>
            <a:r>
              <a:rPr lang="fr-FR" dirty="0" smtClean="0">
                <a:solidFill>
                  <a:srgbClr val="99472C"/>
                </a:solidFill>
              </a:rPr>
              <a:t>:</a:t>
            </a:r>
          </a:p>
          <a:p>
            <a:pPr algn="l"/>
            <a:endParaRPr lang="fr-FR" dirty="0">
              <a:solidFill>
                <a:srgbClr val="99472C"/>
              </a:solidFill>
            </a:endParaRPr>
          </a:p>
          <a:p>
            <a:pPr algn="l"/>
            <a:r>
              <a:rPr lang="fr-FR" dirty="0" smtClean="0">
                <a:solidFill>
                  <a:srgbClr val="99472C"/>
                </a:solidFill>
              </a:rPr>
              <a:t>	- D’étendre </a:t>
            </a:r>
            <a:r>
              <a:rPr lang="fr-FR" dirty="0">
                <a:solidFill>
                  <a:srgbClr val="99472C"/>
                </a:solidFill>
              </a:rPr>
              <a:t>sa </a:t>
            </a:r>
            <a:r>
              <a:rPr lang="fr-FR" dirty="0" smtClean="0">
                <a:solidFill>
                  <a:srgbClr val="99472C"/>
                </a:solidFill>
              </a:rPr>
              <a:t>clientèle</a:t>
            </a:r>
          </a:p>
          <a:p>
            <a:pPr algn="l"/>
            <a:endParaRPr lang="fr-FR" dirty="0">
              <a:solidFill>
                <a:srgbClr val="99472C"/>
              </a:solidFill>
            </a:endParaRPr>
          </a:p>
          <a:p>
            <a:pPr algn="l"/>
            <a:r>
              <a:rPr lang="fr-FR" dirty="0" smtClean="0">
                <a:solidFill>
                  <a:srgbClr val="99472C"/>
                </a:solidFill>
              </a:rPr>
              <a:t>	- Mettre </a:t>
            </a:r>
            <a:r>
              <a:rPr lang="fr-FR" dirty="0">
                <a:solidFill>
                  <a:srgbClr val="99472C"/>
                </a:solidFill>
              </a:rPr>
              <a:t>en avant ses conseils </a:t>
            </a:r>
            <a:endParaRPr lang="fr-FR" dirty="0" smtClean="0">
              <a:solidFill>
                <a:srgbClr val="99472C"/>
              </a:solidFill>
            </a:endParaRPr>
          </a:p>
          <a:p>
            <a:pPr algn="l"/>
            <a:endParaRPr lang="fr-FR" dirty="0">
              <a:solidFill>
                <a:srgbClr val="99472C"/>
              </a:solidFill>
            </a:endParaRPr>
          </a:p>
          <a:p>
            <a:pPr algn="l"/>
            <a:r>
              <a:rPr lang="fr-FR" dirty="0" smtClean="0">
                <a:solidFill>
                  <a:srgbClr val="99472C"/>
                </a:solidFill>
              </a:rPr>
              <a:t>	- Augmenter </a:t>
            </a:r>
            <a:r>
              <a:rPr lang="fr-FR" dirty="0">
                <a:solidFill>
                  <a:srgbClr val="99472C"/>
                </a:solidFill>
              </a:rPr>
              <a:t>son chiffre </a:t>
            </a:r>
            <a:r>
              <a:rPr lang="fr-FR" dirty="0" smtClean="0">
                <a:solidFill>
                  <a:srgbClr val="99472C"/>
                </a:solidFill>
              </a:rPr>
              <a:t>d’affaires</a:t>
            </a:r>
            <a:endParaRPr lang="fr-FR" dirty="0">
              <a:solidFill>
                <a:srgbClr val="99472C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054EC-9C12-4012-908F-70EE1D0FECAF}" type="slidenum">
              <a:rPr lang="fr-FR" sz="2000" smtClean="0"/>
              <a:t>6</a:t>
            </a:fld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256853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157932" y="683800"/>
            <a:ext cx="7766936" cy="837429"/>
          </a:xfrm>
        </p:spPr>
        <p:txBody>
          <a:bodyPr/>
          <a:lstStyle/>
          <a:p>
            <a:pPr algn="l"/>
            <a:r>
              <a:rPr lang="pt-BR" dirty="0" smtClean="0"/>
              <a:t>Le Contexte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399000" y="2537917"/>
            <a:ext cx="6007639" cy="2857043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fr-FR" dirty="0">
                <a:solidFill>
                  <a:srgbClr val="99472C"/>
                </a:solidFill>
              </a:rPr>
              <a:t>• Le client :</a:t>
            </a:r>
          </a:p>
          <a:p>
            <a:pPr algn="l"/>
            <a:r>
              <a:rPr lang="fr-FR" dirty="0" smtClean="0">
                <a:solidFill>
                  <a:srgbClr val="99472C"/>
                </a:solidFill>
              </a:rPr>
              <a:t>	Monsieur </a:t>
            </a:r>
            <a:r>
              <a:rPr lang="fr-FR" dirty="0">
                <a:solidFill>
                  <a:srgbClr val="99472C"/>
                </a:solidFill>
              </a:rPr>
              <a:t>Philippe DUPONT – Manager </a:t>
            </a:r>
          </a:p>
          <a:p>
            <a:pPr algn="l"/>
            <a:r>
              <a:rPr lang="fr-FR" dirty="0" smtClean="0">
                <a:solidFill>
                  <a:srgbClr val="99472C"/>
                </a:solidFill>
              </a:rPr>
              <a:t>	Jules</a:t>
            </a:r>
            <a:r>
              <a:rPr lang="fr-FR" dirty="0">
                <a:solidFill>
                  <a:srgbClr val="99472C"/>
                </a:solidFill>
              </a:rPr>
              <a:t>– Responsable pour les questions techniques du site</a:t>
            </a:r>
          </a:p>
          <a:p>
            <a:pPr algn="l"/>
            <a:endParaRPr lang="fr-FR" dirty="0">
              <a:solidFill>
                <a:srgbClr val="99472C"/>
              </a:solidFill>
            </a:endParaRPr>
          </a:p>
          <a:p>
            <a:pPr algn="l"/>
            <a:r>
              <a:rPr lang="fr-FR" dirty="0">
                <a:solidFill>
                  <a:srgbClr val="99472C"/>
                </a:solidFill>
              </a:rPr>
              <a:t>• L’agence Midi Web Agency :</a:t>
            </a:r>
          </a:p>
          <a:p>
            <a:pPr algn="l"/>
            <a:r>
              <a:rPr lang="fr-FR" dirty="0" smtClean="0">
                <a:solidFill>
                  <a:srgbClr val="99472C"/>
                </a:solidFill>
              </a:rPr>
              <a:t>	Romain</a:t>
            </a:r>
            <a:endParaRPr lang="fr-FR" dirty="0">
              <a:solidFill>
                <a:srgbClr val="99472C"/>
              </a:solidFill>
            </a:endParaRPr>
          </a:p>
          <a:p>
            <a:pPr algn="l"/>
            <a:r>
              <a:rPr lang="fr-FR" dirty="0" smtClean="0">
                <a:solidFill>
                  <a:srgbClr val="99472C"/>
                </a:solidFill>
              </a:rPr>
              <a:t>	Pedro</a:t>
            </a:r>
            <a:endParaRPr lang="fr-FR" dirty="0">
              <a:solidFill>
                <a:srgbClr val="99472C"/>
              </a:solidFill>
            </a:endParaRPr>
          </a:p>
          <a:p>
            <a:pPr algn="l"/>
            <a:r>
              <a:rPr lang="fr-FR" dirty="0" smtClean="0">
                <a:solidFill>
                  <a:srgbClr val="99472C"/>
                </a:solidFill>
              </a:rPr>
              <a:t>	Lassana</a:t>
            </a:r>
            <a:endParaRPr lang="fr-FR" dirty="0">
              <a:solidFill>
                <a:srgbClr val="99472C"/>
              </a:solidFill>
            </a:endParaRPr>
          </a:p>
          <a:p>
            <a:pPr algn="l"/>
            <a:r>
              <a:rPr lang="fr-FR" dirty="0" smtClean="0">
                <a:solidFill>
                  <a:srgbClr val="99472C"/>
                </a:solidFill>
              </a:rPr>
              <a:t>	Théo</a:t>
            </a:r>
            <a:endParaRPr lang="fr-FR" dirty="0">
              <a:solidFill>
                <a:srgbClr val="99472C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054EC-9C12-4012-908F-70EE1D0FECAF}" type="slidenum">
              <a:rPr lang="fr-FR" sz="2000" smtClean="0"/>
              <a:t>7</a:t>
            </a:fld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85325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157932" y="683800"/>
            <a:ext cx="7766936" cy="837429"/>
          </a:xfrm>
        </p:spPr>
        <p:txBody>
          <a:bodyPr/>
          <a:lstStyle/>
          <a:p>
            <a:pPr algn="l"/>
            <a:r>
              <a:rPr lang="pt-BR" dirty="0" smtClean="0"/>
              <a:t>Analyse Marketing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399000" y="1763218"/>
            <a:ext cx="6007639" cy="537792"/>
          </a:xfrm>
        </p:spPr>
        <p:txBody>
          <a:bodyPr>
            <a:normAutofit/>
          </a:bodyPr>
          <a:lstStyle/>
          <a:p>
            <a:pPr algn="l"/>
            <a:r>
              <a:rPr lang="fr-FR" b="1" dirty="0">
                <a:solidFill>
                  <a:srgbClr val="99472C"/>
                </a:solidFill>
              </a:rPr>
              <a:t>Diagnostique de </a:t>
            </a:r>
            <a:r>
              <a:rPr lang="fr-FR" b="1" dirty="0" smtClean="0">
                <a:solidFill>
                  <a:srgbClr val="99472C"/>
                </a:solidFill>
              </a:rPr>
              <a:t>l’entreprise</a:t>
            </a:r>
          </a:p>
          <a:p>
            <a:pPr algn="l"/>
            <a:endParaRPr lang="pt-BR" dirty="0">
              <a:solidFill>
                <a:srgbClr val="99472C"/>
              </a:solidFill>
            </a:endParaRPr>
          </a:p>
          <a:p>
            <a:pPr algn="l"/>
            <a:endParaRPr lang="fr-FR" dirty="0">
              <a:solidFill>
                <a:srgbClr val="99472C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054EC-9C12-4012-908F-70EE1D0FECAF}" type="slidenum">
              <a:rPr lang="fr-FR" sz="2000" smtClean="0"/>
              <a:t>8</a:t>
            </a:fld>
            <a:endParaRPr lang="fr-FR" sz="2000"/>
          </a:p>
        </p:txBody>
      </p:sp>
      <p:pic>
        <p:nvPicPr>
          <p:cNvPr id="1026" name="Picture 2" descr="SWOT Analysis Templates | Editable Templates for PowerPoint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000" y="2159694"/>
            <a:ext cx="4645306" cy="3612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ous-titre 4"/>
          <p:cNvSpPr txBox="1">
            <a:spLocks/>
          </p:cNvSpPr>
          <p:nvPr/>
        </p:nvSpPr>
        <p:spPr>
          <a:xfrm>
            <a:off x="1670871" y="2564481"/>
            <a:ext cx="1870351" cy="12411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fr-FR" sz="1400" dirty="0" smtClean="0">
                <a:solidFill>
                  <a:srgbClr val="99472C"/>
                </a:solidFill>
              </a:rPr>
              <a:t>Expérience</a:t>
            </a:r>
          </a:p>
          <a:p>
            <a:pPr algn="l">
              <a:spcBef>
                <a:spcPts val="0"/>
              </a:spcBef>
            </a:pPr>
            <a:r>
              <a:rPr lang="fr-FR" sz="1400" dirty="0" smtClean="0">
                <a:solidFill>
                  <a:srgbClr val="99472C"/>
                </a:solidFill>
              </a:rPr>
              <a:t>Base </a:t>
            </a:r>
            <a:r>
              <a:rPr lang="fr-FR" sz="1400" dirty="0">
                <a:solidFill>
                  <a:srgbClr val="99472C"/>
                </a:solidFill>
              </a:rPr>
              <a:t>de </a:t>
            </a:r>
            <a:r>
              <a:rPr lang="fr-FR" sz="1400" dirty="0" smtClean="0">
                <a:solidFill>
                  <a:srgbClr val="99472C"/>
                </a:solidFill>
              </a:rPr>
              <a:t>clients</a:t>
            </a:r>
          </a:p>
          <a:p>
            <a:pPr algn="l">
              <a:spcBef>
                <a:spcPts val="0"/>
              </a:spcBef>
            </a:pPr>
            <a:r>
              <a:rPr lang="fr-FR" sz="1400" dirty="0" smtClean="0">
                <a:solidFill>
                  <a:srgbClr val="99472C"/>
                </a:solidFill>
              </a:rPr>
              <a:t>Localisation</a:t>
            </a:r>
          </a:p>
          <a:p>
            <a:pPr algn="l">
              <a:spcBef>
                <a:spcPts val="0"/>
              </a:spcBef>
            </a:pPr>
            <a:r>
              <a:rPr lang="fr-FR" sz="1400" dirty="0" smtClean="0">
                <a:solidFill>
                  <a:srgbClr val="99472C"/>
                </a:solidFill>
              </a:rPr>
              <a:t>Qualité </a:t>
            </a:r>
            <a:r>
              <a:rPr lang="fr-FR" sz="1400" dirty="0">
                <a:solidFill>
                  <a:srgbClr val="99472C"/>
                </a:solidFill>
              </a:rPr>
              <a:t>des </a:t>
            </a:r>
            <a:r>
              <a:rPr lang="fr-FR" sz="1400" dirty="0" smtClean="0">
                <a:solidFill>
                  <a:srgbClr val="99472C"/>
                </a:solidFill>
              </a:rPr>
              <a:t>produits</a:t>
            </a:r>
          </a:p>
          <a:p>
            <a:pPr algn="l">
              <a:spcBef>
                <a:spcPts val="0"/>
              </a:spcBef>
            </a:pPr>
            <a:r>
              <a:rPr lang="fr-FR" sz="1400" dirty="0" smtClean="0">
                <a:solidFill>
                  <a:srgbClr val="99472C"/>
                </a:solidFill>
              </a:rPr>
              <a:t>Produits </a:t>
            </a:r>
            <a:r>
              <a:rPr lang="fr-FR" sz="1400" dirty="0">
                <a:solidFill>
                  <a:srgbClr val="99472C"/>
                </a:solidFill>
              </a:rPr>
              <a:t>bio</a:t>
            </a:r>
            <a:endParaRPr lang="pt-BR" sz="1400" dirty="0" smtClean="0">
              <a:solidFill>
                <a:srgbClr val="99472C"/>
              </a:solidFill>
            </a:endParaRPr>
          </a:p>
          <a:p>
            <a:pPr algn="l"/>
            <a:endParaRPr lang="fr-FR" sz="1400" dirty="0">
              <a:solidFill>
                <a:srgbClr val="99472C"/>
              </a:solidFill>
            </a:endParaRPr>
          </a:p>
        </p:txBody>
      </p:sp>
      <p:sp>
        <p:nvSpPr>
          <p:cNvPr id="9" name="Sous-titre 4"/>
          <p:cNvSpPr txBox="1">
            <a:spLocks/>
          </p:cNvSpPr>
          <p:nvPr/>
        </p:nvSpPr>
        <p:spPr>
          <a:xfrm>
            <a:off x="4009518" y="2564481"/>
            <a:ext cx="1870351" cy="12411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fr-FR" sz="1400" dirty="0">
                <a:solidFill>
                  <a:srgbClr val="99472C"/>
                </a:solidFill>
              </a:rPr>
              <a:t>Petite </a:t>
            </a:r>
            <a:r>
              <a:rPr lang="fr-FR" sz="1400" dirty="0" smtClean="0">
                <a:solidFill>
                  <a:srgbClr val="99472C"/>
                </a:solidFill>
              </a:rPr>
              <a:t>entreprise</a:t>
            </a:r>
            <a:br>
              <a:rPr lang="fr-FR" sz="1400" dirty="0" smtClean="0">
                <a:solidFill>
                  <a:srgbClr val="99472C"/>
                </a:solidFill>
              </a:rPr>
            </a:br>
            <a:r>
              <a:rPr lang="fr-FR" sz="1400" dirty="0" smtClean="0">
                <a:solidFill>
                  <a:srgbClr val="99472C"/>
                </a:solidFill>
              </a:rPr>
              <a:t>Pas </a:t>
            </a:r>
            <a:r>
              <a:rPr lang="fr-FR" sz="1400" dirty="0">
                <a:solidFill>
                  <a:srgbClr val="99472C"/>
                </a:solidFill>
              </a:rPr>
              <a:t>de dépôt</a:t>
            </a:r>
          </a:p>
        </p:txBody>
      </p:sp>
      <p:sp>
        <p:nvSpPr>
          <p:cNvPr id="10" name="Sous-titre 4"/>
          <p:cNvSpPr txBox="1">
            <a:spLocks/>
          </p:cNvSpPr>
          <p:nvPr/>
        </p:nvSpPr>
        <p:spPr>
          <a:xfrm>
            <a:off x="1670871" y="4287987"/>
            <a:ext cx="1870351" cy="12411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fr-FR" sz="1400" dirty="0" smtClean="0">
                <a:solidFill>
                  <a:srgbClr val="99472C"/>
                </a:solidFill>
              </a:rPr>
              <a:t>Augmentation </a:t>
            </a:r>
            <a:r>
              <a:rPr lang="fr-FR" sz="1400" dirty="0">
                <a:solidFill>
                  <a:srgbClr val="99472C"/>
                </a:solidFill>
              </a:rPr>
              <a:t>du nombre d’animaux de compagnie en France </a:t>
            </a:r>
          </a:p>
        </p:txBody>
      </p:sp>
      <p:sp>
        <p:nvSpPr>
          <p:cNvPr id="11" name="Sous-titre 4"/>
          <p:cNvSpPr txBox="1">
            <a:spLocks/>
          </p:cNvSpPr>
          <p:nvPr/>
        </p:nvSpPr>
        <p:spPr>
          <a:xfrm>
            <a:off x="3919946" y="4304849"/>
            <a:ext cx="1870351" cy="124113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fr-FR" sz="1400" dirty="0">
                <a:solidFill>
                  <a:srgbClr val="99472C"/>
                </a:solidFill>
              </a:rPr>
              <a:t>Concurrence </a:t>
            </a:r>
            <a:r>
              <a:rPr lang="fr-FR" sz="1400" dirty="0" err="1" smtClean="0">
                <a:solidFill>
                  <a:srgbClr val="99472C"/>
                </a:solidFill>
              </a:rPr>
              <a:t>MaxiZoo</a:t>
            </a:r>
            <a:r>
              <a:rPr lang="fr-FR" sz="1400" dirty="0" smtClean="0">
                <a:solidFill>
                  <a:srgbClr val="99472C"/>
                </a:solidFill>
              </a:rPr>
              <a:t> </a:t>
            </a:r>
            <a:r>
              <a:rPr lang="fr-FR" sz="1400" dirty="0">
                <a:solidFill>
                  <a:srgbClr val="99472C"/>
                </a:solidFill>
              </a:rPr>
              <a:t>Inflation de </a:t>
            </a:r>
            <a:r>
              <a:rPr lang="fr-FR" sz="1400" dirty="0" smtClean="0">
                <a:solidFill>
                  <a:srgbClr val="99472C"/>
                </a:solidFill>
              </a:rPr>
              <a:t>loyer </a:t>
            </a:r>
            <a:r>
              <a:rPr lang="fr-FR" sz="1400" dirty="0">
                <a:solidFill>
                  <a:srgbClr val="99472C"/>
                </a:solidFill>
              </a:rPr>
              <a:t>Augmentation des achats en ligne en détriment du local </a:t>
            </a:r>
            <a:r>
              <a:rPr lang="fr-FR" sz="1400" dirty="0" smtClean="0">
                <a:solidFill>
                  <a:srgbClr val="99472C"/>
                </a:solidFill>
              </a:rPr>
              <a:t>physique</a:t>
            </a:r>
            <a:endParaRPr lang="fr-FR" sz="1400" dirty="0">
              <a:solidFill>
                <a:srgbClr val="9947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77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157932" y="683800"/>
            <a:ext cx="7766936" cy="837429"/>
          </a:xfrm>
        </p:spPr>
        <p:txBody>
          <a:bodyPr/>
          <a:lstStyle/>
          <a:p>
            <a:pPr algn="l"/>
            <a:r>
              <a:rPr lang="pt-BR" dirty="0" smtClean="0"/>
              <a:t>Analyse Marketing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398999" y="2533525"/>
            <a:ext cx="6007639" cy="537792"/>
          </a:xfrm>
        </p:spPr>
        <p:txBody>
          <a:bodyPr>
            <a:normAutofit/>
          </a:bodyPr>
          <a:lstStyle/>
          <a:p>
            <a:pPr algn="l"/>
            <a:r>
              <a:rPr lang="fr-FR" b="1" dirty="0">
                <a:solidFill>
                  <a:srgbClr val="99472C"/>
                </a:solidFill>
              </a:rPr>
              <a:t>Concurrence</a:t>
            </a:r>
            <a:endParaRPr lang="pt-BR" dirty="0">
              <a:solidFill>
                <a:srgbClr val="99472C"/>
              </a:solidFill>
            </a:endParaRPr>
          </a:p>
          <a:p>
            <a:pPr algn="l"/>
            <a:endParaRPr lang="fr-FR" dirty="0">
              <a:solidFill>
                <a:srgbClr val="99472C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054EC-9C12-4012-908F-70EE1D0FECAF}" type="slidenum">
              <a:rPr lang="fr-FR" sz="2000" smtClean="0"/>
              <a:t>9</a:t>
            </a:fld>
            <a:endParaRPr lang="fr-FR" sz="2000"/>
          </a:p>
        </p:txBody>
      </p:sp>
      <p:sp>
        <p:nvSpPr>
          <p:cNvPr id="12" name="Sous-titre 4"/>
          <p:cNvSpPr txBox="1">
            <a:spLocks/>
          </p:cNvSpPr>
          <p:nvPr/>
        </p:nvSpPr>
        <p:spPr>
          <a:xfrm>
            <a:off x="1399000" y="3325317"/>
            <a:ext cx="6007639" cy="28570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rgbClr val="99472C"/>
                </a:solidFill>
              </a:rPr>
              <a:t>• </a:t>
            </a:r>
            <a:r>
              <a:rPr lang="fr-FR" dirty="0" err="1">
                <a:solidFill>
                  <a:srgbClr val="99472C"/>
                </a:solidFill>
              </a:rPr>
              <a:t>MaxiZoo</a:t>
            </a:r>
            <a:r>
              <a:rPr lang="fr-FR" dirty="0">
                <a:solidFill>
                  <a:srgbClr val="99472C"/>
                </a:solidFill>
              </a:rPr>
              <a:t> à 5km, grosse franchise du </a:t>
            </a:r>
            <a:r>
              <a:rPr lang="fr-FR" dirty="0" smtClean="0">
                <a:solidFill>
                  <a:srgbClr val="99472C"/>
                </a:solidFill>
              </a:rPr>
              <a:t>secteur</a:t>
            </a:r>
            <a:br>
              <a:rPr lang="fr-FR" dirty="0" smtClean="0">
                <a:solidFill>
                  <a:srgbClr val="99472C"/>
                </a:solidFill>
              </a:rPr>
            </a:br>
            <a:endParaRPr lang="fr-FR" dirty="0" smtClean="0">
              <a:solidFill>
                <a:srgbClr val="99472C"/>
              </a:solidFill>
            </a:endParaRPr>
          </a:p>
          <a:p>
            <a:pPr algn="l"/>
            <a:endParaRPr lang="fr-FR" dirty="0" smtClean="0">
              <a:solidFill>
                <a:srgbClr val="99472C"/>
              </a:solidFill>
            </a:endParaRPr>
          </a:p>
          <a:p>
            <a:pPr algn="l"/>
            <a:r>
              <a:rPr lang="fr-FR" dirty="0">
                <a:solidFill>
                  <a:srgbClr val="99472C"/>
                </a:solidFill>
              </a:rPr>
              <a:t>• Le coin croquettes – Chiens et </a:t>
            </a:r>
            <a:r>
              <a:rPr lang="fr-FR" dirty="0" smtClean="0">
                <a:solidFill>
                  <a:srgbClr val="99472C"/>
                </a:solidFill>
              </a:rPr>
              <a:t>chats</a:t>
            </a:r>
          </a:p>
          <a:p>
            <a:pPr algn="l"/>
            <a:endParaRPr lang="fr-FR" dirty="0">
              <a:solidFill>
                <a:srgbClr val="99472C"/>
              </a:solidFill>
            </a:endParaRPr>
          </a:p>
          <a:p>
            <a:pPr algn="l"/>
            <a:r>
              <a:rPr lang="fr-FR" dirty="0" smtClean="0">
                <a:solidFill>
                  <a:srgbClr val="99472C"/>
                </a:solidFill>
              </a:rPr>
              <a:t>• Médor </a:t>
            </a:r>
            <a:r>
              <a:rPr lang="fr-FR" dirty="0">
                <a:solidFill>
                  <a:srgbClr val="99472C"/>
                </a:solidFill>
              </a:rPr>
              <a:t>et compagnie</a:t>
            </a:r>
          </a:p>
        </p:txBody>
      </p:sp>
    </p:spTree>
    <p:extLst>
      <p:ext uri="{BB962C8B-B14F-4D97-AF65-F5344CB8AC3E}">
        <p14:creationId xmlns:p14="http://schemas.microsoft.com/office/powerpoint/2010/main" val="377790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140</TotalTime>
  <Words>407</Words>
  <Application>Microsoft Office PowerPoint</Application>
  <PresentationFormat>Grand écran</PresentationFormat>
  <Paragraphs>175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9" baseType="lpstr">
      <vt:lpstr>Arial</vt:lpstr>
      <vt:lpstr>Calibri</vt:lpstr>
      <vt:lpstr>Trebuchet MS</vt:lpstr>
      <vt:lpstr>Wingdings 3</vt:lpstr>
      <vt:lpstr>Facette</vt:lpstr>
      <vt:lpstr>ANIMALIN</vt:lpstr>
      <vt:lpstr>L’Entreprise</vt:lpstr>
      <vt:lpstr>L’Entreprise</vt:lpstr>
      <vt:lpstr>L’Entreprise</vt:lpstr>
      <vt:lpstr>L’Entreprise</vt:lpstr>
      <vt:lpstr>Le Contexte</vt:lpstr>
      <vt:lpstr>Le Contexte</vt:lpstr>
      <vt:lpstr>Analyse Marketing</vt:lpstr>
      <vt:lpstr>Analyse Marketing</vt:lpstr>
      <vt:lpstr>Analyse Marketing</vt:lpstr>
      <vt:lpstr>Analyse Marketing</vt:lpstr>
      <vt:lpstr>Analyse Marketing</vt:lpstr>
      <vt:lpstr>Analyse Marketing</vt:lpstr>
      <vt:lpstr>Analyse Marketing</vt:lpstr>
      <vt:lpstr>Analyse Marketing</vt:lpstr>
      <vt:lpstr>Définition des Besoins</vt:lpstr>
      <vt:lpstr>Les Contraintes</vt:lpstr>
      <vt:lpstr>Les Contraintes</vt:lpstr>
      <vt:lpstr>Déroulement Du Projet</vt:lpstr>
      <vt:lpstr>Déroulement Du Projet</vt:lpstr>
      <vt:lpstr>Déroulement Du Projet</vt:lpstr>
      <vt:lpstr>Déroulement Du Projet</vt:lpstr>
      <vt:lpstr>Déroulement Du Projet</vt:lpstr>
      <vt:lpstr>Nous vous remercions!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ANIMALIN</dc:title>
  <dc:creator>dev</dc:creator>
  <cp:lastModifiedBy>dev</cp:lastModifiedBy>
  <cp:revision>12</cp:revision>
  <dcterms:created xsi:type="dcterms:W3CDTF">2024-10-18T07:45:51Z</dcterms:created>
  <dcterms:modified xsi:type="dcterms:W3CDTF">2024-10-18T10:06:05Z</dcterms:modified>
</cp:coreProperties>
</file>