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50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429124" y="2071678"/>
            <a:ext cx="1714512" cy="171451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Epay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142976" y="500042"/>
            <a:ext cx="1714512" cy="171451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对接支付某</a:t>
            </a:r>
            <a:r>
              <a:rPr lang="en-US" altLang="zh-CN" dirty="0" smtClean="0"/>
              <a:t>APP(1)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1214414" y="4143380"/>
            <a:ext cx="1714512" cy="171451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对接支付某</a:t>
            </a:r>
            <a:r>
              <a:rPr lang="en-US" altLang="zh-CN" dirty="0" smtClean="0"/>
              <a:t>APP(n)</a:t>
            </a:r>
            <a:endParaRPr lang="zh-CN" altLang="en-US" dirty="0"/>
          </a:p>
        </p:txBody>
      </p:sp>
      <p:sp>
        <p:nvSpPr>
          <p:cNvPr id="10" name="直角上箭头 9"/>
          <p:cNvSpPr/>
          <p:nvPr/>
        </p:nvSpPr>
        <p:spPr>
          <a:xfrm flipH="1">
            <a:off x="2285984" y="2285992"/>
            <a:ext cx="2143140" cy="1000132"/>
          </a:xfrm>
          <a:prstGeom prst="bent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直角上箭头 10"/>
          <p:cNvSpPr/>
          <p:nvPr/>
        </p:nvSpPr>
        <p:spPr>
          <a:xfrm flipH="1" flipV="1">
            <a:off x="2285984" y="3357562"/>
            <a:ext cx="2143140" cy="785818"/>
          </a:xfrm>
          <a:prstGeom prst="bent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000364" y="2285992"/>
            <a:ext cx="1214446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appid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3000364" y="3643314"/>
            <a:ext cx="1214446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appid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643438" y="3000372"/>
            <a:ext cx="1714512" cy="171451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Epay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857356" y="-142900"/>
            <a:ext cx="1714512" cy="171451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对接支付某</a:t>
            </a:r>
            <a:r>
              <a:rPr lang="en-US" altLang="zh-CN" dirty="0" smtClean="0"/>
              <a:t>APP(1)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7000892" y="-24"/>
            <a:ext cx="1714512" cy="171451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第三方身份系统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3643306" y="-24"/>
            <a:ext cx="3143272" cy="785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登录用户名密码</a:t>
            </a:r>
            <a:endParaRPr lang="zh-CN" altLang="en-US" dirty="0"/>
          </a:p>
        </p:txBody>
      </p:sp>
      <p:sp>
        <p:nvSpPr>
          <p:cNvPr id="8" name="左箭头 7"/>
          <p:cNvSpPr/>
          <p:nvPr/>
        </p:nvSpPr>
        <p:spPr>
          <a:xfrm>
            <a:off x="3571868" y="785794"/>
            <a:ext cx="3143272" cy="64294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返回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userid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3071802" y="1500174"/>
            <a:ext cx="1785950" cy="15716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rot="10800000">
            <a:off x="2714612" y="1428736"/>
            <a:ext cx="2071701" cy="18573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" name="线形标注 1 17"/>
          <p:cNvSpPr/>
          <p:nvPr/>
        </p:nvSpPr>
        <p:spPr>
          <a:xfrm>
            <a:off x="4357686" y="1357298"/>
            <a:ext cx="2357454" cy="1214446"/>
          </a:xfrm>
          <a:prstGeom prst="borderCallout1">
            <a:avLst>
              <a:gd name="adj1" fmla="val 49226"/>
              <a:gd name="adj2" fmla="val -468"/>
              <a:gd name="adj3" fmla="val 77365"/>
              <a:gd name="adj4" fmla="val -1373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创建订单：</a:t>
            </a:r>
            <a:r>
              <a:rPr lang="en-US" altLang="zh-CN" dirty="0" err="1" smtClean="0"/>
              <a:t>userid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appid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C00000"/>
                </a:solidFill>
              </a:rPr>
              <a:t>订单号（</a:t>
            </a:r>
            <a:r>
              <a:rPr lang="en-US" altLang="zh-CN" dirty="0" smtClean="0">
                <a:solidFill>
                  <a:srgbClr val="C00000"/>
                </a:solidFill>
              </a:rPr>
              <a:t>app</a:t>
            </a:r>
            <a:r>
              <a:rPr lang="zh-CN" altLang="en-US" dirty="0" smtClean="0">
                <a:solidFill>
                  <a:srgbClr val="C00000"/>
                </a:solidFill>
              </a:rPr>
              <a:t>的订单号）</a:t>
            </a:r>
            <a:r>
              <a:rPr lang="zh-CN" altLang="en-US" dirty="0" smtClean="0"/>
              <a:t>、价格、其他订单信息等</a:t>
            </a:r>
            <a:endParaRPr lang="zh-CN" altLang="en-US" dirty="0"/>
          </a:p>
        </p:txBody>
      </p:sp>
      <p:sp>
        <p:nvSpPr>
          <p:cNvPr id="22" name="线形标注 1 21"/>
          <p:cNvSpPr/>
          <p:nvPr/>
        </p:nvSpPr>
        <p:spPr>
          <a:xfrm>
            <a:off x="-785850" y="857232"/>
            <a:ext cx="2428892" cy="1285884"/>
          </a:xfrm>
          <a:prstGeom prst="borderCallout1">
            <a:avLst>
              <a:gd name="adj1" fmla="val 46324"/>
              <a:gd name="adj2" fmla="val 99122"/>
              <a:gd name="adj3" fmla="val 88586"/>
              <a:gd name="adj4" fmla="val 17035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返回</a:t>
            </a:r>
            <a:r>
              <a:rPr lang="en-US" altLang="zh-CN" dirty="0" err="1" smtClean="0"/>
              <a:t>Epay</a:t>
            </a:r>
            <a:r>
              <a:rPr lang="zh-CN" altLang="en-US" dirty="0" smtClean="0"/>
              <a:t>生成的订单：</a:t>
            </a:r>
            <a:r>
              <a:rPr lang="zh-CN" altLang="en-US" dirty="0" smtClean="0">
                <a:solidFill>
                  <a:srgbClr val="C00000"/>
                </a:solidFill>
              </a:rPr>
              <a:t>订单号（</a:t>
            </a:r>
            <a:r>
              <a:rPr lang="en-US" altLang="zh-CN" dirty="0" err="1" smtClean="0">
                <a:solidFill>
                  <a:srgbClr val="C00000"/>
                </a:solidFill>
              </a:rPr>
              <a:t>epay</a:t>
            </a:r>
            <a:r>
              <a:rPr lang="zh-CN" altLang="en-US" dirty="0" smtClean="0">
                <a:solidFill>
                  <a:srgbClr val="C00000"/>
                </a:solidFill>
              </a:rPr>
              <a:t>生成的订单号）</a:t>
            </a:r>
            <a:r>
              <a:rPr lang="zh-CN" altLang="en-US" dirty="0" smtClean="0"/>
              <a:t>、其他订单信息等</a:t>
            </a:r>
            <a:endParaRPr lang="zh-CN" altLang="en-US" dirty="0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2500298" y="1500174"/>
            <a:ext cx="2286016" cy="207170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线形标注 1 26"/>
          <p:cNvSpPr/>
          <p:nvPr/>
        </p:nvSpPr>
        <p:spPr>
          <a:xfrm>
            <a:off x="0" y="2285992"/>
            <a:ext cx="2643206" cy="1285884"/>
          </a:xfrm>
          <a:prstGeom prst="borderCallout1">
            <a:avLst>
              <a:gd name="adj1" fmla="val 46324"/>
              <a:gd name="adj2" fmla="val 99122"/>
              <a:gd name="adj3" fmla="val 26506"/>
              <a:gd name="adj4" fmla="val 13959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支付跳转：</a:t>
            </a:r>
            <a:r>
              <a:rPr lang="zh-CN" altLang="en-US" dirty="0" smtClean="0">
                <a:solidFill>
                  <a:srgbClr val="C00000"/>
                </a:solidFill>
              </a:rPr>
              <a:t>订单号（</a:t>
            </a:r>
            <a:r>
              <a:rPr lang="en-US" altLang="zh-CN" dirty="0" err="1" smtClean="0">
                <a:solidFill>
                  <a:srgbClr val="C00000"/>
                </a:solidFill>
              </a:rPr>
              <a:t>epay</a:t>
            </a:r>
            <a:r>
              <a:rPr lang="zh-CN" altLang="en-US" dirty="0" smtClean="0">
                <a:solidFill>
                  <a:srgbClr val="C00000"/>
                </a:solidFill>
              </a:rPr>
              <a:t>生成的）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token</a:t>
            </a:r>
            <a:r>
              <a:rPr lang="zh-CN" altLang="en-US" dirty="0" smtClean="0">
                <a:solidFill>
                  <a:schemeClr val="tx1"/>
                </a:solidFill>
              </a:rPr>
              <a:t>。打开下面的自动登录页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rot="5400000" flipH="1" flipV="1">
            <a:off x="6036479" y="1964521"/>
            <a:ext cx="1571636" cy="10715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6" idx="2"/>
            <a:endCxn id="4" idx="3"/>
          </p:cNvCxnSpPr>
          <p:nvPr/>
        </p:nvCxnSpPr>
        <p:spPr>
          <a:xfrm rot="5400000">
            <a:off x="6036479" y="2035959"/>
            <a:ext cx="2143140" cy="15001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-1143040" y="3643314"/>
            <a:ext cx="4000528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http://localhost/EpayClient/loginPayCenter.html?token=e84a9cb04f6740e59199e0b3ea3046a3&amp;orderRecordId=464f845e22d947e29304f4b88bc8a96b</a:t>
            </a:r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7286644" y="4643446"/>
            <a:ext cx="1714512" cy="171451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第三方支付平台例如：支付宝</a:t>
            </a:r>
            <a:endParaRPr lang="zh-CN" altLang="en-US" dirty="0"/>
          </a:p>
        </p:txBody>
      </p:sp>
      <p:cxnSp>
        <p:nvCxnSpPr>
          <p:cNvPr id="37" name="直接箭头连接符 36"/>
          <p:cNvCxnSpPr/>
          <p:nvPr/>
        </p:nvCxnSpPr>
        <p:spPr>
          <a:xfrm>
            <a:off x="6357950" y="4429132"/>
            <a:ext cx="928694" cy="7143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rot="10800000">
            <a:off x="6286512" y="4643446"/>
            <a:ext cx="928694" cy="7858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>
            <a:off x="4714876" y="500042"/>
            <a:ext cx="714380" cy="42860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7" name="椭圆 46"/>
          <p:cNvSpPr/>
          <p:nvPr/>
        </p:nvSpPr>
        <p:spPr>
          <a:xfrm>
            <a:off x="3500430" y="2000240"/>
            <a:ext cx="500066" cy="42860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8" name="椭圆 47"/>
          <p:cNvSpPr/>
          <p:nvPr/>
        </p:nvSpPr>
        <p:spPr>
          <a:xfrm>
            <a:off x="3643306" y="2571744"/>
            <a:ext cx="500066" cy="42860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51" name="线形标注 1 50"/>
          <p:cNvSpPr/>
          <p:nvPr/>
        </p:nvSpPr>
        <p:spPr>
          <a:xfrm>
            <a:off x="8001024" y="1785926"/>
            <a:ext cx="1428760" cy="714380"/>
          </a:xfrm>
          <a:prstGeom prst="borderCallout1">
            <a:avLst>
              <a:gd name="adj1" fmla="val 47453"/>
              <a:gd name="adj2" fmla="val -4899"/>
              <a:gd name="adj3" fmla="val 36214"/>
              <a:gd name="adj4" fmla="val -59141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携带</a:t>
            </a:r>
            <a:r>
              <a:rPr lang="en-US" altLang="zh-CN" dirty="0" smtClean="0">
                <a:solidFill>
                  <a:schemeClr val="tx1"/>
                </a:solidFill>
              </a:rPr>
              <a:t>token</a:t>
            </a:r>
            <a:r>
              <a:rPr lang="zh-CN" altLang="en-US" dirty="0" smtClean="0">
                <a:solidFill>
                  <a:schemeClr val="tx1"/>
                </a:solidFill>
              </a:rPr>
              <a:t>校验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6929454" y="2143116"/>
            <a:ext cx="500066" cy="42860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52" name="线形标注 1 51"/>
          <p:cNvSpPr/>
          <p:nvPr/>
        </p:nvSpPr>
        <p:spPr>
          <a:xfrm>
            <a:off x="7143768" y="3857628"/>
            <a:ext cx="2500330" cy="714380"/>
          </a:xfrm>
          <a:prstGeom prst="borderCallout1">
            <a:avLst>
              <a:gd name="adj1" fmla="val 98472"/>
              <a:gd name="adj2" fmla="val -1851"/>
              <a:gd name="adj3" fmla="val 140734"/>
              <a:gd name="adj4" fmla="val -471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选择支付方式，跳转至相应支付平台支付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6500826" y="4643446"/>
            <a:ext cx="500066" cy="42860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cxnSp>
        <p:nvCxnSpPr>
          <p:cNvPr id="53" name="直接箭头连接符 52"/>
          <p:cNvCxnSpPr/>
          <p:nvPr/>
        </p:nvCxnSpPr>
        <p:spPr>
          <a:xfrm rot="10800000">
            <a:off x="2143108" y="1500174"/>
            <a:ext cx="2571768" cy="25003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8" name="线形标注 1 57"/>
          <p:cNvSpPr/>
          <p:nvPr/>
        </p:nvSpPr>
        <p:spPr>
          <a:xfrm>
            <a:off x="2928926" y="4143380"/>
            <a:ext cx="1714512" cy="1285884"/>
          </a:xfrm>
          <a:prstGeom prst="borderCallout1">
            <a:avLst>
              <a:gd name="adj1" fmla="val -1083"/>
              <a:gd name="adj2" fmla="val 57069"/>
              <a:gd name="adj3" fmla="val -62664"/>
              <a:gd name="adj4" fmla="val 6377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、回跳</a:t>
            </a:r>
            <a:r>
              <a:rPr lang="en-US" altLang="zh-CN" dirty="0" smtClean="0">
                <a:solidFill>
                  <a:schemeClr val="tx1"/>
                </a:solidFill>
              </a:rPr>
              <a:t>app</a:t>
            </a:r>
            <a:r>
              <a:rPr lang="zh-CN" altLang="en-US" dirty="0" smtClean="0">
                <a:solidFill>
                  <a:schemeClr val="tx1"/>
                </a:solidFill>
              </a:rPr>
              <a:t>支付结果页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rgbClr val="C00000"/>
                </a:solidFill>
              </a:rPr>
              <a:t>2</a:t>
            </a:r>
            <a:r>
              <a:rPr lang="zh-CN" altLang="en-US" dirty="0" smtClean="0">
                <a:solidFill>
                  <a:srgbClr val="C00000"/>
                </a:solidFill>
              </a:rPr>
              <a:t>、</a:t>
            </a:r>
            <a:r>
              <a:rPr lang="zh-CN" altLang="en-US" dirty="0" smtClean="0">
                <a:solidFill>
                  <a:srgbClr val="C00000"/>
                </a:solidFill>
              </a:rPr>
              <a:t>进行</a:t>
            </a:r>
            <a:r>
              <a:rPr lang="zh-CN" altLang="en-US" dirty="0" smtClean="0">
                <a:solidFill>
                  <a:srgbClr val="C00000"/>
                </a:solidFill>
              </a:rPr>
              <a:t>支付结果推送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3643306" y="3071834"/>
            <a:ext cx="500066" cy="42860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59" name="线形标注 1 58"/>
          <p:cNvSpPr/>
          <p:nvPr/>
        </p:nvSpPr>
        <p:spPr>
          <a:xfrm>
            <a:off x="7358082" y="2714620"/>
            <a:ext cx="1928826" cy="1071570"/>
          </a:xfrm>
          <a:prstGeom prst="borderCallout1">
            <a:avLst>
              <a:gd name="adj1" fmla="val 47453"/>
              <a:gd name="adj2" fmla="val -4899"/>
              <a:gd name="adj3" fmla="val 9801"/>
              <a:gd name="adj4" fmla="val -1184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返回校验结果，并打开支付页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501190" y="2428868"/>
            <a:ext cx="2286048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http://localhost/EpayClient/index.html?orderRecordId=464f845e22d947e29304f4b88bc8a96b</a:t>
            </a:r>
            <a:endParaRPr lang="zh-CN" altLang="en-US" dirty="0"/>
          </a:p>
        </p:txBody>
      </p:sp>
      <p:sp>
        <p:nvSpPr>
          <p:cNvPr id="63" name="线形标注 1 62"/>
          <p:cNvSpPr/>
          <p:nvPr/>
        </p:nvSpPr>
        <p:spPr>
          <a:xfrm>
            <a:off x="2000232" y="5572140"/>
            <a:ext cx="1857388" cy="1285860"/>
          </a:xfrm>
          <a:prstGeom prst="borderCallout1">
            <a:avLst>
              <a:gd name="adj1" fmla="val -3115"/>
              <a:gd name="adj2" fmla="val 99736"/>
              <a:gd name="adj3" fmla="val -37382"/>
              <a:gd name="adj4" fmla="val 25442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、跳转至支付回调地址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rgbClr val="C00000"/>
                </a:solidFill>
              </a:rPr>
              <a:t>2</a:t>
            </a:r>
            <a:r>
              <a:rPr lang="zh-CN" altLang="en-US" dirty="0" smtClean="0">
                <a:solidFill>
                  <a:srgbClr val="C00000"/>
                </a:solidFill>
              </a:rPr>
              <a:t>、再跳转至支付结果显示页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071934" y="5572140"/>
            <a:ext cx="3357586" cy="17543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http://localhost:8081/EpayServer/alipay_return</a:t>
            </a:r>
          </a:p>
          <a:p>
            <a:r>
              <a:rPr lang="en-US" altLang="zh-CN" dirty="0" smtClean="0">
                <a:solidFill>
                  <a:srgbClr val="C00000"/>
                </a:solidFill>
              </a:rPr>
              <a:t>http://localhost/EpayClient/paySuccess.html?orderRecordId=346b4072ffdb4a0b92f90f9eb53c55ec</a:t>
            </a:r>
            <a:endParaRPr lang="zh-CN" altLang="en-US" dirty="0" smtClean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-1500230" y="4898137"/>
            <a:ext cx="3357586" cy="2031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http://</a:t>
            </a:r>
            <a:r>
              <a:rPr lang="en-US" altLang="zh-CN" dirty="0" smtClean="0">
                <a:solidFill>
                  <a:srgbClr val="C00000"/>
                </a:solidFill>
              </a:rPr>
              <a:t>appurl</a:t>
            </a:r>
            <a:r>
              <a:rPr lang="en-US" altLang="zh-CN" dirty="0" smtClean="0"/>
              <a:t>?orderRecordId=346b4072ffdb4a0b92f90f9eb53c55ec&amp;orderRecordOrderId=EAB3B2FB-DDA2-4E07-B3DE-BC3FA0AB440C&amp;orderRecordPayStatus=2&amp;notifyId=926f18eba1e34ba2a371191c48e35589</a:t>
            </a:r>
            <a:endParaRPr lang="zh-CN" altLang="en-US" dirty="0"/>
          </a:p>
        </p:txBody>
      </p:sp>
      <p:cxnSp>
        <p:nvCxnSpPr>
          <p:cNvPr id="39" name="直接连接符 38"/>
          <p:cNvCxnSpPr/>
          <p:nvPr/>
        </p:nvCxnSpPr>
        <p:spPr>
          <a:xfrm flipV="1">
            <a:off x="1857356" y="5000636"/>
            <a:ext cx="1071570" cy="28575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rot="16200000" flipH="1">
            <a:off x="2428860" y="3286124"/>
            <a:ext cx="642942" cy="21431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3857620" y="6000768"/>
            <a:ext cx="214314" cy="15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9286908" y="3429000"/>
            <a:ext cx="285752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176</Words>
  <PresentationFormat>全屏显示(4:3)</PresentationFormat>
  <Paragraphs>32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幻灯片 1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Sky123.Org</cp:lastModifiedBy>
  <cp:revision>140</cp:revision>
  <dcterms:created xsi:type="dcterms:W3CDTF">2017-10-31T03:45:26Z</dcterms:created>
  <dcterms:modified xsi:type="dcterms:W3CDTF">2017-11-06T08:10:47Z</dcterms:modified>
</cp:coreProperties>
</file>