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7" r:id="rId2"/>
    <p:sldId id="261"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7FB"/>
    <a:srgbClr val="E2E8F4"/>
    <a:srgbClr val="FF00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60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904C61D1-C418-4970-B7DF-E5767DF5B263}" type="datetimeFigureOut">
              <a:rPr lang="en-US" smtClean="0"/>
              <a:pPr/>
              <a:t>4/22/15</a:t>
            </a:fld>
            <a:endParaRPr lang="en-US"/>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39DD7C24-5812-4011-8C6D-4D124CF8C8A3}" type="slidenum">
              <a:rPr lang="en-US" smtClean="0"/>
              <a:pPr/>
              <a:t>‹#›</a:t>
            </a:fld>
            <a:endParaRPr lang="en-US"/>
          </a:p>
        </p:txBody>
      </p:sp>
    </p:spTree>
    <p:extLst>
      <p:ext uri="{BB962C8B-B14F-4D97-AF65-F5344CB8AC3E}">
        <p14:creationId xmlns:p14="http://schemas.microsoft.com/office/powerpoint/2010/main" val="897012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CCEC2B59-E11B-488F-B349-8F9976EE1FE9}" type="datetimeFigureOut">
              <a:rPr lang="en-US" smtClean="0"/>
              <a:pPr/>
              <a:t>4/22/15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B47E546-E0E8-480D-AAB0-1EE31C336677}" type="slidenum">
              <a:rPr lang="en-US" smtClean="0"/>
              <a:pPr/>
              <a:t>‹#›</a:t>
            </a:fld>
            <a:endParaRPr lang="en-US"/>
          </a:p>
        </p:txBody>
      </p:sp>
    </p:spTree>
    <p:extLst>
      <p:ext uri="{BB962C8B-B14F-4D97-AF65-F5344CB8AC3E}">
        <p14:creationId xmlns:p14="http://schemas.microsoft.com/office/powerpoint/2010/main" val="2907936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You can hyperlink the numbers to a slide in the list</a:t>
            </a:r>
            <a:r>
              <a:rPr lang="en-US" baseline="0" dirty="0" smtClean="0"/>
              <a:t>.  To make the hyperlink, highlight the number, go to Insert “action” and hyperlink to “slide” and then pick the slide number to link to.  Don’t forget to put the proper text in for that slide.  </a:t>
            </a:r>
            <a:r>
              <a:rPr lang="en-US" dirty="0" smtClean="0"/>
              <a:t>The hyperlinks only</a:t>
            </a:r>
            <a:r>
              <a:rPr lang="en-US" baseline="0" dirty="0" smtClean="0"/>
              <a:t> work in the Slide Show view.  Click the word “home” to go back to slide 1 with all the answered cells highlighted.</a:t>
            </a:r>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E1DC0-005C-4B20-9286-B14DEB9F620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0A2FB4-D3C9-4797-BB9D-257575CD02A6}" type="datetimeFigureOut">
              <a:rPr lang="en-US" smtClean="0"/>
              <a:pPr/>
              <a:t>4/22/15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A2FB4-D3C9-4797-BB9D-257575CD02A6}" type="datetimeFigureOut">
              <a:rPr lang="en-US" smtClean="0"/>
              <a:pPr/>
              <a:t>4/22/15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A2FB4-D3C9-4797-BB9D-257575CD02A6}" type="datetimeFigureOut">
              <a:rPr lang="en-US" smtClean="0"/>
              <a:pPr/>
              <a:t>4/22/15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A2FB4-D3C9-4797-BB9D-257575CD02A6}" type="datetimeFigureOut">
              <a:rPr lang="en-US" smtClean="0"/>
              <a:pPr/>
              <a:t>4/22/15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0A2FB4-D3C9-4797-BB9D-257575CD02A6}" type="datetimeFigureOut">
              <a:rPr lang="en-US" smtClean="0"/>
              <a:pPr/>
              <a:t>4/22/15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0A2FB4-D3C9-4797-BB9D-257575CD02A6}" type="datetimeFigureOut">
              <a:rPr lang="en-US" smtClean="0"/>
              <a:pPr/>
              <a:t>4/22/15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0A2FB4-D3C9-4797-BB9D-257575CD02A6}" type="datetimeFigureOut">
              <a:rPr lang="en-US" smtClean="0"/>
              <a:pPr/>
              <a:t>4/22/15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0A2FB4-D3C9-4797-BB9D-257575CD02A6}" type="datetimeFigureOut">
              <a:rPr lang="en-US" smtClean="0"/>
              <a:pPr/>
              <a:t>4/22/15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A2FB4-D3C9-4797-BB9D-257575CD02A6}" type="datetimeFigureOut">
              <a:rPr lang="en-US" smtClean="0"/>
              <a:pPr/>
              <a:t>4/22/15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0A2FB4-D3C9-4797-BB9D-257575CD02A6}" type="datetimeFigureOut">
              <a:rPr lang="en-US" smtClean="0"/>
              <a:pPr/>
              <a:t>4/22/15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0A2FB4-D3C9-4797-BB9D-257575CD02A6}" type="datetimeFigureOut">
              <a:rPr lang="en-US" smtClean="0"/>
              <a:pPr/>
              <a:t>4/22/15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F9AEE-1B05-4D77-BD07-F340993E1C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7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A2FB4-D3C9-4797-BB9D-257575CD02A6}" type="datetimeFigureOut">
              <a:rPr lang="en-US" smtClean="0"/>
              <a:pPr/>
              <a:t>4/22/15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F9AEE-1B05-4D77-BD07-F340993E1C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slide" Target="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slide" Target="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slide" Target="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slide" Target="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slide" Target="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slide" Target="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slide" Target="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slide" Target="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slide" Target="slide2.xml"/></Relationships>
</file>

<file path=ppt/slides/_rels/slide2.xml.rels><?xml version="1.0" encoding="UTF-8" standalone="yes"?>
<Relationships xmlns="http://schemas.openxmlformats.org/package/2006/relationships"><Relationship Id="rId11" Type="http://schemas.openxmlformats.org/officeDocument/2006/relationships/slide" Target="slide5.xml"/><Relationship Id="rId12" Type="http://schemas.openxmlformats.org/officeDocument/2006/relationships/slide" Target="slide9.xml"/><Relationship Id="rId13" Type="http://schemas.openxmlformats.org/officeDocument/2006/relationships/slide" Target="slide13.xml"/><Relationship Id="rId14" Type="http://schemas.openxmlformats.org/officeDocument/2006/relationships/slide" Target="slide17.xml"/><Relationship Id="rId15" Type="http://schemas.openxmlformats.org/officeDocument/2006/relationships/slide" Target="slide6.xml"/><Relationship Id="rId16" Type="http://schemas.openxmlformats.org/officeDocument/2006/relationships/slide" Target="slide10.xml"/><Relationship Id="rId17" Type="http://schemas.openxmlformats.org/officeDocument/2006/relationships/slide" Target="slide14.xml"/><Relationship Id="rId18" Type="http://schemas.openxmlformats.org/officeDocument/2006/relationships/slide" Target="slide18.xml"/><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slide" Target="slide3.xml"/><Relationship Id="rId4" Type="http://schemas.openxmlformats.org/officeDocument/2006/relationships/slide" Target="slide7.xml"/><Relationship Id="rId5" Type="http://schemas.openxmlformats.org/officeDocument/2006/relationships/slide" Target="slide11.xml"/><Relationship Id="rId6" Type="http://schemas.openxmlformats.org/officeDocument/2006/relationships/slide" Target="slide15.xml"/><Relationship Id="rId7" Type="http://schemas.openxmlformats.org/officeDocument/2006/relationships/slide" Target="slide4.xml"/><Relationship Id="rId8" Type="http://schemas.openxmlformats.org/officeDocument/2006/relationships/slide" Target="slide8.xml"/><Relationship Id="rId9" Type="http://schemas.openxmlformats.org/officeDocument/2006/relationships/slide" Target="slide12.xml"/><Relationship Id="rId10" Type="http://schemas.openxmlformats.org/officeDocument/2006/relationships/slide" Target="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slide" Target="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slide" Target="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slide" Target="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slide" Target="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slide" Target="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slide" Target="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66700" y="990600"/>
          <a:ext cx="8610600" cy="1920239"/>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8610600"/>
              </a:tblGrid>
              <a:tr h="1752600">
                <a:tc>
                  <a:txBody>
                    <a:bodyPr/>
                    <a:lstStyle/>
                    <a:p>
                      <a:pPr algn="ctr"/>
                      <a:r>
                        <a:rPr lang="en-US" sz="2800" b="0" dirty="0" smtClean="0">
                          <a:solidFill>
                            <a:srgbClr val="FFC000"/>
                          </a:solidFill>
                          <a:effectLst>
                            <a:outerShdw blurRad="38100" dist="38100" dir="2700000" algn="tl">
                              <a:srgbClr val="000000">
                                <a:alpha val="43137"/>
                              </a:srgbClr>
                            </a:outerShdw>
                          </a:effectLst>
                        </a:rPr>
                        <a:t>Jeopardy™</a:t>
                      </a:r>
                      <a:endParaRPr lang="en-US" sz="2800" b="0" baseline="0" dirty="0" smtClean="0">
                        <a:solidFill>
                          <a:srgbClr val="FFC000"/>
                        </a:solidFill>
                        <a:effectLst>
                          <a:outerShdw blurRad="38100" dist="38100" dir="2700000" algn="tl">
                            <a:srgbClr val="000000">
                              <a:alpha val="43137"/>
                            </a:srgbClr>
                          </a:outerShdw>
                        </a:effectLst>
                      </a:endParaRPr>
                    </a:p>
                    <a:p>
                      <a:pPr algn="ctr"/>
                      <a:r>
                        <a:rPr lang="en-US" sz="2800" b="0" baseline="0" dirty="0" smtClean="0">
                          <a:solidFill>
                            <a:srgbClr val="FFC000"/>
                          </a:solidFill>
                          <a:effectLst>
                            <a:outerShdw blurRad="38100" dist="38100" dir="2700000" algn="tl">
                              <a:srgbClr val="000000">
                                <a:alpha val="43137"/>
                              </a:srgbClr>
                            </a:outerShdw>
                          </a:effectLst>
                        </a:rPr>
                        <a:t>A Resource for Teaching</a:t>
                      </a:r>
                    </a:p>
                    <a:p>
                      <a:pPr algn="ctr"/>
                      <a:endParaRPr lang="en-US" sz="2800" b="0" baseline="0" dirty="0" smtClean="0">
                        <a:solidFill>
                          <a:srgbClr val="FFC000"/>
                        </a:solidFill>
                        <a:effectLst>
                          <a:outerShdw blurRad="38100" dist="38100" dir="2700000" algn="tl">
                            <a:srgbClr val="000000">
                              <a:alpha val="43137"/>
                            </a:srgbClr>
                          </a:outerShdw>
                        </a:effectLst>
                      </a:endParaRPr>
                    </a:p>
                    <a:p>
                      <a:pPr algn="ctr"/>
                      <a:r>
                        <a:rPr lang="en-US" sz="1800" b="0" baseline="0" dirty="0" smtClean="0">
                          <a:solidFill>
                            <a:schemeClr val="bg1"/>
                          </a:solidFill>
                          <a:effectLst>
                            <a:outerShdw blurRad="38100" dist="38100" dir="2700000" algn="tl">
                              <a:srgbClr val="000000">
                                <a:alpha val="43137"/>
                              </a:srgbClr>
                            </a:outerShdw>
                          </a:effectLst>
                        </a:rPr>
                        <a:t>Developed by Rochelle Schwartz-Bloom</a:t>
                      </a:r>
                    </a:p>
                    <a:p>
                      <a:pPr algn="ctr"/>
                      <a:r>
                        <a:rPr lang="en-US" sz="1800" b="0" baseline="0" dirty="0" smtClean="0">
                          <a:solidFill>
                            <a:schemeClr val="bg1"/>
                          </a:solidFill>
                          <a:effectLst>
                            <a:outerShdw blurRad="38100" dist="38100" dir="2700000" algn="tl">
                              <a:srgbClr val="000000">
                                <a:alpha val="43137"/>
                              </a:srgbClr>
                            </a:outerShdw>
                          </a:effectLst>
                        </a:rPr>
                        <a:t>Department of Pharmacology &amp; Cancer Biology</a:t>
                      </a:r>
                      <a:endParaRPr lang="en-US" sz="1800" b="0" dirty="0">
                        <a:solidFill>
                          <a:schemeClr val="bg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bl>
          </a:graphicData>
        </a:graphic>
      </p:graphicFrame>
      <p:sp>
        <p:nvSpPr>
          <p:cNvPr id="4" name="Rectangle 3"/>
          <p:cNvSpPr/>
          <p:nvPr/>
        </p:nvSpPr>
        <p:spPr>
          <a:xfrm>
            <a:off x="3467100" y="3429000"/>
            <a:ext cx="2209800" cy="369332"/>
          </a:xfrm>
          <a:prstGeom prst="rect">
            <a:avLst/>
          </a:prstGeom>
        </p:spPr>
        <p:txBody>
          <a:bodyPr wrap="square">
            <a:spAutoFit/>
          </a:bodyPr>
          <a:lstStyle/>
          <a:p>
            <a:pPr algn="ctr"/>
            <a:r>
              <a:rPr lang="en-US" dirty="0" smtClean="0">
                <a:solidFill>
                  <a:schemeClr val="tx2"/>
                </a:solidFill>
                <a:effectLst>
                  <a:outerShdw blurRad="38100" dist="38100" dir="2700000" algn="tl">
                    <a:srgbClr val="000000">
                      <a:alpha val="43137"/>
                    </a:srgbClr>
                  </a:outerShdw>
                </a:effectLst>
              </a:rPr>
              <a:t>Instructions</a:t>
            </a:r>
            <a:endParaRPr lang="en-US" dirty="0">
              <a:solidFill>
                <a:schemeClr val="tx2"/>
              </a:solidFill>
              <a:effectLst>
                <a:outerShdw blurRad="38100" dist="38100" dir="2700000" algn="tl">
                  <a:srgbClr val="000000">
                    <a:alpha val="43137"/>
                  </a:srgbClr>
                </a:outerShdw>
              </a:effectLst>
            </a:endParaRPr>
          </a:p>
        </p:txBody>
      </p:sp>
      <p:sp>
        <p:nvSpPr>
          <p:cNvPr id="5" name="Rectangle 4"/>
          <p:cNvSpPr/>
          <p:nvPr/>
        </p:nvSpPr>
        <p:spPr>
          <a:xfrm>
            <a:off x="1028700" y="4038600"/>
            <a:ext cx="7086600" cy="2677656"/>
          </a:xfrm>
          <a:prstGeom prst="rect">
            <a:avLst/>
          </a:prstGeom>
        </p:spPr>
        <p:txBody>
          <a:bodyPr wrap="square">
            <a:spAutoFit/>
          </a:bodyPr>
          <a:lstStyle/>
          <a:p>
            <a:r>
              <a:rPr lang="en-US" sz="1400" dirty="0" smtClean="0">
                <a:solidFill>
                  <a:schemeClr val="tx2"/>
                </a:solidFill>
              </a:rPr>
              <a:t>Type in your category topics on each of the slides.</a:t>
            </a:r>
          </a:p>
          <a:p>
            <a:endParaRPr lang="en-US" sz="1400" dirty="0" smtClean="0">
              <a:solidFill>
                <a:schemeClr val="tx2"/>
              </a:solidFill>
            </a:endParaRPr>
          </a:p>
          <a:p>
            <a:r>
              <a:rPr lang="en-US" sz="1400" dirty="0" smtClean="0">
                <a:solidFill>
                  <a:schemeClr val="tx2"/>
                </a:solidFill>
              </a:rPr>
              <a:t>The numbers on slide 1 are hyperlinked to a corresponding slide in the list.  To see or edit the hyperlink, highlight the number, go to Insert “action” and hyperlink to “slide” and then view or edit the slide number to link to. The hyperlinks only work in the Slide Show view. </a:t>
            </a:r>
          </a:p>
          <a:p>
            <a:endParaRPr lang="en-US" sz="1400" dirty="0" smtClean="0">
              <a:solidFill>
                <a:schemeClr val="tx2"/>
              </a:solidFill>
            </a:endParaRPr>
          </a:p>
          <a:p>
            <a:r>
              <a:rPr lang="en-US" sz="1400" dirty="0" smtClean="0">
                <a:solidFill>
                  <a:schemeClr val="tx2"/>
                </a:solidFill>
              </a:rPr>
              <a:t>On the appropriate slide (to which the link points) put in the proper text in for the answer and the question in “Jeopardy” style.  The text boxes are animated to appear with subsequent clicks.  </a:t>
            </a:r>
          </a:p>
          <a:p>
            <a:endParaRPr lang="en-US" sz="1400" dirty="0" smtClean="0">
              <a:solidFill>
                <a:schemeClr val="tx2"/>
              </a:solidFill>
            </a:endParaRPr>
          </a:p>
          <a:p>
            <a:r>
              <a:rPr lang="en-US" sz="1400" dirty="0" smtClean="0">
                <a:solidFill>
                  <a:schemeClr val="tx2"/>
                </a:solidFill>
              </a:rPr>
              <a:t>In Slide Show view, clicking the word “home” takes you back to slide 1 (it is hyperlinked), which will show  each cell that has been answered.  A new topic/value can now be chosen.</a:t>
            </a:r>
            <a:endParaRPr lang="en-US" sz="1400" dirty="0">
              <a:solidFill>
                <a:schemeClr val="tx2"/>
              </a:solidFill>
            </a:endParaRPr>
          </a:p>
        </p:txBody>
      </p:sp>
      <p:sp>
        <p:nvSpPr>
          <p:cNvPr id="2" name="Rectangle 1"/>
          <p:cNvSpPr/>
          <p:nvPr/>
        </p:nvSpPr>
        <p:spPr>
          <a:xfrm>
            <a:off x="7391400" y="3429000"/>
            <a:ext cx="762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24879401"/>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400</a:t>
                      </a:r>
                      <a:endParaRPr lang="en-US" sz="3200" b="1" dirty="0" smtClean="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200328"/>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a:solidFill>
                    <a:srgbClr val="FFC000"/>
                  </a:solidFill>
                </a:rPr>
                <a:t>This is a mosaic plot </a:t>
              </a:r>
            </a:p>
            <a:p>
              <a:pPr algn="ctr"/>
              <a:r>
                <a:rPr lang="en-US" sz="2400" dirty="0">
                  <a:solidFill>
                    <a:srgbClr val="FFC000"/>
                  </a:solidFill>
                </a:rPr>
                <a:t>with boxes of the</a:t>
              </a:r>
            </a:p>
            <a:p>
              <a:pPr algn="ctr"/>
              <a:r>
                <a:rPr lang="en-US" sz="2400" dirty="0">
                  <a:solidFill>
                    <a:srgbClr val="FFC000"/>
                  </a:solidFill>
                </a:rPr>
                <a:t>same height.</a:t>
              </a: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1200328"/>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a:solidFill>
                    <a:schemeClr val="bg1"/>
                  </a:solidFill>
                </a:rPr>
                <a:t>What is a plot that shows two independent categorical variables?</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1018673"/>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100</a:t>
                      </a:r>
                      <a:endParaRPr lang="en-US" sz="36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828800"/>
              <a:ext cx="3733800" cy="1938992"/>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test is useful for evaluating whether audience and critic scores for movies are significantly different, on average.</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a paired means test?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85796281"/>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200</a:t>
                      </a:r>
                      <a:endParaRPr lang="en-US" sz="36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200328"/>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is the probability of correctly rejecting the null hypothesis.</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the power of the test?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6634896"/>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300</a:t>
                      </a:r>
                      <a:endParaRPr lang="en-US" sz="3200" b="1" dirty="0" smtClean="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981200"/>
              <a:ext cx="3733800" cy="1569660"/>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is the mistake Dr. House made when he said “It’s never lupus!” when the patient actually had lupus.</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a Type 2 error?</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85713868"/>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400</a:t>
                      </a:r>
                      <a:endParaRPr lang="en-US" sz="3200" b="1" dirty="0" smtClean="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828800"/>
              <a:ext cx="3733800" cy="203132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100" dirty="0" smtClean="0">
                  <a:solidFill>
                    <a:srgbClr val="FFC000"/>
                  </a:solidFill>
                </a:rPr>
                <a:t>In an ANOVA for evaluating whether </a:t>
              </a:r>
              <a:r>
                <a:rPr lang="en-US" sz="2100" dirty="0" err="1" smtClean="0">
                  <a:solidFill>
                    <a:srgbClr val="FFC000"/>
                  </a:solidFill>
                </a:rPr>
                <a:t>Soc</a:t>
              </a:r>
              <a:r>
                <a:rPr lang="en-US" sz="2100" dirty="0" smtClean="0">
                  <a:solidFill>
                    <a:srgbClr val="FFC000"/>
                  </a:solidFill>
                </a:rPr>
                <a:t> </a:t>
              </a:r>
              <a:r>
                <a:rPr lang="en-US" sz="2100" dirty="0" err="1" smtClean="0">
                  <a:solidFill>
                    <a:srgbClr val="FFC000"/>
                  </a:solidFill>
                </a:rPr>
                <a:t>Sci</a:t>
              </a:r>
              <a:r>
                <a:rPr lang="en-US" sz="2100" dirty="0" smtClean="0">
                  <a:solidFill>
                    <a:srgbClr val="FFC000"/>
                  </a:solidFill>
                </a:rPr>
                <a:t>, Nat </a:t>
              </a:r>
              <a:r>
                <a:rPr lang="en-US" sz="2100" dirty="0" err="1" smtClean="0">
                  <a:solidFill>
                    <a:srgbClr val="FFC000"/>
                  </a:solidFill>
                </a:rPr>
                <a:t>Sci</a:t>
              </a:r>
              <a:r>
                <a:rPr lang="en-US" sz="2100" dirty="0" smtClean="0">
                  <a:solidFill>
                    <a:srgbClr val="FFC000"/>
                  </a:solidFill>
                </a:rPr>
                <a:t>, and </a:t>
              </a:r>
              <a:r>
                <a:rPr lang="en-US" sz="2100" dirty="0" err="1" smtClean="0">
                  <a:solidFill>
                    <a:srgbClr val="FFC000"/>
                  </a:solidFill>
                </a:rPr>
                <a:t>Eng</a:t>
              </a:r>
              <a:r>
                <a:rPr lang="en-US" sz="2100" dirty="0" smtClean="0">
                  <a:solidFill>
                    <a:srgbClr val="FFC000"/>
                  </a:solidFill>
                </a:rPr>
                <a:t> students </a:t>
              </a:r>
              <a:r>
                <a:rPr lang="en-US" sz="2100" dirty="0">
                  <a:solidFill>
                    <a:srgbClr val="FFC000"/>
                  </a:solidFill>
                </a:rPr>
                <a:t>score differently on an exam, on average, </a:t>
              </a:r>
              <a:r>
                <a:rPr lang="en-US" sz="2100" dirty="0" smtClean="0">
                  <a:solidFill>
                    <a:srgbClr val="FFC000"/>
                  </a:solidFill>
                </a:rPr>
                <a:t>this value measures the variability in exam scores overall.</a:t>
              </a:r>
              <a:endParaRPr lang="en-US" sz="21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sum of squares total?</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59879316"/>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100</a:t>
                      </a:r>
                      <a:endParaRPr lang="en-US" sz="36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569660"/>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plot is used for evaluating if </a:t>
              </a:r>
              <a:r>
                <a:rPr lang="en-US" sz="2400" dirty="0">
                  <a:solidFill>
                    <a:srgbClr val="FFC000"/>
                  </a:solidFill>
                </a:rPr>
                <a:t>the </a:t>
              </a:r>
              <a:r>
                <a:rPr lang="en-US" sz="2400" dirty="0" smtClean="0">
                  <a:solidFill>
                    <a:srgbClr val="FFC000"/>
                  </a:solidFill>
                </a:rPr>
                <a:t>homoscedasticity condition for a MLR is met.</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a residuals vs. fitted values plot?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13351657"/>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828800"/>
              <a:ext cx="3733800" cy="1938992"/>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a:solidFill>
                    <a:srgbClr val="FFC000"/>
                  </a:solidFill>
                </a:rPr>
                <a:t>This value describes the percentage of the variability in the response variable explained by the multiple linear regression model?</a:t>
              </a: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R squared?</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45084267"/>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300</a:t>
                      </a:r>
                      <a:endParaRPr lang="en-US" sz="3200" b="1" dirty="0" smtClean="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676400"/>
              <a:ext cx="3733800" cy="2246769"/>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000" dirty="0">
                  <a:solidFill>
                    <a:srgbClr val="FFC000"/>
                  </a:solidFill>
                </a:rPr>
                <a:t>Your friend fit a MLR to the movies dataset (n = 443) with the following predictors: critic score, genre (5 levels), type (3 levels). These are the degrees of freedom for the F test for the overall model</a:t>
              </a:r>
              <a:r>
                <a:rPr lang="en-US" sz="2000" dirty="0" smtClean="0">
                  <a:solidFill>
                    <a:srgbClr val="FFC000"/>
                  </a:solidFill>
                </a:rPr>
                <a:t>.</a:t>
              </a:r>
              <a:endParaRPr lang="en-US" sz="20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are 7 and 435?</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40595030"/>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400</a:t>
                      </a:r>
                      <a:endParaRPr lang="en-US" sz="3200" b="1" dirty="0" smtClean="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308324"/>
            <a:chOff x="3048000" y="1676400"/>
            <a:chExt cx="3733800" cy="2308324"/>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676400"/>
              <a:ext cx="3733800" cy="2308324"/>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If we were to take many samples of the same size, fit the same model, and calculate the slope, this value would describe the variability of these slopes.</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the standard error of the slope?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50703796"/>
              </p:ext>
            </p:extLst>
          </p:nvPr>
        </p:nvGraphicFramePr>
        <p:xfrm>
          <a:off x="304800" y="5969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3" action="ppaction://hlinksldjump"/>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4" action="ppaction://hlinksldjump"/>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5" action="ppaction://hlinksldjump"/>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6" action="ppaction://hlinksldjump"/>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7" action="ppaction://hlinksldjump"/>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8" action="ppaction://hlinksldjump"/>
                        </a:rPr>
                        <a:t>200</a:t>
                      </a:r>
                      <a:endParaRPr lang="en-US" sz="36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9" action="ppaction://hlinksldjump"/>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0" action="ppaction://hlinksldjump"/>
                        </a:rPr>
                        <a:t>200</a:t>
                      </a:r>
                      <a:endParaRPr lang="en-US" sz="36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11" action="ppaction://hlinksldjump"/>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2" action="ppaction://hlinksldjump"/>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3" action="ppaction://hlinksldjump"/>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4" action="ppaction://hlinksldjump"/>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hlinkClick r:id="rId15" action="ppaction://hlinksldjump"/>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6" action="ppaction://hlinksldjump"/>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7" action="ppaction://hlinksldjump"/>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hlinkClick r:id="rId18" action="ppaction://hlinksldjump"/>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76259121"/>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100</a:t>
                      </a:r>
                      <a:endParaRPr lang="en-US" sz="36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0"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200328"/>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technique is used to produce treatment groups with similar characteristics</a:t>
              </a:r>
              <a:endParaRPr lang="en-US" sz="2400" dirty="0">
                <a:solidFill>
                  <a:srgbClr val="FFC000"/>
                </a:solidFill>
              </a:endParaRPr>
            </a:p>
          </p:txBody>
        </p:sp>
      </p:grpSp>
      <p:grpSp>
        <p:nvGrpSpPr>
          <p:cNvPr id="13"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random assignment?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39398619"/>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200</a:t>
                      </a:r>
                      <a:endParaRPr lang="en-US" sz="36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569660"/>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variable might explain the observed relationship between two other variables.</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a confounding variable?</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55034642"/>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300</a:t>
                      </a:r>
                      <a:endParaRPr lang="en-US" sz="32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905000"/>
              <a:ext cx="3733800" cy="1938992"/>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method can be used for controlling for gender when evaluating the relationship between background noise and concentration.</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blocking?</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82027793"/>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400</a:t>
                      </a:r>
                      <a:endParaRPr lang="en-US" sz="32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308324"/>
            <a:chOff x="3048000" y="1676400"/>
            <a:chExt cx="3733800" cy="2308324"/>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1676400"/>
              <a:ext cx="3733800" cy="2308324"/>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method can be used to evaluate if the SES distribution of a random sample of US residents differs significantly from that in the US population.</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a chi-squared goodness of fit test?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3037833"/>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FF0000"/>
                          </a:solidFill>
                          <a:effectLst>
                            <a:outerShdw blurRad="38100" dist="38100" dir="2700000" algn="tl">
                              <a:srgbClr val="000000">
                                <a:alpha val="43137"/>
                              </a:srgbClr>
                            </a:outerShdw>
                          </a:effectLst>
                          <a:latin typeface="+mn-lt"/>
                        </a:rPr>
                        <a:t>100</a:t>
                      </a:r>
                      <a:endParaRPr lang="en-US" sz="3600" b="1" dirty="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569660"/>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These plots are useful for evaluating the relationship between a numerical and a categorical variable? </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are side-by-side box plots?</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31045159"/>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1200328"/>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a:solidFill>
                    <a:srgbClr val="FFC000"/>
                  </a:solidFill>
                </a:rPr>
                <a:t>This plot has theoretical </a:t>
              </a:r>
              <a:r>
                <a:rPr lang="en-US" sz="2400" dirty="0" err="1">
                  <a:solidFill>
                    <a:srgbClr val="FFC000"/>
                  </a:solidFill>
                </a:rPr>
                <a:t>quantiles</a:t>
              </a:r>
              <a:r>
                <a:rPr lang="en-US" sz="2400" dirty="0">
                  <a:solidFill>
                    <a:srgbClr val="FFC000"/>
                  </a:solidFill>
                </a:rPr>
                <a:t> on the x-axis and sample data on the y-axis.</a:t>
              </a: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a:solidFill>
                    <a:schemeClr val="bg1"/>
                  </a:solidFill>
                </a:rPr>
                <a:t>What is a normal probability plot?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6461638"/>
              </p:ext>
            </p:extLst>
          </p:nvPr>
        </p:nvGraphicFramePr>
        <p:xfrm>
          <a:off x="304800" y="609600"/>
          <a:ext cx="8610600" cy="5270500"/>
        </p:xfrm>
        <a:graphic>
          <a:graphicData uri="http://schemas.openxmlformats.org/drawingml/2006/table">
            <a:tbl>
              <a:tblPr firstRow="1" bandRow="1">
                <a:effectLst>
                  <a:outerShdw blurRad="50800" dist="38100" dir="16200000" rotWithShape="0">
                    <a:prstClr val="black">
                      <a:alpha val="40000"/>
                    </a:prstClr>
                  </a:outerShdw>
                </a:effectLst>
                <a:tableStyleId>{B301B821-A1FF-4177-AEE7-76D212191A09}</a:tableStyleId>
              </a:tblPr>
              <a:tblGrid>
                <a:gridCol w="2152650"/>
                <a:gridCol w="2152650"/>
                <a:gridCol w="2152650"/>
                <a:gridCol w="2152650"/>
              </a:tblGrid>
              <a:tr h="1054100">
                <a:tc>
                  <a:txBody>
                    <a:bodyPr/>
                    <a:lstStyle/>
                    <a:p>
                      <a:pPr algn="ctr"/>
                      <a:r>
                        <a:rPr lang="en-US" sz="2800" b="0" dirty="0" smtClean="0">
                          <a:solidFill>
                            <a:srgbClr val="FFC000"/>
                          </a:solidFill>
                          <a:effectLst>
                            <a:outerShdw blurRad="38100" dist="38100" dir="2700000" algn="tl">
                              <a:srgbClr val="000000">
                                <a:alpha val="43137"/>
                              </a:srgbClr>
                            </a:outerShdw>
                          </a:effectLst>
                        </a:rPr>
                        <a:t>Data Collection</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EDA</a:t>
                      </a:r>
                      <a:endParaRPr lang="en-US" sz="2800" b="0" dirty="0">
                        <a:solidFill>
                          <a:srgbClr val="FFC000"/>
                        </a:solidFill>
                        <a:effectLst>
                          <a:outerShdw blurRad="38100" dist="38100" dir="2700000" algn="tl">
                            <a:srgbClr val="000000">
                              <a:alpha val="43137"/>
                            </a:srgbClr>
                          </a:outerShdw>
                        </a:effectLst>
                        <a:latin typeface="Comic Sans MS"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Inference</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c>
                  <a:txBody>
                    <a:bodyPr/>
                    <a:lstStyle/>
                    <a:p>
                      <a:pPr algn="ctr"/>
                      <a:r>
                        <a:rPr lang="en-US" sz="2800" b="0" dirty="0" smtClean="0">
                          <a:solidFill>
                            <a:srgbClr val="FFC000"/>
                          </a:solidFill>
                          <a:effectLst>
                            <a:outerShdw blurRad="38100" dist="38100" dir="2700000" algn="tl">
                              <a:srgbClr val="000000">
                                <a:alpha val="43137"/>
                              </a:srgbClr>
                            </a:outerShdw>
                          </a:effectLst>
                        </a:rPr>
                        <a:t>Modeling</a:t>
                      </a:r>
                      <a:endParaRPr lang="en-US" sz="2800" b="0" dirty="0">
                        <a:solidFill>
                          <a:srgbClr val="FFC00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6E89BE">
                            <a:shade val="30000"/>
                            <a:satMod val="115000"/>
                          </a:srgbClr>
                        </a:gs>
                        <a:gs pos="50000">
                          <a:srgbClr val="6E89BE">
                            <a:shade val="67500"/>
                            <a:satMod val="115000"/>
                          </a:srgbClr>
                        </a:gs>
                        <a:gs pos="100000">
                          <a:srgbClr val="6E89BE">
                            <a:shade val="100000"/>
                            <a:satMod val="115000"/>
                          </a:srgbClr>
                        </a:gs>
                      </a:gsLst>
                      <a:lin ang="5400000" scaled="1"/>
                      <a:tileRect/>
                    </a:gra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100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200</a:t>
                      </a:r>
                      <a:endParaRPr lang="en-US" sz="36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FF0000"/>
                          </a:solidFill>
                          <a:effectLst>
                            <a:outerShdw blurRad="38100" dist="38100" dir="2700000" algn="tl">
                              <a:srgbClr val="000000">
                                <a:alpha val="43137"/>
                              </a:srgbClr>
                            </a:outerShdw>
                          </a:effectLst>
                          <a:latin typeface="+mn-lt"/>
                        </a:rPr>
                        <a:t>300</a:t>
                      </a:r>
                      <a:endParaRPr lang="en-US" sz="3200" b="1" dirty="0" smtClean="0">
                        <a:solidFill>
                          <a:srgbClr val="FF0000"/>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300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8F4"/>
                    </a:solidFill>
                  </a:tcPr>
                </a:tc>
              </a:tr>
              <a:tr h="1054100">
                <a:tc>
                  <a:txBody>
                    <a:bodyPr/>
                    <a:lstStyle/>
                    <a:p>
                      <a:pPr algn="ct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smtClean="0">
                          <a:solidFill>
                            <a:srgbClr val="3B5485"/>
                          </a:solidFill>
                          <a:effectLst>
                            <a:outerShdw blurRad="38100" dist="38100" dir="2700000" algn="tl">
                              <a:srgbClr val="000000">
                                <a:alpha val="43137"/>
                              </a:srgbClr>
                            </a:outerShdw>
                          </a:effectLst>
                          <a:latin typeface="+mn-lt"/>
                        </a:rPr>
                        <a:t>400</a:t>
                      </a:r>
                      <a:endParaRPr lang="en-US" sz="3200" b="1" dirty="0" smtClean="0">
                        <a:solidFill>
                          <a:srgbClr val="3B5485"/>
                        </a:solidFill>
                        <a:effectLst>
                          <a:outerShdw blurRad="38100" dist="38100" dir="2700000" algn="tl">
                            <a:srgbClr val="000000">
                              <a:alpha val="43137"/>
                            </a:srgbClr>
                          </a:outerShdw>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Group 9"/>
          <p:cNvGrpSpPr/>
          <p:nvPr/>
        </p:nvGrpSpPr>
        <p:grpSpPr>
          <a:xfrm>
            <a:off x="609600" y="2895600"/>
            <a:ext cx="3733800" cy="2286000"/>
            <a:chOff x="3048000" y="1676400"/>
            <a:chExt cx="3733800" cy="2286000"/>
          </a:xfrm>
          <a:effectLst/>
          <a:scene3d>
            <a:camera prst="orthographicFront">
              <a:rot lat="0" lon="0" rev="0"/>
            </a:camera>
            <a:lightRig rig="balanced" dir="t">
              <a:rot lat="0" lon="0" rev="8700000"/>
            </a:lightRig>
          </a:scene3d>
        </p:grpSpPr>
        <p:sp>
          <p:nvSpPr>
            <p:cNvPr id="11" name="Rectangle 10"/>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0" y="2120205"/>
              <a:ext cx="3733800" cy="830997"/>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dirty="0" smtClean="0">
                  <a:solidFill>
                    <a:srgbClr val="FFC000"/>
                  </a:solidFill>
                </a:rPr>
                <a:t>This plot can show </a:t>
              </a:r>
              <a:r>
                <a:rPr lang="en-US" sz="2400" dirty="0" err="1" smtClean="0">
                  <a:solidFill>
                    <a:srgbClr val="FFC000"/>
                  </a:solidFill>
                </a:rPr>
                <a:t>skewness</a:t>
              </a:r>
              <a:r>
                <a:rPr lang="en-US" sz="2400" dirty="0" smtClean="0">
                  <a:solidFill>
                    <a:srgbClr val="FFC000"/>
                  </a:solidFill>
                </a:rPr>
                <a:t> but not modality.</a:t>
              </a:r>
              <a:endParaRPr lang="en-US" sz="2400" dirty="0">
                <a:solidFill>
                  <a:srgbClr val="FFC000"/>
                </a:solidFill>
              </a:endParaRPr>
            </a:p>
          </p:txBody>
        </p:sp>
      </p:grpSp>
      <p:grpSp>
        <p:nvGrpSpPr>
          <p:cNvPr id="4" name="Group 12"/>
          <p:cNvGrpSpPr/>
          <p:nvPr/>
        </p:nvGrpSpPr>
        <p:grpSpPr>
          <a:xfrm>
            <a:off x="4953000" y="2895600"/>
            <a:ext cx="3733800" cy="2286000"/>
            <a:chOff x="3048000" y="1676400"/>
            <a:chExt cx="3733800" cy="2286000"/>
          </a:xfrm>
          <a:effectLst/>
          <a:scene3d>
            <a:camera prst="orthographicFront">
              <a:rot lat="0" lon="0" rev="0"/>
            </a:camera>
            <a:lightRig rig="balanced" dir="t">
              <a:rot lat="0" lon="0" rev="8700000"/>
            </a:lightRig>
          </a:scene3d>
        </p:grpSpPr>
        <p:sp>
          <p:nvSpPr>
            <p:cNvPr id="14" name="Rectangle 13"/>
            <p:cNvSpPr/>
            <p:nvPr/>
          </p:nvSpPr>
          <p:spPr>
            <a:xfrm>
              <a:off x="3048000" y="1676400"/>
              <a:ext cx="3733800" cy="2286000"/>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2129135"/>
              <a:ext cx="3733800" cy="461665"/>
            </a:xfrm>
            <a:prstGeom prst="rect">
              <a:avLst/>
            </a:prstGeom>
            <a:ln>
              <a:noFill/>
            </a:ln>
            <a:effectLst>
              <a:outerShdw blurRad="44450" dist="27940" dir="5400000" algn="ctr">
                <a:srgbClr val="000000">
                  <a:alpha val="32000"/>
                </a:srgbClr>
              </a:outerShdw>
            </a:effectLst>
            <a:sp3d>
              <a:bevelT w="190500" h="38100"/>
            </a:sp3d>
          </p:spPr>
          <p:txBody>
            <a:bodyPr wrap="square">
              <a:spAutoFit/>
            </a:bodyPr>
            <a:lstStyle/>
            <a:p>
              <a:pPr algn="ctr"/>
              <a:r>
                <a:rPr lang="en-US" sz="2400" i="1" dirty="0" smtClean="0">
                  <a:solidFill>
                    <a:schemeClr val="bg1"/>
                  </a:solidFill>
                </a:rPr>
                <a:t>What is a box plot?</a:t>
              </a:r>
              <a:endParaRPr lang="en-US" sz="2400" dirty="0">
                <a:solidFill>
                  <a:schemeClr val="bg1"/>
                </a:solidFill>
              </a:endParaRPr>
            </a:p>
          </p:txBody>
        </p:sp>
      </p:grpSp>
      <p:sp>
        <p:nvSpPr>
          <p:cNvPr id="18" name="TextBox 17"/>
          <p:cNvSpPr txBox="1"/>
          <p:nvPr/>
        </p:nvSpPr>
        <p:spPr>
          <a:xfrm>
            <a:off x="8153400" y="6400800"/>
            <a:ext cx="762000" cy="369332"/>
          </a:xfrm>
          <a:prstGeom prst="rect">
            <a:avLst/>
          </a:prstGeom>
          <a:noFill/>
        </p:spPr>
        <p:txBody>
          <a:bodyPr wrap="square" rtlCol="0">
            <a:spAutoFit/>
          </a:bodyPr>
          <a:lstStyle/>
          <a:p>
            <a:r>
              <a:rPr lang="en-US" dirty="0" smtClean="0">
                <a:solidFill>
                  <a:srgbClr val="3B5485"/>
                </a:solidFill>
                <a:effectLst>
                  <a:outerShdw blurRad="38100" dist="38100" dir="2700000" algn="tl">
                    <a:srgbClr val="000000">
                      <a:alpha val="43137"/>
                    </a:srgbClr>
                  </a:outerShdw>
                </a:effectLst>
                <a:hlinkClick r:id="rId3" action="ppaction://hlinksldjump"/>
              </a:rPr>
              <a:t>home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1099</Words>
  <Application>Microsoft Macintosh PowerPoint</Application>
  <PresentationFormat>On-screen Show (4:3)</PresentationFormat>
  <Paragraphs>422</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 for Teaching</dc:title>
  <dc:creator>Rochelle Schwartz-Bloom</dc:creator>
  <cp:lastModifiedBy>Mine Cetinkaya-Rundel</cp:lastModifiedBy>
  <cp:revision>36</cp:revision>
  <dcterms:created xsi:type="dcterms:W3CDTF">2009-12-20T23:51:41Z</dcterms:created>
  <dcterms:modified xsi:type="dcterms:W3CDTF">2015-04-22T16:20:19Z</dcterms:modified>
</cp:coreProperties>
</file>