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7" r:id="rId2"/>
    <p:sldId id="261"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FB"/>
    <a:srgbClr val="E2E8F4"/>
    <a:srgbClr val="FF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60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904C61D1-C418-4970-B7DF-E5767DF5B263}" type="datetimeFigureOut">
              <a:rPr lang="en-US" smtClean="0"/>
              <a:pPr/>
              <a:t>4/18/15</a:t>
            </a:fld>
            <a:endParaRPr lang="en-US"/>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39DD7C24-5812-4011-8C6D-4D124CF8C8A3}" type="slidenum">
              <a:rPr lang="en-US" smtClean="0"/>
              <a:pPr/>
              <a:t>‹#›</a:t>
            </a:fld>
            <a:endParaRPr lang="en-US"/>
          </a:p>
        </p:txBody>
      </p:sp>
    </p:spTree>
    <p:extLst>
      <p:ext uri="{BB962C8B-B14F-4D97-AF65-F5344CB8AC3E}">
        <p14:creationId xmlns:p14="http://schemas.microsoft.com/office/powerpoint/2010/main" val="897012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CCEC2B59-E11B-488F-B349-8F9976EE1FE9}" type="datetimeFigureOut">
              <a:rPr lang="en-US" smtClean="0"/>
              <a:pPr/>
              <a:t>4/18/15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B47E546-E0E8-480D-AAB0-1EE31C336677}" type="slidenum">
              <a:rPr lang="en-US" smtClean="0"/>
              <a:pPr/>
              <a:t>‹#›</a:t>
            </a:fld>
            <a:endParaRPr lang="en-US"/>
          </a:p>
        </p:txBody>
      </p:sp>
    </p:spTree>
    <p:extLst>
      <p:ext uri="{BB962C8B-B14F-4D97-AF65-F5344CB8AC3E}">
        <p14:creationId xmlns:p14="http://schemas.microsoft.com/office/powerpoint/2010/main" val="290793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You can hyperlink the numbers to a slide in the list</a:t>
            </a:r>
            <a:r>
              <a:rPr lang="en-US" baseline="0" dirty="0" smtClean="0"/>
              <a:t>.  To make the hyperlink, highlight the number, go to Insert “action” and hyperlink to “slide” and then pick the slide number to link to.  Don’t forget to put the proper text in for that slide.  </a:t>
            </a:r>
            <a:r>
              <a:rPr lang="en-US" dirty="0" smtClean="0"/>
              <a:t>The hyperlinks only</a:t>
            </a:r>
            <a:r>
              <a:rPr lang="en-US" baseline="0" dirty="0" smtClean="0"/>
              <a:t> work in the Slide Show view.  Click the word “home” to go back to slide 1 with all the answered cells highlighted.</a:t>
            </a:r>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A2FB4-D3C9-4797-BB9D-257575CD02A6}" type="datetimeFigureOut">
              <a:rPr lang="en-US" smtClean="0"/>
              <a:pPr/>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0A2FB4-D3C9-4797-BB9D-257575CD02A6}" type="datetimeFigureOut">
              <a:rPr lang="en-US" smtClean="0"/>
              <a:pPr/>
              <a:t>4/18/15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A2FB4-D3C9-4797-BB9D-257575CD02A6}" type="datetimeFigureOut">
              <a:rPr lang="en-US" smtClean="0"/>
              <a:pPr/>
              <a:t>4/18/15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0A2FB4-D3C9-4797-BB9D-257575CD02A6}" type="datetimeFigureOut">
              <a:rPr lang="en-US" smtClean="0"/>
              <a:pPr/>
              <a:t>4/18/15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A2FB4-D3C9-4797-BB9D-257575CD02A6}" type="datetimeFigureOut">
              <a:rPr lang="en-US" smtClean="0"/>
              <a:pPr/>
              <a:t>4/18/15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A2FB4-D3C9-4797-BB9D-257575CD02A6}" type="datetimeFigureOut">
              <a:rPr lang="en-US" smtClean="0"/>
              <a:pPr/>
              <a:t>4/18/15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A2FB4-D3C9-4797-BB9D-257575CD02A6}" type="datetimeFigureOut">
              <a:rPr lang="en-US" smtClean="0"/>
              <a:pPr/>
              <a:t>4/18/15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7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A2FB4-D3C9-4797-BB9D-257575CD02A6}" type="datetimeFigureOut">
              <a:rPr lang="en-US" smtClean="0"/>
              <a:pPr/>
              <a:t>4/18/15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F9AEE-1B05-4D77-BD07-F340993E1C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slide" Target="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slide" Target="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slide" Target="slide2.xml"/></Relationships>
</file>

<file path=ppt/slides/_rels/slide2.xml.rels><?xml version="1.0" encoding="UTF-8" standalone="yes"?>
<Relationships xmlns="http://schemas.openxmlformats.org/package/2006/relationships"><Relationship Id="rId11" Type="http://schemas.openxmlformats.org/officeDocument/2006/relationships/slide" Target="slide5.xml"/><Relationship Id="rId12" Type="http://schemas.openxmlformats.org/officeDocument/2006/relationships/slide" Target="slide9.xml"/><Relationship Id="rId13" Type="http://schemas.openxmlformats.org/officeDocument/2006/relationships/slide" Target="slide13.xml"/><Relationship Id="rId14" Type="http://schemas.openxmlformats.org/officeDocument/2006/relationships/slide" Target="slide17.xml"/><Relationship Id="rId15" Type="http://schemas.openxmlformats.org/officeDocument/2006/relationships/slide" Target="slide6.xml"/><Relationship Id="rId16" Type="http://schemas.openxmlformats.org/officeDocument/2006/relationships/slide" Target="slide10.xml"/><Relationship Id="rId17" Type="http://schemas.openxmlformats.org/officeDocument/2006/relationships/slide" Target="slide14.xml"/><Relationship Id="rId18" Type="http://schemas.openxmlformats.org/officeDocument/2006/relationships/slide" Target="slide18.xml"/><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slide" Target="slide3.xml"/><Relationship Id="rId4" Type="http://schemas.openxmlformats.org/officeDocument/2006/relationships/slide" Target="slide7.xml"/><Relationship Id="rId5" Type="http://schemas.openxmlformats.org/officeDocument/2006/relationships/slide" Target="slide11.xml"/><Relationship Id="rId6" Type="http://schemas.openxmlformats.org/officeDocument/2006/relationships/slide" Target="slide15.xml"/><Relationship Id="rId7" Type="http://schemas.openxmlformats.org/officeDocument/2006/relationships/slide" Target="slide4.xml"/><Relationship Id="rId8" Type="http://schemas.openxmlformats.org/officeDocument/2006/relationships/slide" Target="slide8.xml"/><Relationship Id="rId9" Type="http://schemas.openxmlformats.org/officeDocument/2006/relationships/slide" Target="slide12.xml"/><Relationship Id="rId10"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slide" Target="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66700" y="990600"/>
          <a:ext cx="8610600" cy="1920239"/>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8610600"/>
              </a:tblGrid>
              <a:tr h="1752600">
                <a:tc>
                  <a:txBody>
                    <a:bodyPr/>
                    <a:lstStyle/>
                    <a:p>
                      <a:pPr algn="ctr"/>
                      <a:r>
                        <a:rPr lang="en-US" sz="2800" b="0" dirty="0" smtClean="0">
                          <a:solidFill>
                            <a:srgbClr val="FFC000"/>
                          </a:solidFill>
                          <a:effectLst>
                            <a:outerShdw blurRad="38100" dist="38100" dir="2700000" algn="tl">
                              <a:srgbClr val="000000">
                                <a:alpha val="43137"/>
                              </a:srgbClr>
                            </a:outerShdw>
                          </a:effectLst>
                        </a:rPr>
                        <a:t>Jeopardy™</a:t>
                      </a:r>
                      <a:endParaRPr lang="en-US" sz="2800" b="0" baseline="0" dirty="0" smtClean="0">
                        <a:solidFill>
                          <a:srgbClr val="FFC000"/>
                        </a:solidFill>
                        <a:effectLst>
                          <a:outerShdw blurRad="38100" dist="38100" dir="2700000" algn="tl">
                            <a:srgbClr val="000000">
                              <a:alpha val="43137"/>
                            </a:srgbClr>
                          </a:outerShdw>
                        </a:effectLst>
                      </a:endParaRPr>
                    </a:p>
                    <a:p>
                      <a:pPr algn="ctr"/>
                      <a:r>
                        <a:rPr lang="en-US" sz="2800" b="0" baseline="0" dirty="0" smtClean="0">
                          <a:solidFill>
                            <a:srgbClr val="FFC000"/>
                          </a:solidFill>
                          <a:effectLst>
                            <a:outerShdw blurRad="38100" dist="38100" dir="2700000" algn="tl">
                              <a:srgbClr val="000000">
                                <a:alpha val="43137"/>
                              </a:srgbClr>
                            </a:outerShdw>
                          </a:effectLst>
                        </a:rPr>
                        <a:t>A Resource for Teaching</a:t>
                      </a:r>
                    </a:p>
                    <a:p>
                      <a:pPr algn="ctr"/>
                      <a:endParaRPr lang="en-US" sz="2800" b="0" baseline="0" dirty="0" smtClean="0">
                        <a:solidFill>
                          <a:srgbClr val="FFC000"/>
                        </a:solidFill>
                        <a:effectLst>
                          <a:outerShdw blurRad="38100" dist="38100" dir="2700000" algn="tl">
                            <a:srgbClr val="000000">
                              <a:alpha val="43137"/>
                            </a:srgbClr>
                          </a:outerShdw>
                        </a:effectLst>
                      </a:endParaRPr>
                    </a:p>
                    <a:p>
                      <a:pPr algn="ctr"/>
                      <a:r>
                        <a:rPr lang="en-US" sz="1800" b="0" baseline="0" dirty="0" smtClean="0">
                          <a:solidFill>
                            <a:schemeClr val="bg1"/>
                          </a:solidFill>
                          <a:effectLst>
                            <a:outerShdw blurRad="38100" dist="38100" dir="2700000" algn="tl">
                              <a:srgbClr val="000000">
                                <a:alpha val="43137"/>
                              </a:srgbClr>
                            </a:outerShdw>
                          </a:effectLst>
                        </a:rPr>
                        <a:t>Developed by Rochelle Schwartz-Bloom</a:t>
                      </a:r>
                    </a:p>
                    <a:p>
                      <a:pPr algn="ctr"/>
                      <a:r>
                        <a:rPr lang="en-US" sz="1800" b="0" baseline="0" dirty="0" smtClean="0">
                          <a:solidFill>
                            <a:schemeClr val="bg1"/>
                          </a:solidFill>
                          <a:effectLst>
                            <a:outerShdw blurRad="38100" dist="38100" dir="2700000" algn="tl">
                              <a:srgbClr val="000000">
                                <a:alpha val="43137"/>
                              </a:srgbClr>
                            </a:outerShdw>
                          </a:effectLst>
                        </a:rPr>
                        <a:t>Department of Pharmacology &amp; Cancer Biology</a:t>
                      </a:r>
                      <a:endParaRPr lang="en-US" sz="1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bl>
          </a:graphicData>
        </a:graphic>
      </p:graphicFrame>
      <p:sp>
        <p:nvSpPr>
          <p:cNvPr id="4" name="Rectangle 3"/>
          <p:cNvSpPr/>
          <p:nvPr/>
        </p:nvSpPr>
        <p:spPr>
          <a:xfrm>
            <a:off x="3467100" y="3429000"/>
            <a:ext cx="2209800" cy="369332"/>
          </a:xfrm>
          <a:prstGeom prst="rect">
            <a:avLst/>
          </a:prstGeom>
        </p:spPr>
        <p:txBody>
          <a:bodyPr wrap="square">
            <a:spAutoFit/>
          </a:bodyPr>
          <a:lstStyle/>
          <a:p>
            <a:pPr algn="ctr"/>
            <a:r>
              <a:rPr lang="en-US" dirty="0" smtClean="0">
                <a:solidFill>
                  <a:schemeClr val="tx2"/>
                </a:solidFill>
                <a:effectLst>
                  <a:outerShdw blurRad="38100" dist="38100" dir="2700000" algn="tl">
                    <a:srgbClr val="000000">
                      <a:alpha val="43137"/>
                    </a:srgbClr>
                  </a:outerShdw>
                </a:effectLst>
              </a:rPr>
              <a:t>Instructions</a:t>
            </a:r>
            <a:endParaRPr lang="en-US" dirty="0">
              <a:solidFill>
                <a:schemeClr val="tx2"/>
              </a:solidFill>
              <a:effectLst>
                <a:outerShdw blurRad="38100" dist="38100" dir="2700000" algn="tl">
                  <a:srgbClr val="000000">
                    <a:alpha val="43137"/>
                  </a:srgbClr>
                </a:outerShdw>
              </a:effectLst>
            </a:endParaRPr>
          </a:p>
        </p:txBody>
      </p:sp>
      <p:sp>
        <p:nvSpPr>
          <p:cNvPr id="5" name="Rectangle 4"/>
          <p:cNvSpPr/>
          <p:nvPr/>
        </p:nvSpPr>
        <p:spPr>
          <a:xfrm>
            <a:off x="1028700" y="4038600"/>
            <a:ext cx="7086600" cy="2677656"/>
          </a:xfrm>
          <a:prstGeom prst="rect">
            <a:avLst/>
          </a:prstGeom>
        </p:spPr>
        <p:txBody>
          <a:bodyPr wrap="square">
            <a:spAutoFit/>
          </a:bodyPr>
          <a:lstStyle/>
          <a:p>
            <a:r>
              <a:rPr lang="en-US" sz="1400" dirty="0" smtClean="0">
                <a:solidFill>
                  <a:schemeClr val="tx2"/>
                </a:solidFill>
              </a:rPr>
              <a:t>Type in your category topics on each of the slides.</a:t>
            </a:r>
          </a:p>
          <a:p>
            <a:endParaRPr lang="en-US" sz="1400" dirty="0" smtClean="0">
              <a:solidFill>
                <a:schemeClr val="tx2"/>
              </a:solidFill>
            </a:endParaRPr>
          </a:p>
          <a:p>
            <a:r>
              <a:rPr lang="en-US" sz="1400" dirty="0" smtClean="0">
                <a:solidFill>
                  <a:schemeClr val="tx2"/>
                </a:solidFill>
              </a:rPr>
              <a:t>The numbers on slide 1 are hyperlinked to a corresponding slide in the list.  To see or edit the hyperlink, highlight the number, go to Insert “action” and hyperlink to “slide” and then view or edit the slide number to link to. The hyperlinks only work in the Slide Show view. </a:t>
            </a:r>
          </a:p>
          <a:p>
            <a:endParaRPr lang="en-US" sz="1400" dirty="0" smtClean="0">
              <a:solidFill>
                <a:schemeClr val="tx2"/>
              </a:solidFill>
            </a:endParaRPr>
          </a:p>
          <a:p>
            <a:r>
              <a:rPr lang="en-US" sz="1400" dirty="0" smtClean="0">
                <a:solidFill>
                  <a:schemeClr val="tx2"/>
                </a:solidFill>
              </a:rPr>
              <a:t>On the appropriate slide (to which the link points) put in the proper text in for the answer and the question in “Jeopardy” style.  The text boxes are animated to appear with subsequent clicks.  </a:t>
            </a:r>
          </a:p>
          <a:p>
            <a:endParaRPr lang="en-US" sz="1400" dirty="0" smtClean="0">
              <a:solidFill>
                <a:schemeClr val="tx2"/>
              </a:solidFill>
            </a:endParaRPr>
          </a:p>
          <a:p>
            <a:r>
              <a:rPr lang="en-US" sz="1400" dirty="0" smtClean="0">
                <a:solidFill>
                  <a:schemeClr val="tx2"/>
                </a:solidFill>
              </a:rPr>
              <a:t>In Slide Show view, clicking the word “home” takes you back to slide 1 (it is hyperlinked), which will show  each cell that has been answered.  A new topic/value can now be chosen.</a:t>
            </a:r>
            <a:endParaRPr lang="en-US" sz="1400" dirty="0">
              <a:solidFill>
                <a:schemeClr val="tx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0703796"/>
              </p:ext>
            </p:extLst>
          </p:nvPr>
        </p:nvGraphicFramePr>
        <p:xfrm>
          <a:off x="304800" y="5969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3"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4"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5"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6"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7" action="ppaction://hlinksldjump"/>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8" action="ppaction://hlinksldjump"/>
                        </a:rPr>
                        <a:t>200</a:t>
                      </a:r>
                      <a:endParaRPr lang="en-US" sz="36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9" action="ppaction://hlinksldjump"/>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0" action="ppaction://hlinksldjump"/>
                        </a:rPr>
                        <a:t>200</a:t>
                      </a:r>
                      <a:endParaRPr lang="en-US" sz="36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11" action="ppaction://hlinksldjump"/>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2"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3"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4"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15" action="ppaction://hlinksldjump"/>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6"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7"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8"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Technique used to produce treatment groups </a:t>
              </a:r>
              <a:r>
                <a:rPr lang="en-US" sz="2400" dirty="0" smtClean="0">
                  <a:solidFill>
                    <a:srgbClr val="FFC000"/>
                  </a:solidFill>
                </a:rPr>
                <a:t>with similar characteristics</a:t>
              </a:r>
              <a:endParaRPr lang="en-US" sz="2400" dirty="0">
                <a:solidFill>
                  <a:srgbClr val="FFC000"/>
                </a:solidFill>
              </a:endParaRPr>
            </a:p>
          </p:txBody>
        </p:sp>
      </p:grpSp>
      <p:grpSp>
        <p:nvGrpSpPr>
          <p:cNvPr id="13"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random assignment?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A variable that might explain the observed relationship between tw</a:t>
              </a:r>
              <a:r>
                <a:rPr lang="en-US" sz="2400" dirty="0" smtClean="0">
                  <a:solidFill>
                    <a:srgbClr val="FFC000"/>
                  </a:solidFill>
                </a:rPr>
                <a:t>o other variables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confounding variable?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chemeClr val="bg1"/>
                          </a:solidFill>
                          <a:effectLst>
                            <a:outerShdw blurRad="38100" dist="38100" dir="2700000" algn="tl">
                              <a:srgbClr val="000000">
                                <a:alpha val="43137"/>
                              </a:srgbClr>
                            </a:outerShdw>
                          </a:effectLst>
                        </a:rPr>
                        <a:t>Topic 1</a:t>
                      </a:r>
                      <a:endParaRPr lang="en-US" sz="2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2</a:t>
                      </a:r>
                      <a:endParaRPr lang="en-US" sz="2800" b="0" dirty="0">
                        <a:solidFill>
                          <a:sysClr val="windowText" lastClr="000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3</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effectLst>
                            <a:outerShdw blurRad="38100" dist="38100" dir="2700000" algn="tl">
                              <a:srgbClr val="000000">
                                <a:alpha val="43137"/>
                              </a:srgbClr>
                            </a:outerShdw>
                          </a:effectLst>
                        </a:rPr>
                        <a:t>Topic 4</a:t>
                      </a:r>
                      <a:endParaRPr lang="en-US" sz="2800" b="0"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Write your answer here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Write your question here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841</Words>
  <Application>Microsoft Macintosh PowerPoint</Application>
  <PresentationFormat>On-screen Show (4:3)</PresentationFormat>
  <Paragraphs>420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 for Teaching</dc:title>
  <dc:creator>Rochelle Schwartz-Bloom</dc:creator>
  <cp:lastModifiedBy>Mine Cetinkaya-Rundel</cp:lastModifiedBy>
  <cp:revision>27</cp:revision>
  <dcterms:created xsi:type="dcterms:W3CDTF">2009-12-20T23:51:41Z</dcterms:created>
  <dcterms:modified xsi:type="dcterms:W3CDTF">2015-04-19T03:23:16Z</dcterms:modified>
</cp:coreProperties>
</file>