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336" r:id="rId4"/>
    <p:sldId id="313" r:id="rId5"/>
    <p:sldId id="314" r:id="rId6"/>
    <p:sldId id="315" r:id="rId7"/>
    <p:sldId id="311" r:id="rId8"/>
    <p:sldId id="297" r:id="rId9"/>
    <p:sldId id="302" r:id="rId10"/>
    <p:sldId id="303" r:id="rId11"/>
    <p:sldId id="304" r:id="rId12"/>
    <p:sldId id="305" r:id="rId13"/>
    <p:sldId id="306" r:id="rId14"/>
    <p:sldId id="308" r:id="rId15"/>
    <p:sldId id="309" r:id="rId16"/>
    <p:sldId id="310" r:id="rId17"/>
    <p:sldId id="299" r:id="rId18"/>
    <p:sldId id="316" r:id="rId19"/>
    <p:sldId id="257" r:id="rId20"/>
    <p:sldId id="321" r:id="rId21"/>
    <p:sldId id="340" r:id="rId22"/>
    <p:sldId id="291" r:id="rId23"/>
    <p:sldId id="292" r:id="rId24"/>
    <p:sldId id="293" r:id="rId25"/>
    <p:sldId id="317" r:id="rId26"/>
    <p:sldId id="341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318" r:id="rId44"/>
    <p:sldId id="338" r:id="rId45"/>
    <p:sldId id="320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9" r:id="rId56"/>
    <p:sldId id="295" r:id="rId57"/>
    <p:sldId id="275" r:id="rId58"/>
    <p:sldId id="319" r:id="rId59"/>
    <p:sldId id="276" r:id="rId60"/>
    <p:sldId id="277" r:id="rId61"/>
    <p:sldId id="278" r:id="rId62"/>
    <p:sldId id="279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300" r:id="rId75"/>
    <p:sldId id="301" r:id="rId76"/>
    <p:sldId id="331" r:id="rId77"/>
    <p:sldId id="342" r:id="rId78"/>
    <p:sldId id="332" r:id="rId79"/>
    <p:sldId id="333" r:id="rId80"/>
    <p:sldId id="334" r:id="rId81"/>
    <p:sldId id="335" r:id="rId82"/>
    <p:sldId id="343" r:id="rId83"/>
    <p:sldId id="298" r:id="rId84"/>
    <p:sldId id="294" r:id="rId85"/>
    <p:sldId id="29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73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9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7C0BB3-3509-4D6B-81C9-88FA727F0ED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PRIORITY QUEUES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254AC8C-D009-4844-B24D-B2955C63CD74}"/>
              </a:ext>
            </a:extLst>
          </p:cNvPr>
          <p:cNvSpPr txBox="1"/>
          <p:nvPr/>
        </p:nvSpPr>
        <p:spPr>
          <a:xfrm>
            <a:off x="2947725" y="324433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No need </a:t>
            </a:r>
            <a:r>
              <a:rPr lang="en-US" altLang="zh-TW" dirty="0"/>
              <a:t>to check whether it is larger or smaller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28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7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30156" y="2753278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277392" y="2555207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50229" y="2372555"/>
            <a:ext cx="734096" cy="708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5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13615" y="271848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960851" y="2520415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7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4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7253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711976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253473-0D09-4F00-B802-E95192C466CB}"/>
              </a:ext>
            </a:extLst>
          </p:cNvPr>
          <p:cNvSpPr txBox="1"/>
          <p:nvPr/>
        </p:nvSpPr>
        <p:spPr>
          <a:xfrm>
            <a:off x="4629789" y="40383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Complete 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52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7253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711976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05284" y="352534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7"/>
          </p:cNvCxnSpPr>
          <p:nvPr/>
        </p:nvCxnSpPr>
        <p:spPr>
          <a:xfrm flipH="1">
            <a:off x="3411548" y="3313003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DB6AF5-6D87-4860-8418-E9D4D303AFC2}"/>
              </a:ext>
            </a:extLst>
          </p:cNvPr>
          <p:cNvSpPr txBox="1"/>
          <p:nvPr/>
        </p:nvSpPr>
        <p:spPr>
          <a:xfrm>
            <a:off x="4465259" y="475699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 Complete 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4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5" name="TextBox 4"/>
          <p:cNvSpPr txBox="1"/>
          <p:nvPr/>
        </p:nvSpPr>
        <p:spPr>
          <a:xfrm>
            <a:off x="1126273" y="70252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Not a binary heap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47020" y="4301544"/>
            <a:ext cx="296214" cy="5022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15055" y="4675031"/>
            <a:ext cx="656823" cy="643943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8530" y="5489353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</a:t>
            </a:r>
            <a:r>
              <a:rPr lang="hu-HU" dirty="0">
                <a:solidFill>
                  <a:srgbClr val="FFFF00"/>
                </a:solidFill>
              </a:rPr>
              <a:t>not a heap</a:t>
            </a:r>
            <a:r>
              <a:rPr lang="hu-HU" dirty="0"/>
              <a:t>: </a:t>
            </a:r>
            <a:r>
              <a:rPr lang="hu-HU" b="1" dirty="0">
                <a:solidFill>
                  <a:srgbClr val="FFC000"/>
                </a:solidFill>
              </a:rPr>
              <a:t>not complete </a:t>
            </a:r>
            <a:r>
              <a:rPr lang="hu-HU" dirty="0"/>
              <a:t>because</a:t>
            </a:r>
          </a:p>
          <a:p>
            <a:r>
              <a:rPr lang="hu-HU" dirty="0"/>
              <a:t>of this node</a:t>
            </a:r>
          </a:p>
        </p:txBody>
      </p:sp>
    </p:spTree>
    <p:extLst>
      <p:ext uri="{BB962C8B-B14F-4D97-AF65-F5344CB8AC3E}">
        <p14:creationId xmlns:p14="http://schemas.microsoft.com/office/powerpoint/2010/main" val="111074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Heap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rmAutofit/>
          </a:bodyPr>
          <a:lstStyle/>
          <a:p>
            <a:r>
              <a:rPr lang="hu-HU" dirty="0"/>
              <a:t>1.) </a:t>
            </a:r>
            <a:r>
              <a:rPr lang="hu-HU" b="1" dirty="0"/>
              <a:t>Complete</a:t>
            </a:r>
            <a:r>
              <a:rPr lang="hu-HU" dirty="0"/>
              <a:t> -&gt; we construct the heap from left to right across each 			row // of course the last row may not be completely full</a:t>
            </a:r>
          </a:p>
          <a:p>
            <a:pPr marL="0" indent="0">
              <a:buNone/>
            </a:pPr>
            <a:r>
              <a:rPr lang="hu-HU" dirty="0"/>
              <a:t>					There is no mising node from left to right in a layer</a:t>
            </a:r>
          </a:p>
          <a:p>
            <a:r>
              <a:rPr lang="hu-HU" dirty="0"/>
              <a:t>2.) In a binary heap every node can have </a:t>
            </a:r>
            <a:r>
              <a:rPr lang="hu-HU" b="1" dirty="0">
                <a:solidFill>
                  <a:srgbClr val="FFC000"/>
                </a:solidFill>
              </a:rPr>
              <a:t>2 children</a:t>
            </a:r>
            <a:r>
              <a:rPr lang="hu-HU" dirty="0"/>
              <a:t>, left child and 			right child</a:t>
            </a:r>
          </a:p>
          <a:p>
            <a:endParaRPr lang="hu-HU" dirty="0"/>
          </a:p>
          <a:p>
            <a:r>
              <a:rPr lang="hu-HU" dirty="0"/>
              <a:t>3.) Min heap </a:t>
            </a:r>
            <a:r>
              <a:rPr lang="hu-HU" dirty="0">
                <a:sym typeface="Wingdings" panose="05000000000000000000" pitchFamily="2" charset="2"/>
              </a:rPr>
              <a:t> the parent is always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smaller than </a:t>
            </a:r>
            <a:r>
              <a:rPr lang="hu-HU" dirty="0">
                <a:sym typeface="Wingdings" panose="05000000000000000000" pitchFamily="2" charset="2"/>
              </a:rPr>
              <a:t>the values of the 							children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   Max heap  the parent is always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greater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   So: the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root node </a:t>
            </a:r>
            <a:r>
              <a:rPr lang="hu-HU" dirty="0">
                <a:sym typeface="Wingdings" panose="05000000000000000000" pitchFamily="2" charset="2"/>
              </a:rPr>
              <a:t>will be the smallest/ greatest value in the heap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	// O(1) access !!!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79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">
            <a:extLst>
              <a:ext uri="{FF2B5EF4-FFF2-40B4-BE49-F238E27FC236}">
                <a16:creationId xmlns:a16="http://schemas.microsoft.com/office/drawing/2014/main" id="{36795D25-59E4-49D3-AC8E-68DEDA514296}"/>
              </a:ext>
            </a:extLst>
          </p:cNvPr>
          <p:cNvSpPr/>
          <p:nvPr/>
        </p:nvSpPr>
        <p:spPr>
          <a:xfrm>
            <a:off x="3106979" y="2314759"/>
            <a:ext cx="576391" cy="57639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DA38C17-6CCE-4C36-B08A-A3CD1F77BD68}"/>
              </a:ext>
            </a:extLst>
          </p:cNvPr>
          <p:cNvSpPr/>
          <p:nvPr/>
        </p:nvSpPr>
        <p:spPr>
          <a:xfrm>
            <a:off x="1982467" y="3019093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DC357EC1-58D6-4CAF-890F-4F22E542BAF2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474447" y="2806739"/>
            <a:ext cx="716943" cy="29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6">
            <a:extLst>
              <a:ext uri="{FF2B5EF4-FFF2-40B4-BE49-F238E27FC236}">
                <a16:creationId xmlns:a16="http://schemas.microsoft.com/office/drawing/2014/main" id="{1BAC045C-ADF9-4D0C-80DB-AA2CF67E2F71}"/>
              </a:ext>
            </a:extLst>
          </p:cNvPr>
          <p:cNvSpPr/>
          <p:nvPr/>
        </p:nvSpPr>
        <p:spPr>
          <a:xfrm>
            <a:off x="4564497" y="3019093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DF94C3AC-3588-4B02-BDF9-AB44617FF405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3598959" y="2806739"/>
            <a:ext cx="1049949" cy="29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8">
            <a:extLst>
              <a:ext uri="{FF2B5EF4-FFF2-40B4-BE49-F238E27FC236}">
                <a16:creationId xmlns:a16="http://schemas.microsoft.com/office/drawing/2014/main" id="{EB73EBDD-B1A3-4FF1-B984-9889694B3E0C}"/>
              </a:ext>
            </a:extLst>
          </p:cNvPr>
          <p:cNvSpPr/>
          <p:nvPr/>
        </p:nvSpPr>
        <p:spPr>
          <a:xfrm>
            <a:off x="1352873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65783605-8CBF-4045-BED9-DEB47BF95729}"/>
              </a:ext>
            </a:extLst>
          </p:cNvPr>
          <p:cNvCxnSpPr>
            <a:stCxn id="7" idx="3"/>
            <a:endCxn id="11" idx="7"/>
          </p:cNvCxnSpPr>
          <p:nvPr/>
        </p:nvCxnSpPr>
        <p:spPr>
          <a:xfrm flipH="1">
            <a:off x="1844853" y="3511073"/>
            <a:ext cx="222025" cy="311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0">
            <a:extLst>
              <a:ext uri="{FF2B5EF4-FFF2-40B4-BE49-F238E27FC236}">
                <a16:creationId xmlns:a16="http://schemas.microsoft.com/office/drawing/2014/main" id="{34F250B7-6AFA-4A19-BADB-D1879EAD355E}"/>
              </a:ext>
            </a:extLst>
          </p:cNvPr>
          <p:cNvSpPr/>
          <p:nvPr/>
        </p:nvSpPr>
        <p:spPr>
          <a:xfrm>
            <a:off x="2655418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5FA5D9C3-C9A7-4018-9DD4-79238947F176}"/>
              </a:ext>
            </a:extLst>
          </p:cNvPr>
          <p:cNvCxnSpPr>
            <a:endCxn id="13" idx="1"/>
          </p:cNvCxnSpPr>
          <p:nvPr/>
        </p:nvCxnSpPr>
        <p:spPr>
          <a:xfrm>
            <a:off x="2485920" y="3539629"/>
            <a:ext cx="253909" cy="282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2">
            <a:extLst>
              <a:ext uri="{FF2B5EF4-FFF2-40B4-BE49-F238E27FC236}">
                <a16:creationId xmlns:a16="http://schemas.microsoft.com/office/drawing/2014/main" id="{507F2E2E-C652-4DC6-9177-21AD0CB24951}"/>
              </a:ext>
            </a:extLst>
          </p:cNvPr>
          <p:cNvSpPr/>
          <p:nvPr/>
        </p:nvSpPr>
        <p:spPr>
          <a:xfrm>
            <a:off x="3934903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7292016F-DBF7-4FBA-AB87-C1C1F8DA435E}"/>
              </a:ext>
            </a:extLst>
          </p:cNvPr>
          <p:cNvCxnSpPr>
            <a:endCxn id="15" idx="7"/>
          </p:cNvCxnSpPr>
          <p:nvPr/>
        </p:nvCxnSpPr>
        <p:spPr>
          <a:xfrm flipH="1">
            <a:off x="4426883" y="3525357"/>
            <a:ext cx="207742" cy="2967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BA2454BE-2DA1-4BF1-94CE-0E20CB691BEB}"/>
              </a:ext>
            </a:extLst>
          </p:cNvPr>
          <p:cNvSpPr/>
          <p:nvPr/>
        </p:nvSpPr>
        <p:spPr>
          <a:xfrm>
            <a:off x="8671997" y="2314759"/>
            <a:ext cx="576391" cy="57639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C35B6BD0-32C6-4AEF-8099-4DF807F0878D}"/>
              </a:ext>
            </a:extLst>
          </p:cNvPr>
          <p:cNvSpPr/>
          <p:nvPr/>
        </p:nvSpPr>
        <p:spPr>
          <a:xfrm>
            <a:off x="7547485" y="3019093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:a16="http://schemas.microsoft.com/office/drawing/2014/main" id="{33EF90CB-FADD-43D6-9313-F6D5D669C562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039465" y="2806739"/>
            <a:ext cx="716943" cy="29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6">
            <a:extLst>
              <a:ext uri="{FF2B5EF4-FFF2-40B4-BE49-F238E27FC236}">
                <a16:creationId xmlns:a16="http://schemas.microsoft.com/office/drawing/2014/main" id="{262A5F45-C21E-4094-824B-EBCA6D22C815}"/>
              </a:ext>
            </a:extLst>
          </p:cNvPr>
          <p:cNvSpPr/>
          <p:nvPr/>
        </p:nvSpPr>
        <p:spPr>
          <a:xfrm>
            <a:off x="10129515" y="3019093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025CC28D-D68C-44A4-8CB9-237FA07AF31C}"/>
              </a:ext>
            </a:extLst>
          </p:cNvPr>
          <p:cNvCxnSpPr>
            <a:stCxn id="21" idx="5"/>
            <a:endCxn id="24" idx="1"/>
          </p:cNvCxnSpPr>
          <p:nvPr/>
        </p:nvCxnSpPr>
        <p:spPr>
          <a:xfrm>
            <a:off x="9163977" y="2806739"/>
            <a:ext cx="1049949" cy="29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8">
            <a:extLst>
              <a:ext uri="{FF2B5EF4-FFF2-40B4-BE49-F238E27FC236}">
                <a16:creationId xmlns:a16="http://schemas.microsoft.com/office/drawing/2014/main" id="{83875F14-E11A-4EEE-84FF-D7FCCBBC8A2F}"/>
              </a:ext>
            </a:extLst>
          </p:cNvPr>
          <p:cNvSpPr/>
          <p:nvPr/>
        </p:nvSpPr>
        <p:spPr>
          <a:xfrm>
            <a:off x="6917891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D2A01359-6E19-456B-BEC0-B96119FFE442}"/>
              </a:ext>
            </a:extLst>
          </p:cNvPr>
          <p:cNvCxnSpPr>
            <a:stCxn id="22" idx="3"/>
            <a:endCxn id="26" idx="7"/>
          </p:cNvCxnSpPr>
          <p:nvPr/>
        </p:nvCxnSpPr>
        <p:spPr>
          <a:xfrm flipH="1">
            <a:off x="7409871" y="3511073"/>
            <a:ext cx="222025" cy="311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0">
            <a:extLst>
              <a:ext uri="{FF2B5EF4-FFF2-40B4-BE49-F238E27FC236}">
                <a16:creationId xmlns:a16="http://schemas.microsoft.com/office/drawing/2014/main" id="{3BEFBB6C-9232-4389-AF33-99D07F0EE97B}"/>
              </a:ext>
            </a:extLst>
          </p:cNvPr>
          <p:cNvSpPr/>
          <p:nvPr/>
        </p:nvSpPr>
        <p:spPr>
          <a:xfrm>
            <a:off x="8220436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B480E2F0-7FC6-4745-A137-CBA81E8CD44A}"/>
              </a:ext>
            </a:extLst>
          </p:cNvPr>
          <p:cNvCxnSpPr>
            <a:endCxn id="28" idx="1"/>
          </p:cNvCxnSpPr>
          <p:nvPr/>
        </p:nvCxnSpPr>
        <p:spPr>
          <a:xfrm>
            <a:off x="8050938" y="3539629"/>
            <a:ext cx="253909" cy="282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2">
            <a:extLst>
              <a:ext uri="{FF2B5EF4-FFF2-40B4-BE49-F238E27FC236}">
                <a16:creationId xmlns:a16="http://schemas.microsoft.com/office/drawing/2014/main" id="{10C41671-A489-4E10-A8C0-207AC781F4F4}"/>
              </a:ext>
            </a:extLst>
          </p:cNvPr>
          <p:cNvSpPr/>
          <p:nvPr/>
        </p:nvSpPr>
        <p:spPr>
          <a:xfrm>
            <a:off x="9499921" y="3737700"/>
            <a:ext cx="576391" cy="576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56</a:t>
            </a:r>
          </a:p>
        </p:txBody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24A98015-461E-4176-ADBD-601A2543D387}"/>
              </a:ext>
            </a:extLst>
          </p:cNvPr>
          <p:cNvCxnSpPr>
            <a:endCxn id="30" idx="7"/>
          </p:cNvCxnSpPr>
          <p:nvPr/>
        </p:nvCxnSpPr>
        <p:spPr>
          <a:xfrm flipH="1">
            <a:off x="9991901" y="3525357"/>
            <a:ext cx="207742" cy="2967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210278-77B4-444B-A183-5B15886D5ED1}"/>
              </a:ext>
            </a:extLst>
          </p:cNvPr>
          <p:cNvSpPr txBox="1"/>
          <p:nvPr/>
        </p:nvSpPr>
        <p:spPr>
          <a:xfrm>
            <a:off x="2655418" y="15426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543CE29-2117-4CDB-9DFD-D51DDF9B8294}"/>
              </a:ext>
            </a:extLst>
          </p:cNvPr>
          <p:cNvSpPr txBox="1"/>
          <p:nvPr/>
        </p:nvSpPr>
        <p:spPr>
          <a:xfrm>
            <a:off x="8220436" y="162477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Min 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 is an </a:t>
            </a:r>
            <a:r>
              <a:rPr lang="hu-HU" dirty="0">
                <a:solidFill>
                  <a:srgbClr val="FFFF00"/>
                </a:solidFill>
              </a:rPr>
              <a:t>abstract data type </a:t>
            </a:r>
            <a:r>
              <a:rPr lang="hu-HU" dirty="0"/>
              <a:t>such as stack or queue</a:t>
            </a:r>
          </a:p>
          <a:p>
            <a:r>
              <a:rPr lang="hu-HU" dirty="0"/>
              <a:t>BUT every item has an additional property: </a:t>
            </a:r>
            <a:r>
              <a:rPr lang="hu-HU" dirty="0">
                <a:solidFill>
                  <a:srgbClr val="FFFF00"/>
                </a:solidFill>
              </a:rPr>
              <a:t>a priority value</a:t>
            </a:r>
          </a:p>
          <a:p>
            <a:r>
              <a:rPr lang="en-US" dirty="0"/>
              <a:t>In a priority queue, an element with </a:t>
            </a:r>
            <a:r>
              <a:rPr lang="en-US" dirty="0">
                <a:solidFill>
                  <a:srgbClr val="FFFF00"/>
                </a:solidFill>
              </a:rPr>
              <a:t>high priority </a:t>
            </a:r>
            <a:r>
              <a:rPr lang="en-US" dirty="0"/>
              <a:t>is served </a:t>
            </a:r>
            <a:r>
              <a:rPr lang="en-US" dirty="0">
                <a:solidFill>
                  <a:srgbClr val="FFFF00"/>
                </a:solidFill>
              </a:rPr>
              <a:t>before</a:t>
            </a:r>
            <a:r>
              <a:rPr lang="en-US" dirty="0"/>
              <a:t> an element with </a:t>
            </a:r>
            <a:r>
              <a:rPr lang="en-US" dirty="0">
                <a:solidFill>
                  <a:srgbClr val="FFFF00"/>
                </a:solidFill>
              </a:rPr>
              <a:t>low</a:t>
            </a:r>
            <a:r>
              <a:rPr lang="hu-HU" dirty="0">
                <a:solidFill>
                  <a:srgbClr val="FFFF00"/>
                </a:solidFill>
              </a:rPr>
              <a:t>er</a:t>
            </a:r>
            <a:r>
              <a:rPr lang="en-US" dirty="0">
                <a:solidFill>
                  <a:srgbClr val="FFFF00"/>
                </a:solidFill>
              </a:rPr>
              <a:t> priority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Priority queues are usually implemented with </a:t>
            </a:r>
            <a:r>
              <a:rPr lang="hu-HU" dirty="0">
                <a:solidFill>
                  <a:srgbClr val="FFFF00"/>
                </a:solidFill>
              </a:rPr>
              <a:t>heaps</a:t>
            </a:r>
            <a:r>
              <a:rPr lang="hu-HU" dirty="0"/>
              <a:t>, but it can be implemented with </a:t>
            </a:r>
            <a:r>
              <a:rPr lang="hu-HU" dirty="0">
                <a:solidFill>
                  <a:srgbClr val="FFFF00"/>
                </a:solidFill>
              </a:rPr>
              <a:t>self balancing trees </a:t>
            </a:r>
            <a:r>
              <a:rPr lang="hu-HU" dirty="0"/>
              <a:t>as well </a:t>
            </a:r>
          </a:p>
          <a:p>
            <a:r>
              <a:rPr lang="hu-HU" dirty="0"/>
              <a:t>Very similar to queues with some modification: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hu-HU" dirty="0"/>
              <a:t>hen we would like to get the next item </a:t>
            </a:r>
            <a:r>
              <a:rPr lang="hu-HU" dirty="0">
                <a:sym typeface="Wingdings" panose="05000000000000000000" pitchFamily="2" charset="2"/>
              </a:rPr>
              <a:t> the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highest priority </a:t>
            </a:r>
            <a:r>
              <a:rPr lang="hu-HU" dirty="0">
                <a:sym typeface="Wingdings" panose="05000000000000000000" pitchFamily="2" charset="2"/>
              </a:rPr>
              <a:t>element is retrieved first !!!</a:t>
            </a:r>
          </a:p>
          <a:p>
            <a:pPr lvl="1"/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No FIFO </a:t>
            </a:r>
            <a:r>
              <a:rPr lang="hu-HU" dirty="0">
                <a:sym typeface="Wingdings" panose="05000000000000000000" pitchFamily="2" charset="2"/>
              </a:rPr>
              <a:t>structure here !!!</a:t>
            </a:r>
          </a:p>
        </p:txBody>
      </p:sp>
    </p:spTree>
    <p:extLst>
      <p:ext uri="{BB962C8B-B14F-4D97-AF65-F5344CB8AC3E}">
        <p14:creationId xmlns:p14="http://schemas.microsoft.com/office/powerpoint/2010/main" val="184937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Array Representation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563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2" name="TextBox 1"/>
          <p:cNvSpPr txBox="1"/>
          <p:nvPr/>
        </p:nvSpPr>
        <p:spPr>
          <a:xfrm>
            <a:off x="1126273" y="70252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Binary heap:</a:t>
            </a:r>
            <a:r>
              <a:rPr lang="hu-HU" dirty="0"/>
              <a:t> maximum heap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6993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5" name="TextBox 4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6273" y="70252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Binary heap:</a:t>
            </a:r>
            <a:r>
              <a:rPr lang="hu-HU" dirty="0"/>
              <a:t> maximum heap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3448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9311"/>
          </a:xfrm>
        </p:spPr>
        <p:txBody>
          <a:bodyPr/>
          <a:lstStyle/>
          <a:p>
            <a:r>
              <a:rPr lang="hu-HU" u="sng" dirty="0" err="1"/>
              <a:t>Represent</a:t>
            </a:r>
            <a:r>
              <a:rPr lang="hu-HU" u="sng" dirty="0"/>
              <a:t> </a:t>
            </a:r>
            <a:r>
              <a:rPr lang="hu-HU" u="sng" dirty="0" err="1"/>
              <a:t>heap</a:t>
            </a:r>
            <a:r>
              <a:rPr lang="hu-HU" u="sng" dirty="0"/>
              <a:t> </a:t>
            </a:r>
            <a:r>
              <a:rPr lang="hu-HU" u="sng" dirty="0" err="1"/>
              <a:t>as</a:t>
            </a:r>
            <a:r>
              <a:rPr lang="hu-HU" u="sng" dirty="0"/>
              <a:t> </a:t>
            </a:r>
            <a:r>
              <a:rPr lang="hu-HU" u="sng" dirty="0" err="1"/>
              <a:t>array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8987884" y="186225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8" name="TextBox 7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87884" y="224139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87884" y="26205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87884" y="29996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3439" y="33788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3439" y="37579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93439" y="41371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3439" y="45162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884" y="487962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7548" y="1867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47548" y="223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47548" y="2605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47548" y="2975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47548" y="3378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47548" y="374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7548" y="4117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47548" y="448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647548" y="4856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601513"/>
            <a:ext cx="3304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</a:t>
            </a:r>
            <a:r>
              <a:rPr lang="hu-HU" dirty="0">
                <a:solidFill>
                  <a:srgbClr val="FFFF00"/>
                </a:solidFill>
              </a:rPr>
              <a:t>assign indexes </a:t>
            </a:r>
            <a:r>
              <a:rPr lang="hu-HU" dirty="0"/>
              <a:t>to every </a:t>
            </a:r>
          </a:p>
          <a:p>
            <a:r>
              <a:rPr lang="hu-HU" dirty="0"/>
              <a:t>node in the heap !!!</a:t>
            </a:r>
          </a:p>
          <a:p>
            <a:endParaRPr lang="hu-HU" dirty="0"/>
          </a:p>
          <a:p>
            <a:r>
              <a:rPr lang="hu-HU" dirty="0"/>
              <a:t>~ the index will be the index</a:t>
            </a:r>
          </a:p>
          <a:p>
            <a:r>
              <a:rPr lang="hu-HU" dirty="0"/>
              <a:t>in a one 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128251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9311"/>
          </a:xfrm>
        </p:spPr>
        <p:txBody>
          <a:bodyPr/>
          <a:lstStyle/>
          <a:p>
            <a:r>
              <a:rPr lang="hu-HU" u="sng" dirty="0" err="1"/>
              <a:t>Represent</a:t>
            </a:r>
            <a:r>
              <a:rPr lang="hu-HU" u="sng" dirty="0"/>
              <a:t> </a:t>
            </a:r>
            <a:r>
              <a:rPr lang="hu-HU" u="sng" dirty="0" err="1"/>
              <a:t>heap</a:t>
            </a:r>
            <a:r>
              <a:rPr lang="hu-HU" u="sng" dirty="0"/>
              <a:t> </a:t>
            </a:r>
            <a:r>
              <a:rPr lang="hu-HU" u="sng" dirty="0" err="1"/>
              <a:t>as</a:t>
            </a:r>
            <a:r>
              <a:rPr lang="hu-HU" u="sng" dirty="0"/>
              <a:t> </a:t>
            </a:r>
            <a:r>
              <a:rPr lang="hu-HU" u="sng" dirty="0" err="1"/>
              <a:t>array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8987884" y="186225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7" name="TextBox 6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87884" y="224139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7884" y="26205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87884" y="29996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3439" y="33788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3439" y="37579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3439" y="41371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93439" y="45162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884" y="487962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47548" y="1867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47548" y="223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47548" y="2605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47548" y="2975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47548" y="3378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47548" y="374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47548" y="4117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7548" y="448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47548" y="4856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66960" y="1855129"/>
            <a:ext cx="475729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9723" y="2602258"/>
            <a:ext cx="807237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2i+1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42689" y="2602258"/>
            <a:ext cx="807237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2i+2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8" idx="1"/>
            <a:endCxn id="39" idx="0"/>
          </p:cNvCxnSpPr>
          <p:nvPr/>
        </p:nvCxnSpPr>
        <p:spPr>
          <a:xfrm flipH="1">
            <a:off x="863342" y="2019946"/>
            <a:ext cx="403618" cy="582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  <a:endCxn id="40" idx="0"/>
          </p:cNvCxnSpPr>
          <p:nvPr/>
        </p:nvCxnSpPr>
        <p:spPr>
          <a:xfrm>
            <a:off x="1742689" y="2019946"/>
            <a:ext cx="403619" cy="582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3162" y="149292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parent node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723" y="3052091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left</a:t>
            </a:r>
          </a:p>
          <a:p>
            <a:r>
              <a:rPr lang="hu-HU" dirty="0"/>
              <a:t>child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7138" y="3025564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right</a:t>
            </a:r>
          </a:p>
          <a:p>
            <a:r>
              <a:rPr lang="hu-HU" dirty="0"/>
              <a:t>child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22137" y="5981220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Accessing the </a:t>
            </a:r>
            <a:r>
              <a:rPr lang="hu-HU" dirty="0">
                <a:solidFill>
                  <a:srgbClr val="FFFF00"/>
                </a:solidFill>
              </a:rPr>
              <a:t>root node</a:t>
            </a:r>
            <a:r>
              <a:rPr lang="hu-HU" dirty="0"/>
              <a:t>:  </a:t>
            </a:r>
            <a:r>
              <a:rPr lang="hu-HU" dirty="0">
                <a:solidFill>
                  <a:srgbClr val="FFFF00"/>
                </a:solidFill>
              </a:rPr>
              <a:t>array[0]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56183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30" y="165304"/>
            <a:ext cx="969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heap</a:t>
            </a:r>
            <a:r>
              <a:rPr lang="hu-HU" dirty="0"/>
              <a:t>: first we insert the data to the heap and we check whether the </a:t>
            </a:r>
          </a:p>
          <a:p>
            <a:r>
              <a:rPr lang="hu-HU" dirty="0"/>
              <a:t>	heap properties are met </a:t>
            </a:r>
          </a:p>
          <a:p>
            <a:r>
              <a:rPr lang="hu-HU" dirty="0"/>
              <a:t>		~ if the heap properties are violated: we reconstruct the heap in </a:t>
            </a:r>
          </a:p>
          <a:p>
            <a:r>
              <a:rPr lang="hu-HU" dirty="0"/>
              <a:t>			order to make it a valid heap !!!</a:t>
            </a:r>
          </a:p>
          <a:p>
            <a:r>
              <a:rPr lang="hu-HU" dirty="0"/>
              <a:t>				„</a:t>
            </a:r>
            <a:r>
              <a:rPr lang="hu-HU" dirty="0">
                <a:solidFill>
                  <a:srgbClr val="FFFF00"/>
                </a:solidFill>
              </a:rPr>
              <a:t>heapify process</a:t>
            </a:r>
            <a:r>
              <a:rPr lang="hu-HU" dirty="0"/>
              <a:t>” 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1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Build the Heap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39432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30" y="165304"/>
            <a:ext cx="96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heap</a:t>
            </a:r>
            <a:r>
              <a:rPr lang="hu-HU" dirty="0"/>
              <a:t>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65902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Insert: 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059" y="6590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Insert</a:t>
            </a:r>
            <a:r>
              <a:rPr lang="hu-HU" dirty="0"/>
              <a:t>: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5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FC6F7A4-82CF-4064-BBD5-D814E48AA0CF}"/>
              </a:ext>
            </a:extLst>
          </p:cNvPr>
          <p:cNvSpPr/>
          <p:nvPr/>
        </p:nvSpPr>
        <p:spPr>
          <a:xfrm>
            <a:off x="4711975" y="242831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E2918F7-D93D-4126-9189-002AD809B99F}"/>
              </a:ext>
            </a:extLst>
          </p:cNvPr>
          <p:cNvSpPr/>
          <p:nvPr/>
        </p:nvSpPr>
        <p:spPr>
          <a:xfrm>
            <a:off x="4711975" y="280745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74789D0-E957-4C11-B4B4-E94A03977246}"/>
              </a:ext>
            </a:extLst>
          </p:cNvPr>
          <p:cNvSpPr/>
          <p:nvPr/>
        </p:nvSpPr>
        <p:spPr>
          <a:xfrm>
            <a:off x="4711975" y="3186593"/>
            <a:ext cx="1572322" cy="37914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0292D4B-A364-447B-905F-664056CE096F}"/>
              </a:ext>
            </a:extLst>
          </p:cNvPr>
          <p:cNvSpPr/>
          <p:nvPr/>
        </p:nvSpPr>
        <p:spPr>
          <a:xfrm>
            <a:off x="4711975" y="356573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E6298F55-41BB-4B93-B71A-846E7DA463DA}"/>
              </a:ext>
            </a:extLst>
          </p:cNvPr>
          <p:cNvSpPr/>
          <p:nvPr/>
        </p:nvSpPr>
        <p:spPr>
          <a:xfrm>
            <a:off x="4717530" y="394487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9B2D832A-D816-45CF-B63D-3C3E68E45265}"/>
              </a:ext>
            </a:extLst>
          </p:cNvPr>
          <p:cNvSpPr/>
          <p:nvPr/>
        </p:nvSpPr>
        <p:spPr>
          <a:xfrm>
            <a:off x="4717530" y="432401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1FF614B-9146-46FE-9335-2AFE79725CA7}"/>
              </a:ext>
            </a:extLst>
          </p:cNvPr>
          <p:cNvSpPr txBox="1"/>
          <p:nvPr/>
        </p:nvSpPr>
        <p:spPr>
          <a:xfrm>
            <a:off x="6371639" y="24332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AAAF5097-8666-44BB-9E94-85223AC54024}"/>
              </a:ext>
            </a:extLst>
          </p:cNvPr>
          <p:cNvSpPr txBox="1"/>
          <p:nvPr/>
        </p:nvSpPr>
        <p:spPr>
          <a:xfrm>
            <a:off x="6371639" y="2802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5ECBBC39-DAFE-420D-9819-A1FCA9945C5F}"/>
              </a:ext>
            </a:extLst>
          </p:cNvPr>
          <p:cNvSpPr txBox="1"/>
          <p:nvPr/>
        </p:nvSpPr>
        <p:spPr>
          <a:xfrm>
            <a:off x="6371639" y="3171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FCF3E465-7157-482D-92A6-1C4DF7F98CC4}"/>
              </a:ext>
            </a:extLst>
          </p:cNvPr>
          <p:cNvSpPr txBox="1"/>
          <p:nvPr/>
        </p:nvSpPr>
        <p:spPr>
          <a:xfrm>
            <a:off x="6371639" y="35412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id="{AAFD8BEC-5BEF-466C-851D-CE89B8C32BB0}"/>
              </a:ext>
            </a:extLst>
          </p:cNvPr>
          <p:cNvSpPr txBox="1"/>
          <p:nvPr/>
        </p:nvSpPr>
        <p:spPr>
          <a:xfrm>
            <a:off x="6371639" y="3944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1ACBAA15-AC0E-428E-9D55-009BC1350D3B}"/>
              </a:ext>
            </a:extLst>
          </p:cNvPr>
          <p:cNvSpPr txBox="1"/>
          <p:nvPr/>
        </p:nvSpPr>
        <p:spPr>
          <a:xfrm>
            <a:off x="6371639" y="4314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3D00977-3676-4FB6-A717-8F5E1D5E9D1C}"/>
              </a:ext>
            </a:extLst>
          </p:cNvPr>
          <p:cNvSpPr/>
          <p:nvPr/>
        </p:nvSpPr>
        <p:spPr>
          <a:xfrm>
            <a:off x="7944109" y="242340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B578D2B-F595-4BFB-AC28-473A6C88622A}"/>
              </a:ext>
            </a:extLst>
          </p:cNvPr>
          <p:cNvSpPr/>
          <p:nvPr/>
        </p:nvSpPr>
        <p:spPr>
          <a:xfrm>
            <a:off x="7944109" y="280254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069FA28-AC3A-4CB8-9ED0-E98A67CF4247}"/>
              </a:ext>
            </a:extLst>
          </p:cNvPr>
          <p:cNvSpPr/>
          <p:nvPr/>
        </p:nvSpPr>
        <p:spPr>
          <a:xfrm>
            <a:off x="7944109" y="318168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F33CCD65-76E7-4000-994B-AC758FD7D13E}"/>
              </a:ext>
            </a:extLst>
          </p:cNvPr>
          <p:cNvSpPr/>
          <p:nvPr/>
        </p:nvSpPr>
        <p:spPr>
          <a:xfrm>
            <a:off x="7944109" y="3560829"/>
            <a:ext cx="1572322" cy="37914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BC4F54EC-1B88-4B86-97F2-B9EFC18DA06C}"/>
              </a:ext>
            </a:extLst>
          </p:cNvPr>
          <p:cNvSpPr/>
          <p:nvPr/>
        </p:nvSpPr>
        <p:spPr>
          <a:xfrm>
            <a:off x="7949664" y="393997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1BAD142B-D64F-4834-B75A-929C64CAD5C8}"/>
              </a:ext>
            </a:extLst>
          </p:cNvPr>
          <p:cNvSpPr/>
          <p:nvPr/>
        </p:nvSpPr>
        <p:spPr>
          <a:xfrm>
            <a:off x="7949664" y="431911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6C9B2575-9498-438C-9090-8442307E842E}"/>
              </a:ext>
            </a:extLst>
          </p:cNvPr>
          <p:cNvSpPr txBox="1"/>
          <p:nvPr/>
        </p:nvSpPr>
        <p:spPr>
          <a:xfrm>
            <a:off x="9603773" y="2428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7131A0E7-6E98-4C4E-9619-D7AC87A5A207}"/>
              </a:ext>
            </a:extLst>
          </p:cNvPr>
          <p:cNvSpPr txBox="1"/>
          <p:nvPr/>
        </p:nvSpPr>
        <p:spPr>
          <a:xfrm>
            <a:off x="9603773" y="2797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C5B01A11-FD2E-4F66-8DE2-079A12A282E3}"/>
              </a:ext>
            </a:extLst>
          </p:cNvPr>
          <p:cNvSpPr txBox="1"/>
          <p:nvPr/>
        </p:nvSpPr>
        <p:spPr>
          <a:xfrm>
            <a:off x="9603773" y="3166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386195FF-F502-4DF3-8F32-99684D576AB0}"/>
              </a:ext>
            </a:extLst>
          </p:cNvPr>
          <p:cNvSpPr txBox="1"/>
          <p:nvPr/>
        </p:nvSpPr>
        <p:spPr>
          <a:xfrm>
            <a:off x="9603773" y="3536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54E440CE-17C1-49A6-BD91-C93E6A8DACFB}"/>
              </a:ext>
            </a:extLst>
          </p:cNvPr>
          <p:cNvSpPr txBox="1"/>
          <p:nvPr/>
        </p:nvSpPr>
        <p:spPr>
          <a:xfrm>
            <a:off x="9603773" y="39399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618992E5-C537-4037-A992-F59F819A1B54}"/>
              </a:ext>
            </a:extLst>
          </p:cNvPr>
          <p:cNvSpPr txBox="1"/>
          <p:nvPr/>
        </p:nvSpPr>
        <p:spPr>
          <a:xfrm>
            <a:off x="9603773" y="4309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70CB3B11-4007-4E62-AA5F-4123820BF73F}"/>
              </a:ext>
            </a:extLst>
          </p:cNvPr>
          <p:cNvSpPr/>
          <p:nvPr/>
        </p:nvSpPr>
        <p:spPr>
          <a:xfrm>
            <a:off x="1489162" y="240378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5CE8CA62-A9BB-4148-AF6E-21D705A00A80}"/>
              </a:ext>
            </a:extLst>
          </p:cNvPr>
          <p:cNvSpPr/>
          <p:nvPr/>
        </p:nvSpPr>
        <p:spPr>
          <a:xfrm>
            <a:off x="1489162" y="278292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CC746798-3B00-4706-A1EE-6185B661F63B}"/>
              </a:ext>
            </a:extLst>
          </p:cNvPr>
          <p:cNvSpPr/>
          <p:nvPr/>
        </p:nvSpPr>
        <p:spPr>
          <a:xfrm>
            <a:off x="1489162" y="316207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1D713B2A-5988-4963-8DBC-F61B709F5F70}"/>
              </a:ext>
            </a:extLst>
          </p:cNvPr>
          <p:cNvSpPr/>
          <p:nvPr/>
        </p:nvSpPr>
        <p:spPr>
          <a:xfrm>
            <a:off x="1489162" y="354121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B4D80148-23E6-4FAB-94DE-3E78CC8A8ECD}"/>
              </a:ext>
            </a:extLst>
          </p:cNvPr>
          <p:cNvSpPr/>
          <p:nvPr/>
        </p:nvSpPr>
        <p:spPr>
          <a:xfrm>
            <a:off x="1494717" y="392035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C8951590-E374-44E6-9869-7AC98C4C1E6C}"/>
              </a:ext>
            </a:extLst>
          </p:cNvPr>
          <p:cNvSpPr/>
          <p:nvPr/>
        </p:nvSpPr>
        <p:spPr>
          <a:xfrm>
            <a:off x="1494717" y="429949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BF484501-F4BC-40F0-AF6A-905FB7F356E5}"/>
              </a:ext>
            </a:extLst>
          </p:cNvPr>
          <p:cNvSpPr txBox="1"/>
          <p:nvPr/>
        </p:nvSpPr>
        <p:spPr>
          <a:xfrm>
            <a:off x="3148826" y="2408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245AAE2C-E0FF-474E-9CFC-2D86485FA5A3}"/>
              </a:ext>
            </a:extLst>
          </p:cNvPr>
          <p:cNvSpPr txBox="1"/>
          <p:nvPr/>
        </p:nvSpPr>
        <p:spPr>
          <a:xfrm>
            <a:off x="3148826" y="277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511C0C20-525A-43E4-BC97-B5CB54D0C8BE}"/>
              </a:ext>
            </a:extLst>
          </p:cNvPr>
          <p:cNvSpPr txBox="1"/>
          <p:nvPr/>
        </p:nvSpPr>
        <p:spPr>
          <a:xfrm>
            <a:off x="3148826" y="3147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8EB531A9-1646-4E55-89F9-111C0027D52E}"/>
              </a:ext>
            </a:extLst>
          </p:cNvPr>
          <p:cNvSpPr txBox="1"/>
          <p:nvPr/>
        </p:nvSpPr>
        <p:spPr>
          <a:xfrm>
            <a:off x="3148826" y="35166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2C183FA4-A4A4-4E5F-8171-80FB4CED7523}"/>
              </a:ext>
            </a:extLst>
          </p:cNvPr>
          <p:cNvSpPr txBox="1"/>
          <p:nvPr/>
        </p:nvSpPr>
        <p:spPr>
          <a:xfrm>
            <a:off x="3148826" y="3920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D882C785-25A4-4F3A-8BFC-BF2D18211AC2}"/>
              </a:ext>
            </a:extLst>
          </p:cNvPr>
          <p:cNvSpPr txBox="1"/>
          <p:nvPr/>
        </p:nvSpPr>
        <p:spPr>
          <a:xfrm>
            <a:off x="3148826" y="4289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FB261B2-63E1-4BB9-BC88-3C220BA5AC4E}"/>
              </a:ext>
            </a:extLst>
          </p:cNvPr>
          <p:cNvSpPr txBox="1"/>
          <p:nvPr/>
        </p:nvSpPr>
        <p:spPr>
          <a:xfrm>
            <a:off x="1309081" y="165531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D5CA845-D3F4-4351-8C17-51B83BBCCA2D}"/>
              </a:ext>
            </a:extLst>
          </p:cNvPr>
          <p:cNvSpPr txBox="1"/>
          <p:nvPr/>
        </p:nvSpPr>
        <p:spPr>
          <a:xfrm>
            <a:off x="4711975" y="169455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Take out item based on priority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52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5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5059" y="6590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Insert</a:t>
            </a:r>
            <a:r>
              <a:rPr lang="hu-HU" dirty="0"/>
              <a:t>: 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5059" y="6590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Insert</a:t>
            </a:r>
            <a:r>
              <a:rPr lang="hu-HU" dirty="0"/>
              <a:t>: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8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5059" y="6590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Insert</a:t>
            </a:r>
            <a:r>
              <a:rPr lang="hu-HU" dirty="0"/>
              <a:t>: 210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9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251" y="1853248"/>
            <a:ext cx="93955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insertWithPriority(data, priority)  </a:t>
            </a:r>
            <a:r>
              <a:rPr lang="hu-HU" dirty="0"/>
              <a:t>// sometimes we do not specify the priority</a:t>
            </a:r>
          </a:p>
          <a:p>
            <a:endParaRPr lang="hu-HU" dirty="0"/>
          </a:p>
          <a:p>
            <a:r>
              <a:rPr lang="hu-HU" dirty="0"/>
              <a:t>	This method will insert new item into the priority queue. We have to specify</a:t>
            </a:r>
          </a:p>
          <a:p>
            <a:r>
              <a:rPr lang="hu-HU" dirty="0"/>
              <a:t>	the data we want to insert and the priority associated with the given data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getHighestPriorityElement()</a:t>
            </a:r>
          </a:p>
          <a:p>
            <a:endParaRPr lang="hu-HU" dirty="0"/>
          </a:p>
          <a:p>
            <a:r>
              <a:rPr lang="hu-HU" dirty="0"/>
              <a:t>	Returns the element with highest priority: we have to </a:t>
            </a:r>
            <a:r>
              <a:rPr lang="hu-HU" dirty="0">
                <a:solidFill>
                  <a:srgbClr val="FFC000"/>
                </a:solidFill>
              </a:rPr>
              <a:t>reconstruct the heap</a:t>
            </a:r>
          </a:p>
          <a:p>
            <a:r>
              <a:rPr lang="hu-HU" dirty="0"/>
              <a:t>	Max heap: returns maximum element</a:t>
            </a:r>
          </a:p>
          <a:p>
            <a:r>
              <a:rPr lang="hu-HU" dirty="0"/>
              <a:t>	Min heap: returns minimum element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peek()</a:t>
            </a:r>
          </a:p>
          <a:p>
            <a:endParaRPr lang="hu-HU" dirty="0"/>
          </a:p>
          <a:p>
            <a:r>
              <a:rPr lang="hu-HU" dirty="0"/>
              <a:t>	Returns the element with highest priority: </a:t>
            </a:r>
            <a:r>
              <a:rPr lang="hu-HU" dirty="0">
                <a:solidFill>
                  <a:srgbClr val="FFC000"/>
                </a:solidFill>
              </a:rPr>
              <a:t>the structure of the heap</a:t>
            </a:r>
          </a:p>
          <a:p>
            <a:r>
              <a:rPr lang="hu-HU" dirty="0">
                <a:solidFill>
                  <a:srgbClr val="FFC000"/>
                </a:solidFill>
              </a:rPr>
              <a:t>	does not change !!!</a:t>
            </a:r>
          </a:p>
          <a:p>
            <a:endParaRPr lang="hu-HU" dirty="0"/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147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9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13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Building a </a:t>
            </a:r>
            <a:r>
              <a:rPr lang="hu-HU" b="1" u="sng" dirty="0" err="1"/>
              <a:t>heap</a:t>
            </a:r>
            <a:endParaRPr lang="en-US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150772" y="4134118"/>
            <a:ext cx="7563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it is an </a:t>
            </a:r>
            <a:r>
              <a:rPr lang="hu-HU" dirty="0">
                <a:solidFill>
                  <a:srgbClr val="FFFF00"/>
                </a:solidFill>
              </a:rPr>
              <a:t>O(N)</a:t>
            </a:r>
            <a:r>
              <a:rPr lang="hu-HU" dirty="0"/>
              <a:t> process to construct a heap</a:t>
            </a:r>
          </a:p>
          <a:p>
            <a:pPr marL="285750" indent="-285750">
              <a:buFontTx/>
              <a:buChar char="-"/>
            </a:pPr>
            <a:r>
              <a:rPr lang="hu-HU" dirty="0"/>
              <a:t>OK we have to reconstruct it if the heap properties are violated</a:t>
            </a:r>
          </a:p>
          <a:p>
            <a:r>
              <a:rPr lang="hu-HU" dirty="0"/>
              <a:t>	but it takes </a:t>
            </a:r>
            <a:r>
              <a:rPr lang="hu-HU" dirty="0">
                <a:solidFill>
                  <a:srgbClr val="FFFF00"/>
                </a:solidFill>
              </a:rPr>
              <a:t>O(logN) </a:t>
            </a:r>
            <a:r>
              <a:rPr lang="hu-HU" dirty="0"/>
              <a:t>time</a:t>
            </a:r>
          </a:p>
          <a:p>
            <a:r>
              <a:rPr lang="hu-HU" dirty="0"/>
              <a:t>		O(N) + O(logN) = O(N)</a:t>
            </a:r>
          </a:p>
          <a:p>
            <a:pPr marL="285750" indent="-285750">
              <a:buFontTx/>
              <a:buChar char="-"/>
            </a:pPr>
            <a:r>
              <a:rPr lang="hu-HU" dirty="0"/>
              <a:t>inserting an item to the heap is just adding the data to the </a:t>
            </a:r>
          </a:p>
          <a:p>
            <a:pPr lvl="1"/>
            <a:r>
              <a:rPr lang="hu-HU" dirty="0"/>
              <a:t>array with incremented index !!!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3783" y="5346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3783" y="9137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3783" y="12929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03783" y="16720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9338" y="20512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9338" y="24303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9338" y="280948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9338" y="318862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3783" y="355200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3447" y="5395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63447" y="9088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63447" y="1278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63447" y="164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63447" y="205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3447" y="24205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63447" y="278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63447" y="31591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63447" y="3528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4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hu-HU" sz="6000" b="1" dirty="0"/>
              <a:t>Remove operation</a:t>
            </a:r>
          </a:p>
        </p:txBody>
      </p:sp>
    </p:spTree>
    <p:extLst>
      <p:ext uri="{BB962C8B-B14F-4D97-AF65-F5344CB8AC3E}">
        <p14:creationId xmlns:p14="http://schemas.microsoft.com/office/powerpoint/2010/main" val="1982492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</a:t>
            </a:r>
            <a:r>
              <a:rPr lang="hu-HU" dirty="0">
                <a:solidFill>
                  <a:srgbClr val="FFFF00"/>
                </a:solidFill>
              </a:rPr>
              <a:t>a „hole” in the tree</a:t>
            </a:r>
            <a:r>
              <a:rPr lang="hu-HU" dirty="0"/>
              <a:t>. So we </a:t>
            </a:r>
            <a:r>
              <a:rPr lang="hu-HU" dirty="0">
                <a:solidFill>
                  <a:srgbClr val="FFFF00"/>
                </a:solidFill>
              </a:rPr>
              <a:t>put the last item there</a:t>
            </a:r>
            <a:r>
              <a:rPr lang="hu-HU" dirty="0"/>
              <a:t>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</p:spTree>
    <p:extLst>
      <p:ext uri="{BB962C8B-B14F-4D97-AF65-F5344CB8AC3E}">
        <p14:creationId xmlns:p14="http://schemas.microsoft.com/office/powerpoint/2010/main" val="18498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006" y="220046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deleteNode(210);</a:t>
            </a:r>
          </a:p>
        </p:txBody>
      </p:sp>
    </p:spTree>
    <p:extLst>
      <p:ext uri="{BB962C8B-B14F-4D97-AF65-F5344CB8AC3E}">
        <p14:creationId xmlns:p14="http://schemas.microsoft.com/office/powerpoint/2010/main" val="2103626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</p:spTree>
    <p:extLst>
      <p:ext uri="{BB962C8B-B14F-4D97-AF65-F5344CB8AC3E}">
        <p14:creationId xmlns:p14="http://schemas.microsoft.com/office/powerpoint/2010/main" val="1189808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</p:spTree>
    <p:extLst>
      <p:ext uri="{BB962C8B-B14F-4D97-AF65-F5344CB8AC3E}">
        <p14:creationId xmlns:p14="http://schemas.microsoft.com/office/powerpoint/2010/main" val="3605062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6231" y="4803820"/>
            <a:ext cx="6094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OK, we have to find the last item in the heap: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olidFill>
                  <a:srgbClr val="FFFF00"/>
                </a:solidFill>
              </a:rPr>
              <a:t>heapArray[lastIndex] </a:t>
            </a:r>
            <a:r>
              <a:rPr lang="hu-HU" dirty="0">
                <a:sym typeface="Wingdings" panose="05000000000000000000" pitchFamily="2" charset="2"/>
              </a:rPr>
              <a:t> very easy to find it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321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>
                <a:solidFill>
                  <a:srgbClr val="FFC000"/>
                </a:solidFill>
              </a:rPr>
              <a:t>concept of priority queues </a:t>
            </a:r>
            <a:r>
              <a:rPr lang="hu-HU" dirty="0"/>
              <a:t>naturally suggest a </a:t>
            </a:r>
            <a:r>
              <a:rPr lang="hu-HU" dirty="0">
                <a:solidFill>
                  <a:srgbClr val="FFFF00"/>
                </a:solidFill>
              </a:rPr>
              <a:t>sorting algorithm</a:t>
            </a:r>
          </a:p>
          <a:p>
            <a:r>
              <a:rPr lang="hu-HU" dirty="0"/>
              <a:t>I</a:t>
            </a:r>
            <a:r>
              <a:rPr lang="en-US" dirty="0" err="1"/>
              <a:t>nsert</a:t>
            </a:r>
            <a:r>
              <a:rPr lang="en-US" dirty="0"/>
              <a:t> all the elements to be sorted into a priority </a:t>
            </a:r>
            <a:r>
              <a:rPr lang="en-US" dirty="0" err="1"/>
              <a:t>queu</a:t>
            </a:r>
            <a:r>
              <a:rPr lang="hu-HU" dirty="0"/>
              <a:t>e</a:t>
            </a:r>
          </a:p>
          <a:p>
            <a:r>
              <a:rPr lang="hu-HU" dirty="0"/>
              <a:t>S</a:t>
            </a:r>
            <a:r>
              <a:rPr lang="en-US" dirty="0" err="1"/>
              <a:t>equentially</a:t>
            </a:r>
            <a:r>
              <a:rPr lang="en-US" dirty="0"/>
              <a:t> remove them</a:t>
            </a:r>
            <a:r>
              <a:rPr lang="hu-HU" dirty="0"/>
              <a:t>: it will be the sorted order !!!</a:t>
            </a:r>
          </a:p>
          <a:p>
            <a:r>
              <a:rPr lang="hu-HU" u="sng" dirty="0"/>
              <a:t>Why is it working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We have been discussing that priority queues rely heavily on priorities</a:t>
            </a:r>
          </a:p>
          <a:p>
            <a:pPr lvl="1"/>
            <a:r>
              <a:rPr lang="hu-HU" dirty="0"/>
              <a:t>We take out items </a:t>
            </a:r>
            <a:r>
              <a:rPr lang="hu-HU" dirty="0">
                <a:sym typeface="Wingdings" panose="05000000000000000000" pitchFamily="2" charset="2"/>
              </a:rPr>
              <a:t> the one with highest prioirity will be returned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Result: sequency of decreasing priorities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This is the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sorted order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For example: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tree sort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heapsort</a:t>
            </a:r>
            <a:endParaRPr lang="hu-HU" dirty="0">
              <a:solidFill>
                <a:srgbClr val="FFFF00"/>
              </a:solidFill>
            </a:endParaRP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782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OK, we end up with a complete heap again, but we </a:t>
            </a:r>
            <a:r>
              <a:rPr lang="hu-HU" dirty="0">
                <a:solidFill>
                  <a:srgbClr val="FFFF00"/>
                </a:solidFill>
              </a:rPr>
              <a:t>have to swap</a:t>
            </a:r>
          </a:p>
          <a:p>
            <a:r>
              <a:rPr lang="hu-HU" dirty="0">
                <a:solidFill>
                  <a:srgbClr val="FFFF00"/>
                </a:solidFill>
              </a:rPr>
              <a:t>	some items to make it valid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26464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OK, we end up with a complete heap again, but we have to swap</a:t>
            </a:r>
          </a:p>
          <a:p>
            <a:r>
              <a:rPr lang="hu-HU" dirty="0"/>
              <a:t>	some items to make it valid !!!</a:t>
            </a:r>
          </a:p>
        </p:txBody>
      </p:sp>
    </p:spTree>
    <p:extLst>
      <p:ext uri="{BB962C8B-B14F-4D97-AF65-F5344CB8AC3E}">
        <p14:creationId xmlns:p14="http://schemas.microsoft.com/office/powerpoint/2010/main" val="113993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OK, we end up with a complete heap again, but we have to swap</a:t>
            </a:r>
          </a:p>
          <a:p>
            <a:r>
              <a:rPr lang="hu-HU" dirty="0"/>
              <a:t>	some items to make it valid !!!</a:t>
            </a:r>
          </a:p>
        </p:txBody>
      </p:sp>
    </p:spTree>
    <p:extLst>
      <p:ext uri="{BB962C8B-B14F-4D97-AF65-F5344CB8AC3E}">
        <p14:creationId xmlns:p14="http://schemas.microsoft.com/office/powerpoint/2010/main" val="853877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93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So: we have managed to get rid of the root node and to make some</a:t>
            </a:r>
          </a:p>
          <a:p>
            <a:r>
              <a:rPr lang="hu-HU" dirty="0"/>
              <a:t>	reconstructions in order to end up with a valid heap again !!!</a:t>
            </a:r>
          </a:p>
        </p:txBody>
      </p:sp>
    </p:spTree>
    <p:extLst>
      <p:ext uri="{BB962C8B-B14F-4D97-AF65-F5344CB8AC3E}">
        <p14:creationId xmlns:p14="http://schemas.microsoft.com/office/powerpoint/2010/main" val="377137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Deleting an item</a:t>
            </a:r>
            <a:r>
              <a:rPr lang="hu-HU" dirty="0"/>
              <a:t>: we just get rid of the item we want to delete. OK, but there will be </a:t>
            </a:r>
          </a:p>
          <a:p>
            <a:r>
              <a:rPr lang="hu-HU" dirty="0"/>
              <a:t>			a „hole” in the tree. So we put the last item there, and make</a:t>
            </a:r>
          </a:p>
          <a:p>
            <a:r>
              <a:rPr lang="hu-HU" dirty="0"/>
              <a:t>				sure the heap properties are valid // with reconstructions !!! </a:t>
            </a:r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93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So: we have managed to get rid of the root node and to make some</a:t>
            </a:r>
          </a:p>
          <a:p>
            <a:r>
              <a:rPr lang="hu-HU" dirty="0"/>
              <a:t>	reconstructions in order to end up with a valid heap again 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0743" y="5225803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Operation: deleting the root node O(1) + reconstruction O(logN) = </a:t>
            </a:r>
            <a:r>
              <a:rPr lang="hu-HU" dirty="0">
                <a:solidFill>
                  <a:srgbClr val="FFFF00"/>
                </a:solidFill>
              </a:rPr>
              <a:t>O(logN) </a:t>
            </a:r>
            <a:r>
              <a:rPr lang="hu-H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443826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Heap Sort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2593473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Heapsort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96208" cy="4195481"/>
          </a:xfrm>
        </p:spPr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Comparison-based</a:t>
            </a:r>
            <a:r>
              <a:rPr lang="hu-HU" dirty="0"/>
              <a:t> sorting algorithm</a:t>
            </a:r>
          </a:p>
          <a:p>
            <a:r>
              <a:rPr lang="hu-HU" dirty="0"/>
              <a:t>U</a:t>
            </a:r>
            <a:r>
              <a:rPr lang="en-US" dirty="0"/>
              <a:t>se heap</a:t>
            </a:r>
            <a:r>
              <a:rPr lang="hu-HU" dirty="0"/>
              <a:t> </a:t>
            </a:r>
            <a:r>
              <a:rPr lang="en-US" dirty="0"/>
              <a:t>data structure rather than a linear-time search to find the maximum</a:t>
            </a:r>
            <a:endParaRPr lang="hu-HU" dirty="0"/>
          </a:p>
          <a:p>
            <a:r>
              <a:rPr lang="hu-HU" dirty="0"/>
              <a:t>A bit s</a:t>
            </a:r>
            <a:r>
              <a:rPr lang="en-US" dirty="0">
                <a:solidFill>
                  <a:srgbClr val="FFFF00"/>
                </a:solidFill>
              </a:rPr>
              <a:t>lower</a:t>
            </a:r>
            <a:r>
              <a:rPr lang="en-US" dirty="0"/>
              <a:t> in practice on most machines than a well-implemented </a:t>
            </a:r>
            <a:r>
              <a:rPr lang="en-US" dirty="0">
                <a:solidFill>
                  <a:srgbClr val="FFFF00"/>
                </a:solidFill>
              </a:rPr>
              <a:t>quicksort</a:t>
            </a:r>
            <a:r>
              <a:rPr lang="en-US" dirty="0"/>
              <a:t>, it has the advantage of a more favorable </a:t>
            </a:r>
            <a:r>
              <a:rPr lang="en-US" dirty="0">
                <a:solidFill>
                  <a:srgbClr val="FFFF00"/>
                </a:solidFill>
              </a:rPr>
              <a:t>worst-case O(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 log 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 </a:t>
            </a:r>
            <a:r>
              <a:rPr lang="en-US" dirty="0"/>
              <a:t>runtime</a:t>
            </a:r>
            <a:endParaRPr lang="hu-HU" dirty="0"/>
          </a:p>
          <a:p>
            <a:r>
              <a:rPr lang="hu-HU" dirty="0"/>
              <a:t>It</a:t>
            </a:r>
            <a:r>
              <a:rPr lang="en-US" dirty="0"/>
              <a:t> is an </a:t>
            </a:r>
            <a:r>
              <a:rPr lang="en-US" dirty="0">
                <a:solidFill>
                  <a:srgbClr val="FFFF00"/>
                </a:solidFill>
              </a:rPr>
              <a:t>in-place algorithm</a:t>
            </a:r>
            <a:r>
              <a:rPr lang="en-US" dirty="0"/>
              <a:t>, but it is not a stable sort</a:t>
            </a:r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DOES NOT NEED ADDITIONAL MEMORY</a:t>
            </a:r>
          </a:p>
          <a:p>
            <a:r>
              <a:rPr lang="hu-HU" dirty="0"/>
              <a:t>Problem: first we have to construct the heap itself from the numbers we want to sort </a:t>
            </a:r>
            <a:r>
              <a:rPr lang="hu-HU" dirty="0">
                <a:sym typeface="Wingdings" panose="05000000000000000000" pitchFamily="2" charset="2"/>
              </a:rPr>
              <a:t> O(N) time complexity !!!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796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010" y="258800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FF00"/>
                </a:solidFill>
              </a:rPr>
              <a:t>Keep swapping the root </a:t>
            </a:r>
            <a:r>
              <a:rPr lang="hu-HU" dirty="0"/>
              <a:t>( because it is a heap, we know for certain</a:t>
            </a:r>
          </a:p>
          <a:p>
            <a:r>
              <a:rPr lang="hu-HU" dirty="0"/>
              <a:t>	that the root is the item with highest priority )  </a:t>
            </a:r>
          </a:p>
          <a:p>
            <a:r>
              <a:rPr lang="hu-HU" dirty="0"/>
              <a:t>		with the last element + maintain heap properties 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6986" y="4095482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this case, we are dealing with a max-heap, the root is the</a:t>
            </a:r>
          </a:p>
          <a:p>
            <a:r>
              <a:rPr lang="hu-HU" dirty="0"/>
              <a:t>	item with greatest value in the whole heap !!!</a:t>
            </a:r>
          </a:p>
        </p:txBody>
      </p:sp>
    </p:spTree>
    <p:extLst>
      <p:ext uri="{BB962C8B-B14F-4D97-AF65-F5344CB8AC3E}">
        <p14:creationId xmlns:p14="http://schemas.microsoft.com/office/powerpoint/2010/main" val="1191142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1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4101" y="431442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</a:t>
            </a:r>
          </a:p>
        </p:txBody>
      </p:sp>
    </p:spTree>
    <p:extLst>
      <p:ext uri="{BB962C8B-B14F-4D97-AF65-F5344CB8AC3E}">
        <p14:creationId xmlns:p14="http://schemas.microsoft.com/office/powerpoint/2010/main" val="298738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Integer values as priorities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250" y="1983346"/>
            <a:ext cx="9565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Sometimes: we do not specify the priority  // for example when </a:t>
            </a:r>
            <a:r>
              <a:rPr lang="hu-HU" dirty="0">
                <a:solidFill>
                  <a:srgbClr val="FFC000"/>
                </a:solidFill>
              </a:rPr>
              <a:t>implementing heap</a:t>
            </a:r>
          </a:p>
          <a:p>
            <a:endParaRPr lang="hu-HU" dirty="0"/>
          </a:p>
          <a:p>
            <a:r>
              <a:rPr lang="hu-HU" dirty="0"/>
              <a:t>	- the value of an </a:t>
            </a:r>
            <a:r>
              <a:rPr lang="hu-HU" dirty="0">
                <a:solidFill>
                  <a:srgbClr val="FFFF00"/>
                </a:solidFill>
              </a:rPr>
              <a:t>integer</a:t>
            </a:r>
            <a:r>
              <a:rPr lang="hu-HU" dirty="0"/>
              <a:t> or </a:t>
            </a:r>
            <a:r>
              <a:rPr lang="hu-HU" dirty="0">
                <a:solidFill>
                  <a:srgbClr val="FFFF00"/>
                </a:solidFill>
              </a:rPr>
              <a:t>double</a:t>
            </a:r>
            <a:r>
              <a:rPr lang="hu-HU" dirty="0"/>
              <a:t> can be interpreted as a </a:t>
            </a:r>
            <a:r>
              <a:rPr lang="hu-HU" dirty="0">
                <a:solidFill>
                  <a:srgbClr val="FFFF00"/>
                </a:solidFill>
              </a:rPr>
              <a:t>priority</a:t>
            </a:r>
          </a:p>
          <a:p>
            <a:r>
              <a:rPr lang="hu-HU" dirty="0"/>
              <a:t>	- so we can </a:t>
            </a:r>
            <a:r>
              <a:rPr lang="hu-HU" dirty="0">
                <a:solidFill>
                  <a:srgbClr val="FFC000"/>
                </a:solidFill>
              </a:rPr>
              <a:t>omit the priority </a:t>
            </a:r>
            <a:r>
              <a:rPr lang="hu-HU" dirty="0"/>
              <a:t>when inserting new integers or doubles</a:t>
            </a:r>
          </a:p>
          <a:p>
            <a:r>
              <a:rPr lang="hu-HU" dirty="0"/>
              <a:t>	- the priority of 10 will be greater than that of 5 because 10 &gt; 5 so there is no</a:t>
            </a:r>
          </a:p>
          <a:p>
            <a:r>
              <a:rPr lang="hu-HU" dirty="0"/>
              <a:t>		need to store the priority in another variable !!!</a:t>
            </a:r>
          </a:p>
        </p:txBody>
      </p:sp>
    </p:spTree>
    <p:extLst>
      <p:ext uri="{BB962C8B-B14F-4D97-AF65-F5344CB8AC3E}">
        <p14:creationId xmlns:p14="http://schemas.microsoft.com/office/powerpoint/2010/main" val="3206426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</a:t>
            </a:r>
          </a:p>
        </p:txBody>
      </p:sp>
    </p:spTree>
    <p:extLst>
      <p:ext uri="{BB962C8B-B14F-4D97-AF65-F5344CB8AC3E}">
        <p14:creationId xmlns:p14="http://schemas.microsoft.com/office/powerpoint/2010/main" val="2170159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8682" y="1606378"/>
            <a:ext cx="4746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After swapping with the root:</a:t>
            </a:r>
          </a:p>
          <a:p>
            <a:r>
              <a:rPr lang="hu-HU" dirty="0"/>
              <a:t>  - we consider the </a:t>
            </a:r>
            <a:r>
              <a:rPr lang="hu-HU" dirty="0">
                <a:solidFill>
                  <a:srgbClr val="FFFF00"/>
                </a:solidFill>
              </a:rPr>
              <a:t>last item to be</a:t>
            </a:r>
          </a:p>
          <a:p>
            <a:r>
              <a:rPr lang="hu-HU" dirty="0">
                <a:solidFill>
                  <a:srgbClr val="FFFF00"/>
                </a:solidFill>
              </a:rPr>
              <a:t>     sorted</a:t>
            </a:r>
            <a:r>
              <a:rPr lang="hu-HU" dirty="0"/>
              <a:t>: no longer part of the tree !!!</a:t>
            </a:r>
          </a:p>
          <a:p>
            <a:r>
              <a:rPr lang="hu-HU" dirty="0"/>
              <a:t>  - check whether it is a valid heap or not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4122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</a:t>
            </a:r>
          </a:p>
        </p:txBody>
      </p:sp>
    </p:spTree>
    <p:extLst>
      <p:ext uri="{BB962C8B-B14F-4D97-AF65-F5344CB8AC3E}">
        <p14:creationId xmlns:p14="http://schemas.microsoft.com/office/powerpoint/2010/main" val="1649259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</a:t>
            </a:r>
          </a:p>
        </p:txBody>
      </p:sp>
    </p:spTree>
    <p:extLst>
      <p:ext uri="{BB962C8B-B14F-4D97-AF65-F5344CB8AC3E}">
        <p14:creationId xmlns:p14="http://schemas.microsoft.com/office/powerpoint/2010/main" val="2725515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</a:t>
            </a:r>
          </a:p>
        </p:txBody>
      </p:sp>
    </p:spTree>
    <p:extLst>
      <p:ext uri="{BB962C8B-B14F-4D97-AF65-F5344CB8AC3E}">
        <p14:creationId xmlns:p14="http://schemas.microsoft.com/office/powerpoint/2010/main" val="1226362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</a:t>
            </a:r>
          </a:p>
        </p:txBody>
      </p:sp>
    </p:spTree>
    <p:extLst>
      <p:ext uri="{BB962C8B-B14F-4D97-AF65-F5344CB8AC3E}">
        <p14:creationId xmlns:p14="http://schemas.microsoft.com/office/powerpoint/2010/main" val="1921561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</a:t>
            </a:r>
          </a:p>
        </p:txBody>
      </p:sp>
    </p:spTree>
    <p:extLst>
      <p:ext uri="{BB962C8B-B14F-4D97-AF65-F5344CB8AC3E}">
        <p14:creationId xmlns:p14="http://schemas.microsoft.com/office/powerpoint/2010/main" val="3269688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</a:t>
            </a:r>
          </a:p>
        </p:txBody>
      </p:sp>
    </p:spTree>
    <p:extLst>
      <p:ext uri="{BB962C8B-B14F-4D97-AF65-F5344CB8AC3E}">
        <p14:creationId xmlns:p14="http://schemas.microsoft.com/office/powerpoint/2010/main" val="364103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</a:t>
            </a:r>
          </a:p>
        </p:txBody>
      </p:sp>
    </p:spTree>
    <p:extLst>
      <p:ext uri="{BB962C8B-B14F-4D97-AF65-F5344CB8AC3E}">
        <p14:creationId xmlns:p14="http://schemas.microsoft.com/office/powerpoint/2010/main" val="1790300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</a:t>
            </a:r>
          </a:p>
        </p:txBody>
      </p:sp>
    </p:spTree>
    <p:extLst>
      <p:ext uri="{BB962C8B-B14F-4D97-AF65-F5344CB8AC3E}">
        <p14:creationId xmlns:p14="http://schemas.microsoft.com/office/powerpoint/2010/main" val="24666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HEAPS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97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</a:t>
            </a:r>
          </a:p>
        </p:txBody>
      </p:sp>
    </p:spTree>
    <p:extLst>
      <p:ext uri="{BB962C8B-B14F-4D97-AF65-F5344CB8AC3E}">
        <p14:creationId xmlns:p14="http://schemas.microsoft.com/office/powerpoint/2010/main" val="2646993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</a:t>
            </a:r>
          </a:p>
        </p:txBody>
      </p:sp>
    </p:spTree>
    <p:extLst>
      <p:ext uri="{BB962C8B-B14F-4D97-AF65-F5344CB8AC3E}">
        <p14:creationId xmlns:p14="http://schemas.microsoft.com/office/powerpoint/2010/main" val="2290289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</a:t>
            </a:r>
          </a:p>
        </p:txBody>
      </p:sp>
    </p:spTree>
    <p:extLst>
      <p:ext uri="{BB962C8B-B14F-4D97-AF65-F5344CB8AC3E}">
        <p14:creationId xmlns:p14="http://schemas.microsoft.com/office/powerpoint/2010/main" val="2158938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, 5 </a:t>
            </a:r>
          </a:p>
        </p:txBody>
      </p:sp>
    </p:spTree>
    <p:extLst>
      <p:ext uri="{BB962C8B-B14F-4D97-AF65-F5344CB8AC3E}">
        <p14:creationId xmlns:p14="http://schemas.microsoft.com/office/powerpoint/2010/main" val="3207999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, 5 </a:t>
            </a:r>
          </a:p>
        </p:txBody>
      </p:sp>
    </p:spTree>
    <p:extLst>
      <p:ext uri="{BB962C8B-B14F-4D97-AF65-F5344CB8AC3E}">
        <p14:creationId xmlns:p14="http://schemas.microsoft.com/office/powerpoint/2010/main" val="15742524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3934" y="4803168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managed to sort the elements !!!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101" y="43144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, 5 , 2 </a:t>
            </a:r>
          </a:p>
        </p:txBody>
      </p:sp>
    </p:spTree>
    <p:extLst>
      <p:ext uri="{BB962C8B-B14F-4D97-AF65-F5344CB8AC3E}">
        <p14:creationId xmlns:p14="http://schemas.microsoft.com/office/powerpoint/2010/main" val="3235540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3934" y="4803168"/>
            <a:ext cx="7467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managed to sort the elements !!!</a:t>
            </a:r>
          </a:p>
          <a:p>
            <a:endParaRPr lang="hu-HU" dirty="0"/>
          </a:p>
          <a:p>
            <a:r>
              <a:rPr lang="hu-HU" dirty="0"/>
              <a:t>Running time: we have to consider N items + have to make some</a:t>
            </a:r>
          </a:p>
          <a:p>
            <a:r>
              <a:rPr lang="hu-HU" dirty="0"/>
              <a:t>	swappings if necessary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olidFill>
                  <a:srgbClr val="FFFF00"/>
                </a:solidFill>
              </a:rPr>
              <a:t>O(N*logN)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101" y="43144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Sorted order: 210 , 100 , 23 , 5 , 2 </a:t>
            </a:r>
          </a:p>
        </p:txBody>
      </p:sp>
    </p:spTree>
    <p:extLst>
      <p:ext uri="{BB962C8B-B14F-4D97-AF65-F5344CB8AC3E}">
        <p14:creationId xmlns:p14="http://schemas.microsoft.com/office/powerpoint/2010/main" val="600153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Operation Complexity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993994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Running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042" y="2137893"/>
            <a:ext cx="7686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Memory complexity</a:t>
            </a:r>
            <a:r>
              <a:rPr lang="hu-HU" dirty="0"/>
              <a:t>: we have N items we want to store in the heap</a:t>
            </a:r>
          </a:p>
          <a:p>
            <a:r>
              <a:rPr lang="hu-HU" dirty="0"/>
              <a:t>	We have to </a:t>
            </a:r>
            <a:r>
              <a:rPr lang="hu-HU" dirty="0">
                <a:solidFill>
                  <a:srgbClr val="FFFF00"/>
                </a:solidFill>
              </a:rPr>
              <a:t>allocate memory for an array with size N</a:t>
            </a:r>
          </a:p>
          <a:p>
            <a:r>
              <a:rPr lang="hu-HU" dirty="0"/>
              <a:t>		</a:t>
            </a:r>
            <a:r>
              <a:rPr lang="hu-HU" b="1" dirty="0">
                <a:solidFill>
                  <a:srgbClr val="FFFF00"/>
                </a:solidFill>
              </a:rPr>
              <a:t>O(N)</a:t>
            </a:r>
            <a:r>
              <a:rPr lang="hu-HU" dirty="0"/>
              <a:t> memory complexity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185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Running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766" y="1661375"/>
            <a:ext cx="1038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Memory complexity</a:t>
            </a:r>
            <a:r>
              <a:rPr lang="hu-HU" dirty="0"/>
              <a:t>: we have N items we want to store in the heap</a:t>
            </a:r>
          </a:p>
          <a:p>
            <a:r>
              <a:rPr lang="hu-HU" dirty="0"/>
              <a:t>	We have to allocate memory for an array with size N</a:t>
            </a:r>
          </a:p>
          <a:p>
            <a:r>
              <a:rPr lang="hu-HU" dirty="0"/>
              <a:t>		O(N) memory complexity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Find the minimum / maximum</a:t>
            </a:r>
            <a:r>
              <a:rPr lang="hu-HU" dirty="0"/>
              <a:t>: O(1) very fast</a:t>
            </a:r>
          </a:p>
          <a:p>
            <a:r>
              <a:rPr lang="hu-HU" dirty="0"/>
              <a:t>	Because in a heap the highest priority item is at the</a:t>
            </a:r>
          </a:p>
          <a:p>
            <a:r>
              <a:rPr lang="hu-HU" dirty="0"/>
              <a:t>		root node, it is easy</a:t>
            </a:r>
          </a:p>
          <a:p>
            <a:r>
              <a:rPr lang="hu-HU" dirty="0"/>
              <a:t>			heapArray[0] will be the item we are looking for </a:t>
            </a:r>
          </a:p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Insert new item</a:t>
            </a:r>
            <a:r>
              <a:rPr lang="hu-HU" dirty="0"/>
              <a:t>: we can insert at the next available place, so increment the array</a:t>
            </a:r>
          </a:p>
          <a:p>
            <a:r>
              <a:rPr lang="hu-HU" dirty="0"/>
              <a:t>	index and insert it </a:t>
            </a:r>
            <a:r>
              <a:rPr lang="hu-HU" dirty="0">
                <a:sym typeface="Wingdings" panose="05000000000000000000" pitchFamily="2" charset="2"/>
              </a:rPr>
              <a:t> O(1) fast</a:t>
            </a:r>
          </a:p>
          <a:p>
            <a:r>
              <a:rPr lang="hu-HU" dirty="0">
                <a:sym typeface="Wingdings" panose="05000000000000000000" pitchFamily="2" charset="2"/>
              </a:rPr>
              <a:t>		BUT we have to make sure the heap properties are met ...</a:t>
            </a:r>
          </a:p>
          <a:p>
            <a:r>
              <a:rPr lang="hu-HU" dirty="0">
                <a:sym typeface="Wingdings" panose="05000000000000000000" pitchFamily="2" charset="2"/>
              </a:rPr>
              <a:t>			it may take O(logN) time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O(log  N)  </a:t>
            </a:r>
            <a:r>
              <a:rPr lang="hu-HU" u="sng" dirty="0">
                <a:sym typeface="Wingdings" panose="05000000000000000000" pitchFamily="2" charset="2"/>
              </a:rPr>
              <a:t>Why</a:t>
            </a:r>
            <a:r>
              <a:rPr lang="hu-HU" dirty="0">
                <a:sym typeface="Wingdings" panose="05000000000000000000" pitchFamily="2" charset="2"/>
              </a:rPr>
              <a:t>? Because a node has at most log  N parents so at most log  N swaps</a:t>
            </a:r>
          </a:p>
          <a:p>
            <a:r>
              <a:rPr lang="hu-HU" dirty="0">
                <a:sym typeface="Wingdings" panose="05000000000000000000" pitchFamily="2" charset="2"/>
              </a:rPr>
              <a:t>				are needed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33353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5792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05482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362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It is baiscally a </a:t>
            </a:r>
            <a:r>
              <a:rPr lang="hu-HU" dirty="0">
                <a:solidFill>
                  <a:srgbClr val="FFFF00"/>
                </a:solidFill>
              </a:rPr>
              <a:t>binary tree</a:t>
            </a:r>
          </a:p>
          <a:p>
            <a:r>
              <a:rPr lang="hu-HU" dirty="0"/>
              <a:t>Two main binary heap types: </a:t>
            </a:r>
            <a:r>
              <a:rPr lang="hu-HU" dirty="0">
                <a:solidFill>
                  <a:srgbClr val="FFFF00"/>
                </a:solidFill>
              </a:rPr>
              <a:t>min</a:t>
            </a:r>
            <a:r>
              <a:rPr lang="hu-HU" dirty="0"/>
              <a:t> and </a:t>
            </a:r>
            <a:r>
              <a:rPr lang="hu-HU" dirty="0">
                <a:solidFill>
                  <a:srgbClr val="FFFF00"/>
                </a:solidFill>
              </a:rPr>
              <a:t>max</a:t>
            </a:r>
            <a:r>
              <a:rPr lang="hu-HU" dirty="0"/>
              <a:t> heap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rgbClr val="FFFF00"/>
                </a:solidFill>
              </a:rPr>
              <a:t>max heap</a:t>
            </a:r>
            <a:r>
              <a:rPr lang="en-US" dirty="0"/>
              <a:t>, the </a:t>
            </a:r>
            <a:r>
              <a:rPr lang="en-US" dirty="0">
                <a:solidFill>
                  <a:srgbClr val="FFC000"/>
                </a:solidFill>
              </a:rPr>
              <a:t>keys of parent nodes </a:t>
            </a:r>
            <a:r>
              <a:rPr lang="en-US" dirty="0"/>
              <a:t>are always </a:t>
            </a:r>
            <a:r>
              <a:rPr lang="en-US" dirty="0">
                <a:solidFill>
                  <a:srgbClr val="FF0000"/>
                </a:solidFill>
              </a:rPr>
              <a:t>greater than or equal</a:t>
            </a:r>
            <a:r>
              <a:rPr lang="en-US" dirty="0"/>
              <a:t> to those of the children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highest key </a:t>
            </a:r>
            <a:r>
              <a:rPr lang="en-US" dirty="0"/>
              <a:t>is in the </a:t>
            </a:r>
            <a:r>
              <a:rPr lang="en-US" dirty="0">
                <a:solidFill>
                  <a:srgbClr val="FFFF00"/>
                </a:solidFill>
              </a:rPr>
              <a:t>root</a:t>
            </a:r>
            <a:r>
              <a:rPr lang="en-US" dirty="0"/>
              <a:t> node. </a:t>
            </a:r>
            <a:endParaRPr lang="hu-HU" dirty="0"/>
          </a:p>
          <a:p>
            <a:r>
              <a:rPr lang="en-US" dirty="0"/>
              <a:t>In a </a:t>
            </a:r>
            <a:r>
              <a:rPr lang="en-US" b="1" dirty="0">
                <a:solidFill>
                  <a:srgbClr val="FFFF00"/>
                </a:solidFill>
              </a:rPr>
              <a:t>min heap</a:t>
            </a:r>
            <a:r>
              <a:rPr lang="en-US" dirty="0"/>
              <a:t>, the </a:t>
            </a:r>
            <a:r>
              <a:rPr lang="en-US" dirty="0">
                <a:solidFill>
                  <a:srgbClr val="FFC000"/>
                </a:solidFill>
              </a:rPr>
              <a:t>keys of parent nodes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less than or equal </a:t>
            </a:r>
            <a:r>
              <a:rPr lang="en-US" dirty="0"/>
              <a:t>to those of the children and the </a:t>
            </a:r>
            <a:r>
              <a:rPr lang="en-US" dirty="0">
                <a:solidFill>
                  <a:srgbClr val="FFFF00"/>
                </a:solidFill>
              </a:rPr>
              <a:t>lowest key </a:t>
            </a:r>
            <a:r>
              <a:rPr lang="en-US" dirty="0"/>
              <a:t>is in the </a:t>
            </a:r>
            <a:r>
              <a:rPr lang="en-US" dirty="0">
                <a:solidFill>
                  <a:srgbClr val="FFFF00"/>
                </a:solidFill>
              </a:rPr>
              <a:t>root</a:t>
            </a:r>
            <a:r>
              <a:rPr lang="en-US" dirty="0"/>
              <a:t> node</a:t>
            </a:r>
            <a:endParaRPr lang="hu-HU" dirty="0"/>
          </a:p>
          <a:p>
            <a:r>
              <a:rPr lang="hu-HU" dirty="0"/>
              <a:t>It is complete: </a:t>
            </a:r>
            <a:r>
              <a:rPr lang="hu-HU" b="1" dirty="0">
                <a:solidFill>
                  <a:srgbClr val="FF0000"/>
                </a:solidFill>
              </a:rPr>
              <a:t>it cannot be unbalanced </a:t>
            </a:r>
            <a:r>
              <a:rPr lang="hu-HU" dirty="0"/>
              <a:t>!!! We insert every new item to the next available place</a:t>
            </a:r>
          </a:p>
          <a:p>
            <a:r>
              <a:rPr lang="hu-HU" dirty="0"/>
              <a:t>Applications: </a:t>
            </a:r>
            <a:r>
              <a:rPr lang="hu-HU" b="1" dirty="0">
                <a:solidFill>
                  <a:srgbClr val="FFFF00"/>
                </a:solidFill>
              </a:rPr>
              <a:t>Dijkstra algorithm</a:t>
            </a:r>
            <a:r>
              <a:rPr lang="hu-HU" dirty="0"/>
              <a:t>, </a:t>
            </a:r>
            <a:r>
              <a:rPr lang="hu-HU" b="1" dirty="0">
                <a:solidFill>
                  <a:srgbClr val="FFFF00"/>
                </a:solidFill>
              </a:rPr>
              <a:t>Prims algorithm</a:t>
            </a:r>
          </a:p>
          <a:p>
            <a:r>
              <a:rPr lang="en-US" dirty="0"/>
              <a:t>The heap is one maximally efficient implementation of a</a:t>
            </a:r>
            <a:r>
              <a:rPr lang="hu-HU" dirty="0"/>
              <a:t> </a:t>
            </a:r>
            <a:r>
              <a:rPr lang="en-US" b="1" dirty="0">
                <a:solidFill>
                  <a:srgbClr val="FFFF00"/>
                </a:solidFill>
              </a:rPr>
              <a:t>priority queue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dirty="0"/>
              <a:t>ADT</a:t>
            </a:r>
          </a:p>
          <a:p>
            <a:r>
              <a:rPr lang="hu-HU" dirty="0"/>
              <a:t>It has </a:t>
            </a:r>
            <a:r>
              <a:rPr lang="hu-HU" b="1" dirty="0">
                <a:solidFill>
                  <a:srgbClr val="FF0000"/>
                </a:solidFill>
              </a:rPr>
              <a:t>nothing to do </a:t>
            </a:r>
            <a:r>
              <a:rPr lang="hu-HU" dirty="0"/>
              <a:t>with the </a:t>
            </a:r>
            <a:r>
              <a:rPr lang="en-US" dirty="0"/>
              <a:t>pool of memory from which dynamically allocated memory is allocated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23979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Running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585" y="1596980"/>
            <a:ext cx="817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b="1" dirty="0">
                <a:solidFill>
                  <a:srgbClr val="FFC000"/>
                </a:solidFill>
              </a:rPr>
              <a:t>Remove item</a:t>
            </a:r>
            <a:r>
              <a:rPr lang="hu-HU" dirty="0"/>
              <a:t>: we usually remove the root node</a:t>
            </a:r>
          </a:p>
          <a:p>
            <a:r>
              <a:rPr lang="hu-HU" dirty="0"/>
              <a:t>	Removing it is quite fast: just delete it in O(1) time</a:t>
            </a:r>
          </a:p>
          <a:p>
            <a:r>
              <a:rPr lang="hu-HU" dirty="0"/>
              <a:t>		BUT we have to make sure we met the heap properties</a:t>
            </a:r>
          </a:p>
          <a:p>
            <a:r>
              <a:rPr lang="hu-HU" dirty="0"/>
              <a:t>			O(logN) time to reconstruct the heap !!!</a:t>
            </a:r>
          </a:p>
        </p:txBody>
      </p:sp>
    </p:spTree>
    <p:extLst>
      <p:ext uri="{BB962C8B-B14F-4D97-AF65-F5344CB8AC3E}">
        <p14:creationId xmlns:p14="http://schemas.microsoft.com/office/powerpoint/2010/main" val="3037781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15505"/>
              </p:ext>
            </p:extLst>
          </p:nvPr>
        </p:nvGraphicFramePr>
        <p:xfrm>
          <a:off x="1747257" y="1640514"/>
          <a:ext cx="894715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Find</a:t>
                      </a:r>
                      <a:r>
                        <a:rPr lang="hu-HU" baseline="0" dirty="0"/>
                        <a:t> minimum/maximum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Remove min</a:t>
                      </a:r>
                      <a:r>
                        <a:rPr lang="hu-HU" baseline="0" dirty="0"/>
                        <a:t> / max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971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935"/>
            <a:ext cx="1225296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Binomial and Fibonacci Heap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03134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Binomial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err="1"/>
              <a:t>imilar</a:t>
            </a:r>
            <a:r>
              <a:rPr lang="en-US" dirty="0"/>
              <a:t> to a binary heap but also supports </a:t>
            </a:r>
            <a:r>
              <a:rPr lang="en-US" dirty="0">
                <a:solidFill>
                  <a:srgbClr val="FFFF00"/>
                </a:solidFill>
              </a:rPr>
              <a:t>quick merging </a:t>
            </a:r>
            <a:r>
              <a:rPr lang="en-US" dirty="0"/>
              <a:t>of two heaps</a:t>
            </a:r>
            <a:endParaRPr lang="hu-HU" dirty="0"/>
          </a:p>
          <a:p>
            <a:r>
              <a:rPr lang="en-US" dirty="0"/>
              <a:t>It is important as an implementation of the </a:t>
            </a:r>
            <a:r>
              <a:rPr lang="en-US" dirty="0" err="1"/>
              <a:t>mergeable</a:t>
            </a:r>
            <a:r>
              <a:rPr lang="en-US" dirty="0"/>
              <a:t> heap abstract data type </a:t>
            </a:r>
            <a:r>
              <a:rPr lang="hu-HU" dirty="0"/>
              <a:t>(</a:t>
            </a:r>
            <a:r>
              <a:rPr lang="en-US" dirty="0" err="1">
                <a:solidFill>
                  <a:srgbClr val="FFFF00"/>
                </a:solidFill>
              </a:rPr>
              <a:t>meldable</a:t>
            </a:r>
            <a:r>
              <a:rPr lang="en-US" dirty="0">
                <a:solidFill>
                  <a:srgbClr val="FFFF00"/>
                </a:solidFill>
              </a:rPr>
              <a:t> heap</a:t>
            </a:r>
            <a:r>
              <a:rPr lang="en-US" dirty="0"/>
              <a:t>)</a:t>
            </a:r>
            <a:endParaRPr lang="hu-HU" dirty="0"/>
          </a:p>
          <a:p>
            <a:r>
              <a:rPr lang="en-US" dirty="0"/>
              <a:t> </a:t>
            </a:r>
            <a:r>
              <a:rPr lang="hu-HU" dirty="0"/>
              <a:t>W</a:t>
            </a:r>
            <a:r>
              <a:rPr lang="en-US" dirty="0" err="1"/>
              <a:t>hich</a:t>
            </a:r>
            <a:r>
              <a:rPr lang="en-US" dirty="0"/>
              <a:t> is a </a:t>
            </a:r>
            <a:r>
              <a:rPr lang="en-US" b="1" dirty="0">
                <a:solidFill>
                  <a:srgbClr val="FFC000"/>
                </a:solidFill>
              </a:rPr>
              <a:t>priority queue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dirty="0"/>
              <a:t>basically + </a:t>
            </a:r>
            <a:r>
              <a:rPr lang="en-US" dirty="0"/>
              <a:t> supporting </a:t>
            </a:r>
            <a:r>
              <a:rPr lang="en-US" b="1" dirty="0">
                <a:solidFill>
                  <a:srgbClr val="FFC000"/>
                </a:solidFill>
              </a:rPr>
              <a:t>merge</a:t>
            </a:r>
            <a:r>
              <a:rPr lang="en-US" dirty="0"/>
              <a:t> operation</a:t>
            </a:r>
            <a:endParaRPr lang="hu-HU" dirty="0"/>
          </a:p>
          <a:p>
            <a:r>
              <a:rPr lang="en-US" dirty="0"/>
              <a:t>A binomial heap is implemented as a </a:t>
            </a:r>
            <a:r>
              <a:rPr lang="en-US" dirty="0">
                <a:solidFill>
                  <a:srgbClr val="FFFF00"/>
                </a:solidFill>
              </a:rPr>
              <a:t>collection of tree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Insertion O(log n) time complexity can be reduced to O(1) constant time complexity with the help of binomial heaps</a:t>
            </a:r>
          </a:p>
        </p:txBody>
      </p:sp>
    </p:spTree>
    <p:extLst>
      <p:ext uri="{BB962C8B-B14F-4D97-AF65-F5344CB8AC3E}">
        <p14:creationId xmlns:p14="http://schemas.microsoft.com/office/powerpoint/2010/main" val="5088121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4706"/>
          </a:xfrm>
        </p:spPr>
        <p:txBody>
          <a:bodyPr/>
          <a:lstStyle/>
          <a:p>
            <a:r>
              <a:rPr lang="hu-HU" u="sng" dirty="0"/>
              <a:t>Fibonacci </a:t>
            </a:r>
            <a:r>
              <a:rPr lang="hu-HU" u="sng" dirty="0" err="1"/>
              <a:t>heap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6206"/>
            <a:ext cx="8946541" cy="4832194"/>
          </a:xfrm>
        </p:spPr>
        <p:txBody>
          <a:bodyPr/>
          <a:lstStyle/>
          <a:p>
            <a:r>
              <a:rPr lang="hu-HU" dirty="0" err="1">
                <a:solidFill>
                  <a:srgbClr val="FFFF00"/>
                </a:solidFill>
              </a:rPr>
              <a:t>Faster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classic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heap</a:t>
            </a:r>
            <a:endParaRPr lang="hu-HU" dirty="0"/>
          </a:p>
          <a:p>
            <a:r>
              <a:rPr lang="hu-HU" dirty="0" err="1"/>
              <a:t>Dijkstra’s</a:t>
            </a:r>
            <a:r>
              <a:rPr lang="hu-HU" dirty="0"/>
              <a:t> </a:t>
            </a:r>
            <a:r>
              <a:rPr lang="hu-HU" dirty="0" err="1"/>
              <a:t>shortest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and </a:t>
            </a:r>
            <a:r>
              <a:rPr lang="hu-HU" dirty="0" err="1"/>
              <a:t>Prim’s</a:t>
            </a:r>
            <a:r>
              <a:rPr lang="hu-HU" dirty="0"/>
              <a:t> </a:t>
            </a:r>
            <a:r>
              <a:rPr lang="hu-HU" dirty="0" err="1"/>
              <a:t>spannig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faster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Fibonacci </a:t>
            </a:r>
            <a:r>
              <a:rPr lang="hu-HU" dirty="0" err="1"/>
              <a:t>heap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heaps</a:t>
            </a:r>
            <a:endParaRPr lang="hu-HU" dirty="0"/>
          </a:p>
          <a:p>
            <a:r>
              <a:rPr lang="hu-HU" dirty="0"/>
              <a:t>BUT very hard to implement efficiently so ususally does not worth the effort</a:t>
            </a:r>
          </a:p>
          <a:p>
            <a:r>
              <a:rPr lang="hu-HU" dirty="0" err="1"/>
              <a:t>Unlike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heaps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several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children</a:t>
            </a:r>
            <a:r>
              <a:rPr lang="hu-HU" dirty="0"/>
              <a:t>: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children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kept</a:t>
            </a:r>
            <a:r>
              <a:rPr lang="hu-HU" dirty="0"/>
              <a:t> </a:t>
            </a:r>
            <a:r>
              <a:rPr lang="hu-HU" dirty="0" err="1"/>
              <a:t>low</a:t>
            </a:r>
            <a:r>
              <a:rPr lang="hu-HU" dirty="0"/>
              <a:t> 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O(1) </a:t>
            </a:r>
            <a:r>
              <a:rPr lang="hu-HU" dirty="0" err="1"/>
              <a:t>insert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O(log n) !!!</a:t>
            </a:r>
          </a:p>
          <a:p>
            <a:r>
              <a:rPr lang="hu-HU" dirty="0"/>
              <a:t>E</a:t>
            </a:r>
            <a:r>
              <a:rPr lang="en-US" dirty="0"/>
              <a:t>very node has degree at most </a:t>
            </a:r>
            <a:r>
              <a:rPr lang="en-US" i="1" dirty="0"/>
              <a:t>O</a:t>
            </a:r>
            <a:r>
              <a:rPr lang="en-US" dirty="0"/>
              <a:t>(log </a:t>
            </a:r>
            <a:r>
              <a:rPr lang="en-US" i="1" dirty="0"/>
              <a:t>n</a:t>
            </a:r>
            <a:r>
              <a:rPr lang="en-US" dirty="0"/>
              <a:t>) and the size of a subtree rooted in a node of degree </a:t>
            </a:r>
            <a:r>
              <a:rPr lang="en-US" i="1" dirty="0"/>
              <a:t>k</a:t>
            </a:r>
            <a:r>
              <a:rPr lang="en-US" dirty="0"/>
              <a:t> is </a:t>
            </a:r>
            <a:r>
              <a:rPr lang="en-US" b="1" dirty="0">
                <a:solidFill>
                  <a:srgbClr val="FFC000"/>
                </a:solidFill>
              </a:rPr>
              <a:t>at least </a:t>
            </a:r>
            <a:r>
              <a:rPr lang="en-US" b="1" i="1" dirty="0" err="1">
                <a:solidFill>
                  <a:srgbClr val="FFC000"/>
                </a:solidFill>
              </a:rPr>
              <a:t>F</a:t>
            </a:r>
            <a:r>
              <a:rPr lang="en-US" b="1" i="1" baseline="-25000" dirty="0" err="1">
                <a:solidFill>
                  <a:srgbClr val="FFC000"/>
                </a:solidFill>
              </a:rPr>
              <a:t>k</a:t>
            </a:r>
            <a:r>
              <a:rPr lang="en-US" b="1" baseline="-25000" dirty="0">
                <a:solidFill>
                  <a:srgbClr val="FFC000"/>
                </a:solidFill>
              </a:rPr>
              <a:t> + 2</a:t>
            </a:r>
            <a:r>
              <a:rPr lang="en-US" dirty="0"/>
              <a:t>, where 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 is the </a:t>
            </a:r>
            <a:r>
              <a:rPr lang="en-US" i="1" dirty="0">
                <a:solidFill>
                  <a:srgbClr val="FFFF00"/>
                </a:solidFill>
              </a:rPr>
              <a:t>k</a:t>
            </a:r>
            <a:r>
              <a:rPr lang="hu-HU" i="1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 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37086703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Time complexities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10653"/>
              </p:ext>
            </p:extLst>
          </p:nvPr>
        </p:nvGraphicFramePr>
        <p:xfrm>
          <a:off x="1922834" y="2162100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Fibonacci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Find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Delete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Decrease</a:t>
                      </a:r>
                      <a:r>
                        <a:rPr lang="hu-HU" baseline="0" dirty="0"/>
                        <a:t> key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Heap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rmAutofit/>
          </a:bodyPr>
          <a:lstStyle/>
          <a:p>
            <a:r>
              <a:rPr lang="hu-HU" dirty="0"/>
              <a:t>1.) </a:t>
            </a:r>
            <a:r>
              <a:rPr lang="hu-HU" b="1" dirty="0">
                <a:solidFill>
                  <a:srgbClr val="FFFF00"/>
                </a:solidFill>
              </a:rPr>
              <a:t>Complete</a:t>
            </a:r>
            <a:r>
              <a:rPr lang="hu-HU" dirty="0"/>
              <a:t> -&gt; we construct the heap from </a:t>
            </a:r>
            <a:r>
              <a:rPr lang="hu-HU" dirty="0">
                <a:solidFill>
                  <a:srgbClr val="FFFF00"/>
                </a:solidFill>
              </a:rPr>
              <a:t>left to right </a:t>
            </a:r>
            <a:r>
              <a:rPr lang="hu-HU" dirty="0"/>
              <a:t>across each 			row // of course the last row may not be completely full</a:t>
            </a:r>
          </a:p>
          <a:p>
            <a:pPr marL="0" indent="0">
              <a:buNone/>
            </a:pPr>
            <a:r>
              <a:rPr lang="hu-HU" dirty="0"/>
              <a:t>					There is </a:t>
            </a:r>
            <a:r>
              <a:rPr lang="hu-HU" dirty="0">
                <a:solidFill>
                  <a:srgbClr val="FFFF00"/>
                </a:solidFill>
              </a:rPr>
              <a:t>no missing node </a:t>
            </a:r>
            <a:r>
              <a:rPr lang="hu-HU" dirty="0"/>
              <a:t>from left to right in a layer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90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2152</TotalTime>
  <Words>1926</Words>
  <Application>Microsoft Office PowerPoint</Application>
  <PresentationFormat>寬螢幕</PresentationFormat>
  <Paragraphs>822</Paragraphs>
  <Slides>85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1" baseType="lpstr">
      <vt:lpstr>新細明體</vt:lpstr>
      <vt:lpstr>Arial</vt:lpstr>
      <vt:lpstr>Century Gothic</vt:lpstr>
      <vt:lpstr>Wingdings</vt:lpstr>
      <vt:lpstr>Wingdings 3</vt:lpstr>
      <vt:lpstr>Ion</vt:lpstr>
      <vt:lpstr>PRIORITY QUEUES</vt:lpstr>
      <vt:lpstr>PowerPoint 簡報</vt:lpstr>
      <vt:lpstr>PowerPoint 簡報</vt:lpstr>
      <vt:lpstr>Operations</vt:lpstr>
      <vt:lpstr>Sorting</vt:lpstr>
      <vt:lpstr>Integer values as priorities</vt:lpstr>
      <vt:lpstr>HEAPS</vt:lpstr>
      <vt:lpstr>Heap</vt:lpstr>
      <vt:lpstr>Heap properties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Heap properties</vt:lpstr>
      <vt:lpstr>PowerPoint 簡報</vt:lpstr>
      <vt:lpstr>Array Representation</vt:lpstr>
      <vt:lpstr>PowerPoint 簡報</vt:lpstr>
      <vt:lpstr>PowerPoint 簡報</vt:lpstr>
      <vt:lpstr>Represent heap as array</vt:lpstr>
      <vt:lpstr>Represent heap as array</vt:lpstr>
      <vt:lpstr>PowerPoint 簡報</vt:lpstr>
      <vt:lpstr>Build the Heap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Remove operation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Heap Sort</vt:lpstr>
      <vt:lpstr>Heapsort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Operation Complexity</vt:lpstr>
      <vt:lpstr>Running time</vt:lpstr>
      <vt:lpstr>Running time</vt:lpstr>
      <vt:lpstr>Running time</vt:lpstr>
      <vt:lpstr>PowerPoint 簡報</vt:lpstr>
      <vt:lpstr>Binomial and Fibonacci Heap</vt:lpstr>
      <vt:lpstr>Binomial heap</vt:lpstr>
      <vt:lpstr>Fibonacci heap</vt:lpstr>
      <vt:lpstr>Time complexities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Balazs Holczer</dc:creator>
  <cp:lastModifiedBy>Daniel</cp:lastModifiedBy>
  <cp:revision>115</cp:revision>
  <dcterms:created xsi:type="dcterms:W3CDTF">2015-02-23T12:04:49Z</dcterms:created>
  <dcterms:modified xsi:type="dcterms:W3CDTF">2019-10-24T05:16:00Z</dcterms:modified>
</cp:coreProperties>
</file>