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9" r:id="rId4"/>
    <p:sldId id="342" r:id="rId5"/>
    <p:sldId id="33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43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08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9" r:id="rId56"/>
    <p:sldId id="311" r:id="rId57"/>
    <p:sldId id="338" r:id="rId58"/>
    <p:sldId id="340" r:id="rId59"/>
    <p:sldId id="34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22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6677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272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516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963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5565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59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634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239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690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2033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805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88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2489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541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0195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47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92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B8383-A817-43FC-831E-39A3B605CADD}" type="datetimeFigureOut">
              <a:rPr lang="hu-HU" smtClean="0"/>
              <a:t>2020. 02. 29.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930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DYNAMIC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 is the problem with the recursive formula? We calculate same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problems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over and over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f(n) = f(n-1) + f(n-2)</a:t>
            </a:r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f(4)</a:t>
            </a: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f(3)</a:t>
            </a: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f(2)</a:t>
            </a: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8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 is the problem with the recursive formula? We calculate same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problems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over and over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f(n) = f(n-1) + f(n-2)</a:t>
            </a:r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f(4)</a:t>
            </a: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f(3)</a:t>
            </a: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f(2)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431442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f(2)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3229231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f(1)</a:t>
            </a:r>
          </a:p>
        </p:txBody>
      </p:sp>
      <p:sp>
        <p:nvSpPr>
          <p:cNvPr id="16" name="Oval 15"/>
          <p:cNvSpPr/>
          <p:nvPr/>
        </p:nvSpPr>
        <p:spPr>
          <a:xfrm flipH="1">
            <a:off x="5942234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f(1)</a:t>
            </a:r>
          </a:p>
        </p:txBody>
      </p:sp>
      <p:sp>
        <p:nvSpPr>
          <p:cNvPr id="17" name="Oval 16"/>
          <p:cNvSpPr/>
          <p:nvPr/>
        </p:nvSpPr>
        <p:spPr>
          <a:xfrm flipH="1">
            <a:off x="9002040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f(0)</a:t>
            </a: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 flipH="1">
            <a:off x="1352281" y="3704368"/>
            <a:ext cx="1360868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>
            <a:off x="2713149" y="3704368"/>
            <a:ext cx="1436921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6" idx="0"/>
          </p:cNvCxnSpPr>
          <p:nvPr/>
        </p:nvCxnSpPr>
        <p:spPr>
          <a:xfrm flipH="1">
            <a:off x="6863073" y="3704368"/>
            <a:ext cx="1452191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17" idx="0"/>
          </p:cNvCxnSpPr>
          <p:nvPr/>
        </p:nvCxnSpPr>
        <p:spPr>
          <a:xfrm>
            <a:off x="8315264" y="3704368"/>
            <a:ext cx="1607615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1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 is the problem with the recursive formula? We calculate same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problems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over and over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f(n) = f(n-1) + f(n-2)</a:t>
            </a:r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f(4)</a:t>
            </a: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f(3)</a:t>
            </a: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f(2)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431442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f(2)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3229231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f(1)</a:t>
            </a:r>
          </a:p>
        </p:txBody>
      </p:sp>
      <p:sp>
        <p:nvSpPr>
          <p:cNvPr id="16" name="Oval 15"/>
          <p:cNvSpPr/>
          <p:nvPr/>
        </p:nvSpPr>
        <p:spPr>
          <a:xfrm flipH="1">
            <a:off x="5942234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f(1)</a:t>
            </a:r>
          </a:p>
        </p:txBody>
      </p:sp>
      <p:sp>
        <p:nvSpPr>
          <p:cNvPr id="17" name="Oval 16"/>
          <p:cNvSpPr/>
          <p:nvPr/>
        </p:nvSpPr>
        <p:spPr>
          <a:xfrm flipH="1">
            <a:off x="9002040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f(0)</a:t>
            </a: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 flipH="1">
            <a:off x="1352281" y="3704368"/>
            <a:ext cx="1360868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>
            <a:off x="2713149" y="3704368"/>
            <a:ext cx="1436921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6" idx="0"/>
          </p:cNvCxnSpPr>
          <p:nvPr/>
        </p:nvCxnSpPr>
        <p:spPr>
          <a:xfrm flipH="1">
            <a:off x="6863073" y="3704368"/>
            <a:ext cx="1452191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17" idx="0"/>
          </p:cNvCxnSpPr>
          <p:nvPr/>
        </p:nvCxnSpPr>
        <p:spPr>
          <a:xfrm>
            <a:off x="8315264" y="3704368"/>
            <a:ext cx="1607615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>
            <a:off x="85859" y="4761333"/>
            <a:ext cx="1266422" cy="4841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f(1)</a:t>
            </a:r>
          </a:p>
        </p:txBody>
      </p:sp>
      <p:sp>
        <p:nvSpPr>
          <p:cNvPr id="24" name="Oval 23"/>
          <p:cNvSpPr/>
          <p:nvPr/>
        </p:nvSpPr>
        <p:spPr>
          <a:xfrm flipH="1">
            <a:off x="1446727" y="4761332"/>
            <a:ext cx="1266422" cy="4841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f(0)</a:t>
            </a:r>
          </a:p>
        </p:txBody>
      </p:sp>
      <p:cxnSp>
        <p:nvCxnSpPr>
          <p:cNvPr id="25" name="Straight Connector 24"/>
          <p:cNvCxnSpPr>
            <a:stCxn id="12" idx="4"/>
            <a:endCxn id="22" idx="0"/>
          </p:cNvCxnSpPr>
          <p:nvPr/>
        </p:nvCxnSpPr>
        <p:spPr>
          <a:xfrm flipH="1">
            <a:off x="719070" y="4510990"/>
            <a:ext cx="633211" cy="2503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4" idx="0"/>
          </p:cNvCxnSpPr>
          <p:nvPr/>
        </p:nvCxnSpPr>
        <p:spPr>
          <a:xfrm>
            <a:off x="1352281" y="4510990"/>
            <a:ext cx="727657" cy="2503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0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 is the problem with the recursive formula? We calculate same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problems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over and over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f(n) = f(n-1) + f(n-2)</a:t>
            </a:r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f(4)</a:t>
            </a: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f(3)</a:t>
            </a: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f(2)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431442" y="3854167"/>
            <a:ext cx="1841679" cy="65682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f(2)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3229231" y="3854167"/>
            <a:ext cx="1841679" cy="65682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f(1)</a:t>
            </a:r>
          </a:p>
        </p:txBody>
      </p:sp>
      <p:sp>
        <p:nvSpPr>
          <p:cNvPr id="16" name="Oval 15"/>
          <p:cNvSpPr/>
          <p:nvPr/>
        </p:nvSpPr>
        <p:spPr>
          <a:xfrm flipH="1">
            <a:off x="5942234" y="3854166"/>
            <a:ext cx="1841679" cy="65682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f(1)</a:t>
            </a:r>
          </a:p>
        </p:txBody>
      </p:sp>
      <p:sp>
        <p:nvSpPr>
          <p:cNvPr id="17" name="Oval 16"/>
          <p:cNvSpPr/>
          <p:nvPr/>
        </p:nvSpPr>
        <p:spPr>
          <a:xfrm flipH="1">
            <a:off x="9002040" y="3854166"/>
            <a:ext cx="1841679" cy="65682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f(0)</a:t>
            </a: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 flipH="1">
            <a:off x="1352281" y="3704368"/>
            <a:ext cx="1360868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>
            <a:off x="2713149" y="3704368"/>
            <a:ext cx="1436921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6" idx="0"/>
          </p:cNvCxnSpPr>
          <p:nvPr/>
        </p:nvCxnSpPr>
        <p:spPr>
          <a:xfrm flipH="1">
            <a:off x="6863073" y="3704368"/>
            <a:ext cx="1452191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17" idx="0"/>
          </p:cNvCxnSpPr>
          <p:nvPr/>
        </p:nvCxnSpPr>
        <p:spPr>
          <a:xfrm>
            <a:off x="8315264" y="3704368"/>
            <a:ext cx="1607615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>
            <a:off x="85859" y="4761333"/>
            <a:ext cx="1266422" cy="48419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f(1)</a:t>
            </a:r>
          </a:p>
        </p:txBody>
      </p:sp>
      <p:sp>
        <p:nvSpPr>
          <p:cNvPr id="24" name="Oval 23"/>
          <p:cNvSpPr/>
          <p:nvPr/>
        </p:nvSpPr>
        <p:spPr>
          <a:xfrm flipH="1">
            <a:off x="1446727" y="4761332"/>
            <a:ext cx="1266422" cy="48419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f(0)</a:t>
            </a:r>
          </a:p>
        </p:txBody>
      </p:sp>
      <p:cxnSp>
        <p:nvCxnSpPr>
          <p:cNvPr id="25" name="Straight Connector 24"/>
          <p:cNvCxnSpPr>
            <a:stCxn id="12" idx="4"/>
            <a:endCxn id="22" idx="0"/>
          </p:cNvCxnSpPr>
          <p:nvPr/>
        </p:nvCxnSpPr>
        <p:spPr>
          <a:xfrm flipH="1">
            <a:off x="719070" y="4510990"/>
            <a:ext cx="633211" cy="2503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4" idx="0"/>
          </p:cNvCxnSpPr>
          <p:nvPr/>
        </p:nvCxnSpPr>
        <p:spPr>
          <a:xfrm>
            <a:off x="1352281" y="4510990"/>
            <a:ext cx="727657" cy="2503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51560" y="5460642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OVERLAPPING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SUBPROBLEMS !!!</a:t>
            </a:r>
          </a:p>
        </p:txBody>
      </p:sp>
    </p:spTree>
    <p:extLst>
      <p:ext uri="{BB962C8B-B14F-4D97-AF65-F5344CB8AC3E}">
        <p14:creationId xmlns:p14="http://schemas.microsoft.com/office/powerpoint/2010/main" val="137909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/>
              <a:t>Solution</a:t>
            </a:r>
            <a:r>
              <a:rPr lang="hu-HU" dirty="0"/>
              <a:t>: use dynamic programming and </a:t>
            </a:r>
            <a:r>
              <a:rPr lang="hu-HU" dirty="0">
                <a:solidFill>
                  <a:srgbClr val="FFFF00"/>
                </a:solidFill>
              </a:rPr>
              <a:t>memoization</a:t>
            </a:r>
            <a:r>
              <a:rPr lang="hu-HU" dirty="0"/>
              <a:t> in order to </a:t>
            </a:r>
            <a:r>
              <a:rPr lang="hu-HU" dirty="0">
                <a:solidFill>
                  <a:srgbClr val="FFFF00"/>
                </a:solidFill>
              </a:rPr>
              <a:t>avoid recalculating a subproblem </a:t>
            </a:r>
            <a:r>
              <a:rPr lang="hu-HU" dirty="0"/>
              <a:t>over and over again</a:t>
            </a:r>
          </a:p>
          <a:p>
            <a:r>
              <a:rPr lang="hu-HU" dirty="0"/>
              <a:t>We should use an associative array abstract data type (</a:t>
            </a:r>
            <a:r>
              <a:rPr lang="hu-HU" dirty="0">
                <a:solidFill>
                  <a:srgbClr val="FFFF00"/>
                </a:solidFill>
              </a:rPr>
              <a:t>hashtable</a:t>
            </a:r>
            <a:r>
              <a:rPr lang="en-US" dirty="0">
                <a:solidFill>
                  <a:srgbClr val="FFFF00"/>
                </a:solidFill>
              </a:rPr>
              <a:t>/dictionary</a:t>
            </a:r>
            <a:r>
              <a:rPr lang="hu-HU" dirty="0"/>
              <a:t>) to store the solution for the subproblems // </a:t>
            </a:r>
            <a:r>
              <a:rPr lang="hu-HU" b="1" dirty="0"/>
              <a:t>O(1)</a:t>
            </a:r>
            <a:r>
              <a:rPr lang="hu-HU" dirty="0"/>
              <a:t> time complexity</a:t>
            </a:r>
          </a:p>
          <a:p>
            <a:r>
              <a:rPr lang="hu-HU" dirty="0"/>
              <a:t>On every </a:t>
            </a:r>
            <a:r>
              <a:rPr lang="hu-HU" b="1" dirty="0"/>
              <a:t>f() </a:t>
            </a:r>
            <a:r>
              <a:rPr lang="hu-HU" dirty="0"/>
              <a:t>method call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we insert the calculated value if necessary </a:t>
            </a:r>
          </a:p>
          <a:p>
            <a:r>
              <a:rPr lang="hu-HU" dirty="0"/>
              <a:t>Why is it good? Instead of the exponential time complexity we will have </a:t>
            </a:r>
            <a:r>
              <a:rPr lang="hu-HU" b="1" dirty="0">
                <a:solidFill>
                  <a:srgbClr val="FFFF00"/>
                </a:solidFill>
              </a:rPr>
              <a:t>O(N)</a:t>
            </a:r>
            <a:r>
              <a:rPr lang="hu-HU" dirty="0">
                <a:solidFill>
                  <a:srgbClr val="FFFF00"/>
                </a:solidFill>
              </a:rPr>
              <a:t> time complexity </a:t>
            </a:r>
            <a:r>
              <a:rPr lang="hu-HU" dirty="0"/>
              <a:t>+ requires </a:t>
            </a:r>
            <a:r>
              <a:rPr lang="hu-HU" b="1" dirty="0">
                <a:solidFill>
                  <a:srgbClr val="FFFF00"/>
                </a:solidFill>
              </a:rPr>
              <a:t>O(N)</a:t>
            </a:r>
            <a:r>
              <a:rPr lang="hu-HU" dirty="0">
                <a:solidFill>
                  <a:srgbClr val="FFFF00"/>
                </a:solidFill>
              </a:rPr>
              <a:t> space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938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 is the problem with the recursive formula? We calculate same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problems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over and over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f(n) = f(n-1) + f(n-2)</a:t>
            </a:r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f(4)</a:t>
            </a: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f(3)</a:t>
            </a: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f(2)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431442" y="3854167"/>
            <a:ext cx="1841679" cy="65682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f(2)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3229231" y="3854167"/>
            <a:ext cx="1841679" cy="65682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f(1)</a:t>
            </a:r>
          </a:p>
        </p:txBody>
      </p:sp>
      <p:sp>
        <p:nvSpPr>
          <p:cNvPr id="16" name="Oval 15"/>
          <p:cNvSpPr/>
          <p:nvPr/>
        </p:nvSpPr>
        <p:spPr>
          <a:xfrm flipH="1">
            <a:off x="5942234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f(1)</a:t>
            </a:r>
          </a:p>
        </p:txBody>
      </p:sp>
      <p:sp>
        <p:nvSpPr>
          <p:cNvPr id="17" name="Oval 16"/>
          <p:cNvSpPr/>
          <p:nvPr/>
        </p:nvSpPr>
        <p:spPr>
          <a:xfrm flipH="1">
            <a:off x="9002040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f(0)</a:t>
            </a: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 flipH="1">
            <a:off x="1352281" y="3704368"/>
            <a:ext cx="1360868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>
            <a:off x="2713149" y="3704368"/>
            <a:ext cx="1436921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6" idx="0"/>
          </p:cNvCxnSpPr>
          <p:nvPr/>
        </p:nvCxnSpPr>
        <p:spPr>
          <a:xfrm flipH="1">
            <a:off x="6863073" y="3704368"/>
            <a:ext cx="1452191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17" idx="0"/>
          </p:cNvCxnSpPr>
          <p:nvPr/>
        </p:nvCxnSpPr>
        <p:spPr>
          <a:xfrm>
            <a:off x="8315264" y="3704368"/>
            <a:ext cx="1607615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>
            <a:off x="85859" y="4761333"/>
            <a:ext cx="1266422" cy="48419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f(1)</a:t>
            </a:r>
          </a:p>
        </p:txBody>
      </p:sp>
      <p:sp>
        <p:nvSpPr>
          <p:cNvPr id="24" name="Oval 23"/>
          <p:cNvSpPr/>
          <p:nvPr/>
        </p:nvSpPr>
        <p:spPr>
          <a:xfrm flipH="1">
            <a:off x="1446727" y="4761332"/>
            <a:ext cx="1266422" cy="48419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f(0)</a:t>
            </a:r>
          </a:p>
        </p:txBody>
      </p:sp>
      <p:cxnSp>
        <p:nvCxnSpPr>
          <p:cNvPr id="25" name="Straight Connector 24"/>
          <p:cNvCxnSpPr>
            <a:stCxn id="12" idx="4"/>
            <a:endCxn id="22" idx="0"/>
          </p:cNvCxnSpPr>
          <p:nvPr/>
        </p:nvCxnSpPr>
        <p:spPr>
          <a:xfrm flipH="1">
            <a:off x="719070" y="4510990"/>
            <a:ext cx="633211" cy="2503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4" idx="0"/>
          </p:cNvCxnSpPr>
          <p:nvPr/>
        </p:nvCxnSpPr>
        <p:spPr>
          <a:xfrm>
            <a:off x="1352281" y="4510990"/>
            <a:ext cx="727657" cy="2503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29449" y="4983892"/>
            <a:ext cx="3456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Recursive approach: O(2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Dynamic programming: O(N)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8223" y="489873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878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12122331" cy="3329581"/>
          </a:xfrm>
        </p:spPr>
        <p:txBody>
          <a:bodyPr anchor="ctr"/>
          <a:lstStyle/>
          <a:p>
            <a:pPr algn="ctr"/>
            <a:r>
              <a:rPr lang="en-US" b="1" dirty="0"/>
              <a:t>Fibonacci Number</a:t>
            </a:r>
            <a:br>
              <a:rPr lang="en-US" b="1" dirty="0"/>
            </a:br>
            <a:r>
              <a:rPr lang="en-US" b="1" dirty="0"/>
              <a:t>Implementation</a:t>
            </a:r>
            <a:endParaRPr lang="hu-HU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E8C26-916D-4512-A947-379ADF0E4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52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AD64F-821A-415A-A4B9-9975D82E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9B8CC3-8C76-4435-91BD-CF0A9F3A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9F42AD-F2B4-4F7F-B1DA-FB7DA0547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25" b="24638"/>
          <a:stretch/>
        </p:blipFill>
        <p:spPr>
          <a:xfrm>
            <a:off x="178901" y="4912881"/>
            <a:ext cx="5858302" cy="16507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04D0FC5-CBA8-4413-9270-236B1FA2A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43" b="39855"/>
          <a:stretch/>
        </p:blipFill>
        <p:spPr>
          <a:xfrm>
            <a:off x="6199019" y="2622319"/>
            <a:ext cx="5858303" cy="19285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CA4A02F-B65A-4AC3-B75D-BC2DFE1DF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455" b="7928"/>
          <a:stretch/>
        </p:blipFill>
        <p:spPr>
          <a:xfrm>
            <a:off x="6199019" y="4912881"/>
            <a:ext cx="5858302" cy="17611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F0EAF0-C49A-478F-BDEB-1AC871746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47" b="57457"/>
          <a:stretch/>
        </p:blipFill>
        <p:spPr>
          <a:xfrm>
            <a:off x="178902" y="2619700"/>
            <a:ext cx="5858302" cy="21083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AE0A900-16B9-4DC8-8B63-58769F1BF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" b="75925"/>
          <a:stretch/>
        </p:blipFill>
        <p:spPr>
          <a:xfrm>
            <a:off x="3409122" y="183978"/>
            <a:ext cx="5858301" cy="23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hu-HU" b="1" dirty="0"/>
              <a:t>KNAPSACK PROBLEM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Dynamic programming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62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Its is a </a:t>
            </a:r>
            <a:r>
              <a:rPr lang="en-US" dirty="0"/>
              <a:t>problem in </a:t>
            </a:r>
            <a:r>
              <a:rPr lang="en-US" dirty="0">
                <a:solidFill>
                  <a:srgbClr val="FFFF00"/>
                </a:solidFill>
              </a:rPr>
              <a:t>combinatorial optimization .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en-US" dirty="0"/>
              <a:t>Given a set of items, each with a mass</a:t>
            </a:r>
            <a:r>
              <a:rPr lang="hu-HU" dirty="0"/>
              <a:t> </a:t>
            </a:r>
            <a:r>
              <a:rPr lang="hu-HU" b="1" i="1" dirty="0"/>
              <a:t>w</a:t>
            </a:r>
            <a:r>
              <a:rPr lang="en-US" dirty="0"/>
              <a:t> and a value</a:t>
            </a:r>
            <a:r>
              <a:rPr lang="hu-HU" dirty="0"/>
              <a:t> </a:t>
            </a:r>
            <a:r>
              <a:rPr lang="hu-HU" b="1" i="1" dirty="0"/>
              <a:t>v</a:t>
            </a:r>
            <a:r>
              <a:rPr lang="en-US" dirty="0"/>
              <a:t>, determine the number of each item to include in a collection so that the </a:t>
            </a:r>
            <a:r>
              <a:rPr lang="en-US" dirty="0">
                <a:solidFill>
                  <a:srgbClr val="FFFF00"/>
                </a:solidFill>
              </a:rPr>
              <a:t>total weight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b="1" i="1" dirty="0">
                <a:solidFill>
                  <a:srgbClr val="FFFF00"/>
                </a:solidFill>
              </a:rPr>
              <a:t>M</a:t>
            </a:r>
            <a:r>
              <a:rPr lang="en-US" dirty="0">
                <a:solidFill>
                  <a:srgbClr val="FFFF00"/>
                </a:solidFill>
              </a:rPr>
              <a:t> is </a:t>
            </a:r>
            <a:r>
              <a:rPr lang="en-US" b="1" dirty="0">
                <a:solidFill>
                  <a:srgbClr val="00B0F0"/>
                </a:solidFill>
              </a:rPr>
              <a:t>less than or equal </a:t>
            </a:r>
            <a:r>
              <a:rPr lang="en-US" dirty="0">
                <a:solidFill>
                  <a:srgbClr val="FFFF00"/>
                </a:solidFill>
              </a:rPr>
              <a:t>to a given limit </a:t>
            </a:r>
            <a:r>
              <a:rPr lang="en-US" dirty="0"/>
              <a:t>and the </a:t>
            </a:r>
            <a:r>
              <a:rPr lang="en-US" dirty="0">
                <a:solidFill>
                  <a:srgbClr val="FFFF00"/>
                </a:solidFill>
              </a:rPr>
              <a:t>total value is as </a:t>
            </a:r>
            <a:r>
              <a:rPr lang="en-US" b="1" dirty="0">
                <a:solidFill>
                  <a:srgbClr val="00B0F0"/>
                </a:solidFill>
              </a:rPr>
              <a:t>large</a:t>
            </a:r>
            <a:r>
              <a:rPr lang="en-US" dirty="0">
                <a:solidFill>
                  <a:srgbClr val="FFFF00"/>
                </a:solidFill>
              </a:rPr>
              <a:t> as possible.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en-US" dirty="0"/>
              <a:t>The problem often arises in</a:t>
            </a:r>
            <a:r>
              <a:rPr lang="en-US" dirty="0">
                <a:solidFill>
                  <a:srgbClr val="FFFF00"/>
                </a:solidFill>
              </a:rPr>
              <a:t> resource allocation</a:t>
            </a:r>
            <a:r>
              <a:rPr lang="en-US" dirty="0"/>
              <a:t> where there are financial constraints.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224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Simplest Explanation</a:t>
            </a:r>
          </a:p>
          <a:p>
            <a:pPr lvl="1"/>
            <a:r>
              <a:rPr lang="en-US" dirty="0"/>
              <a:t>1</a:t>
            </a:r>
            <a:r>
              <a:rPr lang="en-US" altLang="zh-TW" dirty="0"/>
              <a:t>+1+1+1 = 4</a:t>
            </a:r>
          </a:p>
          <a:p>
            <a:pPr lvl="1"/>
            <a:r>
              <a:rPr lang="en-US" dirty="0"/>
              <a:t>How about </a:t>
            </a:r>
            <a:r>
              <a:rPr lang="en-US" b="1" dirty="0">
                <a:solidFill>
                  <a:srgbClr val="FFFF00"/>
                </a:solidFill>
              </a:rPr>
              <a:t>1+1+1+1</a:t>
            </a:r>
            <a:r>
              <a:rPr lang="en-US" dirty="0"/>
              <a:t>+1?</a:t>
            </a:r>
          </a:p>
          <a:p>
            <a:pPr lvl="2"/>
            <a:r>
              <a:rPr lang="en-US" dirty="0"/>
              <a:t>We can get 5 in a short time.</a:t>
            </a:r>
          </a:p>
          <a:p>
            <a:pPr lvl="2"/>
            <a:r>
              <a:rPr lang="en-US" dirty="0"/>
              <a:t>We don’t need to recalculate 1+1+1+1. We already </a:t>
            </a:r>
            <a:r>
              <a:rPr lang="en-US" dirty="0">
                <a:solidFill>
                  <a:srgbClr val="FFFF00"/>
                </a:solidFill>
              </a:rPr>
              <a:t>remember the answer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6148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 lots of applications of course</a:t>
            </a:r>
            <a:r>
              <a:rPr lang="en-US" dirty="0"/>
              <a:t>.</a:t>
            </a:r>
            <a:endParaRPr lang="hu-HU" dirty="0"/>
          </a:p>
          <a:p>
            <a:pPr lvl="1"/>
            <a:r>
              <a:rPr lang="en-US" dirty="0"/>
              <a:t>Finding the </a:t>
            </a:r>
            <a:r>
              <a:rPr lang="en-US" dirty="0">
                <a:solidFill>
                  <a:srgbClr val="FFFF00"/>
                </a:solidFill>
              </a:rPr>
              <a:t>least wasteful way </a:t>
            </a:r>
            <a:r>
              <a:rPr lang="en-US" dirty="0"/>
              <a:t>to cut raw materials.</a:t>
            </a:r>
            <a:endParaRPr lang="hu-HU" dirty="0"/>
          </a:p>
          <a:p>
            <a:pPr lvl="1"/>
            <a:r>
              <a:rPr lang="hu-HU" dirty="0">
                <a:solidFill>
                  <a:srgbClr val="FFFF00"/>
                </a:solidFill>
              </a:rPr>
              <a:t>Selection</a:t>
            </a:r>
            <a:r>
              <a:rPr lang="hu-HU" dirty="0"/>
              <a:t> </a:t>
            </a:r>
            <a:r>
              <a:rPr lang="en-US" dirty="0"/>
              <a:t>of investments and portfolios.</a:t>
            </a:r>
            <a:endParaRPr lang="hu-HU" dirty="0"/>
          </a:p>
          <a:p>
            <a:pPr lvl="1"/>
            <a:r>
              <a:rPr lang="hu-HU" dirty="0">
                <a:solidFill>
                  <a:srgbClr val="FFFF00"/>
                </a:solidFill>
              </a:rPr>
              <a:t>Selection</a:t>
            </a:r>
            <a:r>
              <a:rPr lang="hu-HU" dirty="0"/>
              <a:t> </a:t>
            </a:r>
            <a:r>
              <a:rPr lang="en-US" dirty="0"/>
              <a:t>of assets for asset-backed securitization.</a:t>
            </a:r>
            <a:endParaRPr lang="hu-HU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Construction and scoring of tests </a:t>
            </a:r>
            <a:r>
              <a:rPr lang="en-US" dirty="0"/>
              <a:t>in which the test-takers have a choice as to which questions they answer.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3717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Divisible </a:t>
            </a:r>
            <a:r>
              <a:rPr lang="en-US" b="1" u="sng" dirty="0"/>
              <a:t>P</a:t>
            </a:r>
            <a:r>
              <a:rPr lang="hu-HU" b="1" u="sng" dirty="0"/>
              <a:t>roblem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If we can take </a:t>
            </a:r>
            <a:r>
              <a:rPr lang="hu-HU" b="1" dirty="0">
                <a:solidFill>
                  <a:srgbClr val="FFFF00"/>
                </a:solidFill>
              </a:rPr>
              <a:t>fractions</a:t>
            </a:r>
            <a:r>
              <a:rPr lang="hu-HU" dirty="0"/>
              <a:t> of the given items, then the </a:t>
            </a:r>
            <a:r>
              <a:rPr lang="hu-HU" dirty="0">
                <a:solidFill>
                  <a:srgbClr val="FFFF00"/>
                </a:solidFill>
              </a:rPr>
              <a:t>greedy</a:t>
            </a:r>
            <a:r>
              <a:rPr lang="hu-HU" dirty="0"/>
              <a:t> approach can be used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>
                <a:solidFill>
                  <a:srgbClr val="FFFF00"/>
                </a:solidFill>
              </a:rPr>
              <a:t>Sort</a:t>
            </a:r>
            <a:r>
              <a:rPr lang="hu-HU" dirty="0"/>
              <a:t> the items according to their </a:t>
            </a:r>
            <a:r>
              <a:rPr lang="hu-HU" dirty="0">
                <a:solidFill>
                  <a:srgbClr val="FFFF00"/>
                </a:solidFill>
              </a:rPr>
              <a:t>values</a:t>
            </a:r>
            <a:r>
              <a:rPr lang="hu-HU" dirty="0"/>
              <a:t>, it can be done in </a:t>
            </a:r>
            <a:r>
              <a:rPr lang="hu-HU" b="1" dirty="0"/>
              <a:t>O(N*logN) </a:t>
            </a:r>
            <a:r>
              <a:rPr lang="hu-HU" dirty="0"/>
              <a:t>time complexity</a:t>
            </a:r>
            <a:r>
              <a:rPr lang="en-US" dirty="0"/>
              <a:t>.</a:t>
            </a:r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Start</a:t>
            </a:r>
            <a:r>
              <a:rPr lang="hu-HU" dirty="0"/>
              <a:t> with the item that is the </a:t>
            </a:r>
            <a:r>
              <a:rPr lang="hu-HU" dirty="0">
                <a:solidFill>
                  <a:srgbClr val="FFFF00"/>
                </a:solidFill>
              </a:rPr>
              <a:t>most valuable </a:t>
            </a:r>
            <a:r>
              <a:rPr lang="hu-HU" dirty="0"/>
              <a:t>and </a:t>
            </a:r>
            <a:r>
              <a:rPr lang="hu-HU" dirty="0">
                <a:solidFill>
                  <a:srgbClr val="FFFF00"/>
                </a:solidFill>
              </a:rPr>
              <a:t>take as much as possible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Than try with the next item from our sorted list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This linear search has </a:t>
            </a:r>
            <a:r>
              <a:rPr lang="hu-HU" b="1" dirty="0"/>
              <a:t>O(N)</a:t>
            </a:r>
            <a:r>
              <a:rPr lang="hu-HU" dirty="0"/>
              <a:t> time complexity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Overall complexity: </a:t>
            </a:r>
            <a:r>
              <a:rPr lang="hu-HU" b="1" dirty="0"/>
              <a:t>O(N*logN) + O(N) = O(N*logN) </a:t>
            </a:r>
            <a:r>
              <a:rPr lang="hu-HU" dirty="0"/>
              <a:t>!!!</a:t>
            </a:r>
          </a:p>
          <a:p>
            <a:r>
              <a:rPr lang="hu-HU" dirty="0"/>
              <a:t>So we can solve the divisible knapsack problem quite fast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1259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0-1 knapsack problem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 this case we are </a:t>
            </a:r>
            <a:r>
              <a:rPr lang="hu-HU" b="1" dirty="0">
                <a:solidFill>
                  <a:srgbClr val="FFFF00"/>
                </a:solidFill>
              </a:rPr>
              <a:t>not</a:t>
            </a:r>
            <a:r>
              <a:rPr lang="hu-HU" dirty="0"/>
              <a:t> able to take </a:t>
            </a:r>
            <a:r>
              <a:rPr lang="hu-HU" dirty="0">
                <a:solidFill>
                  <a:srgbClr val="FFFF00"/>
                </a:solidFill>
              </a:rPr>
              <a:t>fractions</a:t>
            </a:r>
            <a:r>
              <a:rPr lang="hu-HU" dirty="0"/>
              <a:t>: we have to decide whether to </a:t>
            </a:r>
            <a:r>
              <a:rPr lang="hu-HU" dirty="0">
                <a:solidFill>
                  <a:srgbClr val="FFFF00"/>
                </a:solidFill>
              </a:rPr>
              <a:t>take an item or not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Greedy algorithm will not provide the optimal result!!!</a:t>
            </a:r>
          </a:p>
          <a:p>
            <a:r>
              <a:rPr lang="hu-HU" dirty="0"/>
              <a:t>Another approach would be to sort by cost per unit weight and include from highest on down until knapsack is full … not a good solution too</a:t>
            </a:r>
            <a:r>
              <a:rPr lang="en-US" dirty="0"/>
              <a:t>.</a:t>
            </a:r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Dynamic programming </a:t>
            </a:r>
            <a:r>
              <a:rPr lang="hu-HU" dirty="0"/>
              <a:t>is the right way!!!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0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Dynamic </a:t>
            </a:r>
            <a:r>
              <a:rPr lang="en-US" b="1" u="sng" dirty="0"/>
              <a:t>P</a:t>
            </a:r>
            <a:r>
              <a:rPr lang="hu-HU" b="1" u="sng" dirty="0"/>
              <a:t>rogramming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Solves larger problem by relating it to overlapping sub-problems and</a:t>
            </a:r>
            <a:r>
              <a:rPr lang="hu-HU" dirty="0"/>
              <a:t> </a:t>
            </a:r>
            <a:r>
              <a:rPr lang="en-US" dirty="0"/>
              <a:t>then solves the subproblems.</a:t>
            </a:r>
            <a:endParaRPr lang="hu-HU" dirty="0"/>
          </a:p>
          <a:p>
            <a:r>
              <a:rPr lang="en-US" dirty="0"/>
              <a:t>It works through the exponential set of solutions, but does</a:t>
            </a:r>
            <a:r>
              <a:rPr lang="hu-HU" dirty="0"/>
              <a:t> not</a:t>
            </a:r>
            <a:r>
              <a:rPr lang="en-US" dirty="0"/>
              <a:t> examine them all explicitly.</a:t>
            </a:r>
            <a:endParaRPr lang="hu-HU" dirty="0"/>
          </a:p>
          <a:p>
            <a:r>
              <a:rPr lang="en-US" dirty="0"/>
              <a:t>Stores intermediate results so that they are</a:t>
            </a:r>
            <a:r>
              <a:rPr lang="hu-HU" dirty="0"/>
              <a:t> not</a:t>
            </a:r>
            <a:r>
              <a:rPr lang="en-US" dirty="0"/>
              <a:t> recomputed</a:t>
            </a:r>
            <a:r>
              <a:rPr lang="hu-HU" dirty="0"/>
              <a:t>                      </a:t>
            </a:r>
          </a:p>
          <a:p>
            <a:pPr marL="0" indent="0">
              <a:buNone/>
            </a:pPr>
            <a:r>
              <a:rPr lang="hu-HU" dirty="0"/>
              <a:t>			„</a:t>
            </a:r>
            <a:r>
              <a:rPr lang="hu-HU" b="1" dirty="0">
                <a:solidFill>
                  <a:srgbClr val="FFFF00"/>
                </a:solidFill>
              </a:rPr>
              <a:t>memoization</a:t>
            </a:r>
            <a:r>
              <a:rPr lang="hu-HU" dirty="0"/>
              <a:t>”</a:t>
            </a:r>
          </a:p>
          <a:p>
            <a:r>
              <a:rPr lang="en-US" dirty="0"/>
              <a:t>Solution to original problem is easily computed from the solutions to the subproblems.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8029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171566" y="1680519"/>
            <a:ext cx="0" cy="2240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71566" y="3921211"/>
            <a:ext cx="1005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93059" y="1680519"/>
            <a:ext cx="0" cy="2240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68592" y="4020062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KNAPSACK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10 kg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28488" y="1029728"/>
            <a:ext cx="860854" cy="7331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 = 5kg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9981" y="121278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          v  =  $10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72649" y="131507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07236" y="137274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7847" y="137983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28488" y="2269523"/>
            <a:ext cx="860854" cy="7331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 = 7kg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49981" y="2452583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          v  =  $13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2649" y="255487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07236" y="261253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27847" y="261963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28488" y="3509318"/>
            <a:ext cx="860854" cy="7331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 = 9kg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49981" y="369237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          v  =  $19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2649" y="379466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07236" y="385233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27847" y="385942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28488" y="4745222"/>
            <a:ext cx="860854" cy="7331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 = 2kg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49981" y="4928282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          v  =  $4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72649" y="503057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7236" y="508823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27847" y="509532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327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598" y="790832"/>
            <a:ext cx="45255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items we have // we have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value of the i-th item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weight of the i-th item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maximum capacity of knapsack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2356" y="947351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0594" y="1496544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3546" y="2045737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8484" y="2973858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-------------------------------------------------------------------------------------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10844" y="3696053"/>
                <a:ext cx="1224118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𝑵</m:t>
                          </m:r>
                        </m:sup>
                        <m:e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𝒗</m:t>
                          </m:r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  </m:t>
                          </m:r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844" y="3696053"/>
                <a:ext cx="1224118" cy="871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994034" y="394701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maximize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9611" y="4091704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9429" y="4109195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4680" y="3947019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subject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25136" y="3656072"/>
                <a:ext cx="1856406" cy="87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𝑵</m:t>
                          </m:r>
                        </m:sup>
                        <m:e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  </m:t>
                          </m:r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&lt;</m:t>
                          </m:r>
                          <m: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</m:nary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136" y="3656072"/>
                <a:ext cx="1856406" cy="8766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672452" y="4073004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82270" y="4090495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418456" y="4230130"/>
            <a:ext cx="1324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26579" y="4890409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       0 if we do not take the i-th item, 1 if we take 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3968" y="5046484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51003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Knapsack with </a:t>
            </a:r>
            <a:r>
              <a:rPr lang="en-US" b="1" u="sng" dirty="0"/>
              <a:t>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85482"/>
            <a:ext cx="8946541" cy="4167039"/>
          </a:xfrm>
        </p:spPr>
        <p:txBody>
          <a:bodyPr>
            <a:normAutofit/>
          </a:bodyPr>
          <a:lstStyle/>
          <a:p>
            <a:r>
              <a:rPr lang="hu-HU" dirty="0"/>
              <a:t>We have to </a:t>
            </a:r>
            <a:r>
              <a:rPr lang="hu-HU" dirty="0">
                <a:solidFill>
                  <a:srgbClr val="FFFF00"/>
                </a:solidFill>
              </a:rPr>
              <a:t>define subproblems</a:t>
            </a:r>
            <a:r>
              <a:rPr lang="hu-HU" dirty="0"/>
              <a:t>: we have </a:t>
            </a:r>
            <a:r>
              <a:rPr lang="hu-HU" b="1" dirty="0"/>
              <a:t>N</a:t>
            </a:r>
            <a:r>
              <a:rPr lang="hu-HU" dirty="0"/>
              <a:t> items so we have to make </a:t>
            </a:r>
            <a:r>
              <a:rPr lang="hu-HU" b="1" dirty="0"/>
              <a:t>N</a:t>
            </a:r>
            <a:r>
              <a:rPr lang="hu-HU" dirty="0"/>
              <a:t> decisions </a:t>
            </a:r>
            <a:r>
              <a:rPr lang="hu-HU" dirty="0">
                <a:solidFill>
                  <a:srgbClr val="FFFF00"/>
                </a:solidFill>
              </a:rPr>
              <a:t>whether to take the item </a:t>
            </a:r>
            <a:r>
              <a:rPr lang="hu-HU" dirty="0"/>
              <a:t>with given index or not</a:t>
            </a:r>
            <a:r>
              <a:rPr lang="en-US" dirty="0"/>
              <a:t>.</a:t>
            </a:r>
            <a:endParaRPr lang="hu-HU" dirty="0"/>
          </a:p>
          <a:p>
            <a:r>
              <a:rPr lang="en-US" dirty="0"/>
              <a:t>The </a:t>
            </a:r>
            <a:r>
              <a:rPr lang="en-US" u="sng" dirty="0" err="1"/>
              <a:t>subproblems</a:t>
            </a:r>
            <a:r>
              <a:rPr lang="en-US" dirty="0"/>
              <a:t>: </a:t>
            </a:r>
            <a:r>
              <a:rPr lang="hu-HU" dirty="0"/>
              <a:t>t</a:t>
            </a:r>
            <a:r>
              <a:rPr lang="en-US" dirty="0"/>
              <a:t>he solution considering </a:t>
            </a:r>
            <a:r>
              <a:rPr lang="en-US" dirty="0">
                <a:solidFill>
                  <a:srgbClr val="FFFF00"/>
                </a:solidFill>
              </a:rPr>
              <a:t>every possible combination</a:t>
            </a:r>
            <a:r>
              <a:rPr lang="en-US" dirty="0"/>
              <a:t> of remaining</a:t>
            </a:r>
            <a:r>
              <a:rPr lang="hu-HU" dirty="0"/>
              <a:t> </a:t>
            </a:r>
            <a:r>
              <a:rPr lang="en-US" dirty="0"/>
              <a:t>items and remaining weight.</a:t>
            </a:r>
            <a:endParaRPr lang="hu-HU" dirty="0"/>
          </a:p>
          <a:p>
            <a:r>
              <a:rPr lang="en-US" b="1" dirty="0"/>
              <a:t>S[</a:t>
            </a:r>
            <a:r>
              <a:rPr lang="hu-HU" b="1" dirty="0"/>
              <a:t>i</a:t>
            </a:r>
            <a:r>
              <a:rPr lang="en-US" b="1" dirty="0"/>
              <a:t>][</a:t>
            </a:r>
            <a:r>
              <a:rPr lang="hu-HU" b="1" dirty="0"/>
              <a:t>w</a:t>
            </a:r>
            <a:r>
              <a:rPr lang="en-US" b="1" dirty="0"/>
              <a:t>] </a:t>
            </a:r>
            <a:r>
              <a:rPr lang="en-US" dirty="0"/>
              <a:t>the solution to the sub-problem corresponding to </a:t>
            </a:r>
            <a:r>
              <a:rPr lang="en-US" dirty="0">
                <a:solidFill>
                  <a:srgbClr val="FFFF00"/>
                </a:solidFill>
              </a:rPr>
              <a:t>the first </a:t>
            </a:r>
            <a:r>
              <a:rPr lang="hu-HU" b="1" dirty="0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items and available weight </a:t>
            </a:r>
            <a:r>
              <a:rPr lang="hu-HU" b="1" dirty="0">
                <a:solidFill>
                  <a:srgbClr val="FFFF00"/>
                </a:solidFill>
              </a:rPr>
              <a:t>w</a:t>
            </a:r>
            <a:r>
              <a:rPr lang="en-US" b="1" dirty="0"/>
              <a:t>.</a:t>
            </a:r>
            <a:endParaRPr lang="hu-HU" dirty="0"/>
          </a:p>
          <a:p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…</a:t>
            </a:r>
          </a:p>
          <a:p>
            <a:r>
              <a:rPr lang="en-US" b="1" dirty="0"/>
              <a:t>S[</a:t>
            </a:r>
            <a:r>
              <a:rPr lang="hu-HU" b="1" dirty="0"/>
              <a:t>i</a:t>
            </a:r>
            <a:r>
              <a:rPr lang="en-US" b="1" dirty="0"/>
              <a:t>][</a:t>
            </a:r>
            <a:r>
              <a:rPr lang="hu-HU" b="1" dirty="0"/>
              <a:t>w</a:t>
            </a:r>
            <a:r>
              <a:rPr lang="en-US" b="1" dirty="0"/>
              <a:t>] </a:t>
            </a:r>
            <a:r>
              <a:rPr lang="en-US" dirty="0"/>
              <a:t>= the </a:t>
            </a:r>
            <a:r>
              <a:rPr lang="en-US" dirty="0">
                <a:solidFill>
                  <a:srgbClr val="FFFF00"/>
                </a:solidFill>
              </a:rPr>
              <a:t>maximum cost </a:t>
            </a:r>
            <a:r>
              <a:rPr lang="en-US" dirty="0"/>
              <a:t>of items that fit inside a knapsack of size (weight) </a:t>
            </a:r>
            <a:r>
              <a:rPr lang="hu-HU" b="1" dirty="0"/>
              <a:t>w</a:t>
            </a:r>
            <a:r>
              <a:rPr lang="en-US" dirty="0"/>
              <a:t>, choosing from the first </a:t>
            </a:r>
            <a:r>
              <a:rPr lang="hu-HU" b="1" dirty="0"/>
              <a:t>i</a:t>
            </a:r>
            <a:r>
              <a:rPr lang="en-US" dirty="0"/>
              <a:t> items</a:t>
            </a:r>
            <a:r>
              <a:rPr lang="hu-HU" dirty="0"/>
              <a:t>!!!</a:t>
            </a:r>
          </a:p>
          <a:p>
            <a:r>
              <a:rPr lang="hu-HU" dirty="0"/>
              <a:t>We have to decide </a:t>
            </a:r>
            <a:r>
              <a:rPr lang="hu-HU" b="1" dirty="0">
                <a:solidFill>
                  <a:srgbClr val="FFFF00"/>
                </a:solidFill>
              </a:rPr>
              <a:t>whether to take the item or not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5289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2139" y="1828803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4501" y="196730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9625" y="195452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7462" y="2249624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 not take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i-th item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5273" y="22496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take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i-th item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4788" y="3393992"/>
            <a:ext cx="7282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!!! We are only considering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S[i-1][w-w  ]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it can fit  w &gt; w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If there is no room for it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answer is just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S[i-1][w]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!!!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4848" y="348643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0464" y="34987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499207" y="3683450"/>
            <a:ext cx="129467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16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Running time of Knapsack: </a:t>
            </a:r>
            <a:r>
              <a:rPr lang="hu-HU" b="1" dirty="0"/>
              <a:t>O(n*W)</a:t>
            </a:r>
            <a:r>
              <a:rPr lang="en-US" b="1" dirty="0"/>
              <a:t>.</a:t>
            </a:r>
            <a:endParaRPr lang="hu-HU" b="1" dirty="0"/>
          </a:p>
          <a:p>
            <a:r>
              <a:rPr lang="hu-HU" b="1" dirty="0"/>
              <a:t>BUT</a:t>
            </a:r>
            <a:r>
              <a:rPr lang="hu-HU" dirty="0"/>
              <a:t> it is not polynomial, it is pseudo-polynomial</a:t>
            </a:r>
            <a:r>
              <a:rPr lang="en-US" dirty="0"/>
              <a:t>.</a:t>
            </a:r>
            <a:endParaRPr lang="hu-HU" dirty="0"/>
          </a:p>
          <a:p>
            <a:r>
              <a:rPr lang="en-US" dirty="0"/>
              <a:t>Numeric algorithm runs in </a:t>
            </a:r>
            <a:r>
              <a:rPr lang="en-US" b="1" dirty="0"/>
              <a:t>pseudo-polynomial time</a:t>
            </a:r>
            <a:r>
              <a:rPr lang="en-US" dirty="0"/>
              <a:t> if its running time is polynomial in the </a:t>
            </a:r>
            <a:r>
              <a:rPr lang="en-US" i="1" dirty="0"/>
              <a:t>numeric value</a:t>
            </a:r>
            <a:r>
              <a:rPr lang="en-US" dirty="0"/>
              <a:t> of the input, but is exponential in the </a:t>
            </a:r>
            <a:r>
              <a:rPr lang="en-US" i="1" dirty="0"/>
              <a:t>length</a:t>
            </a:r>
            <a:r>
              <a:rPr lang="en-US" dirty="0"/>
              <a:t> of the input </a:t>
            </a:r>
            <a:r>
              <a:rPr lang="hu-HU" dirty="0"/>
              <a:t>(</a:t>
            </a:r>
            <a:r>
              <a:rPr lang="en-US" dirty="0"/>
              <a:t> the number of bits required to represent it</a:t>
            </a:r>
            <a:r>
              <a:rPr lang="hu-HU" dirty="0"/>
              <a:t> )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354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12122331" cy="3329581"/>
          </a:xfrm>
        </p:spPr>
        <p:txBody>
          <a:bodyPr anchor="ctr"/>
          <a:lstStyle/>
          <a:p>
            <a:pPr algn="ctr"/>
            <a:r>
              <a:rPr lang="en-US" b="1" dirty="0"/>
              <a:t>Example</a:t>
            </a:r>
            <a:endParaRPr lang="hu-HU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E8C26-916D-4512-A947-379ADF0E4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39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Dynamic programming is a method for solving a complex problem by </a:t>
            </a:r>
            <a:r>
              <a:rPr lang="en-US" dirty="0">
                <a:solidFill>
                  <a:srgbClr val="FFFF00"/>
                </a:solidFill>
              </a:rPr>
              <a:t>breaking it down </a:t>
            </a:r>
            <a:r>
              <a:rPr lang="en-US" dirty="0"/>
              <a:t>into a collection of simpler subproblems.</a:t>
            </a:r>
            <a:endParaRPr lang="hu-HU" dirty="0"/>
          </a:p>
          <a:p>
            <a:r>
              <a:rPr lang="en-US" dirty="0"/>
              <a:t>It is applicable to problems exhibiting the properties of </a:t>
            </a:r>
            <a:r>
              <a:rPr lang="en-US" dirty="0">
                <a:solidFill>
                  <a:srgbClr val="FFFF00"/>
                </a:solidFill>
              </a:rPr>
              <a:t>overlapping subproblems.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hu-HU" dirty="0"/>
              <a:t>T</a:t>
            </a:r>
            <a:r>
              <a:rPr lang="en-US" dirty="0"/>
              <a:t>he method </a:t>
            </a:r>
            <a:r>
              <a:rPr lang="en-US" dirty="0">
                <a:solidFill>
                  <a:srgbClr val="FFFF00"/>
                </a:solidFill>
              </a:rPr>
              <a:t>takes far less time </a:t>
            </a:r>
            <a:r>
              <a:rPr lang="en-US" dirty="0"/>
              <a:t>than other methods that don't take advantage of the subproblem overlap.</a:t>
            </a:r>
            <a:endParaRPr lang="hu-HU" dirty="0"/>
          </a:p>
          <a:p>
            <a:r>
              <a:rPr lang="hu-HU" dirty="0"/>
              <a:t>W</a:t>
            </a:r>
            <a:r>
              <a:rPr lang="en-US" dirty="0"/>
              <a:t>e need to solve different parts of the problem (</a:t>
            </a:r>
            <a:r>
              <a:rPr lang="en-US" dirty="0">
                <a:solidFill>
                  <a:srgbClr val="FFFF00"/>
                </a:solidFill>
              </a:rPr>
              <a:t>subproblems</a:t>
            </a:r>
            <a:r>
              <a:rPr lang="en-US" dirty="0"/>
              <a:t>)</a:t>
            </a:r>
            <a:r>
              <a:rPr lang="hu-HU" dirty="0"/>
              <a:t> +</a:t>
            </a:r>
            <a:r>
              <a:rPr lang="en-US" dirty="0"/>
              <a:t> combine the solutions of the subproblems to reach an </a:t>
            </a:r>
            <a:r>
              <a:rPr lang="en-US" dirty="0">
                <a:solidFill>
                  <a:srgbClr val="FFFF00"/>
                </a:solidFill>
              </a:rPr>
              <a:t>overall</a:t>
            </a:r>
            <a:r>
              <a:rPr lang="en-US" dirty="0"/>
              <a:t> solution.</a:t>
            </a:r>
            <a:endParaRPr lang="hu-HU" dirty="0"/>
          </a:p>
          <a:p>
            <a:r>
              <a:rPr lang="hu-HU" dirty="0"/>
              <a:t>We solve each subproblems </a:t>
            </a:r>
            <a:r>
              <a:rPr lang="hu-HU" dirty="0">
                <a:solidFill>
                  <a:srgbClr val="FFFF00"/>
                </a:solidFill>
              </a:rPr>
              <a:t>only once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we reduce the number of computations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Subproblems can be stored („</a:t>
            </a:r>
            <a:r>
              <a:rPr lang="hu-HU" b="1" dirty="0">
                <a:solidFill>
                  <a:srgbClr val="FFFF00"/>
                </a:solidFill>
              </a:rPr>
              <a:t>memoization</a:t>
            </a:r>
            <a:r>
              <a:rPr lang="hu-HU" dirty="0"/>
              <a:t>”) !!!!</a:t>
            </a:r>
          </a:p>
        </p:txBody>
      </p:sp>
    </p:spTree>
    <p:extLst>
      <p:ext uri="{BB962C8B-B14F-4D97-AF65-F5344CB8AC3E}">
        <p14:creationId xmlns:p14="http://schemas.microsoft.com/office/powerpoint/2010/main" val="510468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1898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06106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40950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02924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33482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1918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87949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43860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28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S[2][1] = Math.max(  S[1][1] ;  $4 + S[1,1-2]  ) = max(0,0)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110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28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S[2][2] = Math.max(  S[1][2] ;  $4 + S[1,2-2]  ) = max(0,4)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39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790" y="1600699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Richard Bellman </a:t>
            </a:r>
            <a:r>
              <a:rPr lang="en-US" dirty="0"/>
              <a:t>invented DP in the 1950s. </a:t>
            </a:r>
          </a:p>
          <a:p>
            <a:r>
              <a:rPr lang="en-US" dirty="0"/>
              <a:t>Bellman named it Dynamic Programming because at the time, RAND (his employer), </a:t>
            </a:r>
            <a:r>
              <a:rPr lang="en-US" dirty="0">
                <a:solidFill>
                  <a:srgbClr val="FFFF00"/>
                </a:solidFill>
              </a:rPr>
              <a:t>disliked</a:t>
            </a:r>
            <a:r>
              <a:rPr lang="en-US" dirty="0"/>
              <a:t> mathematical research and didn't want to fund it. </a:t>
            </a:r>
          </a:p>
          <a:p>
            <a:r>
              <a:rPr lang="en-US" dirty="0"/>
              <a:t>He named it Dynamic Programming to </a:t>
            </a:r>
            <a:r>
              <a:rPr lang="en-US" dirty="0">
                <a:solidFill>
                  <a:srgbClr val="FFFF00"/>
                </a:solidFill>
              </a:rPr>
              <a:t>hide the fact </a:t>
            </a:r>
            <a:r>
              <a:rPr lang="en-US" dirty="0"/>
              <a:t>he was really doing mathematical research.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1338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28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S[2][3] = Math.max(  S[1][3] ;  $4 + S[1,3-2]  ) = max(0,4)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932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S[2][4] = Math.max(  S[1][4] ;  $4 + S[1,4-2]  ) = max(10,4)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992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S[2][5] = Math.max(  S[1][5] ;  $4 + S[1,5-2]  ) = max(10,4)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761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S[3][1] = Math.max(  S[2][1] ;  $7 + S[2,1-3]  ) = max(0,0)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527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S[3][2] = Math.max(  S[2][2] ;  $7 + S[2,2-3]  ) = max(4,0)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822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S[3][3] = Math.max(  S[2][3] ;  $7 + S[2,3-3]  ) = max(4,7)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828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S[3][4] = Math.max(  S[2][4] ;  $7 + S[2,4-3]  ) = max(10,7)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14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S[i][w] = Math.max(  S[i-1][w]      ;     v + S[i-1][w-w  ]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S[3][5] = Math.max(  S[2][5] ;  $7 + S[2,5-3]  ) = max(10,11)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015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82167" y="4175458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value in the last row and last column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we can make 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$11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from the items we have 		taken.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But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these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666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82167" y="4175458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value in the last row and last column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we can make 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$11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from the items we have 		taken.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But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these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90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Dynamic prgramming vs „divide and conquer”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Several </a:t>
            </a:r>
            <a:r>
              <a:rPr lang="en-US" dirty="0"/>
              <a:t>problem</a:t>
            </a:r>
            <a:r>
              <a:rPr lang="hu-HU" dirty="0"/>
              <a:t>s</a:t>
            </a:r>
            <a:r>
              <a:rPr lang="en-US" dirty="0"/>
              <a:t> can be solved by combining optimal solutions to </a:t>
            </a:r>
            <a:r>
              <a:rPr lang="en-US" i="1" dirty="0"/>
              <a:t>non-overlapping</a:t>
            </a:r>
            <a:r>
              <a:rPr lang="en-US" dirty="0"/>
              <a:t> sub-problems</a:t>
            </a:r>
            <a:endParaRPr lang="hu-HU" dirty="0"/>
          </a:p>
          <a:p>
            <a:r>
              <a:rPr lang="hu-HU" dirty="0"/>
              <a:t>This</a:t>
            </a:r>
            <a:r>
              <a:rPr lang="en-US" dirty="0"/>
              <a:t> strategy is called "</a:t>
            </a:r>
            <a:r>
              <a:rPr lang="en-US" dirty="0">
                <a:solidFill>
                  <a:srgbClr val="FFFF00"/>
                </a:solidFill>
              </a:rPr>
              <a:t>divide and conquer</a:t>
            </a:r>
            <a:r>
              <a:rPr lang="en-US" dirty="0"/>
              <a:t>" </a:t>
            </a:r>
            <a:r>
              <a:rPr lang="hu-HU" dirty="0"/>
              <a:t>method</a:t>
            </a:r>
            <a:endParaRPr lang="en-US" dirty="0"/>
          </a:p>
          <a:p>
            <a:pPr lvl="1"/>
            <a:r>
              <a:rPr lang="en-US" dirty="0"/>
              <a:t>Binary search problems</a:t>
            </a:r>
            <a:endParaRPr lang="hu-HU" dirty="0"/>
          </a:p>
          <a:p>
            <a:pPr lvl="1"/>
            <a:r>
              <a:rPr lang="en-US" dirty="0"/>
              <a:t>This is why </a:t>
            </a:r>
            <a:r>
              <a:rPr lang="hu-HU" dirty="0">
                <a:solidFill>
                  <a:srgbClr val="FFFF00"/>
                </a:solidFill>
              </a:rPr>
              <a:t>merge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hu-HU" dirty="0">
                <a:solidFill>
                  <a:srgbClr val="FFFF00"/>
                </a:solidFill>
              </a:rPr>
              <a:t>sort </a:t>
            </a:r>
            <a:r>
              <a:rPr lang="hu-HU" dirty="0"/>
              <a:t>/</a:t>
            </a:r>
            <a:r>
              <a:rPr lang="en-US" dirty="0"/>
              <a:t> </a:t>
            </a:r>
            <a:r>
              <a:rPr lang="en-US" dirty="0">
                <a:solidFill>
                  <a:srgbClr val="FFFF00"/>
                </a:solidFill>
              </a:rPr>
              <a:t>quick sort</a:t>
            </a:r>
            <a:r>
              <a:rPr lang="en-US" dirty="0"/>
              <a:t> are not classified as dynamic programming problems</a:t>
            </a:r>
            <a:endParaRPr lang="hu-HU" dirty="0"/>
          </a:p>
          <a:p>
            <a:r>
              <a:rPr lang="hu-HU" dirty="0">
                <a:solidFill>
                  <a:srgbClr val="FFFF00"/>
                </a:solidFill>
              </a:rPr>
              <a:t>Overlapping subproblems </a:t>
            </a:r>
            <a:r>
              <a:rPr lang="hu-HU" dirty="0">
                <a:sym typeface="Wingdings" panose="05000000000000000000" pitchFamily="2" charset="2"/>
              </a:rPr>
              <a:t> dynamic programming</a:t>
            </a:r>
          </a:p>
          <a:p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Non-overlapping subproblems </a:t>
            </a:r>
            <a:r>
              <a:rPr lang="hu-HU" dirty="0">
                <a:sym typeface="Wingdings" panose="05000000000000000000" pitchFamily="2" charset="2"/>
              </a:rPr>
              <a:t> divide and conquer method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198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82167" y="4175458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value in the last row and last column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we can make 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$11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from the items we have 		taken.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But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these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496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82167" y="4175458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value in the last row and last column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we can make 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$11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from the items we have 		taken.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But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these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3049" y="3270422"/>
            <a:ext cx="3122140" cy="2883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34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82167" y="4175458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value in the last row and last column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we can make 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$11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from the items we have 		taken.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But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these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3049" y="3270422"/>
            <a:ext cx="3122140" cy="2883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2023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= 3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items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= 5kg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capacity of knapsack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#1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$10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#2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2kg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 #3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3kg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= $7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weights [kg]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82167" y="4175458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value in the last row and last column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we can make 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$11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from the items we have 		taken.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But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these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items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3049" y="3270422"/>
            <a:ext cx="3122140" cy="2883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723503" y="2891481"/>
            <a:ext cx="1927654" cy="2965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33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12122331" cy="3329581"/>
          </a:xfrm>
        </p:spPr>
        <p:txBody>
          <a:bodyPr anchor="ctr"/>
          <a:lstStyle/>
          <a:p>
            <a:pPr algn="ctr"/>
            <a:r>
              <a:rPr lang="en-US" b="1" dirty="0"/>
              <a:t>Knapsack Problem</a:t>
            </a:r>
            <a:br>
              <a:rPr lang="en-US" b="1" dirty="0"/>
            </a:br>
            <a:r>
              <a:rPr lang="en-US" b="1" dirty="0"/>
              <a:t>Implementation</a:t>
            </a:r>
            <a:endParaRPr lang="hu-HU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E8C26-916D-4512-A947-379ADF0E4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711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Greedy vs DC vs DP</a:t>
            </a:r>
            <a:endParaRPr lang="hu-HU" b="1" u="sng" dirty="0"/>
          </a:p>
        </p:txBody>
      </p:sp>
      <p:pic>
        <p:nvPicPr>
          <p:cNvPr id="7" name="圖片 6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39BB0087-C5B1-4DF4-997A-82E00F02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6" y="1441223"/>
            <a:ext cx="9848516" cy="50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6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zh-TW" b="1" u="sng" dirty="0"/>
              <a:t>Memoisation </a:t>
            </a:r>
            <a:r>
              <a:rPr lang="en-US" altLang="zh-TW" b="1" u="sng" dirty="0"/>
              <a:t>and </a:t>
            </a:r>
            <a:r>
              <a:rPr lang="hu-HU" b="1" u="sng" dirty="0"/>
              <a:t>Tabulation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398" y="1608781"/>
            <a:ext cx="8946541" cy="4195481"/>
          </a:xfrm>
        </p:spPr>
        <p:txBody>
          <a:bodyPr/>
          <a:lstStyle/>
          <a:p>
            <a:r>
              <a:rPr lang="hu-HU" dirty="0"/>
              <a:t>Memoisation (Top-Down)</a:t>
            </a:r>
            <a:endParaRPr lang="en-US" dirty="0"/>
          </a:p>
          <a:p>
            <a:pPr lvl="1"/>
            <a:r>
              <a:rPr lang="en-US" dirty="0"/>
              <a:t>We would then </a:t>
            </a:r>
            <a:r>
              <a:rPr lang="en-US" dirty="0">
                <a:solidFill>
                  <a:srgbClr val="FFFF00"/>
                </a:solidFill>
              </a:rPr>
              <a:t>perform a recursive call from the root</a:t>
            </a:r>
            <a:r>
              <a:rPr lang="en-US" dirty="0"/>
              <a:t>, and hope we get close to the optimal solution or obtain a proof that we will arrive at the optimal solution.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Memoization</a:t>
            </a:r>
            <a:r>
              <a:rPr lang="en-US" dirty="0"/>
              <a:t> ensures you never recomputed a subproblem because we cache the results, thus duplicate sub-trees are not recomputed. </a:t>
            </a:r>
          </a:p>
          <a:p>
            <a:pPr lvl="1"/>
            <a:r>
              <a:rPr lang="en-US" dirty="0"/>
              <a:t>Fibonacci with memorization.</a:t>
            </a:r>
          </a:p>
          <a:p>
            <a:pPr lvl="1"/>
            <a:r>
              <a:rPr lang="en-US" dirty="0"/>
              <a:t>This </a:t>
            </a:r>
            <a:r>
              <a:rPr lang="en-US" dirty="0">
                <a:solidFill>
                  <a:srgbClr val="FFFF00"/>
                </a:solidFill>
              </a:rPr>
              <a:t>starts at the top </a:t>
            </a:r>
            <a:r>
              <a:rPr lang="en-US" dirty="0"/>
              <a:t>of the tree and evaluates the subproblems from the leaves/subtrees back up towards the root. 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86292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zh-TW" b="1" u="sng" dirty="0"/>
              <a:t>Memoisation </a:t>
            </a:r>
            <a:r>
              <a:rPr lang="en-US" altLang="zh-TW" b="1" u="sng" dirty="0"/>
              <a:t>and </a:t>
            </a:r>
            <a:r>
              <a:rPr lang="hu-HU" b="1" u="sng" dirty="0"/>
              <a:t>Tabulation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398" y="1608781"/>
            <a:ext cx="8946541" cy="4195481"/>
          </a:xfrm>
        </p:spPr>
        <p:txBody>
          <a:bodyPr/>
          <a:lstStyle/>
          <a:p>
            <a:r>
              <a:rPr lang="en-US" dirty="0"/>
              <a:t>Tabulation</a:t>
            </a:r>
            <a:r>
              <a:rPr lang="hu-HU" dirty="0"/>
              <a:t> (</a:t>
            </a:r>
            <a:r>
              <a:rPr lang="en-US" dirty="0"/>
              <a:t>Bottom-Up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en-US" dirty="0"/>
              <a:t>We've also seen Dynamic Programming being used as a </a:t>
            </a:r>
            <a:r>
              <a:rPr lang="en-US" dirty="0">
                <a:solidFill>
                  <a:srgbClr val="FFFF00"/>
                </a:solidFill>
              </a:rPr>
              <a:t>'table-filling</a:t>
            </a:r>
            <a:r>
              <a:rPr lang="en-US" dirty="0"/>
              <a:t>' algorithm. </a:t>
            </a:r>
          </a:p>
          <a:p>
            <a:pPr lvl="1"/>
            <a:r>
              <a:rPr lang="en-US" dirty="0"/>
              <a:t>Usually, this table is </a:t>
            </a:r>
            <a:r>
              <a:rPr lang="en-US" dirty="0">
                <a:solidFill>
                  <a:srgbClr val="FFFF00"/>
                </a:solidFill>
              </a:rPr>
              <a:t>multidimensional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is like </a:t>
            </a:r>
            <a:r>
              <a:rPr lang="en-US" dirty="0" err="1">
                <a:solidFill>
                  <a:srgbClr val="FFFF00"/>
                </a:solidFill>
              </a:rPr>
              <a:t>memoisation</a:t>
            </a:r>
            <a:r>
              <a:rPr lang="en-US" dirty="0"/>
              <a:t>, but with one major difference. </a:t>
            </a:r>
          </a:p>
          <a:p>
            <a:pPr lvl="1"/>
            <a:r>
              <a:rPr lang="en-US" dirty="0"/>
              <a:t>We have to </a:t>
            </a:r>
            <a:r>
              <a:rPr lang="en-US" dirty="0">
                <a:solidFill>
                  <a:srgbClr val="FFFF00"/>
                </a:solidFill>
              </a:rPr>
              <a:t>pick the exact order </a:t>
            </a:r>
            <a:r>
              <a:rPr lang="en-US" dirty="0"/>
              <a:t>in which we will do our computations.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knapsack</a:t>
            </a:r>
            <a:r>
              <a:rPr lang="en-US" dirty="0"/>
              <a:t> problem we saw, we filled in the table from left to right - top to bottom. </a:t>
            </a:r>
          </a:p>
          <a:p>
            <a:pPr lvl="1"/>
            <a:r>
              <a:rPr lang="en-US" dirty="0"/>
              <a:t>We knew the </a:t>
            </a:r>
            <a:r>
              <a:rPr lang="en-US" dirty="0">
                <a:solidFill>
                  <a:srgbClr val="FFFF00"/>
                </a:solidFill>
              </a:rPr>
              <a:t>exact order </a:t>
            </a:r>
            <a:r>
              <a:rPr lang="en-US" dirty="0"/>
              <a:t>of which to fill the table.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3132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zh-TW" b="1" u="sng" dirty="0"/>
              <a:t>Memoisation </a:t>
            </a:r>
            <a:r>
              <a:rPr lang="en-US" altLang="zh-TW" b="1" u="sng" dirty="0"/>
              <a:t>and </a:t>
            </a:r>
            <a:r>
              <a:rPr lang="hu-HU" b="1" u="sng" dirty="0"/>
              <a:t>Tabulation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C968D63-4571-4A13-A9D5-E943402D1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25467"/>
              </p:ext>
            </p:extLst>
          </p:nvPr>
        </p:nvGraphicFramePr>
        <p:xfrm>
          <a:off x="737925" y="1790496"/>
          <a:ext cx="9747195" cy="2651760"/>
        </p:xfrm>
        <a:graphic>
          <a:graphicData uri="http://schemas.openxmlformats.org/drawingml/2006/table">
            <a:tbl>
              <a:tblPr/>
              <a:tblGrid>
                <a:gridCol w="2383818">
                  <a:extLst>
                    <a:ext uri="{9D8B030D-6E8A-4147-A177-3AD203B41FA5}">
                      <a16:colId xmlns:a16="http://schemas.microsoft.com/office/drawing/2014/main" val="3813562906"/>
                    </a:ext>
                  </a:extLst>
                </a:gridCol>
                <a:gridCol w="3522897">
                  <a:extLst>
                    <a:ext uri="{9D8B030D-6E8A-4147-A177-3AD203B41FA5}">
                      <a16:colId xmlns:a16="http://schemas.microsoft.com/office/drawing/2014/main" val="4011890400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249212189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b="1" cap="all" dirty="0" err="1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Memoisation</a:t>
                      </a:r>
                      <a:r>
                        <a:rPr lang="en-US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vs Tabulation</a:t>
                      </a:r>
                    </a:p>
                  </a:txBody>
                  <a:tcPr>
                    <a:lnL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7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endParaRPr lang="zh-TW" altLang="en-US"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  <a:latin typeface="inherit"/>
                        </a:rPr>
                        <a:t>Tabulation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  <a:latin typeface="inherit"/>
                        </a:rPr>
                        <a:t>Memoisation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845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Code</a:t>
                      </a:r>
                    </a:p>
                  </a:txBody>
                  <a:tcPr>
                    <a:lnL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  <a:latin typeface="inherit"/>
                        </a:rPr>
                        <a:t>Harder</a:t>
                      </a:r>
                      <a:r>
                        <a:rPr lang="en-US" dirty="0">
                          <a:effectLst/>
                          <a:latin typeface="inherit"/>
                        </a:rPr>
                        <a:t> to code as you have to know the </a:t>
                      </a:r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  <a:latin typeface="inherit"/>
                        </a:rPr>
                        <a:t>order</a:t>
                      </a:r>
                    </a:p>
                  </a:txBody>
                  <a:tcPr>
                    <a:lnL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  <a:latin typeface="inherit"/>
                        </a:rPr>
                        <a:t>Easier</a:t>
                      </a:r>
                      <a:r>
                        <a:rPr lang="en-US" dirty="0">
                          <a:effectLst/>
                          <a:latin typeface="inherit"/>
                        </a:rPr>
                        <a:t> to code as functions may already exist to </a:t>
                      </a:r>
                      <a:r>
                        <a:rPr lang="en-US" dirty="0" err="1">
                          <a:solidFill>
                            <a:srgbClr val="FFFF00"/>
                          </a:solidFill>
                          <a:effectLst/>
                          <a:latin typeface="inherit"/>
                        </a:rPr>
                        <a:t>memoise</a:t>
                      </a:r>
                      <a:endParaRPr lang="en-US" dirty="0">
                        <a:solidFill>
                          <a:srgbClr val="FFFF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044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Speed</a:t>
                      </a:r>
                    </a:p>
                  </a:txBody>
                  <a:tcPr>
                    <a:lnL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  <a:latin typeface="inherit"/>
                        </a:rPr>
                        <a:t>Fast</a:t>
                      </a:r>
                      <a:r>
                        <a:rPr lang="en-US" dirty="0">
                          <a:effectLst/>
                          <a:latin typeface="inherit"/>
                        </a:rPr>
                        <a:t> as you already know the order and dimensions of the table</a:t>
                      </a:r>
                    </a:p>
                  </a:txBody>
                  <a:tcPr>
                    <a:lnL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  <a:latin typeface="inherit"/>
                        </a:rPr>
                        <a:t>Slower</a:t>
                      </a:r>
                      <a:r>
                        <a:rPr lang="en-US" dirty="0">
                          <a:effectLst/>
                          <a:latin typeface="inherit"/>
                        </a:rPr>
                        <a:t> as you're creating them on the fly </a:t>
                      </a:r>
                    </a:p>
                  </a:txBody>
                  <a:tcPr>
                    <a:lnL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92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Table completeness</a:t>
                      </a:r>
                    </a:p>
                  </a:txBody>
                  <a:tcPr>
                    <a:lnL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inherit"/>
                        </a:rPr>
                        <a:t>The table is </a:t>
                      </a:r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  <a:latin typeface="inherit"/>
                        </a:rPr>
                        <a:t>fully</a:t>
                      </a:r>
                      <a:r>
                        <a:rPr lang="en-US" dirty="0">
                          <a:effectLst/>
                          <a:latin typeface="inherit"/>
                        </a:rPr>
                        <a:t> computed</a:t>
                      </a:r>
                    </a:p>
                  </a:txBody>
                  <a:tcPr>
                    <a:lnL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inherit"/>
                        </a:rPr>
                        <a:t>Table does </a:t>
                      </a:r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en-US" dirty="0">
                          <a:effectLst/>
                          <a:latin typeface="inherit"/>
                        </a:rPr>
                        <a:t> have to be fully computed</a:t>
                      </a:r>
                    </a:p>
                  </a:txBody>
                  <a:tcPr>
                    <a:lnL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8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4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582714" cy="3329581"/>
          </a:xfrm>
        </p:spPr>
        <p:txBody>
          <a:bodyPr/>
          <a:lstStyle/>
          <a:p>
            <a:r>
              <a:rPr lang="hu-HU" b="1" dirty="0"/>
              <a:t>FIBONACCI NUMBERS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93631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7003" y="2550016"/>
            <a:ext cx="3332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F(N) = F(N-1) + F(N-2)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F(0) = 0   F(1)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4597" y="4765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1687133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Fibonacci sequence: 0  1  1  2  3  5  8  13  21  34 ...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7461" y="2827014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Fibonacci numbers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defined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the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recurrence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relation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4158" y="4243894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With generator functions we can get a closed form: „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Binet formula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2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 is the problem with the recursive formula? We calculate same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problems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over and over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f(n) = f(n-1) + f(n-2)</a:t>
            </a:r>
          </a:p>
        </p:txBody>
      </p:sp>
    </p:spTree>
    <p:extLst>
      <p:ext uri="{BB962C8B-B14F-4D97-AF65-F5344CB8AC3E}">
        <p14:creationId xmlns:p14="http://schemas.microsoft.com/office/powerpoint/2010/main" val="146249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 is the problem with the recursive formula? We calculate same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problems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over and over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f(n) = f(n-1) + f(n-2)</a:t>
            </a:r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f(4)</a:t>
            </a:r>
          </a:p>
        </p:txBody>
      </p:sp>
    </p:spTree>
    <p:extLst>
      <p:ext uri="{BB962C8B-B14F-4D97-AF65-F5344CB8AC3E}">
        <p14:creationId xmlns:p14="http://schemas.microsoft.com/office/powerpoint/2010/main" val="170922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19126</TotalTime>
  <Words>3611</Words>
  <Application>Microsoft Office PowerPoint</Application>
  <PresentationFormat>寬螢幕</PresentationFormat>
  <Paragraphs>1336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58</vt:i4>
      </vt:variant>
    </vt:vector>
  </HeadingPairs>
  <TitlesOfParts>
    <vt:vector size="67" baseType="lpstr">
      <vt:lpstr>inherit</vt:lpstr>
      <vt:lpstr>新細明體</vt:lpstr>
      <vt:lpstr>Arial</vt:lpstr>
      <vt:lpstr>Cambria Math</vt:lpstr>
      <vt:lpstr>Century Gothic</vt:lpstr>
      <vt:lpstr>Wingdings</vt:lpstr>
      <vt:lpstr>Wingdings 3</vt:lpstr>
      <vt:lpstr>Ion</vt:lpstr>
      <vt:lpstr>1_Ion</vt:lpstr>
      <vt:lpstr>DYNAMIC PROGRAMMING</vt:lpstr>
      <vt:lpstr>Dynamic programming</vt:lpstr>
      <vt:lpstr>Dynamic programming</vt:lpstr>
      <vt:lpstr>Dynamic programming</vt:lpstr>
      <vt:lpstr>Dynamic prgramming vs „divide and conquer” method</vt:lpstr>
      <vt:lpstr>FIBONACCI NUMBERS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Fibonacci numbers</vt:lpstr>
      <vt:lpstr>PowerPoint 簡報</vt:lpstr>
      <vt:lpstr>Fibonacci Number Implementation</vt:lpstr>
      <vt:lpstr>PowerPoint 簡報</vt:lpstr>
      <vt:lpstr>KNAPSACK PROBLEM</vt:lpstr>
      <vt:lpstr>Knapsack problem</vt:lpstr>
      <vt:lpstr>Applications</vt:lpstr>
      <vt:lpstr>Divisible Problem</vt:lpstr>
      <vt:lpstr>0-1 knapsack problem</vt:lpstr>
      <vt:lpstr>Dynamic Programming</vt:lpstr>
      <vt:lpstr>PowerPoint 簡報</vt:lpstr>
      <vt:lpstr>PowerPoint 簡報</vt:lpstr>
      <vt:lpstr>Knapsack with DP</vt:lpstr>
      <vt:lpstr>PowerPoint 簡報</vt:lpstr>
      <vt:lpstr>Time complexity</vt:lpstr>
      <vt:lpstr>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Knapsack Problem Implementation</vt:lpstr>
      <vt:lpstr>Greedy vs DC vs DP</vt:lpstr>
      <vt:lpstr>Memoisation and Tabulation</vt:lpstr>
      <vt:lpstr>Memoisation and Tabulation</vt:lpstr>
      <vt:lpstr>Memoisation and Tabulation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Daniel</cp:lastModifiedBy>
  <cp:revision>64</cp:revision>
  <dcterms:created xsi:type="dcterms:W3CDTF">2015-03-31T07:38:23Z</dcterms:created>
  <dcterms:modified xsi:type="dcterms:W3CDTF">2020-03-01T07:59:43Z</dcterms:modified>
</cp:coreProperties>
</file>