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304" r:id="rId5"/>
    <p:sldId id="258" r:id="rId6"/>
    <p:sldId id="261" r:id="rId7"/>
    <p:sldId id="263" r:id="rId8"/>
    <p:sldId id="264" r:id="rId9"/>
    <p:sldId id="265" r:id="rId10"/>
    <p:sldId id="259" r:id="rId11"/>
    <p:sldId id="281" r:id="rId12"/>
    <p:sldId id="282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5" r:id="rId28"/>
    <p:sldId id="302" r:id="rId29"/>
    <p:sldId id="303" r:id="rId30"/>
    <p:sldId id="306" r:id="rId31"/>
    <p:sldId id="343" r:id="rId32"/>
    <p:sldId id="344" r:id="rId33"/>
    <p:sldId id="345" r:id="rId34"/>
    <p:sldId id="346" r:id="rId35"/>
    <p:sldId id="347" r:id="rId36"/>
    <p:sldId id="307" r:id="rId37"/>
    <p:sldId id="308" r:id="rId38"/>
    <p:sldId id="309" r:id="rId39"/>
    <p:sldId id="310" r:id="rId40"/>
    <p:sldId id="350" r:id="rId41"/>
    <p:sldId id="348" r:id="rId42"/>
    <p:sldId id="349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0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8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6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66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94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44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87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59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9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429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7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5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4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7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5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7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81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9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8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6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4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48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3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/>
              <a:t>COLORING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193631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</a:t>
            </a:r>
            <a:r>
              <a:rPr lang="en-US" dirty="0">
                <a:solidFill>
                  <a:srgbClr val="FFFF00"/>
                </a:solidFill>
              </a:rPr>
              <a:t>assign colors one by one</a:t>
            </a:r>
            <a:r>
              <a:rPr lang="en-US" dirty="0"/>
              <a:t> to different vertices starting from the </a:t>
            </a:r>
            <a:r>
              <a:rPr lang="hu-HU" dirty="0"/>
              <a:t>first </a:t>
            </a:r>
            <a:r>
              <a:rPr lang="en-US" dirty="0"/>
              <a:t>vertex </a:t>
            </a:r>
            <a:r>
              <a:rPr lang="hu-HU" dirty="0"/>
              <a:t>(optional)</a:t>
            </a:r>
          </a:p>
          <a:p>
            <a:r>
              <a:rPr lang="en-US" dirty="0"/>
              <a:t>Before assigning a color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we check for safety by considering already assigned colors to the adjacent vertices</a:t>
            </a:r>
            <a:endParaRPr lang="hu-HU" dirty="0"/>
          </a:p>
          <a:p>
            <a:r>
              <a:rPr lang="en-US" dirty="0"/>
              <a:t>If we find a color assignment which is </a:t>
            </a:r>
            <a:r>
              <a:rPr lang="hu-HU" dirty="0"/>
              <a:t>feasible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we mark the color assignment as part of solution</a:t>
            </a:r>
            <a:endParaRPr lang="hu-HU" dirty="0"/>
          </a:p>
          <a:p>
            <a:r>
              <a:rPr lang="en-US" dirty="0"/>
              <a:t>If we </a:t>
            </a:r>
            <a:r>
              <a:rPr lang="en-US" dirty="0">
                <a:solidFill>
                  <a:srgbClr val="FFFF00"/>
                </a:solidFill>
              </a:rPr>
              <a:t>do not a find color due to clashes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we </a:t>
            </a:r>
            <a:r>
              <a:rPr lang="en-US" b="1" dirty="0">
                <a:solidFill>
                  <a:srgbClr val="FFFF00"/>
                </a:solidFill>
              </a:rPr>
              <a:t>backtrack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44090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5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0"/>
            <a:endCxn id="5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0"/>
            <a:endCxn id="5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5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11461" y="28281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vertex 0</a:t>
            </a:r>
          </a:p>
        </p:txBody>
      </p:sp>
      <p:sp>
        <p:nvSpPr>
          <p:cNvPr id="50" name="Oval 49"/>
          <p:cNvSpPr/>
          <p:nvPr/>
        </p:nvSpPr>
        <p:spPr>
          <a:xfrm>
            <a:off x="3111048" y="3645748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54623" y="3657334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>
            <a:stCxn id="50" idx="0"/>
            <a:endCxn id="4" idx="4"/>
          </p:cNvCxnSpPr>
          <p:nvPr/>
        </p:nvCxnSpPr>
        <p:spPr>
          <a:xfrm flipV="1">
            <a:off x="3216865" y="3316803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" idx="4"/>
          </p:cNvCxnSpPr>
          <p:nvPr/>
        </p:nvCxnSpPr>
        <p:spPr>
          <a:xfrm flipH="1" flipV="1">
            <a:off x="3710959" y="3316803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93747" y="3647422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74185" y="3645748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4" idx="0"/>
            <a:endCxn id="4" idx="4"/>
          </p:cNvCxnSpPr>
          <p:nvPr/>
        </p:nvCxnSpPr>
        <p:spPr>
          <a:xfrm flipV="1">
            <a:off x="3499564" y="3316803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0"/>
            <a:endCxn id="4" idx="4"/>
          </p:cNvCxnSpPr>
          <p:nvPr/>
        </p:nvCxnSpPr>
        <p:spPr>
          <a:xfrm flipH="1" flipV="1">
            <a:off x="3710959" y="3316803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72085" y="3645748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615660" y="3657334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73" idx="0"/>
          </p:cNvCxnSpPr>
          <p:nvPr/>
        </p:nvCxnSpPr>
        <p:spPr>
          <a:xfrm flipV="1">
            <a:off x="4877902" y="3316803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0"/>
          </p:cNvCxnSpPr>
          <p:nvPr/>
        </p:nvCxnSpPr>
        <p:spPr>
          <a:xfrm flipH="1" flipV="1">
            <a:off x="5371996" y="3316803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054784" y="3647422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335222" y="3645748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77" idx="0"/>
          </p:cNvCxnSpPr>
          <p:nvPr/>
        </p:nvCxnSpPr>
        <p:spPr>
          <a:xfrm flipV="1">
            <a:off x="5160601" y="3316803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0"/>
          </p:cNvCxnSpPr>
          <p:nvPr/>
        </p:nvCxnSpPr>
        <p:spPr>
          <a:xfrm flipH="1" flipV="1">
            <a:off x="5371996" y="3316803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456995" y="3599349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300570" y="3610935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V="1">
            <a:off x="6562812" y="3270404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0"/>
          </p:cNvCxnSpPr>
          <p:nvPr/>
        </p:nvCxnSpPr>
        <p:spPr>
          <a:xfrm flipH="1" flipV="1">
            <a:off x="7056906" y="3270404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739694" y="3601023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020132" y="3599349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stCxn id="85" idx="0"/>
          </p:cNvCxnSpPr>
          <p:nvPr/>
        </p:nvCxnSpPr>
        <p:spPr>
          <a:xfrm flipV="1">
            <a:off x="6845511" y="3270404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6" idx="0"/>
          </p:cNvCxnSpPr>
          <p:nvPr/>
        </p:nvCxnSpPr>
        <p:spPr>
          <a:xfrm flipH="1" flipV="1">
            <a:off x="7056906" y="3270404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23179" y="3587763"/>
            <a:ext cx="211634" cy="21163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866754" y="3599349"/>
            <a:ext cx="211634" cy="21163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V="1">
            <a:off x="8128996" y="3258818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0" idx="0"/>
          </p:cNvCxnSpPr>
          <p:nvPr/>
        </p:nvCxnSpPr>
        <p:spPr>
          <a:xfrm flipH="1" flipV="1">
            <a:off x="8623090" y="3258818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05878" y="3589437"/>
            <a:ext cx="211634" cy="211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8586316" y="3587763"/>
            <a:ext cx="211634" cy="21163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</p:cNvCxnSpPr>
          <p:nvPr/>
        </p:nvCxnSpPr>
        <p:spPr>
          <a:xfrm flipV="1">
            <a:off x="8411695" y="3258818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8623090" y="3258818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07189" y="353208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vertex 1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94859" y="3845796"/>
            <a:ext cx="494094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3488953" y="3845796"/>
            <a:ext cx="349481" cy="34053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277558" y="3845796"/>
            <a:ext cx="211395" cy="3306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488953" y="3845796"/>
            <a:ext cx="69043" cy="32894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3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9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8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9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Coloring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04634"/>
            <a:ext cx="8946541" cy="4195481"/>
          </a:xfrm>
        </p:spPr>
        <p:txBody>
          <a:bodyPr/>
          <a:lstStyle/>
          <a:p>
            <a:r>
              <a:rPr lang="hu-HU" b="1" dirty="0"/>
              <a:t>NP-complete </a:t>
            </a:r>
            <a:r>
              <a:rPr lang="hu-HU" dirty="0"/>
              <a:t>problem !!! ~ exponential running time </a:t>
            </a:r>
          </a:p>
          <a:p>
            <a:r>
              <a:rPr lang="hu-HU" u="sng" dirty="0"/>
              <a:t>Problem</a:t>
            </a:r>
            <a:r>
              <a:rPr lang="hu-HU" dirty="0"/>
              <a:t>: </a:t>
            </a:r>
            <a:r>
              <a:rPr lang="en-US" dirty="0"/>
              <a:t> coloring the vertices of a graph such that no two adjacent vertices</a:t>
            </a:r>
            <a:r>
              <a:rPr lang="hu-HU" dirty="0"/>
              <a:t> </a:t>
            </a:r>
            <a:r>
              <a:rPr lang="en-US" dirty="0"/>
              <a:t>share the same color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his is called a </a:t>
            </a:r>
            <a:r>
              <a:rPr lang="en-US" b="1" dirty="0">
                <a:solidFill>
                  <a:srgbClr val="FFFF00"/>
                </a:solidFill>
              </a:rPr>
              <a:t>vertex coloring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R</a:t>
            </a:r>
            <a:r>
              <a:rPr lang="en-US" dirty="0" err="1"/>
              <a:t>eached</a:t>
            </a:r>
            <a:r>
              <a:rPr lang="en-US" dirty="0"/>
              <a:t> popularity with the general public in the form of the popular number puzzle </a:t>
            </a:r>
            <a:r>
              <a:rPr lang="en-US" dirty="0">
                <a:solidFill>
                  <a:srgbClr val="FFFF00"/>
                </a:solidFill>
              </a:rPr>
              <a:t>Sudoku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en-US" dirty="0"/>
              <a:t>The smallest number of colors needed to color a graph </a:t>
            </a:r>
            <a:r>
              <a:rPr lang="en-US" b="1" dirty="0"/>
              <a:t>G</a:t>
            </a:r>
            <a:r>
              <a:rPr lang="en-US" dirty="0"/>
              <a:t> is called its</a:t>
            </a:r>
            <a:r>
              <a:rPr lang="hu-HU" dirty="0"/>
              <a:t> </a:t>
            </a:r>
            <a:r>
              <a:rPr lang="en-US" b="1" dirty="0"/>
              <a:t>chromatic number</a:t>
            </a:r>
            <a:endParaRPr lang="hu-HU" b="1" dirty="0"/>
          </a:p>
          <a:p>
            <a:r>
              <a:rPr lang="hu-HU" dirty="0"/>
              <a:t>There may be </a:t>
            </a:r>
            <a:r>
              <a:rPr lang="hu-HU" dirty="0">
                <a:solidFill>
                  <a:srgbClr val="FFFF00"/>
                </a:solidFill>
              </a:rPr>
              <a:t>more than one solution</a:t>
            </a:r>
            <a:r>
              <a:rPr lang="hu-HU" dirty="0"/>
              <a:t>: for example we can color a graph with </a:t>
            </a:r>
            <a:r>
              <a:rPr lang="hu-HU" b="1" dirty="0"/>
              <a:t>4</a:t>
            </a:r>
            <a:r>
              <a:rPr lang="hu-HU" dirty="0"/>
              <a:t> vertices in </a:t>
            </a:r>
            <a:r>
              <a:rPr lang="hu-HU" b="1" dirty="0"/>
              <a:t>12</a:t>
            </a:r>
            <a:r>
              <a:rPr lang="hu-HU" dirty="0"/>
              <a:t> ways with </a:t>
            </a:r>
            <a:r>
              <a:rPr lang="hu-HU" b="1" dirty="0"/>
              <a:t>3</a:t>
            </a:r>
            <a:r>
              <a:rPr lang="hu-HU" dirty="0"/>
              <a:t> colors !!!</a:t>
            </a:r>
          </a:p>
        </p:txBody>
      </p:sp>
    </p:spTree>
    <p:extLst>
      <p:ext uri="{BB962C8B-B14F-4D97-AF65-F5344CB8AC3E}">
        <p14:creationId xmlns:p14="http://schemas.microsoft.com/office/powerpoint/2010/main" val="370349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0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3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0559" y="215085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50268" y="2154747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840559" y="4173328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6350269" y="4183194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4355714" y="2408436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098137" y="2666013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355714" y="4430906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607846" y="2669902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5414" y="316094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347545" y="3085500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5535126" y="2594459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12" idx="1"/>
          </p:cNvCxnSpPr>
          <p:nvPr/>
        </p:nvCxnSpPr>
        <p:spPr>
          <a:xfrm>
            <a:off x="4280271" y="2590570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7" idx="1"/>
          </p:cNvCxnSpPr>
          <p:nvPr/>
        </p:nvCxnSpPr>
        <p:spPr>
          <a:xfrm>
            <a:off x="5535126" y="3600655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2" idx="3"/>
          </p:cNvCxnSpPr>
          <p:nvPr/>
        </p:nvCxnSpPr>
        <p:spPr>
          <a:xfrm flipV="1">
            <a:off x="4280271" y="3600655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5" idx="5"/>
          </p:cNvCxnSpPr>
          <p:nvPr/>
        </p:nvCxnSpPr>
        <p:spPr>
          <a:xfrm flipH="1" flipV="1">
            <a:off x="6789980" y="2594459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7" idx="7"/>
          </p:cNvCxnSpPr>
          <p:nvPr/>
        </p:nvCxnSpPr>
        <p:spPr>
          <a:xfrm flipH="1">
            <a:off x="6789981" y="3525212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1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Code Implementation</a:t>
            </a:r>
            <a:endParaRPr lang="hu-HU" sz="60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B65E5B-B17A-49D8-AF6E-DCE88DA0A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6320" y="237988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93662" y="186007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994036" y="4264911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 flipV="1">
            <a:off x="4041475" y="2117653"/>
            <a:ext cx="2352187" cy="5198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6251614" y="2375230"/>
            <a:ext cx="399626" cy="1889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9763" y="378083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13519" y="2978408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3189475" y="2299787"/>
            <a:ext cx="3279630" cy="1556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2" idx="6"/>
          </p:cNvCxnSpPr>
          <p:nvPr/>
        </p:nvCxnSpPr>
        <p:spPr>
          <a:xfrm flipH="1" flipV="1">
            <a:off x="3264918" y="4038413"/>
            <a:ext cx="2729118" cy="4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6" idx="7"/>
          </p:cNvCxnSpPr>
          <p:nvPr/>
        </p:nvCxnSpPr>
        <p:spPr>
          <a:xfrm flipH="1">
            <a:off x="6433748" y="3235986"/>
            <a:ext cx="1279771" cy="1104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4" idx="6"/>
          </p:cNvCxnSpPr>
          <p:nvPr/>
        </p:nvCxnSpPr>
        <p:spPr>
          <a:xfrm flipH="1" flipV="1">
            <a:off x="4041475" y="2637461"/>
            <a:ext cx="2028004" cy="1702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6320" y="237988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393662" y="1860075"/>
            <a:ext cx="515155" cy="515155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994036" y="4264911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 flipV="1">
            <a:off x="4041475" y="2117653"/>
            <a:ext cx="2352187" cy="5198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6251614" y="2375230"/>
            <a:ext cx="399626" cy="1889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9763" y="3780835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13519" y="297840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12" idx="7"/>
            <a:endCxn id="5" idx="3"/>
          </p:cNvCxnSpPr>
          <p:nvPr/>
        </p:nvCxnSpPr>
        <p:spPr>
          <a:xfrm flipV="1">
            <a:off x="3189475" y="2299787"/>
            <a:ext cx="3279630" cy="15564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2" idx="6"/>
          </p:cNvCxnSpPr>
          <p:nvPr/>
        </p:nvCxnSpPr>
        <p:spPr>
          <a:xfrm flipH="1" flipV="1">
            <a:off x="3264918" y="4038413"/>
            <a:ext cx="2729118" cy="4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6" idx="7"/>
          </p:cNvCxnSpPr>
          <p:nvPr/>
        </p:nvCxnSpPr>
        <p:spPr>
          <a:xfrm flipH="1">
            <a:off x="6433748" y="3235986"/>
            <a:ext cx="1279771" cy="1104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4" idx="6"/>
          </p:cNvCxnSpPr>
          <p:nvPr/>
        </p:nvCxnSpPr>
        <p:spPr>
          <a:xfrm flipH="1" flipV="1">
            <a:off x="4041475" y="2637461"/>
            <a:ext cx="2028004" cy="1702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86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SUDOKU</a:t>
            </a:r>
            <a:r>
              <a:rPr lang="hu-HU" sz="6000" b="1" dirty="0"/>
              <a:t>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20932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Applications</a:t>
            </a:r>
            <a:endParaRPr lang="hu-HU" sz="60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B65E5B-B17A-49D8-AF6E-DCE88DA0A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81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376584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6"/>
            <a:ext cx="4195762" cy="4195762"/>
          </a:xfrm>
        </p:spPr>
      </p:pic>
      <p:sp>
        <p:nvSpPr>
          <p:cNvPr id="3" name="Rectangle 2"/>
          <p:cNvSpPr/>
          <p:nvPr/>
        </p:nvSpPr>
        <p:spPr>
          <a:xfrm>
            <a:off x="3955526" y="1485966"/>
            <a:ext cx="1414964" cy="1386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0924" y="217795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single box</a:t>
            </a:r>
          </a:p>
        </p:txBody>
      </p:sp>
    </p:spTree>
    <p:extLst>
      <p:ext uri="{BB962C8B-B14F-4D97-AF65-F5344CB8AC3E}">
        <p14:creationId xmlns:p14="http://schemas.microsoft.com/office/powerpoint/2010/main" val="84503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hu-HU" dirty="0"/>
              <a:t>aim of sudoku</a:t>
            </a:r>
            <a:r>
              <a:rPr lang="en-US" dirty="0"/>
              <a:t> is to fill a </a:t>
            </a:r>
            <a:r>
              <a:rPr lang="en-US" b="1" dirty="0"/>
              <a:t>9×9</a:t>
            </a:r>
            <a:r>
              <a:rPr lang="en-US" dirty="0"/>
              <a:t> </a:t>
            </a:r>
            <a:r>
              <a:rPr lang="hu-HU" dirty="0"/>
              <a:t>chessboard-like </a:t>
            </a:r>
            <a:r>
              <a:rPr lang="en-US" dirty="0"/>
              <a:t>grid with digits</a:t>
            </a:r>
            <a:endParaRPr lang="hu-HU" dirty="0"/>
          </a:p>
          <a:p>
            <a:r>
              <a:rPr lang="hu-HU" dirty="0"/>
              <a:t>We have some </a:t>
            </a:r>
            <a:r>
              <a:rPr lang="hu-HU" u="sng" dirty="0"/>
              <a:t>rules</a:t>
            </a:r>
            <a:r>
              <a:rPr lang="hu-HU" dirty="0"/>
              <a:t>:</a:t>
            </a:r>
          </a:p>
          <a:p>
            <a:r>
              <a:rPr lang="hu-HU" dirty="0"/>
              <a:t>E</a:t>
            </a:r>
            <a:r>
              <a:rPr lang="en-US" dirty="0"/>
              <a:t>ach column</a:t>
            </a:r>
            <a:r>
              <a:rPr lang="hu-HU" dirty="0"/>
              <a:t> +</a:t>
            </a:r>
            <a:r>
              <a:rPr lang="en-US" dirty="0"/>
              <a:t> each row, and each of the nine </a:t>
            </a:r>
            <a:r>
              <a:rPr lang="en-US" b="1" dirty="0"/>
              <a:t>3×3</a:t>
            </a:r>
            <a:r>
              <a:rPr lang="en-US" dirty="0"/>
              <a:t> sub-grids that compose the grid (boxes</a:t>
            </a:r>
            <a:r>
              <a:rPr lang="hu-HU" dirty="0"/>
              <a:t>) </a:t>
            </a:r>
            <a:r>
              <a:rPr lang="en-US" dirty="0"/>
              <a:t>contains all of the digits from</a:t>
            </a:r>
            <a:r>
              <a:rPr lang="en-US" b="1" dirty="0"/>
              <a:t> 1 </a:t>
            </a:r>
            <a:r>
              <a:rPr lang="en-US" dirty="0"/>
              <a:t>to </a:t>
            </a:r>
            <a:r>
              <a:rPr lang="en-US" b="1" dirty="0"/>
              <a:t>9</a:t>
            </a:r>
            <a:endParaRPr lang="hu-HU" b="1" dirty="0"/>
          </a:p>
          <a:p>
            <a:r>
              <a:rPr lang="hu-HU" dirty="0"/>
              <a:t>Initially we have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a partially completed grid, which for a well-posed puzzle has a unique solution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same integer may </a:t>
            </a:r>
            <a:r>
              <a:rPr lang="hu-HU" dirty="0"/>
              <a:t>not </a:t>
            </a:r>
            <a:r>
              <a:rPr lang="en-US" dirty="0"/>
              <a:t>appear twice in the same row</a:t>
            </a:r>
            <a:r>
              <a:rPr lang="hu-HU" dirty="0"/>
              <a:t> +</a:t>
            </a:r>
            <a:r>
              <a:rPr lang="en-US" dirty="0"/>
              <a:t> column or in any of the nine </a:t>
            </a:r>
            <a:r>
              <a:rPr lang="en-US" b="1" dirty="0"/>
              <a:t>3×3 </a:t>
            </a:r>
            <a:r>
              <a:rPr lang="en-US" dirty="0" err="1"/>
              <a:t>subregions</a:t>
            </a:r>
            <a:r>
              <a:rPr lang="hu-HU" dirty="0"/>
              <a:t> / boxes</a:t>
            </a:r>
            <a:r>
              <a:rPr lang="en-US" dirty="0"/>
              <a:t> of the </a:t>
            </a:r>
            <a:r>
              <a:rPr lang="en-US" b="1" dirty="0"/>
              <a:t>9x9</a:t>
            </a:r>
            <a:r>
              <a:rPr lang="hu-HU" dirty="0"/>
              <a:t> grid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24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26" y="1485967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849641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problem itself is </a:t>
            </a:r>
            <a:r>
              <a:rPr lang="hu-HU" b="1" dirty="0"/>
              <a:t>NP-complete</a:t>
            </a:r>
          </a:p>
          <a:p>
            <a:r>
              <a:rPr lang="en-US" dirty="0"/>
              <a:t>Running </a:t>
            </a:r>
            <a:r>
              <a:rPr lang="hu-HU" dirty="0"/>
              <a:t>time complexity: </a:t>
            </a:r>
            <a:r>
              <a:rPr lang="hu-HU" b="1" dirty="0"/>
              <a:t>O(m  )</a:t>
            </a:r>
          </a:p>
          <a:p>
            <a:r>
              <a:rPr lang="hu-HU" b="1" dirty="0"/>
              <a:t>m</a:t>
            </a:r>
            <a:r>
              <a:rPr lang="hu-HU" dirty="0"/>
              <a:t>: number of possibilities for a single cell (</a:t>
            </a:r>
            <a:r>
              <a:rPr lang="hu-HU" b="1" dirty="0"/>
              <a:t>9</a:t>
            </a:r>
            <a:r>
              <a:rPr lang="hu-HU" dirty="0"/>
              <a:t>)</a:t>
            </a:r>
          </a:p>
          <a:p>
            <a:r>
              <a:rPr lang="hu-HU" b="1" dirty="0"/>
              <a:t>n</a:t>
            </a:r>
            <a:r>
              <a:rPr lang="hu-HU" dirty="0"/>
              <a:t>: number of blank fields at the beginning</a:t>
            </a:r>
          </a:p>
          <a:p>
            <a:r>
              <a:rPr lang="hu-HU" u="sng" dirty="0"/>
              <a:t>Backtracking</a:t>
            </a:r>
            <a:r>
              <a:rPr lang="hu-HU" dirty="0"/>
              <a:t>:</a:t>
            </a:r>
          </a:p>
          <a:p>
            <a:r>
              <a:rPr lang="hu-HU" dirty="0"/>
              <a:t>I</a:t>
            </a:r>
            <a:r>
              <a:rPr lang="en-US" dirty="0" err="1"/>
              <a:t>terates</a:t>
            </a:r>
            <a:r>
              <a:rPr lang="en-US" dirty="0"/>
              <a:t> all the possible solutions for the given Sudoku</a:t>
            </a:r>
            <a:endParaRPr lang="hu-HU" dirty="0"/>
          </a:p>
          <a:p>
            <a:r>
              <a:rPr lang="en-US" dirty="0"/>
              <a:t>If the solutions assigned do not lead to the solution of Sudoku, the algorithm discards the solutions and rollbacks to the original solutions and retries again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167820" y="24381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80565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Backtracking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04634"/>
            <a:ext cx="9599522" cy="4195481"/>
          </a:xfrm>
        </p:spPr>
        <p:txBody>
          <a:bodyPr>
            <a:normAutofit/>
          </a:bodyPr>
          <a:lstStyle/>
          <a:p>
            <a:r>
              <a:rPr lang="en-US" b="1" dirty="0"/>
              <a:t>Starting with an </a:t>
            </a:r>
            <a:r>
              <a:rPr lang="en-US" b="1" dirty="0">
                <a:solidFill>
                  <a:srgbClr val="FFFF00"/>
                </a:solidFill>
              </a:rPr>
              <a:t>incomplete</a:t>
            </a:r>
            <a:r>
              <a:rPr lang="en-US" b="1" dirty="0"/>
              <a:t> board: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/>
              <a:t>Find some </a:t>
            </a:r>
            <a:r>
              <a:rPr lang="en-US" b="1" dirty="0">
                <a:solidFill>
                  <a:srgbClr val="FFFF00"/>
                </a:solidFill>
              </a:rPr>
              <a:t>empty</a:t>
            </a:r>
            <a:r>
              <a:rPr lang="en-US" b="1" dirty="0"/>
              <a:t> space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Attempt</a:t>
            </a:r>
            <a:r>
              <a:rPr lang="en-US" b="1" dirty="0"/>
              <a:t> to place the </a:t>
            </a:r>
            <a:r>
              <a:rPr lang="en-US" b="1" dirty="0">
                <a:solidFill>
                  <a:srgbClr val="FFFF00"/>
                </a:solidFill>
              </a:rPr>
              <a:t>digits 1-9 </a:t>
            </a:r>
            <a:r>
              <a:rPr lang="en-US" b="1" dirty="0"/>
              <a:t>in that space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/>
              <a:t>Check if that digit is </a:t>
            </a:r>
            <a:r>
              <a:rPr lang="en-US" b="1" dirty="0">
                <a:solidFill>
                  <a:srgbClr val="FFFF00"/>
                </a:solidFill>
              </a:rPr>
              <a:t>valid</a:t>
            </a:r>
            <a:r>
              <a:rPr lang="en-US" b="1" dirty="0"/>
              <a:t> in the current spot based on the current board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/>
              <a:t>a. If the digit is valid, </a:t>
            </a:r>
            <a:r>
              <a:rPr lang="en-US" b="1" dirty="0">
                <a:solidFill>
                  <a:srgbClr val="FFFF00"/>
                </a:solidFill>
              </a:rPr>
              <a:t>recursively</a:t>
            </a:r>
            <a:r>
              <a:rPr lang="en-US" b="1" dirty="0"/>
              <a:t> attempt to fill the board using steps 1-3.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/>
              <a:t>b. If it is </a:t>
            </a:r>
            <a:r>
              <a:rPr lang="en-US" b="1" dirty="0">
                <a:solidFill>
                  <a:srgbClr val="FFFF00"/>
                </a:solidFill>
              </a:rPr>
              <a:t>not valid</a:t>
            </a:r>
            <a:r>
              <a:rPr lang="en-US" b="1" dirty="0"/>
              <a:t>, reset the square you just filled and go back to the previous step.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/>
              <a:t>Once the board is </a:t>
            </a:r>
            <a:r>
              <a:rPr lang="en-US" b="1" dirty="0">
                <a:solidFill>
                  <a:srgbClr val="FFFF00"/>
                </a:solidFill>
              </a:rPr>
              <a:t>full</a:t>
            </a:r>
            <a:r>
              <a:rPr lang="en-US" b="1" dirty="0"/>
              <a:t> by the definition of this algorithm we have found a solution.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5364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Code Implementation</a:t>
            </a:r>
            <a:endParaRPr lang="hu-HU" sz="60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B65E5B-B17A-49D8-AF6E-DCE88DA0A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72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FLOOD FILL </a:t>
            </a:r>
            <a:r>
              <a:rPr lang="hu-HU" sz="4800" b="1" dirty="0"/>
              <a:t>PROBLEM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Flood Fill </a:t>
            </a:r>
            <a:r>
              <a:rPr lang="hu-HU" b="1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352" y="1556529"/>
            <a:ext cx="10095911" cy="1761437"/>
          </a:xfrm>
        </p:spPr>
        <p:txBody>
          <a:bodyPr>
            <a:noAutofit/>
          </a:bodyPr>
          <a:lstStyle/>
          <a:p>
            <a:r>
              <a:rPr lang="en-US" dirty="0"/>
              <a:t>The flood-fill algorithm takes three parameters: </a:t>
            </a:r>
            <a:r>
              <a:rPr lang="en-US" dirty="0">
                <a:solidFill>
                  <a:srgbClr val="FFFF00"/>
                </a:solidFill>
              </a:rPr>
              <a:t>a start node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 target color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a replacement color</a:t>
            </a:r>
            <a:r>
              <a:rPr lang="en-US" dirty="0"/>
              <a:t>. </a:t>
            </a:r>
          </a:p>
          <a:p>
            <a:r>
              <a:rPr lang="en-US" dirty="0"/>
              <a:t>The algorithm looks for all nodes in the array that are </a:t>
            </a:r>
            <a:r>
              <a:rPr lang="en-US" dirty="0">
                <a:solidFill>
                  <a:srgbClr val="FFFF00"/>
                </a:solidFill>
              </a:rPr>
              <a:t>connected</a:t>
            </a:r>
            <a:r>
              <a:rPr lang="en-US" dirty="0"/>
              <a:t> to the start node by a path of the target color and changes them to the replacement color.</a:t>
            </a:r>
          </a:p>
        </p:txBody>
      </p:sp>
      <p:pic>
        <p:nvPicPr>
          <p:cNvPr id="1026" name="Picture 2" descr="flood-fill">
            <a:extLst>
              <a:ext uri="{FF2B5EF4-FFF2-40B4-BE49-F238E27FC236}">
                <a16:creationId xmlns:a16="http://schemas.microsoft.com/office/drawing/2014/main" id="{6F759B43-46E9-4107-903A-69325E34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94" b="95455" l="2462" r="99077">
                        <a14:foregroundMark x1="45692" y1="8042" x2="9385" y2="8392"/>
                        <a14:foregroundMark x1="9385" y1="8392" x2="3385" y2="24126"/>
                        <a14:foregroundMark x1="3385" y1="24126" x2="3538" y2="82517"/>
                        <a14:foregroundMark x1="3538" y1="82517" x2="10462" y2="89860"/>
                        <a14:foregroundMark x1="10462" y1="89860" x2="37846" y2="94755"/>
                        <a14:foregroundMark x1="37846" y1="94755" x2="45231" y2="82517"/>
                        <a14:foregroundMark x1="45231" y1="82517" x2="42615" y2="63986"/>
                        <a14:foregroundMark x1="42615" y1="63986" x2="45538" y2="9441"/>
                        <a14:foregroundMark x1="31077" y1="12587" x2="31692" y2="53497"/>
                        <a14:foregroundMark x1="31692" y1="53497" x2="32615" y2="60140"/>
                        <a14:foregroundMark x1="26000" y1="9091" x2="26308" y2="60839"/>
                        <a14:foregroundMark x1="4154" y1="7692" x2="8615" y2="7692"/>
                        <a14:foregroundMark x1="7231" y1="17832" x2="25538" y2="23427"/>
                        <a14:foregroundMark x1="20769" y1="15385" x2="24154" y2="18182"/>
                        <a14:foregroundMark x1="18000" y1="23776" x2="17846" y2="61189"/>
                        <a14:foregroundMark x1="14462" y1="18881" x2="10769" y2="53497"/>
                        <a14:foregroundMark x1="10769" y1="53497" x2="10769" y2="53497"/>
                        <a14:foregroundMark x1="9538" y1="16084" x2="8308" y2="64685"/>
                        <a14:foregroundMark x1="22154" y1="29371" x2="17692" y2="51049"/>
                        <a14:foregroundMark x1="17692" y1="51049" x2="11077" y2="66783"/>
                        <a14:foregroundMark x1="14000" y1="50350" x2="13077" y2="59441"/>
                        <a14:foregroundMark x1="4462" y1="91608" x2="4462" y2="91608"/>
                        <a14:foregroundMark x1="4154" y1="86713" x2="6462" y2="94755"/>
                        <a14:foregroundMark x1="4154" y1="34965" x2="14154" y2="38112"/>
                        <a14:foregroundMark x1="14154" y1="38112" x2="25692" y2="35315"/>
                        <a14:foregroundMark x1="5846" y1="36713" x2="6308" y2="80070"/>
                        <a14:foregroundMark x1="20308" y1="18531" x2="14308" y2="18182"/>
                        <a14:foregroundMark x1="8000" y1="7692" x2="2769" y2="22028"/>
                        <a14:foregroundMark x1="2769" y1="22028" x2="2769" y2="24126"/>
                        <a14:foregroundMark x1="32769" y1="35664" x2="43538" y2="36014"/>
                        <a14:foregroundMark x1="54308" y1="6993" x2="55538" y2="45455"/>
                        <a14:foregroundMark x1="55538" y1="45455" x2="54462" y2="81119"/>
                        <a14:foregroundMark x1="54462" y1="81119" x2="62462" y2="89161"/>
                        <a14:foregroundMark x1="62462" y1="89161" x2="71231" y2="88811"/>
                        <a14:foregroundMark x1="71231" y1="88811" x2="95385" y2="94406"/>
                        <a14:foregroundMark x1="95385" y1="94406" x2="97231" y2="69930"/>
                        <a14:foregroundMark x1="97231" y1="69930" x2="95231" y2="50000"/>
                        <a14:foregroundMark x1="95231" y1="50000" x2="97088" y2="31818"/>
                        <a14:foregroundMark x1="97049" y1="22727" x2="96769" y2="10839"/>
                        <a14:foregroundMark x1="96769" y1="10839" x2="54308" y2="6643"/>
                        <a14:foregroundMark x1="54308" y1="6643" x2="54308" y2="6643"/>
                        <a14:foregroundMark x1="93385" y1="7343" x2="97561" y2="22727"/>
                        <a14:foregroundMark x1="97242" y1="31818" x2="92462" y2="95455"/>
                        <a14:foregroundMark x1="92462" y1="95455" x2="91692" y2="95105"/>
                        <a14:foregroundMark x1="54154" y1="32867" x2="54462" y2="52098"/>
                        <a14:foregroundMark x1="54462" y1="52098" x2="55385" y2="57692"/>
                        <a14:foregroundMark x1="54000" y1="80070" x2="57385" y2="92308"/>
                        <a14:foregroundMark x1="55692" y1="34965" x2="63538" y2="36364"/>
                        <a14:foregroundMark x1="63538" y1="36364" x2="73692" y2="34266"/>
                        <a14:foregroundMark x1="73692" y1="34266" x2="77692" y2="34266"/>
                        <a14:foregroundMark x1="56154" y1="15035" x2="67846" y2="18881"/>
                        <a14:foregroundMark x1="67846" y1="18881" x2="83385" y2="18182"/>
                        <a14:foregroundMark x1="98000" y1="9091" x2="98793" y2="22727"/>
                        <a14:foregroundMark x1="98821" y1="31818" x2="96769" y2="65385"/>
                        <a14:foregroundMark x1="57231" y1="54545" x2="63692" y2="65035"/>
                        <a14:foregroundMark x1="63692" y1="65035" x2="64154" y2="68881"/>
                        <a14:foregroundMark x1="61385" y1="57343" x2="67231" y2="54895"/>
                        <a14:foregroundMark x1="54462" y1="85664" x2="59385" y2="94406"/>
                        <a14:foregroundMark x1="53385" y1="86364" x2="59077" y2="94406"/>
                        <a14:backgroundMark x1="49077" y1="17483" x2="49077" y2="17483"/>
                        <a14:backgroundMark x1="49385" y1="12937" x2="50769" y2="32168"/>
                        <a14:backgroundMark x1="50769" y1="32168" x2="50000" y2="42308"/>
                        <a14:backgroundMark x1="48923" y1="92657" x2="50769" y2="74476"/>
                        <a14:backgroundMark x1="50769" y1="74476" x2="47538" y2="35664"/>
                        <a14:backgroundMark x1="47538" y1="35664" x2="49846" y2="7692"/>
                        <a14:backgroundMark x1="99538" y1="22727" x2="99538" y2="3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3" y="3681132"/>
            <a:ext cx="61912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5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Code Implementation</a:t>
            </a:r>
            <a:endParaRPr lang="hu-HU" sz="60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B65E5B-B17A-49D8-AF6E-DCE88DA0A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9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Bipartite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if a graph can be </a:t>
            </a:r>
            <a:r>
              <a:rPr lang="en-US" dirty="0">
                <a:solidFill>
                  <a:srgbClr val="FFFF00"/>
                </a:solidFill>
              </a:rPr>
              <a:t>colored with </a:t>
            </a:r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colors </a:t>
            </a:r>
            <a:r>
              <a:rPr lang="en-US" dirty="0"/>
              <a:t>is equivalent to determining whether or not the graph is </a:t>
            </a:r>
            <a:r>
              <a:rPr lang="en-US" dirty="0">
                <a:solidFill>
                  <a:srgbClr val="FFFF00"/>
                </a:solidFill>
              </a:rPr>
              <a:t>bipartite</a:t>
            </a:r>
            <a:r>
              <a:rPr lang="en-US" dirty="0"/>
              <a:t>, and thus computable in linear time using </a:t>
            </a:r>
            <a:r>
              <a:rPr lang="en-US" dirty="0">
                <a:solidFill>
                  <a:srgbClr val="FFFF00"/>
                </a:solidFill>
              </a:rPr>
              <a:t>breadth-first search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Bipartite graph: </a:t>
            </a:r>
            <a:r>
              <a:rPr lang="en-US" dirty="0"/>
              <a:t>a graph whose vertices can be divided into two disjoint sets</a:t>
            </a:r>
            <a:r>
              <a:rPr lang="hu-HU" dirty="0"/>
              <a:t> </a:t>
            </a:r>
            <a:r>
              <a:rPr lang="hu-HU" b="1" dirty="0"/>
              <a:t>U</a:t>
            </a:r>
            <a:r>
              <a:rPr lang="hu-HU" dirty="0"/>
              <a:t> and </a:t>
            </a:r>
            <a:r>
              <a:rPr lang="hu-HU" b="1" dirty="0"/>
              <a:t>V</a:t>
            </a:r>
            <a:r>
              <a:rPr lang="hu-HU" dirty="0"/>
              <a:t> ( </a:t>
            </a:r>
            <a:r>
              <a:rPr lang="hu-HU" b="1" dirty="0"/>
              <a:t>U</a:t>
            </a:r>
            <a:r>
              <a:rPr lang="hu-HU" dirty="0"/>
              <a:t> and </a:t>
            </a:r>
            <a:r>
              <a:rPr lang="hu-HU" b="1" dirty="0"/>
              <a:t>V</a:t>
            </a:r>
            <a:r>
              <a:rPr lang="hu-HU" dirty="0"/>
              <a:t> are independent sets ) such that every edge connects a vertex in </a:t>
            </a:r>
            <a:r>
              <a:rPr lang="hu-HU" b="1" dirty="0"/>
              <a:t>U</a:t>
            </a:r>
            <a:r>
              <a:rPr lang="hu-HU" dirty="0"/>
              <a:t> to one in </a:t>
            </a:r>
            <a:r>
              <a:rPr lang="hu-HU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54047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/>
              <a:t>KNIGHT’S TOUR PROBLEM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555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Knight’s tour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3762" cy="4195481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US" dirty="0"/>
              <a:t> sequence of moves of a knight on a chessboard</a:t>
            </a:r>
            <a:r>
              <a:rPr lang="hu-HU" dirty="0"/>
              <a:t> </a:t>
            </a:r>
            <a:r>
              <a:rPr lang="en-US" dirty="0"/>
              <a:t>such that the knight </a:t>
            </a:r>
            <a:r>
              <a:rPr lang="en-US" dirty="0">
                <a:solidFill>
                  <a:srgbClr val="FFFF00"/>
                </a:solidFill>
              </a:rPr>
              <a:t>visits every square </a:t>
            </a:r>
            <a:r>
              <a:rPr lang="hu-HU" b="1" dirty="0">
                <a:solidFill>
                  <a:srgbClr val="FFFF00"/>
                </a:solidFill>
              </a:rPr>
              <a:t>EXACTLY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once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Closed tour: when the knight end point is the </a:t>
            </a:r>
            <a:r>
              <a:rPr lang="hu-HU" dirty="0">
                <a:solidFill>
                  <a:srgbClr val="FFFF00"/>
                </a:solidFill>
              </a:rPr>
              <a:t>same</a:t>
            </a:r>
            <a:r>
              <a:rPr lang="hu-HU" dirty="0"/>
              <a:t> as the starting point</a:t>
            </a:r>
          </a:p>
          <a:p>
            <a:r>
              <a:rPr lang="en-US" dirty="0"/>
              <a:t>The knight's tour problem is an instance of the more general Hamiltonian</a:t>
            </a:r>
            <a:r>
              <a:rPr lang="hu-HU" dirty="0"/>
              <a:t>-</a:t>
            </a:r>
            <a:r>
              <a:rPr lang="en-US" dirty="0"/>
              <a:t>path problem</a:t>
            </a:r>
            <a:endParaRPr lang="hu-HU" dirty="0"/>
          </a:p>
          <a:p>
            <a:r>
              <a:rPr lang="hu-HU" dirty="0"/>
              <a:t>Closed knight tour ~ hamiltonian-cycle problem !!!</a:t>
            </a:r>
          </a:p>
          <a:p>
            <a:r>
              <a:rPr lang="hu-HU" u="sng" dirty="0">
                <a:solidFill>
                  <a:srgbClr val="FFFF00"/>
                </a:solidFill>
              </a:rPr>
              <a:t>Solutions</a:t>
            </a:r>
            <a:r>
              <a:rPr lang="hu-HU" dirty="0"/>
              <a:t>: brute-force approach + backtracking</a:t>
            </a:r>
          </a:p>
        </p:txBody>
      </p:sp>
    </p:spTree>
    <p:extLst>
      <p:ext uri="{BB962C8B-B14F-4D97-AF65-F5344CB8AC3E}">
        <p14:creationId xmlns:p14="http://schemas.microsoft.com/office/powerpoint/2010/main" val="1098963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986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941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63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1853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5165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382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599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8816" y="68258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820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941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063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1853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5165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46382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599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8816" y="140379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6820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941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063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1853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5165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6382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7599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88816" y="212501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20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941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063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1853" y="284623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5165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6382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7599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88816" y="284623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6820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941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1063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1853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25165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46382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7599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88816" y="356744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6820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941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1063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1853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5165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6382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7599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88816" y="428866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6820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8941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063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1853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5165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46382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67599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88816" y="500988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820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8941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1063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1853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5165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46382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599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88816" y="573109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96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8202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9419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636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1853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5165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382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599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8816" y="476630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8202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9419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0636" y="119784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1853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5165" y="1197847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46382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599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8816" y="1197847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68202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9419" y="191906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0636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1853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5165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6382" y="1919064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7599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88816" y="1919064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8202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9419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0636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1853" y="2640281"/>
            <a:ext cx="721217" cy="72121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5165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6382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7599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88816" y="2640281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68202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9419" y="336149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10636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1853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25165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46382" y="3361498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7599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88816" y="3361498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68202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9419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10636" y="408271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1853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5165" y="4082715"/>
            <a:ext cx="721217" cy="72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6382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7599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88816" y="408271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68202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89419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0636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1853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5165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46382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67599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88816" y="480393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8202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89419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10636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1853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5165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46382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599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88816" y="552514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58366" y="1494061"/>
            <a:ext cx="734096" cy="1481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262906" y="2279672"/>
            <a:ext cx="1429556" cy="695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461" y="1532700"/>
            <a:ext cx="693312" cy="1442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705340" y="2253916"/>
            <a:ext cx="1401650" cy="721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222122" y="2988010"/>
            <a:ext cx="1470340" cy="759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84123" y="2955814"/>
            <a:ext cx="721217" cy="1487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705340" y="3000889"/>
            <a:ext cx="680433" cy="1455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92461" y="2988010"/>
            <a:ext cx="1414529" cy="740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50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Schwenk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 an </a:t>
            </a:r>
            <a:r>
              <a:rPr lang="hu-HU" b="1" dirty="0"/>
              <a:t>m</a:t>
            </a:r>
            <a:r>
              <a:rPr lang="hu-HU" dirty="0"/>
              <a:t> x </a:t>
            </a:r>
            <a:r>
              <a:rPr lang="hu-HU" b="1" dirty="0"/>
              <a:t>n</a:t>
            </a:r>
            <a:r>
              <a:rPr lang="hu-HU" dirty="0"/>
              <a:t> chessboard the closed knight tour problem is always </a:t>
            </a:r>
            <a:r>
              <a:rPr lang="hu-HU" dirty="0">
                <a:solidFill>
                  <a:srgbClr val="FFFF00"/>
                </a:solidFill>
              </a:rPr>
              <a:t>feasible</a:t>
            </a:r>
            <a:r>
              <a:rPr lang="hu-HU" dirty="0"/>
              <a:t>, unless:</a:t>
            </a:r>
          </a:p>
          <a:p>
            <a:pPr lvl="1"/>
            <a:r>
              <a:rPr lang="hu-HU" b="1" dirty="0"/>
              <a:t>m</a:t>
            </a:r>
            <a:r>
              <a:rPr lang="hu-HU" dirty="0"/>
              <a:t> and </a:t>
            </a:r>
            <a:r>
              <a:rPr lang="hu-HU" b="1" dirty="0"/>
              <a:t>n</a:t>
            </a:r>
            <a:r>
              <a:rPr lang="hu-HU" dirty="0"/>
              <a:t> are both odds</a:t>
            </a:r>
          </a:p>
          <a:p>
            <a:pPr lvl="1"/>
            <a:r>
              <a:rPr lang="hu-HU" b="1" dirty="0"/>
              <a:t>m</a:t>
            </a:r>
            <a:r>
              <a:rPr lang="hu-HU" dirty="0"/>
              <a:t> = 1,2 or 4</a:t>
            </a:r>
          </a:p>
          <a:p>
            <a:pPr lvl="1"/>
            <a:r>
              <a:rPr lang="hu-HU" b="1" dirty="0"/>
              <a:t>m</a:t>
            </a:r>
            <a:r>
              <a:rPr lang="hu-HU" dirty="0"/>
              <a:t> = 3 and </a:t>
            </a:r>
            <a:r>
              <a:rPr lang="hu-HU" b="1" dirty="0"/>
              <a:t>n</a:t>
            </a:r>
            <a:r>
              <a:rPr lang="hu-HU" dirty="0"/>
              <a:t> = 4,6 or 8</a:t>
            </a:r>
          </a:p>
        </p:txBody>
      </p:sp>
    </p:spTree>
    <p:extLst>
      <p:ext uri="{BB962C8B-B14F-4D97-AF65-F5344CB8AC3E}">
        <p14:creationId xmlns:p14="http://schemas.microsoft.com/office/powerpoint/2010/main" val="2236019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/>
              <a:t>tart </a:t>
            </a:r>
            <a:r>
              <a:rPr lang="hu-HU" dirty="0"/>
              <a:t>with </a:t>
            </a:r>
            <a:r>
              <a:rPr lang="en-US" dirty="0"/>
              <a:t>an empty solution </a:t>
            </a:r>
            <a:r>
              <a:rPr lang="hu-HU" dirty="0"/>
              <a:t>matrix / </a:t>
            </a:r>
            <a:r>
              <a:rPr lang="hu-HU" b="1" dirty="0"/>
              <a:t>2D</a:t>
            </a:r>
            <a:r>
              <a:rPr lang="hu-HU" dirty="0"/>
              <a:t> array</a:t>
            </a:r>
          </a:p>
          <a:p>
            <a:r>
              <a:rPr lang="en-US" dirty="0"/>
              <a:t>When</a:t>
            </a:r>
            <a:r>
              <a:rPr lang="hu-HU" dirty="0"/>
              <a:t> </a:t>
            </a:r>
            <a:r>
              <a:rPr lang="en-US" dirty="0"/>
              <a:t>add</a:t>
            </a:r>
            <a:r>
              <a:rPr lang="hu-HU" dirty="0"/>
              <a:t>ing</a:t>
            </a:r>
            <a:r>
              <a:rPr lang="en-US" dirty="0"/>
              <a:t> a</a:t>
            </a:r>
            <a:r>
              <a:rPr lang="hu-HU" dirty="0"/>
              <a:t> new item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we check </a:t>
            </a:r>
            <a:r>
              <a:rPr lang="hu-HU" dirty="0"/>
              <a:t>whether</a:t>
            </a:r>
            <a:r>
              <a:rPr lang="en-US" dirty="0"/>
              <a:t> adding the current item </a:t>
            </a:r>
            <a:r>
              <a:rPr lang="en-US" dirty="0">
                <a:solidFill>
                  <a:srgbClr val="FFFF00"/>
                </a:solidFill>
              </a:rPr>
              <a:t>violates</a:t>
            </a:r>
            <a:r>
              <a:rPr lang="en-US" dirty="0"/>
              <a:t> the problem constraint</a:t>
            </a:r>
            <a:r>
              <a:rPr lang="hu-HU" dirty="0"/>
              <a:t>s or not</a:t>
            </a:r>
          </a:p>
          <a:p>
            <a:pPr lvl="1"/>
            <a:r>
              <a:rPr lang="hu-HU" b="1" dirty="0"/>
              <a:t>Yes</a:t>
            </a:r>
            <a:r>
              <a:rPr lang="hu-HU" dirty="0"/>
              <a:t>: we backtrack </a:t>
            </a:r>
          </a:p>
          <a:p>
            <a:pPr lvl="1"/>
            <a:r>
              <a:rPr lang="hu-HU" b="1" dirty="0"/>
              <a:t>No</a:t>
            </a:r>
            <a:r>
              <a:rPr lang="hu-HU" dirty="0"/>
              <a:t>: we add the item to the solution set and go to the next item</a:t>
            </a:r>
          </a:p>
          <a:p>
            <a:r>
              <a:rPr lang="hu-HU" dirty="0"/>
              <a:t>If we have considerd </a:t>
            </a:r>
            <a:r>
              <a:rPr lang="hu-HU" dirty="0">
                <a:solidFill>
                  <a:srgbClr val="FFFF00"/>
                </a:solidFill>
              </a:rPr>
              <a:t>all the items </a:t>
            </a:r>
            <a:r>
              <a:rPr lang="hu-HU" dirty="0"/>
              <a:t>we are ready !!!</a:t>
            </a:r>
          </a:p>
        </p:txBody>
      </p:sp>
    </p:spTree>
    <p:extLst>
      <p:ext uri="{BB962C8B-B14F-4D97-AF65-F5344CB8AC3E}">
        <p14:creationId xmlns:p14="http://schemas.microsoft.com/office/powerpoint/2010/main" val="3077930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58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18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Making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W</a:t>
            </a:r>
            <a:r>
              <a:rPr lang="en-US" dirty="0"/>
              <a:t>e </a:t>
            </a:r>
            <a:r>
              <a:rPr lang="hu-HU" dirty="0"/>
              <a:t>want to make </a:t>
            </a:r>
            <a:r>
              <a:rPr lang="en-US" dirty="0"/>
              <a:t>a</a:t>
            </a:r>
            <a:r>
              <a:rPr lang="hu-HU" dirty="0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exam schedule</a:t>
            </a:r>
            <a:r>
              <a:rPr lang="en-US" dirty="0"/>
              <a:t> for a university. We have different subjects and</a:t>
            </a:r>
            <a:r>
              <a:rPr lang="hu-HU" dirty="0"/>
              <a:t> different</a:t>
            </a:r>
            <a:r>
              <a:rPr lang="en-US" dirty="0"/>
              <a:t> students enrolled </a:t>
            </a:r>
            <a:r>
              <a:rPr lang="hu-HU" dirty="0"/>
              <a:t>on </a:t>
            </a:r>
            <a:r>
              <a:rPr lang="en-US" dirty="0"/>
              <a:t>every subject. Many subjects would have common students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en-US" b="1" dirty="0"/>
              <a:t>How do we schedule the exam so that </a:t>
            </a:r>
            <a:r>
              <a:rPr lang="en-US" b="1" dirty="0">
                <a:solidFill>
                  <a:srgbClr val="FFFF00"/>
                </a:solidFill>
              </a:rPr>
              <a:t>no two exams with a common student are scheduled at</a:t>
            </a:r>
            <a:r>
              <a:rPr lang="hu-HU" b="1" dirty="0">
                <a:solidFill>
                  <a:srgbClr val="FFFF00"/>
                </a:solidFill>
              </a:rPr>
              <a:t> the</a:t>
            </a:r>
            <a:r>
              <a:rPr lang="en-US" b="1" dirty="0">
                <a:solidFill>
                  <a:srgbClr val="FFFF00"/>
                </a:solidFill>
              </a:rPr>
              <a:t> same time</a:t>
            </a:r>
            <a:r>
              <a:rPr lang="en-US" b="1" dirty="0"/>
              <a:t>? How many </a:t>
            </a:r>
            <a:r>
              <a:rPr lang="en-US" b="1" dirty="0">
                <a:solidFill>
                  <a:srgbClr val="FFFF00"/>
                </a:solidFill>
              </a:rPr>
              <a:t>minimum time slots are needed </a:t>
            </a:r>
            <a:r>
              <a:rPr lang="en-US" b="1" dirty="0"/>
              <a:t>to schedule all exams?</a:t>
            </a:r>
            <a:endParaRPr lang="hu-HU" b="1" dirty="0"/>
          </a:p>
          <a:p>
            <a:pPr marL="0" indent="0">
              <a:buNone/>
            </a:pPr>
            <a:r>
              <a:rPr lang="en-US" dirty="0"/>
              <a:t>This problem can be represented as a graph where </a:t>
            </a:r>
            <a:r>
              <a:rPr lang="en-US" dirty="0">
                <a:solidFill>
                  <a:srgbClr val="FFFF00"/>
                </a:solidFill>
              </a:rPr>
              <a:t>every vertex is a subject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an edge </a:t>
            </a:r>
            <a:r>
              <a:rPr lang="en-US" dirty="0"/>
              <a:t>between two vertices mean</a:t>
            </a:r>
            <a:r>
              <a:rPr lang="hu-HU" dirty="0"/>
              <a:t>s</a:t>
            </a:r>
            <a:r>
              <a:rPr lang="en-US" dirty="0"/>
              <a:t> there is </a:t>
            </a:r>
            <a:r>
              <a:rPr lang="en-US" dirty="0">
                <a:solidFill>
                  <a:srgbClr val="FFFF00"/>
                </a:solidFill>
              </a:rPr>
              <a:t>a common student</a:t>
            </a:r>
            <a:r>
              <a:rPr lang="en-US" dirty="0"/>
              <a:t>. So this is a graph coloring problem where minimum number of time slots is equal to the chromatic number of the graph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807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598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8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85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23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61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598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597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3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82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0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5" y="452718"/>
            <a:ext cx="9316739" cy="1400530"/>
          </a:xfrm>
        </p:spPr>
        <p:txBody>
          <a:bodyPr/>
          <a:lstStyle/>
          <a:p>
            <a:r>
              <a:rPr lang="hu-HU" b="1" u="sng" dirty="0"/>
              <a:t>Radio frequency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468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frequencies are assigned to towers, frequencies assigned to all towers at the same location must be different</a:t>
            </a:r>
            <a:r>
              <a:rPr lang="hu-HU" dirty="0"/>
              <a:t> because of the interference !!!</a:t>
            </a:r>
          </a:p>
          <a:p>
            <a:pPr marL="0" indent="0">
              <a:buNone/>
            </a:pPr>
            <a:r>
              <a:rPr lang="en-US" b="1" dirty="0"/>
              <a:t>How to assign frequencies with this constraint? What is the </a:t>
            </a:r>
            <a:r>
              <a:rPr lang="en-US" b="1" dirty="0">
                <a:solidFill>
                  <a:srgbClr val="FFFF00"/>
                </a:solidFill>
              </a:rPr>
              <a:t>minimum number of frequencies needed</a:t>
            </a:r>
            <a:r>
              <a:rPr lang="en-US" b="1" dirty="0"/>
              <a:t>? </a:t>
            </a:r>
            <a:endParaRPr lang="hu-HU" b="1" dirty="0"/>
          </a:p>
          <a:p>
            <a:pPr marL="0" indent="0">
              <a:buNone/>
            </a:pPr>
            <a:r>
              <a:rPr lang="en-US" dirty="0"/>
              <a:t>This problem is also an instance of graph coloring problem where </a:t>
            </a:r>
            <a:r>
              <a:rPr lang="en-US" dirty="0">
                <a:solidFill>
                  <a:srgbClr val="FFFF00"/>
                </a:solidFill>
              </a:rPr>
              <a:t>every tower represents a vertex</a:t>
            </a:r>
            <a:r>
              <a:rPr lang="en-US" dirty="0"/>
              <a:t> and an </a:t>
            </a:r>
            <a:r>
              <a:rPr lang="en-US" dirty="0">
                <a:solidFill>
                  <a:srgbClr val="FFFF00"/>
                </a:solidFill>
              </a:rPr>
              <a:t>edge</a:t>
            </a:r>
            <a:r>
              <a:rPr lang="en-US" dirty="0"/>
              <a:t> between two towers represents that they are </a:t>
            </a:r>
            <a:r>
              <a:rPr lang="en-US" dirty="0">
                <a:solidFill>
                  <a:srgbClr val="FFFF00"/>
                </a:solidFill>
              </a:rPr>
              <a:t>in range of each other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48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466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72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179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969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178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444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383612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347326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887711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187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compiler optimization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register allocation is the process of assigning a large number of target program variables onto </a:t>
            </a:r>
            <a:r>
              <a:rPr lang="en-US" dirty="0">
                <a:solidFill>
                  <a:srgbClr val="FFFF00"/>
                </a:solidFill>
              </a:rPr>
              <a:t>a small number of </a:t>
            </a:r>
            <a:r>
              <a:rPr lang="en-US" b="1" dirty="0">
                <a:solidFill>
                  <a:srgbClr val="FFFF00"/>
                </a:solidFill>
              </a:rPr>
              <a:t>CPU</a:t>
            </a:r>
            <a:r>
              <a:rPr lang="en-US" dirty="0">
                <a:solidFill>
                  <a:srgbClr val="FFFF00"/>
                </a:solidFill>
              </a:rPr>
              <a:t> registers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844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969289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66915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6657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7874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9091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0308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620" y="1654645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6657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7874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9091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0308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3620" y="2375862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6657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97874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19091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40308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3620" y="3097079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6657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7874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9091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40308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33620" y="3818296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76657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7874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9091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0308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33620" y="4539513"/>
            <a:ext cx="721217" cy="72121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672703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Code Implementation</a:t>
            </a:r>
            <a:endParaRPr lang="hu-HU" sz="60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B65E5B-B17A-49D8-AF6E-DCE88DA0A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6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Map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We want to construct a map of countries or states where adjacent countries or states can not be assigned the same color</a:t>
            </a:r>
          </a:p>
          <a:p>
            <a:pPr marL="0" indent="0">
              <a:buNone/>
            </a:pPr>
            <a:r>
              <a:rPr lang="hu-HU" b="1" dirty="0"/>
              <a:t>This is the „tipical” coloring problem by the way !!!</a:t>
            </a:r>
          </a:p>
          <a:p>
            <a:pPr marL="0" indent="0">
              <a:buNone/>
            </a:pPr>
            <a:r>
              <a:rPr lang="en-US" dirty="0"/>
              <a:t>Four colors are sufficient to color any map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b="1" i="1" dirty="0"/>
              <a:t>„</a:t>
            </a:r>
            <a:r>
              <a:rPr lang="hu-HU" b="1" i="1" dirty="0">
                <a:solidFill>
                  <a:srgbClr val="FFFF00"/>
                </a:solidFill>
              </a:rPr>
              <a:t>four color theorem</a:t>
            </a:r>
            <a:r>
              <a:rPr lang="hu-HU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Greedy approach </a:t>
            </a:r>
            <a:r>
              <a:rPr lang="hu-HU" dirty="0">
                <a:sym typeface="Wingdings" panose="05000000000000000000" pitchFamily="2" charset="2"/>
              </a:rPr>
              <a:t> finds the solution but not the most optimal one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It may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uses more colors </a:t>
            </a:r>
            <a:r>
              <a:rPr lang="hu-HU" dirty="0">
                <a:sym typeface="Wingdings" panose="05000000000000000000" pitchFamily="2" charset="2"/>
              </a:rPr>
              <a:t>than necessary !!!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Fast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Powell-Welsh algorithm  relies on sorting the nodes according to the degrees + we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start</a:t>
            </a:r>
            <a:r>
              <a:rPr lang="hu-HU" dirty="0">
                <a:sym typeface="Wingdings" panose="05000000000000000000" pitchFamily="2" charset="2"/>
              </a:rPr>
              <a:t> assigning colors to the nodes with the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most neighbors</a:t>
            </a:r>
            <a:r>
              <a:rPr lang="hu-HU" dirty="0">
                <a:sym typeface="Wingdings" panose="05000000000000000000" pitchFamily="2" charset="2"/>
              </a:rPr>
              <a:t> !!!</a:t>
            </a:r>
          </a:p>
          <a:p>
            <a:r>
              <a:rPr lang="hu-HU" b="1" dirty="0">
                <a:sym typeface="Wingdings" panose="05000000000000000000" pitchFamily="2" charset="2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234189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7987</TotalTime>
  <Words>1287</Words>
  <Application>Microsoft Office PowerPoint</Application>
  <PresentationFormat>寬螢幕</PresentationFormat>
  <Paragraphs>513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73</vt:i4>
      </vt:variant>
    </vt:vector>
  </HeadingPairs>
  <TitlesOfParts>
    <vt:vector size="80" baseType="lpstr">
      <vt:lpstr>新細明體</vt:lpstr>
      <vt:lpstr>Arial</vt:lpstr>
      <vt:lpstr>Century Gothic</vt:lpstr>
      <vt:lpstr>Wingdings</vt:lpstr>
      <vt:lpstr>Wingdings 3</vt:lpstr>
      <vt:lpstr>Ion</vt:lpstr>
      <vt:lpstr>1_Ion</vt:lpstr>
      <vt:lpstr>COLORING PROBLEM</vt:lpstr>
      <vt:lpstr>Coloring problem</vt:lpstr>
      <vt:lpstr>Applications</vt:lpstr>
      <vt:lpstr>Bipartite graphs</vt:lpstr>
      <vt:lpstr>Making schedules</vt:lpstr>
      <vt:lpstr>Radio frequency assignment</vt:lpstr>
      <vt:lpstr>Register allocation</vt:lpstr>
      <vt:lpstr>Map coloring</vt:lpstr>
      <vt:lpstr>Solutions</vt:lpstr>
      <vt:lpstr>Backtracking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 Implementation</vt:lpstr>
      <vt:lpstr>PowerPoint 簡報</vt:lpstr>
      <vt:lpstr>PowerPoint 簡報</vt:lpstr>
      <vt:lpstr>SUDOKU PROBLEM</vt:lpstr>
      <vt:lpstr>PowerPoint 簡報</vt:lpstr>
      <vt:lpstr>PowerPoint 簡報</vt:lpstr>
      <vt:lpstr>Sudoku</vt:lpstr>
      <vt:lpstr>PowerPoint 簡報</vt:lpstr>
      <vt:lpstr>Sudoku</vt:lpstr>
      <vt:lpstr>Backtracking</vt:lpstr>
      <vt:lpstr>Code Implementation</vt:lpstr>
      <vt:lpstr>FLOOD FILL PROBLEM</vt:lpstr>
      <vt:lpstr>Flood Fill problem</vt:lpstr>
      <vt:lpstr>Code Implementation</vt:lpstr>
      <vt:lpstr>KNIGHT’S TOUR PROBLEM</vt:lpstr>
      <vt:lpstr>Knight’s tour problem</vt:lpstr>
      <vt:lpstr>PowerPoint 簡報</vt:lpstr>
      <vt:lpstr>PowerPoint 簡報</vt:lpstr>
      <vt:lpstr>PowerPoint 簡報</vt:lpstr>
      <vt:lpstr>Schwenk theorem</vt:lpstr>
      <vt:lpstr>Backtracking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Daniel</cp:lastModifiedBy>
  <cp:revision>63</cp:revision>
  <dcterms:created xsi:type="dcterms:W3CDTF">2015-03-28T11:16:14Z</dcterms:created>
  <dcterms:modified xsi:type="dcterms:W3CDTF">2020-04-18T19:15:30Z</dcterms:modified>
</cp:coreProperties>
</file>