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0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46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6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62" r:id="rId52"/>
    <p:sldId id="363" r:id="rId53"/>
    <p:sldId id="36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091" autoAdjust="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1AA7A-F883-491E-BCA6-FC60D92DA861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91899-DFBD-4F9D-9971-EBA4761B4B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Here is going to talk about the differences between stack memory and heap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Stack memory are managed by operating systems.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91899-DFBD-4F9D-9971-EBA4761B4B2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60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21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8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6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8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9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1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FABAD4-0B0C-40E3-B62A-6CB5DF28169C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F15F-2B06-49E8-83BC-D0654F8AC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27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STACK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5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Pop operation</a:t>
            </a:r>
            <a:r>
              <a:rPr lang="hu-HU" dirty="0"/>
              <a:t>: we take the last item we have inserted to the top of the stack (LIFO)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156" y="151897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stack.pop();</a:t>
            </a:r>
          </a:p>
        </p:txBody>
      </p:sp>
      <p:sp>
        <p:nvSpPr>
          <p:cNvPr id="12" name="Oval 11"/>
          <p:cNvSpPr/>
          <p:nvPr/>
        </p:nvSpPr>
        <p:spPr>
          <a:xfrm>
            <a:off x="5780844" y="1937045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141249" y="3123292"/>
            <a:ext cx="0" cy="8526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12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Pop operation</a:t>
            </a:r>
            <a:r>
              <a:rPr lang="hu-HU" dirty="0"/>
              <a:t>: we take the last item we have inserted to the top of the stack (LIFO)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9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Pop operation</a:t>
            </a:r>
            <a:r>
              <a:rPr lang="hu-HU" dirty="0"/>
              <a:t>: we take the last item we have inserted to the top of the stack (LIFO)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56" y="151897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stack.pop();</a:t>
            </a:r>
          </a:p>
        </p:txBody>
      </p:sp>
    </p:spTree>
    <p:extLst>
      <p:ext uri="{BB962C8B-B14F-4D97-AF65-F5344CB8AC3E}">
        <p14:creationId xmlns:p14="http://schemas.microsoft.com/office/powerpoint/2010/main" val="276735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Pop operation</a:t>
            </a:r>
            <a:r>
              <a:rPr lang="hu-HU" dirty="0"/>
              <a:t>: we take the last item we have inserted to the top of the stack (LIFO)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5156" y="1518970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stack.pop();</a:t>
            </a:r>
          </a:p>
        </p:txBody>
      </p:sp>
      <p:sp>
        <p:nvSpPr>
          <p:cNvPr id="11" name="Oval 10"/>
          <p:cNvSpPr/>
          <p:nvPr/>
        </p:nvSpPr>
        <p:spPr>
          <a:xfrm>
            <a:off x="5780844" y="163848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23322" y="2717878"/>
            <a:ext cx="0" cy="8526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9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86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Peek operation</a:t>
            </a:r>
            <a:r>
              <a:rPr lang="hu-HU" dirty="0"/>
              <a:t>: return the item from the top of the stack without removing it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5595" y="353229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1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86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Peek operation</a:t>
            </a:r>
            <a:r>
              <a:rPr lang="hu-HU" dirty="0"/>
              <a:t>: return the item from the top of the stack without removing it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5595" y="353229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156" y="151897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stack.peek();</a:t>
            </a:r>
          </a:p>
        </p:txBody>
      </p:sp>
    </p:spTree>
    <p:extLst>
      <p:ext uri="{BB962C8B-B14F-4D97-AF65-F5344CB8AC3E}">
        <p14:creationId xmlns:p14="http://schemas.microsoft.com/office/powerpoint/2010/main" val="52355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8618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Peek operation</a:t>
            </a:r>
            <a:r>
              <a:rPr lang="hu-HU" dirty="0"/>
              <a:t>: return the item from the top of the stack without removing it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5595" y="3532292"/>
            <a:ext cx="654909" cy="65490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156" y="151897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stack.peek();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14903" y="2837067"/>
            <a:ext cx="4312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peek() method will return 88</a:t>
            </a:r>
          </a:p>
          <a:p>
            <a:r>
              <a:rPr lang="hu-HU" dirty="0"/>
              <a:t>but the structure of the stack remains</a:t>
            </a:r>
          </a:p>
          <a:p>
            <a:r>
              <a:rPr lang="hu-HU" dirty="0"/>
              <a:t>the same !!!</a:t>
            </a:r>
          </a:p>
        </p:txBody>
      </p:sp>
    </p:spTree>
    <p:extLst>
      <p:ext uri="{BB962C8B-B14F-4D97-AF65-F5344CB8AC3E}">
        <p14:creationId xmlns:p14="http://schemas.microsoft.com/office/powerpoint/2010/main" val="93822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 stack-oriented programming languages</a:t>
            </a:r>
          </a:p>
          <a:p>
            <a:r>
              <a:rPr lang="hu-HU" dirty="0"/>
              <a:t>Graph algorithms: </a:t>
            </a:r>
            <a:r>
              <a:rPr lang="hu-HU" b="1" dirty="0">
                <a:solidFill>
                  <a:srgbClr val="FFFF00"/>
                </a:solidFill>
              </a:rPr>
              <a:t>depth-first search </a:t>
            </a:r>
            <a:r>
              <a:rPr lang="hu-HU" dirty="0"/>
              <a:t>can be implemented with stacks ( or with recursion )</a:t>
            </a:r>
          </a:p>
          <a:p>
            <a:r>
              <a:rPr lang="hu-HU" dirty="0"/>
              <a:t>Finding </a:t>
            </a:r>
            <a:r>
              <a:rPr lang="hu-HU" b="1" dirty="0">
                <a:solidFill>
                  <a:srgbClr val="FFFF00"/>
                </a:solidFill>
              </a:rPr>
              <a:t>Euler-cycles</a:t>
            </a:r>
            <a:r>
              <a:rPr lang="hu-HU" dirty="0"/>
              <a:t> in a graph</a:t>
            </a:r>
          </a:p>
          <a:p>
            <a:r>
              <a:rPr lang="hu-HU" dirty="0"/>
              <a:t>Finding </a:t>
            </a:r>
            <a:r>
              <a:rPr lang="hu-HU" b="1" dirty="0">
                <a:solidFill>
                  <a:srgbClr val="FFFF00"/>
                </a:solidFill>
              </a:rPr>
              <a:t>strongly connected components </a:t>
            </a:r>
            <a:r>
              <a:rPr lang="hu-HU" dirty="0"/>
              <a:t>in a graph</a:t>
            </a:r>
          </a:p>
        </p:txBody>
      </p:sp>
    </p:spTree>
    <p:extLst>
      <p:ext uri="{BB962C8B-B14F-4D97-AF65-F5344CB8AC3E}">
        <p14:creationId xmlns:p14="http://schemas.microsoft.com/office/powerpoint/2010/main" val="3313333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Stack</a:t>
            </a:r>
            <a:r>
              <a:rPr lang="hu-HU" dirty="0"/>
              <a:t>   „call stack”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Most important application of stacks: </a:t>
            </a:r>
            <a:r>
              <a:rPr lang="hu-HU" b="1" dirty="0">
                <a:solidFill>
                  <a:srgbClr val="FFFF00"/>
                </a:solidFill>
              </a:rPr>
              <a:t>stack memory</a:t>
            </a:r>
          </a:p>
          <a:p>
            <a:r>
              <a:rPr lang="hu-HU" dirty="0"/>
              <a:t>It is a </a:t>
            </a:r>
            <a:r>
              <a:rPr lang="en-US" dirty="0"/>
              <a:t>special </a:t>
            </a:r>
            <a:r>
              <a:rPr lang="en-US" b="1" dirty="0">
                <a:solidFill>
                  <a:srgbClr val="FFFF00"/>
                </a:solidFill>
              </a:rPr>
              <a:t>region</a:t>
            </a:r>
            <a:r>
              <a:rPr lang="en-US" dirty="0"/>
              <a:t> of </a:t>
            </a:r>
            <a:r>
              <a:rPr lang="hu-HU" dirty="0"/>
              <a:t>the </a:t>
            </a:r>
            <a:r>
              <a:rPr lang="en-US" dirty="0"/>
              <a:t>memory</a:t>
            </a:r>
            <a:r>
              <a:rPr lang="hu-HU" dirty="0"/>
              <a:t> (in the RAM)</a:t>
            </a:r>
            <a:r>
              <a:rPr lang="en-US" dirty="0"/>
              <a:t> </a:t>
            </a:r>
            <a:endParaRPr lang="hu-HU" dirty="0"/>
          </a:p>
          <a:p>
            <a:r>
              <a:rPr lang="hu-HU" dirty="0"/>
              <a:t>A c</a:t>
            </a:r>
            <a:r>
              <a:rPr lang="en-US" dirty="0"/>
              <a:t>all stack is a</a:t>
            </a:r>
            <a:r>
              <a:rPr lang="hu-HU" dirty="0"/>
              <a:t>n abstract data type</a:t>
            </a:r>
            <a:r>
              <a:rPr lang="en-US" dirty="0"/>
              <a:t> that stores information about the active subroutines</a:t>
            </a:r>
            <a:r>
              <a:rPr lang="hu-HU" dirty="0"/>
              <a:t> / methods / functions</a:t>
            </a:r>
            <a:r>
              <a:rPr lang="en-US" dirty="0"/>
              <a:t> of a computer program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/>
              <a:t>he </a:t>
            </a:r>
            <a:r>
              <a:rPr lang="en-US" dirty="0">
                <a:solidFill>
                  <a:srgbClr val="FFFF00"/>
                </a:solidFill>
              </a:rPr>
              <a:t>details are normally hidden </a:t>
            </a:r>
            <a:r>
              <a:rPr lang="en-US" dirty="0"/>
              <a:t>and automatic in high-level programming languages</a:t>
            </a:r>
            <a:endParaRPr lang="hu-HU" dirty="0"/>
          </a:p>
          <a:p>
            <a:r>
              <a:rPr lang="hu-HU" u="sng" dirty="0"/>
              <a:t>Why is it good?</a:t>
            </a:r>
          </a:p>
          <a:p>
            <a:r>
              <a:rPr lang="hu-HU" dirty="0"/>
              <a:t>It </a:t>
            </a:r>
            <a:r>
              <a:rPr lang="hu-HU" dirty="0">
                <a:solidFill>
                  <a:srgbClr val="FFFF00"/>
                </a:solidFill>
              </a:rPr>
              <a:t>k</a:t>
            </a:r>
            <a:r>
              <a:rPr lang="en-US" dirty="0" err="1">
                <a:solidFill>
                  <a:srgbClr val="FFFF00"/>
                </a:solidFill>
              </a:rPr>
              <a:t>eep</a:t>
            </a:r>
            <a:r>
              <a:rPr lang="hu-HU" dirty="0">
                <a:solidFill>
                  <a:srgbClr val="FFFF00"/>
                </a:solidFill>
              </a:rPr>
              <a:t>s</a:t>
            </a:r>
            <a:r>
              <a:rPr lang="en-US" dirty="0">
                <a:solidFill>
                  <a:srgbClr val="FFFF00"/>
                </a:solidFill>
              </a:rPr>
              <a:t> track of the point </a:t>
            </a:r>
            <a:r>
              <a:rPr lang="en-US" dirty="0"/>
              <a:t>to which each active subroutine should return control when it finishes executing</a:t>
            </a:r>
            <a:endParaRPr lang="hu-HU" dirty="0"/>
          </a:p>
          <a:p>
            <a:r>
              <a:rPr lang="hu-HU" dirty="0"/>
              <a:t>S</a:t>
            </a:r>
            <a:r>
              <a:rPr lang="en-US" dirty="0" err="1"/>
              <a:t>tores</a:t>
            </a:r>
            <a:r>
              <a:rPr lang="en-US" dirty="0"/>
              <a:t> temporary variables created by each function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519841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time a function declares a new variable it is pushed onto the stack</a:t>
            </a:r>
            <a:endParaRPr lang="hu-HU" dirty="0"/>
          </a:p>
          <a:p>
            <a:r>
              <a:rPr lang="hu-HU" dirty="0"/>
              <a:t>E</a:t>
            </a:r>
            <a:r>
              <a:rPr lang="en-US" dirty="0"/>
              <a:t>very time a function </a:t>
            </a:r>
            <a:r>
              <a:rPr lang="en-US" dirty="0">
                <a:solidFill>
                  <a:srgbClr val="FFFF00"/>
                </a:solidFill>
              </a:rPr>
              <a:t>exits</a:t>
            </a:r>
            <a:r>
              <a:rPr lang="en-US" dirty="0"/>
              <a:t> </a:t>
            </a:r>
            <a:r>
              <a:rPr lang="hu-HU" dirty="0"/>
              <a:t>all</a:t>
            </a:r>
            <a:r>
              <a:rPr lang="en-US" dirty="0"/>
              <a:t> of the variables</a:t>
            </a:r>
            <a:r>
              <a:rPr lang="hu-HU" dirty="0"/>
              <a:t> -</a:t>
            </a:r>
            <a:r>
              <a:rPr lang="en-US" dirty="0"/>
              <a:t> pushed onto the stack by that function</a:t>
            </a:r>
            <a:r>
              <a:rPr lang="hu-HU" dirty="0"/>
              <a:t> -</a:t>
            </a:r>
            <a:r>
              <a:rPr lang="en-US" dirty="0"/>
              <a:t> are </a:t>
            </a:r>
            <a:r>
              <a:rPr lang="en-US" dirty="0">
                <a:solidFill>
                  <a:srgbClr val="FFFF00"/>
                </a:solidFill>
              </a:rPr>
              <a:t>freed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en-US" dirty="0"/>
              <a:t>all of its variables are popped off of the stack </a:t>
            </a:r>
            <a:r>
              <a:rPr lang="hu-HU" dirty="0"/>
              <a:t>// </a:t>
            </a:r>
            <a:r>
              <a:rPr lang="en-US" dirty="0"/>
              <a:t>and lost forever</a:t>
            </a:r>
            <a:r>
              <a:rPr lang="hu-HU" dirty="0"/>
              <a:t> !!!</a:t>
            </a:r>
          </a:p>
          <a:p>
            <a:r>
              <a:rPr lang="hu-HU" dirty="0">
                <a:solidFill>
                  <a:srgbClr val="FFFF00"/>
                </a:solidFill>
              </a:rPr>
              <a:t>Local variables</a:t>
            </a:r>
            <a:r>
              <a:rPr lang="hu-HU" dirty="0"/>
              <a:t>: they are on the stack, after function returns they are lost</a:t>
            </a:r>
          </a:p>
          <a:p>
            <a:r>
              <a:rPr lang="hu-HU" dirty="0"/>
              <a:t>Stack memory is </a:t>
            </a:r>
            <a:r>
              <a:rPr lang="hu-HU" dirty="0">
                <a:solidFill>
                  <a:srgbClr val="FFFF00"/>
                </a:solidFill>
              </a:rPr>
              <a:t>limited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92758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4168"/>
          </a:xfrm>
        </p:spPr>
        <p:txBody>
          <a:bodyPr/>
          <a:lstStyle/>
          <a:p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149178"/>
            <a:ext cx="8946541" cy="5387546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It is an abstract data type (interface)</a:t>
            </a:r>
            <a:endParaRPr lang="en-US" dirty="0"/>
          </a:p>
          <a:p>
            <a:pPr lvl="1"/>
            <a:r>
              <a:rPr lang="en-US" dirty="0"/>
              <a:t>The underneath data structure could be </a:t>
            </a:r>
            <a:r>
              <a:rPr lang="en-US" b="1" dirty="0">
                <a:solidFill>
                  <a:srgbClr val="FFFF00"/>
                </a:solidFill>
              </a:rPr>
              <a:t>list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dirty="0"/>
              <a:t>Basic operations: </a:t>
            </a:r>
            <a:r>
              <a:rPr lang="hu-HU" b="1" dirty="0">
                <a:solidFill>
                  <a:srgbClr val="FFFF00"/>
                </a:solidFill>
              </a:rPr>
              <a:t>pop(), push() and peek()</a:t>
            </a:r>
          </a:p>
          <a:p>
            <a:r>
              <a:rPr lang="hu-HU" b="1" dirty="0">
                <a:solidFill>
                  <a:srgbClr val="FFFF00"/>
                </a:solidFill>
              </a:rPr>
              <a:t>LIFO</a:t>
            </a:r>
            <a:r>
              <a:rPr lang="hu-HU" dirty="0"/>
              <a:t> structure: last in first out </a:t>
            </a:r>
          </a:p>
          <a:p>
            <a:r>
              <a:rPr lang="en-US" dirty="0"/>
              <a:t>In most high level languages, a stack can be easily implemented either </a:t>
            </a:r>
            <a:r>
              <a:rPr lang="hu-HU" dirty="0"/>
              <a:t>with </a:t>
            </a:r>
            <a:r>
              <a:rPr lang="en-US" dirty="0">
                <a:solidFill>
                  <a:srgbClr val="FFFF00"/>
                </a:solidFill>
              </a:rPr>
              <a:t>array</a:t>
            </a:r>
            <a:r>
              <a:rPr lang="hu-HU" dirty="0">
                <a:solidFill>
                  <a:srgbClr val="FFFF00"/>
                </a:solidFill>
              </a:rPr>
              <a:t>s</a:t>
            </a:r>
            <a:r>
              <a:rPr lang="hu-HU" dirty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FFFF00"/>
                </a:solidFill>
              </a:rPr>
              <a:t>linked list</a:t>
            </a:r>
            <a:r>
              <a:rPr lang="hu-HU" dirty="0">
                <a:solidFill>
                  <a:srgbClr val="FFFF00"/>
                </a:solidFill>
              </a:rPr>
              <a:t>s</a:t>
            </a:r>
          </a:p>
          <a:p>
            <a:r>
              <a:rPr lang="en-US" dirty="0"/>
              <a:t>A number of programming languages are </a:t>
            </a:r>
            <a:r>
              <a:rPr lang="en-US" b="1" dirty="0">
                <a:solidFill>
                  <a:srgbClr val="FFFF00"/>
                </a:solidFill>
              </a:rPr>
              <a:t>stack-oriented</a:t>
            </a:r>
            <a:r>
              <a:rPr lang="en-US" dirty="0"/>
              <a:t>, meaning they define most basic operations (adding two numbers, printing a character) as </a:t>
            </a:r>
            <a:r>
              <a:rPr lang="en-US" dirty="0">
                <a:solidFill>
                  <a:srgbClr val="FFFF00"/>
                </a:solidFill>
              </a:rPr>
              <a:t>taking their arguments from the stack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placing any return values back on the stack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3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Heap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359" y="1730701"/>
            <a:ext cx="9965282" cy="4195481"/>
          </a:xfrm>
        </p:spPr>
        <p:txBody>
          <a:bodyPr/>
          <a:lstStyle/>
          <a:p>
            <a:r>
              <a:rPr lang="en-US" dirty="0"/>
              <a:t>The heap is a region of memory that is </a:t>
            </a:r>
            <a:r>
              <a:rPr lang="en-US" dirty="0">
                <a:solidFill>
                  <a:srgbClr val="FFFF00"/>
                </a:solidFill>
              </a:rPr>
              <a:t>not</a:t>
            </a:r>
            <a:r>
              <a:rPr lang="en-US" dirty="0"/>
              <a:t> managed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  <a:r>
              <a:rPr lang="en-US" dirty="0"/>
              <a:t> for you</a:t>
            </a:r>
            <a:endParaRPr lang="hu-HU" dirty="0"/>
          </a:p>
          <a:p>
            <a:r>
              <a:rPr lang="hu-HU" dirty="0"/>
              <a:t>This is a </a:t>
            </a:r>
            <a:r>
              <a:rPr lang="hu-HU" dirty="0">
                <a:solidFill>
                  <a:srgbClr val="FFFF00"/>
                </a:solidFill>
              </a:rPr>
              <a:t>large region </a:t>
            </a:r>
            <a:r>
              <a:rPr lang="hu-HU" dirty="0"/>
              <a:t>of memory // unlike stack memory</a:t>
            </a:r>
          </a:p>
          <a:p>
            <a:r>
              <a:rPr lang="hu-HU" b="1" dirty="0"/>
              <a:t>C</a:t>
            </a:r>
            <a:r>
              <a:rPr lang="hu-HU" dirty="0"/>
              <a:t>: </a:t>
            </a:r>
            <a:r>
              <a:rPr lang="hu-HU" b="1" dirty="0">
                <a:solidFill>
                  <a:srgbClr val="FFFF00"/>
                </a:solidFill>
              </a:rPr>
              <a:t>malloc() </a:t>
            </a:r>
            <a:r>
              <a:rPr lang="hu-HU" dirty="0"/>
              <a:t>and </a:t>
            </a:r>
            <a:r>
              <a:rPr lang="hu-HU" b="1" dirty="0">
                <a:solidFill>
                  <a:srgbClr val="FFFF00"/>
                </a:solidFill>
              </a:rPr>
              <a:t>calloc() </a:t>
            </a:r>
            <a:r>
              <a:rPr lang="hu-HU" dirty="0"/>
              <a:t>function // with pointers</a:t>
            </a:r>
          </a:p>
          <a:p>
            <a:r>
              <a:rPr lang="hu-HU" b="1" dirty="0"/>
              <a:t>Java</a:t>
            </a:r>
            <a:r>
              <a:rPr lang="hu-HU" dirty="0"/>
              <a:t>: reference types and objects are on the heap</a:t>
            </a:r>
          </a:p>
          <a:p>
            <a:r>
              <a:rPr lang="hu-HU" dirty="0"/>
              <a:t>We have to </a:t>
            </a:r>
            <a:r>
              <a:rPr lang="hu-HU" b="1" dirty="0">
                <a:solidFill>
                  <a:srgbClr val="FF0000"/>
                </a:solidFill>
              </a:rPr>
              <a:t>deallocate</a:t>
            </a:r>
            <a:r>
              <a:rPr lang="hu-HU" dirty="0"/>
              <a:t> these memory chunks: because it is not managed automatically</a:t>
            </a:r>
            <a:r>
              <a:rPr lang="en-US" dirty="0"/>
              <a:t> (C++)</a:t>
            </a:r>
          </a:p>
          <a:p>
            <a:pPr lvl="1"/>
            <a:r>
              <a:rPr lang="en-US" dirty="0"/>
              <a:t>Java has the </a:t>
            </a:r>
            <a:r>
              <a:rPr lang="en-US" dirty="0">
                <a:solidFill>
                  <a:srgbClr val="FFFF00"/>
                </a:solidFill>
              </a:rPr>
              <a:t>Garbage Collection </a:t>
            </a:r>
            <a:r>
              <a:rPr lang="en-US" dirty="0"/>
              <a:t>mechanism </a:t>
            </a:r>
            <a:endParaRPr lang="hu-HU" dirty="0"/>
          </a:p>
          <a:p>
            <a:r>
              <a:rPr lang="hu-HU" dirty="0"/>
              <a:t>If not: </a:t>
            </a:r>
            <a:r>
              <a:rPr lang="hu-HU" b="1" dirty="0">
                <a:solidFill>
                  <a:srgbClr val="FF0000"/>
                </a:solidFill>
              </a:rPr>
              <a:t>memory leak </a:t>
            </a:r>
            <a:r>
              <a:rPr lang="hu-HU" dirty="0"/>
              <a:t>!!!</a:t>
            </a:r>
            <a:r>
              <a:rPr lang="en-US" dirty="0"/>
              <a:t> (dead objects on the heap memory)</a:t>
            </a:r>
            <a:endParaRPr lang="hu-HU" dirty="0"/>
          </a:p>
          <a:p>
            <a:r>
              <a:rPr lang="hu-HU" b="1" dirty="0">
                <a:solidFill>
                  <a:srgbClr val="FF0000"/>
                </a:solidFill>
              </a:rPr>
              <a:t>Slower</a:t>
            </a:r>
            <a:r>
              <a:rPr lang="hu-HU" dirty="0"/>
              <a:t> because of the pointers 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10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35617" y="1880317"/>
            <a:ext cx="795914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550794" y="1121451"/>
            <a:ext cx="0" cy="441646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1981" y="1237360"/>
            <a:ext cx="692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stack memory			heap memory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20391" y="2139456"/>
            <a:ext cx="8406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limited in size				no size limits</a:t>
            </a:r>
          </a:p>
          <a:p>
            <a:endParaRPr lang="hu-HU" dirty="0"/>
          </a:p>
          <a:p>
            <a:r>
              <a:rPr lang="hu-HU" dirty="0"/>
              <a:t>fast access				slow access</a:t>
            </a:r>
          </a:p>
          <a:p>
            <a:endParaRPr lang="hu-HU" dirty="0"/>
          </a:p>
          <a:p>
            <a:r>
              <a:rPr lang="hu-HU" dirty="0"/>
              <a:t>local variables				objects</a:t>
            </a:r>
          </a:p>
          <a:p>
            <a:endParaRPr lang="hu-HU" dirty="0"/>
          </a:p>
          <a:p>
            <a:r>
              <a:rPr lang="en-US" dirty="0"/>
              <a:t>space is managed</a:t>
            </a:r>
            <a:r>
              <a:rPr lang="hu-HU" dirty="0"/>
              <a:t>			memory may be fragmented</a:t>
            </a:r>
            <a:r>
              <a:rPr lang="en-US" dirty="0"/>
              <a:t> efficiently by CPU</a:t>
            </a:r>
            <a:endParaRPr lang="hu-HU" dirty="0"/>
          </a:p>
          <a:p>
            <a:endParaRPr lang="hu-HU" dirty="0"/>
          </a:p>
          <a:p>
            <a:r>
              <a:rPr lang="hu-HU" dirty="0"/>
              <a:t>variables </a:t>
            </a:r>
            <a:r>
              <a:rPr lang="hu-HU" dirty="0">
                <a:solidFill>
                  <a:srgbClr val="FFFF00"/>
                </a:solidFill>
              </a:rPr>
              <a:t>cannot</a:t>
            </a:r>
            <a:r>
              <a:rPr lang="hu-HU" dirty="0"/>
              <a:t>			variables </a:t>
            </a:r>
            <a:r>
              <a:rPr lang="hu-HU" dirty="0">
                <a:solidFill>
                  <a:srgbClr val="FFFF00"/>
                </a:solidFill>
              </a:rPr>
              <a:t>can</a:t>
            </a:r>
            <a:r>
              <a:rPr lang="hu-HU" dirty="0"/>
              <a:t> be resized </a:t>
            </a:r>
          </a:p>
          <a:p>
            <a:r>
              <a:rPr lang="hu-HU" dirty="0"/>
              <a:t> be resized					 // realloc() 	</a:t>
            </a:r>
          </a:p>
        </p:txBody>
      </p:sp>
    </p:spTree>
    <p:extLst>
      <p:ext uri="{BB962C8B-B14F-4D97-AF65-F5344CB8AC3E}">
        <p14:creationId xmlns:p14="http://schemas.microsoft.com/office/powerpoint/2010/main" val="1629961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Stack and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There are several situations when </a:t>
            </a:r>
            <a:r>
              <a:rPr lang="hu-HU" dirty="0">
                <a:solidFill>
                  <a:srgbClr val="FFFF00"/>
                </a:solidFill>
              </a:rPr>
              <a:t>recursive</a:t>
            </a:r>
            <a:r>
              <a:rPr lang="hu-HU" dirty="0"/>
              <a:t> methods are quite handy</a:t>
            </a:r>
          </a:p>
          <a:p>
            <a:r>
              <a:rPr lang="hu-HU" dirty="0"/>
              <a:t>For example: DFS, traversing a binary search tree, looking for an item in a linked list ...</a:t>
            </a:r>
          </a:p>
          <a:p>
            <a:r>
              <a:rPr lang="hu-HU" dirty="0"/>
              <a:t>What’s happening in the background?</a:t>
            </a:r>
          </a:p>
          <a:p>
            <a:r>
              <a:rPr lang="hu-HU" dirty="0"/>
              <a:t>All the recursive algorithms can be </a:t>
            </a:r>
            <a:r>
              <a:rPr lang="hu-HU" dirty="0">
                <a:solidFill>
                  <a:srgbClr val="FFFF00"/>
                </a:solidFill>
              </a:rPr>
              <a:t>transformed</a:t>
            </a:r>
            <a:r>
              <a:rPr lang="hu-HU" dirty="0"/>
              <a:t> into a simple method with stacks</a:t>
            </a:r>
          </a:p>
          <a:p>
            <a:r>
              <a:rPr lang="hu-HU" dirty="0"/>
              <a:t>IMPORTANT: if we use recursion, the </a:t>
            </a:r>
            <a:r>
              <a:rPr lang="hu-HU" dirty="0">
                <a:solidFill>
                  <a:srgbClr val="FFFF00"/>
                </a:solidFill>
              </a:rPr>
              <a:t>OS will use stacks </a:t>
            </a:r>
            <a:r>
              <a:rPr lang="hu-HU" dirty="0"/>
              <a:t>anyways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82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Depth-first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6111" y="2077700"/>
            <a:ext cx="448071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dfs(Vertex vertex) {</a:t>
            </a: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vertex.setVisited(true);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printf(vertex);</a:t>
            </a:r>
          </a:p>
          <a:p>
            <a:endParaRPr lang="hu-HU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for(Vertex v : vertex.neighbours() ){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!v.isVisited() ){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dfs(v);</a:t>
            </a: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939" y="5232992"/>
            <a:ext cx="1000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recursion						iterative approach with 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8766" y="1982450"/>
            <a:ext cx="49103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dfs(Vertex vertex) {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stack;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stack.push(vertex);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!stack.isEmpty() ){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actual = stack.pop();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for(Vertex v : actual .neighbours() ){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!v.isVisited() ){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v.setVisited(true);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stack.push(v);</a:t>
            </a:r>
            <a:endParaRPr lang="en-US" sz="14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hu-HU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00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with recursion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18669" y="1609080"/>
            <a:ext cx="38876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factorial(int n) {</a:t>
            </a:r>
          </a:p>
          <a:p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n == 0 )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hu-HU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 * factorial(n-1);</a:t>
            </a:r>
          </a:p>
          <a:p>
            <a:r>
              <a:rPr lang="hu-HU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8829" y="1424414"/>
            <a:ext cx="3692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factorial function with</a:t>
            </a:r>
          </a:p>
          <a:p>
            <a:r>
              <a:rPr lang="hu-HU" dirty="0"/>
              <a:t>Recursive implementation</a:t>
            </a:r>
          </a:p>
          <a:p>
            <a:endParaRPr lang="hu-HU" dirty="0"/>
          </a:p>
          <a:p>
            <a:r>
              <a:rPr lang="hu-HU" dirty="0"/>
              <a:t>n! = n * (n-1) * ... * 2 * 1</a:t>
            </a:r>
          </a:p>
          <a:p>
            <a:endParaRPr lang="hu-HU" dirty="0"/>
          </a:p>
          <a:p>
            <a:r>
              <a:rPr lang="hu-HU" dirty="0"/>
              <a:t>For example: 4! = 4*3*2*1 = 24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2130" y="3965770"/>
            <a:ext cx="9952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What does it all have to do with stacks? 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hu-HU" dirty="0"/>
              <a:t>The recursive function calls are </a:t>
            </a:r>
            <a:r>
              <a:rPr lang="hu-HU" dirty="0">
                <a:solidFill>
                  <a:srgbClr val="FFFF00"/>
                </a:solidFill>
              </a:rPr>
              <a:t>pushed</a:t>
            </a:r>
            <a:r>
              <a:rPr lang="en-US" dirty="0"/>
              <a:t> </a:t>
            </a:r>
            <a:r>
              <a:rPr lang="hu-HU" dirty="0"/>
              <a:t>onto the stack </a:t>
            </a:r>
            <a:r>
              <a:rPr lang="hu-HU" dirty="0">
                <a:solidFill>
                  <a:srgbClr val="FFFF00"/>
                </a:solidFill>
              </a:rPr>
              <a:t>until</a:t>
            </a:r>
            <a:r>
              <a:rPr lang="hu-HU" dirty="0"/>
              <a:t> we bump into the </a:t>
            </a:r>
            <a:r>
              <a:rPr lang="hu-HU" dirty="0">
                <a:solidFill>
                  <a:srgbClr val="FFFF00"/>
                </a:solidFill>
              </a:rPr>
              <a:t>base case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we keep </a:t>
            </a:r>
            <a:r>
              <a:rPr lang="hu-HU" dirty="0">
                <a:solidFill>
                  <a:srgbClr val="FFFF00"/>
                </a:solidFill>
              </a:rPr>
              <a:t>backtracking</a:t>
            </a:r>
            <a:r>
              <a:rPr lang="hu-HU" dirty="0"/>
              <a:t>: we know the base case so we know the subsolutions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if there are too many function calls to be pushed onto the stack: the </a:t>
            </a:r>
            <a:r>
              <a:rPr lang="hu-HU" dirty="0">
                <a:solidFill>
                  <a:srgbClr val="FFFF00"/>
                </a:solidFill>
              </a:rPr>
              <a:t>stack may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hu-HU" dirty="0">
                <a:solidFill>
                  <a:srgbClr val="FFFF00"/>
                </a:solidFill>
              </a:rPr>
              <a:t>get full</a:t>
            </a:r>
            <a:r>
              <a:rPr lang="hu-HU" dirty="0"/>
              <a:t> ... no more space left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FF0000"/>
                </a:solidFill>
              </a:rPr>
              <a:t>stack overflow </a:t>
            </a:r>
            <a:r>
              <a:rPr lang="hu-HU" dirty="0"/>
              <a:t>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1212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436836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103946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475417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3481" y="4051742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3*factorial(2)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1325170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3481" y="4051742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3*factorial(2)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23480" y="3345590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2*factorial(1)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42777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</p:spTree>
    <p:extLst>
      <p:ext uri="{BB962C8B-B14F-4D97-AF65-F5344CB8AC3E}">
        <p14:creationId xmlns:p14="http://schemas.microsoft.com/office/powerpoint/2010/main" val="3427946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3481" y="4051742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3*factorial(2)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23480" y="3345590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2*factorial(1)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3479" y="2639438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return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3006368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3481" y="4051742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3*factorial(2)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23480" y="3345590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2*1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1346122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4*factorial(3)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3481" y="4051742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3*2*1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4232388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factorial(4)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3482" y="4757894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4*3*2*1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111" y="529321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</p:txBody>
      </p:sp>
    </p:spTree>
    <p:extLst>
      <p:ext uri="{BB962C8B-B14F-4D97-AF65-F5344CB8AC3E}">
        <p14:creationId xmlns:p14="http://schemas.microsoft.com/office/powerpoint/2010/main" val="1827551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Factorial</a:t>
            </a:r>
            <a:r>
              <a:rPr lang="hu-HU" dirty="0"/>
              <a:t>: factorial(4)</a:t>
            </a:r>
            <a:endParaRPr lang="hu-HU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646111" y="2622149"/>
            <a:ext cx="3695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public void factorial(int n) {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if( n == 0 )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	return 1;</a:t>
            </a:r>
          </a:p>
          <a:p>
            <a:endParaRPr lang="hu-H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	return n * factorial(n-1);</a:t>
            </a:r>
          </a:p>
          <a:p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17196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633397" y="2136583"/>
            <a:ext cx="0" cy="404649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71967" y="6183077"/>
            <a:ext cx="246143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223482" y="5464046"/>
            <a:ext cx="2358399" cy="667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4*3*2*1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111" y="5293217"/>
            <a:ext cx="3259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 result = factorial(4)</a:t>
            </a:r>
          </a:p>
          <a:p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Result will be 4*3*2*1 = 24 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3884" y="1556827"/>
            <a:ext cx="820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Conclusion: recursive method calls are going to be </a:t>
            </a:r>
            <a:r>
              <a:rPr lang="hu-HU" b="1" dirty="0">
                <a:solidFill>
                  <a:srgbClr val="FF0000"/>
                </a:solidFill>
              </a:rPr>
              <a:t>piled up in the stack </a:t>
            </a:r>
          </a:p>
        </p:txBody>
      </p:sp>
    </p:spTree>
    <p:extLst>
      <p:ext uri="{BB962C8B-B14F-4D97-AF65-F5344CB8AC3E}">
        <p14:creationId xmlns:p14="http://schemas.microsoft.com/office/powerpoint/2010/main" val="204639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76325DA-6CE8-4111-BB12-8A2F6C6FF63F}"/>
              </a:ext>
            </a:extLst>
          </p:cNvPr>
          <p:cNvSpPr txBox="1"/>
          <p:nvPr/>
        </p:nvSpPr>
        <p:spPr>
          <a:xfrm>
            <a:off x="0" y="2542903"/>
            <a:ext cx="122877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atin typeface="+mj-lt"/>
              </a:rPr>
              <a:t>Stack </a:t>
            </a:r>
          </a:p>
          <a:p>
            <a:pPr algn="ctr"/>
            <a:r>
              <a:rPr lang="en-US" altLang="zh-TW" sz="6600" b="1" dirty="0">
                <a:latin typeface="+mj-lt"/>
              </a:rPr>
              <a:t>Implementation</a:t>
            </a:r>
            <a:endParaRPr lang="zh-TW" altLang="en-US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61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system uses almost all the important data structures. Let’s talk about the real-world applications of </a:t>
            </a:r>
            <a:r>
              <a:rPr lang="en-US" b="1" dirty="0"/>
              <a:t>stacks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Back button </a:t>
            </a:r>
            <a:r>
              <a:rPr lang="en-US" dirty="0"/>
              <a:t>in web browser</a:t>
            </a:r>
          </a:p>
          <a:p>
            <a:pPr lvl="2"/>
            <a:r>
              <a:rPr lang="en-US" dirty="0"/>
              <a:t>The recently visited websites and URLs are pushed onto a stack and the back button pops these URLs.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Undo</a:t>
            </a:r>
            <a:r>
              <a:rPr lang="en-US" dirty="0"/>
              <a:t> operation in software (Photoshop or Paint).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Stack memory </a:t>
            </a:r>
            <a:r>
              <a:rPr lang="en-US" dirty="0"/>
              <a:t>stores local variables and function calls.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072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QUEUE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85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1149178"/>
            <a:ext cx="9834654" cy="5387546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It is an abstract data type (interface)</a:t>
            </a:r>
          </a:p>
          <a:p>
            <a:r>
              <a:rPr lang="hu-HU" dirty="0"/>
              <a:t>Basic operations: </a:t>
            </a:r>
            <a:r>
              <a:rPr lang="hu-HU" b="1" dirty="0">
                <a:solidFill>
                  <a:srgbClr val="FFFF00"/>
                </a:solidFill>
              </a:rPr>
              <a:t>enqueue() and dequeue() , peek()</a:t>
            </a:r>
          </a:p>
          <a:p>
            <a:r>
              <a:rPr lang="hu-HU" b="1" dirty="0">
                <a:solidFill>
                  <a:srgbClr val="FFFF00"/>
                </a:solidFill>
              </a:rPr>
              <a:t>FIFO</a:t>
            </a:r>
            <a:r>
              <a:rPr lang="hu-HU" dirty="0"/>
              <a:t> structure: first in first out </a:t>
            </a:r>
          </a:p>
          <a:p>
            <a:r>
              <a:rPr lang="hu-HU" dirty="0"/>
              <a:t>It can be implemented with </a:t>
            </a:r>
            <a:r>
              <a:rPr lang="hu-HU" dirty="0">
                <a:solidFill>
                  <a:srgbClr val="FFFF00"/>
                </a:solidFill>
              </a:rPr>
              <a:t>dynamic arrays </a:t>
            </a:r>
            <a:r>
              <a:rPr lang="hu-HU" dirty="0"/>
              <a:t>as well as </a:t>
            </a:r>
            <a:r>
              <a:rPr lang="hu-HU" dirty="0">
                <a:solidFill>
                  <a:srgbClr val="FFFF00"/>
                </a:solidFill>
              </a:rPr>
              <a:t>with linked lists</a:t>
            </a:r>
          </a:p>
          <a:p>
            <a:r>
              <a:rPr lang="hu-HU" dirty="0"/>
              <a:t>Important when implementing </a:t>
            </a:r>
            <a:r>
              <a:rPr lang="hu-HU" dirty="0">
                <a:solidFill>
                  <a:srgbClr val="FFFF00"/>
                </a:solidFill>
              </a:rPr>
              <a:t>BFS algorithm </a:t>
            </a:r>
            <a:r>
              <a:rPr lang="hu-HU" dirty="0"/>
              <a:t>for graphs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24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</p:spTree>
    <p:extLst>
      <p:ext uri="{BB962C8B-B14F-4D97-AF65-F5344CB8AC3E}">
        <p14:creationId xmlns:p14="http://schemas.microsoft.com/office/powerpoint/2010/main" val="111401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56" y="15189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stack.push(12);</a:t>
            </a:r>
          </a:p>
        </p:txBody>
      </p:sp>
    </p:spTree>
    <p:extLst>
      <p:ext uri="{BB962C8B-B14F-4D97-AF65-F5344CB8AC3E}">
        <p14:creationId xmlns:p14="http://schemas.microsoft.com/office/powerpoint/2010/main" val="499217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queue.enqueue(10);</a:t>
            </a:r>
          </a:p>
        </p:txBody>
      </p:sp>
    </p:spTree>
    <p:extLst>
      <p:ext uri="{BB962C8B-B14F-4D97-AF65-F5344CB8AC3E}">
        <p14:creationId xmlns:p14="http://schemas.microsoft.com/office/powerpoint/2010/main" val="1288273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queue.enqueue(10);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5963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31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queue.enqueue(4);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5963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81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queue.enqueue(4);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748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queue.enqueue(20);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98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26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Enqueue operation</a:t>
            </a:r>
            <a:r>
              <a:rPr lang="hu-HU" dirty="0"/>
              <a:t>: we just simply add the new item to the end</a:t>
            </a:r>
          </a:p>
          <a:p>
            <a:r>
              <a:rPr lang="hu-HU" dirty="0"/>
              <a:t>	of the queue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0772" y="206062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queue.enqueue(20);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15693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46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15693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36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</a:t>
            </a:r>
            <a:r>
              <a:rPr lang="hu-HU" dirty="0">
                <a:solidFill>
                  <a:srgbClr val="FFFF00"/>
                </a:solidFill>
              </a:rPr>
              <a:t>remove the item starting at the</a:t>
            </a:r>
          </a:p>
          <a:p>
            <a:r>
              <a:rPr lang="hu-HU" dirty="0">
                <a:solidFill>
                  <a:srgbClr val="FFFF00"/>
                </a:solidFill>
              </a:rPr>
              <a:t>	beginning of the queue</a:t>
            </a:r>
            <a:r>
              <a:rPr lang="hu-HU" dirty="0"/>
              <a:t>  // FIFO structure </a:t>
            </a:r>
          </a:p>
        </p:txBody>
      </p:sp>
      <p:sp>
        <p:nvSpPr>
          <p:cNvPr id="7" name="Oval 6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15693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0772" y="206062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queue.dequeue();</a:t>
            </a:r>
          </a:p>
        </p:txBody>
      </p:sp>
    </p:spTree>
    <p:extLst>
      <p:ext uri="{BB962C8B-B14F-4D97-AF65-F5344CB8AC3E}">
        <p14:creationId xmlns:p14="http://schemas.microsoft.com/office/powerpoint/2010/main" val="1421597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7" name="Oval 6"/>
          <p:cNvSpPr/>
          <p:nvPr/>
        </p:nvSpPr>
        <p:spPr>
          <a:xfrm>
            <a:off x="879331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098057" y="3117258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15693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0772" y="206062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queue.dequeue();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340958" y="3442121"/>
            <a:ext cx="10947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11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8" name="Oval 7"/>
          <p:cNvSpPr/>
          <p:nvPr/>
        </p:nvSpPr>
        <p:spPr>
          <a:xfrm>
            <a:off x="7080421" y="3114667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8057" y="3112076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0772" y="206062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queue.dequeue();</a:t>
            </a:r>
          </a:p>
        </p:txBody>
      </p:sp>
    </p:spTree>
    <p:extLst>
      <p:ext uri="{BB962C8B-B14F-4D97-AF65-F5344CB8AC3E}">
        <p14:creationId xmlns:p14="http://schemas.microsoft.com/office/powerpoint/2010/main" val="38901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56" y="15189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stack.push(56);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3039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8" name="Oval 7"/>
          <p:cNvSpPr/>
          <p:nvPr/>
        </p:nvSpPr>
        <p:spPr>
          <a:xfrm>
            <a:off x="9161140" y="3112075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98057" y="3112076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50772" y="206062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queue.dequeue();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340958" y="3442121"/>
            <a:ext cx="109470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4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15946" y="296562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946" y="3921212"/>
            <a:ext cx="37193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09104" y="618186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Dequeue operation</a:t>
            </a:r>
            <a:r>
              <a:rPr lang="hu-HU" dirty="0"/>
              <a:t>: we just simply remove the item starting at the</a:t>
            </a:r>
          </a:p>
          <a:p>
            <a:r>
              <a:rPr lang="hu-HU" dirty="0"/>
              <a:t>	beginning of the queue  // FIFO structure </a:t>
            </a:r>
          </a:p>
        </p:txBody>
      </p:sp>
      <p:sp>
        <p:nvSpPr>
          <p:cNvPr id="9" name="Oval 8"/>
          <p:cNvSpPr/>
          <p:nvPr/>
        </p:nvSpPr>
        <p:spPr>
          <a:xfrm>
            <a:off x="7080421" y="3115963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75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When a resource is </a:t>
            </a:r>
            <a:r>
              <a:rPr lang="hu-HU" dirty="0">
                <a:solidFill>
                  <a:srgbClr val="FFFF00"/>
                </a:solidFill>
              </a:rPr>
              <a:t>shared</a:t>
            </a:r>
            <a:r>
              <a:rPr lang="hu-HU" dirty="0"/>
              <a:t> with several consumers ( threads ): we store them in a </a:t>
            </a:r>
            <a:r>
              <a:rPr lang="hu-HU" b="1" dirty="0"/>
              <a:t>queue</a:t>
            </a:r>
          </a:p>
          <a:p>
            <a:pPr lvl="1"/>
            <a:r>
              <a:rPr lang="hu-HU" dirty="0"/>
              <a:t>For example: CPU scheduling</a:t>
            </a:r>
          </a:p>
          <a:p>
            <a:r>
              <a:rPr lang="en-US" dirty="0"/>
              <a:t>When data is </a:t>
            </a:r>
            <a:r>
              <a:rPr lang="en-US" dirty="0">
                <a:solidFill>
                  <a:srgbClr val="FFFF00"/>
                </a:solidFill>
              </a:rPr>
              <a:t>transferred asynchronously </a:t>
            </a:r>
            <a:r>
              <a:rPr lang="en-US" dirty="0"/>
              <a:t>(data not necessarily received at same rate as sent) between two processes</a:t>
            </a:r>
            <a:endParaRPr lang="hu-HU" dirty="0"/>
          </a:p>
          <a:p>
            <a:pPr lvl="1"/>
            <a:r>
              <a:rPr lang="hu-HU" dirty="0"/>
              <a:t>For e</a:t>
            </a:r>
            <a:r>
              <a:rPr lang="en-US" dirty="0" err="1"/>
              <a:t>xample</a:t>
            </a:r>
            <a:r>
              <a:rPr lang="hu-HU" dirty="0"/>
              <a:t>: </a:t>
            </a:r>
            <a:r>
              <a:rPr lang="en-US" dirty="0"/>
              <a:t> IO </a:t>
            </a:r>
            <a:r>
              <a:rPr lang="hu-HU" dirty="0"/>
              <a:t>b</a:t>
            </a:r>
            <a:r>
              <a:rPr lang="en-US" dirty="0" err="1"/>
              <a:t>uffers</a:t>
            </a:r>
            <a:endParaRPr lang="hu-HU" dirty="0"/>
          </a:p>
          <a:p>
            <a:r>
              <a:rPr lang="hu-HU" dirty="0">
                <a:solidFill>
                  <a:srgbClr val="FFFF00"/>
                </a:solidFill>
              </a:rPr>
              <a:t>Operational research applications </a:t>
            </a:r>
            <a:r>
              <a:rPr lang="hu-HU" dirty="0"/>
              <a:t>or </a:t>
            </a:r>
            <a:r>
              <a:rPr lang="hu-HU" dirty="0">
                <a:solidFill>
                  <a:srgbClr val="FFFF00"/>
                </a:solidFill>
              </a:rPr>
              <a:t>stochastic models </a:t>
            </a:r>
            <a:r>
              <a:rPr lang="hu-HU" dirty="0"/>
              <a:t>relies heavily on queues !!!</a:t>
            </a:r>
          </a:p>
        </p:txBody>
      </p:sp>
    </p:spTree>
    <p:extLst>
      <p:ext uri="{BB962C8B-B14F-4D97-AF65-F5344CB8AC3E}">
        <p14:creationId xmlns:p14="http://schemas.microsoft.com/office/powerpoint/2010/main" val="96138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76325DA-6CE8-4111-BB12-8A2F6C6FF63F}"/>
              </a:ext>
            </a:extLst>
          </p:cNvPr>
          <p:cNvSpPr txBox="1"/>
          <p:nvPr/>
        </p:nvSpPr>
        <p:spPr>
          <a:xfrm>
            <a:off x="0" y="2542903"/>
            <a:ext cx="122877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b="1" dirty="0">
                <a:latin typeface="+mj-lt"/>
              </a:rPr>
              <a:t>Queue </a:t>
            </a:r>
          </a:p>
          <a:p>
            <a:pPr algn="ctr"/>
            <a:r>
              <a:rPr lang="en-US" altLang="zh-TW" sz="6600" b="1" dirty="0">
                <a:latin typeface="+mj-lt"/>
              </a:rPr>
              <a:t>Implementation</a:t>
            </a:r>
            <a:endParaRPr lang="zh-TW" altLang="en-US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274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56" y="15189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stack.push(56);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56" y="15189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stack.push(88);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8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Push operation</a:t>
            </a:r>
            <a:r>
              <a:rPr lang="hu-HU" dirty="0"/>
              <a:t>: put the given item to the top of the stack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56" y="1518970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stack.push(88);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5595" y="353229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4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420440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96159" y="3144186"/>
            <a:ext cx="0" cy="275555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20440" y="5899742"/>
            <a:ext cx="138395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5156" y="355420"/>
            <a:ext cx="948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Pop operation</a:t>
            </a:r>
            <a:r>
              <a:rPr lang="hu-HU" dirty="0"/>
              <a:t>: we take the last item we have inserted to the top of the stack (LIFO)</a:t>
            </a:r>
          </a:p>
          <a:p>
            <a:r>
              <a:rPr lang="hu-HU" dirty="0"/>
              <a:t>	Very simple operation, can be done in O(1)</a:t>
            </a:r>
          </a:p>
        </p:txBody>
      </p:sp>
      <p:sp>
        <p:nvSpPr>
          <p:cNvPr id="7" name="Oval 6"/>
          <p:cNvSpPr/>
          <p:nvPr/>
        </p:nvSpPr>
        <p:spPr>
          <a:xfrm>
            <a:off x="5780845" y="504347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80844" y="428788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5595" y="3532292"/>
            <a:ext cx="654909" cy="65490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88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3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13621</TotalTime>
  <Words>1632</Words>
  <Application>Microsoft Office PowerPoint</Application>
  <PresentationFormat>寬螢幕</PresentationFormat>
  <Paragraphs>368</Paragraphs>
  <Slides>53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1" baseType="lpstr">
      <vt:lpstr>新細明體</vt:lpstr>
      <vt:lpstr>Arial</vt:lpstr>
      <vt:lpstr>Calibri</vt:lpstr>
      <vt:lpstr>Century Gothic</vt:lpstr>
      <vt:lpstr>Courier New</vt:lpstr>
      <vt:lpstr>Wingdings</vt:lpstr>
      <vt:lpstr>Wingdings 3</vt:lpstr>
      <vt:lpstr>Ion</vt:lpstr>
      <vt:lpstr>STACK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Applications</vt:lpstr>
      <vt:lpstr>Stack   „call stack”</vt:lpstr>
      <vt:lpstr>PowerPoint 簡報</vt:lpstr>
      <vt:lpstr>Heap memory</vt:lpstr>
      <vt:lpstr>PowerPoint 簡報</vt:lpstr>
      <vt:lpstr>Stack and recursion</vt:lpstr>
      <vt:lpstr>Depth-first search</vt:lpstr>
      <vt:lpstr>Factorial: with recursion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Factorial: factorial(4)</vt:lpstr>
      <vt:lpstr>PowerPoint 簡報</vt:lpstr>
      <vt:lpstr>Applications</vt:lpstr>
      <vt:lpstr>QUEUE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Applications</vt:lpstr>
      <vt:lpstr>PowerPoint 簡報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45</dc:title>
  <dc:creator>Balazs Holczer</dc:creator>
  <cp:lastModifiedBy>Daniel</cp:lastModifiedBy>
  <cp:revision>77</cp:revision>
  <dcterms:created xsi:type="dcterms:W3CDTF">2015-02-27T08:29:41Z</dcterms:created>
  <dcterms:modified xsi:type="dcterms:W3CDTF">2019-10-11T01:12:19Z</dcterms:modified>
</cp:coreProperties>
</file>