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6"/>
  </p:notesMasterIdLst>
  <p:handoutMasterIdLst>
    <p:handoutMasterId r:id="rId17"/>
  </p:handoutMasterIdLst>
  <p:sldIdLst>
    <p:sldId id="834" r:id="rId2"/>
    <p:sldId id="1626" r:id="rId3"/>
    <p:sldId id="1631" r:id="rId4"/>
    <p:sldId id="1377" r:id="rId5"/>
    <p:sldId id="1628" r:id="rId6"/>
    <p:sldId id="1627" r:id="rId7"/>
    <p:sldId id="1632" r:id="rId8"/>
    <p:sldId id="1629" r:id="rId9"/>
    <p:sldId id="1633" r:id="rId10"/>
    <p:sldId id="1630" r:id="rId11"/>
    <p:sldId id="1634" r:id="rId12"/>
    <p:sldId id="1635" r:id="rId13"/>
    <p:sldId id="1636" r:id="rId14"/>
    <p:sldId id="1590" r:id="rId15"/>
  </p:sldIdLst>
  <p:sldSz cx="9144000" cy="6858000" type="screen4x3"/>
  <p:notesSz cx="7010400" cy="9296400"/>
  <p:defaultTextStyle>
    <a:defPPr>
      <a:defRPr lang="zh-TW"/>
    </a:defPPr>
    <a:lvl1pPr algn="ctr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defRPr kumimoji="1" sz="2800" kern="1200">
        <a:solidFill>
          <a:srgbClr val="3333FF"/>
        </a:solidFill>
        <a:latin typeface="Courier New" pitchFamily="49" charset="0"/>
        <a:ea typeface="標楷體" pitchFamily="65" charset="-120"/>
        <a:cs typeface="+mn-cs"/>
      </a:defRPr>
    </a:lvl1pPr>
    <a:lvl2pPr marL="457200" algn="ctr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defRPr kumimoji="1" sz="2800" kern="1200">
        <a:solidFill>
          <a:srgbClr val="3333FF"/>
        </a:solidFill>
        <a:latin typeface="Courier New" pitchFamily="49" charset="0"/>
        <a:ea typeface="標楷體" pitchFamily="65" charset="-120"/>
        <a:cs typeface="+mn-cs"/>
      </a:defRPr>
    </a:lvl2pPr>
    <a:lvl3pPr marL="914400" algn="ctr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defRPr kumimoji="1" sz="2800" kern="1200">
        <a:solidFill>
          <a:srgbClr val="3333FF"/>
        </a:solidFill>
        <a:latin typeface="Courier New" pitchFamily="49" charset="0"/>
        <a:ea typeface="標楷體" pitchFamily="65" charset="-120"/>
        <a:cs typeface="+mn-cs"/>
      </a:defRPr>
    </a:lvl3pPr>
    <a:lvl4pPr marL="1371600" algn="ctr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defRPr kumimoji="1" sz="2800" kern="1200">
        <a:solidFill>
          <a:srgbClr val="3333FF"/>
        </a:solidFill>
        <a:latin typeface="Courier New" pitchFamily="49" charset="0"/>
        <a:ea typeface="標楷體" pitchFamily="65" charset="-120"/>
        <a:cs typeface="+mn-cs"/>
      </a:defRPr>
    </a:lvl4pPr>
    <a:lvl5pPr marL="1828800" algn="ctr" rtl="0" fontAlgn="base">
      <a:lnSpc>
        <a:spcPct val="90000"/>
      </a:lnSpc>
      <a:spcBef>
        <a:spcPct val="20000"/>
      </a:spcBef>
      <a:spcAft>
        <a:spcPct val="0"/>
      </a:spcAft>
      <a:buClr>
        <a:schemeClr val="hlink"/>
      </a:buClr>
      <a:defRPr kumimoji="1" sz="2800" kern="1200">
        <a:solidFill>
          <a:srgbClr val="3333FF"/>
        </a:solidFill>
        <a:latin typeface="Courier New" pitchFamily="49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rgbClr val="3333FF"/>
        </a:solidFill>
        <a:latin typeface="Courier New" pitchFamily="49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rgbClr val="3333FF"/>
        </a:solidFill>
        <a:latin typeface="Courier New" pitchFamily="49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rgbClr val="3333FF"/>
        </a:solidFill>
        <a:latin typeface="Courier New" pitchFamily="49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rgbClr val="3333FF"/>
        </a:solidFill>
        <a:latin typeface="Courier New" pitchFamily="49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CCFFCC"/>
    <a:srgbClr val="CCFFFF"/>
    <a:srgbClr val="006600"/>
    <a:srgbClr val="99FF66"/>
    <a:srgbClr val="FF0066"/>
    <a:srgbClr val="FF5050"/>
    <a:srgbClr val="FFCCFF"/>
    <a:srgbClr val="CCCC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9492" autoAdjust="0"/>
  </p:normalViewPr>
  <p:slideViewPr>
    <p:cSldViewPr>
      <p:cViewPr varScale="1">
        <p:scale>
          <a:sx n="88" d="100"/>
          <a:sy n="88" d="100"/>
        </p:scale>
        <p:origin x="133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52" y="-8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1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3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3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2EE04A46-01E4-4885-94E2-5C1BD8EEC7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5529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1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09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1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defRPr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57" tIns="46378" rIns="92757" bIns="46378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defRPr sz="12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D5D21104-6848-4C37-B3A1-10F896C663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10401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527050"/>
            <a:ext cx="8686800" cy="5638800"/>
          </a:xfrm>
          <a:prstGeom prst="roundRect">
            <a:avLst>
              <a:gd name="adj" fmla="val 7912"/>
            </a:avLst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endParaRPr kumimoji="0" lang="zh-TW" altLang="zh-TW" sz="240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27025" y="63500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endParaRPr kumimoji="0" lang="zh-TW" altLang="zh-TW" sz="240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371600" y="3484563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66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endParaRPr kumimoji="0" lang="zh-TW" altLang="zh-TW" sz="180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1003300"/>
            <a:ext cx="7772400" cy="2266950"/>
          </a:xfrm>
        </p:spPr>
        <p:txBody>
          <a:bodyPr anchor="ctr" anchorCtr="1"/>
          <a:lstStyle>
            <a:lvl1pPr>
              <a:defRPr sz="4400" i="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713163"/>
            <a:ext cx="5410200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FB9671F-9828-4809-A62C-CF49A9CAAB06}" type="datetime1">
              <a:rPr lang="zh-TW" altLang="en-US"/>
              <a:pPr>
                <a:defRPr/>
              </a:pPr>
              <a:t>2020/9/13</a:t>
            </a:fld>
            <a:endParaRPr lang="en-US" altLang="zh-TW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TW"/>
              <a:t>Ph.D. Dissertation Defense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 sz="14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44A63E6-6604-4FC2-B6ED-48101852A2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0234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6694B-85C2-448A-BA25-9EAB4621A22C}" type="datetime1">
              <a:rPr lang="zh-TW" altLang="en-US"/>
              <a:pPr>
                <a:defRPr/>
              </a:pPr>
              <a:t>2020/9/13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Ph.D. Dissertation Defense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94B80-D5CD-492D-BA82-4216EA4977E5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55157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251DC-50C0-4C98-BF42-65BF1B43076A}" type="datetime1">
              <a:rPr lang="zh-TW" altLang="en-US"/>
              <a:pPr>
                <a:defRPr/>
              </a:pPr>
              <a:t>2020/9/13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Ph.D. Dissertation Defense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FC7FB-92FB-4557-945C-825A4AFAE728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3231051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32563" y="404813"/>
            <a:ext cx="1925637" cy="60118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55650" y="404813"/>
            <a:ext cx="5624513" cy="60118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9FD54-9F17-4701-923A-83D3BCAA9550}" type="datetime1">
              <a:rPr lang="zh-TW" altLang="en-US"/>
              <a:pPr>
                <a:defRPr/>
              </a:pPr>
              <a:t>2020/9/13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Ph.D. Dissertation Defense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83C56-8F7E-41C5-93FE-CD3A3B8E7582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114982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28600" y="527050"/>
            <a:ext cx="8686800" cy="5638800"/>
          </a:xfrm>
          <a:prstGeom prst="roundRect">
            <a:avLst>
              <a:gd name="adj" fmla="val 7912"/>
            </a:avLst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endParaRPr kumimoji="0" lang="zh-TW" altLang="zh-TW" sz="240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27025" y="63500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endParaRPr kumimoji="0" lang="zh-TW" altLang="zh-TW" sz="240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371600" y="1916832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CC66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endParaRPr kumimoji="0" lang="zh-TW" altLang="zh-TW" sz="1800">
              <a:solidFill>
                <a:schemeClr val="tx1"/>
              </a:solidFill>
              <a:latin typeface="Arial" charset="0"/>
              <a:ea typeface="新細明體" charset="-120"/>
            </a:endParaRP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2100064"/>
            <a:ext cx="6048672" cy="19050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FB9671F-9828-4809-A62C-CF49A9CAAB06}" type="datetime1">
              <a:rPr lang="zh-TW" altLang="en-US"/>
              <a:pPr>
                <a:defRPr/>
              </a:pPr>
              <a:t>2020/9/13</a:t>
            </a:fld>
            <a:endParaRPr lang="en-US" altLang="zh-TW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91275"/>
            <a:ext cx="2895600" cy="457200"/>
          </a:xfrm>
        </p:spPr>
        <p:txBody>
          <a:bodyPr/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TW"/>
              <a:t>Ph.D. Dissertation Defense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 sz="1400" i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44A63E6-6604-4FC2-B6ED-48101852A2E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293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5E8D0-3333-4FEA-9135-FF5BDD12CD96}" type="datetime1">
              <a:rPr lang="zh-TW" altLang="en-US"/>
              <a:pPr>
                <a:defRPr/>
              </a:pPr>
              <a:t>2020/9/13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Ph.D. Dissertation Defense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EE938-DF48-46A3-A8E4-7AB944F71916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530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BC990-E6A7-4D3F-9A4E-39FBB7832498}" type="datetime1">
              <a:rPr lang="zh-TW" altLang="en-US"/>
              <a:pPr>
                <a:defRPr/>
              </a:pPr>
              <a:t>2020/9/13</a:t>
            </a:fld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Ph.D. Dissertation Defense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CF298-3327-4206-AB24-38BFD9591117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90487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62000" y="1196975"/>
            <a:ext cx="3771900" cy="5219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196975"/>
            <a:ext cx="3771900" cy="5219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CCAE2-C6B8-4720-B595-2EAB337992E0}" type="datetime1">
              <a:rPr lang="zh-TW" altLang="en-US"/>
              <a:pPr>
                <a:defRPr/>
              </a:pPr>
              <a:t>2020/9/13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Ph.D. Dissertation Defense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8EFDC-69D4-401E-99D4-7954306B7D72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365483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5F70F-E6E8-44ED-B02B-BC42B81AA89C}" type="datetime1">
              <a:rPr lang="zh-TW" altLang="en-US"/>
              <a:pPr>
                <a:defRPr/>
              </a:pPr>
              <a:t>2020/9/13</a:t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Ph.D. Dissertation Defense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C4D958-FB9A-4CC0-A45B-6BF01F6BEEA8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1260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FBC1B-DA9F-489D-B4BE-53BE4FE9ACDC}" type="datetime1">
              <a:rPr lang="zh-TW" altLang="en-US"/>
              <a:pPr>
                <a:defRPr/>
              </a:pPr>
              <a:t>2020/9/13</a:t>
            </a:fld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Ph.D. Dissertation Defense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FC385-EA41-4A29-8CEE-7878C767E535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1480472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8613A-1A51-407A-8D85-F35725E52048}" type="datetime1">
              <a:rPr lang="zh-TW" altLang="en-US"/>
              <a:pPr>
                <a:defRPr/>
              </a:pPr>
              <a:t>2020/9/13</a:t>
            </a:fld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Ph.D. Dissertation Defense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54526-6398-468B-9A61-5432FE94307A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58365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5645F-2C00-40E4-8358-2C1DBCA3A3B6}" type="datetime1">
              <a:rPr lang="zh-TW" altLang="en-US"/>
              <a:pPr>
                <a:defRPr/>
              </a:pPr>
              <a:t>2020/9/13</a:t>
            </a:fld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Ph.D. Dissertation Defense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39D6A-EEEA-424D-8660-0A7C1D8EC284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/55</a:t>
            </a:r>
          </a:p>
        </p:txBody>
      </p:sp>
    </p:spTree>
    <p:extLst>
      <p:ext uri="{BB962C8B-B14F-4D97-AF65-F5344CB8AC3E}">
        <p14:creationId xmlns:p14="http://schemas.microsoft.com/office/powerpoint/2010/main" val="345521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404813"/>
            <a:ext cx="7702550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96975"/>
            <a:ext cx="769620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775" y="6535738"/>
            <a:ext cx="100171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kumimoji="0" sz="1200">
                <a:latin typeface="+mn-lt"/>
              </a:defRPr>
            </a:lvl1pPr>
          </a:lstStyle>
          <a:p>
            <a:pPr>
              <a:defRPr/>
            </a:pPr>
            <a:fld id="{09EB0D60-F975-4153-9622-847B8DC17DD7}" type="datetime1">
              <a:rPr lang="zh-TW" altLang="en-US"/>
              <a:pPr>
                <a:defRPr/>
              </a:pPr>
              <a:t>2020/9/13</a:t>
            </a:fld>
            <a:endParaRPr lang="en-US" altLang="zh-TW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16238" y="6403975"/>
            <a:ext cx="38163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kumimoji="0" sz="12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zh-TW"/>
              <a:t>Ph.D. Dissertation Defense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5013" y="6545263"/>
            <a:ext cx="573087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defRPr kumimoji="0" sz="1200" i="1">
                <a:latin typeface="+mn-lt"/>
              </a:defRPr>
            </a:lvl1pPr>
          </a:lstStyle>
          <a:p>
            <a:pPr>
              <a:defRPr/>
            </a:pPr>
            <a:fld id="{D48BF1DC-8892-4106-AD1D-0A5574866426}" type="slidenum">
              <a:rPr lang="en-US" altLang="zh-TW"/>
              <a:pPr>
                <a:defRPr/>
              </a:pPr>
              <a:t>‹#›</a:t>
            </a:fld>
            <a:r>
              <a:rPr lang="en-US" altLang="zh-TW"/>
              <a:t>/55</a:t>
            </a:r>
          </a:p>
        </p:txBody>
      </p:sp>
      <p:sp>
        <p:nvSpPr>
          <p:cNvPr id="1031" name="AutoShape 8"/>
          <p:cNvSpPr>
            <a:spLocks noChangeArrowheads="1"/>
          </p:cNvSpPr>
          <p:nvPr/>
        </p:nvSpPr>
        <p:spPr bwMode="auto">
          <a:xfrm>
            <a:off x="168275" y="228600"/>
            <a:ext cx="8823325" cy="6332538"/>
          </a:xfrm>
          <a:prstGeom prst="roundRect">
            <a:avLst>
              <a:gd name="adj" fmla="val 11046"/>
            </a:avLst>
          </a:prstGeom>
          <a:noFill/>
          <a:ln w="28575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</a:pPr>
            <a:endParaRPr kumimoji="0" lang="zh-TW" altLang="zh-TW" sz="2400">
              <a:solidFill>
                <a:schemeClr val="tx1"/>
              </a:solidFill>
              <a:latin typeface="Times New Roman" pitchFamily="18" charset="0"/>
              <a:ea typeface="新細明體" charset="-120"/>
            </a:endParaRPr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762000" y="1160463"/>
            <a:ext cx="7696200" cy="0"/>
          </a:xfrm>
          <a:prstGeom prst="line">
            <a:avLst/>
          </a:prstGeom>
          <a:noFill/>
          <a:ln w="38100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60" r:id="rId2"/>
    <p:sldLayoutId id="2147483959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80008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800080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800080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800080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800080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rgbClr val="800080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rgbClr val="800080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rgbClr val="800080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rgbClr val="800080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33FF"/>
        </a:buClr>
        <a:buFont typeface="Wingdings" pitchFamily="2" charset="2"/>
        <a:buChar char="Ø"/>
        <a:defRPr kumimoji="1" sz="2000">
          <a:solidFill>
            <a:srgbClr val="3333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Char char="•"/>
        <a:defRPr kumimoji="1" sz="2000">
          <a:solidFill>
            <a:srgbClr val="990033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2000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6600"/>
        </a:buClr>
        <a:buChar char="•"/>
        <a:defRPr kumimoji="1" sz="2000">
          <a:solidFill>
            <a:srgbClr val="CC66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rgbClr val="6600FF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rgbClr val="6600F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rgbClr val="6600F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rgbClr val="6600F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400">
          <a:solidFill>
            <a:srgbClr val="6600FF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e.dt.in.th/page/Quicksor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03300"/>
            <a:ext cx="7772400" cy="22812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sz="4800" b="1" dirty="0"/>
              <a:t>Sort and Search</a:t>
            </a:r>
            <a:endParaRPr lang="zh-TW" altLang="en-US" sz="4800" b="1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75656" y="3713163"/>
            <a:ext cx="6192688" cy="1905000"/>
          </a:xfrm>
        </p:spPr>
        <p:txBody>
          <a:bodyPr/>
          <a:lstStyle/>
          <a:p>
            <a:pPr eaLnBrk="1" hangingPunct="1"/>
            <a:r>
              <a:rPr lang="en-US" altLang="zh-TW" sz="3700" b="1" dirty="0"/>
              <a:t>Dr. Michael Meng</a:t>
            </a:r>
          </a:p>
          <a:p>
            <a:pPr eaLnBrk="1" hangingPunct="1"/>
            <a:r>
              <a:rPr lang="en-US" altLang="zh-TW" sz="1800" b="1" dirty="0"/>
              <a:t>busymeng62@gmail.com</a:t>
            </a:r>
            <a:endParaRPr lang="zh-TW" altLang="en-US" sz="1800" b="1" dirty="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Merge Sort</a:t>
            </a:r>
            <a:endParaRPr lang="zh-TW" altLang="en-US" sz="4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95E8D0-3333-4FEA-9135-FF5BDD12CD96}" type="datetime1">
              <a:rPr lang="zh-TW" altLang="en-US" smtClean="0"/>
              <a:pPr>
                <a:defRPr/>
              </a:pPr>
              <a:t>2020/9/13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EE938-DF48-46A3-A8E4-7AB944F71916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D83C4C0-4298-4999-A3C2-9396DBE4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212078"/>
            <a:ext cx="5454402" cy="52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1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 bwMode="auto">
          <a:xfrm>
            <a:off x="268069" y="3205930"/>
            <a:ext cx="1094431" cy="648072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tabLst/>
              <a:defRPr/>
            </a:pPr>
            <a:endParaRPr kumimoji="1" lang="zh-TW" altLang="en-US" sz="2800" b="0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1625933" y="3205930"/>
            <a:ext cx="1094431" cy="648072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tabLst/>
              <a:defRPr/>
            </a:pPr>
            <a:endParaRPr kumimoji="1" lang="zh-TW" altLang="en-US" sz="2800" b="0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sz="4400" dirty="0"/>
            </a:br>
            <a:r>
              <a:rPr lang="en-US" altLang="zh-TW" sz="4400" dirty="0"/>
              <a:t>Merge Sort</a:t>
            </a:r>
            <a:endParaRPr lang="zh-TW" altLang="en-US" sz="4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95E8D0-3333-4FEA-9135-FF5BDD12CD96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標楷體" pitchFamily="65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2020/9/13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/>
              <a:ea typeface="標楷體" pitchFamily="65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EEE938-DF48-46A3-A8E4-7AB944F71916}" type="slidenum">
              <a:rPr kumimoji="0" lang="en-US" altLang="zh-TW" sz="1200" b="0" i="1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標楷體" pitchFamily="65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TW" sz="1200" b="0" i="1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/>
              <a:ea typeface="標楷體" pitchFamily="65" charset="-120"/>
              <a:cs typeface="+mn-cs"/>
            </a:endParaRPr>
          </a:p>
        </p:txBody>
      </p:sp>
      <p:grpSp>
        <p:nvGrpSpPr>
          <p:cNvPr id="63" name="群組 62"/>
          <p:cNvGrpSpPr/>
          <p:nvPr/>
        </p:nvGrpSpPr>
        <p:grpSpPr>
          <a:xfrm>
            <a:off x="268069" y="3341082"/>
            <a:ext cx="415499" cy="415498"/>
            <a:chOff x="6388750" y="5301208"/>
            <a:chExt cx="415499" cy="415498"/>
          </a:xfrm>
        </p:grpSpPr>
        <p:sp>
          <p:nvSpPr>
            <p:cNvPr id="61" name="橢圓 60"/>
            <p:cNvSpPr/>
            <p:nvPr/>
          </p:nvSpPr>
          <p:spPr bwMode="auto">
            <a:xfrm>
              <a:off x="6388750" y="5301208"/>
              <a:ext cx="415498" cy="415498"/>
            </a:xfrm>
            <a:prstGeom prst="ellipse">
              <a:avLst/>
            </a:prstGeom>
            <a:solidFill>
              <a:srgbClr val="CC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6388750" y="5356666"/>
              <a:ext cx="415499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rPr>
                <a:t>17</a:t>
              </a:r>
              <a:endPara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標楷體" pitchFamily="65" charset="-120"/>
                <a:cs typeface="+mn-cs"/>
              </a:endParaRPr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947002" y="3341082"/>
            <a:ext cx="415498" cy="415498"/>
            <a:chOff x="6388750" y="5301208"/>
            <a:chExt cx="415498" cy="415498"/>
          </a:xfrm>
        </p:grpSpPr>
        <p:sp>
          <p:nvSpPr>
            <p:cNvPr id="65" name="橢圓 64"/>
            <p:cNvSpPr/>
            <p:nvPr/>
          </p:nvSpPr>
          <p:spPr bwMode="auto">
            <a:xfrm>
              <a:off x="6388750" y="5301208"/>
              <a:ext cx="415498" cy="415498"/>
            </a:xfrm>
            <a:prstGeom prst="ellipse">
              <a:avLst/>
            </a:prstGeom>
            <a:solidFill>
              <a:srgbClr val="CC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6388750" y="5356666"/>
              <a:ext cx="415498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rPr>
                <a:t>87</a:t>
              </a:r>
              <a:endPara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標楷體" pitchFamily="65" charset="-120"/>
                <a:cs typeface="+mn-cs"/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1625934" y="3341082"/>
            <a:ext cx="415498" cy="415498"/>
            <a:chOff x="6388750" y="5301208"/>
            <a:chExt cx="415498" cy="415498"/>
          </a:xfrm>
        </p:grpSpPr>
        <p:sp>
          <p:nvSpPr>
            <p:cNvPr id="68" name="橢圓 67"/>
            <p:cNvSpPr/>
            <p:nvPr/>
          </p:nvSpPr>
          <p:spPr bwMode="auto">
            <a:xfrm>
              <a:off x="6388750" y="5301208"/>
              <a:ext cx="415498" cy="415498"/>
            </a:xfrm>
            <a:prstGeom prst="ellipse">
              <a:avLst/>
            </a:prstGeom>
            <a:solidFill>
              <a:srgbClr val="CC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6446458" y="5356666"/>
              <a:ext cx="300082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rPr>
                <a:t>6</a:t>
              </a:r>
              <a:endPara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標楷體" pitchFamily="65" charset="-120"/>
                <a:cs typeface="+mn-cs"/>
              </a:endParaRPr>
            </a:p>
          </p:txBody>
        </p:sp>
      </p:grpSp>
      <p:grpSp>
        <p:nvGrpSpPr>
          <p:cNvPr id="70" name="群組 69"/>
          <p:cNvGrpSpPr/>
          <p:nvPr/>
        </p:nvGrpSpPr>
        <p:grpSpPr>
          <a:xfrm>
            <a:off x="2304866" y="3341082"/>
            <a:ext cx="415499" cy="415498"/>
            <a:chOff x="6388750" y="5301208"/>
            <a:chExt cx="415499" cy="415498"/>
          </a:xfrm>
        </p:grpSpPr>
        <p:sp>
          <p:nvSpPr>
            <p:cNvPr id="71" name="橢圓 70"/>
            <p:cNvSpPr/>
            <p:nvPr/>
          </p:nvSpPr>
          <p:spPr bwMode="auto">
            <a:xfrm>
              <a:off x="6388750" y="5301208"/>
              <a:ext cx="415498" cy="415498"/>
            </a:xfrm>
            <a:prstGeom prst="ellipse">
              <a:avLst/>
            </a:prstGeom>
            <a:solidFill>
              <a:srgbClr val="CC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6388750" y="5356666"/>
              <a:ext cx="415499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rPr>
                <a:t>22</a:t>
              </a:r>
              <a:endPara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標楷體" pitchFamily="65" charset="-120"/>
                <a:cs typeface="+mn-cs"/>
              </a:endParaRPr>
            </a:p>
          </p:txBody>
        </p:sp>
      </p:grpSp>
      <p:sp>
        <p:nvSpPr>
          <p:cNvPr id="89" name="向下箭號 88"/>
          <p:cNvSpPr/>
          <p:nvPr/>
        </p:nvSpPr>
        <p:spPr bwMode="auto">
          <a:xfrm flipV="1">
            <a:off x="367806" y="3861048"/>
            <a:ext cx="216024" cy="216024"/>
          </a:xfrm>
          <a:prstGeom prst="downArrow">
            <a:avLst/>
          </a:prstGeom>
          <a:solidFill>
            <a:srgbClr val="FF66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tabLst/>
              <a:defRPr/>
            </a:pPr>
            <a:endParaRPr kumimoji="1" lang="zh-TW" altLang="en-US" sz="2800" b="0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sp>
        <p:nvSpPr>
          <p:cNvPr id="90" name="向下箭號 89"/>
          <p:cNvSpPr/>
          <p:nvPr/>
        </p:nvSpPr>
        <p:spPr bwMode="auto">
          <a:xfrm flipV="1">
            <a:off x="1706155" y="3861048"/>
            <a:ext cx="216024" cy="216024"/>
          </a:xfrm>
          <a:prstGeom prst="downArrow">
            <a:avLst/>
          </a:prstGeom>
          <a:solidFill>
            <a:srgbClr val="FF66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tabLst/>
              <a:defRPr/>
            </a:pPr>
            <a:endParaRPr kumimoji="1" lang="zh-TW" altLang="en-US" sz="2800" b="0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251520" y="2492896"/>
            <a:ext cx="2452295" cy="648072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tabLst/>
              <a:defRPr/>
            </a:pPr>
            <a:endParaRPr kumimoji="1" lang="zh-TW" altLang="en-US" sz="2800" b="0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grpSp>
        <p:nvGrpSpPr>
          <p:cNvPr id="93" name="群組 92"/>
          <p:cNvGrpSpPr/>
          <p:nvPr/>
        </p:nvGrpSpPr>
        <p:grpSpPr>
          <a:xfrm>
            <a:off x="251520" y="2628048"/>
            <a:ext cx="415498" cy="415498"/>
            <a:chOff x="6388750" y="5301208"/>
            <a:chExt cx="415498" cy="415498"/>
          </a:xfrm>
        </p:grpSpPr>
        <p:sp>
          <p:nvSpPr>
            <p:cNvPr id="94" name="橢圓 93"/>
            <p:cNvSpPr/>
            <p:nvPr/>
          </p:nvSpPr>
          <p:spPr bwMode="auto">
            <a:xfrm>
              <a:off x="6388750" y="5301208"/>
              <a:ext cx="415498" cy="415498"/>
            </a:xfrm>
            <a:prstGeom prst="ellipse">
              <a:avLst/>
            </a:prstGeom>
            <a:solidFill>
              <a:srgbClr val="CC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>
              <a:off x="6504134" y="5356666"/>
              <a:ext cx="184730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標楷體" pitchFamily="65" charset="-120"/>
                <a:cs typeface="+mn-cs"/>
              </a:endParaRPr>
            </a:p>
          </p:txBody>
        </p:sp>
      </p:grpSp>
      <p:grpSp>
        <p:nvGrpSpPr>
          <p:cNvPr id="96" name="群組 95"/>
          <p:cNvGrpSpPr/>
          <p:nvPr/>
        </p:nvGrpSpPr>
        <p:grpSpPr>
          <a:xfrm>
            <a:off x="930453" y="2628048"/>
            <a:ext cx="415498" cy="415498"/>
            <a:chOff x="6388750" y="5301208"/>
            <a:chExt cx="415498" cy="415498"/>
          </a:xfrm>
        </p:grpSpPr>
        <p:sp>
          <p:nvSpPr>
            <p:cNvPr id="97" name="橢圓 96"/>
            <p:cNvSpPr/>
            <p:nvPr/>
          </p:nvSpPr>
          <p:spPr bwMode="auto">
            <a:xfrm>
              <a:off x="6388750" y="5301208"/>
              <a:ext cx="415498" cy="415498"/>
            </a:xfrm>
            <a:prstGeom prst="ellipse">
              <a:avLst/>
            </a:prstGeom>
            <a:solidFill>
              <a:srgbClr val="CC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6504134" y="5356666"/>
              <a:ext cx="184730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標楷體" pitchFamily="65" charset="-120"/>
                <a:cs typeface="+mn-cs"/>
              </a:endParaRPr>
            </a:p>
          </p:txBody>
        </p:sp>
      </p:grpSp>
      <p:grpSp>
        <p:nvGrpSpPr>
          <p:cNvPr id="99" name="群組 98"/>
          <p:cNvGrpSpPr/>
          <p:nvPr/>
        </p:nvGrpSpPr>
        <p:grpSpPr>
          <a:xfrm>
            <a:off x="1609385" y="2628048"/>
            <a:ext cx="415498" cy="415498"/>
            <a:chOff x="6388750" y="5301208"/>
            <a:chExt cx="415498" cy="415498"/>
          </a:xfrm>
        </p:grpSpPr>
        <p:sp>
          <p:nvSpPr>
            <p:cNvPr id="100" name="橢圓 99"/>
            <p:cNvSpPr/>
            <p:nvPr/>
          </p:nvSpPr>
          <p:spPr bwMode="auto">
            <a:xfrm>
              <a:off x="6388750" y="5301208"/>
              <a:ext cx="415498" cy="415498"/>
            </a:xfrm>
            <a:prstGeom prst="ellipse">
              <a:avLst/>
            </a:prstGeom>
            <a:solidFill>
              <a:srgbClr val="CC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6504134" y="5356666"/>
              <a:ext cx="184730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標楷體" pitchFamily="65" charset="-120"/>
                <a:cs typeface="+mn-cs"/>
              </a:endParaRPr>
            </a:p>
          </p:txBody>
        </p:sp>
      </p:grpSp>
      <p:grpSp>
        <p:nvGrpSpPr>
          <p:cNvPr id="102" name="群組 101"/>
          <p:cNvGrpSpPr/>
          <p:nvPr/>
        </p:nvGrpSpPr>
        <p:grpSpPr>
          <a:xfrm>
            <a:off x="2288317" y="2628048"/>
            <a:ext cx="415498" cy="415498"/>
            <a:chOff x="6388750" y="5301208"/>
            <a:chExt cx="415498" cy="415498"/>
          </a:xfrm>
        </p:grpSpPr>
        <p:sp>
          <p:nvSpPr>
            <p:cNvPr id="103" name="橢圓 102"/>
            <p:cNvSpPr/>
            <p:nvPr/>
          </p:nvSpPr>
          <p:spPr bwMode="auto">
            <a:xfrm>
              <a:off x="6388750" y="5301208"/>
              <a:ext cx="415498" cy="415498"/>
            </a:xfrm>
            <a:prstGeom prst="ellipse">
              <a:avLst/>
            </a:prstGeom>
            <a:solidFill>
              <a:srgbClr val="CC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6504134" y="5356666"/>
              <a:ext cx="184730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標楷體" pitchFamily="65" charset="-120"/>
                <a:cs typeface="+mn-cs"/>
              </a:endParaRPr>
            </a:p>
          </p:txBody>
        </p:sp>
      </p:grpSp>
      <p:sp>
        <p:nvSpPr>
          <p:cNvPr id="264" name="矩形 263"/>
          <p:cNvSpPr/>
          <p:nvPr/>
        </p:nvSpPr>
        <p:spPr bwMode="auto">
          <a:xfrm>
            <a:off x="5812685" y="5359370"/>
            <a:ext cx="1094431" cy="648072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tabLst/>
              <a:defRPr/>
            </a:pPr>
            <a:endParaRPr kumimoji="1" lang="zh-TW" altLang="en-US" sz="2800" b="0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sp>
        <p:nvSpPr>
          <p:cNvPr id="265" name="矩形 264"/>
          <p:cNvSpPr/>
          <p:nvPr/>
        </p:nvSpPr>
        <p:spPr bwMode="auto">
          <a:xfrm>
            <a:off x="7170549" y="5359370"/>
            <a:ext cx="1094431" cy="648072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tabLst/>
              <a:defRPr/>
            </a:pPr>
            <a:endParaRPr kumimoji="1" lang="zh-TW" altLang="en-US" sz="2800" b="0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grpSp>
        <p:nvGrpSpPr>
          <p:cNvPr id="266" name="群組 265"/>
          <p:cNvGrpSpPr/>
          <p:nvPr/>
        </p:nvGrpSpPr>
        <p:grpSpPr>
          <a:xfrm>
            <a:off x="5812685" y="5494522"/>
            <a:ext cx="415499" cy="415498"/>
            <a:chOff x="6388750" y="5301208"/>
            <a:chExt cx="415499" cy="415498"/>
          </a:xfrm>
        </p:grpSpPr>
        <p:sp>
          <p:nvSpPr>
            <p:cNvPr id="267" name="橢圓 266"/>
            <p:cNvSpPr/>
            <p:nvPr/>
          </p:nvSpPr>
          <p:spPr bwMode="auto">
            <a:xfrm>
              <a:off x="6388750" y="5301208"/>
              <a:ext cx="415498" cy="415498"/>
            </a:xfrm>
            <a:prstGeom prst="ellipse">
              <a:avLst/>
            </a:prstGeom>
            <a:solidFill>
              <a:srgbClr val="CC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268" name="文字方塊 267"/>
            <p:cNvSpPr txBox="1"/>
            <p:nvPr/>
          </p:nvSpPr>
          <p:spPr>
            <a:xfrm>
              <a:off x="6388750" y="5356666"/>
              <a:ext cx="415499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rPr>
                <a:t>17</a:t>
              </a:r>
              <a:endPara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標楷體" pitchFamily="65" charset="-120"/>
                <a:cs typeface="+mn-cs"/>
              </a:endParaRPr>
            </a:p>
          </p:txBody>
        </p:sp>
      </p:grpSp>
      <p:grpSp>
        <p:nvGrpSpPr>
          <p:cNvPr id="269" name="群組 268"/>
          <p:cNvGrpSpPr/>
          <p:nvPr/>
        </p:nvGrpSpPr>
        <p:grpSpPr>
          <a:xfrm>
            <a:off x="6491618" y="5494522"/>
            <a:ext cx="415498" cy="415498"/>
            <a:chOff x="6388750" y="5301208"/>
            <a:chExt cx="415498" cy="415498"/>
          </a:xfrm>
        </p:grpSpPr>
        <p:sp>
          <p:nvSpPr>
            <p:cNvPr id="270" name="橢圓 269"/>
            <p:cNvSpPr/>
            <p:nvPr/>
          </p:nvSpPr>
          <p:spPr bwMode="auto">
            <a:xfrm>
              <a:off x="6388750" y="5301208"/>
              <a:ext cx="415498" cy="415498"/>
            </a:xfrm>
            <a:prstGeom prst="ellipse">
              <a:avLst/>
            </a:prstGeom>
            <a:solidFill>
              <a:srgbClr val="CC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271" name="文字方塊 270"/>
            <p:cNvSpPr txBox="1"/>
            <p:nvPr/>
          </p:nvSpPr>
          <p:spPr>
            <a:xfrm>
              <a:off x="6388750" y="5356666"/>
              <a:ext cx="415498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rPr>
                <a:t>87</a:t>
              </a:r>
              <a:endPara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標楷體" pitchFamily="65" charset="-120"/>
                <a:cs typeface="+mn-cs"/>
              </a:endParaRPr>
            </a:p>
          </p:txBody>
        </p:sp>
      </p:grpSp>
      <p:grpSp>
        <p:nvGrpSpPr>
          <p:cNvPr id="272" name="群組 271"/>
          <p:cNvGrpSpPr/>
          <p:nvPr/>
        </p:nvGrpSpPr>
        <p:grpSpPr>
          <a:xfrm>
            <a:off x="7170550" y="5494522"/>
            <a:ext cx="415498" cy="415498"/>
            <a:chOff x="6388750" y="5301208"/>
            <a:chExt cx="415498" cy="415498"/>
          </a:xfrm>
        </p:grpSpPr>
        <p:sp>
          <p:nvSpPr>
            <p:cNvPr id="273" name="橢圓 272"/>
            <p:cNvSpPr/>
            <p:nvPr/>
          </p:nvSpPr>
          <p:spPr bwMode="auto">
            <a:xfrm>
              <a:off x="6388750" y="5301208"/>
              <a:ext cx="415498" cy="415498"/>
            </a:xfrm>
            <a:prstGeom prst="ellipse">
              <a:avLst/>
            </a:prstGeom>
            <a:solidFill>
              <a:srgbClr val="CC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274" name="文字方塊 273"/>
            <p:cNvSpPr txBox="1"/>
            <p:nvPr/>
          </p:nvSpPr>
          <p:spPr>
            <a:xfrm>
              <a:off x="6446458" y="5356666"/>
              <a:ext cx="300082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rPr>
                <a:t>6</a:t>
              </a:r>
              <a:endPara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標楷體" pitchFamily="65" charset="-120"/>
                <a:cs typeface="+mn-cs"/>
              </a:endParaRPr>
            </a:p>
          </p:txBody>
        </p:sp>
      </p:grpSp>
      <p:grpSp>
        <p:nvGrpSpPr>
          <p:cNvPr id="275" name="群組 274"/>
          <p:cNvGrpSpPr/>
          <p:nvPr/>
        </p:nvGrpSpPr>
        <p:grpSpPr>
          <a:xfrm>
            <a:off x="7849482" y="5494522"/>
            <a:ext cx="415499" cy="415498"/>
            <a:chOff x="6388750" y="5301208"/>
            <a:chExt cx="415499" cy="415498"/>
          </a:xfrm>
        </p:grpSpPr>
        <p:sp>
          <p:nvSpPr>
            <p:cNvPr id="276" name="橢圓 275"/>
            <p:cNvSpPr/>
            <p:nvPr/>
          </p:nvSpPr>
          <p:spPr bwMode="auto">
            <a:xfrm>
              <a:off x="6388750" y="5301208"/>
              <a:ext cx="415498" cy="415498"/>
            </a:xfrm>
            <a:prstGeom prst="ellipse">
              <a:avLst/>
            </a:prstGeom>
            <a:solidFill>
              <a:srgbClr val="CC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277" name="文字方塊 276"/>
            <p:cNvSpPr txBox="1"/>
            <p:nvPr/>
          </p:nvSpPr>
          <p:spPr>
            <a:xfrm>
              <a:off x="6388750" y="5356666"/>
              <a:ext cx="415499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rPr>
                <a:t>22</a:t>
              </a:r>
              <a:endPara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標楷體" pitchFamily="65" charset="-120"/>
                <a:cs typeface="+mn-cs"/>
              </a:endParaRPr>
            </a:p>
          </p:txBody>
        </p:sp>
      </p:grpSp>
      <p:sp>
        <p:nvSpPr>
          <p:cNvPr id="278" name="向下箭號 277"/>
          <p:cNvSpPr/>
          <p:nvPr/>
        </p:nvSpPr>
        <p:spPr bwMode="auto">
          <a:xfrm flipV="1">
            <a:off x="6559231" y="6014488"/>
            <a:ext cx="216024" cy="216024"/>
          </a:xfrm>
          <a:prstGeom prst="downArrow">
            <a:avLst/>
          </a:prstGeom>
          <a:solidFill>
            <a:srgbClr val="FF66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tabLst/>
              <a:defRPr/>
            </a:pPr>
            <a:endParaRPr kumimoji="1" lang="zh-TW" altLang="en-US" sz="2800" b="0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sp>
        <p:nvSpPr>
          <p:cNvPr id="279" name="向下箭號 278"/>
          <p:cNvSpPr/>
          <p:nvPr/>
        </p:nvSpPr>
        <p:spPr bwMode="auto">
          <a:xfrm flipV="1">
            <a:off x="8294567" y="6014488"/>
            <a:ext cx="216024" cy="216024"/>
          </a:xfrm>
          <a:prstGeom prst="downArrow">
            <a:avLst/>
          </a:prstGeom>
          <a:solidFill>
            <a:srgbClr val="FF66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tabLst/>
              <a:defRPr/>
            </a:pPr>
            <a:endParaRPr kumimoji="1" lang="zh-TW" altLang="en-US" sz="2800" b="0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sp>
        <p:nvSpPr>
          <p:cNvPr id="280" name="矩形 279"/>
          <p:cNvSpPr/>
          <p:nvPr/>
        </p:nvSpPr>
        <p:spPr bwMode="auto">
          <a:xfrm>
            <a:off x="5796136" y="4646336"/>
            <a:ext cx="2452295" cy="648072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tabLst/>
              <a:defRPr/>
            </a:pPr>
            <a:endParaRPr kumimoji="1" lang="zh-TW" altLang="en-US" sz="2800" b="0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grpSp>
        <p:nvGrpSpPr>
          <p:cNvPr id="281" name="群組 280"/>
          <p:cNvGrpSpPr/>
          <p:nvPr/>
        </p:nvGrpSpPr>
        <p:grpSpPr>
          <a:xfrm>
            <a:off x="5796136" y="4781488"/>
            <a:ext cx="415498" cy="415498"/>
            <a:chOff x="6388750" y="5301208"/>
            <a:chExt cx="415498" cy="415498"/>
          </a:xfrm>
        </p:grpSpPr>
        <p:sp>
          <p:nvSpPr>
            <p:cNvPr id="282" name="橢圓 281"/>
            <p:cNvSpPr/>
            <p:nvPr/>
          </p:nvSpPr>
          <p:spPr bwMode="auto">
            <a:xfrm>
              <a:off x="6388750" y="5301208"/>
              <a:ext cx="415498" cy="415498"/>
            </a:xfrm>
            <a:prstGeom prst="ellipse">
              <a:avLst/>
            </a:prstGeom>
            <a:solidFill>
              <a:srgbClr val="CC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283" name="文字方塊 282"/>
            <p:cNvSpPr txBox="1"/>
            <p:nvPr/>
          </p:nvSpPr>
          <p:spPr>
            <a:xfrm>
              <a:off x="6446458" y="5356666"/>
              <a:ext cx="300083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rPr>
                <a:t>6</a:t>
              </a:r>
              <a:endPara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標楷體" pitchFamily="65" charset="-120"/>
                <a:cs typeface="+mn-cs"/>
              </a:endParaRPr>
            </a:p>
          </p:txBody>
        </p:sp>
      </p:grpSp>
      <p:grpSp>
        <p:nvGrpSpPr>
          <p:cNvPr id="284" name="群組 283"/>
          <p:cNvGrpSpPr/>
          <p:nvPr/>
        </p:nvGrpSpPr>
        <p:grpSpPr>
          <a:xfrm>
            <a:off x="6475069" y="4781488"/>
            <a:ext cx="415499" cy="415498"/>
            <a:chOff x="6388750" y="5301208"/>
            <a:chExt cx="415499" cy="415498"/>
          </a:xfrm>
        </p:grpSpPr>
        <p:sp>
          <p:nvSpPr>
            <p:cNvPr id="285" name="橢圓 284"/>
            <p:cNvSpPr/>
            <p:nvPr/>
          </p:nvSpPr>
          <p:spPr bwMode="auto">
            <a:xfrm>
              <a:off x="6388750" y="5301208"/>
              <a:ext cx="415498" cy="415498"/>
            </a:xfrm>
            <a:prstGeom prst="ellipse">
              <a:avLst/>
            </a:prstGeom>
            <a:solidFill>
              <a:srgbClr val="CC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286" name="文字方塊 285"/>
            <p:cNvSpPr txBox="1"/>
            <p:nvPr/>
          </p:nvSpPr>
          <p:spPr>
            <a:xfrm>
              <a:off x="6388750" y="5356666"/>
              <a:ext cx="415499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rPr>
                <a:t>17</a:t>
              </a:r>
              <a:endPara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標楷體" pitchFamily="65" charset="-120"/>
                <a:cs typeface="+mn-cs"/>
              </a:endParaRPr>
            </a:p>
          </p:txBody>
        </p:sp>
      </p:grpSp>
      <p:grpSp>
        <p:nvGrpSpPr>
          <p:cNvPr id="287" name="群組 286"/>
          <p:cNvGrpSpPr/>
          <p:nvPr/>
        </p:nvGrpSpPr>
        <p:grpSpPr>
          <a:xfrm>
            <a:off x="7154001" y="4781488"/>
            <a:ext cx="415499" cy="415498"/>
            <a:chOff x="6388750" y="5301208"/>
            <a:chExt cx="415499" cy="415498"/>
          </a:xfrm>
        </p:grpSpPr>
        <p:sp>
          <p:nvSpPr>
            <p:cNvPr id="288" name="橢圓 287"/>
            <p:cNvSpPr/>
            <p:nvPr/>
          </p:nvSpPr>
          <p:spPr bwMode="auto">
            <a:xfrm>
              <a:off x="6388750" y="5301208"/>
              <a:ext cx="415498" cy="415498"/>
            </a:xfrm>
            <a:prstGeom prst="ellipse">
              <a:avLst/>
            </a:prstGeom>
            <a:solidFill>
              <a:srgbClr val="CC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289" name="文字方塊 288"/>
            <p:cNvSpPr txBox="1"/>
            <p:nvPr/>
          </p:nvSpPr>
          <p:spPr>
            <a:xfrm>
              <a:off x="6388750" y="5356666"/>
              <a:ext cx="415499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rPr>
                <a:t>22</a:t>
              </a:r>
              <a:endPara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標楷體" pitchFamily="65" charset="-120"/>
                <a:cs typeface="+mn-cs"/>
              </a:endParaRPr>
            </a:p>
          </p:txBody>
        </p:sp>
      </p:grpSp>
      <p:grpSp>
        <p:nvGrpSpPr>
          <p:cNvPr id="290" name="群組 289"/>
          <p:cNvGrpSpPr/>
          <p:nvPr/>
        </p:nvGrpSpPr>
        <p:grpSpPr>
          <a:xfrm>
            <a:off x="7832933" y="4781488"/>
            <a:ext cx="415499" cy="415498"/>
            <a:chOff x="6388750" y="5301208"/>
            <a:chExt cx="415499" cy="415498"/>
          </a:xfrm>
        </p:grpSpPr>
        <p:sp>
          <p:nvSpPr>
            <p:cNvPr id="291" name="橢圓 290"/>
            <p:cNvSpPr/>
            <p:nvPr/>
          </p:nvSpPr>
          <p:spPr bwMode="auto">
            <a:xfrm>
              <a:off x="6388750" y="5301208"/>
              <a:ext cx="415498" cy="415498"/>
            </a:xfrm>
            <a:prstGeom prst="ellipse">
              <a:avLst/>
            </a:prstGeom>
            <a:solidFill>
              <a:srgbClr val="CCFFC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292" name="文字方塊 291"/>
            <p:cNvSpPr txBox="1"/>
            <p:nvPr/>
          </p:nvSpPr>
          <p:spPr>
            <a:xfrm>
              <a:off x="6388750" y="5356666"/>
              <a:ext cx="415499" cy="341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rPr>
                <a:t>87</a:t>
              </a:r>
              <a:endParaRPr kumimoji="1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標楷體" pitchFamily="65" charset="-120"/>
                <a:cs typeface="+mn-cs"/>
              </a:endParaRPr>
            </a:p>
          </p:txBody>
        </p:sp>
      </p:grpSp>
      <p:sp>
        <p:nvSpPr>
          <p:cNvPr id="3" name="文字方塊 2"/>
          <p:cNvSpPr txBox="1"/>
          <p:nvPr/>
        </p:nvSpPr>
        <p:spPr>
          <a:xfrm>
            <a:off x="499422" y="1279093"/>
            <a:ext cx="1579278" cy="258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tabLst/>
              <a:defRPr/>
            </a:pPr>
            <a:r>
              <a:rPr kumimoji="1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rPr>
              <a:t>lo=0, m=1, hi=3</a:t>
            </a:r>
            <a:endParaRPr kumimoji="1" lang="zh-TW" altLang="en-US" sz="1200" b="1" i="1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1660820" y="4081230"/>
            <a:ext cx="370614" cy="263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tabLst/>
              <a:defRPr/>
            </a:pPr>
            <a:r>
              <a:rPr kumimoji="1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rPr>
              <a:t>i2</a:t>
            </a:r>
            <a:endParaRPr kumimoji="1" lang="zh-TW" altLang="en-US" sz="1200" b="1" i="1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sp>
        <p:nvSpPr>
          <p:cNvPr id="182" name="文字方塊 181"/>
          <p:cNvSpPr txBox="1"/>
          <p:nvPr/>
        </p:nvSpPr>
        <p:spPr>
          <a:xfrm>
            <a:off x="302955" y="4081230"/>
            <a:ext cx="370614" cy="263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tabLst/>
              <a:defRPr/>
            </a:pPr>
            <a:r>
              <a:rPr kumimoji="1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rPr>
              <a:t>i1</a:t>
            </a:r>
            <a:endParaRPr kumimoji="1" lang="zh-TW" altLang="en-US" sz="1200" b="1" i="1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2915816" y="2497054"/>
            <a:ext cx="2564451" cy="1847325"/>
            <a:chOff x="2915816" y="2497054"/>
            <a:chExt cx="2564451" cy="1847325"/>
          </a:xfrm>
        </p:grpSpPr>
        <p:sp>
          <p:nvSpPr>
            <p:cNvPr id="148" name="矩形 147"/>
            <p:cNvSpPr/>
            <p:nvPr/>
          </p:nvSpPr>
          <p:spPr bwMode="auto">
            <a:xfrm>
              <a:off x="2932365" y="3210088"/>
              <a:ext cx="1094431" cy="648072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4290229" y="3210088"/>
              <a:ext cx="1094431" cy="648072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grpSp>
          <p:nvGrpSpPr>
            <p:cNvPr id="150" name="群組 149"/>
            <p:cNvGrpSpPr/>
            <p:nvPr/>
          </p:nvGrpSpPr>
          <p:grpSpPr>
            <a:xfrm>
              <a:off x="2932365" y="3345240"/>
              <a:ext cx="415499" cy="415498"/>
              <a:chOff x="6388750" y="5301208"/>
              <a:chExt cx="415499" cy="415498"/>
            </a:xfrm>
          </p:grpSpPr>
          <p:sp>
            <p:nvSpPr>
              <p:cNvPr id="151" name="橢圓 150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52" name="文字方塊 151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17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153" name="群組 152"/>
            <p:cNvGrpSpPr/>
            <p:nvPr/>
          </p:nvGrpSpPr>
          <p:grpSpPr>
            <a:xfrm>
              <a:off x="3611298" y="3345240"/>
              <a:ext cx="415498" cy="415498"/>
              <a:chOff x="6388750" y="5301208"/>
              <a:chExt cx="415498" cy="415498"/>
            </a:xfrm>
          </p:grpSpPr>
          <p:sp>
            <p:nvSpPr>
              <p:cNvPr id="154" name="橢圓 153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55" name="文字方塊 154"/>
              <p:cNvSpPr txBox="1"/>
              <p:nvPr/>
            </p:nvSpPr>
            <p:spPr>
              <a:xfrm>
                <a:off x="6388750" y="5356666"/>
                <a:ext cx="415498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87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156" name="群組 155"/>
            <p:cNvGrpSpPr/>
            <p:nvPr/>
          </p:nvGrpSpPr>
          <p:grpSpPr>
            <a:xfrm>
              <a:off x="4290230" y="3345240"/>
              <a:ext cx="415498" cy="415498"/>
              <a:chOff x="6388750" y="5301208"/>
              <a:chExt cx="415498" cy="415498"/>
            </a:xfrm>
          </p:grpSpPr>
          <p:sp>
            <p:nvSpPr>
              <p:cNvPr id="157" name="橢圓 156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58" name="文字方塊 157"/>
              <p:cNvSpPr txBox="1"/>
              <p:nvPr/>
            </p:nvSpPr>
            <p:spPr>
              <a:xfrm>
                <a:off x="6446458" y="5356666"/>
                <a:ext cx="300082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6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>
              <a:off x="4969162" y="3345240"/>
              <a:ext cx="415499" cy="415498"/>
              <a:chOff x="6388750" y="5301208"/>
              <a:chExt cx="415499" cy="415498"/>
            </a:xfrm>
          </p:grpSpPr>
          <p:sp>
            <p:nvSpPr>
              <p:cNvPr id="160" name="橢圓 159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61" name="文字方塊 160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22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sp>
          <p:nvSpPr>
            <p:cNvPr id="162" name="向下箭號 161"/>
            <p:cNvSpPr/>
            <p:nvPr/>
          </p:nvSpPr>
          <p:spPr bwMode="auto">
            <a:xfrm flipV="1">
              <a:off x="3032102" y="3865206"/>
              <a:ext cx="216024" cy="216024"/>
            </a:xfrm>
            <a:prstGeom prst="downArrow">
              <a:avLst/>
            </a:prstGeom>
            <a:solidFill>
              <a:srgbClr val="FF6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163" name="向下箭號 162"/>
            <p:cNvSpPr/>
            <p:nvPr/>
          </p:nvSpPr>
          <p:spPr bwMode="auto">
            <a:xfrm flipV="1">
              <a:off x="5121485" y="3865206"/>
              <a:ext cx="216024" cy="216024"/>
            </a:xfrm>
            <a:prstGeom prst="downArrow">
              <a:avLst/>
            </a:prstGeom>
            <a:solidFill>
              <a:srgbClr val="FF6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2915816" y="2497054"/>
              <a:ext cx="2452295" cy="648072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grpSp>
          <p:nvGrpSpPr>
            <p:cNvPr id="165" name="群組 164"/>
            <p:cNvGrpSpPr/>
            <p:nvPr/>
          </p:nvGrpSpPr>
          <p:grpSpPr>
            <a:xfrm>
              <a:off x="2915816" y="2632206"/>
              <a:ext cx="415498" cy="415498"/>
              <a:chOff x="6388750" y="5301208"/>
              <a:chExt cx="415498" cy="415498"/>
            </a:xfrm>
          </p:grpSpPr>
          <p:sp>
            <p:nvSpPr>
              <p:cNvPr id="166" name="橢圓 165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67" name="文字方塊 166"/>
              <p:cNvSpPr txBox="1"/>
              <p:nvPr/>
            </p:nvSpPr>
            <p:spPr>
              <a:xfrm>
                <a:off x="6446458" y="5356666"/>
                <a:ext cx="300083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6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168" name="群組 167"/>
            <p:cNvGrpSpPr/>
            <p:nvPr/>
          </p:nvGrpSpPr>
          <p:grpSpPr>
            <a:xfrm>
              <a:off x="3594749" y="2632206"/>
              <a:ext cx="415498" cy="415498"/>
              <a:chOff x="6388750" y="5301208"/>
              <a:chExt cx="415498" cy="415498"/>
            </a:xfrm>
          </p:grpSpPr>
          <p:sp>
            <p:nvSpPr>
              <p:cNvPr id="169" name="橢圓 168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70" name="文字方塊 169"/>
              <p:cNvSpPr txBox="1"/>
              <p:nvPr/>
            </p:nvSpPr>
            <p:spPr>
              <a:xfrm>
                <a:off x="6504134" y="5356666"/>
                <a:ext cx="184730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171" name="群組 170"/>
            <p:cNvGrpSpPr/>
            <p:nvPr/>
          </p:nvGrpSpPr>
          <p:grpSpPr>
            <a:xfrm>
              <a:off x="4273681" y="2632206"/>
              <a:ext cx="415498" cy="415498"/>
              <a:chOff x="6388750" y="5301208"/>
              <a:chExt cx="415498" cy="415498"/>
            </a:xfrm>
          </p:grpSpPr>
          <p:sp>
            <p:nvSpPr>
              <p:cNvPr id="172" name="橢圓 171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73" name="文字方塊 172"/>
              <p:cNvSpPr txBox="1"/>
              <p:nvPr/>
            </p:nvSpPr>
            <p:spPr>
              <a:xfrm>
                <a:off x="6504134" y="5356666"/>
                <a:ext cx="184730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174" name="群組 173"/>
            <p:cNvGrpSpPr/>
            <p:nvPr/>
          </p:nvGrpSpPr>
          <p:grpSpPr>
            <a:xfrm>
              <a:off x="4952613" y="2632206"/>
              <a:ext cx="415498" cy="415498"/>
              <a:chOff x="6388750" y="5301208"/>
              <a:chExt cx="415498" cy="415498"/>
            </a:xfrm>
          </p:grpSpPr>
          <p:sp>
            <p:nvSpPr>
              <p:cNvPr id="175" name="橢圓 174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76" name="文字方塊 175"/>
              <p:cNvSpPr txBox="1"/>
              <p:nvPr/>
            </p:nvSpPr>
            <p:spPr>
              <a:xfrm>
                <a:off x="6504134" y="5356666"/>
                <a:ext cx="184730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sp>
          <p:nvSpPr>
            <p:cNvPr id="183" name="文字方塊 182"/>
            <p:cNvSpPr txBox="1"/>
            <p:nvPr/>
          </p:nvSpPr>
          <p:spPr>
            <a:xfrm>
              <a:off x="2980270" y="4081230"/>
              <a:ext cx="370614" cy="26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rPr>
                <a:t>i1</a:t>
              </a:r>
              <a:endParaRPr kumimoji="1" lang="zh-TW" alt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184" name="文字方塊 183"/>
            <p:cNvSpPr txBox="1"/>
            <p:nvPr/>
          </p:nvSpPr>
          <p:spPr>
            <a:xfrm>
              <a:off x="4923704" y="4081230"/>
              <a:ext cx="556563" cy="26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rPr>
                <a:t>i2++</a:t>
              </a:r>
              <a:endParaRPr kumimoji="1" lang="zh-TW" alt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280513" y="4665201"/>
            <a:ext cx="2615192" cy="1853329"/>
            <a:chOff x="280513" y="4665201"/>
            <a:chExt cx="2615192" cy="1853329"/>
          </a:xfrm>
        </p:grpSpPr>
        <p:sp>
          <p:nvSpPr>
            <p:cNvPr id="105" name="矩形 104"/>
            <p:cNvSpPr/>
            <p:nvPr/>
          </p:nvSpPr>
          <p:spPr bwMode="auto">
            <a:xfrm>
              <a:off x="297062" y="5378235"/>
              <a:ext cx="1094431" cy="648072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1654926" y="5378235"/>
              <a:ext cx="1094431" cy="648072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grpSp>
          <p:nvGrpSpPr>
            <p:cNvPr id="109" name="群組 108"/>
            <p:cNvGrpSpPr/>
            <p:nvPr/>
          </p:nvGrpSpPr>
          <p:grpSpPr>
            <a:xfrm>
              <a:off x="297062" y="5513387"/>
              <a:ext cx="415499" cy="415498"/>
              <a:chOff x="6388750" y="5301208"/>
              <a:chExt cx="415499" cy="415498"/>
            </a:xfrm>
          </p:grpSpPr>
          <p:sp>
            <p:nvSpPr>
              <p:cNvPr id="110" name="橢圓 109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11" name="文字方塊 110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17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112" name="群組 111"/>
            <p:cNvGrpSpPr/>
            <p:nvPr/>
          </p:nvGrpSpPr>
          <p:grpSpPr>
            <a:xfrm>
              <a:off x="975995" y="5513387"/>
              <a:ext cx="415498" cy="415498"/>
              <a:chOff x="6388750" y="5301208"/>
              <a:chExt cx="415498" cy="415498"/>
            </a:xfrm>
          </p:grpSpPr>
          <p:sp>
            <p:nvSpPr>
              <p:cNvPr id="113" name="橢圓 112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14" name="文字方塊 113"/>
              <p:cNvSpPr txBox="1"/>
              <p:nvPr/>
            </p:nvSpPr>
            <p:spPr>
              <a:xfrm>
                <a:off x="6388750" y="5356666"/>
                <a:ext cx="415498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87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115" name="群組 114"/>
            <p:cNvGrpSpPr/>
            <p:nvPr/>
          </p:nvGrpSpPr>
          <p:grpSpPr>
            <a:xfrm>
              <a:off x="1654927" y="5513387"/>
              <a:ext cx="415498" cy="415498"/>
              <a:chOff x="6388750" y="5301208"/>
              <a:chExt cx="415498" cy="415498"/>
            </a:xfrm>
          </p:grpSpPr>
          <p:sp>
            <p:nvSpPr>
              <p:cNvPr id="116" name="橢圓 115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17" name="文字方塊 116"/>
              <p:cNvSpPr txBox="1"/>
              <p:nvPr/>
            </p:nvSpPr>
            <p:spPr>
              <a:xfrm>
                <a:off x="6446458" y="5356666"/>
                <a:ext cx="300082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6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>
              <a:off x="2333859" y="5513387"/>
              <a:ext cx="415499" cy="415498"/>
              <a:chOff x="6388750" y="5301208"/>
              <a:chExt cx="415499" cy="415498"/>
            </a:xfrm>
          </p:grpSpPr>
          <p:sp>
            <p:nvSpPr>
              <p:cNvPr id="119" name="橢圓 118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20" name="文字方塊 119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22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sp>
          <p:nvSpPr>
            <p:cNvPr id="133" name="向下箭號 132"/>
            <p:cNvSpPr/>
            <p:nvPr/>
          </p:nvSpPr>
          <p:spPr bwMode="auto">
            <a:xfrm flipV="1">
              <a:off x="1043608" y="6033353"/>
              <a:ext cx="216024" cy="216024"/>
            </a:xfrm>
            <a:prstGeom prst="downArrow">
              <a:avLst/>
            </a:prstGeom>
            <a:solidFill>
              <a:srgbClr val="FF6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134" name="向下箭號 133"/>
            <p:cNvSpPr/>
            <p:nvPr/>
          </p:nvSpPr>
          <p:spPr bwMode="auto">
            <a:xfrm flipV="1">
              <a:off x="2483768" y="6033353"/>
              <a:ext cx="216024" cy="216024"/>
            </a:xfrm>
            <a:prstGeom prst="downArrow">
              <a:avLst/>
            </a:prstGeom>
            <a:solidFill>
              <a:srgbClr val="FF6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135" name="矩形 134"/>
            <p:cNvSpPr/>
            <p:nvPr/>
          </p:nvSpPr>
          <p:spPr bwMode="auto">
            <a:xfrm>
              <a:off x="280513" y="4665201"/>
              <a:ext cx="2452295" cy="648072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grpSp>
          <p:nvGrpSpPr>
            <p:cNvPr id="136" name="群組 135"/>
            <p:cNvGrpSpPr/>
            <p:nvPr/>
          </p:nvGrpSpPr>
          <p:grpSpPr>
            <a:xfrm>
              <a:off x="280513" y="4800353"/>
              <a:ext cx="415498" cy="415498"/>
              <a:chOff x="6388750" y="5301208"/>
              <a:chExt cx="415498" cy="415498"/>
            </a:xfrm>
          </p:grpSpPr>
          <p:sp>
            <p:nvSpPr>
              <p:cNvPr id="137" name="橢圓 136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38" name="文字方塊 137"/>
              <p:cNvSpPr txBox="1"/>
              <p:nvPr/>
            </p:nvSpPr>
            <p:spPr>
              <a:xfrm>
                <a:off x="6446458" y="5356666"/>
                <a:ext cx="300083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6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139" name="群組 138"/>
            <p:cNvGrpSpPr/>
            <p:nvPr/>
          </p:nvGrpSpPr>
          <p:grpSpPr>
            <a:xfrm>
              <a:off x="959446" y="4800353"/>
              <a:ext cx="415499" cy="415498"/>
              <a:chOff x="6388750" y="5301208"/>
              <a:chExt cx="415499" cy="415498"/>
            </a:xfrm>
          </p:grpSpPr>
          <p:sp>
            <p:nvSpPr>
              <p:cNvPr id="140" name="橢圓 139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41" name="文字方塊 140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17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142" name="群組 141"/>
            <p:cNvGrpSpPr/>
            <p:nvPr/>
          </p:nvGrpSpPr>
          <p:grpSpPr>
            <a:xfrm>
              <a:off x="1638378" y="4800353"/>
              <a:ext cx="415498" cy="415498"/>
              <a:chOff x="6388750" y="5301208"/>
              <a:chExt cx="415498" cy="415498"/>
            </a:xfrm>
          </p:grpSpPr>
          <p:sp>
            <p:nvSpPr>
              <p:cNvPr id="143" name="橢圓 142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44" name="文字方塊 143"/>
              <p:cNvSpPr txBox="1"/>
              <p:nvPr/>
            </p:nvSpPr>
            <p:spPr>
              <a:xfrm>
                <a:off x="6504134" y="5356666"/>
                <a:ext cx="184730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145" name="群組 144"/>
            <p:cNvGrpSpPr/>
            <p:nvPr/>
          </p:nvGrpSpPr>
          <p:grpSpPr>
            <a:xfrm>
              <a:off x="2317310" y="4800353"/>
              <a:ext cx="415498" cy="415498"/>
              <a:chOff x="6388750" y="5301208"/>
              <a:chExt cx="415498" cy="415498"/>
            </a:xfrm>
          </p:grpSpPr>
          <p:sp>
            <p:nvSpPr>
              <p:cNvPr id="146" name="橢圓 145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47" name="文字方塊 146"/>
              <p:cNvSpPr txBox="1"/>
              <p:nvPr/>
            </p:nvSpPr>
            <p:spPr>
              <a:xfrm>
                <a:off x="6504134" y="5356666"/>
                <a:ext cx="184730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sp>
          <p:nvSpPr>
            <p:cNvPr id="187" name="文字方塊 186"/>
            <p:cNvSpPr txBox="1"/>
            <p:nvPr/>
          </p:nvSpPr>
          <p:spPr>
            <a:xfrm>
              <a:off x="860561" y="6249377"/>
              <a:ext cx="556563" cy="26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rPr>
                <a:t>i1++</a:t>
              </a:r>
              <a:endParaRPr kumimoji="1" lang="zh-TW" alt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188" name="文字方塊 187"/>
            <p:cNvSpPr txBox="1"/>
            <p:nvPr/>
          </p:nvSpPr>
          <p:spPr>
            <a:xfrm>
              <a:off x="2339142" y="6255381"/>
              <a:ext cx="556563" cy="26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rPr>
                <a:t>i2++</a:t>
              </a:r>
              <a:endParaRPr kumimoji="1" lang="zh-TW" alt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</p:grpSp>
      <p:sp>
        <p:nvSpPr>
          <p:cNvPr id="191" name="文字方塊 190"/>
          <p:cNvSpPr txBox="1"/>
          <p:nvPr/>
        </p:nvSpPr>
        <p:spPr>
          <a:xfrm>
            <a:off x="6388961" y="6218665"/>
            <a:ext cx="556563" cy="263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tabLst/>
              <a:defRPr/>
            </a:pPr>
            <a:r>
              <a:rPr kumimoji="1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rPr>
              <a:t>i1++</a:t>
            </a:r>
            <a:endParaRPr kumimoji="1" lang="zh-TW" altLang="en-US" sz="1200" b="1" i="1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sp>
        <p:nvSpPr>
          <p:cNvPr id="192" name="文字方塊 191"/>
          <p:cNvSpPr txBox="1"/>
          <p:nvPr/>
        </p:nvSpPr>
        <p:spPr>
          <a:xfrm>
            <a:off x="7812360" y="6262195"/>
            <a:ext cx="92845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tabLst/>
              <a:defRPr/>
            </a:pPr>
            <a:r>
              <a:rPr kumimoji="1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rPr>
              <a:t>(i2++)++</a:t>
            </a:r>
            <a:endParaRPr kumimoji="1" lang="zh-TW" altLang="en-US" sz="1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sp>
        <p:nvSpPr>
          <p:cNvPr id="193" name="文字方塊 192"/>
          <p:cNvSpPr txBox="1"/>
          <p:nvPr/>
        </p:nvSpPr>
        <p:spPr>
          <a:xfrm>
            <a:off x="3080273" y="1278829"/>
            <a:ext cx="1558440" cy="2585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tabLst/>
              <a:defRPr/>
            </a:pPr>
            <a:r>
              <a:rPr kumimoji="1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rPr>
              <a:t>i1 &gt; m </a:t>
            </a:r>
            <a:r>
              <a:rPr kumimoji="1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  <a:sym typeface="Wingdings" panose="05000000000000000000" pitchFamily="2" charset="2"/>
              </a:rPr>
              <a:t> a[i2]</a:t>
            </a:r>
            <a:endParaRPr kumimoji="1" lang="zh-TW" altLang="en-US" sz="1200" b="1" i="1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sp>
        <p:nvSpPr>
          <p:cNvPr id="194" name="文字方塊 193"/>
          <p:cNvSpPr txBox="1"/>
          <p:nvPr/>
        </p:nvSpPr>
        <p:spPr>
          <a:xfrm>
            <a:off x="5430432" y="1261060"/>
            <a:ext cx="1651414" cy="26250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tabLst/>
              <a:defRPr/>
            </a:pPr>
            <a:r>
              <a:rPr kumimoji="1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rPr>
              <a:t>i2 &gt; hi </a:t>
            </a:r>
            <a:r>
              <a:rPr kumimoji="1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  <a:sym typeface="Wingdings" panose="05000000000000000000" pitchFamily="2" charset="2"/>
              </a:rPr>
              <a:t> a[i1]</a:t>
            </a:r>
            <a:endParaRPr kumimoji="1" lang="zh-TW" altLang="en-US" sz="1200" b="1" i="1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sp>
        <p:nvSpPr>
          <p:cNvPr id="195" name="文字方塊 194"/>
          <p:cNvSpPr txBox="1"/>
          <p:nvPr/>
        </p:nvSpPr>
        <p:spPr>
          <a:xfrm>
            <a:off x="5430432" y="1582316"/>
            <a:ext cx="2023311" cy="26250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tabLst/>
              <a:defRPr/>
            </a:pPr>
            <a:r>
              <a:rPr kumimoji="1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  <a:sym typeface="Wingdings" panose="05000000000000000000" pitchFamily="2" charset="2"/>
              </a:rPr>
              <a:t>a[i1]&gt;a[i2]  a[i2]</a:t>
            </a:r>
            <a:endParaRPr kumimoji="1" lang="zh-TW" altLang="en-US" sz="1200" b="1" i="1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sp>
        <p:nvSpPr>
          <p:cNvPr id="196" name="文字方塊 195"/>
          <p:cNvSpPr txBox="1"/>
          <p:nvPr/>
        </p:nvSpPr>
        <p:spPr>
          <a:xfrm>
            <a:off x="3080273" y="1582316"/>
            <a:ext cx="2023311" cy="2585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tabLst/>
              <a:defRPr/>
            </a:pPr>
            <a:r>
              <a:rPr kumimoji="1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  <a:sym typeface="Wingdings" panose="05000000000000000000" pitchFamily="2" charset="2"/>
              </a:rPr>
              <a:t>a[i1]&lt;a[i2]  a[i1]</a:t>
            </a:r>
            <a:endParaRPr kumimoji="1" lang="zh-TW" altLang="en-US" sz="1200" b="1" i="1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sp>
        <p:nvSpPr>
          <p:cNvPr id="198" name="文字方塊 197"/>
          <p:cNvSpPr txBox="1"/>
          <p:nvPr/>
        </p:nvSpPr>
        <p:spPr>
          <a:xfrm>
            <a:off x="518297" y="2132856"/>
            <a:ext cx="2023311" cy="262508"/>
          </a:xfrm>
          <a:prstGeom prst="rect">
            <a:avLst/>
          </a:prstGeom>
          <a:solidFill>
            <a:srgbClr val="99FF66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tabLst/>
              <a:defRPr/>
            </a:pPr>
            <a:r>
              <a:rPr kumimoji="1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  <a:sym typeface="Wingdings" panose="05000000000000000000" pitchFamily="2" charset="2"/>
              </a:rPr>
              <a:t>a[i1]&gt;a[i2]  a[i2]</a:t>
            </a:r>
            <a:endParaRPr kumimoji="1" lang="zh-TW" altLang="en-US" sz="1200" b="1" i="1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5799279" y="2136832"/>
            <a:ext cx="2536233" cy="2226614"/>
            <a:chOff x="5799279" y="2136832"/>
            <a:chExt cx="2536233" cy="2226614"/>
          </a:xfrm>
        </p:grpSpPr>
        <p:sp>
          <p:nvSpPr>
            <p:cNvPr id="206" name="矩形 205"/>
            <p:cNvSpPr/>
            <p:nvPr/>
          </p:nvSpPr>
          <p:spPr bwMode="auto">
            <a:xfrm>
              <a:off x="5815828" y="3210088"/>
              <a:ext cx="1094431" cy="648072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207" name="矩形 206"/>
            <p:cNvSpPr/>
            <p:nvPr/>
          </p:nvSpPr>
          <p:spPr bwMode="auto">
            <a:xfrm>
              <a:off x="7173692" y="3210088"/>
              <a:ext cx="1094431" cy="648072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grpSp>
          <p:nvGrpSpPr>
            <p:cNvPr id="208" name="群組 207"/>
            <p:cNvGrpSpPr/>
            <p:nvPr/>
          </p:nvGrpSpPr>
          <p:grpSpPr>
            <a:xfrm>
              <a:off x="5815828" y="3345240"/>
              <a:ext cx="415499" cy="415498"/>
              <a:chOff x="6388750" y="5301208"/>
              <a:chExt cx="415499" cy="415498"/>
            </a:xfrm>
          </p:grpSpPr>
          <p:sp>
            <p:nvSpPr>
              <p:cNvPr id="209" name="橢圓 208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10" name="文字方塊 209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17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211" name="群組 210"/>
            <p:cNvGrpSpPr/>
            <p:nvPr/>
          </p:nvGrpSpPr>
          <p:grpSpPr>
            <a:xfrm>
              <a:off x="6494761" y="3345240"/>
              <a:ext cx="415498" cy="415498"/>
              <a:chOff x="6388750" y="5301208"/>
              <a:chExt cx="415498" cy="415498"/>
            </a:xfrm>
          </p:grpSpPr>
          <p:sp>
            <p:nvSpPr>
              <p:cNvPr id="212" name="橢圓 211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13" name="文字方塊 212"/>
              <p:cNvSpPr txBox="1"/>
              <p:nvPr/>
            </p:nvSpPr>
            <p:spPr>
              <a:xfrm>
                <a:off x="6388750" y="5356666"/>
                <a:ext cx="415498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87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214" name="群組 213"/>
            <p:cNvGrpSpPr/>
            <p:nvPr/>
          </p:nvGrpSpPr>
          <p:grpSpPr>
            <a:xfrm>
              <a:off x="7173693" y="3345240"/>
              <a:ext cx="415498" cy="415498"/>
              <a:chOff x="6388750" y="5301208"/>
              <a:chExt cx="415498" cy="415498"/>
            </a:xfrm>
          </p:grpSpPr>
          <p:sp>
            <p:nvSpPr>
              <p:cNvPr id="215" name="橢圓 214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16" name="文字方塊 215"/>
              <p:cNvSpPr txBox="1"/>
              <p:nvPr/>
            </p:nvSpPr>
            <p:spPr>
              <a:xfrm>
                <a:off x="6446458" y="5356666"/>
                <a:ext cx="300082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6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217" name="群組 216"/>
            <p:cNvGrpSpPr/>
            <p:nvPr/>
          </p:nvGrpSpPr>
          <p:grpSpPr>
            <a:xfrm>
              <a:off x="7852625" y="3345240"/>
              <a:ext cx="415499" cy="415498"/>
              <a:chOff x="6388750" y="5301208"/>
              <a:chExt cx="415499" cy="415498"/>
            </a:xfrm>
          </p:grpSpPr>
          <p:sp>
            <p:nvSpPr>
              <p:cNvPr id="218" name="橢圓 217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19" name="文字方塊 218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22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sp>
          <p:nvSpPr>
            <p:cNvPr id="220" name="向下箭號 219"/>
            <p:cNvSpPr/>
            <p:nvPr/>
          </p:nvSpPr>
          <p:spPr bwMode="auto">
            <a:xfrm flipV="1">
              <a:off x="5915565" y="3865206"/>
              <a:ext cx="216024" cy="216024"/>
            </a:xfrm>
            <a:prstGeom prst="downArrow">
              <a:avLst/>
            </a:prstGeom>
            <a:solidFill>
              <a:srgbClr val="FF6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221" name="向下箭號 220"/>
            <p:cNvSpPr/>
            <p:nvPr/>
          </p:nvSpPr>
          <p:spPr bwMode="auto">
            <a:xfrm flipV="1">
              <a:off x="8004948" y="3865206"/>
              <a:ext cx="216024" cy="216024"/>
            </a:xfrm>
            <a:prstGeom prst="downArrow">
              <a:avLst/>
            </a:prstGeom>
            <a:solidFill>
              <a:srgbClr val="FF6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222" name="矩形 221"/>
            <p:cNvSpPr/>
            <p:nvPr/>
          </p:nvSpPr>
          <p:spPr bwMode="auto">
            <a:xfrm>
              <a:off x="5799279" y="2497054"/>
              <a:ext cx="2452295" cy="648072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grpSp>
          <p:nvGrpSpPr>
            <p:cNvPr id="223" name="群組 222"/>
            <p:cNvGrpSpPr/>
            <p:nvPr/>
          </p:nvGrpSpPr>
          <p:grpSpPr>
            <a:xfrm>
              <a:off x="5799279" y="2632206"/>
              <a:ext cx="415498" cy="415498"/>
              <a:chOff x="6388750" y="5301208"/>
              <a:chExt cx="415498" cy="415498"/>
            </a:xfrm>
          </p:grpSpPr>
          <p:sp>
            <p:nvSpPr>
              <p:cNvPr id="224" name="橢圓 223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25" name="文字方塊 224"/>
              <p:cNvSpPr txBox="1"/>
              <p:nvPr/>
            </p:nvSpPr>
            <p:spPr>
              <a:xfrm>
                <a:off x="6446458" y="5356666"/>
                <a:ext cx="300083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6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226" name="群組 225"/>
            <p:cNvGrpSpPr/>
            <p:nvPr/>
          </p:nvGrpSpPr>
          <p:grpSpPr>
            <a:xfrm>
              <a:off x="6478212" y="2632206"/>
              <a:ext cx="415499" cy="415498"/>
              <a:chOff x="6388750" y="5301208"/>
              <a:chExt cx="415499" cy="415498"/>
            </a:xfrm>
          </p:grpSpPr>
          <p:sp>
            <p:nvSpPr>
              <p:cNvPr id="227" name="橢圓 226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28" name="文字方塊 227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17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229" name="群組 228"/>
            <p:cNvGrpSpPr/>
            <p:nvPr/>
          </p:nvGrpSpPr>
          <p:grpSpPr>
            <a:xfrm>
              <a:off x="7157144" y="2632206"/>
              <a:ext cx="415498" cy="415498"/>
              <a:chOff x="6388750" y="5301208"/>
              <a:chExt cx="415498" cy="415498"/>
            </a:xfrm>
          </p:grpSpPr>
          <p:sp>
            <p:nvSpPr>
              <p:cNvPr id="230" name="橢圓 229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31" name="文字方塊 230"/>
              <p:cNvSpPr txBox="1"/>
              <p:nvPr/>
            </p:nvSpPr>
            <p:spPr>
              <a:xfrm>
                <a:off x="6504134" y="5356666"/>
                <a:ext cx="184730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232" name="群組 231"/>
            <p:cNvGrpSpPr/>
            <p:nvPr/>
          </p:nvGrpSpPr>
          <p:grpSpPr>
            <a:xfrm>
              <a:off x="7836076" y="2632206"/>
              <a:ext cx="415498" cy="415498"/>
              <a:chOff x="6388750" y="5301208"/>
              <a:chExt cx="415498" cy="415498"/>
            </a:xfrm>
          </p:grpSpPr>
          <p:sp>
            <p:nvSpPr>
              <p:cNvPr id="233" name="橢圓 232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34" name="文字方塊 233"/>
              <p:cNvSpPr txBox="1"/>
              <p:nvPr/>
            </p:nvSpPr>
            <p:spPr>
              <a:xfrm>
                <a:off x="6504134" y="5356666"/>
                <a:ext cx="184730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sp>
          <p:nvSpPr>
            <p:cNvPr id="185" name="文字方塊 184"/>
            <p:cNvSpPr txBox="1"/>
            <p:nvPr/>
          </p:nvSpPr>
          <p:spPr>
            <a:xfrm>
              <a:off x="5846422" y="4100297"/>
              <a:ext cx="370614" cy="26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rPr>
                <a:t>i1</a:t>
              </a:r>
              <a:endParaRPr kumimoji="1" lang="zh-TW" alt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186" name="文字方塊 185"/>
            <p:cNvSpPr txBox="1"/>
            <p:nvPr/>
          </p:nvSpPr>
          <p:spPr>
            <a:xfrm>
              <a:off x="7778949" y="4077072"/>
              <a:ext cx="556563" cy="26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rPr>
                <a:t>i2++</a:t>
              </a:r>
              <a:endParaRPr kumimoji="1" lang="zh-TW" alt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199" name="文字方塊 198"/>
            <p:cNvSpPr txBox="1"/>
            <p:nvPr/>
          </p:nvSpPr>
          <p:spPr>
            <a:xfrm>
              <a:off x="5976080" y="2136832"/>
              <a:ext cx="2023311" cy="258532"/>
            </a:xfrm>
            <a:prstGeom prst="rect">
              <a:avLst/>
            </a:prstGeom>
            <a:solidFill>
              <a:srgbClr val="99FF66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  <a:sym typeface="Wingdings" panose="05000000000000000000" pitchFamily="2" charset="2"/>
                </a:rPr>
                <a:t>a[i1]&lt;a[i2]  a[i1]</a:t>
              </a:r>
              <a:endParaRPr kumimoji="1" lang="zh-TW" alt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2932365" y="4363446"/>
            <a:ext cx="3073015" cy="2121493"/>
            <a:chOff x="2932365" y="4363446"/>
            <a:chExt cx="3073015" cy="2121493"/>
          </a:xfrm>
        </p:grpSpPr>
        <p:sp>
          <p:nvSpPr>
            <p:cNvPr id="235" name="矩形 234"/>
            <p:cNvSpPr/>
            <p:nvPr/>
          </p:nvSpPr>
          <p:spPr bwMode="auto">
            <a:xfrm>
              <a:off x="2948914" y="5359370"/>
              <a:ext cx="1094431" cy="648072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236" name="矩形 235"/>
            <p:cNvSpPr/>
            <p:nvPr/>
          </p:nvSpPr>
          <p:spPr bwMode="auto">
            <a:xfrm>
              <a:off x="4306778" y="5359370"/>
              <a:ext cx="1094431" cy="648072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grpSp>
          <p:nvGrpSpPr>
            <p:cNvPr id="237" name="群組 236"/>
            <p:cNvGrpSpPr/>
            <p:nvPr/>
          </p:nvGrpSpPr>
          <p:grpSpPr>
            <a:xfrm>
              <a:off x="2948914" y="5494522"/>
              <a:ext cx="415499" cy="415498"/>
              <a:chOff x="6388750" y="5301208"/>
              <a:chExt cx="415499" cy="415498"/>
            </a:xfrm>
          </p:grpSpPr>
          <p:sp>
            <p:nvSpPr>
              <p:cNvPr id="238" name="橢圓 237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39" name="文字方塊 238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17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240" name="群組 239"/>
            <p:cNvGrpSpPr/>
            <p:nvPr/>
          </p:nvGrpSpPr>
          <p:grpSpPr>
            <a:xfrm>
              <a:off x="3627847" y="5494522"/>
              <a:ext cx="415498" cy="415498"/>
              <a:chOff x="6388750" y="5301208"/>
              <a:chExt cx="415498" cy="415498"/>
            </a:xfrm>
          </p:grpSpPr>
          <p:sp>
            <p:nvSpPr>
              <p:cNvPr id="241" name="橢圓 240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42" name="文字方塊 241"/>
              <p:cNvSpPr txBox="1"/>
              <p:nvPr/>
            </p:nvSpPr>
            <p:spPr>
              <a:xfrm>
                <a:off x="6388750" y="5356666"/>
                <a:ext cx="415498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87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243" name="群組 242"/>
            <p:cNvGrpSpPr/>
            <p:nvPr/>
          </p:nvGrpSpPr>
          <p:grpSpPr>
            <a:xfrm>
              <a:off x="4306779" y="5494522"/>
              <a:ext cx="415498" cy="415498"/>
              <a:chOff x="6388750" y="5301208"/>
              <a:chExt cx="415498" cy="415498"/>
            </a:xfrm>
          </p:grpSpPr>
          <p:sp>
            <p:nvSpPr>
              <p:cNvPr id="244" name="橢圓 243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45" name="文字方塊 244"/>
              <p:cNvSpPr txBox="1"/>
              <p:nvPr/>
            </p:nvSpPr>
            <p:spPr>
              <a:xfrm>
                <a:off x="6446458" y="5356666"/>
                <a:ext cx="300082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6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246" name="群組 245"/>
            <p:cNvGrpSpPr/>
            <p:nvPr/>
          </p:nvGrpSpPr>
          <p:grpSpPr>
            <a:xfrm>
              <a:off x="4985711" y="5494522"/>
              <a:ext cx="415499" cy="415498"/>
              <a:chOff x="6388750" y="5301208"/>
              <a:chExt cx="415499" cy="415498"/>
            </a:xfrm>
          </p:grpSpPr>
          <p:sp>
            <p:nvSpPr>
              <p:cNvPr id="247" name="橢圓 246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48" name="文字方塊 247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22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sp>
          <p:nvSpPr>
            <p:cNvPr id="249" name="向下箭號 248"/>
            <p:cNvSpPr/>
            <p:nvPr/>
          </p:nvSpPr>
          <p:spPr bwMode="auto">
            <a:xfrm flipV="1">
              <a:off x="3695460" y="6014488"/>
              <a:ext cx="216024" cy="216024"/>
            </a:xfrm>
            <a:prstGeom prst="downArrow">
              <a:avLst/>
            </a:prstGeom>
            <a:solidFill>
              <a:srgbClr val="FF6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250" name="向下箭號 249"/>
            <p:cNvSpPr/>
            <p:nvPr/>
          </p:nvSpPr>
          <p:spPr bwMode="auto">
            <a:xfrm flipV="1">
              <a:off x="5429316" y="6014488"/>
              <a:ext cx="216024" cy="216024"/>
            </a:xfrm>
            <a:prstGeom prst="downArrow">
              <a:avLst/>
            </a:prstGeom>
            <a:solidFill>
              <a:srgbClr val="FF6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251" name="矩形 250"/>
            <p:cNvSpPr/>
            <p:nvPr/>
          </p:nvSpPr>
          <p:spPr bwMode="auto">
            <a:xfrm>
              <a:off x="2932365" y="4646336"/>
              <a:ext cx="2452295" cy="648072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grpSp>
          <p:nvGrpSpPr>
            <p:cNvPr id="252" name="群組 251"/>
            <p:cNvGrpSpPr/>
            <p:nvPr/>
          </p:nvGrpSpPr>
          <p:grpSpPr>
            <a:xfrm>
              <a:off x="2932365" y="4781488"/>
              <a:ext cx="415498" cy="415498"/>
              <a:chOff x="6388750" y="5301208"/>
              <a:chExt cx="415498" cy="415498"/>
            </a:xfrm>
          </p:grpSpPr>
          <p:sp>
            <p:nvSpPr>
              <p:cNvPr id="253" name="橢圓 252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54" name="文字方塊 253"/>
              <p:cNvSpPr txBox="1"/>
              <p:nvPr/>
            </p:nvSpPr>
            <p:spPr>
              <a:xfrm>
                <a:off x="6446458" y="5356666"/>
                <a:ext cx="300083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6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255" name="群組 254"/>
            <p:cNvGrpSpPr/>
            <p:nvPr/>
          </p:nvGrpSpPr>
          <p:grpSpPr>
            <a:xfrm>
              <a:off x="3611298" y="4781488"/>
              <a:ext cx="415499" cy="415498"/>
              <a:chOff x="6388750" y="5301208"/>
              <a:chExt cx="415499" cy="415498"/>
            </a:xfrm>
          </p:grpSpPr>
          <p:sp>
            <p:nvSpPr>
              <p:cNvPr id="256" name="橢圓 255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57" name="文字方塊 256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17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258" name="群組 257"/>
            <p:cNvGrpSpPr/>
            <p:nvPr/>
          </p:nvGrpSpPr>
          <p:grpSpPr>
            <a:xfrm>
              <a:off x="4290230" y="4781488"/>
              <a:ext cx="415499" cy="415498"/>
              <a:chOff x="6388750" y="5301208"/>
              <a:chExt cx="415499" cy="415498"/>
            </a:xfrm>
          </p:grpSpPr>
          <p:sp>
            <p:nvSpPr>
              <p:cNvPr id="259" name="橢圓 258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60" name="文字方塊 259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22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261" name="群組 260"/>
            <p:cNvGrpSpPr/>
            <p:nvPr/>
          </p:nvGrpSpPr>
          <p:grpSpPr>
            <a:xfrm>
              <a:off x="4969162" y="4781488"/>
              <a:ext cx="415498" cy="415498"/>
              <a:chOff x="6388750" y="5301208"/>
              <a:chExt cx="415498" cy="415498"/>
            </a:xfrm>
          </p:grpSpPr>
          <p:sp>
            <p:nvSpPr>
              <p:cNvPr id="262" name="橢圓 261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63" name="文字方塊 262"/>
              <p:cNvSpPr txBox="1"/>
              <p:nvPr/>
            </p:nvSpPr>
            <p:spPr>
              <a:xfrm>
                <a:off x="6504134" y="5356666"/>
                <a:ext cx="184730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sp>
          <p:nvSpPr>
            <p:cNvPr id="189" name="文字方塊 188"/>
            <p:cNvSpPr txBox="1"/>
            <p:nvPr/>
          </p:nvSpPr>
          <p:spPr>
            <a:xfrm>
              <a:off x="3601949" y="6221790"/>
              <a:ext cx="556563" cy="26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rPr>
                <a:t>i1++</a:t>
              </a:r>
              <a:endParaRPr kumimoji="1" lang="zh-TW" alt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190" name="文字方塊 189"/>
            <p:cNvSpPr txBox="1"/>
            <p:nvPr/>
          </p:nvSpPr>
          <p:spPr>
            <a:xfrm>
              <a:off x="5076921" y="6218666"/>
              <a:ext cx="928459" cy="26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rPr>
                <a:t>(i2++)++</a:t>
              </a:r>
              <a:endParaRPr kumimoji="1" lang="zh-TW" alt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200" name="文字方塊 199"/>
            <p:cNvSpPr txBox="1"/>
            <p:nvPr/>
          </p:nvSpPr>
          <p:spPr>
            <a:xfrm>
              <a:off x="3178674" y="4363446"/>
              <a:ext cx="2023311" cy="262508"/>
            </a:xfrm>
            <a:prstGeom prst="rect">
              <a:avLst/>
            </a:prstGeom>
            <a:solidFill>
              <a:srgbClr val="99FF66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  <a:sym typeface="Wingdings" panose="05000000000000000000" pitchFamily="2" charset="2"/>
                </a:rPr>
                <a:t>a[i1]&gt;a[i2]  a[i2]</a:t>
              </a:r>
              <a:endParaRPr kumimoji="1" lang="zh-TW" alt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</p:grpSp>
      <p:sp>
        <p:nvSpPr>
          <p:cNvPr id="201" name="文字方塊 200"/>
          <p:cNvSpPr txBox="1"/>
          <p:nvPr/>
        </p:nvSpPr>
        <p:spPr>
          <a:xfrm>
            <a:off x="6234565" y="4357409"/>
            <a:ext cx="1651414" cy="262508"/>
          </a:xfrm>
          <a:prstGeom prst="rect">
            <a:avLst/>
          </a:prstGeom>
          <a:solidFill>
            <a:srgbClr val="99FF66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tabLst/>
              <a:defRPr/>
            </a:pPr>
            <a:r>
              <a:rPr kumimoji="1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rPr>
              <a:t>i2 &gt; hi </a:t>
            </a:r>
            <a:r>
              <a:rPr kumimoji="1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  <a:sym typeface="Wingdings" panose="05000000000000000000" pitchFamily="2" charset="2"/>
              </a:rPr>
              <a:t> a[i1]</a:t>
            </a:r>
            <a:endParaRPr kumimoji="1" lang="zh-TW" altLang="en-US" sz="1200" b="1" i="1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84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 animBg="1"/>
      <p:bldP spid="265" grpId="0" animBg="1"/>
      <p:bldP spid="278" grpId="0" animBg="1"/>
      <p:bldP spid="279" grpId="0" animBg="1"/>
      <p:bldP spid="280" grpId="0" animBg="1"/>
      <p:bldP spid="191" grpId="0"/>
      <p:bldP spid="192" grpId="0"/>
      <p:bldP spid="198" grpId="0" animBg="1"/>
      <p:bldP spid="2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sz="4400" dirty="0"/>
            </a:br>
            <a:r>
              <a:rPr lang="en-US" altLang="zh-TW" sz="4400" dirty="0"/>
              <a:t>Merge Sort</a:t>
            </a:r>
            <a:endParaRPr lang="zh-TW" altLang="en-US" sz="4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495E8D0-3333-4FEA-9135-FF5BDD12CD96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標楷體" pitchFamily="65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2020/9/13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/>
              <a:ea typeface="標楷體" pitchFamily="65" charset="-120"/>
              <a:cs typeface="+mn-cs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EEE938-DF48-46A3-A8E4-7AB944F71916}" type="slidenum">
              <a:rPr kumimoji="0" lang="en-US" altLang="zh-TW" sz="1200" b="0" i="1" u="none" strike="noStrike" kern="1200" cap="none" spc="0" normalizeH="0" baseline="0" noProof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/>
                <a:ea typeface="標楷體" pitchFamily="65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TW" sz="1200" b="0" i="1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/>
              <a:ea typeface="標楷體" pitchFamily="65" charset="-120"/>
              <a:cs typeface="+mn-cs"/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486917" y="1278787"/>
            <a:ext cx="1579278" cy="258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tabLst/>
              <a:defRPr/>
            </a:pPr>
            <a:r>
              <a:rPr kumimoji="1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rPr>
              <a:t>lo=4, m=5, hi=7</a:t>
            </a:r>
            <a:endParaRPr kumimoji="1" lang="zh-TW" altLang="en-US" sz="1200" b="1" i="1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sp>
        <p:nvSpPr>
          <p:cNvPr id="180" name="文字方塊 179"/>
          <p:cNvSpPr txBox="1"/>
          <p:nvPr/>
        </p:nvSpPr>
        <p:spPr>
          <a:xfrm>
            <a:off x="3080273" y="1263006"/>
            <a:ext cx="1558440" cy="2585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tabLst/>
              <a:defRPr/>
            </a:pPr>
            <a:r>
              <a:rPr kumimoji="1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rPr>
              <a:t>i1 &gt; m </a:t>
            </a:r>
            <a:r>
              <a:rPr kumimoji="1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  <a:sym typeface="Wingdings" panose="05000000000000000000" pitchFamily="2" charset="2"/>
              </a:rPr>
              <a:t> a[i2]</a:t>
            </a:r>
            <a:endParaRPr kumimoji="1" lang="zh-TW" altLang="en-US" sz="1200" b="1" i="1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sp>
        <p:nvSpPr>
          <p:cNvPr id="181" name="文字方塊 180"/>
          <p:cNvSpPr txBox="1"/>
          <p:nvPr/>
        </p:nvSpPr>
        <p:spPr>
          <a:xfrm>
            <a:off x="5401028" y="1252331"/>
            <a:ext cx="1651414" cy="26250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tabLst/>
              <a:defRPr/>
            </a:pPr>
            <a:r>
              <a:rPr kumimoji="1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rPr>
              <a:t>i2 &gt; hi </a:t>
            </a:r>
            <a:r>
              <a:rPr kumimoji="1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  <a:sym typeface="Wingdings" panose="05000000000000000000" pitchFamily="2" charset="2"/>
              </a:rPr>
              <a:t> a[i1]</a:t>
            </a:r>
            <a:endParaRPr kumimoji="1" lang="zh-TW" altLang="en-US" sz="1200" b="1" i="1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sp>
        <p:nvSpPr>
          <p:cNvPr id="182" name="文字方塊 181"/>
          <p:cNvSpPr txBox="1"/>
          <p:nvPr/>
        </p:nvSpPr>
        <p:spPr>
          <a:xfrm>
            <a:off x="5430432" y="1584262"/>
            <a:ext cx="2023311" cy="26250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tabLst/>
              <a:defRPr/>
            </a:pPr>
            <a:r>
              <a:rPr kumimoji="1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  <a:sym typeface="Wingdings" panose="05000000000000000000" pitchFamily="2" charset="2"/>
              </a:rPr>
              <a:t>a[i1]&gt;a[i2]  a[i2]</a:t>
            </a:r>
            <a:endParaRPr kumimoji="1" lang="zh-TW" altLang="en-US" sz="1200" b="1" i="1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sp>
        <p:nvSpPr>
          <p:cNvPr id="183" name="文字方塊 182"/>
          <p:cNvSpPr txBox="1"/>
          <p:nvPr/>
        </p:nvSpPr>
        <p:spPr>
          <a:xfrm>
            <a:off x="3080273" y="1584262"/>
            <a:ext cx="2023311" cy="2585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tabLst/>
              <a:defRPr/>
            </a:pPr>
            <a:r>
              <a:rPr kumimoji="1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  <a:sym typeface="Wingdings" panose="05000000000000000000" pitchFamily="2" charset="2"/>
              </a:rPr>
              <a:t>a[i1]&lt;a[i2]  a[i1]</a:t>
            </a:r>
            <a:endParaRPr kumimoji="1" lang="zh-TW" altLang="en-US" sz="1200" b="1" i="1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683568" y="2348880"/>
            <a:ext cx="2468845" cy="1872208"/>
            <a:chOff x="683568" y="2348880"/>
            <a:chExt cx="2468845" cy="1872208"/>
          </a:xfrm>
        </p:grpSpPr>
        <p:sp>
          <p:nvSpPr>
            <p:cNvPr id="85" name="矩形 84"/>
            <p:cNvSpPr/>
            <p:nvPr/>
          </p:nvSpPr>
          <p:spPr bwMode="auto">
            <a:xfrm>
              <a:off x="700117" y="3061914"/>
              <a:ext cx="1094431" cy="648072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86" name="矩形 85"/>
            <p:cNvSpPr/>
            <p:nvPr/>
          </p:nvSpPr>
          <p:spPr bwMode="auto">
            <a:xfrm>
              <a:off x="2057981" y="3061914"/>
              <a:ext cx="1094431" cy="648072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grpSp>
          <p:nvGrpSpPr>
            <p:cNvPr id="63" name="群組 62"/>
            <p:cNvGrpSpPr/>
            <p:nvPr/>
          </p:nvGrpSpPr>
          <p:grpSpPr>
            <a:xfrm>
              <a:off x="700117" y="3197066"/>
              <a:ext cx="415498" cy="415498"/>
              <a:chOff x="6388750" y="5301208"/>
              <a:chExt cx="415498" cy="415498"/>
            </a:xfrm>
          </p:grpSpPr>
          <p:sp>
            <p:nvSpPr>
              <p:cNvPr id="61" name="橢圓 60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62" name="文字方塊 61"/>
              <p:cNvSpPr txBox="1"/>
              <p:nvPr/>
            </p:nvSpPr>
            <p:spPr>
              <a:xfrm>
                <a:off x="6446458" y="5356666"/>
                <a:ext cx="300082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3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64" name="群組 63"/>
            <p:cNvGrpSpPr/>
            <p:nvPr/>
          </p:nvGrpSpPr>
          <p:grpSpPr>
            <a:xfrm>
              <a:off x="1379050" y="3197066"/>
              <a:ext cx="415499" cy="415498"/>
              <a:chOff x="6388750" y="5301208"/>
              <a:chExt cx="415499" cy="415498"/>
            </a:xfrm>
          </p:grpSpPr>
          <p:sp>
            <p:nvSpPr>
              <p:cNvPr id="65" name="橢圓 64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66" name="文字方塊 65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41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67" name="群組 66"/>
            <p:cNvGrpSpPr/>
            <p:nvPr/>
          </p:nvGrpSpPr>
          <p:grpSpPr>
            <a:xfrm>
              <a:off x="2057982" y="3197066"/>
              <a:ext cx="415499" cy="415498"/>
              <a:chOff x="6388750" y="5301208"/>
              <a:chExt cx="415499" cy="415498"/>
            </a:xfrm>
          </p:grpSpPr>
          <p:sp>
            <p:nvSpPr>
              <p:cNvPr id="68" name="橢圓 67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13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70" name="群組 69"/>
            <p:cNvGrpSpPr/>
            <p:nvPr/>
          </p:nvGrpSpPr>
          <p:grpSpPr>
            <a:xfrm>
              <a:off x="2736914" y="3197066"/>
              <a:ext cx="415499" cy="415498"/>
              <a:chOff x="6388750" y="5301208"/>
              <a:chExt cx="415499" cy="415498"/>
            </a:xfrm>
          </p:grpSpPr>
          <p:sp>
            <p:nvSpPr>
              <p:cNvPr id="71" name="橢圓 70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54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sp>
          <p:nvSpPr>
            <p:cNvPr id="89" name="向下箭號 88"/>
            <p:cNvSpPr/>
            <p:nvPr/>
          </p:nvSpPr>
          <p:spPr bwMode="auto">
            <a:xfrm flipV="1">
              <a:off x="799854" y="3717032"/>
              <a:ext cx="216024" cy="216024"/>
            </a:xfrm>
            <a:prstGeom prst="downArrow">
              <a:avLst/>
            </a:prstGeom>
            <a:solidFill>
              <a:srgbClr val="FF6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90" name="向下箭號 89"/>
            <p:cNvSpPr/>
            <p:nvPr/>
          </p:nvSpPr>
          <p:spPr bwMode="auto">
            <a:xfrm flipV="1">
              <a:off x="2138203" y="3717032"/>
              <a:ext cx="216024" cy="216024"/>
            </a:xfrm>
            <a:prstGeom prst="downArrow">
              <a:avLst/>
            </a:prstGeom>
            <a:solidFill>
              <a:srgbClr val="FF6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683568" y="2348880"/>
              <a:ext cx="2452295" cy="648072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grpSp>
          <p:nvGrpSpPr>
            <p:cNvPr id="93" name="群組 92"/>
            <p:cNvGrpSpPr/>
            <p:nvPr/>
          </p:nvGrpSpPr>
          <p:grpSpPr>
            <a:xfrm>
              <a:off x="683568" y="2484032"/>
              <a:ext cx="415498" cy="415498"/>
              <a:chOff x="6388750" y="5301208"/>
              <a:chExt cx="415498" cy="415498"/>
            </a:xfrm>
          </p:grpSpPr>
          <p:sp>
            <p:nvSpPr>
              <p:cNvPr id="94" name="橢圓 93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95" name="文字方塊 94"/>
              <p:cNvSpPr txBox="1"/>
              <p:nvPr/>
            </p:nvSpPr>
            <p:spPr>
              <a:xfrm>
                <a:off x="6504134" y="5356666"/>
                <a:ext cx="184730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96" name="群組 95"/>
            <p:cNvGrpSpPr/>
            <p:nvPr/>
          </p:nvGrpSpPr>
          <p:grpSpPr>
            <a:xfrm>
              <a:off x="1362501" y="2484032"/>
              <a:ext cx="415498" cy="415498"/>
              <a:chOff x="6388750" y="5301208"/>
              <a:chExt cx="415498" cy="415498"/>
            </a:xfrm>
          </p:grpSpPr>
          <p:sp>
            <p:nvSpPr>
              <p:cNvPr id="97" name="橢圓 96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98" name="文字方塊 97"/>
              <p:cNvSpPr txBox="1"/>
              <p:nvPr/>
            </p:nvSpPr>
            <p:spPr>
              <a:xfrm>
                <a:off x="6504134" y="5356666"/>
                <a:ext cx="184730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99" name="群組 98"/>
            <p:cNvGrpSpPr/>
            <p:nvPr/>
          </p:nvGrpSpPr>
          <p:grpSpPr>
            <a:xfrm>
              <a:off x="2041433" y="2484032"/>
              <a:ext cx="415498" cy="415498"/>
              <a:chOff x="6388750" y="5301208"/>
              <a:chExt cx="415498" cy="415498"/>
            </a:xfrm>
          </p:grpSpPr>
          <p:sp>
            <p:nvSpPr>
              <p:cNvPr id="100" name="橢圓 99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01" name="文字方塊 100"/>
              <p:cNvSpPr txBox="1"/>
              <p:nvPr/>
            </p:nvSpPr>
            <p:spPr>
              <a:xfrm>
                <a:off x="6504134" y="5356666"/>
                <a:ext cx="184730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102" name="群組 101"/>
            <p:cNvGrpSpPr/>
            <p:nvPr/>
          </p:nvGrpSpPr>
          <p:grpSpPr>
            <a:xfrm>
              <a:off x="2720365" y="2484032"/>
              <a:ext cx="415498" cy="415498"/>
              <a:chOff x="6388750" y="5301208"/>
              <a:chExt cx="415498" cy="415498"/>
            </a:xfrm>
          </p:grpSpPr>
          <p:sp>
            <p:nvSpPr>
              <p:cNvPr id="103" name="橢圓 102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04" name="文字方塊 103"/>
              <p:cNvSpPr txBox="1"/>
              <p:nvPr/>
            </p:nvSpPr>
            <p:spPr>
              <a:xfrm>
                <a:off x="6504134" y="5356666"/>
                <a:ext cx="184730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sp>
          <p:nvSpPr>
            <p:cNvPr id="184" name="文字方塊 183"/>
            <p:cNvSpPr txBox="1"/>
            <p:nvPr/>
          </p:nvSpPr>
          <p:spPr>
            <a:xfrm>
              <a:off x="2041433" y="3957939"/>
              <a:ext cx="370614" cy="26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rPr>
                <a:t>i2</a:t>
              </a:r>
              <a:endParaRPr kumimoji="1" lang="zh-TW" alt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185" name="文字方塊 184"/>
            <p:cNvSpPr txBox="1"/>
            <p:nvPr/>
          </p:nvSpPr>
          <p:spPr>
            <a:xfrm>
              <a:off x="683568" y="3957939"/>
              <a:ext cx="370614" cy="26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rPr>
                <a:t>i1</a:t>
              </a:r>
              <a:endParaRPr kumimoji="1" lang="zh-TW" alt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3418800" y="2353038"/>
            <a:ext cx="2468845" cy="1881952"/>
            <a:chOff x="3418800" y="2353038"/>
            <a:chExt cx="2468845" cy="1881952"/>
          </a:xfrm>
        </p:grpSpPr>
        <p:sp>
          <p:nvSpPr>
            <p:cNvPr id="148" name="矩形 147"/>
            <p:cNvSpPr/>
            <p:nvPr/>
          </p:nvSpPr>
          <p:spPr bwMode="auto">
            <a:xfrm>
              <a:off x="3435349" y="3066072"/>
              <a:ext cx="1094431" cy="648072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4793213" y="3066072"/>
              <a:ext cx="1094431" cy="648072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grpSp>
          <p:nvGrpSpPr>
            <p:cNvPr id="150" name="群組 149"/>
            <p:cNvGrpSpPr/>
            <p:nvPr/>
          </p:nvGrpSpPr>
          <p:grpSpPr>
            <a:xfrm>
              <a:off x="3435349" y="3201224"/>
              <a:ext cx="415498" cy="415498"/>
              <a:chOff x="6388750" y="5301208"/>
              <a:chExt cx="415498" cy="415498"/>
            </a:xfrm>
          </p:grpSpPr>
          <p:sp>
            <p:nvSpPr>
              <p:cNvPr id="151" name="橢圓 150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52" name="文字方塊 151"/>
              <p:cNvSpPr txBox="1"/>
              <p:nvPr/>
            </p:nvSpPr>
            <p:spPr>
              <a:xfrm>
                <a:off x="6446458" y="5356666"/>
                <a:ext cx="300082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3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153" name="群組 152"/>
            <p:cNvGrpSpPr/>
            <p:nvPr/>
          </p:nvGrpSpPr>
          <p:grpSpPr>
            <a:xfrm>
              <a:off x="4114282" y="3201224"/>
              <a:ext cx="415499" cy="415498"/>
              <a:chOff x="6388750" y="5301208"/>
              <a:chExt cx="415499" cy="415498"/>
            </a:xfrm>
          </p:grpSpPr>
          <p:sp>
            <p:nvSpPr>
              <p:cNvPr id="154" name="橢圓 153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55" name="文字方塊 154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41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156" name="群組 155"/>
            <p:cNvGrpSpPr/>
            <p:nvPr/>
          </p:nvGrpSpPr>
          <p:grpSpPr>
            <a:xfrm>
              <a:off x="4793214" y="3201224"/>
              <a:ext cx="415499" cy="415498"/>
              <a:chOff x="6388750" y="5301208"/>
              <a:chExt cx="415499" cy="415498"/>
            </a:xfrm>
          </p:grpSpPr>
          <p:sp>
            <p:nvSpPr>
              <p:cNvPr id="157" name="橢圓 156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58" name="文字方塊 157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13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159" name="群組 158"/>
            <p:cNvGrpSpPr/>
            <p:nvPr/>
          </p:nvGrpSpPr>
          <p:grpSpPr>
            <a:xfrm>
              <a:off x="5472146" y="3201224"/>
              <a:ext cx="415499" cy="415498"/>
              <a:chOff x="6388750" y="5301208"/>
              <a:chExt cx="415499" cy="415498"/>
            </a:xfrm>
          </p:grpSpPr>
          <p:sp>
            <p:nvSpPr>
              <p:cNvPr id="160" name="橢圓 159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61" name="文字方塊 160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54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sp>
          <p:nvSpPr>
            <p:cNvPr id="162" name="向下箭號 161"/>
            <p:cNvSpPr/>
            <p:nvPr/>
          </p:nvSpPr>
          <p:spPr bwMode="auto">
            <a:xfrm flipV="1">
              <a:off x="4204108" y="3721190"/>
              <a:ext cx="216024" cy="216024"/>
            </a:xfrm>
            <a:prstGeom prst="downArrow">
              <a:avLst/>
            </a:prstGeom>
            <a:solidFill>
              <a:srgbClr val="FF6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163" name="向下箭號 162"/>
            <p:cNvSpPr/>
            <p:nvPr/>
          </p:nvSpPr>
          <p:spPr bwMode="auto">
            <a:xfrm flipV="1">
              <a:off x="4852180" y="3721190"/>
              <a:ext cx="216024" cy="216024"/>
            </a:xfrm>
            <a:prstGeom prst="downArrow">
              <a:avLst/>
            </a:prstGeom>
            <a:solidFill>
              <a:srgbClr val="FF6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3418800" y="2353038"/>
              <a:ext cx="2452295" cy="648072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grpSp>
          <p:nvGrpSpPr>
            <p:cNvPr id="165" name="群組 164"/>
            <p:cNvGrpSpPr/>
            <p:nvPr/>
          </p:nvGrpSpPr>
          <p:grpSpPr>
            <a:xfrm>
              <a:off x="3418800" y="2488190"/>
              <a:ext cx="415498" cy="415498"/>
              <a:chOff x="6388750" y="5301208"/>
              <a:chExt cx="415498" cy="415498"/>
            </a:xfrm>
          </p:grpSpPr>
          <p:sp>
            <p:nvSpPr>
              <p:cNvPr id="166" name="橢圓 165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67" name="文字方塊 166"/>
              <p:cNvSpPr txBox="1"/>
              <p:nvPr/>
            </p:nvSpPr>
            <p:spPr>
              <a:xfrm>
                <a:off x="6446458" y="5356666"/>
                <a:ext cx="300083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3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168" name="群組 167"/>
            <p:cNvGrpSpPr/>
            <p:nvPr/>
          </p:nvGrpSpPr>
          <p:grpSpPr>
            <a:xfrm>
              <a:off x="4097733" y="2488190"/>
              <a:ext cx="415498" cy="415498"/>
              <a:chOff x="6388750" y="5301208"/>
              <a:chExt cx="415498" cy="415498"/>
            </a:xfrm>
          </p:grpSpPr>
          <p:sp>
            <p:nvSpPr>
              <p:cNvPr id="169" name="橢圓 168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70" name="文字方塊 169"/>
              <p:cNvSpPr txBox="1"/>
              <p:nvPr/>
            </p:nvSpPr>
            <p:spPr>
              <a:xfrm>
                <a:off x="6504134" y="5356666"/>
                <a:ext cx="184730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171" name="群組 170"/>
            <p:cNvGrpSpPr/>
            <p:nvPr/>
          </p:nvGrpSpPr>
          <p:grpSpPr>
            <a:xfrm>
              <a:off x="4776665" y="2488190"/>
              <a:ext cx="415498" cy="415498"/>
              <a:chOff x="6388750" y="5301208"/>
              <a:chExt cx="415498" cy="415498"/>
            </a:xfrm>
          </p:grpSpPr>
          <p:sp>
            <p:nvSpPr>
              <p:cNvPr id="172" name="橢圓 171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73" name="文字方塊 172"/>
              <p:cNvSpPr txBox="1"/>
              <p:nvPr/>
            </p:nvSpPr>
            <p:spPr>
              <a:xfrm>
                <a:off x="6504134" y="5356666"/>
                <a:ext cx="184730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174" name="群組 173"/>
            <p:cNvGrpSpPr/>
            <p:nvPr/>
          </p:nvGrpSpPr>
          <p:grpSpPr>
            <a:xfrm>
              <a:off x="5455597" y="2488190"/>
              <a:ext cx="415498" cy="415498"/>
              <a:chOff x="6388750" y="5301208"/>
              <a:chExt cx="415498" cy="415498"/>
            </a:xfrm>
          </p:grpSpPr>
          <p:sp>
            <p:nvSpPr>
              <p:cNvPr id="175" name="橢圓 174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76" name="文字方塊 175"/>
              <p:cNvSpPr txBox="1"/>
              <p:nvPr/>
            </p:nvSpPr>
            <p:spPr>
              <a:xfrm>
                <a:off x="6504134" y="5356666"/>
                <a:ext cx="184730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sp>
          <p:nvSpPr>
            <p:cNvPr id="186" name="文字方塊 185"/>
            <p:cNvSpPr txBox="1"/>
            <p:nvPr/>
          </p:nvSpPr>
          <p:spPr>
            <a:xfrm>
              <a:off x="4793213" y="3971841"/>
              <a:ext cx="370614" cy="26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rPr>
                <a:t>i2</a:t>
              </a:r>
              <a:endParaRPr kumimoji="1" lang="zh-TW" alt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187" name="文字方塊 186"/>
            <p:cNvSpPr txBox="1"/>
            <p:nvPr/>
          </p:nvSpPr>
          <p:spPr>
            <a:xfrm>
              <a:off x="4003925" y="3957939"/>
              <a:ext cx="556563" cy="26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rPr>
                <a:t>i1++</a:t>
              </a:r>
              <a:endParaRPr kumimoji="1" lang="zh-TW" alt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712561" y="4672001"/>
            <a:ext cx="2615193" cy="1847325"/>
            <a:chOff x="712561" y="4672001"/>
            <a:chExt cx="2615193" cy="1847325"/>
          </a:xfrm>
        </p:grpSpPr>
        <p:sp>
          <p:nvSpPr>
            <p:cNvPr id="105" name="矩形 104"/>
            <p:cNvSpPr/>
            <p:nvPr/>
          </p:nvSpPr>
          <p:spPr bwMode="auto">
            <a:xfrm>
              <a:off x="729110" y="5385035"/>
              <a:ext cx="1094431" cy="648072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106" name="矩形 105"/>
            <p:cNvSpPr/>
            <p:nvPr/>
          </p:nvSpPr>
          <p:spPr bwMode="auto">
            <a:xfrm>
              <a:off x="2086974" y="5385035"/>
              <a:ext cx="1094431" cy="648072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grpSp>
          <p:nvGrpSpPr>
            <p:cNvPr id="109" name="群組 108"/>
            <p:cNvGrpSpPr/>
            <p:nvPr/>
          </p:nvGrpSpPr>
          <p:grpSpPr>
            <a:xfrm>
              <a:off x="729110" y="5520187"/>
              <a:ext cx="415498" cy="415498"/>
              <a:chOff x="6388750" y="5301208"/>
              <a:chExt cx="415498" cy="415498"/>
            </a:xfrm>
          </p:grpSpPr>
          <p:sp>
            <p:nvSpPr>
              <p:cNvPr id="110" name="橢圓 109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11" name="文字方塊 110"/>
              <p:cNvSpPr txBox="1"/>
              <p:nvPr/>
            </p:nvSpPr>
            <p:spPr>
              <a:xfrm>
                <a:off x="6446458" y="5356666"/>
                <a:ext cx="300082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3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112" name="群組 111"/>
            <p:cNvGrpSpPr/>
            <p:nvPr/>
          </p:nvGrpSpPr>
          <p:grpSpPr>
            <a:xfrm>
              <a:off x="1408043" y="5520187"/>
              <a:ext cx="415499" cy="415498"/>
              <a:chOff x="6388750" y="5301208"/>
              <a:chExt cx="415499" cy="415498"/>
            </a:xfrm>
          </p:grpSpPr>
          <p:sp>
            <p:nvSpPr>
              <p:cNvPr id="113" name="橢圓 112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14" name="文字方塊 113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41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115" name="群組 114"/>
            <p:cNvGrpSpPr/>
            <p:nvPr/>
          </p:nvGrpSpPr>
          <p:grpSpPr>
            <a:xfrm>
              <a:off x="2086975" y="5520187"/>
              <a:ext cx="415499" cy="415498"/>
              <a:chOff x="6388750" y="5301208"/>
              <a:chExt cx="415499" cy="415498"/>
            </a:xfrm>
          </p:grpSpPr>
          <p:sp>
            <p:nvSpPr>
              <p:cNvPr id="116" name="橢圓 115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17" name="文字方塊 116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13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118" name="群組 117"/>
            <p:cNvGrpSpPr/>
            <p:nvPr/>
          </p:nvGrpSpPr>
          <p:grpSpPr>
            <a:xfrm>
              <a:off x="2765907" y="5520187"/>
              <a:ext cx="415499" cy="415498"/>
              <a:chOff x="6388750" y="5301208"/>
              <a:chExt cx="415499" cy="415498"/>
            </a:xfrm>
          </p:grpSpPr>
          <p:sp>
            <p:nvSpPr>
              <p:cNvPr id="119" name="橢圓 118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20" name="文字方塊 119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54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sp>
          <p:nvSpPr>
            <p:cNvPr id="133" name="向下箭號 132"/>
            <p:cNvSpPr/>
            <p:nvPr/>
          </p:nvSpPr>
          <p:spPr bwMode="auto">
            <a:xfrm flipV="1">
              <a:off x="1475656" y="6040153"/>
              <a:ext cx="216024" cy="216024"/>
            </a:xfrm>
            <a:prstGeom prst="downArrow">
              <a:avLst/>
            </a:prstGeom>
            <a:solidFill>
              <a:srgbClr val="FF6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134" name="向下箭號 133"/>
            <p:cNvSpPr/>
            <p:nvPr/>
          </p:nvSpPr>
          <p:spPr bwMode="auto">
            <a:xfrm flipV="1">
              <a:off x="2915816" y="6040153"/>
              <a:ext cx="216024" cy="216024"/>
            </a:xfrm>
            <a:prstGeom prst="downArrow">
              <a:avLst/>
            </a:prstGeom>
            <a:solidFill>
              <a:srgbClr val="FF6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135" name="矩形 134"/>
            <p:cNvSpPr/>
            <p:nvPr/>
          </p:nvSpPr>
          <p:spPr bwMode="auto">
            <a:xfrm>
              <a:off x="712561" y="4672001"/>
              <a:ext cx="2452295" cy="648072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grpSp>
          <p:nvGrpSpPr>
            <p:cNvPr id="136" name="群組 135"/>
            <p:cNvGrpSpPr/>
            <p:nvPr/>
          </p:nvGrpSpPr>
          <p:grpSpPr>
            <a:xfrm>
              <a:off x="712561" y="4807153"/>
              <a:ext cx="415498" cy="415498"/>
              <a:chOff x="6388750" y="5301208"/>
              <a:chExt cx="415498" cy="415498"/>
            </a:xfrm>
          </p:grpSpPr>
          <p:sp>
            <p:nvSpPr>
              <p:cNvPr id="137" name="橢圓 136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38" name="文字方塊 137"/>
              <p:cNvSpPr txBox="1"/>
              <p:nvPr/>
            </p:nvSpPr>
            <p:spPr>
              <a:xfrm>
                <a:off x="6446458" y="5356666"/>
                <a:ext cx="300083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3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139" name="群組 138"/>
            <p:cNvGrpSpPr/>
            <p:nvPr/>
          </p:nvGrpSpPr>
          <p:grpSpPr>
            <a:xfrm>
              <a:off x="1391494" y="4807153"/>
              <a:ext cx="415499" cy="415498"/>
              <a:chOff x="6388750" y="5301208"/>
              <a:chExt cx="415499" cy="415498"/>
            </a:xfrm>
          </p:grpSpPr>
          <p:sp>
            <p:nvSpPr>
              <p:cNvPr id="140" name="橢圓 139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41" name="文字方塊 140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13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142" name="群組 141"/>
            <p:cNvGrpSpPr/>
            <p:nvPr/>
          </p:nvGrpSpPr>
          <p:grpSpPr>
            <a:xfrm>
              <a:off x="2070426" y="4807153"/>
              <a:ext cx="415498" cy="415498"/>
              <a:chOff x="6388750" y="5301208"/>
              <a:chExt cx="415498" cy="415498"/>
            </a:xfrm>
          </p:grpSpPr>
          <p:sp>
            <p:nvSpPr>
              <p:cNvPr id="143" name="橢圓 142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44" name="文字方塊 143"/>
              <p:cNvSpPr txBox="1"/>
              <p:nvPr/>
            </p:nvSpPr>
            <p:spPr>
              <a:xfrm>
                <a:off x="6504134" y="5356666"/>
                <a:ext cx="184730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145" name="群組 144"/>
            <p:cNvGrpSpPr/>
            <p:nvPr/>
          </p:nvGrpSpPr>
          <p:grpSpPr>
            <a:xfrm>
              <a:off x="2749358" y="4807153"/>
              <a:ext cx="415498" cy="415498"/>
              <a:chOff x="6388750" y="5301208"/>
              <a:chExt cx="415498" cy="415498"/>
            </a:xfrm>
          </p:grpSpPr>
          <p:sp>
            <p:nvSpPr>
              <p:cNvPr id="146" name="橢圓 145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147" name="文字方塊 146"/>
              <p:cNvSpPr txBox="1"/>
              <p:nvPr/>
            </p:nvSpPr>
            <p:spPr>
              <a:xfrm>
                <a:off x="6504134" y="5356666"/>
                <a:ext cx="184730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sp>
          <p:nvSpPr>
            <p:cNvPr id="190" name="文字方塊 189"/>
            <p:cNvSpPr txBox="1"/>
            <p:nvPr/>
          </p:nvSpPr>
          <p:spPr>
            <a:xfrm>
              <a:off x="1365136" y="6256177"/>
              <a:ext cx="556563" cy="26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rPr>
                <a:t>i1++</a:t>
              </a:r>
              <a:endParaRPr kumimoji="1" lang="zh-TW" alt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191" name="文字方塊 190"/>
            <p:cNvSpPr txBox="1"/>
            <p:nvPr/>
          </p:nvSpPr>
          <p:spPr>
            <a:xfrm>
              <a:off x="2771191" y="6237312"/>
              <a:ext cx="556563" cy="26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rPr>
                <a:t>i2++</a:t>
              </a:r>
              <a:endParaRPr kumimoji="1" lang="zh-TW" alt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</p:grpSp>
      <p:sp>
        <p:nvSpPr>
          <p:cNvPr id="197" name="文字方塊 196"/>
          <p:cNvSpPr txBox="1"/>
          <p:nvPr/>
        </p:nvSpPr>
        <p:spPr>
          <a:xfrm>
            <a:off x="841431" y="2081272"/>
            <a:ext cx="2023311" cy="258532"/>
          </a:xfrm>
          <a:prstGeom prst="rect">
            <a:avLst/>
          </a:prstGeom>
          <a:solidFill>
            <a:srgbClr val="99FF66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Tx/>
              <a:buNone/>
              <a:tabLst/>
              <a:defRPr/>
            </a:pPr>
            <a:r>
              <a:rPr kumimoji="1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  <a:sym typeface="Wingdings" panose="05000000000000000000" pitchFamily="2" charset="2"/>
              </a:rPr>
              <a:t>a[i1]&lt;a[i2]  a[i1]</a:t>
            </a:r>
            <a:endParaRPr kumimoji="1" lang="zh-TW" altLang="en-US" sz="1200" b="1" i="1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6094455" y="2060135"/>
            <a:ext cx="2468845" cy="2174855"/>
            <a:chOff x="6094455" y="2060135"/>
            <a:chExt cx="2468845" cy="2174855"/>
          </a:xfrm>
        </p:grpSpPr>
        <p:sp>
          <p:nvSpPr>
            <p:cNvPr id="206" name="矩形 205"/>
            <p:cNvSpPr/>
            <p:nvPr/>
          </p:nvSpPr>
          <p:spPr bwMode="auto">
            <a:xfrm>
              <a:off x="6111004" y="3066072"/>
              <a:ext cx="1094431" cy="648072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207" name="矩形 206"/>
            <p:cNvSpPr/>
            <p:nvPr/>
          </p:nvSpPr>
          <p:spPr bwMode="auto">
            <a:xfrm>
              <a:off x="7468868" y="3066072"/>
              <a:ext cx="1094431" cy="648072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grpSp>
          <p:nvGrpSpPr>
            <p:cNvPr id="208" name="群組 207"/>
            <p:cNvGrpSpPr/>
            <p:nvPr/>
          </p:nvGrpSpPr>
          <p:grpSpPr>
            <a:xfrm>
              <a:off x="6111004" y="3201224"/>
              <a:ext cx="415498" cy="415498"/>
              <a:chOff x="6388750" y="5301208"/>
              <a:chExt cx="415498" cy="415498"/>
            </a:xfrm>
          </p:grpSpPr>
          <p:sp>
            <p:nvSpPr>
              <p:cNvPr id="209" name="橢圓 208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10" name="文字方塊 209"/>
              <p:cNvSpPr txBox="1"/>
              <p:nvPr/>
            </p:nvSpPr>
            <p:spPr>
              <a:xfrm>
                <a:off x="6446458" y="5356666"/>
                <a:ext cx="300082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3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211" name="群組 210"/>
            <p:cNvGrpSpPr/>
            <p:nvPr/>
          </p:nvGrpSpPr>
          <p:grpSpPr>
            <a:xfrm>
              <a:off x="6789937" y="3201224"/>
              <a:ext cx="415499" cy="415498"/>
              <a:chOff x="6388750" y="5301208"/>
              <a:chExt cx="415499" cy="415498"/>
            </a:xfrm>
          </p:grpSpPr>
          <p:sp>
            <p:nvSpPr>
              <p:cNvPr id="212" name="橢圓 211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13" name="文字方塊 212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41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214" name="群組 213"/>
            <p:cNvGrpSpPr/>
            <p:nvPr/>
          </p:nvGrpSpPr>
          <p:grpSpPr>
            <a:xfrm>
              <a:off x="7468869" y="3201224"/>
              <a:ext cx="415499" cy="415498"/>
              <a:chOff x="6388750" y="5301208"/>
              <a:chExt cx="415499" cy="415498"/>
            </a:xfrm>
          </p:grpSpPr>
          <p:sp>
            <p:nvSpPr>
              <p:cNvPr id="215" name="橢圓 214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16" name="文字方塊 215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13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217" name="群組 216"/>
            <p:cNvGrpSpPr/>
            <p:nvPr/>
          </p:nvGrpSpPr>
          <p:grpSpPr>
            <a:xfrm>
              <a:off x="8147801" y="3201224"/>
              <a:ext cx="415499" cy="415498"/>
              <a:chOff x="6388750" y="5301208"/>
              <a:chExt cx="415499" cy="415498"/>
            </a:xfrm>
          </p:grpSpPr>
          <p:sp>
            <p:nvSpPr>
              <p:cNvPr id="218" name="橢圓 217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19" name="文字方塊 218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54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sp>
          <p:nvSpPr>
            <p:cNvPr id="220" name="向下箭號 219"/>
            <p:cNvSpPr/>
            <p:nvPr/>
          </p:nvSpPr>
          <p:spPr bwMode="auto">
            <a:xfrm flipV="1">
              <a:off x="6876256" y="3721190"/>
              <a:ext cx="216024" cy="216024"/>
            </a:xfrm>
            <a:prstGeom prst="downArrow">
              <a:avLst/>
            </a:prstGeom>
            <a:solidFill>
              <a:srgbClr val="FF6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221" name="向下箭號 220"/>
            <p:cNvSpPr/>
            <p:nvPr/>
          </p:nvSpPr>
          <p:spPr bwMode="auto">
            <a:xfrm flipV="1">
              <a:off x="7596336" y="3721190"/>
              <a:ext cx="216024" cy="216024"/>
            </a:xfrm>
            <a:prstGeom prst="downArrow">
              <a:avLst/>
            </a:prstGeom>
            <a:solidFill>
              <a:srgbClr val="FF6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222" name="矩形 221"/>
            <p:cNvSpPr/>
            <p:nvPr/>
          </p:nvSpPr>
          <p:spPr bwMode="auto">
            <a:xfrm>
              <a:off x="6094455" y="2353038"/>
              <a:ext cx="2452295" cy="648072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grpSp>
          <p:nvGrpSpPr>
            <p:cNvPr id="223" name="群組 222"/>
            <p:cNvGrpSpPr/>
            <p:nvPr/>
          </p:nvGrpSpPr>
          <p:grpSpPr>
            <a:xfrm>
              <a:off x="6094455" y="2488190"/>
              <a:ext cx="415498" cy="415498"/>
              <a:chOff x="6388750" y="5301208"/>
              <a:chExt cx="415498" cy="415498"/>
            </a:xfrm>
          </p:grpSpPr>
          <p:sp>
            <p:nvSpPr>
              <p:cNvPr id="224" name="橢圓 223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25" name="文字方塊 224"/>
              <p:cNvSpPr txBox="1"/>
              <p:nvPr/>
            </p:nvSpPr>
            <p:spPr>
              <a:xfrm>
                <a:off x="6446458" y="5356666"/>
                <a:ext cx="300083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3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226" name="群組 225"/>
            <p:cNvGrpSpPr/>
            <p:nvPr/>
          </p:nvGrpSpPr>
          <p:grpSpPr>
            <a:xfrm>
              <a:off x="6773388" y="2488190"/>
              <a:ext cx="415499" cy="415498"/>
              <a:chOff x="6388750" y="5301208"/>
              <a:chExt cx="415499" cy="415498"/>
            </a:xfrm>
          </p:grpSpPr>
          <p:sp>
            <p:nvSpPr>
              <p:cNvPr id="227" name="橢圓 226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28" name="文字方塊 227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13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229" name="群組 228"/>
            <p:cNvGrpSpPr/>
            <p:nvPr/>
          </p:nvGrpSpPr>
          <p:grpSpPr>
            <a:xfrm>
              <a:off x="7452320" y="2488190"/>
              <a:ext cx="415498" cy="415498"/>
              <a:chOff x="6388750" y="5301208"/>
              <a:chExt cx="415498" cy="415498"/>
            </a:xfrm>
          </p:grpSpPr>
          <p:sp>
            <p:nvSpPr>
              <p:cNvPr id="230" name="橢圓 229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31" name="文字方塊 230"/>
              <p:cNvSpPr txBox="1"/>
              <p:nvPr/>
            </p:nvSpPr>
            <p:spPr>
              <a:xfrm>
                <a:off x="6504134" y="5356666"/>
                <a:ext cx="184730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232" name="群組 231"/>
            <p:cNvGrpSpPr/>
            <p:nvPr/>
          </p:nvGrpSpPr>
          <p:grpSpPr>
            <a:xfrm>
              <a:off x="8131252" y="2488190"/>
              <a:ext cx="415498" cy="415498"/>
              <a:chOff x="6388750" y="5301208"/>
              <a:chExt cx="415498" cy="415498"/>
            </a:xfrm>
          </p:grpSpPr>
          <p:sp>
            <p:nvSpPr>
              <p:cNvPr id="233" name="橢圓 232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34" name="文字方塊 233"/>
              <p:cNvSpPr txBox="1"/>
              <p:nvPr/>
            </p:nvSpPr>
            <p:spPr>
              <a:xfrm>
                <a:off x="6504134" y="5356666"/>
                <a:ext cx="184730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sp>
          <p:nvSpPr>
            <p:cNvPr id="188" name="文字方塊 187"/>
            <p:cNvSpPr txBox="1"/>
            <p:nvPr/>
          </p:nvSpPr>
          <p:spPr>
            <a:xfrm>
              <a:off x="6719404" y="3971841"/>
              <a:ext cx="556563" cy="26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rPr>
                <a:t>i1++</a:t>
              </a:r>
              <a:endParaRPr kumimoji="1" lang="zh-TW" alt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189" name="文字方塊 188"/>
            <p:cNvSpPr txBox="1"/>
            <p:nvPr/>
          </p:nvSpPr>
          <p:spPr>
            <a:xfrm>
              <a:off x="7567127" y="3971841"/>
              <a:ext cx="370614" cy="26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rPr>
                <a:t>i2</a:t>
              </a:r>
              <a:endParaRPr kumimoji="1" lang="zh-TW" alt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198" name="文字方塊 197"/>
            <p:cNvSpPr txBox="1"/>
            <p:nvPr/>
          </p:nvSpPr>
          <p:spPr>
            <a:xfrm>
              <a:off x="6305803" y="2060135"/>
              <a:ext cx="2023311" cy="262508"/>
            </a:xfrm>
            <a:prstGeom prst="rect">
              <a:avLst/>
            </a:prstGeom>
            <a:solidFill>
              <a:srgbClr val="99FF66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  <a:sym typeface="Wingdings" panose="05000000000000000000" pitchFamily="2" charset="2"/>
                </a:rPr>
                <a:t>a[i1]&gt;a[i2]  a[i2]</a:t>
              </a:r>
              <a:endParaRPr kumimoji="1" lang="zh-TW" alt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3435349" y="4377443"/>
            <a:ext cx="2576811" cy="2141883"/>
            <a:chOff x="3435349" y="4377443"/>
            <a:chExt cx="2576811" cy="2141883"/>
          </a:xfrm>
        </p:grpSpPr>
        <p:sp>
          <p:nvSpPr>
            <p:cNvPr id="235" name="矩形 234"/>
            <p:cNvSpPr/>
            <p:nvPr/>
          </p:nvSpPr>
          <p:spPr bwMode="auto">
            <a:xfrm>
              <a:off x="3451898" y="5366170"/>
              <a:ext cx="1094431" cy="648072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236" name="矩形 235"/>
            <p:cNvSpPr/>
            <p:nvPr/>
          </p:nvSpPr>
          <p:spPr bwMode="auto">
            <a:xfrm>
              <a:off x="4809762" y="5366170"/>
              <a:ext cx="1094431" cy="648072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grpSp>
          <p:nvGrpSpPr>
            <p:cNvPr id="237" name="群組 236"/>
            <p:cNvGrpSpPr/>
            <p:nvPr/>
          </p:nvGrpSpPr>
          <p:grpSpPr>
            <a:xfrm>
              <a:off x="3451898" y="5501322"/>
              <a:ext cx="415498" cy="415498"/>
              <a:chOff x="6388750" y="5301208"/>
              <a:chExt cx="415498" cy="415498"/>
            </a:xfrm>
          </p:grpSpPr>
          <p:sp>
            <p:nvSpPr>
              <p:cNvPr id="238" name="橢圓 237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39" name="文字方塊 238"/>
              <p:cNvSpPr txBox="1"/>
              <p:nvPr/>
            </p:nvSpPr>
            <p:spPr>
              <a:xfrm>
                <a:off x="6446458" y="5356666"/>
                <a:ext cx="300082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3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240" name="群組 239"/>
            <p:cNvGrpSpPr/>
            <p:nvPr/>
          </p:nvGrpSpPr>
          <p:grpSpPr>
            <a:xfrm>
              <a:off x="4130831" y="5501322"/>
              <a:ext cx="415499" cy="415498"/>
              <a:chOff x="6388750" y="5301208"/>
              <a:chExt cx="415499" cy="415498"/>
            </a:xfrm>
          </p:grpSpPr>
          <p:sp>
            <p:nvSpPr>
              <p:cNvPr id="241" name="橢圓 240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42" name="文字方塊 241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41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243" name="群組 242"/>
            <p:cNvGrpSpPr/>
            <p:nvPr/>
          </p:nvGrpSpPr>
          <p:grpSpPr>
            <a:xfrm>
              <a:off x="4809763" y="5501322"/>
              <a:ext cx="415499" cy="415498"/>
              <a:chOff x="6388750" y="5301208"/>
              <a:chExt cx="415499" cy="415498"/>
            </a:xfrm>
          </p:grpSpPr>
          <p:sp>
            <p:nvSpPr>
              <p:cNvPr id="244" name="橢圓 243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45" name="文字方塊 244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13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246" name="群組 245"/>
            <p:cNvGrpSpPr/>
            <p:nvPr/>
          </p:nvGrpSpPr>
          <p:grpSpPr>
            <a:xfrm>
              <a:off x="5488695" y="5501322"/>
              <a:ext cx="415499" cy="415498"/>
              <a:chOff x="6388750" y="5301208"/>
              <a:chExt cx="415499" cy="415498"/>
            </a:xfrm>
          </p:grpSpPr>
          <p:sp>
            <p:nvSpPr>
              <p:cNvPr id="247" name="橢圓 246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48" name="文字方塊 247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54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sp>
          <p:nvSpPr>
            <p:cNvPr id="249" name="向下箭號 248"/>
            <p:cNvSpPr/>
            <p:nvPr/>
          </p:nvSpPr>
          <p:spPr bwMode="auto">
            <a:xfrm flipV="1">
              <a:off x="4498920" y="6021288"/>
              <a:ext cx="216024" cy="216024"/>
            </a:xfrm>
            <a:prstGeom prst="downArrow">
              <a:avLst/>
            </a:prstGeom>
            <a:solidFill>
              <a:srgbClr val="FF6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250" name="向下箭號 249"/>
            <p:cNvSpPr/>
            <p:nvPr/>
          </p:nvSpPr>
          <p:spPr bwMode="auto">
            <a:xfrm flipV="1">
              <a:off x="5638604" y="6021288"/>
              <a:ext cx="216024" cy="216024"/>
            </a:xfrm>
            <a:prstGeom prst="downArrow">
              <a:avLst/>
            </a:prstGeom>
            <a:solidFill>
              <a:srgbClr val="FF6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251" name="矩形 250"/>
            <p:cNvSpPr/>
            <p:nvPr/>
          </p:nvSpPr>
          <p:spPr bwMode="auto">
            <a:xfrm>
              <a:off x="3435349" y="4653136"/>
              <a:ext cx="2452295" cy="648072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grpSp>
          <p:nvGrpSpPr>
            <p:cNvPr id="252" name="群組 251"/>
            <p:cNvGrpSpPr/>
            <p:nvPr/>
          </p:nvGrpSpPr>
          <p:grpSpPr>
            <a:xfrm>
              <a:off x="3435349" y="4788288"/>
              <a:ext cx="415498" cy="415498"/>
              <a:chOff x="6388750" y="5301208"/>
              <a:chExt cx="415498" cy="415498"/>
            </a:xfrm>
          </p:grpSpPr>
          <p:sp>
            <p:nvSpPr>
              <p:cNvPr id="253" name="橢圓 252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54" name="文字方塊 253"/>
              <p:cNvSpPr txBox="1"/>
              <p:nvPr/>
            </p:nvSpPr>
            <p:spPr>
              <a:xfrm>
                <a:off x="6446458" y="5356666"/>
                <a:ext cx="300083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3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255" name="群組 254"/>
            <p:cNvGrpSpPr/>
            <p:nvPr/>
          </p:nvGrpSpPr>
          <p:grpSpPr>
            <a:xfrm>
              <a:off x="4114282" y="4788288"/>
              <a:ext cx="415499" cy="415498"/>
              <a:chOff x="6388750" y="5301208"/>
              <a:chExt cx="415499" cy="415498"/>
            </a:xfrm>
          </p:grpSpPr>
          <p:sp>
            <p:nvSpPr>
              <p:cNvPr id="256" name="橢圓 255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57" name="文字方塊 256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13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258" name="群組 257"/>
            <p:cNvGrpSpPr/>
            <p:nvPr/>
          </p:nvGrpSpPr>
          <p:grpSpPr>
            <a:xfrm>
              <a:off x="4793214" y="4788288"/>
              <a:ext cx="415499" cy="415498"/>
              <a:chOff x="6388750" y="5301208"/>
              <a:chExt cx="415499" cy="415498"/>
            </a:xfrm>
          </p:grpSpPr>
          <p:sp>
            <p:nvSpPr>
              <p:cNvPr id="259" name="橢圓 258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60" name="文字方塊 259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41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261" name="群組 260"/>
            <p:cNvGrpSpPr/>
            <p:nvPr/>
          </p:nvGrpSpPr>
          <p:grpSpPr>
            <a:xfrm>
              <a:off x="5472146" y="4788288"/>
              <a:ext cx="415498" cy="415498"/>
              <a:chOff x="6388750" y="5301208"/>
              <a:chExt cx="415498" cy="415498"/>
            </a:xfrm>
          </p:grpSpPr>
          <p:sp>
            <p:nvSpPr>
              <p:cNvPr id="262" name="橢圓 261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63" name="文字方塊 262"/>
              <p:cNvSpPr txBox="1"/>
              <p:nvPr/>
            </p:nvSpPr>
            <p:spPr>
              <a:xfrm>
                <a:off x="6504134" y="5356666"/>
                <a:ext cx="184730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sp>
          <p:nvSpPr>
            <p:cNvPr id="192" name="文字方塊 191"/>
            <p:cNvSpPr txBox="1"/>
            <p:nvPr/>
          </p:nvSpPr>
          <p:spPr>
            <a:xfrm>
              <a:off x="4116459" y="6256177"/>
              <a:ext cx="928459" cy="26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rPr>
                <a:t>(i1++)++</a:t>
              </a:r>
              <a:endParaRPr kumimoji="1" lang="zh-TW" alt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194" name="文字方塊 193"/>
            <p:cNvSpPr txBox="1"/>
            <p:nvPr/>
          </p:nvSpPr>
          <p:spPr>
            <a:xfrm>
              <a:off x="5455597" y="6237312"/>
              <a:ext cx="556563" cy="26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rPr>
                <a:t>i2++</a:t>
              </a:r>
              <a:endParaRPr kumimoji="1" lang="zh-TW" alt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199" name="文字方塊 198"/>
            <p:cNvSpPr txBox="1"/>
            <p:nvPr/>
          </p:nvSpPr>
          <p:spPr>
            <a:xfrm>
              <a:off x="3687301" y="4377443"/>
              <a:ext cx="2023311" cy="258532"/>
            </a:xfrm>
            <a:prstGeom prst="rect">
              <a:avLst/>
            </a:prstGeom>
            <a:solidFill>
              <a:srgbClr val="99FF66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  <a:sym typeface="Wingdings" panose="05000000000000000000" pitchFamily="2" charset="2"/>
                </a:rPr>
                <a:t>a[i1]&lt;a[i2]  a[i1]</a:t>
              </a:r>
              <a:endParaRPr kumimoji="1" lang="zh-TW" alt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6091312" y="4375740"/>
            <a:ext cx="2580849" cy="2138514"/>
            <a:chOff x="6091312" y="4375740"/>
            <a:chExt cx="2580849" cy="2138514"/>
          </a:xfrm>
        </p:grpSpPr>
        <p:sp>
          <p:nvSpPr>
            <p:cNvPr id="264" name="矩形 263"/>
            <p:cNvSpPr/>
            <p:nvPr/>
          </p:nvSpPr>
          <p:spPr bwMode="auto">
            <a:xfrm>
              <a:off x="6107861" y="5366170"/>
              <a:ext cx="1094431" cy="648072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265" name="矩形 264"/>
            <p:cNvSpPr/>
            <p:nvPr/>
          </p:nvSpPr>
          <p:spPr bwMode="auto">
            <a:xfrm>
              <a:off x="7465725" y="5366170"/>
              <a:ext cx="1094431" cy="648072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grpSp>
          <p:nvGrpSpPr>
            <p:cNvPr id="266" name="群組 265"/>
            <p:cNvGrpSpPr/>
            <p:nvPr/>
          </p:nvGrpSpPr>
          <p:grpSpPr>
            <a:xfrm>
              <a:off x="6107861" y="5501322"/>
              <a:ext cx="415498" cy="415498"/>
              <a:chOff x="6388750" y="5301208"/>
              <a:chExt cx="415498" cy="415498"/>
            </a:xfrm>
          </p:grpSpPr>
          <p:sp>
            <p:nvSpPr>
              <p:cNvPr id="267" name="橢圓 266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68" name="文字方塊 267"/>
              <p:cNvSpPr txBox="1"/>
              <p:nvPr/>
            </p:nvSpPr>
            <p:spPr>
              <a:xfrm>
                <a:off x="6446458" y="5356666"/>
                <a:ext cx="300082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3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269" name="群組 268"/>
            <p:cNvGrpSpPr/>
            <p:nvPr/>
          </p:nvGrpSpPr>
          <p:grpSpPr>
            <a:xfrm>
              <a:off x="6786794" y="5501322"/>
              <a:ext cx="415499" cy="415498"/>
              <a:chOff x="6388750" y="5301208"/>
              <a:chExt cx="415499" cy="415498"/>
            </a:xfrm>
          </p:grpSpPr>
          <p:sp>
            <p:nvSpPr>
              <p:cNvPr id="270" name="橢圓 269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71" name="文字方塊 270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41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272" name="群組 271"/>
            <p:cNvGrpSpPr/>
            <p:nvPr/>
          </p:nvGrpSpPr>
          <p:grpSpPr>
            <a:xfrm>
              <a:off x="7465726" y="5501322"/>
              <a:ext cx="415499" cy="415498"/>
              <a:chOff x="6388750" y="5301208"/>
              <a:chExt cx="415499" cy="415498"/>
            </a:xfrm>
          </p:grpSpPr>
          <p:sp>
            <p:nvSpPr>
              <p:cNvPr id="273" name="橢圓 272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74" name="文字方塊 273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13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275" name="群組 274"/>
            <p:cNvGrpSpPr/>
            <p:nvPr/>
          </p:nvGrpSpPr>
          <p:grpSpPr>
            <a:xfrm>
              <a:off x="8144658" y="5501322"/>
              <a:ext cx="415499" cy="415498"/>
              <a:chOff x="6388750" y="5301208"/>
              <a:chExt cx="415499" cy="415498"/>
            </a:xfrm>
          </p:grpSpPr>
          <p:sp>
            <p:nvSpPr>
              <p:cNvPr id="276" name="橢圓 275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77" name="文字方塊 276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54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sp>
          <p:nvSpPr>
            <p:cNvPr id="278" name="向下箭號 277"/>
            <p:cNvSpPr/>
            <p:nvPr/>
          </p:nvSpPr>
          <p:spPr bwMode="auto">
            <a:xfrm flipV="1">
              <a:off x="7174776" y="6021288"/>
              <a:ext cx="216024" cy="216024"/>
            </a:xfrm>
            <a:prstGeom prst="downArrow">
              <a:avLst/>
            </a:prstGeom>
            <a:solidFill>
              <a:srgbClr val="FF6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279" name="向下箭號 278"/>
            <p:cNvSpPr/>
            <p:nvPr/>
          </p:nvSpPr>
          <p:spPr bwMode="auto">
            <a:xfrm flipV="1">
              <a:off x="8294567" y="6021288"/>
              <a:ext cx="216024" cy="216024"/>
            </a:xfrm>
            <a:prstGeom prst="downArrow">
              <a:avLst/>
            </a:prstGeom>
            <a:solidFill>
              <a:srgbClr val="FF66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280" name="矩形 279"/>
            <p:cNvSpPr/>
            <p:nvPr/>
          </p:nvSpPr>
          <p:spPr bwMode="auto">
            <a:xfrm>
              <a:off x="6091312" y="4653136"/>
              <a:ext cx="2452295" cy="648072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28600" marR="0" lvl="0" indent="-22860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endParaRPr kumimoji="1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grpSp>
          <p:nvGrpSpPr>
            <p:cNvPr id="281" name="群組 280"/>
            <p:cNvGrpSpPr/>
            <p:nvPr/>
          </p:nvGrpSpPr>
          <p:grpSpPr>
            <a:xfrm>
              <a:off x="6091312" y="4788288"/>
              <a:ext cx="415498" cy="415498"/>
              <a:chOff x="6388750" y="5301208"/>
              <a:chExt cx="415498" cy="415498"/>
            </a:xfrm>
          </p:grpSpPr>
          <p:sp>
            <p:nvSpPr>
              <p:cNvPr id="282" name="橢圓 281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83" name="文字方塊 282"/>
              <p:cNvSpPr txBox="1"/>
              <p:nvPr/>
            </p:nvSpPr>
            <p:spPr>
              <a:xfrm>
                <a:off x="6446458" y="5356666"/>
                <a:ext cx="300083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3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284" name="群組 283"/>
            <p:cNvGrpSpPr/>
            <p:nvPr/>
          </p:nvGrpSpPr>
          <p:grpSpPr>
            <a:xfrm>
              <a:off x="6770245" y="4788288"/>
              <a:ext cx="415499" cy="415498"/>
              <a:chOff x="6388750" y="5301208"/>
              <a:chExt cx="415499" cy="415498"/>
            </a:xfrm>
          </p:grpSpPr>
          <p:sp>
            <p:nvSpPr>
              <p:cNvPr id="285" name="橢圓 284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86" name="文字方塊 285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13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287" name="群組 286"/>
            <p:cNvGrpSpPr/>
            <p:nvPr/>
          </p:nvGrpSpPr>
          <p:grpSpPr>
            <a:xfrm>
              <a:off x="7449177" y="4788288"/>
              <a:ext cx="415499" cy="415498"/>
              <a:chOff x="6388750" y="5301208"/>
              <a:chExt cx="415499" cy="415498"/>
            </a:xfrm>
          </p:grpSpPr>
          <p:sp>
            <p:nvSpPr>
              <p:cNvPr id="288" name="橢圓 287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89" name="文字方塊 288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41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grpSp>
          <p:nvGrpSpPr>
            <p:cNvPr id="290" name="群組 289"/>
            <p:cNvGrpSpPr/>
            <p:nvPr/>
          </p:nvGrpSpPr>
          <p:grpSpPr>
            <a:xfrm>
              <a:off x="8128109" y="4788288"/>
              <a:ext cx="415499" cy="415498"/>
              <a:chOff x="6388750" y="5301208"/>
              <a:chExt cx="415499" cy="415498"/>
            </a:xfrm>
          </p:grpSpPr>
          <p:sp>
            <p:nvSpPr>
              <p:cNvPr id="291" name="橢圓 290"/>
              <p:cNvSpPr/>
              <p:nvPr/>
            </p:nvSpPr>
            <p:spPr bwMode="auto">
              <a:xfrm>
                <a:off x="6388750" y="5301208"/>
                <a:ext cx="415498" cy="415498"/>
              </a:xfrm>
              <a:prstGeom prst="ellipse">
                <a:avLst/>
              </a:prstGeom>
              <a:solidFill>
                <a:srgbClr val="CCFFCC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28600" marR="0" lvl="0" indent="-22860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endParaRPr kumimoji="1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endParaRPr>
              </a:p>
            </p:txBody>
          </p:sp>
          <p:sp>
            <p:nvSpPr>
              <p:cNvPr id="292" name="文字方塊 291"/>
              <p:cNvSpPr txBox="1"/>
              <p:nvPr/>
            </p:nvSpPr>
            <p:spPr>
              <a:xfrm>
                <a:off x="6388750" y="5356666"/>
                <a:ext cx="415499" cy="3416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FF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Times New Roman"/>
                    <a:ea typeface="標楷體" pitchFamily="65" charset="-120"/>
                    <a:cs typeface="+mn-cs"/>
                  </a:rPr>
                  <a:t>54</a:t>
                </a:r>
                <a:endParaRPr kumimoji="1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/>
                  <a:ea typeface="標楷體" pitchFamily="65" charset="-120"/>
                  <a:cs typeface="+mn-cs"/>
                </a:endParaRPr>
              </a:p>
            </p:txBody>
          </p:sp>
        </p:grpSp>
        <p:sp>
          <p:nvSpPr>
            <p:cNvPr id="193" name="文字方塊 192"/>
            <p:cNvSpPr txBox="1"/>
            <p:nvPr/>
          </p:nvSpPr>
          <p:spPr>
            <a:xfrm>
              <a:off x="6853826" y="6237312"/>
              <a:ext cx="928459" cy="26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rPr>
                <a:t>(i1++)++</a:t>
              </a:r>
              <a:endParaRPr kumimoji="1" lang="zh-TW" alt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195" name="文字方塊 194"/>
            <p:cNvSpPr txBox="1"/>
            <p:nvPr/>
          </p:nvSpPr>
          <p:spPr>
            <a:xfrm>
              <a:off x="8115598" y="6251105"/>
              <a:ext cx="556563" cy="263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rPr>
                <a:t>i2++</a:t>
              </a:r>
              <a:endParaRPr kumimoji="1" lang="zh-TW" alt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  <p:sp>
          <p:nvSpPr>
            <p:cNvPr id="200" name="文字方塊 199"/>
            <p:cNvSpPr txBox="1"/>
            <p:nvPr/>
          </p:nvSpPr>
          <p:spPr>
            <a:xfrm>
              <a:off x="6589361" y="4375740"/>
              <a:ext cx="1558440" cy="258532"/>
            </a:xfrm>
            <a:prstGeom prst="rect">
              <a:avLst/>
            </a:prstGeom>
            <a:solidFill>
              <a:srgbClr val="99FF66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FF"/>
                </a:buClr>
                <a:buSzTx/>
                <a:buFontTx/>
                <a:buNone/>
                <a:tabLst/>
                <a:defRPr/>
              </a:pPr>
              <a:r>
                <a:rPr kumimoji="1" lang="en-US" altLang="zh-TW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</a:rPr>
                <a:t>i1 &gt; m </a:t>
              </a:r>
              <a:r>
                <a:rPr kumimoji="1" lang="en-US" altLang="zh-TW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Courier New" pitchFamily="49" charset="0"/>
                  <a:ea typeface="標楷體" pitchFamily="65" charset="-120"/>
                  <a:cs typeface="+mn-cs"/>
                  <a:sym typeface="Wingdings" panose="05000000000000000000" pitchFamily="2" charset="2"/>
                </a:rPr>
                <a:t> a[i2]</a:t>
              </a:r>
              <a:endParaRPr kumimoji="1" lang="zh-TW" altLang="en-US" sz="12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ourier New" pitchFamily="49" charset="0"/>
                <a:ea typeface="標楷體" pitchFamily="65" charset="-12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04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sz="4400" dirty="0"/>
            </a:br>
            <a:r>
              <a:rPr lang="en-US" altLang="zh-TW" sz="4400" dirty="0"/>
              <a:t>Time Complexity</a:t>
            </a:r>
            <a:endParaRPr lang="zh-TW" altLang="en-US" sz="4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83FCAF9-1099-48EA-923A-E5DAC38E894D}"/>
              </a:ext>
            </a:extLst>
          </p:cNvPr>
          <p:cNvSpPr/>
          <p:nvPr/>
        </p:nvSpPr>
        <p:spPr>
          <a:xfrm>
            <a:off x="747848" y="2050161"/>
            <a:ext cx="7424552" cy="2757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TW" sz="1600" dirty="0"/>
              <a:t>Algorithm		Time Complexity</a:t>
            </a:r>
          </a:p>
          <a:p>
            <a:pPr algn="l"/>
            <a:r>
              <a:rPr lang="en-US" altLang="zh-TW" sz="1600" dirty="0"/>
              <a:t>  		Best		Average		Worst	</a:t>
            </a:r>
          </a:p>
          <a:p>
            <a:pPr algn="l"/>
            <a:r>
              <a:rPr lang="en-US" altLang="zh-TW" sz="1600" dirty="0"/>
              <a:t>Selection Sort	</a:t>
            </a:r>
            <a:r>
              <a:rPr lang="el-GR" altLang="zh-TW" sz="1600" dirty="0"/>
              <a:t>Ω(</a:t>
            </a:r>
            <a:r>
              <a:rPr lang="en-US" altLang="zh-TW" sz="1600" dirty="0"/>
              <a:t>n^2)		</a:t>
            </a:r>
            <a:r>
              <a:rPr lang="el-GR" altLang="zh-TW" sz="1600" dirty="0"/>
              <a:t>θ(</a:t>
            </a:r>
            <a:r>
              <a:rPr lang="en-US" altLang="zh-TW" sz="1600" dirty="0"/>
              <a:t>n^2)		O(n^2)</a:t>
            </a:r>
          </a:p>
          <a:p>
            <a:pPr algn="l"/>
            <a:r>
              <a:rPr lang="en-US" altLang="zh-TW" sz="1600" dirty="0"/>
              <a:t>Bubble Sort	</a:t>
            </a:r>
            <a:r>
              <a:rPr lang="el-GR" altLang="zh-TW" sz="1600" dirty="0"/>
              <a:t>Ω(</a:t>
            </a:r>
            <a:r>
              <a:rPr lang="en-US" altLang="zh-TW" sz="1600" dirty="0"/>
              <a:t>n)		</a:t>
            </a:r>
            <a:r>
              <a:rPr lang="el-GR" altLang="zh-TW" sz="1600" dirty="0"/>
              <a:t>θ(</a:t>
            </a:r>
            <a:r>
              <a:rPr lang="en-US" altLang="zh-TW" sz="1600" dirty="0"/>
              <a:t>n^2)		O(n^2)</a:t>
            </a:r>
          </a:p>
          <a:p>
            <a:pPr algn="l"/>
            <a:r>
              <a:rPr lang="en-US" altLang="zh-TW" sz="1600" dirty="0"/>
              <a:t>Insertion Sort	</a:t>
            </a:r>
            <a:r>
              <a:rPr lang="el-GR" altLang="zh-TW" sz="1600" dirty="0"/>
              <a:t>Ω(</a:t>
            </a:r>
            <a:r>
              <a:rPr lang="en-US" altLang="zh-TW" sz="1600" dirty="0"/>
              <a:t>n)		</a:t>
            </a:r>
            <a:r>
              <a:rPr lang="el-GR" altLang="zh-TW" sz="1600" dirty="0"/>
              <a:t>θ(</a:t>
            </a:r>
            <a:r>
              <a:rPr lang="en-US" altLang="zh-TW" sz="1600" dirty="0"/>
              <a:t>n^2)		O(n^2)</a:t>
            </a:r>
          </a:p>
          <a:p>
            <a:pPr algn="l"/>
            <a:r>
              <a:rPr lang="en-US" altLang="zh-TW" sz="1600" dirty="0"/>
              <a:t>Heap Sort	</a:t>
            </a:r>
            <a:r>
              <a:rPr lang="el-GR" altLang="zh-TW" sz="1600" dirty="0"/>
              <a:t>Ω(</a:t>
            </a:r>
            <a:r>
              <a:rPr lang="en-US" altLang="zh-TW" sz="1600" dirty="0"/>
              <a:t>n log(n))	</a:t>
            </a:r>
            <a:r>
              <a:rPr lang="el-GR" altLang="zh-TW" sz="1600" dirty="0"/>
              <a:t>θ(</a:t>
            </a:r>
            <a:r>
              <a:rPr lang="en-US" altLang="zh-TW" sz="1600" dirty="0"/>
              <a:t>n log(n))	O(n log(n))</a:t>
            </a:r>
          </a:p>
          <a:p>
            <a:pPr algn="l"/>
            <a:r>
              <a:rPr lang="en-US" altLang="zh-TW" sz="1600" dirty="0"/>
              <a:t>Quick Sort	</a:t>
            </a:r>
            <a:r>
              <a:rPr lang="el-GR" altLang="zh-TW" sz="1600" dirty="0"/>
              <a:t>Ω(</a:t>
            </a:r>
            <a:r>
              <a:rPr lang="en-US" altLang="zh-TW" sz="1600" dirty="0"/>
              <a:t>n log(n))	</a:t>
            </a:r>
            <a:r>
              <a:rPr lang="el-GR" altLang="zh-TW" sz="1600" dirty="0"/>
              <a:t>θ(</a:t>
            </a:r>
            <a:r>
              <a:rPr lang="en-US" altLang="zh-TW" sz="1600" dirty="0"/>
              <a:t>n log(n))	O(n^2)</a:t>
            </a:r>
          </a:p>
          <a:p>
            <a:pPr algn="l"/>
            <a:r>
              <a:rPr lang="en-US" altLang="zh-TW" sz="1600" dirty="0"/>
              <a:t>Merge Sort	</a:t>
            </a:r>
            <a:r>
              <a:rPr lang="el-GR" altLang="zh-TW" sz="1600" dirty="0"/>
              <a:t>Ω(</a:t>
            </a:r>
            <a:r>
              <a:rPr lang="en-US" altLang="zh-TW" sz="1600" dirty="0"/>
              <a:t>n log(n))	</a:t>
            </a:r>
            <a:r>
              <a:rPr lang="el-GR" altLang="zh-TW" sz="1600" dirty="0"/>
              <a:t>θ(</a:t>
            </a:r>
            <a:r>
              <a:rPr lang="en-US" altLang="zh-TW" sz="1600" dirty="0"/>
              <a:t>n log(n))	O(n log(n))</a:t>
            </a:r>
          </a:p>
          <a:p>
            <a:pPr algn="l"/>
            <a:r>
              <a:rPr lang="en-US" altLang="zh-TW" sz="1600" dirty="0"/>
              <a:t>Bucket Sort	</a:t>
            </a:r>
            <a:r>
              <a:rPr lang="el-GR" altLang="zh-TW" sz="1600" dirty="0"/>
              <a:t>Ω(</a:t>
            </a:r>
            <a:r>
              <a:rPr lang="en-US" altLang="zh-TW" sz="1600" dirty="0" err="1"/>
              <a:t>n+k</a:t>
            </a:r>
            <a:r>
              <a:rPr lang="en-US" altLang="zh-TW" sz="1600" dirty="0"/>
              <a:t>)		</a:t>
            </a:r>
            <a:r>
              <a:rPr lang="el-GR" altLang="zh-TW" sz="1600" dirty="0"/>
              <a:t>θ(</a:t>
            </a:r>
            <a:r>
              <a:rPr lang="en-US" altLang="zh-TW" sz="1600" dirty="0" err="1"/>
              <a:t>n+k</a:t>
            </a:r>
            <a:r>
              <a:rPr lang="en-US" altLang="zh-TW" sz="1600" dirty="0"/>
              <a:t>)		O(n^2)</a:t>
            </a:r>
          </a:p>
          <a:p>
            <a:pPr algn="l"/>
            <a:r>
              <a:rPr lang="en-US" altLang="zh-TW" sz="1600" dirty="0"/>
              <a:t>Radix Sort	</a:t>
            </a:r>
            <a:r>
              <a:rPr lang="el-GR" altLang="zh-TW" sz="1600" dirty="0"/>
              <a:t>Ω(</a:t>
            </a:r>
            <a:r>
              <a:rPr lang="en-US" altLang="zh-TW" sz="1600" dirty="0" err="1"/>
              <a:t>nk</a:t>
            </a:r>
            <a:r>
              <a:rPr lang="en-US" altLang="zh-TW" sz="1600" dirty="0"/>
              <a:t>)		</a:t>
            </a:r>
            <a:r>
              <a:rPr lang="el-GR" altLang="zh-TW" sz="1600" dirty="0"/>
              <a:t>θ(</a:t>
            </a:r>
            <a:r>
              <a:rPr lang="en-US" altLang="zh-TW" sz="1600" dirty="0" err="1"/>
              <a:t>nk</a:t>
            </a:r>
            <a:r>
              <a:rPr lang="en-US" altLang="zh-TW" sz="1600" dirty="0"/>
              <a:t>)		O(</a:t>
            </a:r>
            <a:r>
              <a:rPr lang="en-US" altLang="zh-TW" sz="1600" dirty="0" err="1"/>
              <a:t>nk</a:t>
            </a:r>
            <a:r>
              <a:rPr lang="en-US" altLang="zh-TW" sz="1600" dirty="0"/>
              <a:t>)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6800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z="3600" dirty="0">
                <a:latin typeface="Cooper Black" pitchFamily="18" charset="0"/>
              </a:rPr>
              <a:t>Thank You!!</a:t>
            </a:r>
            <a:endParaRPr lang="zh-TW" altLang="en-US" sz="3600" dirty="0">
              <a:latin typeface="Cooper Black" pitchFamily="18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B9671F-9828-4809-A62C-CF49A9CAAB06}" type="datetime1">
              <a:rPr lang="zh-TW" altLang="en-US" smtClean="0"/>
              <a:pPr>
                <a:defRPr/>
              </a:pPr>
              <a:t>2020/9/13</a:t>
            </a:fld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4A63E6-6604-4FC2-B6ED-48101852A2E1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028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Linear Search</a:t>
            </a:r>
            <a:endParaRPr lang="zh-TW" altLang="en-US" sz="4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95E8D0-3333-4FEA-9135-FF5BDD12CD96}" type="datetime1">
              <a:rPr lang="zh-TW" altLang="en-US" smtClean="0"/>
              <a:pPr>
                <a:defRPr/>
              </a:pPr>
              <a:t>2020/9/13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EE938-DF48-46A3-A8E4-7AB944F71916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pic>
        <p:nvPicPr>
          <p:cNvPr id="2052" name="Picture 4" descr="https://media.geeksforgeeks.org/wp-content/cdn-uploads/Linear-Search.png">
            <a:extLst>
              <a:ext uri="{FF2B5EF4-FFF2-40B4-BE49-F238E27FC236}">
                <a16:creationId xmlns:a16="http://schemas.microsoft.com/office/drawing/2014/main" id="{B64819E8-B398-4AA6-B0A6-EBA3AE2C2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916832"/>
            <a:ext cx="848313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41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Binary Search</a:t>
            </a:r>
            <a:endParaRPr lang="zh-TW" altLang="en-US" sz="4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95E8D0-3333-4FEA-9135-FF5BDD12CD96}" type="datetime1">
              <a:rPr lang="zh-TW" altLang="en-US" smtClean="0"/>
              <a:pPr>
                <a:defRPr/>
              </a:pPr>
              <a:t>2020/9/13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EE938-DF48-46A3-A8E4-7AB944F71916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pic>
        <p:nvPicPr>
          <p:cNvPr id="2050" name="Picture 2" descr="https://www.geeksforgeeks.org/wp-content/uploads/Binary-Search.png">
            <a:extLst>
              <a:ext uri="{FF2B5EF4-FFF2-40B4-BE49-F238E27FC236}">
                <a16:creationId xmlns:a16="http://schemas.microsoft.com/office/drawing/2014/main" id="{26EF4779-F903-419C-BAC4-7AA2926C3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73" y="1412776"/>
            <a:ext cx="8533217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17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Selection Sort</a:t>
            </a:r>
            <a:endParaRPr lang="zh-TW" altLang="en-US" sz="4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95E8D0-3333-4FEA-9135-FF5BDD12CD96}" type="datetime1">
              <a:rPr lang="zh-TW" altLang="en-US" smtClean="0"/>
              <a:pPr>
                <a:defRPr/>
              </a:pPr>
              <a:t>2020/9/13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EE938-DF48-46A3-A8E4-7AB944F71916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pic>
        <p:nvPicPr>
          <p:cNvPr id="1027" name="Picture 3" descr="PHP sharp selection short">
            <a:extLst>
              <a:ext uri="{FF2B5EF4-FFF2-40B4-BE49-F238E27FC236}">
                <a16:creationId xmlns:a16="http://schemas.microsoft.com/office/drawing/2014/main" id="{B34424D4-98D7-45EF-888C-53DA59AAE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1" b="4699"/>
          <a:stretch/>
        </p:blipFill>
        <p:spPr bwMode="auto">
          <a:xfrm>
            <a:off x="2085863" y="1228667"/>
            <a:ext cx="5042123" cy="530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60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Insertion Sort</a:t>
            </a:r>
            <a:endParaRPr lang="zh-TW" altLang="en-US" sz="4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95E8D0-3333-4FEA-9135-FF5BDD12CD96}" type="datetime1">
              <a:rPr lang="zh-TW" altLang="en-US" smtClean="0"/>
              <a:pPr>
                <a:defRPr/>
              </a:pPr>
              <a:t>2020/9/13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EE938-DF48-46A3-A8E4-7AB944F71916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pic>
        <p:nvPicPr>
          <p:cNvPr id="3074" name="Picture 2" descr="https://media.geeksforgeeks.org/wp-content/uploads/insertionsort.png">
            <a:extLst>
              <a:ext uri="{FF2B5EF4-FFF2-40B4-BE49-F238E27FC236}">
                <a16:creationId xmlns:a16="http://schemas.microsoft.com/office/drawing/2014/main" id="{314026CB-C67B-4E6D-BF83-710C6F736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7"/>
          <a:stretch/>
        </p:blipFill>
        <p:spPr bwMode="auto">
          <a:xfrm>
            <a:off x="1691680" y="1254617"/>
            <a:ext cx="5544616" cy="517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41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Bubble Sort</a:t>
            </a:r>
            <a:endParaRPr lang="zh-TW" altLang="en-US" sz="4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95E8D0-3333-4FEA-9135-FF5BDD12CD96}" type="datetime1">
              <a:rPr lang="zh-TW" altLang="en-US" smtClean="0"/>
              <a:pPr>
                <a:defRPr/>
              </a:pPr>
              <a:t>2020/9/13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EE938-DF48-46A3-A8E4-7AB944F71916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pic>
        <p:nvPicPr>
          <p:cNvPr id="3078" name="Picture 6" descr="https://i0.wp.com/eleni.blog/wp-content/uploads/2019/06/bubble_sort.png?resize=788%2C508&amp;ssl=1">
            <a:extLst>
              <a:ext uri="{FF2B5EF4-FFF2-40B4-BE49-F238E27FC236}">
                <a16:creationId xmlns:a16="http://schemas.microsoft.com/office/drawing/2014/main" id="{BCBB2ABF-ADBA-4D09-A5F3-39F5CD0F6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51652"/>
            <a:ext cx="8080060" cy="520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64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Quick Sort</a:t>
            </a:r>
            <a:endParaRPr lang="zh-TW" altLang="en-US" sz="4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95E8D0-3333-4FEA-9135-FF5BDD12CD96}" type="datetime1">
              <a:rPr lang="zh-TW" altLang="en-US" smtClean="0"/>
              <a:pPr>
                <a:defRPr/>
              </a:pPr>
              <a:t>2020/9/13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EE938-DF48-46A3-A8E4-7AB944F71916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A4EA556-E7E4-4394-998A-853EA57857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2" t="5201" r="5900"/>
          <a:stretch/>
        </p:blipFill>
        <p:spPr>
          <a:xfrm>
            <a:off x="358775" y="1484784"/>
            <a:ext cx="8317681" cy="487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3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Quick Sort</a:t>
            </a:r>
            <a:endParaRPr lang="zh-TW" altLang="en-US" sz="4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95E8D0-3333-4FEA-9135-FF5BDD12CD96}" type="datetime1">
              <a:rPr lang="zh-TW" altLang="en-US" smtClean="0"/>
              <a:pPr>
                <a:defRPr/>
              </a:pPr>
              <a:t>2020/9/13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EE938-DF48-46A3-A8E4-7AB944F71916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03D6765-BA71-4A7F-8FA4-425999580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4" y="1458758"/>
            <a:ext cx="4163291" cy="475804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09C87D8-3484-4C9A-A561-A7FC7E467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546" y="1512761"/>
            <a:ext cx="4163291" cy="475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4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Quick Sort</a:t>
            </a:r>
            <a:endParaRPr lang="zh-TW" altLang="en-US" sz="44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95E8D0-3333-4FEA-9135-FF5BDD12CD96}" type="datetime1">
              <a:rPr lang="zh-TW" altLang="en-US" smtClean="0"/>
              <a:pPr>
                <a:defRPr/>
              </a:pPr>
              <a:t>2020/9/13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EE938-DF48-46A3-A8E4-7AB944F71916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90E7F9D-4823-44C0-AD22-9A5780D77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556792"/>
            <a:ext cx="5300897" cy="417646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B7589A4-CE9A-4A20-9D77-54FFE4473D7B}"/>
              </a:ext>
            </a:extLst>
          </p:cNvPr>
          <p:cNvSpPr/>
          <p:nvPr/>
        </p:nvSpPr>
        <p:spPr>
          <a:xfrm>
            <a:off x="1735733" y="5993257"/>
            <a:ext cx="5742384" cy="3139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TW" sz="1600" b="1" dirty="0">
                <a:latin typeface="Cambria Math" panose="02040503050406030204" pitchFamily="18" charset="0"/>
                <a:ea typeface="Cambria Math" panose="02040503050406030204" pitchFamily="18" charset="0"/>
                <a:hlinkClick r:id="rId3"/>
              </a:rPr>
              <a:t>Quick sort demo : http://me.dt.in.th/page/Quicksort/</a:t>
            </a:r>
            <a:endParaRPr lang="zh-TW" altLang="en-US" sz="1600" b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70414"/>
      </p:ext>
    </p:extLst>
  </p:cSld>
  <p:clrMapOvr>
    <a:masterClrMapping/>
  </p:clrMapOvr>
</p:sld>
</file>

<file path=ppt/theme/theme1.xml><?xml version="1.0" encoding="utf-8"?>
<a:theme xmlns:a="http://schemas.openxmlformats.org/drawingml/2006/main" name="App04_Tomcat_JWSDP_Sysdeo">
  <a:themeElements>
    <a:clrScheme name="App04_Tomcat_JWSDP_Sysdeo 1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3333FF"/>
      </a:hlink>
      <a:folHlink>
        <a:srgbClr val="336666"/>
      </a:folHlink>
    </a:clrScheme>
    <a:fontScheme name="App04_Tomcat_JWSDP_Sysdeo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1" lang="zh-TW" altLang="en-US" sz="2800" b="0" i="0" u="none" strike="noStrike" cap="none" normalizeH="0" baseline="0" smtClean="0">
            <a:ln>
              <a:noFill/>
            </a:ln>
            <a:solidFill>
              <a:srgbClr val="3333FF"/>
            </a:solidFill>
            <a:effectLst/>
            <a:latin typeface="Courier New" pitchFamily="49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28600" marR="0" indent="-22860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1" lang="zh-TW" altLang="en-US" sz="2800" b="0" i="0" u="none" strike="noStrike" cap="none" normalizeH="0" baseline="0" smtClean="0">
            <a:ln>
              <a:noFill/>
            </a:ln>
            <a:solidFill>
              <a:srgbClr val="3333FF"/>
            </a:solidFill>
            <a:effectLst/>
            <a:latin typeface="Courier New" pitchFamily="49" charset="0"/>
            <a:ea typeface="標楷體" pitchFamily="65" charset="-120"/>
          </a:defRPr>
        </a:defPPr>
      </a:lstStyle>
    </a:lnDef>
  </a:objectDefaults>
  <a:extraClrSchemeLst>
    <a:extraClrScheme>
      <a:clrScheme name="App04_Tomcat_JWSDP_Sysde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p04_Tomcat_JWSDP_Sysde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p04_Tomcat_JWSDP_Sysde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p04_Tomcat_JWSDP_Sysde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p04_Tomcat_JWSDP_Sysde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pp04_Tomcat_JWSDP_Sysde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p04_Tomcat_JWSDP_Sysde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p04_Tomcat_JWSDP_Sysde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p04_Tomcat_JWSDP_Sysde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p04_Tomcat_JWSDP_Sysde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pp04_Tomcat_JWSDP_Sysdeo 1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3333FF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App04_Tomcat_JWSDP_Sysdeo</Template>
  <TotalTime>32155</TotalTime>
  <Words>392</Words>
  <Application>Microsoft Office PowerPoint</Application>
  <PresentationFormat>如螢幕大小 (4:3)</PresentationFormat>
  <Paragraphs>165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新細明體</vt:lpstr>
      <vt:lpstr>標楷體</vt:lpstr>
      <vt:lpstr>Arial</vt:lpstr>
      <vt:lpstr>Cambria Math</vt:lpstr>
      <vt:lpstr>Cooper Black</vt:lpstr>
      <vt:lpstr>Courier New</vt:lpstr>
      <vt:lpstr>Times New Roman</vt:lpstr>
      <vt:lpstr>Wingdings</vt:lpstr>
      <vt:lpstr>App04_Tomcat_JWSDP_Sysdeo</vt:lpstr>
      <vt:lpstr>Sort and Search</vt:lpstr>
      <vt:lpstr>Linear Search</vt:lpstr>
      <vt:lpstr>Binary Search</vt:lpstr>
      <vt:lpstr>Selection Sort</vt:lpstr>
      <vt:lpstr>Insertion Sort</vt:lpstr>
      <vt:lpstr>Bubble Sort</vt:lpstr>
      <vt:lpstr>Quick Sort</vt:lpstr>
      <vt:lpstr>Quick Sort</vt:lpstr>
      <vt:lpstr>Quick Sort</vt:lpstr>
      <vt:lpstr>Merge Sort</vt:lpstr>
      <vt:lpstr> Merge Sort</vt:lpstr>
      <vt:lpstr> Merge Sort</vt:lpstr>
      <vt:lpstr> Time Complexity</vt:lpstr>
      <vt:lpstr>PowerPoint 簡報</vt:lpstr>
    </vt:vector>
  </TitlesOfParts>
  <Company>NDU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Appendix 04 Tomcat_JWSDP_Sysdeo</dc:title>
  <dc:creator>Meng</dc:creator>
  <cp:lastModifiedBy>Daniel</cp:lastModifiedBy>
  <cp:revision>848</cp:revision>
  <cp:lastPrinted>2015-06-13T19:55:20Z</cp:lastPrinted>
  <dcterms:created xsi:type="dcterms:W3CDTF">2005-01-10T12:45:38Z</dcterms:created>
  <dcterms:modified xsi:type="dcterms:W3CDTF">2020-09-13T17:55:09Z</dcterms:modified>
</cp:coreProperties>
</file>