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71" r:id="rId8"/>
    <p:sldId id="272" r:id="rId9"/>
    <p:sldId id="322" r:id="rId10"/>
    <p:sldId id="323" r:id="rId11"/>
    <p:sldId id="274" r:id="rId12"/>
    <p:sldId id="324" r:id="rId13"/>
    <p:sldId id="364" r:id="rId14"/>
    <p:sldId id="415" r:id="rId15"/>
    <p:sldId id="416" r:id="rId16"/>
    <p:sldId id="325" r:id="rId17"/>
    <p:sldId id="333" r:id="rId18"/>
    <p:sldId id="328" r:id="rId19"/>
    <p:sldId id="329" r:id="rId20"/>
    <p:sldId id="330" r:id="rId21"/>
    <p:sldId id="331" r:id="rId22"/>
    <p:sldId id="394" r:id="rId23"/>
    <p:sldId id="395" r:id="rId24"/>
    <p:sldId id="397" r:id="rId25"/>
    <p:sldId id="396" r:id="rId26"/>
    <p:sldId id="417" r:id="rId27"/>
    <p:sldId id="326" r:id="rId28"/>
    <p:sldId id="334" r:id="rId29"/>
    <p:sldId id="337" r:id="rId30"/>
    <p:sldId id="335" r:id="rId31"/>
    <p:sldId id="400" r:id="rId32"/>
    <p:sldId id="401" r:id="rId33"/>
    <p:sldId id="342" r:id="rId34"/>
    <p:sldId id="402" r:id="rId35"/>
    <p:sldId id="336" r:id="rId36"/>
    <p:sldId id="403" r:id="rId37"/>
    <p:sldId id="404" r:id="rId38"/>
    <p:sldId id="405" r:id="rId39"/>
    <p:sldId id="407" r:id="rId40"/>
    <p:sldId id="406" r:id="rId41"/>
    <p:sldId id="409" r:id="rId42"/>
    <p:sldId id="418" r:id="rId43"/>
    <p:sldId id="327" r:id="rId44"/>
    <p:sldId id="338" r:id="rId45"/>
    <p:sldId id="339" r:id="rId46"/>
    <p:sldId id="340" r:id="rId47"/>
    <p:sldId id="343" r:id="rId48"/>
    <p:sldId id="341" r:id="rId49"/>
    <p:sldId id="411" r:id="rId50"/>
    <p:sldId id="412" r:id="rId51"/>
    <p:sldId id="419" r:id="rId52"/>
    <p:sldId id="383" r:id="rId53"/>
    <p:sldId id="384" r:id="rId54"/>
    <p:sldId id="413" r:id="rId55"/>
    <p:sldId id="414" r:id="rId56"/>
    <p:sldId id="420" r:id="rId57"/>
    <p:sldId id="366" r:id="rId58"/>
    <p:sldId id="367" r:id="rId59"/>
    <p:sldId id="393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92" r:id="rId68"/>
    <p:sldId id="375" r:id="rId69"/>
    <p:sldId id="376" r:id="rId70"/>
    <p:sldId id="377" r:id="rId71"/>
    <p:sldId id="379" r:id="rId72"/>
    <p:sldId id="380" r:id="rId73"/>
    <p:sldId id="381" r:id="rId74"/>
    <p:sldId id="382" r:id="rId75"/>
    <p:sldId id="385" r:id="rId76"/>
    <p:sldId id="386" r:id="rId77"/>
    <p:sldId id="387" r:id="rId78"/>
    <p:sldId id="388" r:id="rId79"/>
    <p:sldId id="389" r:id="rId80"/>
    <p:sldId id="391" r:id="rId81"/>
    <p:sldId id="421" r:id="rId82"/>
    <p:sldId id="344" r:id="rId83"/>
    <p:sldId id="346" r:id="rId84"/>
    <p:sldId id="347" r:id="rId85"/>
    <p:sldId id="348" r:id="rId86"/>
    <p:sldId id="349" r:id="rId87"/>
    <p:sldId id="350" r:id="rId88"/>
    <p:sldId id="345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9" r:id="rId97"/>
    <p:sldId id="360" r:id="rId98"/>
    <p:sldId id="361" r:id="rId99"/>
    <p:sldId id="362" r:id="rId100"/>
    <p:sldId id="363" r:id="rId101"/>
    <p:sldId id="422" r:id="rId102"/>
    <p:sldId id="423" r:id="rId103"/>
    <p:sldId id="424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5/10/relationships/revisionInfo" Target="revisionInfo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057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9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5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88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F0043B-B2AC-4A42-8D54-456A44C2236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2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RED-BLACK 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2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42" y="1260820"/>
            <a:ext cx="8718466" cy="4195762"/>
          </a:xfrm>
        </p:spPr>
      </p:pic>
    </p:spTree>
    <p:extLst>
      <p:ext uri="{BB962C8B-B14F-4D97-AF65-F5344CB8AC3E}">
        <p14:creationId xmlns:p14="http://schemas.microsoft.com/office/powerpoint/2010/main" val="489257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58305" y="341864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H="1">
            <a:off x="3396116" y="3896784"/>
            <a:ext cx="544224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56672" y="414352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81660" y="337254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315164" y="3186122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728716" y="392384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9261232" y="3681972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31" idx="0"/>
          </p:cNvCxnSpPr>
          <p:nvPr/>
        </p:nvCxnSpPr>
        <p:spPr>
          <a:xfrm flipH="1">
            <a:off x="7080158" y="3084941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800071" y="332307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34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9439"/>
            <a:ext cx="12192000" cy="28391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RED-BLACK Tree</a:t>
            </a:r>
            <a:br>
              <a:rPr lang="en-US" sz="6000" b="1" dirty="0"/>
            </a:br>
            <a:r>
              <a:rPr lang="en-US" sz="6000" b="1" dirty="0"/>
              <a:t>vs</a:t>
            </a:r>
            <a:br>
              <a:rPr lang="en-US" sz="6000" b="1" dirty="0"/>
            </a:br>
            <a:r>
              <a:rPr lang="en-US" sz="6000" b="1" dirty="0"/>
              <a:t>AVL Tree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17792179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Red-black </a:t>
            </a:r>
            <a:r>
              <a:rPr lang="en-US" u="sng" dirty="0"/>
              <a:t>trees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Linux kernels </a:t>
            </a:r>
            <a:r>
              <a:rPr lang="en-US" dirty="0"/>
              <a:t>relies heavily on red-black tree data structure.</a:t>
            </a:r>
          </a:p>
          <a:p>
            <a:r>
              <a:rPr lang="en-US" b="1" dirty="0">
                <a:solidFill>
                  <a:srgbClr val="FFFF00"/>
                </a:solidFill>
              </a:rPr>
              <a:t>Insertion is fast </a:t>
            </a:r>
            <a:r>
              <a:rPr lang="en-US" dirty="0"/>
              <a:t>-&gt; because it is not rigidly balanced, we do not bother about making the tree as balanced as possible.</a:t>
            </a:r>
          </a:p>
          <a:p>
            <a:r>
              <a:rPr lang="en-US" dirty="0"/>
              <a:t>For an </a:t>
            </a:r>
            <a:r>
              <a:rPr lang="en-US" b="1" dirty="0">
                <a:solidFill>
                  <a:srgbClr val="FFFF00"/>
                </a:solidFill>
              </a:rPr>
              <a:t>insert intensive tasks</a:t>
            </a:r>
            <a:r>
              <a:rPr lang="en-US" dirty="0"/>
              <a:t>, use a Red-Black tree !!!</a:t>
            </a:r>
          </a:p>
          <a:p>
            <a:r>
              <a:rPr lang="en-US" b="1" dirty="0"/>
              <a:t>Java</a:t>
            </a:r>
            <a:r>
              <a:rPr lang="en-US" dirty="0"/>
              <a:t>: </a:t>
            </a:r>
            <a:r>
              <a:rPr lang="en-US" dirty="0" err="1"/>
              <a:t>java.util.TreeMap</a:t>
            </a:r>
            <a:r>
              <a:rPr lang="en-US" dirty="0"/>
              <a:t>, </a:t>
            </a:r>
            <a:r>
              <a:rPr lang="en-US" dirty="0" err="1"/>
              <a:t>java.util.TreeSet</a:t>
            </a:r>
            <a:endParaRPr lang="en-US" dirty="0"/>
          </a:p>
          <a:p>
            <a:r>
              <a:rPr lang="en-US" b="1" dirty="0"/>
              <a:t>C++ STL</a:t>
            </a:r>
            <a:r>
              <a:rPr lang="en-US" dirty="0"/>
              <a:t>: map, multimap, multiset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72249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AVL</a:t>
            </a:r>
            <a:r>
              <a:rPr lang="hu-HU" u="sng" dirty="0"/>
              <a:t> </a:t>
            </a:r>
            <a:r>
              <a:rPr lang="en-US" u="sng" dirty="0"/>
              <a:t>trees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Rigidly balanced tree and hence provide </a:t>
            </a:r>
            <a:r>
              <a:rPr lang="en-US" b="1" dirty="0">
                <a:solidFill>
                  <a:srgbClr val="FFFF00"/>
                </a:solidFill>
              </a:rPr>
              <a:t>faster look-ups</a:t>
            </a:r>
            <a:r>
              <a:rPr lang="en-US" dirty="0"/>
              <a:t>.</a:t>
            </a:r>
          </a:p>
          <a:p>
            <a:r>
              <a:rPr lang="en-US" dirty="0"/>
              <a:t>For a </a:t>
            </a:r>
            <a:r>
              <a:rPr lang="en-US" b="1" dirty="0">
                <a:solidFill>
                  <a:srgbClr val="FFFF00"/>
                </a:solidFill>
              </a:rPr>
              <a:t>look-up intensive task </a:t>
            </a:r>
            <a:r>
              <a:rPr lang="en-US" dirty="0"/>
              <a:t>use an </a:t>
            </a:r>
            <a:r>
              <a:rPr lang="en-US" b="1" dirty="0">
                <a:solidFill>
                  <a:srgbClr val="FFFF00"/>
                </a:solidFill>
              </a:rPr>
              <a:t>AVL</a:t>
            </a:r>
            <a:r>
              <a:rPr lang="en-US" dirty="0"/>
              <a:t> tree.</a:t>
            </a:r>
          </a:p>
          <a:p>
            <a:r>
              <a:rPr lang="en-US" dirty="0"/>
              <a:t>Insertion/deletion is not so fast -&gt; because we keep </a:t>
            </a:r>
            <a:r>
              <a:rPr lang="en-US" dirty="0">
                <a:solidFill>
                  <a:srgbClr val="FFFF00"/>
                </a:solidFill>
              </a:rPr>
              <a:t>unbalancing</a:t>
            </a:r>
            <a:r>
              <a:rPr lang="en-US" dirty="0"/>
              <a:t> the tree.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683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u="sng" dirty="0"/>
              <a:t>Rotations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69289" y="30002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rightRotate(D)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3091" y="413521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leftRotate(B)</a:t>
            </a:r>
          </a:p>
        </p:txBody>
      </p: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have to update the references which can be done in </a:t>
            </a:r>
            <a:r>
              <a:rPr lang="hu-HU" b="1" dirty="0"/>
              <a:t>O(1)</a:t>
            </a:r>
          </a:p>
          <a:p>
            <a:r>
              <a:rPr lang="hu-HU" dirty="0"/>
              <a:t>time complexity !!! ( the in-order traversal is the same )</a:t>
            </a: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4FA0B69A-4824-4F36-966A-FCF72FF5F889}"/>
              </a:ext>
            </a:extLst>
          </p:cNvPr>
          <p:cNvSpPr txBox="1"/>
          <p:nvPr/>
        </p:nvSpPr>
        <p:spPr>
          <a:xfrm>
            <a:off x="4541503" y="142236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Same AS AVL Tree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5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Every </a:t>
            </a:r>
            <a:r>
              <a:rPr lang="hu-HU" dirty="0">
                <a:solidFill>
                  <a:srgbClr val="FFFF00"/>
                </a:solidFill>
              </a:rPr>
              <a:t>new node </a:t>
            </a:r>
            <a:r>
              <a:rPr lang="hu-HU" dirty="0"/>
              <a:t>is </a:t>
            </a:r>
            <a:r>
              <a:rPr lang="hu-HU" b="1" dirty="0">
                <a:solidFill>
                  <a:srgbClr val="FFFF00"/>
                </a:solidFill>
              </a:rPr>
              <a:t>red</a:t>
            </a:r>
            <a:r>
              <a:rPr lang="hu-HU" dirty="0"/>
              <a:t> by default</a:t>
            </a:r>
          </a:p>
          <a:p>
            <a:r>
              <a:rPr lang="hu-HU" dirty="0"/>
              <a:t>We keep inserting new node in the </a:t>
            </a:r>
            <a:r>
              <a:rPr lang="hu-HU" dirty="0">
                <a:solidFill>
                  <a:srgbClr val="FFFF00"/>
                </a:solidFill>
              </a:rPr>
              <a:t>same way</a:t>
            </a:r>
            <a:r>
              <a:rPr lang="hu-HU" dirty="0"/>
              <a:t> as we have seen for binary search trees ( or AVL trees )</a:t>
            </a:r>
          </a:p>
          <a:p>
            <a:r>
              <a:rPr lang="hu-HU" dirty="0"/>
              <a:t>On </a:t>
            </a:r>
            <a:r>
              <a:rPr lang="hu-HU" dirty="0">
                <a:solidFill>
                  <a:srgbClr val="FFFF00"/>
                </a:solidFill>
              </a:rPr>
              <a:t>every insertion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we have to check whether we have </a:t>
            </a:r>
            <a:r>
              <a:rPr lang="hu-HU" dirty="0">
                <a:solidFill>
                  <a:srgbClr val="FFFF00"/>
                </a:solidFill>
              </a:rPr>
              <a:t>violated the red-black properties or not</a:t>
            </a:r>
          </a:p>
          <a:p>
            <a:r>
              <a:rPr lang="hu-HU" dirty="0"/>
              <a:t>If we have violated the RB properties: we have to rebalance the tree</a:t>
            </a:r>
          </a:p>
          <a:p>
            <a:pPr lvl="1"/>
            <a:r>
              <a:rPr lang="hu-HU" dirty="0"/>
              <a:t>1.)  </a:t>
            </a:r>
            <a:r>
              <a:rPr lang="hu-HU" dirty="0">
                <a:solidFill>
                  <a:srgbClr val="FFFF00"/>
                </a:solidFill>
              </a:rPr>
              <a:t>make </a:t>
            </a:r>
            <a:r>
              <a:rPr lang="hu-HU" b="1" dirty="0">
                <a:solidFill>
                  <a:srgbClr val="FFFF00"/>
                </a:solidFill>
              </a:rPr>
              <a:t>rotations</a:t>
            </a:r>
            <a:r>
              <a:rPr lang="hu-HU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hu-HU" dirty="0"/>
              <a:t>2.) OR just </a:t>
            </a:r>
            <a:r>
              <a:rPr lang="hu-HU" b="1" dirty="0">
                <a:solidFill>
                  <a:srgbClr val="FFFF00"/>
                </a:solidFill>
              </a:rPr>
              <a:t>recolor</a:t>
            </a:r>
            <a:r>
              <a:rPr lang="hu-HU" dirty="0"/>
              <a:t> the nodes </a:t>
            </a:r>
          </a:p>
        </p:txBody>
      </p:sp>
    </p:spTree>
    <p:extLst>
      <p:ext uri="{BB962C8B-B14F-4D97-AF65-F5344CB8AC3E}">
        <p14:creationId xmlns:p14="http://schemas.microsoft.com/office/powerpoint/2010/main" val="377104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7610"/>
            <a:ext cx="12192000" cy="1400530"/>
          </a:xfrm>
        </p:spPr>
        <p:txBody>
          <a:bodyPr/>
          <a:lstStyle/>
          <a:p>
            <a:pPr algn="ctr"/>
            <a:r>
              <a:rPr lang="en-US" sz="6000" b="1" dirty="0"/>
              <a:t>RED-BLACK Trees Logic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290393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Red-black </a:t>
            </a:r>
            <a:r>
              <a:rPr lang="en-US" u="sng" dirty="0"/>
              <a:t>trees logic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94" y="1409637"/>
            <a:ext cx="10383294" cy="419548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Every red node must have two black child nodes and no other children: it must have a </a:t>
            </a:r>
            <a:r>
              <a:rPr lang="en-US" b="1" dirty="0">
                <a:solidFill>
                  <a:srgbClr val="FFFF00"/>
                </a:solidFill>
              </a:rPr>
              <a:t>black parent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Every path from a given node to any of its descendant </a:t>
            </a:r>
            <a:r>
              <a:rPr lang="en-US" b="1" dirty="0"/>
              <a:t>NIL</a:t>
            </a:r>
            <a:r>
              <a:rPr lang="en-US" dirty="0"/>
              <a:t>/</a:t>
            </a:r>
            <a:r>
              <a:rPr lang="en-US" b="1" dirty="0"/>
              <a:t>NULL</a:t>
            </a:r>
            <a:r>
              <a:rPr lang="en-US" dirty="0"/>
              <a:t> nodes contains the </a:t>
            </a:r>
            <a:r>
              <a:rPr lang="en-US" b="1" dirty="0">
                <a:solidFill>
                  <a:srgbClr val="FFFF00"/>
                </a:solidFill>
              </a:rPr>
              <a:t>same number (m) of black nodes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hu-HU" dirty="0"/>
          </a:p>
          <a:p>
            <a:r>
              <a:rPr lang="en-US" dirty="0"/>
              <a:t>Let’s assume that the </a:t>
            </a:r>
            <a:r>
              <a:rPr lang="en-US" u="sng" dirty="0"/>
              <a:t>shortest path from the root to any leaf has m black nodes</a:t>
            </a:r>
            <a:r>
              <a:rPr lang="en-US" dirty="0"/>
              <a:t>!</a:t>
            </a:r>
            <a:endParaRPr lang="hu-HU" b="1" dirty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dirty="0"/>
              <a:t>If we want to construct longer paths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We can insert new red nodes but because of </a:t>
            </a:r>
            <a:r>
              <a:rPr lang="en-US" b="1" dirty="0"/>
              <a:t>1. </a:t>
            </a:r>
            <a:r>
              <a:rPr lang="en-US" dirty="0"/>
              <a:t>we can not insert just a single red node !!!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dirty="0"/>
              <a:t>So the longest possible path consists of </a:t>
            </a:r>
            <a:r>
              <a:rPr lang="en-US" b="1" dirty="0"/>
              <a:t>2*m</a:t>
            </a:r>
            <a:r>
              <a:rPr lang="en-US" dirty="0"/>
              <a:t> nodes (alternating black and red)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Because of </a:t>
            </a:r>
            <a:r>
              <a:rPr lang="en-US" b="1" dirty="0"/>
              <a:t>2. </a:t>
            </a:r>
            <a:r>
              <a:rPr lang="en-US" dirty="0"/>
              <a:t>every maximal paths have the same number of black nodes.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zh-TW" b="1" dirty="0">
                <a:solidFill>
                  <a:srgbClr val="FFFF00"/>
                </a:solidFill>
              </a:rPr>
              <a:t>NO PATH IS MORE THAN TWICE</a:t>
            </a:r>
            <a:r>
              <a:rPr lang="zh-TW" altLang="en-US" b="1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AS</a:t>
            </a:r>
            <a:r>
              <a:rPr lang="zh-TW" altLang="en-US" b="1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LONG</a:t>
            </a:r>
            <a:r>
              <a:rPr lang="zh-TW" altLang="en-US" b="1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AS</a:t>
            </a:r>
            <a:r>
              <a:rPr lang="zh-TW" altLang="en-US" b="1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ANY</a:t>
            </a:r>
            <a:r>
              <a:rPr lang="zh-TW" altLang="en-US" b="1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OTHER</a:t>
            </a:r>
            <a:r>
              <a:rPr lang="zh-TW" altLang="en-US" b="1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PATH</a:t>
            </a:r>
            <a:r>
              <a:rPr lang="zh-TW" altLang="en-US" b="1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IN</a:t>
            </a:r>
            <a:r>
              <a:rPr lang="zh-TW" altLang="en-US" b="1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THE</a:t>
            </a:r>
            <a:r>
              <a:rPr lang="zh-TW" altLang="en-US" b="1" dirty="0">
                <a:solidFill>
                  <a:srgbClr val="FFFF00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TREE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zh-TW" dirty="0">
                <a:solidFill>
                  <a:prstClr val="white"/>
                </a:solidFill>
              </a:rPr>
              <a:t>So the tree is </a:t>
            </a:r>
            <a:r>
              <a:rPr lang="en-US" altLang="zh-TW" b="1" dirty="0">
                <a:solidFill>
                  <a:srgbClr val="FFFF00"/>
                </a:solidFill>
              </a:rPr>
              <a:t>approximately</a:t>
            </a:r>
            <a:r>
              <a:rPr lang="en-US" altLang="zh-TW" dirty="0">
                <a:solidFill>
                  <a:prstClr val="white"/>
                </a:solidFill>
              </a:rPr>
              <a:t> balanced!!</a:t>
            </a:r>
            <a:endParaRPr lang="hu-HU" altLang="zh-TW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773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7610"/>
            <a:ext cx="12192000" cy="1400530"/>
          </a:xfrm>
        </p:spPr>
        <p:txBody>
          <a:bodyPr/>
          <a:lstStyle/>
          <a:p>
            <a:pPr algn="ctr"/>
            <a:r>
              <a:rPr lang="en-US" sz="6000" b="1" dirty="0"/>
              <a:t>RED-BLACK Trees Property Violation Case I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179944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1: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0F53D43B-BDD2-43AA-8323-D5378371412B}"/>
              </a:ext>
            </a:extLst>
          </p:cNvPr>
          <p:cNvSpPr txBox="1"/>
          <p:nvPr/>
        </p:nvSpPr>
        <p:spPr>
          <a:xfrm>
            <a:off x="5178166" y="4210228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insert “x” node.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197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1: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0" name="Oval 19"/>
          <p:cNvSpPr/>
          <p:nvPr/>
        </p:nvSpPr>
        <p:spPr>
          <a:xfrm>
            <a:off x="82709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4059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12290" y="4028299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3" name="Oval 22"/>
          <p:cNvSpPr/>
          <p:nvPr/>
        </p:nvSpPr>
        <p:spPr>
          <a:xfrm>
            <a:off x="9129542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20" idx="3"/>
            <a:endCxn id="21" idx="7"/>
          </p:cNvCxnSpPr>
          <p:nvPr/>
        </p:nvCxnSpPr>
        <p:spPr>
          <a:xfrm flipH="1">
            <a:off x="79555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  <a:endCxn id="23" idx="1"/>
          </p:cNvCxnSpPr>
          <p:nvPr/>
        </p:nvCxnSpPr>
        <p:spPr>
          <a:xfrm>
            <a:off x="88205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166989" y="4648405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914894" y="464840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81573" y="3456811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61149" y="3454098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9731" y="381921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3605" y="37880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54905" y="52814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878964" y="3478495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626869" y="34784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40054" y="526608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876074" y="40244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07606" y="965915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problem is symmetric !!!</a:t>
            </a:r>
          </a:p>
        </p:txBody>
      </p:sp>
    </p:spTree>
    <p:extLst>
      <p:ext uri="{BB962C8B-B14F-4D97-AF65-F5344CB8AC3E}">
        <p14:creationId xmlns:p14="http://schemas.microsoft.com/office/powerpoint/2010/main" val="25861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1: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9121" y="798490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„uncle” of x is red too !!!</a:t>
            </a:r>
          </a:p>
        </p:txBody>
      </p:sp>
    </p:spTree>
    <p:extLst>
      <p:ext uri="{BB962C8B-B14F-4D97-AF65-F5344CB8AC3E}">
        <p14:creationId xmlns:p14="http://schemas.microsoft.com/office/powerpoint/2010/main" val="28099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1: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9121" y="798490"/>
            <a:ext cx="4889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have to recolor some nodes, quite</a:t>
            </a:r>
          </a:p>
          <a:p>
            <a:r>
              <a:rPr lang="hu-HU" dirty="0"/>
              <a:t>easy case </a:t>
            </a:r>
          </a:p>
        </p:txBody>
      </p:sp>
    </p:spTree>
    <p:extLst>
      <p:ext uri="{BB962C8B-B14F-4D97-AF65-F5344CB8AC3E}">
        <p14:creationId xmlns:p14="http://schemas.microsoft.com/office/powerpoint/2010/main" val="66152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158" y="540913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Construct a BST from a sorted array</a:t>
            </a:r>
          </a:p>
          <a:p>
            <a:r>
              <a:rPr lang="hu-HU" dirty="0"/>
              <a:t>  [1,2,3,4]</a:t>
            </a:r>
          </a:p>
        </p:txBody>
      </p:sp>
    </p:spTree>
    <p:extLst>
      <p:ext uri="{BB962C8B-B14F-4D97-AF65-F5344CB8AC3E}">
        <p14:creationId xmlns:p14="http://schemas.microsoft.com/office/powerpoint/2010/main" val="1457170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1: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9121" y="798490"/>
            <a:ext cx="5791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have to </a:t>
            </a:r>
            <a:r>
              <a:rPr lang="hu-HU" b="1" dirty="0">
                <a:solidFill>
                  <a:srgbClr val="FFFF00"/>
                </a:solidFill>
              </a:rPr>
              <a:t>recolor</a:t>
            </a:r>
            <a:r>
              <a:rPr lang="hu-HU" dirty="0"/>
              <a:t> some nodes, quite</a:t>
            </a:r>
          </a:p>
          <a:p>
            <a:r>
              <a:rPr lang="hu-HU" dirty="0"/>
              <a:t>easy case + the </a:t>
            </a:r>
            <a:r>
              <a:rPr lang="hu-HU" dirty="0">
                <a:solidFill>
                  <a:srgbClr val="FFFF00"/>
                </a:solidFill>
              </a:rPr>
              <a:t>x will be the root node </a:t>
            </a:r>
            <a:r>
              <a:rPr lang="hu-HU" dirty="0"/>
              <a:t>in this case</a:t>
            </a: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420497" y="203474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IMPORTANT: with this recoloring, maybe we </a:t>
            </a:r>
          </a:p>
          <a:p>
            <a:r>
              <a:rPr lang="hu-HU" dirty="0"/>
              <a:t>violate the red-black properties in other</a:t>
            </a:r>
          </a:p>
          <a:p>
            <a:r>
              <a:rPr lang="hu-HU" dirty="0"/>
              <a:t>parts of the tree !!!</a:t>
            </a:r>
          </a:p>
          <a:p>
            <a:r>
              <a:rPr lang="hu-HU" dirty="0"/>
              <a:t>	~ have to </a:t>
            </a:r>
            <a:r>
              <a:rPr lang="hu-HU" dirty="0">
                <a:solidFill>
                  <a:srgbClr val="FFFF00"/>
                </a:solidFill>
              </a:rPr>
              <a:t>check recursively </a:t>
            </a:r>
            <a:r>
              <a:rPr lang="hu-HU" dirty="0"/>
              <a:t>on the whole tree</a:t>
            </a:r>
          </a:p>
        </p:txBody>
      </p:sp>
    </p:spTree>
    <p:extLst>
      <p:ext uri="{BB962C8B-B14F-4D97-AF65-F5344CB8AC3E}">
        <p14:creationId xmlns:p14="http://schemas.microsoft.com/office/powerpoint/2010/main" val="115710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1: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9121" y="798490"/>
            <a:ext cx="603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check recursively (fom bottom to top)</a:t>
            </a:r>
          </a:p>
          <a:p>
            <a:r>
              <a:rPr lang="hu-HU" dirty="0"/>
              <a:t>whether the red-black properties are violated or not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0892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1:</a:t>
            </a:r>
          </a:p>
        </p:txBody>
      </p:sp>
      <p:sp>
        <p:nvSpPr>
          <p:cNvPr id="21" name="Oval 19"/>
          <p:cNvSpPr/>
          <p:nvPr/>
        </p:nvSpPr>
        <p:spPr>
          <a:xfrm>
            <a:off x="5445371" y="1531276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0"/>
          <p:cNvSpPr/>
          <p:nvPr/>
        </p:nvSpPr>
        <p:spPr>
          <a:xfrm>
            <a:off x="4580340" y="2533681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1"/>
          <p:cNvSpPr/>
          <p:nvPr/>
        </p:nvSpPr>
        <p:spPr>
          <a:xfrm>
            <a:off x="5586711" y="3706327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4" name="Oval 22"/>
          <p:cNvSpPr/>
          <p:nvPr/>
        </p:nvSpPr>
        <p:spPr>
          <a:xfrm>
            <a:off x="6303963" y="2533681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3"/>
          <p:cNvCxnSpPr>
            <a:stCxn id="21" idx="3"/>
            <a:endCxn id="22" idx="7"/>
          </p:cNvCxnSpPr>
          <p:nvPr/>
        </p:nvCxnSpPr>
        <p:spPr>
          <a:xfrm flipH="1">
            <a:off x="5129981" y="20809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21" idx="5"/>
            <a:endCxn id="24" idx="1"/>
          </p:cNvCxnSpPr>
          <p:nvPr/>
        </p:nvCxnSpPr>
        <p:spPr>
          <a:xfrm>
            <a:off x="5995012" y="2080917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5"/>
          <p:cNvCxnSpPr/>
          <p:nvPr/>
        </p:nvCxnSpPr>
        <p:spPr>
          <a:xfrm flipH="1">
            <a:off x="5341410" y="432643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/>
          <p:cNvCxnSpPr/>
          <p:nvPr/>
        </p:nvCxnSpPr>
        <p:spPr>
          <a:xfrm>
            <a:off x="6089315" y="432643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1"/>
          <p:cNvCxnSpPr/>
          <p:nvPr/>
        </p:nvCxnSpPr>
        <p:spPr>
          <a:xfrm flipH="1">
            <a:off x="4455994" y="313483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2"/>
          <p:cNvCxnSpPr/>
          <p:nvPr/>
        </p:nvCxnSpPr>
        <p:spPr>
          <a:xfrm>
            <a:off x="5135570" y="313212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5"/>
          <p:cNvSpPr txBox="1"/>
          <p:nvPr/>
        </p:nvSpPr>
        <p:spPr>
          <a:xfrm>
            <a:off x="4224152" y="349724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6" name="TextBox 41"/>
          <p:cNvSpPr txBox="1"/>
          <p:nvPr/>
        </p:nvSpPr>
        <p:spPr>
          <a:xfrm>
            <a:off x="5208026" y="34660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129326" y="49595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43" name="Straight Arrow Connector 45"/>
          <p:cNvCxnSpPr/>
          <p:nvPr/>
        </p:nvCxnSpPr>
        <p:spPr>
          <a:xfrm flipH="1">
            <a:off x="6053385" y="315652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6"/>
          <p:cNvCxnSpPr/>
          <p:nvPr/>
        </p:nvCxnSpPr>
        <p:spPr>
          <a:xfrm>
            <a:off x="6801290" y="315652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7"/>
          <p:cNvSpPr txBox="1"/>
          <p:nvPr/>
        </p:nvSpPr>
        <p:spPr>
          <a:xfrm>
            <a:off x="6314475" y="494411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6" name="TextBox 48"/>
          <p:cNvSpPr txBox="1"/>
          <p:nvPr/>
        </p:nvSpPr>
        <p:spPr>
          <a:xfrm>
            <a:off x="7050495" y="3702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12343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1:</a:t>
            </a:r>
          </a:p>
        </p:txBody>
      </p:sp>
      <p:sp>
        <p:nvSpPr>
          <p:cNvPr id="21" name="Oval 19"/>
          <p:cNvSpPr/>
          <p:nvPr/>
        </p:nvSpPr>
        <p:spPr>
          <a:xfrm>
            <a:off x="5445371" y="1531276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0"/>
          <p:cNvSpPr/>
          <p:nvPr/>
        </p:nvSpPr>
        <p:spPr>
          <a:xfrm>
            <a:off x="4580340" y="2533681"/>
            <a:ext cx="643944" cy="643944"/>
          </a:xfrm>
          <a:prstGeom prst="ellipse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1"/>
          <p:cNvSpPr/>
          <p:nvPr/>
        </p:nvSpPr>
        <p:spPr>
          <a:xfrm>
            <a:off x="5586711" y="3706327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4" name="Oval 22"/>
          <p:cNvSpPr/>
          <p:nvPr/>
        </p:nvSpPr>
        <p:spPr>
          <a:xfrm>
            <a:off x="6303963" y="2533681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3"/>
          <p:cNvCxnSpPr>
            <a:stCxn id="21" idx="3"/>
            <a:endCxn id="22" idx="7"/>
          </p:cNvCxnSpPr>
          <p:nvPr/>
        </p:nvCxnSpPr>
        <p:spPr>
          <a:xfrm flipH="1">
            <a:off x="5129981" y="20809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21" idx="5"/>
            <a:endCxn id="24" idx="1"/>
          </p:cNvCxnSpPr>
          <p:nvPr/>
        </p:nvCxnSpPr>
        <p:spPr>
          <a:xfrm>
            <a:off x="5995012" y="2080917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5"/>
          <p:cNvCxnSpPr/>
          <p:nvPr/>
        </p:nvCxnSpPr>
        <p:spPr>
          <a:xfrm flipH="1">
            <a:off x="5341410" y="432643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/>
          <p:cNvCxnSpPr/>
          <p:nvPr/>
        </p:nvCxnSpPr>
        <p:spPr>
          <a:xfrm>
            <a:off x="6089315" y="432643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1"/>
          <p:cNvCxnSpPr/>
          <p:nvPr/>
        </p:nvCxnSpPr>
        <p:spPr>
          <a:xfrm flipH="1">
            <a:off x="4455994" y="313483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2"/>
          <p:cNvCxnSpPr/>
          <p:nvPr/>
        </p:nvCxnSpPr>
        <p:spPr>
          <a:xfrm>
            <a:off x="5135570" y="313212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5"/>
          <p:cNvSpPr txBox="1"/>
          <p:nvPr/>
        </p:nvSpPr>
        <p:spPr>
          <a:xfrm>
            <a:off x="4224152" y="349724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6" name="TextBox 41"/>
          <p:cNvSpPr txBox="1"/>
          <p:nvPr/>
        </p:nvSpPr>
        <p:spPr>
          <a:xfrm>
            <a:off x="5208026" y="34660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129326" y="49595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43" name="Straight Arrow Connector 45"/>
          <p:cNvCxnSpPr/>
          <p:nvPr/>
        </p:nvCxnSpPr>
        <p:spPr>
          <a:xfrm flipH="1">
            <a:off x="6053385" y="315652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6"/>
          <p:cNvCxnSpPr/>
          <p:nvPr/>
        </p:nvCxnSpPr>
        <p:spPr>
          <a:xfrm>
            <a:off x="6801290" y="315652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7"/>
          <p:cNvSpPr txBox="1"/>
          <p:nvPr/>
        </p:nvSpPr>
        <p:spPr>
          <a:xfrm>
            <a:off x="6314475" y="494411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6" name="TextBox 48"/>
          <p:cNvSpPr txBox="1"/>
          <p:nvPr/>
        </p:nvSpPr>
        <p:spPr>
          <a:xfrm>
            <a:off x="7050495" y="3702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83375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1:</a:t>
            </a:r>
          </a:p>
        </p:txBody>
      </p:sp>
      <p:sp>
        <p:nvSpPr>
          <p:cNvPr id="21" name="Oval 19"/>
          <p:cNvSpPr/>
          <p:nvPr/>
        </p:nvSpPr>
        <p:spPr>
          <a:xfrm>
            <a:off x="5445371" y="1531276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0"/>
          <p:cNvSpPr/>
          <p:nvPr/>
        </p:nvSpPr>
        <p:spPr>
          <a:xfrm>
            <a:off x="4580340" y="2533681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1"/>
          <p:cNvSpPr/>
          <p:nvPr/>
        </p:nvSpPr>
        <p:spPr>
          <a:xfrm>
            <a:off x="5586711" y="3706327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4" name="Oval 22"/>
          <p:cNvSpPr/>
          <p:nvPr/>
        </p:nvSpPr>
        <p:spPr>
          <a:xfrm>
            <a:off x="6303963" y="2533681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3"/>
          <p:cNvCxnSpPr>
            <a:stCxn id="21" idx="3"/>
            <a:endCxn id="22" idx="7"/>
          </p:cNvCxnSpPr>
          <p:nvPr/>
        </p:nvCxnSpPr>
        <p:spPr>
          <a:xfrm flipH="1">
            <a:off x="5129981" y="20809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21" idx="5"/>
            <a:endCxn id="24" idx="1"/>
          </p:cNvCxnSpPr>
          <p:nvPr/>
        </p:nvCxnSpPr>
        <p:spPr>
          <a:xfrm>
            <a:off x="5995012" y="2080917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5"/>
          <p:cNvCxnSpPr/>
          <p:nvPr/>
        </p:nvCxnSpPr>
        <p:spPr>
          <a:xfrm flipH="1">
            <a:off x="5341410" y="432643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/>
          <p:cNvCxnSpPr/>
          <p:nvPr/>
        </p:nvCxnSpPr>
        <p:spPr>
          <a:xfrm>
            <a:off x="6089315" y="432643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1"/>
          <p:cNvCxnSpPr/>
          <p:nvPr/>
        </p:nvCxnSpPr>
        <p:spPr>
          <a:xfrm flipH="1">
            <a:off x="4455994" y="313483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2"/>
          <p:cNvCxnSpPr/>
          <p:nvPr/>
        </p:nvCxnSpPr>
        <p:spPr>
          <a:xfrm>
            <a:off x="5135570" y="313212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5"/>
          <p:cNvSpPr txBox="1"/>
          <p:nvPr/>
        </p:nvSpPr>
        <p:spPr>
          <a:xfrm>
            <a:off x="4224152" y="349724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6" name="TextBox 41"/>
          <p:cNvSpPr txBox="1"/>
          <p:nvPr/>
        </p:nvSpPr>
        <p:spPr>
          <a:xfrm>
            <a:off x="5208026" y="34660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129326" y="49595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43" name="Straight Arrow Connector 45"/>
          <p:cNvCxnSpPr/>
          <p:nvPr/>
        </p:nvCxnSpPr>
        <p:spPr>
          <a:xfrm flipH="1">
            <a:off x="6053385" y="315652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6"/>
          <p:cNvCxnSpPr/>
          <p:nvPr/>
        </p:nvCxnSpPr>
        <p:spPr>
          <a:xfrm>
            <a:off x="6801290" y="315652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7"/>
          <p:cNvSpPr txBox="1"/>
          <p:nvPr/>
        </p:nvSpPr>
        <p:spPr>
          <a:xfrm>
            <a:off x="6314475" y="494411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6" name="TextBox 48"/>
          <p:cNvSpPr txBox="1"/>
          <p:nvPr/>
        </p:nvSpPr>
        <p:spPr>
          <a:xfrm>
            <a:off x="7050495" y="3702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53428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1:</a:t>
            </a:r>
          </a:p>
        </p:txBody>
      </p:sp>
      <p:sp>
        <p:nvSpPr>
          <p:cNvPr id="21" name="Oval 19"/>
          <p:cNvSpPr/>
          <p:nvPr/>
        </p:nvSpPr>
        <p:spPr>
          <a:xfrm>
            <a:off x="5445371" y="1531276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2" name="Oval 20"/>
          <p:cNvSpPr/>
          <p:nvPr/>
        </p:nvSpPr>
        <p:spPr>
          <a:xfrm>
            <a:off x="4580340" y="2533681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1"/>
          <p:cNvSpPr/>
          <p:nvPr/>
        </p:nvSpPr>
        <p:spPr>
          <a:xfrm>
            <a:off x="5586711" y="3706327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4" name="Oval 22"/>
          <p:cNvSpPr/>
          <p:nvPr/>
        </p:nvSpPr>
        <p:spPr>
          <a:xfrm>
            <a:off x="6303963" y="2533681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3"/>
          <p:cNvCxnSpPr>
            <a:stCxn id="21" idx="3"/>
            <a:endCxn id="22" idx="7"/>
          </p:cNvCxnSpPr>
          <p:nvPr/>
        </p:nvCxnSpPr>
        <p:spPr>
          <a:xfrm flipH="1">
            <a:off x="5129981" y="20809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21" idx="5"/>
            <a:endCxn id="24" idx="1"/>
          </p:cNvCxnSpPr>
          <p:nvPr/>
        </p:nvCxnSpPr>
        <p:spPr>
          <a:xfrm>
            <a:off x="5995012" y="2080917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5"/>
          <p:cNvCxnSpPr/>
          <p:nvPr/>
        </p:nvCxnSpPr>
        <p:spPr>
          <a:xfrm flipH="1">
            <a:off x="5341410" y="432643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/>
          <p:cNvCxnSpPr/>
          <p:nvPr/>
        </p:nvCxnSpPr>
        <p:spPr>
          <a:xfrm>
            <a:off x="6089315" y="432643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1"/>
          <p:cNvCxnSpPr/>
          <p:nvPr/>
        </p:nvCxnSpPr>
        <p:spPr>
          <a:xfrm flipH="1">
            <a:off x="4455994" y="313483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2"/>
          <p:cNvCxnSpPr/>
          <p:nvPr/>
        </p:nvCxnSpPr>
        <p:spPr>
          <a:xfrm>
            <a:off x="5135570" y="313212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5"/>
          <p:cNvSpPr txBox="1"/>
          <p:nvPr/>
        </p:nvSpPr>
        <p:spPr>
          <a:xfrm>
            <a:off x="4224152" y="349724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6" name="TextBox 41"/>
          <p:cNvSpPr txBox="1"/>
          <p:nvPr/>
        </p:nvSpPr>
        <p:spPr>
          <a:xfrm>
            <a:off x="5208026" y="34660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129326" y="49595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43" name="Straight Arrow Connector 45"/>
          <p:cNvCxnSpPr/>
          <p:nvPr/>
        </p:nvCxnSpPr>
        <p:spPr>
          <a:xfrm flipH="1">
            <a:off x="6053385" y="315652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6"/>
          <p:cNvCxnSpPr/>
          <p:nvPr/>
        </p:nvCxnSpPr>
        <p:spPr>
          <a:xfrm>
            <a:off x="6801290" y="315652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7"/>
          <p:cNvSpPr txBox="1"/>
          <p:nvPr/>
        </p:nvSpPr>
        <p:spPr>
          <a:xfrm>
            <a:off x="6314475" y="494411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6" name="TextBox 48"/>
          <p:cNvSpPr txBox="1"/>
          <p:nvPr/>
        </p:nvSpPr>
        <p:spPr>
          <a:xfrm>
            <a:off x="7050495" y="3702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2080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7610"/>
            <a:ext cx="12192000" cy="1400530"/>
          </a:xfrm>
        </p:spPr>
        <p:txBody>
          <a:bodyPr/>
          <a:lstStyle/>
          <a:p>
            <a:pPr algn="ctr"/>
            <a:r>
              <a:rPr lang="en-US" sz="6000" b="1" dirty="0"/>
              <a:t>RED-BLACK Trees Property Violation Case II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1024249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564BC07E-F04A-46C4-95EB-66D3ADBB3F40}"/>
              </a:ext>
            </a:extLst>
          </p:cNvPr>
          <p:cNvSpPr txBox="1"/>
          <p:nvPr/>
        </p:nvSpPr>
        <p:spPr>
          <a:xfrm>
            <a:off x="4803698" y="426174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insert “x” node.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710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4061" y="631065"/>
            <a:ext cx="679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uncle of node </a:t>
            </a:r>
            <a:r>
              <a:rPr lang="hu-HU" b="1" dirty="0"/>
              <a:t>x</a:t>
            </a:r>
            <a:r>
              <a:rPr lang="hu-HU" dirty="0"/>
              <a:t> is a black node + node </a:t>
            </a:r>
            <a:r>
              <a:rPr lang="hu-HU" b="1" dirty="0"/>
              <a:t>x</a:t>
            </a:r>
            <a:r>
              <a:rPr lang="hu-HU" dirty="0"/>
              <a:t> is a right child</a:t>
            </a:r>
          </a:p>
        </p:txBody>
      </p:sp>
    </p:spTree>
    <p:extLst>
      <p:ext uri="{BB962C8B-B14F-4D97-AF65-F5344CB8AC3E}">
        <p14:creationId xmlns:p14="http://schemas.microsoft.com/office/powerpoint/2010/main" val="511143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4061" y="631065"/>
            <a:ext cx="679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uncle of node x is a black node + node x is a right 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8037" y="275473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uncle</a:t>
            </a:r>
          </a:p>
        </p:txBody>
      </p:sp>
    </p:spTree>
    <p:extLst>
      <p:ext uri="{BB962C8B-B14F-4D97-AF65-F5344CB8AC3E}">
        <p14:creationId xmlns:p14="http://schemas.microsoft.com/office/powerpoint/2010/main" val="278756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1550" y="13522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59945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51716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4061" y="631065"/>
            <a:ext cx="679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uncle of node </a:t>
            </a:r>
            <a:r>
              <a:rPr lang="hu-HU" b="1" dirty="0"/>
              <a:t>x</a:t>
            </a:r>
            <a:r>
              <a:rPr lang="hu-HU" dirty="0"/>
              <a:t> is a black node + node </a:t>
            </a:r>
            <a:r>
              <a:rPr lang="hu-HU" b="1" dirty="0"/>
              <a:t>x</a:t>
            </a:r>
            <a:r>
              <a:rPr lang="hu-HU" dirty="0"/>
              <a:t> is a right child</a:t>
            </a:r>
          </a:p>
          <a:p>
            <a:r>
              <a:rPr lang="hu-HU" dirty="0"/>
              <a:t>     We have to make a </a:t>
            </a:r>
            <a:r>
              <a:rPr lang="hu-HU" dirty="0">
                <a:solidFill>
                  <a:srgbClr val="FFFF00"/>
                </a:solidFill>
              </a:rPr>
              <a:t>left rotation </a:t>
            </a:r>
            <a:r>
              <a:rPr lang="hu-HU" dirty="0"/>
              <a:t>on the </a:t>
            </a:r>
            <a:r>
              <a:rPr lang="hu-HU" dirty="0">
                <a:solidFill>
                  <a:srgbClr val="FFFF00"/>
                </a:solidFill>
              </a:rPr>
              <a:t>node </a:t>
            </a:r>
            <a:r>
              <a:rPr lang="hu-HU" b="1" dirty="0">
                <a:solidFill>
                  <a:srgbClr val="FFFF00"/>
                </a:solidFill>
              </a:rPr>
              <a:t>x</a:t>
            </a:r>
            <a:r>
              <a:rPr lang="hu-HU" dirty="0">
                <a:solidFill>
                  <a:srgbClr val="FFFF00"/>
                </a:solidFill>
              </a:rPr>
              <a:t>’s parent</a:t>
            </a:r>
          </a:p>
        </p:txBody>
      </p:sp>
    </p:spTree>
    <p:extLst>
      <p:ext uri="{BB962C8B-B14F-4D97-AF65-F5344CB8AC3E}">
        <p14:creationId xmlns:p14="http://schemas.microsoft.com/office/powerpoint/2010/main" val="3030077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16219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4061" y="631065"/>
            <a:ext cx="679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uncle of node </a:t>
            </a:r>
            <a:r>
              <a:rPr lang="hu-HU" b="1" dirty="0"/>
              <a:t>x</a:t>
            </a:r>
            <a:r>
              <a:rPr lang="hu-HU" dirty="0"/>
              <a:t> is a black node + node x is a right child</a:t>
            </a:r>
          </a:p>
          <a:p>
            <a:r>
              <a:rPr lang="hu-HU" dirty="0"/>
              <a:t>     We have to make a left rotation on the node </a:t>
            </a:r>
            <a:r>
              <a:rPr lang="hu-HU" b="1" dirty="0"/>
              <a:t>x</a:t>
            </a:r>
            <a:r>
              <a:rPr lang="hu-HU" dirty="0"/>
              <a:t>’s parent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7155" y="2497192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rotate the blue node !!!</a:t>
            </a:r>
          </a:p>
        </p:txBody>
      </p:sp>
    </p:spTree>
    <p:extLst>
      <p:ext uri="{BB962C8B-B14F-4D97-AF65-F5344CB8AC3E}">
        <p14:creationId xmlns:p14="http://schemas.microsoft.com/office/powerpoint/2010/main" val="881526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27920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4061" y="631065"/>
            <a:ext cx="679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uncle of node </a:t>
            </a:r>
            <a:r>
              <a:rPr lang="hu-HU" b="1" dirty="0"/>
              <a:t>x</a:t>
            </a:r>
            <a:r>
              <a:rPr lang="hu-HU" dirty="0"/>
              <a:t> is a black node + node </a:t>
            </a:r>
            <a:r>
              <a:rPr lang="hu-HU" b="1" dirty="0"/>
              <a:t>x</a:t>
            </a:r>
            <a:r>
              <a:rPr lang="hu-HU" dirty="0"/>
              <a:t> is a right child</a:t>
            </a:r>
          </a:p>
          <a:p>
            <a:r>
              <a:rPr lang="hu-HU" dirty="0"/>
              <a:t>     We have to make a left rotation on the node </a:t>
            </a:r>
            <a:r>
              <a:rPr lang="hu-HU" b="1" dirty="0"/>
              <a:t>x</a:t>
            </a:r>
            <a:r>
              <a:rPr lang="hu-HU" dirty="0"/>
              <a:t>’s parent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67794" y="3752501"/>
            <a:ext cx="1815921" cy="2207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824956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959925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5049" y="400387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683548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stCxn id="41" idx="3"/>
            <a:endCxn id="42" idx="7"/>
          </p:cNvCxnSpPr>
          <p:nvPr/>
        </p:nvCxnSpPr>
        <p:spPr>
          <a:xfrm flipH="1">
            <a:off x="8509566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5"/>
            <a:endCxn id="44" idx="1"/>
          </p:cNvCxnSpPr>
          <p:nvPr/>
        </p:nvCxnSpPr>
        <p:spPr>
          <a:xfrm>
            <a:off x="9374597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696122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444027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125232" y="458665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804808" y="458394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9554760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234336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01432" y="490248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98993" y="49184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35677" y="40099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344479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330529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5754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8413734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48703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28382" y="3683994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9272326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8098344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8963375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45740" y="3456812"/>
            <a:ext cx="248854" cy="332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32805" y="3456811"/>
            <a:ext cx="288630" cy="39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498565" y="426676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78141" y="426405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43538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23114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6472" y="37891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8781" y="378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5682" y="4588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92059" y="45885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79950" y="36978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3080951" y="700652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problem</a:t>
            </a:r>
            <a:r>
              <a:rPr lang="hu-HU" dirty="0"/>
              <a:t> </a:t>
            </a:r>
            <a:r>
              <a:rPr lang="hu-HU" dirty="0" err="1"/>
              <a:t>basically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symmetric</a:t>
            </a:r>
            <a:r>
              <a:rPr lang="hu-HU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354830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8413734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48703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28382" y="3683994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9272326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8098344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8963375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45740" y="3456812"/>
            <a:ext cx="248854" cy="332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32805" y="3456811"/>
            <a:ext cx="288630" cy="39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498565" y="426676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78141" y="426405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43538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23114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6472" y="37891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8781" y="378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5682" y="4588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92059" y="45885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79950" y="36978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944130" y="1696995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b="1" dirty="0"/>
              <a:t>x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is a </a:t>
            </a:r>
            <a:r>
              <a:rPr lang="hu-HU" dirty="0" err="1"/>
              <a:t>left</a:t>
            </a:r>
            <a:r>
              <a:rPr lang="hu-HU" dirty="0"/>
              <a:t> </a:t>
            </a:r>
            <a:r>
              <a:rPr lang="hu-HU" dirty="0" err="1"/>
              <a:t>child</a:t>
            </a:r>
            <a:endParaRPr lang="hu-HU" dirty="0"/>
          </a:p>
          <a:p>
            <a:r>
              <a:rPr lang="hu-HU" dirty="0"/>
              <a:t>	+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parent</a:t>
            </a:r>
            <a:r>
              <a:rPr lang="hu-HU" dirty="0"/>
              <a:t> is </a:t>
            </a:r>
            <a:r>
              <a:rPr lang="hu-HU" dirty="0" err="1"/>
              <a:t>red</a:t>
            </a:r>
            <a:endParaRPr lang="hu-HU" dirty="0"/>
          </a:p>
          <a:p>
            <a:r>
              <a:rPr lang="hu-HU" dirty="0"/>
              <a:t>	+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uncle</a:t>
            </a:r>
            <a:r>
              <a:rPr lang="hu-HU" dirty="0"/>
              <a:t> is </a:t>
            </a:r>
            <a:r>
              <a:rPr lang="hu-HU" dirty="0" err="1"/>
              <a:t>black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3023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8413734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48703" y="2855653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28382" y="3683994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9272326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8098344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8963375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45740" y="3456812"/>
            <a:ext cx="248854" cy="332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32805" y="3456811"/>
            <a:ext cx="288630" cy="39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498565" y="426676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78141" y="426405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43538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23114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6472" y="37891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8781" y="378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5682" y="4588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92059" y="45885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79950" y="36978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944130" y="1696995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b="1" dirty="0"/>
              <a:t>x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is a </a:t>
            </a:r>
            <a:r>
              <a:rPr lang="hu-HU" dirty="0" err="1"/>
              <a:t>left</a:t>
            </a:r>
            <a:r>
              <a:rPr lang="hu-HU" dirty="0"/>
              <a:t> </a:t>
            </a:r>
            <a:r>
              <a:rPr lang="hu-HU" dirty="0" err="1"/>
              <a:t>child</a:t>
            </a:r>
            <a:endParaRPr lang="hu-HU" dirty="0"/>
          </a:p>
          <a:p>
            <a:r>
              <a:rPr lang="hu-HU" dirty="0"/>
              <a:t>	+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parent</a:t>
            </a:r>
            <a:r>
              <a:rPr lang="hu-HU" dirty="0"/>
              <a:t> is </a:t>
            </a:r>
            <a:r>
              <a:rPr lang="hu-HU" dirty="0" err="1"/>
              <a:t>red</a:t>
            </a:r>
            <a:endParaRPr lang="hu-HU" dirty="0"/>
          </a:p>
          <a:p>
            <a:r>
              <a:rPr lang="hu-HU" dirty="0"/>
              <a:t>	+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uncle</a:t>
            </a:r>
            <a:r>
              <a:rPr lang="hu-HU" dirty="0"/>
              <a:t> is </a:t>
            </a:r>
            <a:r>
              <a:rPr lang="hu-HU" dirty="0" err="1"/>
              <a:t>black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2165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8413734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48703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28382" y="3683994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9272326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8098344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8963375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45740" y="3456812"/>
            <a:ext cx="248854" cy="332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32805" y="3456811"/>
            <a:ext cx="288630" cy="39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498565" y="426676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78141" y="426405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43538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23114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6472" y="37891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8781" y="378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5682" y="4588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92059" y="45885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79950" y="36978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944130" y="1696995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b="1" dirty="0"/>
              <a:t>x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is a </a:t>
            </a:r>
            <a:r>
              <a:rPr lang="hu-HU" dirty="0" err="1"/>
              <a:t>left</a:t>
            </a:r>
            <a:r>
              <a:rPr lang="hu-HU" dirty="0"/>
              <a:t> </a:t>
            </a:r>
            <a:r>
              <a:rPr lang="hu-HU" dirty="0" err="1"/>
              <a:t>child</a:t>
            </a:r>
            <a:endParaRPr lang="hu-HU" dirty="0"/>
          </a:p>
          <a:p>
            <a:r>
              <a:rPr lang="hu-HU" dirty="0"/>
              <a:t>	+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parent</a:t>
            </a:r>
            <a:r>
              <a:rPr lang="hu-HU" dirty="0"/>
              <a:t> is </a:t>
            </a:r>
            <a:r>
              <a:rPr lang="hu-HU" dirty="0" err="1"/>
              <a:t>red</a:t>
            </a:r>
            <a:endParaRPr lang="hu-HU" dirty="0"/>
          </a:p>
          <a:p>
            <a:r>
              <a:rPr lang="hu-HU" dirty="0"/>
              <a:t>	+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uncle</a:t>
            </a:r>
            <a:r>
              <a:rPr lang="hu-HU" dirty="0"/>
              <a:t> is </a:t>
            </a:r>
            <a:r>
              <a:rPr lang="hu-HU" dirty="0" err="1"/>
              <a:t>black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55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1550" y="13522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995117" y="236341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5686166" y="191065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71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8413734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48703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28382" y="3683994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9272326" y="2855653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8098344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8963375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45740" y="3456812"/>
            <a:ext cx="248854" cy="332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32805" y="3456811"/>
            <a:ext cx="288630" cy="39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498565" y="426676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78141" y="426405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43538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23114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6472" y="37891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8781" y="378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5682" y="4588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92059" y="45885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79950" y="36978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944130" y="1696995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given</a:t>
            </a:r>
            <a:r>
              <a:rPr lang="hu-HU" dirty="0"/>
              <a:t> x </a:t>
            </a:r>
            <a:r>
              <a:rPr lang="hu-HU" dirty="0" err="1"/>
              <a:t>node</a:t>
            </a:r>
            <a:r>
              <a:rPr lang="hu-HU" dirty="0"/>
              <a:t> is a </a:t>
            </a:r>
            <a:r>
              <a:rPr lang="hu-HU" dirty="0" err="1"/>
              <a:t>left</a:t>
            </a:r>
            <a:r>
              <a:rPr lang="hu-HU" dirty="0"/>
              <a:t> </a:t>
            </a:r>
            <a:r>
              <a:rPr lang="hu-HU" dirty="0" err="1"/>
              <a:t>child</a:t>
            </a:r>
            <a:endParaRPr lang="hu-HU" dirty="0"/>
          </a:p>
          <a:p>
            <a:r>
              <a:rPr lang="hu-HU" dirty="0"/>
              <a:t>	+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parent</a:t>
            </a:r>
            <a:r>
              <a:rPr lang="hu-HU" dirty="0"/>
              <a:t> is </a:t>
            </a:r>
            <a:r>
              <a:rPr lang="hu-HU" dirty="0" err="1"/>
              <a:t>red</a:t>
            </a:r>
            <a:endParaRPr lang="hu-HU" dirty="0"/>
          </a:p>
          <a:p>
            <a:r>
              <a:rPr lang="hu-HU" dirty="0"/>
              <a:t>	+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uncle</a:t>
            </a:r>
            <a:r>
              <a:rPr lang="hu-HU" dirty="0"/>
              <a:t> is </a:t>
            </a:r>
            <a:r>
              <a:rPr lang="hu-HU" dirty="0" err="1"/>
              <a:t>black</a:t>
            </a:r>
            <a:endParaRPr lang="hu-HU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2318661" y="2923872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just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a right </a:t>
            </a:r>
            <a:r>
              <a:rPr lang="hu-HU" dirty="0" err="1"/>
              <a:t>rotation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blue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070264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2:</a:t>
            </a:r>
          </a:p>
        </p:txBody>
      </p:sp>
      <p:sp>
        <p:nvSpPr>
          <p:cNvPr id="4" name="Oval 3"/>
          <p:cNvSpPr/>
          <p:nvPr/>
        </p:nvSpPr>
        <p:spPr>
          <a:xfrm>
            <a:off x="243259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67559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47238" y="3683994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" name="Oval 6"/>
          <p:cNvSpPr/>
          <p:nvPr/>
        </p:nvSpPr>
        <p:spPr>
          <a:xfrm>
            <a:off x="3291182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11720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8223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64596" y="3456812"/>
            <a:ext cx="248854" cy="332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1661" y="3456811"/>
            <a:ext cx="288630" cy="39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17421" y="426676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96997" y="426405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6239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4197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75328" y="37891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17637" y="378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4538" y="4588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0915" y="45885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8806" y="36978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1" name="Oval 3"/>
          <p:cNvSpPr/>
          <p:nvPr/>
        </p:nvSpPr>
        <p:spPr>
          <a:xfrm>
            <a:off x="8737566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7872535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5"/>
          <p:cNvSpPr/>
          <p:nvPr/>
        </p:nvSpPr>
        <p:spPr>
          <a:xfrm>
            <a:off x="10256578" y="3657285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4" name="Oval 6"/>
          <p:cNvSpPr/>
          <p:nvPr/>
        </p:nvSpPr>
        <p:spPr>
          <a:xfrm>
            <a:off x="9596158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7"/>
          <p:cNvCxnSpPr>
            <a:stCxn id="21" idx="3"/>
            <a:endCxn id="22" idx="7"/>
          </p:cNvCxnSpPr>
          <p:nvPr/>
        </p:nvCxnSpPr>
        <p:spPr>
          <a:xfrm flipH="1">
            <a:off x="8422176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"/>
          <p:cNvCxnSpPr>
            <a:stCxn id="21" idx="5"/>
            <a:endCxn id="24" idx="1"/>
          </p:cNvCxnSpPr>
          <p:nvPr/>
        </p:nvCxnSpPr>
        <p:spPr>
          <a:xfrm>
            <a:off x="9287207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9"/>
          <p:cNvCxnSpPr/>
          <p:nvPr/>
        </p:nvCxnSpPr>
        <p:spPr>
          <a:xfrm flipH="1">
            <a:off x="7769572" y="3456812"/>
            <a:ext cx="248854" cy="332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0"/>
          <p:cNvCxnSpPr/>
          <p:nvPr/>
        </p:nvCxnSpPr>
        <p:spPr>
          <a:xfrm>
            <a:off x="8356637" y="3456811"/>
            <a:ext cx="288630" cy="39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/>
          <p:nvPr/>
        </p:nvCxnSpPr>
        <p:spPr>
          <a:xfrm flipH="1">
            <a:off x="10126761" y="42400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2"/>
          <p:cNvCxnSpPr/>
          <p:nvPr/>
        </p:nvCxnSpPr>
        <p:spPr>
          <a:xfrm>
            <a:off x="10806337" y="42373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3"/>
          <p:cNvCxnSpPr/>
          <p:nvPr/>
        </p:nvCxnSpPr>
        <p:spPr>
          <a:xfrm flipH="1">
            <a:off x="9467370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4"/>
          <p:cNvCxnSpPr/>
          <p:nvPr/>
        </p:nvCxnSpPr>
        <p:spPr>
          <a:xfrm>
            <a:off x="10146946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5"/>
          <p:cNvSpPr txBox="1"/>
          <p:nvPr/>
        </p:nvSpPr>
        <p:spPr>
          <a:xfrm>
            <a:off x="7580304" y="37891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8522613" y="378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5" name="TextBox 17"/>
          <p:cNvSpPr txBox="1"/>
          <p:nvPr/>
        </p:nvSpPr>
        <p:spPr>
          <a:xfrm>
            <a:off x="9190212" y="37327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6" name="TextBox 18"/>
          <p:cNvSpPr txBox="1"/>
          <p:nvPr/>
        </p:nvSpPr>
        <p:spPr>
          <a:xfrm>
            <a:off x="9900390" y="45885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37" name="TextBox 19"/>
          <p:cNvSpPr txBox="1"/>
          <p:nvPr/>
        </p:nvSpPr>
        <p:spPr>
          <a:xfrm>
            <a:off x="10916644" y="45885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cxnSp>
        <p:nvCxnSpPr>
          <p:cNvPr id="38" name="Straight Arrow Connector 21"/>
          <p:cNvCxnSpPr/>
          <p:nvPr/>
        </p:nvCxnSpPr>
        <p:spPr>
          <a:xfrm>
            <a:off x="5076712" y="3627582"/>
            <a:ext cx="1815921" cy="2207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7610"/>
            <a:ext cx="12192000" cy="1400530"/>
          </a:xfrm>
        </p:spPr>
        <p:txBody>
          <a:bodyPr/>
          <a:lstStyle/>
          <a:p>
            <a:pPr algn="ctr"/>
            <a:r>
              <a:rPr lang="en-US" sz="6000" b="1" dirty="0"/>
              <a:t>RED-BLACK Trees Property Violation Case III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4003862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3:</a:t>
            </a:r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572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Uncle of node </a:t>
            </a:r>
            <a:r>
              <a:rPr lang="hu-HU" b="1" dirty="0"/>
              <a:t>x</a:t>
            </a:r>
            <a:r>
              <a:rPr lang="hu-HU" dirty="0"/>
              <a:t> is black and node </a:t>
            </a:r>
            <a:r>
              <a:rPr lang="hu-HU" b="1" dirty="0"/>
              <a:t>x</a:t>
            </a:r>
            <a:r>
              <a:rPr lang="hu-HU" dirty="0"/>
              <a:t> is a left child</a:t>
            </a:r>
          </a:p>
        </p:txBody>
      </p:sp>
    </p:spTree>
    <p:extLst>
      <p:ext uri="{BB962C8B-B14F-4D97-AF65-F5344CB8AC3E}">
        <p14:creationId xmlns:p14="http://schemas.microsoft.com/office/powerpoint/2010/main" val="86799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3:</a:t>
            </a:r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572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Uncle of node </a:t>
            </a:r>
            <a:r>
              <a:rPr lang="hu-HU" b="1" dirty="0"/>
              <a:t>x</a:t>
            </a:r>
            <a:r>
              <a:rPr lang="hu-HU" dirty="0"/>
              <a:t> is black and node </a:t>
            </a:r>
            <a:r>
              <a:rPr lang="hu-HU" b="1" dirty="0"/>
              <a:t>x</a:t>
            </a:r>
            <a:r>
              <a:rPr lang="hu-HU" dirty="0"/>
              <a:t> is a left 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4674" y="257878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uncle</a:t>
            </a:r>
          </a:p>
        </p:txBody>
      </p:sp>
    </p:spTree>
    <p:extLst>
      <p:ext uri="{BB962C8B-B14F-4D97-AF65-F5344CB8AC3E}">
        <p14:creationId xmlns:p14="http://schemas.microsoft.com/office/powerpoint/2010/main" val="3420488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3:</a:t>
            </a:r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Uncle of node x is black and node </a:t>
            </a:r>
            <a:r>
              <a:rPr lang="hu-HU" b="1" dirty="0"/>
              <a:t>x</a:t>
            </a:r>
            <a:r>
              <a:rPr lang="hu-HU" dirty="0"/>
              <a:t> is a left child</a:t>
            </a:r>
          </a:p>
          <a:p>
            <a:r>
              <a:rPr lang="hu-HU" dirty="0"/>
              <a:t>  We have to make a rotation on</a:t>
            </a:r>
            <a:r>
              <a:rPr lang="hu-HU" b="1" dirty="0"/>
              <a:t> x </a:t>
            </a:r>
            <a:r>
              <a:rPr lang="hu-HU" dirty="0"/>
              <a:t>node’s grandparent</a:t>
            </a:r>
          </a:p>
        </p:txBody>
      </p:sp>
    </p:spTree>
    <p:extLst>
      <p:ext uri="{BB962C8B-B14F-4D97-AF65-F5344CB8AC3E}">
        <p14:creationId xmlns:p14="http://schemas.microsoft.com/office/powerpoint/2010/main" val="1631137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3:</a:t>
            </a:r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Uncle of node </a:t>
            </a:r>
            <a:r>
              <a:rPr lang="hu-HU" b="1" dirty="0"/>
              <a:t>x</a:t>
            </a:r>
            <a:r>
              <a:rPr lang="hu-HU" dirty="0"/>
              <a:t> is black and node </a:t>
            </a:r>
            <a:r>
              <a:rPr lang="hu-HU" b="1" dirty="0"/>
              <a:t>x</a:t>
            </a:r>
            <a:r>
              <a:rPr lang="hu-HU" dirty="0"/>
              <a:t> is a left child</a:t>
            </a:r>
          </a:p>
          <a:p>
            <a:r>
              <a:rPr lang="hu-HU" dirty="0"/>
              <a:t>  We have to make a rotation on </a:t>
            </a:r>
            <a:r>
              <a:rPr lang="hu-HU" b="1" dirty="0"/>
              <a:t>x</a:t>
            </a:r>
            <a:r>
              <a:rPr lang="hu-HU" dirty="0"/>
              <a:t> node’s grandparent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3878" y="1628999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  <a:r>
              <a:rPr lang="hu-HU" dirty="0"/>
              <a:t>’s grandparent</a:t>
            </a:r>
          </a:p>
        </p:txBody>
      </p:sp>
    </p:spTree>
    <p:extLst>
      <p:ext uri="{BB962C8B-B14F-4D97-AF65-F5344CB8AC3E}">
        <p14:creationId xmlns:p14="http://schemas.microsoft.com/office/powerpoint/2010/main" val="2993915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3:</a:t>
            </a:r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Uncle of node </a:t>
            </a:r>
            <a:r>
              <a:rPr lang="hu-HU" b="1" dirty="0"/>
              <a:t>x</a:t>
            </a:r>
            <a:r>
              <a:rPr lang="hu-HU" dirty="0"/>
              <a:t> is black and node </a:t>
            </a:r>
            <a:r>
              <a:rPr lang="hu-HU" b="1" dirty="0"/>
              <a:t>x</a:t>
            </a:r>
            <a:r>
              <a:rPr lang="hu-HU" dirty="0"/>
              <a:t> is a left child</a:t>
            </a:r>
          </a:p>
          <a:p>
            <a:r>
              <a:rPr lang="hu-HU" dirty="0"/>
              <a:t>  We have to make a rotation on </a:t>
            </a:r>
            <a:r>
              <a:rPr lang="hu-HU" b="1" dirty="0"/>
              <a:t>x</a:t>
            </a:r>
            <a:r>
              <a:rPr lang="hu-HU" dirty="0"/>
              <a:t> node’s grandparent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3878" y="1628999"/>
            <a:ext cx="526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  <a:r>
              <a:rPr lang="hu-HU" dirty="0"/>
              <a:t>’s grandparent: we have to rotate this node </a:t>
            </a:r>
          </a:p>
        </p:txBody>
      </p:sp>
    </p:spTree>
    <p:extLst>
      <p:ext uri="{BB962C8B-B14F-4D97-AF65-F5344CB8AC3E}">
        <p14:creationId xmlns:p14="http://schemas.microsoft.com/office/powerpoint/2010/main" val="2554944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3:</a:t>
            </a:r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Uncle of node </a:t>
            </a:r>
            <a:r>
              <a:rPr lang="hu-HU" b="1" dirty="0"/>
              <a:t>x</a:t>
            </a:r>
            <a:r>
              <a:rPr lang="hu-HU" dirty="0"/>
              <a:t> is black and node </a:t>
            </a:r>
            <a:r>
              <a:rPr lang="hu-HU" b="1" dirty="0"/>
              <a:t>x</a:t>
            </a:r>
            <a:r>
              <a:rPr lang="hu-HU" dirty="0"/>
              <a:t> is a left child</a:t>
            </a:r>
          </a:p>
          <a:p>
            <a:r>
              <a:rPr lang="hu-HU" dirty="0"/>
              <a:t>  We have to make a rotation on </a:t>
            </a:r>
            <a:r>
              <a:rPr lang="hu-HU" b="1" dirty="0"/>
              <a:t>x</a:t>
            </a:r>
            <a:r>
              <a:rPr lang="hu-HU" dirty="0"/>
              <a:t> node’s grandparent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87155" y="3477296"/>
            <a:ext cx="148107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800462" y="1735380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935431" y="2737785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93519" y="3849764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59054" y="2737785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3" idx="3"/>
            <a:endCxn id="24" idx="7"/>
          </p:cNvCxnSpPr>
          <p:nvPr/>
        </p:nvCxnSpPr>
        <p:spPr>
          <a:xfrm flipH="1">
            <a:off x="8485072" y="228502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6" idx="1"/>
          </p:cNvCxnSpPr>
          <p:nvPr/>
        </p:nvCxnSpPr>
        <p:spPr>
          <a:xfrm>
            <a:off x="9350103" y="228502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407713" y="335509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142739" y="334221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99431" y="333732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79007" y="333461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73192" y="36691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86059" y="39209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79442" y="366916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269932" y="4424111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949508" y="4421398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059651" y="47426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045701" y="47426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115465" y="4682611"/>
            <a:ext cx="529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rotations</a:t>
            </a:r>
            <a:endParaRPr lang="hu-HU" dirty="0"/>
          </a:p>
          <a:p>
            <a:r>
              <a:rPr lang="hu-HU" dirty="0"/>
              <a:t>  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b="1" dirty="0" err="1">
                <a:solidFill>
                  <a:srgbClr val="FFFF00"/>
                </a:solidFill>
              </a:rPr>
              <a:t>recoloring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976101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3: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95628" y="572897"/>
            <a:ext cx="5388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symmetric</a:t>
            </a:r>
            <a:r>
              <a:rPr lang="hu-HU" dirty="0"/>
              <a:t> version is </a:t>
            </a:r>
            <a:r>
              <a:rPr lang="hu-HU" dirty="0" err="1"/>
              <a:t>basically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just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rotate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endParaRPr lang="hu-HU" dirty="0"/>
          </a:p>
        </p:txBody>
      </p:sp>
      <p:sp>
        <p:nvSpPr>
          <p:cNvPr id="23" name="Oval 22"/>
          <p:cNvSpPr/>
          <p:nvPr/>
        </p:nvSpPr>
        <p:spPr>
          <a:xfrm>
            <a:off x="2251380" y="208051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86349" y="308292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4437" y="419490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6" name="Oval 25"/>
          <p:cNvSpPr/>
          <p:nvPr/>
        </p:nvSpPr>
        <p:spPr>
          <a:xfrm>
            <a:off x="3109972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3" idx="3"/>
            <a:endCxn id="24" idx="7"/>
          </p:cNvCxnSpPr>
          <p:nvPr/>
        </p:nvCxnSpPr>
        <p:spPr>
          <a:xfrm flipH="1">
            <a:off x="1935990" y="263015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6" idx="1"/>
          </p:cNvCxnSpPr>
          <p:nvPr/>
        </p:nvCxnSpPr>
        <p:spPr>
          <a:xfrm>
            <a:off x="2801021" y="263015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58631" y="370023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93657" y="368735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250349" y="3682461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29925" y="3679748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24110" y="40143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36977" y="42661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0360" y="40143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720850" y="476924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00426" y="476653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10569" y="508774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96619" y="50877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9326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1550" y="13522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995117" y="236341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5686166" y="191065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42976" y="339158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6534025" y="29388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58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3: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95628" y="572897"/>
            <a:ext cx="5388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symmetric</a:t>
            </a:r>
            <a:r>
              <a:rPr lang="hu-HU" dirty="0"/>
              <a:t> version is </a:t>
            </a:r>
            <a:r>
              <a:rPr lang="hu-HU" dirty="0" err="1"/>
              <a:t>basically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just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rotate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endParaRPr lang="hu-HU" dirty="0"/>
          </a:p>
        </p:txBody>
      </p:sp>
      <p:sp>
        <p:nvSpPr>
          <p:cNvPr id="23" name="Oval 22"/>
          <p:cNvSpPr/>
          <p:nvPr/>
        </p:nvSpPr>
        <p:spPr>
          <a:xfrm>
            <a:off x="2251380" y="208051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86349" y="308292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4437" y="419490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6" name="Oval 25"/>
          <p:cNvSpPr/>
          <p:nvPr/>
        </p:nvSpPr>
        <p:spPr>
          <a:xfrm>
            <a:off x="3109972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3" idx="3"/>
            <a:endCxn id="24" idx="7"/>
          </p:cNvCxnSpPr>
          <p:nvPr/>
        </p:nvCxnSpPr>
        <p:spPr>
          <a:xfrm flipH="1">
            <a:off x="1935990" y="263015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6" idx="1"/>
          </p:cNvCxnSpPr>
          <p:nvPr/>
        </p:nvCxnSpPr>
        <p:spPr>
          <a:xfrm>
            <a:off x="2801021" y="263015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58631" y="370023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93657" y="368735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250349" y="3682461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29925" y="3679748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24110" y="40143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36977" y="42661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0360" y="40143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720850" y="476924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00426" y="476653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10569" y="508774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96619" y="50877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87155" y="3477296"/>
            <a:ext cx="148107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"/>
          <p:cNvSpPr/>
          <p:nvPr/>
        </p:nvSpPr>
        <p:spPr>
          <a:xfrm>
            <a:off x="8884245" y="208051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4"/>
          <p:cNvSpPr/>
          <p:nvPr/>
        </p:nvSpPr>
        <p:spPr>
          <a:xfrm>
            <a:off x="8019214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7" name="Oval 5"/>
          <p:cNvSpPr/>
          <p:nvPr/>
        </p:nvSpPr>
        <p:spPr>
          <a:xfrm>
            <a:off x="7314338" y="42311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8" name="Oval 6"/>
          <p:cNvSpPr/>
          <p:nvPr/>
        </p:nvSpPr>
        <p:spPr>
          <a:xfrm>
            <a:off x="9742837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cxnSp>
        <p:nvCxnSpPr>
          <p:cNvPr id="40" name="Straight Arrow Connector 7"/>
          <p:cNvCxnSpPr>
            <a:stCxn id="33" idx="3"/>
            <a:endCxn id="34" idx="7"/>
          </p:cNvCxnSpPr>
          <p:nvPr/>
        </p:nvCxnSpPr>
        <p:spPr>
          <a:xfrm flipH="1">
            <a:off x="8568855" y="263015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8"/>
          <p:cNvCxnSpPr>
            <a:stCxn id="33" idx="5"/>
            <a:endCxn id="38" idx="1"/>
          </p:cNvCxnSpPr>
          <p:nvPr/>
        </p:nvCxnSpPr>
        <p:spPr>
          <a:xfrm>
            <a:off x="9433886" y="263015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9"/>
          <p:cNvCxnSpPr/>
          <p:nvPr/>
        </p:nvCxnSpPr>
        <p:spPr>
          <a:xfrm flipH="1">
            <a:off x="7755411" y="368408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0"/>
          <p:cNvCxnSpPr/>
          <p:nvPr/>
        </p:nvCxnSpPr>
        <p:spPr>
          <a:xfrm>
            <a:off x="8503316" y="368408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1"/>
          <p:cNvCxnSpPr/>
          <p:nvPr/>
        </p:nvCxnSpPr>
        <p:spPr>
          <a:xfrm flipH="1">
            <a:off x="7184521" y="481392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2"/>
          <p:cNvCxnSpPr/>
          <p:nvPr/>
        </p:nvCxnSpPr>
        <p:spPr>
          <a:xfrm>
            <a:off x="7864097" y="481121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3"/>
          <p:cNvCxnSpPr/>
          <p:nvPr/>
        </p:nvCxnSpPr>
        <p:spPr>
          <a:xfrm flipH="1">
            <a:off x="9614049" y="365054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4"/>
          <p:cNvCxnSpPr/>
          <p:nvPr/>
        </p:nvCxnSpPr>
        <p:spPr>
          <a:xfrm>
            <a:off x="10293625" y="364782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5"/>
          <p:cNvSpPr txBox="1"/>
          <p:nvPr/>
        </p:nvSpPr>
        <p:spPr>
          <a:xfrm>
            <a:off x="7958282" y="51457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16"/>
          <p:cNvSpPr txBox="1"/>
          <p:nvPr/>
        </p:nvSpPr>
        <p:spPr>
          <a:xfrm>
            <a:off x="8794966" y="42372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54" name="TextBox 17"/>
          <p:cNvSpPr txBox="1"/>
          <p:nvPr/>
        </p:nvSpPr>
        <p:spPr>
          <a:xfrm>
            <a:off x="9403768" y="396903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389818" y="39690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56" name="TextBox 19"/>
          <p:cNvSpPr txBox="1"/>
          <p:nvPr/>
        </p:nvSpPr>
        <p:spPr>
          <a:xfrm>
            <a:off x="6964532" y="514576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16136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7610"/>
            <a:ext cx="12192000" cy="1400530"/>
          </a:xfrm>
        </p:spPr>
        <p:txBody>
          <a:bodyPr/>
          <a:lstStyle/>
          <a:p>
            <a:pPr algn="ctr"/>
            <a:r>
              <a:rPr lang="en-US" sz="6000" b="1" dirty="0"/>
              <a:t>RED-BLACK Trees Property Violation Case IV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781220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4:</a:t>
            </a:r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5678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Uncle of node </a:t>
            </a:r>
            <a:r>
              <a:rPr lang="hu-HU" b="1" dirty="0"/>
              <a:t>x</a:t>
            </a:r>
            <a:r>
              <a:rPr lang="hu-HU" dirty="0"/>
              <a:t> is black and node </a:t>
            </a:r>
            <a:r>
              <a:rPr lang="hu-HU" b="1" dirty="0"/>
              <a:t>x</a:t>
            </a:r>
            <a:r>
              <a:rPr lang="hu-HU" dirty="0"/>
              <a:t> is a left child</a:t>
            </a:r>
          </a:p>
          <a:p>
            <a:r>
              <a:rPr lang="hu-HU" dirty="0"/>
              <a:t>   + </a:t>
            </a:r>
            <a:r>
              <a:rPr lang="hu-HU" dirty="0" err="1"/>
              <a:t>uncle</a:t>
            </a:r>
            <a:r>
              <a:rPr lang="hu-HU" dirty="0"/>
              <a:t> is </a:t>
            </a:r>
            <a:r>
              <a:rPr lang="hu-HU" dirty="0" err="1"/>
              <a:t>red</a:t>
            </a:r>
            <a:r>
              <a:rPr lang="hu-HU" dirty="0"/>
              <a:t> here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case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We</a:t>
            </a:r>
            <a:r>
              <a:rPr lang="hu-HU" dirty="0"/>
              <a:t> have to </a:t>
            </a:r>
            <a:r>
              <a:rPr lang="hu-HU" dirty="0">
                <a:solidFill>
                  <a:srgbClr val="FFFF00"/>
                </a:solidFill>
              </a:rPr>
              <a:t>recolor</a:t>
            </a:r>
            <a:r>
              <a:rPr lang="hu-HU" dirty="0"/>
              <a:t>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570317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4:</a:t>
            </a:r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5639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Uncle of node </a:t>
            </a:r>
            <a:r>
              <a:rPr lang="hu-HU" b="1" dirty="0"/>
              <a:t>x</a:t>
            </a:r>
            <a:r>
              <a:rPr lang="hu-HU" dirty="0"/>
              <a:t> is black and node </a:t>
            </a:r>
            <a:r>
              <a:rPr lang="hu-HU" b="1" dirty="0"/>
              <a:t>x</a:t>
            </a:r>
            <a:r>
              <a:rPr lang="hu-HU" dirty="0"/>
              <a:t> is a left child</a:t>
            </a:r>
          </a:p>
          <a:p>
            <a:r>
              <a:rPr lang="hu-HU" dirty="0"/>
              <a:t>    </a:t>
            </a:r>
            <a:r>
              <a:rPr lang="hu-HU" dirty="0" err="1"/>
              <a:t>We</a:t>
            </a:r>
            <a:r>
              <a:rPr lang="hu-HU" dirty="0"/>
              <a:t> have to recolor some nodes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87155" y="3477296"/>
            <a:ext cx="148107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857249" y="173733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992218" y="273974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287342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15841" y="273974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íííí</a:t>
            </a:r>
          </a:p>
        </p:txBody>
      </p:sp>
      <p:cxnSp>
        <p:nvCxnSpPr>
          <p:cNvPr id="27" name="Straight Arrow Connector 26"/>
          <p:cNvCxnSpPr>
            <a:stCxn id="23" idx="3"/>
            <a:endCxn id="24" idx="7"/>
          </p:cNvCxnSpPr>
          <p:nvPr/>
        </p:nvCxnSpPr>
        <p:spPr>
          <a:xfrm flipH="1">
            <a:off x="8541859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6" idx="1"/>
          </p:cNvCxnSpPr>
          <p:nvPr/>
        </p:nvCxnSpPr>
        <p:spPr>
          <a:xfrm>
            <a:off x="9406890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728415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476320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157525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837101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587053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266629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31286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67970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76772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362822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37536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81284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4: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4963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problem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symmetric</a:t>
            </a:r>
            <a:endParaRPr lang="hu-HU" dirty="0"/>
          </a:p>
          <a:p>
            <a:r>
              <a:rPr lang="hu-HU" dirty="0"/>
              <a:t>	version !!!</a:t>
            </a:r>
          </a:p>
        </p:txBody>
      </p:sp>
      <p:sp>
        <p:nvSpPr>
          <p:cNvPr id="40" name="Oval 22"/>
          <p:cNvSpPr/>
          <p:nvPr/>
        </p:nvSpPr>
        <p:spPr>
          <a:xfrm>
            <a:off x="2251380" y="208051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23"/>
          <p:cNvSpPr/>
          <p:nvPr/>
        </p:nvSpPr>
        <p:spPr>
          <a:xfrm>
            <a:off x="1386349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42" name="Oval 24"/>
          <p:cNvSpPr/>
          <p:nvPr/>
        </p:nvSpPr>
        <p:spPr>
          <a:xfrm>
            <a:off x="3844437" y="419490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43" name="Oval 25"/>
          <p:cNvSpPr/>
          <p:nvPr/>
        </p:nvSpPr>
        <p:spPr>
          <a:xfrm>
            <a:off x="3109972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26"/>
          <p:cNvCxnSpPr>
            <a:stCxn id="40" idx="3"/>
            <a:endCxn id="41" idx="7"/>
          </p:cNvCxnSpPr>
          <p:nvPr/>
        </p:nvCxnSpPr>
        <p:spPr>
          <a:xfrm flipH="1">
            <a:off x="1935990" y="263015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7"/>
          <p:cNvCxnSpPr>
            <a:stCxn id="40" idx="5"/>
            <a:endCxn id="43" idx="1"/>
          </p:cNvCxnSpPr>
          <p:nvPr/>
        </p:nvCxnSpPr>
        <p:spPr>
          <a:xfrm>
            <a:off x="2801021" y="263015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8"/>
          <p:cNvCxnSpPr/>
          <p:nvPr/>
        </p:nvCxnSpPr>
        <p:spPr>
          <a:xfrm flipH="1">
            <a:off x="2858631" y="370023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9"/>
          <p:cNvCxnSpPr/>
          <p:nvPr/>
        </p:nvCxnSpPr>
        <p:spPr>
          <a:xfrm>
            <a:off x="3593657" y="368735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0"/>
          <p:cNvCxnSpPr/>
          <p:nvPr/>
        </p:nvCxnSpPr>
        <p:spPr>
          <a:xfrm flipH="1">
            <a:off x="1250349" y="3682461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1"/>
          <p:cNvCxnSpPr/>
          <p:nvPr/>
        </p:nvCxnSpPr>
        <p:spPr>
          <a:xfrm>
            <a:off x="1929925" y="3679748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4"/>
          <p:cNvSpPr txBox="1"/>
          <p:nvPr/>
        </p:nvSpPr>
        <p:spPr>
          <a:xfrm>
            <a:off x="2024110" y="40143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1" name="TextBox 35"/>
          <p:cNvSpPr txBox="1"/>
          <p:nvPr/>
        </p:nvSpPr>
        <p:spPr>
          <a:xfrm>
            <a:off x="2636977" y="42661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52" name="TextBox 38"/>
          <p:cNvSpPr txBox="1"/>
          <p:nvPr/>
        </p:nvSpPr>
        <p:spPr>
          <a:xfrm>
            <a:off x="1030360" y="40143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cxnSp>
        <p:nvCxnSpPr>
          <p:cNvPr id="53" name="Straight Arrow Connector 40"/>
          <p:cNvCxnSpPr/>
          <p:nvPr/>
        </p:nvCxnSpPr>
        <p:spPr>
          <a:xfrm flipH="1">
            <a:off x="3720850" y="476924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1"/>
          <p:cNvCxnSpPr/>
          <p:nvPr/>
        </p:nvCxnSpPr>
        <p:spPr>
          <a:xfrm>
            <a:off x="4400426" y="476653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42"/>
          <p:cNvSpPr txBox="1"/>
          <p:nvPr/>
        </p:nvSpPr>
        <p:spPr>
          <a:xfrm>
            <a:off x="3510569" y="508774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4496619" y="50877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640612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Case 4: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4963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problem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symmetric</a:t>
            </a:r>
            <a:endParaRPr lang="hu-HU" dirty="0"/>
          </a:p>
          <a:p>
            <a:r>
              <a:rPr lang="hu-HU" dirty="0"/>
              <a:t>	version !!!</a:t>
            </a:r>
          </a:p>
        </p:txBody>
      </p:sp>
      <p:sp>
        <p:nvSpPr>
          <p:cNvPr id="40" name="Oval 22"/>
          <p:cNvSpPr/>
          <p:nvPr/>
        </p:nvSpPr>
        <p:spPr>
          <a:xfrm>
            <a:off x="2251380" y="208051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23"/>
          <p:cNvSpPr/>
          <p:nvPr/>
        </p:nvSpPr>
        <p:spPr>
          <a:xfrm>
            <a:off x="1386349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42" name="Oval 24"/>
          <p:cNvSpPr/>
          <p:nvPr/>
        </p:nvSpPr>
        <p:spPr>
          <a:xfrm>
            <a:off x="3844437" y="419490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43" name="Oval 25"/>
          <p:cNvSpPr/>
          <p:nvPr/>
        </p:nvSpPr>
        <p:spPr>
          <a:xfrm>
            <a:off x="3109972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26"/>
          <p:cNvCxnSpPr>
            <a:stCxn id="40" idx="3"/>
            <a:endCxn id="41" idx="7"/>
          </p:cNvCxnSpPr>
          <p:nvPr/>
        </p:nvCxnSpPr>
        <p:spPr>
          <a:xfrm flipH="1">
            <a:off x="1935990" y="263015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7"/>
          <p:cNvCxnSpPr>
            <a:stCxn id="40" idx="5"/>
            <a:endCxn id="43" idx="1"/>
          </p:cNvCxnSpPr>
          <p:nvPr/>
        </p:nvCxnSpPr>
        <p:spPr>
          <a:xfrm>
            <a:off x="2801021" y="263015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8"/>
          <p:cNvCxnSpPr/>
          <p:nvPr/>
        </p:nvCxnSpPr>
        <p:spPr>
          <a:xfrm flipH="1">
            <a:off x="2858631" y="370023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9"/>
          <p:cNvCxnSpPr/>
          <p:nvPr/>
        </p:nvCxnSpPr>
        <p:spPr>
          <a:xfrm>
            <a:off x="3593657" y="368735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0"/>
          <p:cNvCxnSpPr/>
          <p:nvPr/>
        </p:nvCxnSpPr>
        <p:spPr>
          <a:xfrm flipH="1">
            <a:off x="1250349" y="3682461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1"/>
          <p:cNvCxnSpPr/>
          <p:nvPr/>
        </p:nvCxnSpPr>
        <p:spPr>
          <a:xfrm>
            <a:off x="1929925" y="3679748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4"/>
          <p:cNvSpPr txBox="1"/>
          <p:nvPr/>
        </p:nvSpPr>
        <p:spPr>
          <a:xfrm>
            <a:off x="2024110" y="40143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1" name="TextBox 35"/>
          <p:cNvSpPr txBox="1"/>
          <p:nvPr/>
        </p:nvSpPr>
        <p:spPr>
          <a:xfrm>
            <a:off x="2636977" y="42661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52" name="TextBox 38"/>
          <p:cNvSpPr txBox="1"/>
          <p:nvPr/>
        </p:nvSpPr>
        <p:spPr>
          <a:xfrm>
            <a:off x="1030360" y="40143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cxnSp>
        <p:nvCxnSpPr>
          <p:cNvPr id="53" name="Straight Arrow Connector 40"/>
          <p:cNvCxnSpPr/>
          <p:nvPr/>
        </p:nvCxnSpPr>
        <p:spPr>
          <a:xfrm flipH="1">
            <a:off x="3720850" y="476924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1"/>
          <p:cNvCxnSpPr/>
          <p:nvPr/>
        </p:nvCxnSpPr>
        <p:spPr>
          <a:xfrm>
            <a:off x="4400426" y="476653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42"/>
          <p:cNvSpPr txBox="1"/>
          <p:nvPr/>
        </p:nvSpPr>
        <p:spPr>
          <a:xfrm>
            <a:off x="3510569" y="508774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4496619" y="50877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02484" y="3177226"/>
            <a:ext cx="148107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574638" y="1852849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709607" y="2855254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167695" y="396723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433230" y="2855254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3" idx="3"/>
            <a:endCxn id="24" idx="7"/>
          </p:cNvCxnSpPr>
          <p:nvPr/>
        </p:nvCxnSpPr>
        <p:spPr>
          <a:xfrm flipH="1">
            <a:off x="8259248" y="2402490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6" idx="1"/>
          </p:cNvCxnSpPr>
          <p:nvPr/>
        </p:nvCxnSpPr>
        <p:spPr>
          <a:xfrm>
            <a:off x="9124279" y="2402490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181889" y="347256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916915" y="345968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573607" y="3454792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253183" y="3452079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4"/>
          <p:cNvSpPr txBox="1"/>
          <p:nvPr/>
        </p:nvSpPr>
        <p:spPr>
          <a:xfrm>
            <a:off x="8347368" y="37866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4" name="TextBox 35"/>
          <p:cNvSpPr txBox="1"/>
          <p:nvPr/>
        </p:nvSpPr>
        <p:spPr>
          <a:xfrm>
            <a:off x="8960235" y="40384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5" name="TextBox 38"/>
          <p:cNvSpPr txBox="1"/>
          <p:nvPr/>
        </p:nvSpPr>
        <p:spPr>
          <a:xfrm>
            <a:off x="7353618" y="37866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cxnSp>
        <p:nvCxnSpPr>
          <p:cNvPr id="36" name="Straight Arrow Connector 40"/>
          <p:cNvCxnSpPr/>
          <p:nvPr/>
        </p:nvCxnSpPr>
        <p:spPr>
          <a:xfrm flipH="1">
            <a:off x="10044108" y="454158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1"/>
          <p:cNvCxnSpPr/>
          <p:nvPr/>
        </p:nvCxnSpPr>
        <p:spPr>
          <a:xfrm>
            <a:off x="10723684" y="453886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42"/>
          <p:cNvSpPr txBox="1"/>
          <p:nvPr/>
        </p:nvSpPr>
        <p:spPr>
          <a:xfrm>
            <a:off x="9833827" y="486007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10819877" y="48600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626168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7610"/>
            <a:ext cx="12192000" cy="1400530"/>
          </a:xfrm>
        </p:spPr>
        <p:txBody>
          <a:bodyPr/>
          <a:lstStyle/>
          <a:p>
            <a:pPr algn="ctr"/>
            <a:r>
              <a:rPr lang="en-US" sz="6000" b="1" dirty="0"/>
              <a:t>EXAMPLE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10903556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insert(1)</a:t>
            </a:r>
          </a:p>
        </p:txBody>
      </p:sp>
    </p:spTree>
    <p:extLst>
      <p:ext uri="{BB962C8B-B14F-4D97-AF65-F5344CB8AC3E}">
        <p14:creationId xmlns:p14="http://schemas.microsoft.com/office/powerpoint/2010/main" val="955711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insert(1)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98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insert(1)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1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1550" y="13522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995117" y="236341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5686166" y="191065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42976" y="339158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6534025" y="29388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52198" y="4406865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56126" y="3966980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65172" y="5898524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linked list: </a:t>
            </a:r>
            <a:r>
              <a:rPr lang="hu-HU" b="1" dirty="0"/>
              <a:t>O(N)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795418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insert(2)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788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insert(2)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64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insert(2)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28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insert(3)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267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insert(3)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1917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insert(3)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998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85904" y="327015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6569090" y="2899796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8704" y="4647072"/>
            <a:ext cx="5797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 is the Case 3: because the NULL is considered to be a black node</a:t>
            </a:r>
          </a:p>
          <a:p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the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uncle of Node 3  is black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Have to make a 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rotation + recolor </a:t>
            </a:r>
            <a:r>
              <a:rPr lang="hu-HU" dirty="0">
                <a:sym typeface="Wingdings" panose="05000000000000000000" pitchFamily="2" charset="2"/>
              </a:rPr>
              <a:t>the nodes if</a:t>
            </a:r>
          </a:p>
          <a:p>
            <a:r>
              <a:rPr lang="hu-HU" dirty="0">
                <a:sym typeface="Wingdings" panose="05000000000000000000" pitchFamily="2" charset="2"/>
              </a:rPr>
              <a:t>	necessary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57957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85904" y="327015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6569090" y="2899796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8704" y="4647072"/>
            <a:ext cx="5797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 is the Case 3: because the NULL is considered to be a black node</a:t>
            </a:r>
          </a:p>
          <a:p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the uncle of Node 3  is black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Have to make a rotation + recolor the nodes if</a:t>
            </a:r>
          </a:p>
          <a:p>
            <a:r>
              <a:rPr lang="hu-HU" dirty="0">
                <a:sym typeface="Wingdings" panose="05000000000000000000" pitchFamily="2" charset="2"/>
              </a:rPr>
              <a:t>	necessary </a:t>
            </a:r>
            <a:endParaRPr lang="hu-H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38032" y="25170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2102872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insert(4)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503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insert(4)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1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879" y="1601274"/>
            <a:ext cx="8946541" cy="5256726"/>
          </a:xfrm>
        </p:spPr>
        <p:txBody>
          <a:bodyPr/>
          <a:lstStyle/>
          <a:p>
            <a:r>
              <a:rPr lang="hu-HU" dirty="0"/>
              <a:t>The running time of BST operations depends on the </a:t>
            </a:r>
            <a:r>
              <a:rPr lang="hu-HU" dirty="0">
                <a:solidFill>
                  <a:srgbClr val="FFFF00"/>
                </a:solidFill>
              </a:rPr>
              <a:t>height</a:t>
            </a:r>
            <a:r>
              <a:rPr lang="hu-HU" dirty="0"/>
              <a:t> of the binary search tree: we should keep the tree balanced in order to get the best performance</a:t>
            </a:r>
          </a:p>
          <a:p>
            <a:r>
              <a:rPr lang="en-US" dirty="0"/>
              <a:t>In an </a:t>
            </a:r>
            <a:r>
              <a:rPr lang="en-US" dirty="0">
                <a:solidFill>
                  <a:srgbClr val="FFFF00"/>
                </a:solidFill>
              </a:rPr>
              <a:t>AVL tree</a:t>
            </a:r>
            <a:r>
              <a:rPr lang="en-US" dirty="0"/>
              <a:t>, the heights of the two child subtrees of any node differ by at most one</a:t>
            </a:r>
            <a:endParaRPr lang="hu-HU" dirty="0"/>
          </a:p>
          <a:p>
            <a:r>
              <a:rPr lang="hu-HU" dirty="0"/>
              <a:t>Another solution to the problem is a </a:t>
            </a:r>
            <a:r>
              <a:rPr lang="hu-HU" b="1" dirty="0">
                <a:solidFill>
                  <a:srgbClr val="FFFF00"/>
                </a:solidFill>
              </a:rPr>
              <a:t>red-black trees</a:t>
            </a:r>
          </a:p>
          <a:p>
            <a:r>
              <a:rPr lang="en-US" dirty="0"/>
              <a:t>AVL trees are faster than red-black trees because they are more rigidly balanced</a:t>
            </a:r>
            <a:r>
              <a:rPr lang="hu-HU" dirty="0"/>
              <a:t> </a:t>
            </a:r>
            <a:r>
              <a:rPr lang="hu-HU" b="1" dirty="0">
                <a:solidFill>
                  <a:srgbClr val="FFFF00"/>
                </a:solidFill>
              </a:rPr>
              <a:t>BUT needs more work </a:t>
            </a:r>
          </a:p>
          <a:p>
            <a:r>
              <a:rPr lang="hu-HU" dirty="0"/>
              <a:t>Operating Systems relies heavily on these data structures !!!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64101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insert(4)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008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782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8704" y="4647072"/>
            <a:ext cx="5797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 is the Case 1: </a:t>
            </a:r>
            <a:r>
              <a:rPr lang="hu-HU" dirty="0">
                <a:solidFill>
                  <a:srgbClr val="FFFF00"/>
                </a:solidFill>
              </a:rPr>
              <a:t>the given node 4 and the parent are both red + uncle is red</a:t>
            </a:r>
          </a:p>
          <a:p>
            <a:r>
              <a:rPr lang="hu-HU" dirty="0"/>
              <a:t>	</a:t>
            </a:r>
            <a:r>
              <a:rPr lang="hu-HU" b="1" dirty="0">
                <a:solidFill>
                  <a:srgbClr val="FFFF00"/>
                </a:solidFill>
              </a:rPr>
              <a:t>Color uncle + parent to be black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89760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8704" y="4647072"/>
            <a:ext cx="5797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 is the Case 1: the given node 4 and the parent are both red + uncle is red</a:t>
            </a:r>
          </a:p>
          <a:p>
            <a:r>
              <a:rPr lang="hu-HU" dirty="0"/>
              <a:t>	Color uncle + parent to be black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657696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8704" y="4647072"/>
            <a:ext cx="5797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 is the Case 1: the given node 4 and the parent are both red + uncle is red</a:t>
            </a:r>
          </a:p>
          <a:p>
            <a:r>
              <a:rPr lang="hu-HU" dirty="0"/>
              <a:t>	Color uncle + parent to be black</a:t>
            </a:r>
          </a:p>
          <a:p>
            <a:r>
              <a:rPr lang="hu-HU" dirty="0"/>
              <a:t>		</a:t>
            </a:r>
            <a:r>
              <a:rPr lang="hu-HU" b="1" dirty="0">
                <a:solidFill>
                  <a:srgbClr val="FFFF00"/>
                </a:solidFill>
              </a:rPr>
              <a:t>VIOLATES</a:t>
            </a:r>
            <a:r>
              <a:rPr lang="hu-HU" dirty="0"/>
              <a:t> THE PROPERTIES AGAIN</a:t>
            </a:r>
          </a:p>
          <a:p>
            <a:r>
              <a:rPr lang="hu-HU" dirty="0"/>
              <a:t>		     </a:t>
            </a:r>
            <a:r>
              <a:rPr lang="hu-HU" dirty="0">
                <a:solidFill>
                  <a:srgbClr val="FFFF00"/>
                </a:solidFill>
              </a:rPr>
              <a:t>Root has to be black </a:t>
            </a:r>
            <a:r>
              <a:rPr lang="hu-HU" dirty="0"/>
              <a:t>as well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964124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insert(5)</a:t>
            </a:r>
          </a:p>
        </p:txBody>
      </p:sp>
    </p:spTree>
    <p:extLst>
      <p:ext uri="{BB962C8B-B14F-4D97-AF65-F5344CB8AC3E}">
        <p14:creationId xmlns:p14="http://schemas.microsoft.com/office/powerpoint/2010/main" val="28184127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insert(5)</a:t>
            </a:r>
          </a:p>
        </p:txBody>
      </p:sp>
    </p:spTree>
    <p:extLst>
      <p:ext uri="{BB962C8B-B14F-4D97-AF65-F5344CB8AC3E}">
        <p14:creationId xmlns:p14="http://schemas.microsoft.com/office/powerpoint/2010/main" val="25980418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insert(5)</a:t>
            </a:r>
          </a:p>
        </p:txBody>
      </p:sp>
    </p:spTree>
    <p:extLst>
      <p:ext uri="{BB962C8B-B14F-4D97-AF65-F5344CB8AC3E}">
        <p14:creationId xmlns:p14="http://schemas.microsoft.com/office/powerpoint/2010/main" val="24216537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insert(5)</a:t>
            </a:r>
          </a:p>
        </p:txBody>
      </p:sp>
      <p:sp>
        <p:nvSpPr>
          <p:cNvPr id="12" name="Oval 11"/>
          <p:cNvSpPr/>
          <p:nvPr/>
        </p:nvSpPr>
        <p:spPr>
          <a:xfrm>
            <a:off x="7691939" y="411007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7375125" y="3739711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7469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91939" y="411007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7375125" y="3739711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7330" y="683873"/>
            <a:ext cx="513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>
                <a:solidFill>
                  <a:srgbClr val="FFFF00"/>
                </a:solidFill>
              </a:rPr>
              <a:t>Case 3 situation</a:t>
            </a:r>
            <a:r>
              <a:rPr lang="hu-HU" dirty="0"/>
              <a:t>, we have to make</a:t>
            </a:r>
          </a:p>
          <a:p>
            <a:r>
              <a:rPr lang="hu-HU" dirty="0"/>
              <a:t>	some rotations !!!</a:t>
            </a:r>
          </a:p>
        </p:txBody>
      </p:sp>
    </p:spTree>
    <p:extLst>
      <p:ext uri="{BB962C8B-B14F-4D97-AF65-F5344CB8AC3E}">
        <p14:creationId xmlns:p14="http://schemas.microsoft.com/office/powerpoint/2010/main" val="220045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12279"/>
              </p:ext>
            </p:extLst>
          </p:nvPr>
        </p:nvGraphicFramePr>
        <p:xfrm>
          <a:off x="1825938" y="2445435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Average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Worst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O(log</a:t>
                      </a:r>
                      <a:r>
                        <a:rPr lang="hu-HU" baseline="0" dirty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rgbClr val="FF0000"/>
                          </a:solidFill>
                        </a:rPr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O(log</a:t>
                      </a:r>
                      <a:r>
                        <a:rPr lang="hu-HU" baseline="0" dirty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rgbClr val="FF0000"/>
                          </a:solidFill>
                        </a:rPr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O(log</a:t>
                      </a:r>
                      <a:r>
                        <a:rPr lang="hu-HU" baseline="0" dirty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rgbClr val="FF0000"/>
                          </a:solidFill>
                        </a:rPr>
                        <a:t>O(log</a:t>
                      </a:r>
                      <a:r>
                        <a:rPr lang="hu-HU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hu-HU" dirty="0">
                          <a:solidFill>
                            <a:srgbClr val="FF0000"/>
                          </a:solidFill>
                        </a:rPr>
                        <a:t>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8714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93129" y="324414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endCxn id="13" idx="7"/>
          </p:cNvCxnSpPr>
          <p:nvPr/>
        </p:nvCxnSpPr>
        <p:spPr>
          <a:xfrm flipH="1">
            <a:off x="5671267" y="2873788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8982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7610"/>
            <a:ext cx="12192000" cy="1400530"/>
          </a:xfrm>
        </p:spPr>
        <p:txBody>
          <a:bodyPr/>
          <a:lstStyle/>
          <a:p>
            <a:pPr algn="ctr"/>
            <a:r>
              <a:rPr lang="en-US" sz="6000" b="1" dirty="0"/>
              <a:t>EXAMPLE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357834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376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01596" y="7392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insert 12 </a:t>
            </a:r>
          </a:p>
        </p:txBody>
      </p:sp>
    </p:spTree>
    <p:extLst>
      <p:ext uri="{BB962C8B-B14F-4D97-AF65-F5344CB8AC3E}">
        <p14:creationId xmlns:p14="http://schemas.microsoft.com/office/powerpoint/2010/main" val="7774287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01596" y="7392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insert 12 </a:t>
            </a:r>
          </a:p>
        </p:txBody>
      </p:sp>
    </p:spTree>
    <p:extLst>
      <p:ext uri="{BB962C8B-B14F-4D97-AF65-F5344CB8AC3E}">
        <p14:creationId xmlns:p14="http://schemas.microsoft.com/office/powerpoint/2010/main" val="24407925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01596" y="7392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insert 12 </a:t>
            </a:r>
          </a:p>
        </p:txBody>
      </p:sp>
    </p:spTree>
    <p:extLst>
      <p:ext uri="{BB962C8B-B14F-4D97-AF65-F5344CB8AC3E}">
        <p14:creationId xmlns:p14="http://schemas.microsoft.com/office/powerpoint/2010/main" val="1648796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01596" y="7392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insert 12 </a:t>
            </a:r>
          </a:p>
        </p:txBody>
      </p:sp>
    </p:spTree>
    <p:extLst>
      <p:ext uri="{BB962C8B-B14F-4D97-AF65-F5344CB8AC3E}">
        <p14:creationId xmlns:p14="http://schemas.microsoft.com/office/powerpoint/2010/main" val="35790149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01596" y="7392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insert 12 </a:t>
            </a:r>
          </a:p>
        </p:txBody>
      </p:sp>
    </p:spTree>
    <p:extLst>
      <p:ext uri="{BB962C8B-B14F-4D97-AF65-F5344CB8AC3E}">
        <p14:creationId xmlns:p14="http://schemas.microsoft.com/office/powerpoint/2010/main" val="31046702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449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2570" y="646744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On every insertion we have to check whether</a:t>
            </a:r>
          </a:p>
          <a:p>
            <a:r>
              <a:rPr lang="hu-HU" dirty="0"/>
              <a:t>the red black tree properties are violated or not !!!</a:t>
            </a:r>
          </a:p>
        </p:txBody>
      </p:sp>
    </p:spTree>
    <p:extLst>
      <p:ext uri="{BB962C8B-B14F-4D97-AF65-F5344CB8AC3E}">
        <p14:creationId xmlns:p14="http://schemas.microsoft.com/office/powerpoint/2010/main" val="410411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Red-black properties: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Each node is either red or black </a:t>
            </a:r>
          </a:p>
          <a:p>
            <a:r>
              <a:rPr lang="hu-HU" dirty="0"/>
              <a:t>The </a:t>
            </a:r>
            <a:r>
              <a:rPr lang="hu-HU" dirty="0">
                <a:solidFill>
                  <a:srgbClr val="FFFF00"/>
                </a:solidFill>
              </a:rPr>
              <a:t>root node </a:t>
            </a:r>
            <a:r>
              <a:rPr lang="hu-HU" dirty="0"/>
              <a:t>is always </a:t>
            </a:r>
            <a:r>
              <a:rPr lang="hu-HU" b="1" dirty="0">
                <a:solidFill>
                  <a:srgbClr val="FFFF00"/>
                </a:solidFill>
              </a:rPr>
              <a:t>black</a:t>
            </a:r>
          </a:p>
          <a:p>
            <a:r>
              <a:rPr lang="hu-HU" dirty="0">
                <a:solidFill>
                  <a:srgbClr val="FFFF00"/>
                </a:solidFill>
              </a:rPr>
              <a:t>All leaves </a:t>
            </a:r>
            <a:r>
              <a:rPr lang="hu-HU" dirty="0"/>
              <a:t>(NIL or NULL) are </a:t>
            </a:r>
            <a:r>
              <a:rPr lang="hu-HU" b="1" dirty="0">
                <a:solidFill>
                  <a:srgbClr val="FFFF00"/>
                </a:solidFill>
              </a:rPr>
              <a:t>black</a:t>
            </a:r>
          </a:p>
          <a:p>
            <a:r>
              <a:rPr lang="en-US" b="1" dirty="0">
                <a:solidFill>
                  <a:srgbClr val="00B0F0"/>
                </a:solidFill>
              </a:rPr>
              <a:t>Every </a:t>
            </a:r>
            <a:r>
              <a:rPr lang="en-US" b="1" dirty="0">
                <a:solidFill>
                  <a:srgbClr val="FFFF00"/>
                </a:solidFill>
              </a:rPr>
              <a:t>red</a:t>
            </a:r>
            <a:r>
              <a:rPr lang="en-US" b="1" dirty="0">
                <a:solidFill>
                  <a:srgbClr val="00B0F0"/>
                </a:solidFill>
              </a:rPr>
              <a:t> node must have </a:t>
            </a:r>
            <a:r>
              <a:rPr lang="en-US" b="1" dirty="0">
                <a:solidFill>
                  <a:srgbClr val="FFFF00"/>
                </a:solidFill>
              </a:rPr>
              <a:t>two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black</a:t>
            </a:r>
            <a:r>
              <a:rPr lang="en-US" b="1" dirty="0">
                <a:solidFill>
                  <a:srgbClr val="00B0F0"/>
                </a:solidFill>
              </a:rPr>
              <a:t> child nodes </a:t>
            </a:r>
            <a:r>
              <a:rPr lang="en-US" dirty="0"/>
              <a:t>and no other children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 </a:t>
            </a:r>
            <a:r>
              <a:rPr lang="en-US" dirty="0"/>
              <a:t>it must have a black parent</a:t>
            </a:r>
            <a:endParaRPr lang="hu-HU" dirty="0"/>
          </a:p>
          <a:p>
            <a:r>
              <a:rPr lang="en-US" dirty="0"/>
              <a:t>Every path from a given node to any of its descendant NIL</a:t>
            </a:r>
            <a:r>
              <a:rPr lang="hu-HU" dirty="0"/>
              <a:t>/NULL</a:t>
            </a:r>
            <a:r>
              <a:rPr lang="en-US" dirty="0"/>
              <a:t> nodes contains the </a:t>
            </a:r>
            <a:r>
              <a:rPr lang="en-US" dirty="0">
                <a:solidFill>
                  <a:srgbClr val="FFFF00"/>
                </a:solidFill>
              </a:rPr>
              <a:t>same number of black nodes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57914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2570" y="646744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On every insertion we have to check whether</a:t>
            </a:r>
          </a:p>
          <a:p>
            <a:r>
              <a:rPr lang="hu-HU" dirty="0"/>
              <a:t>the red black tree properties are violated or not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5295" y="5453169"/>
            <a:ext cx="614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violated because red node has a single red child </a:t>
            </a:r>
          </a:p>
        </p:txBody>
      </p:sp>
    </p:spTree>
    <p:extLst>
      <p:ext uri="{BB962C8B-B14F-4D97-AF65-F5344CB8AC3E}">
        <p14:creationId xmlns:p14="http://schemas.microsoft.com/office/powerpoint/2010/main" val="15741207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9880631">
            <a:off x="1797955" y="3347531"/>
            <a:ext cx="4240229" cy="30909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6194738" y="5173082"/>
            <a:ext cx="449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Case1 situation: we just have</a:t>
            </a:r>
          </a:p>
          <a:p>
            <a:r>
              <a:rPr lang="hu-HU" dirty="0"/>
              <a:t>to recolor nodes</a:t>
            </a:r>
          </a:p>
        </p:txBody>
      </p:sp>
    </p:spTree>
    <p:extLst>
      <p:ext uri="{BB962C8B-B14F-4D97-AF65-F5344CB8AC3E}">
        <p14:creationId xmlns:p14="http://schemas.microsoft.com/office/powerpoint/2010/main" val="22608726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9880631">
            <a:off x="1797955" y="3347531"/>
            <a:ext cx="4240229" cy="30909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6194738" y="5173082"/>
            <a:ext cx="449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Case1 situation: we just have</a:t>
            </a:r>
          </a:p>
          <a:p>
            <a:r>
              <a:rPr lang="hu-HU" dirty="0"/>
              <a:t>to recolor nodes</a:t>
            </a:r>
          </a:p>
        </p:txBody>
      </p:sp>
    </p:spTree>
    <p:extLst>
      <p:ext uri="{BB962C8B-B14F-4D97-AF65-F5344CB8AC3E}">
        <p14:creationId xmlns:p14="http://schemas.microsoft.com/office/powerpoint/2010/main" val="17009608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2570" y="633358"/>
            <a:ext cx="5788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check whether</a:t>
            </a:r>
          </a:p>
          <a:p>
            <a:r>
              <a:rPr lang="hu-HU" dirty="0"/>
              <a:t>the red black tree properties are violated or not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97730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1273175">
            <a:off x="2554475" y="1377962"/>
            <a:ext cx="6076174" cy="30909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8763636" y="1853247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Case2</a:t>
            </a:r>
          </a:p>
          <a:p>
            <a:r>
              <a:rPr lang="hu-HU" dirty="0"/>
              <a:t>situation !!!</a:t>
            </a:r>
          </a:p>
        </p:txBody>
      </p:sp>
    </p:spTree>
    <p:extLst>
      <p:ext uri="{BB962C8B-B14F-4D97-AF65-F5344CB8AC3E}">
        <p14:creationId xmlns:p14="http://schemas.microsoft.com/office/powerpoint/2010/main" val="275964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1273175">
            <a:off x="2554475" y="1377962"/>
            <a:ext cx="6076174" cy="30909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8763636" y="1853247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Case2</a:t>
            </a:r>
          </a:p>
          <a:p>
            <a:r>
              <a:rPr lang="hu-HU" dirty="0"/>
              <a:t>situation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36124" y="5138670"/>
            <a:ext cx="537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make a left rotation on node 10 !!!</a:t>
            </a:r>
          </a:p>
        </p:txBody>
      </p:sp>
    </p:spTree>
    <p:extLst>
      <p:ext uri="{BB962C8B-B14F-4D97-AF65-F5344CB8AC3E}">
        <p14:creationId xmlns:p14="http://schemas.microsoft.com/office/powerpoint/2010/main" val="21026944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5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34845" y="410372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581864"/>
            <a:ext cx="544224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672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49202" y="343196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6" idx="0"/>
          </p:cNvCxnSpPr>
          <p:nvPr/>
        </p:nvCxnSpPr>
        <p:spPr>
          <a:xfrm flipH="1">
            <a:off x="1325982" y="3787044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45895" y="402517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491704" y="3871202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6865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5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34845" y="410372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581864"/>
            <a:ext cx="544224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672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49202" y="343196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6" idx="0"/>
          </p:cNvCxnSpPr>
          <p:nvPr/>
        </p:nvCxnSpPr>
        <p:spPr>
          <a:xfrm flipH="1">
            <a:off x="1325982" y="3787044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45895" y="402517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491704" y="3871202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02570" y="633358"/>
            <a:ext cx="5788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check whether</a:t>
            </a:r>
          </a:p>
          <a:p>
            <a:r>
              <a:rPr lang="hu-HU" dirty="0"/>
              <a:t>the red black tree properties are violated or not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43286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5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34845" y="410372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581864"/>
            <a:ext cx="544224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672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49202" y="343196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6" idx="0"/>
          </p:cNvCxnSpPr>
          <p:nvPr/>
        </p:nvCxnSpPr>
        <p:spPr>
          <a:xfrm flipH="1">
            <a:off x="1325982" y="3787044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45895" y="402517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491704" y="3871202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02570" y="633358"/>
            <a:ext cx="5788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check whether</a:t>
            </a:r>
          </a:p>
          <a:p>
            <a:r>
              <a:rPr lang="hu-HU" dirty="0"/>
              <a:t>the red black tree properties are violated or not !!!</a:t>
            </a:r>
          </a:p>
          <a:p>
            <a:endParaRPr lang="hu-HU" dirty="0"/>
          </a:p>
        </p:txBody>
      </p:sp>
      <p:sp>
        <p:nvSpPr>
          <p:cNvPr id="23" name="Oval 22"/>
          <p:cNvSpPr/>
          <p:nvPr/>
        </p:nvSpPr>
        <p:spPr>
          <a:xfrm rot="21273175">
            <a:off x="1390966" y="1486771"/>
            <a:ext cx="7179598" cy="30909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8981146" y="1957589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Case3</a:t>
            </a:r>
          </a:p>
          <a:p>
            <a:r>
              <a:rPr lang="hu-HU" dirty="0"/>
              <a:t>situation !!!</a:t>
            </a:r>
          </a:p>
        </p:txBody>
      </p:sp>
    </p:spTree>
    <p:extLst>
      <p:ext uri="{BB962C8B-B14F-4D97-AF65-F5344CB8AC3E}">
        <p14:creationId xmlns:p14="http://schemas.microsoft.com/office/powerpoint/2010/main" val="23056591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5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34845" y="410372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581864"/>
            <a:ext cx="544224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672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49202" y="343196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6" idx="0"/>
          </p:cNvCxnSpPr>
          <p:nvPr/>
        </p:nvCxnSpPr>
        <p:spPr>
          <a:xfrm flipH="1">
            <a:off x="1325982" y="3787044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45895" y="402517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491704" y="3871202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02570" y="633358"/>
            <a:ext cx="5788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check whether</a:t>
            </a:r>
          </a:p>
          <a:p>
            <a:r>
              <a:rPr lang="hu-HU" dirty="0"/>
              <a:t>the red black tree properties are violated or not !!!</a:t>
            </a:r>
          </a:p>
          <a:p>
            <a:endParaRPr lang="hu-HU" dirty="0"/>
          </a:p>
        </p:txBody>
      </p:sp>
      <p:sp>
        <p:nvSpPr>
          <p:cNvPr id="23" name="Oval 22"/>
          <p:cNvSpPr/>
          <p:nvPr/>
        </p:nvSpPr>
        <p:spPr>
          <a:xfrm rot="21273175">
            <a:off x="1390966" y="1486771"/>
            <a:ext cx="7179598" cy="30909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8981146" y="1957589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Case3</a:t>
            </a:r>
          </a:p>
          <a:p>
            <a:r>
              <a:rPr lang="hu-HU" dirty="0"/>
              <a:t>situation 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375" y="5241701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make a right rotation</a:t>
            </a:r>
          </a:p>
          <a:p>
            <a:r>
              <a:rPr lang="hu-HU" dirty="0"/>
              <a:t>on the root node !!!</a:t>
            </a:r>
          </a:p>
        </p:txBody>
      </p:sp>
    </p:spTree>
    <p:extLst>
      <p:ext uri="{BB962C8B-B14F-4D97-AF65-F5344CB8AC3E}">
        <p14:creationId xmlns:p14="http://schemas.microsoft.com/office/powerpoint/2010/main" val="2234524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13689</TotalTime>
  <Words>2177</Words>
  <Application>Microsoft Office PowerPoint</Application>
  <PresentationFormat>寬螢幕</PresentationFormat>
  <Paragraphs>815</Paragraphs>
  <Slides>103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103</vt:i4>
      </vt:variant>
    </vt:vector>
  </HeadingPairs>
  <TitlesOfParts>
    <vt:vector size="109" baseType="lpstr">
      <vt:lpstr>新細明體</vt:lpstr>
      <vt:lpstr>Arial</vt:lpstr>
      <vt:lpstr>Century Gothic</vt:lpstr>
      <vt:lpstr>Wingdings</vt:lpstr>
      <vt:lpstr>Wingdings 3</vt:lpstr>
      <vt:lpstr>Ion</vt:lpstr>
      <vt:lpstr>RED-BLACK TREES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Red-black properties:</vt:lpstr>
      <vt:lpstr>PowerPoint 簡報</vt:lpstr>
      <vt:lpstr>Rotations</vt:lpstr>
      <vt:lpstr>PowerPoint 簡報</vt:lpstr>
      <vt:lpstr>RED-BLACK Trees Logic</vt:lpstr>
      <vt:lpstr>Red-black trees logic</vt:lpstr>
      <vt:lpstr>RED-BLACK Trees Property Violation Case I</vt:lpstr>
      <vt:lpstr>Case 1:</vt:lpstr>
      <vt:lpstr>Case 1:</vt:lpstr>
      <vt:lpstr>Case 1:</vt:lpstr>
      <vt:lpstr>Case 1:</vt:lpstr>
      <vt:lpstr>Case 1:</vt:lpstr>
      <vt:lpstr>Case 1:</vt:lpstr>
      <vt:lpstr>Case 1:</vt:lpstr>
      <vt:lpstr>Case 1:</vt:lpstr>
      <vt:lpstr>Case 1:</vt:lpstr>
      <vt:lpstr>Case 1:</vt:lpstr>
      <vt:lpstr>RED-BLACK Trees Property Violation Case II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RED-BLACK Trees Property Violation Case III</vt:lpstr>
      <vt:lpstr>Case 3:</vt:lpstr>
      <vt:lpstr>Case 3:</vt:lpstr>
      <vt:lpstr>Case 3:</vt:lpstr>
      <vt:lpstr>Case 3:</vt:lpstr>
      <vt:lpstr>Case 3:</vt:lpstr>
      <vt:lpstr>Case 3:</vt:lpstr>
      <vt:lpstr>Case 3:</vt:lpstr>
      <vt:lpstr>Case 3:</vt:lpstr>
      <vt:lpstr>RED-BLACK Trees Property Violation Case IV</vt:lpstr>
      <vt:lpstr>Case 4:</vt:lpstr>
      <vt:lpstr>Case 4:</vt:lpstr>
      <vt:lpstr>Case 4:</vt:lpstr>
      <vt:lpstr>Case 4:</vt:lpstr>
      <vt:lpstr>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RED-BLACK Tree vs AVL Tree</vt:lpstr>
      <vt:lpstr>Red-black trees</vt:lpstr>
      <vt:lpstr>AVL trees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Daniel</cp:lastModifiedBy>
  <cp:revision>118</cp:revision>
  <dcterms:created xsi:type="dcterms:W3CDTF">2015-02-23T13:28:28Z</dcterms:created>
  <dcterms:modified xsi:type="dcterms:W3CDTF">2019-09-27T06:57:51Z</dcterms:modified>
</cp:coreProperties>
</file>