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63" r:id="rId7"/>
    <p:sldId id="264" r:id="rId8"/>
    <p:sldId id="265" r:id="rId9"/>
    <p:sldId id="259" r:id="rId10"/>
    <p:sldId id="258" r:id="rId11"/>
    <p:sldId id="266" r:id="rId12"/>
    <p:sldId id="275" r:id="rId13"/>
    <p:sldId id="267" r:id="rId14"/>
    <p:sldId id="276" r:id="rId15"/>
    <p:sldId id="268" r:id="rId16"/>
    <p:sldId id="269" r:id="rId17"/>
    <p:sldId id="270" r:id="rId18"/>
    <p:sldId id="272" r:id="rId19"/>
    <p:sldId id="273" r:id="rId20"/>
    <p:sldId id="274" r:id="rId21"/>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061E9BA-348B-4A8D-AFE2-825E0F016122}" type="datetimeFigureOut">
              <a:rPr lang="hu-HU" smtClean="0"/>
              <a:t>2020. 01. 27.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159D8E2-7BB7-4CBF-BA3A-D7C1345CA6B5}" type="slidenum">
              <a:rPr lang="hu-HU" smtClean="0"/>
              <a:t>‹#›</a:t>
            </a:fld>
            <a:endParaRPr lang="hu-HU"/>
          </a:p>
        </p:txBody>
      </p:sp>
    </p:spTree>
    <p:extLst>
      <p:ext uri="{BB962C8B-B14F-4D97-AF65-F5344CB8AC3E}">
        <p14:creationId xmlns:p14="http://schemas.microsoft.com/office/powerpoint/2010/main" val="2795971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61E9BA-348B-4A8D-AFE2-825E0F016122}" type="datetimeFigureOut">
              <a:rPr lang="hu-HU" smtClean="0"/>
              <a:t>2020. 01. 27.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E159D8E2-7BB7-4CBF-BA3A-D7C1345CA6B5}" type="slidenum">
              <a:rPr lang="hu-HU" smtClean="0"/>
              <a:t>‹#›</a:t>
            </a:fld>
            <a:endParaRPr lang="hu-HU"/>
          </a:p>
        </p:txBody>
      </p:sp>
    </p:spTree>
    <p:extLst>
      <p:ext uri="{BB962C8B-B14F-4D97-AF65-F5344CB8AC3E}">
        <p14:creationId xmlns:p14="http://schemas.microsoft.com/office/powerpoint/2010/main" val="4280424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061E9BA-348B-4A8D-AFE2-825E0F016122}" type="datetimeFigureOut">
              <a:rPr lang="hu-HU" smtClean="0"/>
              <a:t>2020. 01. 27.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159D8E2-7BB7-4CBF-BA3A-D7C1345CA6B5}" type="slidenum">
              <a:rPr lang="hu-HU" smtClean="0"/>
              <a:t>‹#›</a:t>
            </a:fld>
            <a:endParaRPr lang="hu-HU"/>
          </a:p>
        </p:txBody>
      </p:sp>
    </p:spTree>
    <p:extLst>
      <p:ext uri="{BB962C8B-B14F-4D97-AF65-F5344CB8AC3E}">
        <p14:creationId xmlns:p14="http://schemas.microsoft.com/office/powerpoint/2010/main" val="380891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061E9BA-348B-4A8D-AFE2-825E0F016122}" type="datetimeFigureOut">
              <a:rPr lang="hu-HU" smtClean="0"/>
              <a:t>2020. 01. 27.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159D8E2-7BB7-4CBF-BA3A-D7C1345CA6B5}" type="slidenum">
              <a:rPr lang="hu-HU" smtClean="0"/>
              <a:t>‹#›</a:t>
            </a:fld>
            <a:endParaRPr lang="hu-HU"/>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94551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61E9BA-348B-4A8D-AFE2-825E0F016122}" type="datetimeFigureOut">
              <a:rPr lang="hu-HU" smtClean="0"/>
              <a:t>2020. 01. 27.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159D8E2-7BB7-4CBF-BA3A-D7C1345CA6B5}" type="slidenum">
              <a:rPr lang="hu-HU" smtClean="0"/>
              <a:t>‹#›</a:t>
            </a:fld>
            <a:endParaRPr lang="hu-HU"/>
          </a:p>
        </p:txBody>
      </p:sp>
    </p:spTree>
    <p:extLst>
      <p:ext uri="{BB962C8B-B14F-4D97-AF65-F5344CB8AC3E}">
        <p14:creationId xmlns:p14="http://schemas.microsoft.com/office/powerpoint/2010/main" val="2322542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061E9BA-348B-4A8D-AFE2-825E0F016122}" type="datetimeFigureOut">
              <a:rPr lang="hu-HU" smtClean="0"/>
              <a:t>2020. 01. 27.</a:t>
            </a:fld>
            <a:endParaRPr lang="hu-HU"/>
          </a:p>
        </p:txBody>
      </p:sp>
      <p:sp>
        <p:nvSpPr>
          <p:cNvPr id="4"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159D8E2-7BB7-4CBF-BA3A-D7C1345CA6B5}" type="slidenum">
              <a:rPr lang="hu-HU" smtClean="0"/>
              <a:t>‹#›</a:t>
            </a:fld>
            <a:endParaRPr lang="hu-HU"/>
          </a:p>
        </p:txBody>
      </p:sp>
    </p:spTree>
    <p:extLst>
      <p:ext uri="{BB962C8B-B14F-4D97-AF65-F5344CB8AC3E}">
        <p14:creationId xmlns:p14="http://schemas.microsoft.com/office/powerpoint/2010/main" val="32059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061E9BA-348B-4A8D-AFE2-825E0F016122}" type="datetimeFigureOut">
              <a:rPr lang="hu-HU" smtClean="0"/>
              <a:t>2020. 01. 27.</a:t>
            </a:fld>
            <a:endParaRPr lang="hu-HU"/>
          </a:p>
        </p:txBody>
      </p:sp>
      <p:sp>
        <p:nvSpPr>
          <p:cNvPr id="4"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159D8E2-7BB7-4CBF-BA3A-D7C1345CA6B5}" type="slidenum">
              <a:rPr lang="hu-HU" smtClean="0"/>
              <a:t>‹#›</a:t>
            </a:fld>
            <a:endParaRPr lang="hu-HU"/>
          </a:p>
        </p:txBody>
      </p:sp>
    </p:spTree>
    <p:extLst>
      <p:ext uri="{BB962C8B-B14F-4D97-AF65-F5344CB8AC3E}">
        <p14:creationId xmlns:p14="http://schemas.microsoft.com/office/powerpoint/2010/main" val="19624778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61E9BA-348B-4A8D-AFE2-825E0F016122}" type="datetimeFigureOut">
              <a:rPr lang="hu-HU" smtClean="0"/>
              <a:t>2020. 01. 27.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159D8E2-7BB7-4CBF-BA3A-D7C1345CA6B5}" type="slidenum">
              <a:rPr lang="hu-HU" smtClean="0"/>
              <a:t>‹#›</a:t>
            </a:fld>
            <a:endParaRPr lang="hu-HU"/>
          </a:p>
        </p:txBody>
      </p:sp>
    </p:spTree>
    <p:extLst>
      <p:ext uri="{BB962C8B-B14F-4D97-AF65-F5344CB8AC3E}">
        <p14:creationId xmlns:p14="http://schemas.microsoft.com/office/powerpoint/2010/main" val="14597951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61E9BA-348B-4A8D-AFE2-825E0F016122}" type="datetimeFigureOut">
              <a:rPr lang="hu-HU" smtClean="0"/>
              <a:t>2020. 01. 27.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159D8E2-7BB7-4CBF-BA3A-D7C1345CA6B5}" type="slidenum">
              <a:rPr lang="hu-HU" smtClean="0"/>
              <a:t>‹#›</a:t>
            </a:fld>
            <a:endParaRPr lang="hu-HU"/>
          </a:p>
        </p:txBody>
      </p:sp>
    </p:spTree>
    <p:extLst>
      <p:ext uri="{BB962C8B-B14F-4D97-AF65-F5344CB8AC3E}">
        <p14:creationId xmlns:p14="http://schemas.microsoft.com/office/powerpoint/2010/main" val="2837755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061E9BA-348B-4A8D-AFE2-825E0F016122}" type="datetimeFigureOut">
              <a:rPr lang="hu-HU" smtClean="0"/>
              <a:t>2020. 01. 27.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159D8E2-7BB7-4CBF-BA3A-D7C1345CA6B5}" type="slidenum">
              <a:rPr lang="hu-HU" smtClean="0"/>
              <a:t>‹#›</a:t>
            </a:fld>
            <a:endParaRPr lang="hu-HU"/>
          </a:p>
        </p:txBody>
      </p:sp>
    </p:spTree>
    <p:extLst>
      <p:ext uri="{BB962C8B-B14F-4D97-AF65-F5344CB8AC3E}">
        <p14:creationId xmlns:p14="http://schemas.microsoft.com/office/powerpoint/2010/main" val="107411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61E9BA-348B-4A8D-AFE2-825E0F016122}" type="datetimeFigureOut">
              <a:rPr lang="hu-HU" smtClean="0"/>
              <a:t>2020. 01. 27.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E159D8E2-7BB7-4CBF-BA3A-D7C1345CA6B5}" type="slidenum">
              <a:rPr lang="hu-HU" smtClean="0"/>
              <a:t>‹#›</a:t>
            </a:fld>
            <a:endParaRPr lang="hu-HU"/>
          </a:p>
        </p:txBody>
      </p:sp>
    </p:spTree>
    <p:extLst>
      <p:ext uri="{BB962C8B-B14F-4D97-AF65-F5344CB8AC3E}">
        <p14:creationId xmlns:p14="http://schemas.microsoft.com/office/powerpoint/2010/main" val="54543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061E9BA-348B-4A8D-AFE2-825E0F016122}" type="datetimeFigureOut">
              <a:rPr lang="hu-HU" smtClean="0"/>
              <a:t>2020. 01. 27.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E159D8E2-7BB7-4CBF-BA3A-D7C1345CA6B5}" type="slidenum">
              <a:rPr lang="hu-HU" smtClean="0"/>
              <a:t>‹#›</a:t>
            </a:fld>
            <a:endParaRPr lang="hu-HU"/>
          </a:p>
        </p:txBody>
      </p:sp>
    </p:spTree>
    <p:extLst>
      <p:ext uri="{BB962C8B-B14F-4D97-AF65-F5344CB8AC3E}">
        <p14:creationId xmlns:p14="http://schemas.microsoft.com/office/powerpoint/2010/main" val="524105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061E9BA-348B-4A8D-AFE2-825E0F016122}" type="datetimeFigureOut">
              <a:rPr lang="hu-HU" smtClean="0"/>
              <a:t>2020. 01. 27.</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E159D8E2-7BB7-4CBF-BA3A-D7C1345CA6B5}" type="slidenum">
              <a:rPr lang="hu-HU" smtClean="0"/>
              <a:t>‹#›</a:t>
            </a:fld>
            <a:endParaRPr lang="hu-HU"/>
          </a:p>
        </p:txBody>
      </p:sp>
    </p:spTree>
    <p:extLst>
      <p:ext uri="{BB962C8B-B14F-4D97-AF65-F5344CB8AC3E}">
        <p14:creationId xmlns:p14="http://schemas.microsoft.com/office/powerpoint/2010/main" val="106630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061E9BA-348B-4A8D-AFE2-825E0F016122}" type="datetimeFigureOut">
              <a:rPr lang="hu-HU" smtClean="0"/>
              <a:t>2020. 01. 27.</a:t>
            </a:fld>
            <a:endParaRPr lang="hu-HU"/>
          </a:p>
        </p:txBody>
      </p:sp>
      <p:sp>
        <p:nvSpPr>
          <p:cNvPr id="5" name="Footer Placeholder 3"/>
          <p:cNvSpPr>
            <a:spLocks noGrp="1"/>
          </p:cNvSpPr>
          <p:nvPr>
            <p:ph type="ftr" sz="quarter" idx="11"/>
          </p:nvPr>
        </p:nvSpPr>
        <p:spPr/>
        <p:txBody>
          <a:bodyPr/>
          <a:lstStyle/>
          <a:p>
            <a:endParaRPr lang="hu-HU"/>
          </a:p>
        </p:txBody>
      </p:sp>
      <p:sp>
        <p:nvSpPr>
          <p:cNvPr id="6" name="Slide Number Placeholder 4"/>
          <p:cNvSpPr>
            <a:spLocks noGrp="1"/>
          </p:cNvSpPr>
          <p:nvPr>
            <p:ph type="sldNum" sz="quarter" idx="12"/>
          </p:nvPr>
        </p:nvSpPr>
        <p:spPr/>
        <p:txBody>
          <a:bodyPr/>
          <a:lstStyle/>
          <a:p>
            <a:fld id="{E159D8E2-7BB7-4CBF-BA3A-D7C1345CA6B5}" type="slidenum">
              <a:rPr lang="hu-HU" smtClean="0"/>
              <a:t>‹#›</a:t>
            </a:fld>
            <a:endParaRPr lang="hu-HU"/>
          </a:p>
        </p:txBody>
      </p:sp>
    </p:spTree>
    <p:extLst>
      <p:ext uri="{BB962C8B-B14F-4D97-AF65-F5344CB8AC3E}">
        <p14:creationId xmlns:p14="http://schemas.microsoft.com/office/powerpoint/2010/main" val="2135391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061E9BA-348B-4A8D-AFE2-825E0F016122}" type="datetimeFigureOut">
              <a:rPr lang="hu-HU" smtClean="0"/>
              <a:t>2020. 01. 27.</a:t>
            </a:fld>
            <a:endParaRPr lang="hu-HU"/>
          </a:p>
        </p:txBody>
      </p:sp>
      <p:sp>
        <p:nvSpPr>
          <p:cNvPr id="5" name="Footer Placeholder 2"/>
          <p:cNvSpPr>
            <a:spLocks noGrp="1"/>
          </p:cNvSpPr>
          <p:nvPr>
            <p:ph type="ftr" sz="quarter" idx="11"/>
          </p:nvPr>
        </p:nvSpPr>
        <p:spPr/>
        <p:txBody>
          <a:bodyPr/>
          <a:lstStyle/>
          <a:p>
            <a:endParaRPr lang="hu-HU"/>
          </a:p>
        </p:txBody>
      </p:sp>
      <p:sp>
        <p:nvSpPr>
          <p:cNvPr id="6" name="Slide Number Placeholder 3"/>
          <p:cNvSpPr>
            <a:spLocks noGrp="1"/>
          </p:cNvSpPr>
          <p:nvPr>
            <p:ph type="sldNum" sz="quarter" idx="12"/>
          </p:nvPr>
        </p:nvSpPr>
        <p:spPr/>
        <p:txBody>
          <a:bodyPr/>
          <a:lstStyle/>
          <a:p>
            <a:fld id="{E159D8E2-7BB7-4CBF-BA3A-D7C1345CA6B5}" type="slidenum">
              <a:rPr lang="hu-HU" smtClean="0"/>
              <a:t>‹#›</a:t>
            </a:fld>
            <a:endParaRPr lang="hu-HU"/>
          </a:p>
        </p:txBody>
      </p:sp>
    </p:spTree>
    <p:extLst>
      <p:ext uri="{BB962C8B-B14F-4D97-AF65-F5344CB8AC3E}">
        <p14:creationId xmlns:p14="http://schemas.microsoft.com/office/powerpoint/2010/main" val="311389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061E9BA-348B-4A8D-AFE2-825E0F016122}" type="datetimeFigureOut">
              <a:rPr lang="hu-HU" smtClean="0"/>
              <a:t>2020. 01. 27.</a:t>
            </a:fld>
            <a:endParaRPr lang="hu-HU"/>
          </a:p>
        </p:txBody>
      </p:sp>
      <p:sp>
        <p:nvSpPr>
          <p:cNvPr id="5" name="Footer Placeholder 5"/>
          <p:cNvSpPr>
            <a:spLocks noGrp="1"/>
          </p:cNvSpPr>
          <p:nvPr>
            <p:ph type="ftr" sz="quarter" idx="11"/>
          </p:nvPr>
        </p:nvSpPr>
        <p:spPr/>
        <p:txBody>
          <a:bodyPr/>
          <a:lstStyle/>
          <a:p>
            <a:endParaRPr lang="hu-HU"/>
          </a:p>
        </p:txBody>
      </p:sp>
      <p:sp>
        <p:nvSpPr>
          <p:cNvPr id="6" name="Slide Number Placeholder 6"/>
          <p:cNvSpPr>
            <a:spLocks noGrp="1"/>
          </p:cNvSpPr>
          <p:nvPr>
            <p:ph type="sldNum" sz="quarter" idx="12"/>
          </p:nvPr>
        </p:nvSpPr>
        <p:spPr/>
        <p:txBody>
          <a:bodyPr/>
          <a:lstStyle/>
          <a:p>
            <a:fld id="{E159D8E2-7BB7-4CBF-BA3A-D7C1345CA6B5}" type="slidenum">
              <a:rPr lang="hu-HU" smtClean="0"/>
              <a:t>‹#›</a:t>
            </a:fld>
            <a:endParaRPr lang="hu-HU"/>
          </a:p>
        </p:txBody>
      </p:sp>
    </p:spTree>
    <p:extLst>
      <p:ext uri="{BB962C8B-B14F-4D97-AF65-F5344CB8AC3E}">
        <p14:creationId xmlns:p14="http://schemas.microsoft.com/office/powerpoint/2010/main" val="3254229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61E9BA-348B-4A8D-AFE2-825E0F016122}" type="datetimeFigureOut">
              <a:rPr lang="hu-HU" smtClean="0"/>
              <a:t>2020. 01. 27.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E159D8E2-7BB7-4CBF-BA3A-D7C1345CA6B5}" type="slidenum">
              <a:rPr lang="hu-HU" smtClean="0"/>
              <a:t>‹#›</a:t>
            </a:fld>
            <a:endParaRPr lang="hu-HU"/>
          </a:p>
        </p:txBody>
      </p:sp>
    </p:spTree>
    <p:extLst>
      <p:ext uri="{BB962C8B-B14F-4D97-AF65-F5344CB8AC3E}">
        <p14:creationId xmlns:p14="http://schemas.microsoft.com/office/powerpoint/2010/main" val="2962692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061E9BA-348B-4A8D-AFE2-825E0F016122}" type="datetimeFigureOut">
              <a:rPr lang="hu-HU" smtClean="0"/>
              <a:t>2020. 01. 27.</a:t>
            </a:fld>
            <a:endParaRPr lang="hu-HU"/>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hu-HU"/>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159D8E2-7BB7-4CBF-BA3A-D7C1345CA6B5}" type="slidenum">
              <a:rPr lang="hu-HU" smtClean="0"/>
              <a:t>‹#›</a:t>
            </a:fld>
            <a:endParaRPr lang="hu-HU"/>
          </a:p>
        </p:txBody>
      </p:sp>
    </p:spTree>
    <p:extLst>
      <p:ext uri="{BB962C8B-B14F-4D97-AF65-F5344CB8AC3E}">
        <p14:creationId xmlns:p14="http://schemas.microsoft.com/office/powerpoint/2010/main" val="416735443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u-HU" b="1" dirty="0"/>
              <a:t>SHORTEST PATH</a:t>
            </a:r>
          </a:p>
        </p:txBody>
      </p:sp>
      <p:sp>
        <p:nvSpPr>
          <p:cNvPr id="3" name="Subtitle 2"/>
          <p:cNvSpPr>
            <a:spLocks noGrp="1"/>
          </p:cNvSpPr>
          <p:nvPr>
            <p:ph type="subTitle" idx="1"/>
          </p:nvPr>
        </p:nvSpPr>
        <p:spPr/>
        <p:txBody>
          <a:bodyPr/>
          <a:lstStyle/>
          <a:p>
            <a:r>
              <a:rPr lang="hu-HU" dirty="0"/>
              <a:t>BELLMAN-FORD ALGORITHM</a:t>
            </a:r>
          </a:p>
        </p:txBody>
      </p:sp>
    </p:spTree>
    <p:extLst>
      <p:ext uri="{BB962C8B-B14F-4D97-AF65-F5344CB8AC3E}">
        <p14:creationId xmlns:p14="http://schemas.microsoft.com/office/powerpoint/2010/main" val="17777719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a:t>Applications</a:t>
            </a:r>
          </a:p>
        </p:txBody>
      </p:sp>
      <p:sp>
        <p:nvSpPr>
          <p:cNvPr id="3" name="Content Placeholder 2"/>
          <p:cNvSpPr>
            <a:spLocks noGrp="1"/>
          </p:cNvSpPr>
          <p:nvPr>
            <p:ph idx="1"/>
          </p:nvPr>
        </p:nvSpPr>
        <p:spPr/>
        <p:txBody>
          <a:bodyPr/>
          <a:lstStyle/>
          <a:p>
            <a:r>
              <a:rPr lang="hu-HU" dirty="0">
                <a:solidFill>
                  <a:srgbClr val="FFFF00"/>
                </a:solidFill>
              </a:rPr>
              <a:t>Cycle detection </a:t>
            </a:r>
            <a:r>
              <a:rPr lang="hu-HU" dirty="0"/>
              <a:t>can prove to be very important</a:t>
            </a:r>
          </a:p>
          <a:p>
            <a:r>
              <a:rPr lang="hu-HU" dirty="0">
                <a:solidFill>
                  <a:srgbClr val="FFFF00"/>
                </a:solidFill>
              </a:rPr>
              <a:t>Negative cycles </a:t>
            </a:r>
            <a:r>
              <a:rPr lang="hu-HU" dirty="0"/>
              <a:t>as well </a:t>
            </a:r>
            <a:r>
              <a:rPr lang="hu-HU" dirty="0">
                <a:sym typeface="Wingdings" panose="05000000000000000000" pitchFamily="2" charset="2"/>
              </a:rPr>
              <a:t> we have to run the Bellman-Ford algorithm that can handle negative edge weights by default</a:t>
            </a:r>
          </a:p>
          <a:p>
            <a:r>
              <a:rPr lang="hu-HU" dirty="0">
                <a:sym typeface="Wingdings" panose="05000000000000000000" pitchFamily="2" charset="2"/>
              </a:rPr>
              <a:t>On the FOREX market it can detect </a:t>
            </a:r>
            <a:r>
              <a:rPr lang="hu-HU" dirty="0">
                <a:solidFill>
                  <a:srgbClr val="FFFF00"/>
                </a:solidFill>
                <a:sym typeface="Wingdings" panose="05000000000000000000" pitchFamily="2" charset="2"/>
              </a:rPr>
              <a:t>arbitrage situations </a:t>
            </a:r>
            <a:r>
              <a:rPr lang="hu-HU" dirty="0">
                <a:sym typeface="Wingdings" panose="05000000000000000000" pitchFamily="2" charset="2"/>
              </a:rPr>
              <a:t>!!!</a:t>
            </a:r>
            <a:endParaRPr lang="en-US" dirty="0">
              <a:sym typeface="Wingdings" panose="05000000000000000000" pitchFamily="2" charset="2"/>
            </a:endParaRPr>
          </a:p>
          <a:p>
            <a:pPr lvl="1"/>
            <a:r>
              <a:rPr lang="en-US" dirty="0">
                <a:sym typeface="Wingdings" panose="05000000000000000000" pitchFamily="2" charset="2"/>
              </a:rPr>
              <a:t>Mispricing (US $  Japan Yen  China RMB  US $)</a:t>
            </a:r>
            <a:endParaRPr lang="hu-HU" dirty="0"/>
          </a:p>
        </p:txBody>
      </p:sp>
    </p:spTree>
    <p:extLst>
      <p:ext uri="{BB962C8B-B14F-4D97-AF65-F5344CB8AC3E}">
        <p14:creationId xmlns:p14="http://schemas.microsoft.com/office/powerpoint/2010/main" val="2674814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447800"/>
            <a:ext cx="12192000" cy="3329581"/>
          </a:xfrm>
        </p:spPr>
        <p:txBody>
          <a:bodyPr anchor="ctr"/>
          <a:lstStyle/>
          <a:p>
            <a:pPr algn="ctr"/>
            <a:r>
              <a:rPr lang="en-US" b="1" dirty="0"/>
              <a:t>Bellman Ford Implementation</a:t>
            </a:r>
            <a:endParaRPr lang="hu-HU" dirty="0"/>
          </a:p>
        </p:txBody>
      </p:sp>
    </p:spTree>
    <p:extLst>
      <p:ext uri="{BB962C8B-B14F-4D97-AF65-F5344CB8AC3E}">
        <p14:creationId xmlns:p14="http://schemas.microsoft.com/office/powerpoint/2010/main" val="2951606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u-HU" b="1" dirty="0"/>
              <a:t>SHORTEST PATH</a:t>
            </a:r>
            <a:r>
              <a:rPr lang="hu-HU" dirty="0"/>
              <a:t>	</a:t>
            </a:r>
          </a:p>
        </p:txBody>
      </p:sp>
      <p:sp>
        <p:nvSpPr>
          <p:cNvPr id="3" name="Subtitle 2"/>
          <p:cNvSpPr>
            <a:spLocks noGrp="1"/>
          </p:cNvSpPr>
          <p:nvPr>
            <p:ph type="subTitle" idx="1"/>
          </p:nvPr>
        </p:nvSpPr>
        <p:spPr/>
        <p:txBody>
          <a:bodyPr/>
          <a:lstStyle/>
          <a:p>
            <a:r>
              <a:rPr lang="hu-HU" dirty="0"/>
              <a:t>APPLICATIONS OF SHORTEST PATH ALGORITHMS</a:t>
            </a:r>
          </a:p>
        </p:txBody>
      </p:sp>
    </p:spTree>
    <p:extLst>
      <p:ext uri="{BB962C8B-B14F-4D97-AF65-F5344CB8AC3E}">
        <p14:creationId xmlns:p14="http://schemas.microsoft.com/office/powerpoint/2010/main" val="493214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extLst/>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8930" y="629266"/>
            <a:ext cx="9252154" cy="1223983"/>
          </a:xfrm>
        </p:spPr>
        <p:txBody>
          <a:bodyPr>
            <a:normAutofit/>
          </a:bodyPr>
          <a:lstStyle/>
          <a:p>
            <a:r>
              <a:rPr lang="hu-HU" u="sng" dirty="0"/>
              <a:t>DAG shortest path</a:t>
            </a:r>
          </a:p>
        </p:txBody>
      </p:sp>
      <p:sp>
        <p:nvSpPr>
          <p:cNvPr id="3" name="Content Placeholder 2"/>
          <p:cNvSpPr>
            <a:spLocks noGrp="1"/>
          </p:cNvSpPr>
          <p:nvPr>
            <p:ph idx="1"/>
          </p:nvPr>
        </p:nvSpPr>
        <p:spPr>
          <a:xfrm>
            <a:off x="1103311" y="2052214"/>
            <a:ext cx="5965394" cy="4196185"/>
          </a:xfrm>
        </p:spPr>
        <p:txBody>
          <a:bodyPr>
            <a:normAutofit/>
          </a:bodyPr>
          <a:lstStyle/>
          <a:p>
            <a:pPr>
              <a:lnSpc>
                <a:spcPct val="90000"/>
              </a:lnSpc>
            </a:pPr>
            <a:r>
              <a:rPr lang="en-US" dirty="0"/>
              <a:t>DAG: Directed acyclic graph</a:t>
            </a:r>
            <a:endParaRPr lang="en-US"/>
          </a:p>
          <a:p>
            <a:pPr>
              <a:lnSpc>
                <a:spcPct val="90000"/>
              </a:lnSpc>
            </a:pPr>
            <a:r>
              <a:rPr lang="en-US" dirty="0"/>
              <a:t>It is a finite directed graph with no directed cycles. That is, it consists of finitely many vertices and edges (also called arcs), with each edge directed from one vertex to another, such that there is </a:t>
            </a:r>
            <a:r>
              <a:rPr lang="en-US"/>
              <a:t>no way to start at any vertex v </a:t>
            </a:r>
            <a:r>
              <a:rPr lang="en-US" dirty="0"/>
              <a:t>and follow a consistently-directed sequence of edges that </a:t>
            </a:r>
            <a:r>
              <a:rPr lang="en-US"/>
              <a:t>eventually loops back to v again</a:t>
            </a:r>
            <a:r>
              <a:rPr lang="en-US" dirty="0"/>
              <a:t>. </a:t>
            </a:r>
            <a:endParaRPr lang="en-US"/>
          </a:p>
          <a:p>
            <a:pPr>
              <a:lnSpc>
                <a:spcPct val="90000"/>
              </a:lnSpc>
            </a:pPr>
            <a:r>
              <a:rPr lang="en-US" dirty="0"/>
              <a:t>Equivalently, a DAG is a directed graph that has a topological ordering, a sequence of the vertices such that every edge is directed from earlier to later in the sequence. </a:t>
            </a:r>
            <a:endParaRPr lang="hu-HU"/>
          </a:p>
        </p:txBody>
      </p:sp>
      <p:pic>
        <p:nvPicPr>
          <p:cNvPr id="4" name="圖片 3">
            <a:extLst>
              <a:ext uri="{FF2B5EF4-FFF2-40B4-BE49-F238E27FC236}">
                <a16:creationId xmlns:a16="http://schemas.microsoft.com/office/drawing/2014/main" id="{7B06E4D6-8B83-476A-95A7-4414F557F159}"/>
              </a:ext>
            </a:extLst>
          </p:cNvPr>
          <p:cNvPicPr>
            <a:picLocks noChangeAspect="1"/>
          </p:cNvPicPr>
          <p:nvPr/>
        </p:nvPicPr>
        <p:blipFill>
          <a:blip r:embed="rId3"/>
          <a:stretch>
            <a:fillRect/>
          </a:stretch>
        </p:blipFill>
        <p:spPr>
          <a:xfrm>
            <a:off x="7534655" y="2145861"/>
            <a:ext cx="4008888" cy="400888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237052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a:t>DAG shortest path</a:t>
            </a:r>
          </a:p>
        </p:txBody>
      </p:sp>
      <p:sp>
        <p:nvSpPr>
          <p:cNvPr id="3" name="Content Placeholder 2"/>
          <p:cNvSpPr>
            <a:spLocks noGrp="1"/>
          </p:cNvSpPr>
          <p:nvPr>
            <p:ph idx="1"/>
          </p:nvPr>
        </p:nvSpPr>
        <p:spPr>
          <a:xfrm>
            <a:off x="1103312" y="2052918"/>
            <a:ext cx="10087202" cy="4195481"/>
          </a:xfrm>
        </p:spPr>
        <p:txBody>
          <a:bodyPr/>
          <a:lstStyle/>
          <a:p>
            <a:r>
              <a:rPr lang="en-US" dirty="0"/>
              <a:t>DAG: Directed acyclic graph</a:t>
            </a:r>
          </a:p>
          <a:p>
            <a:r>
              <a:rPr lang="hu-HU" dirty="0"/>
              <a:t>If the graph is a </a:t>
            </a:r>
            <a:r>
              <a:rPr lang="hu-HU" dirty="0">
                <a:solidFill>
                  <a:srgbClr val="FFFF00"/>
                </a:solidFill>
              </a:rPr>
              <a:t>DAG</a:t>
            </a:r>
            <a:r>
              <a:rPr lang="hu-HU" dirty="0"/>
              <a:t>, so there is </a:t>
            </a:r>
            <a:r>
              <a:rPr lang="hu-HU" dirty="0">
                <a:solidFill>
                  <a:srgbClr val="FFFF00"/>
                </a:solidFill>
              </a:rPr>
              <a:t>no directed cycles</a:t>
            </a:r>
            <a:r>
              <a:rPr lang="hu-HU" dirty="0"/>
              <a:t>, it is </a:t>
            </a:r>
            <a:r>
              <a:rPr lang="hu-HU" b="1" dirty="0">
                <a:solidFill>
                  <a:srgbClr val="00B0F0"/>
                </a:solidFill>
              </a:rPr>
              <a:t>easier</a:t>
            </a:r>
            <a:r>
              <a:rPr lang="hu-HU" dirty="0"/>
              <a:t> to find the shortest path</a:t>
            </a:r>
          </a:p>
          <a:p>
            <a:r>
              <a:rPr lang="hu-HU" dirty="0"/>
              <a:t>We sort the vertices into topological order: we iterate throught the topological order relaxing all edges from the actual vertex</a:t>
            </a:r>
          </a:p>
          <a:p>
            <a:r>
              <a:rPr lang="hu-HU" dirty="0"/>
              <a:t>Topological sort algorithm computes shortest path tree in any edge weighted (can be negative!!!) DAG in time O(E+V)</a:t>
            </a:r>
          </a:p>
          <a:p>
            <a:r>
              <a:rPr lang="hu-HU" dirty="0"/>
              <a:t>It is </a:t>
            </a:r>
            <a:r>
              <a:rPr lang="hu-HU" b="1" dirty="0">
                <a:solidFill>
                  <a:srgbClr val="00B0F0"/>
                </a:solidFill>
              </a:rPr>
              <a:t>much faster </a:t>
            </a:r>
            <a:r>
              <a:rPr lang="hu-HU" dirty="0"/>
              <a:t>than Bellman-Ford or Dijkstra</a:t>
            </a:r>
          </a:p>
          <a:p>
            <a:r>
              <a:rPr lang="hu-HU" dirty="0"/>
              <a:t>Applications: solving Knapsack problem </a:t>
            </a:r>
          </a:p>
          <a:p>
            <a:pPr marL="0" indent="0">
              <a:buNone/>
            </a:pPr>
            <a:endParaRPr lang="hu-HU" dirty="0"/>
          </a:p>
        </p:txBody>
      </p:sp>
    </p:spTree>
    <p:extLst>
      <p:ext uri="{BB962C8B-B14F-4D97-AF65-F5344CB8AC3E}">
        <p14:creationId xmlns:p14="http://schemas.microsoft.com/office/powerpoint/2010/main" val="10016752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u-HU"/>
          </a:p>
        </p:txBody>
      </p:sp>
      <p:sp>
        <p:nvSpPr>
          <p:cNvPr id="3" name="Content Placeholder 2"/>
          <p:cNvSpPr>
            <a:spLocks noGrp="1"/>
          </p:cNvSpPr>
          <p:nvPr>
            <p:ph idx="1"/>
          </p:nvPr>
        </p:nvSpPr>
        <p:spPr/>
        <p:txBody>
          <a:bodyPr/>
          <a:lstStyle/>
          <a:p>
            <a:r>
              <a:rPr lang="hu-HU" dirty="0"/>
              <a:t>GPS, vehicle routing and navigation</a:t>
            </a:r>
          </a:p>
          <a:p>
            <a:r>
              <a:rPr lang="hu-HU" dirty="0"/>
              <a:t>Detecting arbitrage situations in FX</a:t>
            </a:r>
          </a:p>
          <a:p>
            <a:r>
              <a:rPr lang="hu-HU" dirty="0"/>
              <a:t>RIP „Routing Information Protocol”</a:t>
            </a:r>
          </a:p>
          <a:p>
            <a:pPr lvl="1"/>
            <a:r>
              <a:rPr lang="hu-HU" dirty="0"/>
              <a:t>This is a </a:t>
            </a:r>
            <a:r>
              <a:rPr lang="hu-HU" dirty="0">
                <a:solidFill>
                  <a:srgbClr val="FFFF00"/>
                </a:solidFill>
              </a:rPr>
              <a:t>distributed</a:t>
            </a:r>
            <a:r>
              <a:rPr lang="hu-HU" dirty="0"/>
              <a:t> algorithm</a:t>
            </a:r>
          </a:p>
          <a:p>
            <a:pPr lvl="2"/>
            <a:r>
              <a:rPr lang="hu-HU" dirty="0"/>
              <a:t>1.) </a:t>
            </a:r>
            <a:r>
              <a:rPr lang="en-US" dirty="0"/>
              <a:t>Each node calculates the distances between itself and all other </a:t>
            </a:r>
            <a:r>
              <a:rPr lang="hu-HU" dirty="0"/>
              <a:t>       </a:t>
            </a:r>
            <a:r>
              <a:rPr lang="en-US" dirty="0"/>
              <a:t>nodes</a:t>
            </a:r>
            <a:r>
              <a:rPr lang="hu-HU" dirty="0"/>
              <a:t> and </a:t>
            </a:r>
            <a:r>
              <a:rPr lang="en-US" dirty="0"/>
              <a:t>stores this information as a table</a:t>
            </a:r>
            <a:endParaRPr lang="hu-HU" dirty="0"/>
          </a:p>
          <a:p>
            <a:pPr lvl="2"/>
            <a:r>
              <a:rPr lang="hu-HU" dirty="0"/>
              <a:t>2.) </a:t>
            </a:r>
            <a:r>
              <a:rPr lang="en-US" dirty="0"/>
              <a:t>Each node sends its table to all </a:t>
            </a:r>
            <a:r>
              <a:rPr lang="hu-HU" dirty="0"/>
              <a:t>adjace</a:t>
            </a:r>
            <a:r>
              <a:rPr lang="en-US" dirty="0"/>
              <a:t>n</a:t>
            </a:r>
            <a:r>
              <a:rPr lang="hu-HU" dirty="0"/>
              <a:t>t n</a:t>
            </a:r>
            <a:r>
              <a:rPr lang="en-US" dirty="0"/>
              <a:t>odes</a:t>
            </a:r>
            <a:endParaRPr lang="hu-HU" dirty="0"/>
          </a:p>
          <a:p>
            <a:pPr lvl="2"/>
            <a:r>
              <a:rPr lang="hu-HU" dirty="0"/>
              <a:t>3.) </a:t>
            </a:r>
            <a:r>
              <a:rPr lang="en-US" dirty="0"/>
              <a:t>When a node receives distance tables from its neighbors, it calculates the shortest routes to all other nodes and updates its own table to reflect any changes</a:t>
            </a:r>
            <a:endParaRPr lang="hu-HU" dirty="0"/>
          </a:p>
          <a:p>
            <a:r>
              <a:rPr lang="en-US" dirty="0"/>
              <a:t>World-wide-web highly depends on shortest path algorithm</a:t>
            </a:r>
            <a:endParaRPr lang="hu-HU" dirty="0"/>
          </a:p>
          <a:p>
            <a:endParaRPr lang="hu-HU" dirty="0"/>
          </a:p>
        </p:txBody>
      </p:sp>
    </p:spTree>
    <p:extLst>
      <p:ext uri="{BB962C8B-B14F-4D97-AF65-F5344CB8AC3E}">
        <p14:creationId xmlns:p14="http://schemas.microsoft.com/office/powerpoint/2010/main" val="1870355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a:t>Avidan-Shamir method</a:t>
            </a:r>
          </a:p>
        </p:txBody>
      </p:sp>
      <p:sp>
        <p:nvSpPr>
          <p:cNvPr id="3" name="Content Placeholder 2"/>
          <p:cNvSpPr>
            <a:spLocks noGrp="1"/>
          </p:cNvSpPr>
          <p:nvPr>
            <p:ph idx="1"/>
          </p:nvPr>
        </p:nvSpPr>
        <p:spPr/>
        <p:txBody>
          <a:bodyPr>
            <a:normAutofit fontScale="92500" lnSpcReduction="10000"/>
          </a:bodyPr>
          <a:lstStyle/>
          <a:p>
            <a:r>
              <a:rPr lang="hu-HU" dirty="0"/>
              <a:t>When we want to </a:t>
            </a:r>
            <a:r>
              <a:rPr lang="hu-HU" dirty="0">
                <a:solidFill>
                  <a:srgbClr val="FFFF00"/>
                </a:solidFill>
              </a:rPr>
              <a:t>shrink</a:t>
            </a:r>
            <a:r>
              <a:rPr lang="hu-HU" dirty="0"/>
              <a:t> an image for example in the browser or on a smartphone without distortion</a:t>
            </a:r>
          </a:p>
          <a:p>
            <a:r>
              <a:rPr lang="hu-HU" dirty="0"/>
              <a:t>We want to make sure the image will </a:t>
            </a:r>
            <a:r>
              <a:rPr lang="hu-HU" dirty="0">
                <a:solidFill>
                  <a:srgbClr val="FFFF00"/>
                </a:solidFill>
              </a:rPr>
              <a:t>not deform</a:t>
            </a:r>
          </a:p>
          <a:p>
            <a:r>
              <a:rPr lang="hu-HU" dirty="0"/>
              <a:t>We have to </a:t>
            </a:r>
            <a:r>
              <a:rPr lang="hu-HU" dirty="0">
                <a:solidFill>
                  <a:srgbClr val="FFFF00"/>
                </a:solidFill>
              </a:rPr>
              <a:t>eliminate the least significant bit </a:t>
            </a:r>
            <a:r>
              <a:rPr lang="hu-HU" dirty="0"/>
              <a:t>strings</a:t>
            </a:r>
          </a:p>
          <a:p>
            <a:r>
              <a:rPr lang="hu-HU" dirty="0"/>
              <a:t>We set up an „energy function”: and remove the connected string of pixels containing the least energy</a:t>
            </a:r>
          </a:p>
          <a:p>
            <a:r>
              <a:rPr lang="hu-HU" dirty="0"/>
              <a:t>Photoshop, GIMP use it </a:t>
            </a:r>
          </a:p>
          <a:p>
            <a:r>
              <a:rPr lang="hu-HU" dirty="0"/>
              <a:t>We build a huge graph: vertices are the pixels and the edges are pointing from every vertex to its downward 3 neighbours</a:t>
            </a:r>
          </a:p>
          <a:p>
            <a:r>
              <a:rPr lang="hu-HU" dirty="0"/>
              <a:t>The energy function determines what the edge weights will be</a:t>
            </a:r>
          </a:p>
          <a:p>
            <a:r>
              <a:rPr lang="hu-HU" dirty="0"/>
              <a:t>It’s </a:t>
            </a:r>
            <a:r>
              <a:rPr lang="hu-HU" b="1" dirty="0">
                <a:solidFill>
                  <a:srgbClr val="FFFF00"/>
                </a:solidFill>
              </a:rPr>
              <a:t>acyclic</a:t>
            </a:r>
            <a:r>
              <a:rPr lang="hu-HU" dirty="0"/>
              <a:t>: we can use topological order shortest path to find the string of pixels to be removed</a:t>
            </a:r>
          </a:p>
        </p:txBody>
      </p:sp>
    </p:spTree>
    <p:extLst>
      <p:ext uri="{BB962C8B-B14F-4D97-AF65-F5344CB8AC3E}">
        <p14:creationId xmlns:p14="http://schemas.microsoft.com/office/powerpoint/2010/main" val="3189101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a:t>Avidan-Shamir method</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9975" y="2564606"/>
            <a:ext cx="3933825" cy="3171825"/>
          </a:xfrm>
        </p:spPr>
      </p:pic>
    </p:spTree>
    <p:extLst>
      <p:ext uri="{BB962C8B-B14F-4D97-AF65-F5344CB8AC3E}">
        <p14:creationId xmlns:p14="http://schemas.microsoft.com/office/powerpoint/2010/main" val="2602629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u="sng" dirty="0"/>
              <a:t>Longest path problem</a:t>
            </a:r>
          </a:p>
        </p:txBody>
      </p:sp>
      <p:sp>
        <p:nvSpPr>
          <p:cNvPr id="3" name="Content Placeholder 2"/>
          <p:cNvSpPr>
            <a:spLocks noGrp="1"/>
          </p:cNvSpPr>
          <p:nvPr>
            <p:ph idx="1"/>
          </p:nvPr>
        </p:nvSpPr>
        <p:spPr/>
        <p:txBody>
          <a:bodyPr>
            <a:normAutofit fontScale="92500" lnSpcReduction="20000"/>
          </a:bodyPr>
          <a:lstStyle/>
          <a:p>
            <a:r>
              <a:rPr lang="hu-HU" dirty="0"/>
              <a:t>P</a:t>
            </a:r>
            <a:r>
              <a:rPr lang="en-US" dirty="0" err="1"/>
              <a:t>roblem</a:t>
            </a:r>
            <a:r>
              <a:rPr lang="en-US" dirty="0"/>
              <a:t> of finding a simple path of maximum length in a given graph</a:t>
            </a:r>
            <a:endParaRPr lang="hu-HU" dirty="0"/>
          </a:p>
          <a:p>
            <a:r>
              <a:rPr lang="hu-HU" dirty="0"/>
              <a:t>No polynomial time algorithm !!! </a:t>
            </a:r>
            <a:r>
              <a:rPr lang="hu-HU" dirty="0">
                <a:solidFill>
                  <a:srgbClr val="FFFF00"/>
                </a:solidFill>
              </a:rPr>
              <a:t>NP-hard</a:t>
            </a:r>
            <a:r>
              <a:rPr lang="hu-HU" dirty="0"/>
              <a:t> problem</a:t>
            </a:r>
          </a:p>
          <a:p>
            <a:r>
              <a:rPr lang="hu-HU" dirty="0"/>
              <a:t>I</a:t>
            </a:r>
            <a:r>
              <a:rPr lang="en-US" dirty="0"/>
              <a:t>t has a</a:t>
            </a:r>
            <a:r>
              <a:rPr lang="hu-HU" dirty="0"/>
              <a:t> </a:t>
            </a:r>
            <a:r>
              <a:rPr lang="en-US" dirty="0"/>
              <a:t>linear time solution for directed acyclic graphs</a:t>
            </a:r>
            <a:r>
              <a:rPr lang="hu-HU" dirty="0"/>
              <a:t> (DAG)</a:t>
            </a:r>
            <a:r>
              <a:rPr lang="en-US" dirty="0"/>
              <a:t> which has important applications in finding the critical path in scheduling problems</a:t>
            </a:r>
            <a:endParaRPr lang="hu-HU" dirty="0"/>
          </a:p>
          <a:p>
            <a:r>
              <a:rPr lang="hu-HU" dirty="0"/>
              <a:t>We just have to </a:t>
            </a:r>
            <a:r>
              <a:rPr lang="hu-HU" dirty="0">
                <a:solidFill>
                  <a:srgbClr val="FFFF00"/>
                </a:solidFill>
              </a:rPr>
              <a:t>negate</a:t>
            </a:r>
            <a:r>
              <a:rPr lang="hu-HU" dirty="0"/>
              <a:t> the edge weights and run shortest path algorithm</a:t>
            </a:r>
          </a:p>
          <a:p>
            <a:r>
              <a:rPr lang="hu-HU" dirty="0"/>
              <a:t>We have to use Bellman-Ford algorithm because negative edges can occur</a:t>
            </a:r>
          </a:p>
          <a:p>
            <a:r>
              <a:rPr lang="hu-HU" dirty="0"/>
              <a:t>Application: </a:t>
            </a:r>
            <a:r>
              <a:rPr lang="hu-HU" dirty="0">
                <a:solidFill>
                  <a:srgbClr val="FFFF00"/>
                </a:solidFill>
              </a:rPr>
              <a:t>Parallel job scheduling problem</a:t>
            </a:r>
          </a:p>
          <a:p>
            <a:pPr lvl="1"/>
            <a:r>
              <a:rPr lang="hu-HU" dirty="0"/>
              <a:t>Given a set of jobs with durations and precedence constraints, schedule the jobs - by finding a start time to each - so as to achive the minimum completion time, while respecting the constraints</a:t>
            </a:r>
            <a:endParaRPr lang="en-US" dirty="0"/>
          </a:p>
          <a:p>
            <a:pPr lvl="1"/>
            <a:r>
              <a:rPr lang="en-US" dirty="0"/>
              <a:t>Car manufacturing, hardware manufacturing</a:t>
            </a:r>
            <a:endParaRPr lang="hu-HU" dirty="0"/>
          </a:p>
          <a:p>
            <a:pPr marL="0" indent="0">
              <a:buNone/>
            </a:pPr>
            <a:endParaRPr lang="hu-HU" dirty="0"/>
          </a:p>
        </p:txBody>
      </p:sp>
    </p:spTree>
    <p:extLst>
      <p:ext uri="{BB962C8B-B14F-4D97-AF65-F5344CB8AC3E}">
        <p14:creationId xmlns:p14="http://schemas.microsoft.com/office/powerpoint/2010/main" val="2412126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b="1" u="sng" dirty="0"/>
              <a:t>CPM</a:t>
            </a:r>
            <a:r>
              <a:rPr lang="hu-HU" u="sng" dirty="0"/>
              <a:t>: critical path method</a:t>
            </a:r>
          </a:p>
        </p:txBody>
      </p:sp>
      <p:sp>
        <p:nvSpPr>
          <p:cNvPr id="3" name="Content Placeholder 2"/>
          <p:cNvSpPr>
            <a:spLocks noGrp="1"/>
          </p:cNvSpPr>
          <p:nvPr>
            <p:ph idx="1"/>
          </p:nvPr>
        </p:nvSpPr>
        <p:spPr/>
        <p:txBody>
          <a:bodyPr/>
          <a:lstStyle/>
          <a:p>
            <a:r>
              <a:rPr lang="hu-HU" dirty="0"/>
              <a:t>The method was first used between 1940 and 1943 in the Manhattan project</a:t>
            </a:r>
          </a:p>
          <a:p>
            <a:r>
              <a:rPr lang="hu-HU" dirty="0"/>
              <a:t>Problem formulation: </a:t>
            </a:r>
            <a:r>
              <a:rPr lang="en-US" dirty="0"/>
              <a:t> </a:t>
            </a:r>
            <a:r>
              <a:rPr lang="hu-HU" dirty="0"/>
              <a:t>we want an </a:t>
            </a:r>
            <a:r>
              <a:rPr lang="en-US" dirty="0"/>
              <a:t>algorithm for scheduling a set of project activities</a:t>
            </a:r>
            <a:r>
              <a:rPr lang="hu-HU" dirty="0"/>
              <a:t> so that the total running time will be as </a:t>
            </a:r>
            <a:r>
              <a:rPr lang="hu-HU" dirty="0">
                <a:solidFill>
                  <a:srgbClr val="FFFF00"/>
                </a:solidFill>
              </a:rPr>
              <a:t>minimal</a:t>
            </a:r>
            <a:r>
              <a:rPr lang="hu-HU" dirty="0"/>
              <a:t> as possible</a:t>
            </a:r>
          </a:p>
          <a:p>
            <a:r>
              <a:rPr lang="hu-HU" u="sng" dirty="0"/>
              <a:t>The algorithm needs</a:t>
            </a:r>
          </a:p>
          <a:p>
            <a:pPr lvl="1"/>
            <a:r>
              <a:rPr lang="en-US" dirty="0"/>
              <a:t>A list of all activities required to complete the project</a:t>
            </a:r>
            <a:endParaRPr lang="hu-HU" dirty="0"/>
          </a:p>
          <a:p>
            <a:pPr lvl="1"/>
            <a:r>
              <a:rPr lang="en-US" dirty="0"/>
              <a:t>The time (duration) that each activity will take to complete</a:t>
            </a:r>
            <a:endParaRPr lang="hu-HU" dirty="0"/>
          </a:p>
          <a:p>
            <a:pPr lvl="1"/>
            <a:r>
              <a:rPr lang="en-US" dirty="0"/>
              <a:t>The dependencies between the activities</a:t>
            </a:r>
            <a:endParaRPr lang="hu-HU" dirty="0"/>
          </a:p>
        </p:txBody>
      </p:sp>
    </p:spTree>
    <p:extLst>
      <p:ext uri="{BB962C8B-B14F-4D97-AF65-F5344CB8AC3E}">
        <p14:creationId xmlns:p14="http://schemas.microsoft.com/office/powerpoint/2010/main" val="193360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hu-HU"/>
          </a:p>
        </p:txBody>
      </p:sp>
      <p:sp>
        <p:nvSpPr>
          <p:cNvPr id="3" name="Content Placeholder 2"/>
          <p:cNvSpPr>
            <a:spLocks noGrp="1"/>
          </p:cNvSpPr>
          <p:nvPr>
            <p:ph idx="1"/>
          </p:nvPr>
        </p:nvSpPr>
        <p:spPr>
          <a:xfrm>
            <a:off x="1104293" y="1669741"/>
            <a:ext cx="8946541" cy="4195481"/>
          </a:xfrm>
        </p:spPr>
        <p:txBody>
          <a:bodyPr/>
          <a:lstStyle/>
          <a:p>
            <a:pPr marL="0" indent="0">
              <a:buNone/>
            </a:pPr>
            <a:endParaRPr lang="hu-HU" dirty="0"/>
          </a:p>
          <a:p>
            <a:r>
              <a:rPr lang="hu-HU" dirty="0"/>
              <a:t>Invented in 1958 by Bellman and Ford independently</a:t>
            </a:r>
          </a:p>
          <a:p>
            <a:r>
              <a:rPr lang="hu-HU" dirty="0"/>
              <a:t>Slower than Dijkstra’s but more </a:t>
            </a:r>
            <a:r>
              <a:rPr lang="hu-HU" dirty="0">
                <a:solidFill>
                  <a:srgbClr val="FFFF00"/>
                </a:solidFill>
              </a:rPr>
              <a:t>robust</a:t>
            </a:r>
            <a:r>
              <a:rPr lang="hu-HU" dirty="0"/>
              <a:t>: it can handle </a:t>
            </a:r>
            <a:r>
              <a:rPr lang="hu-HU" dirty="0">
                <a:solidFill>
                  <a:srgbClr val="FFFF00"/>
                </a:solidFill>
              </a:rPr>
              <a:t>negative</a:t>
            </a:r>
            <a:r>
              <a:rPr lang="hu-HU" dirty="0"/>
              <a:t> edge weights too</a:t>
            </a:r>
          </a:p>
          <a:p>
            <a:r>
              <a:rPr lang="hu-HU" dirty="0"/>
              <a:t>Dijkstra algorithm choose the edge greedely, with the lowest cost: Bellman-Ford </a:t>
            </a:r>
            <a:r>
              <a:rPr lang="hu-HU" dirty="0">
                <a:solidFill>
                  <a:srgbClr val="FFFF00"/>
                </a:solidFill>
              </a:rPr>
              <a:t>relaxes all edges at the same time </a:t>
            </a:r>
            <a:r>
              <a:rPr lang="hu-HU" dirty="0"/>
              <a:t>for </a:t>
            </a:r>
            <a:r>
              <a:rPr lang="hu-HU" dirty="0">
                <a:solidFill>
                  <a:srgbClr val="FFFF00"/>
                </a:solidFill>
              </a:rPr>
              <a:t>V-1 iteration</a:t>
            </a:r>
          </a:p>
          <a:p>
            <a:r>
              <a:rPr lang="hu-HU" dirty="0"/>
              <a:t>Running time is </a:t>
            </a:r>
            <a:r>
              <a:rPr lang="hu-HU" dirty="0">
                <a:solidFill>
                  <a:srgbClr val="FFFF00"/>
                </a:solidFill>
              </a:rPr>
              <a:t>O(V*E)</a:t>
            </a:r>
          </a:p>
          <a:p>
            <a:r>
              <a:rPr lang="hu-HU" dirty="0"/>
              <a:t>Does V-1 iteration + 1 to </a:t>
            </a:r>
            <a:r>
              <a:rPr lang="hu-HU" dirty="0">
                <a:solidFill>
                  <a:srgbClr val="FFFF00"/>
                </a:solidFill>
              </a:rPr>
              <a:t>detect cycles</a:t>
            </a:r>
            <a:r>
              <a:rPr lang="hu-HU" dirty="0"/>
              <a:t>: if cost decreases in the V-th iteration, th</a:t>
            </a:r>
            <a:r>
              <a:rPr lang="en-US" dirty="0"/>
              <a:t>e</a:t>
            </a:r>
            <a:r>
              <a:rPr lang="hu-HU" dirty="0"/>
              <a:t>n there is a negative cycle, because all the paths are traverse up to the V-1 iteration !!!</a:t>
            </a:r>
          </a:p>
          <a:p>
            <a:endParaRPr lang="hu-HU" dirty="0"/>
          </a:p>
        </p:txBody>
      </p:sp>
    </p:spTree>
    <p:extLst>
      <p:ext uri="{BB962C8B-B14F-4D97-AF65-F5344CB8AC3E}">
        <p14:creationId xmlns:p14="http://schemas.microsoft.com/office/powerpoint/2010/main" val="701661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b="1" u="sng" dirty="0"/>
              <a:t>CPM</a:t>
            </a:r>
            <a:r>
              <a:rPr lang="hu-HU" u="sng" dirty="0"/>
              <a:t>: critical path method</a:t>
            </a:r>
          </a:p>
        </p:txBody>
      </p:sp>
      <p:sp>
        <p:nvSpPr>
          <p:cNvPr id="3" name="Content Placeholder 2"/>
          <p:cNvSpPr>
            <a:spLocks noGrp="1"/>
          </p:cNvSpPr>
          <p:nvPr>
            <p:ph idx="1"/>
          </p:nvPr>
        </p:nvSpPr>
        <p:spPr/>
        <p:txBody>
          <a:bodyPr/>
          <a:lstStyle/>
          <a:p>
            <a:r>
              <a:rPr lang="hu-HU" dirty="0"/>
              <a:t>We create an </a:t>
            </a:r>
            <a:r>
              <a:rPr lang="hu-HU" dirty="0">
                <a:solidFill>
                  <a:srgbClr val="FFFF00"/>
                </a:solidFill>
              </a:rPr>
              <a:t>edge weighted DAG</a:t>
            </a:r>
          </a:p>
          <a:p>
            <a:r>
              <a:rPr lang="hu-HU" dirty="0"/>
              <a:t>Add edges with 0 weight for each precedence constraint</a:t>
            </a:r>
          </a:p>
          <a:p>
            <a:r>
              <a:rPr lang="hu-HU" dirty="0"/>
              <a:t>We have to find the longest path in order to solve the problem</a:t>
            </a:r>
          </a:p>
          <a:p>
            <a:r>
              <a:rPr lang="hu-HU" dirty="0"/>
              <a:t>There are no cycles in such a graph </a:t>
            </a:r>
          </a:p>
          <a:p>
            <a:endParaRPr lang="hu-HU" dirty="0"/>
          </a:p>
        </p:txBody>
      </p:sp>
    </p:spTree>
    <p:extLst>
      <p:ext uri="{BB962C8B-B14F-4D97-AF65-F5344CB8AC3E}">
        <p14:creationId xmlns:p14="http://schemas.microsoft.com/office/powerpoint/2010/main" val="2514049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7729" y="373487"/>
            <a:ext cx="1970411" cy="369332"/>
          </a:xfrm>
          <a:prstGeom prst="rect">
            <a:avLst/>
          </a:prstGeom>
          <a:noFill/>
        </p:spPr>
        <p:txBody>
          <a:bodyPr wrap="none" rtlCol="0">
            <a:spAutoFit/>
          </a:bodyPr>
          <a:lstStyle/>
          <a:p>
            <a:r>
              <a:rPr lang="hu-HU" b="1" u="sng" dirty="0"/>
              <a:t>Negative cycle</a:t>
            </a:r>
            <a:r>
              <a:rPr lang="hu-HU" dirty="0"/>
              <a:t>:</a:t>
            </a:r>
          </a:p>
        </p:txBody>
      </p:sp>
      <p:sp>
        <p:nvSpPr>
          <p:cNvPr id="5" name="Oval 4"/>
          <p:cNvSpPr/>
          <p:nvPr/>
        </p:nvSpPr>
        <p:spPr>
          <a:xfrm>
            <a:off x="918365" y="4374752"/>
            <a:ext cx="772732" cy="772732"/>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chemeClr val="bg1"/>
                </a:solidFill>
              </a:rPr>
              <a:t>C</a:t>
            </a:r>
          </a:p>
        </p:txBody>
      </p:sp>
      <p:sp>
        <p:nvSpPr>
          <p:cNvPr id="6" name="Oval 5"/>
          <p:cNvSpPr/>
          <p:nvPr/>
        </p:nvSpPr>
        <p:spPr>
          <a:xfrm>
            <a:off x="3217572" y="1800895"/>
            <a:ext cx="772732" cy="772732"/>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chemeClr val="bg1"/>
                </a:solidFill>
              </a:rPr>
              <a:t>A</a:t>
            </a:r>
          </a:p>
        </p:txBody>
      </p:sp>
      <p:sp>
        <p:nvSpPr>
          <p:cNvPr id="7" name="Oval 6"/>
          <p:cNvSpPr/>
          <p:nvPr/>
        </p:nvSpPr>
        <p:spPr>
          <a:xfrm>
            <a:off x="5121499" y="4353058"/>
            <a:ext cx="772732" cy="772732"/>
          </a:xfrm>
          <a:prstGeom prst="ellipse">
            <a:avLst/>
          </a:prstGeom>
          <a:solidFill>
            <a:schemeClr val="tx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chemeClr val="bg1"/>
                </a:solidFill>
              </a:rPr>
              <a:t>B</a:t>
            </a:r>
          </a:p>
        </p:txBody>
      </p:sp>
      <p:cxnSp>
        <p:nvCxnSpPr>
          <p:cNvPr id="9" name="Straight Arrow Connector 8"/>
          <p:cNvCxnSpPr>
            <a:stCxn id="5" idx="0"/>
            <a:endCxn id="6" idx="3"/>
          </p:cNvCxnSpPr>
          <p:nvPr/>
        </p:nvCxnSpPr>
        <p:spPr>
          <a:xfrm flipV="1">
            <a:off x="1304731" y="2460463"/>
            <a:ext cx="2026005" cy="1914289"/>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6" idx="5"/>
            <a:endCxn id="7" idx="0"/>
          </p:cNvCxnSpPr>
          <p:nvPr/>
        </p:nvCxnSpPr>
        <p:spPr>
          <a:xfrm>
            <a:off x="3877140" y="2460463"/>
            <a:ext cx="1630725" cy="1892595"/>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7" idx="2"/>
            <a:endCxn id="5" idx="6"/>
          </p:cNvCxnSpPr>
          <p:nvPr/>
        </p:nvCxnSpPr>
        <p:spPr>
          <a:xfrm flipH="1">
            <a:off x="1691097" y="4739424"/>
            <a:ext cx="3430402" cy="21694"/>
          </a:xfrm>
          <a:prstGeom prst="straightConnector1">
            <a:avLst/>
          </a:prstGeom>
          <a:ln w="28575">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906073" y="3102528"/>
            <a:ext cx="312906" cy="369332"/>
          </a:xfrm>
          <a:prstGeom prst="rect">
            <a:avLst/>
          </a:prstGeom>
          <a:noFill/>
        </p:spPr>
        <p:txBody>
          <a:bodyPr wrap="none" rtlCol="0">
            <a:spAutoFit/>
          </a:bodyPr>
          <a:lstStyle/>
          <a:p>
            <a:r>
              <a:rPr lang="hu-HU" dirty="0"/>
              <a:t>5</a:t>
            </a:r>
          </a:p>
        </p:txBody>
      </p:sp>
      <p:sp>
        <p:nvSpPr>
          <p:cNvPr id="35" name="TextBox 34"/>
          <p:cNvSpPr txBox="1"/>
          <p:nvPr/>
        </p:nvSpPr>
        <p:spPr>
          <a:xfrm>
            <a:off x="4808593" y="3048275"/>
            <a:ext cx="312906" cy="369332"/>
          </a:xfrm>
          <a:prstGeom prst="rect">
            <a:avLst/>
          </a:prstGeom>
          <a:noFill/>
        </p:spPr>
        <p:txBody>
          <a:bodyPr wrap="none" rtlCol="0">
            <a:spAutoFit/>
          </a:bodyPr>
          <a:lstStyle/>
          <a:p>
            <a:r>
              <a:rPr lang="hu-HU" dirty="0"/>
              <a:t>1</a:t>
            </a:r>
          </a:p>
        </p:txBody>
      </p:sp>
      <p:sp>
        <p:nvSpPr>
          <p:cNvPr id="36" name="TextBox 35"/>
          <p:cNvSpPr txBox="1"/>
          <p:nvPr/>
        </p:nvSpPr>
        <p:spPr>
          <a:xfrm>
            <a:off x="3085847" y="4962818"/>
            <a:ext cx="518091" cy="369332"/>
          </a:xfrm>
          <a:prstGeom prst="rect">
            <a:avLst/>
          </a:prstGeom>
          <a:noFill/>
        </p:spPr>
        <p:txBody>
          <a:bodyPr wrap="none" rtlCol="0">
            <a:spAutoFit/>
          </a:bodyPr>
          <a:lstStyle/>
          <a:p>
            <a:r>
              <a:rPr lang="hu-HU" dirty="0"/>
              <a:t>-10</a:t>
            </a:r>
          </a:p>
        </p:txBody>
      </p:sp>
      <p:sp>
        <p:nvSpPr>
          <p:cNvPr id="37" name="TextBox 36"/>
          <p:cNvSpPr txBox="1"/>
          <p:nvPr/>
        </p:nvSpPr>
        <p:spPr>
          <a:xfrm>
            <a:off x="5679583" y="1167801"/>
            <a:ext cx="5533887" cy="2585323"/>
          </a:xfrm>
          <a:prstGeom prst="rect">
            <a:avLst/>
          </a:prstGeom>
          <a:noFill/>
        </p:spPr>
        <p:txBody>
          <a:bodyPr wrap="none" rtlCol="0">
            <a:spAutoFit/>
          </a:bodyPr>
          <a:lstStyle/>
          <a:p>
            <a:r>
              <a:rPr lang="hu-HU" dirty="0"/>
              <a:t>What is the problem? </a:t>
            </a:r>
          </a:p>
          <a:p>
            <a:endParaRPr lang="hu-HU" dirty="0"/>
          </a:p>
          <a:p>
            <a:r>
              <a:rPr lang="hu-HU" dirty="0"/>
              <a:t>If we would like to find a path with the minimum</a:t>
            </a:r>
          </a:p>
          <a:p>
            <a:r>
              <a:rPr lang="hu-HU" dirty="0"/>
              <a:t> cost we have to  go A </a:t>
            </a:r>
            <a:r>
              <a:rPr lang="hu-HU" dirty="0">
                <a:sym typeface="Wingdings" panose="05000000000000000000" pitchFamily="2" charset="2"/>
              </a:rPr>
              <a:t> B  C  A </a:t>
            </a:r>
          </a:p>
          <a:p>
            <a:r>
              <a:rPr lang="hu-HU" dirty="0">
                <a:sym typeface="Wingdings" panose="05000000000000000000" pitchFamily="2" charset="2"/>
              </a:rPr>
              <a:t>to decrease the overall cost</a:t>
            </a:r>
          </a:p>
          <a:p>
            <a:endParaRPr lang="hu-HU" dirty="0">
              <a:sym typeface="Wingdings" panose="05000000000000000000" pitchFamily="2" charset="2"/>
            </a:endParaRPr>
          </a:p>
          <a:p>
            <a:r>
              <a:rPr lang="hu-HU" dirty="0">
                <a:sym typeface="Wingdings" panose="05000000000000000000" pitchFamily="2" charset="2"/>
              </a:rPr>
              <a:t>And a next cycle: decrease the cost again</a:t>
            </a:r>
          </a:p>
          <a:p>
            <a:endParaRPr lang="hu-HU" dirty="0">
              <a:sym typeface="Wingdings" panose="05000000000000000000" pitchFamily="2" charset="2"/>
            </a:endParaRPr>
          </a:p>
          <a:p>
            <a:r>
              <a:rPr lang="hu-HU" dirty="0">
                <a:sym typeface="Wingdings" panose="05000000000000000000" pitchFamily="2" charset="2"/>
              </a:rPr>
              <a:t>And again ...</a:t>
            </a:r>
          </a:p>
        </p:txBody>
      </p:sp>
      <p:sp>
        <p:nvSpPr>
          <p:cNvPr id="38" name="TextBox 37"/>
          <p:cNvSpPr txBox="1"/>
          <p:nvPr/>
        </p:nvSpPr>
        <p:spPr>
          <a:xfrm>
            <a:off x="656823" y="5599322"/>
            <a:ext cx="11279050" cy="646331"/>
          </a:xfrm>
          <a:prstGeom prst="rect">
            <a:avLst/>
          </a:prstGeom>
          <a:noFill/>
        </p:spPr>
        <p:txBody>
          <a:bodyPr wrap="none" rtlCol="0">
            <a:spAutoFit/>
          </a:bodyPr>
          <a:lstStyle/>
          <a:p>
            <a:r>
              <a:rPr lang="hu-HU" dirty="0"/>
              <a:t>Real life scenarios: no negative cycles at all ... but sometimes we </a:t>
            </a:r>
            <a:r>
              <a:rPr lang="hu-HU" dirty="0">
                <a:solidFill>
                  <a:srgbClr val="FFFF00"/>
                </a:solidFill>
              </a:rPr>
              <a:t>transform a problem </a:t>
            </a:r>
            <a:r>
              <a:rPr lang="hu-HU" dirty="0"/>
              <a:t>into a graph</a:t>
            </a:r>
          </a:p>
          <a:p>
            <a:r>
              <a:rPr lang="hu-HU" dirty="0"/>
              <a:t>	with positive / negative edge weights and </a:t>
            </a:r>
            <a:r>
              <a:rPr lang="hu-HU" dirty="0">
                <a:solidFill>
                  <a:srgbClr val="FFFF00"/>
                </a:solidFill>
              </a:rPr>
              <a:t>looking for some negative cycles </a:t>
            </a:r>
            <a:r>
              <a:rPr lang="hu-HU" dirty="0"/>
              <a:t>!!!</a:t>
            </a:r>
          </a:p>
        </p:txBody>
      </p:sp>
    </p:spTree>
    <p:extLst>
      <p:ext uri="{BB962C8B-B14F-4D97-AF65-F5344CB8AC3E}">
        <p14:creationId xmlns:p14="http://schemas.microsoft.com/office/powerpoint/2010/main" val="4227247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745" y="130746"/>
            <a:ext cx="9404723" cy="835169"/>
          </a:xfrm>
        </p:spPr>
        <p:txBody>
          <a:bodyPr/>
          <a:lstStyle/>
          <a:p>
            <a:r>
              <a:rPr lang="hu-HU" u="sng" dirty="0"/>
              <a:t>Bellman-Ford</a:t>
            </a:r>
            <a:r>
              <a:rPr lang="hu-HU" dirty="0"/>
              <a:t>: pseudocode</a:t>
            </a:r>
          </a:p>
        </p:txBody>
      </p:sp>
      <p:sp>
        <p:nvSpPr>
          <p:cNvPr id="4" name="TextBox 3"/>
          <p:cNvSpPr txBox="1"/>
          <p:nvPr/>
        </p:nvSpPr>
        <p:spPr>
          <a:xfrm>
            <a:off x="579550" y="965915"/>
            <a:ext cx="9324989" cy="5632311"/>
          </a:xfrm>
          <a:prstGeom prst="rect">
            <a:avLst/>
          </a:prstGeom>
          <a:noFill/>
        </p:spPr>
        <p:txBody>
          <a:bodyPr wrap="none" rtlCol="0">
            <a:spAutoFit/>
          </a:bodyPr>
          <a:lstStyle/>
          <a:p>
            <a:r>
              <a:rPr lang="hu-HU" dirty="0"/>
              <a:t>function BellmanFordAlgorithm(vertices, edges, source)</a:t>
            </a:r>
          </a:p>
          <a:p>
            <a:endParaRPr lang="hu-HU" dirty="0"/>
          </a:p>
          <a:p>
            <a:r>
              <a:rPr lang="hu-HU" dirty="0"/>
              <a:t>	distance[source] = 0</a:t>
            </a:r>
          </a:p>
          <a:p>
            <a:endParaRPr lang="hu-HU" dirty="0"/>
          </a:p>
          <a:p>
            <a:r>
              <a:rPr lang="hu-HU" dirty="0"/>
              <a:t>	for v in Graph</a:t>
            </a:r>
          </a:p>
          <a:p>
            <a:r>
              <a:rPr lang="hu-HU" dirty="0"/>
              <a:t>		distance[v] = inf</a:t>
            </a:r>
          </a:p>
          <a:p>
            <a:r>
              <a:rPr lang="hu-HU" dirty="0"/>
              <a:t>		predecessor[v] = undefined  // previous node in the shortest path</a:t>
            </a:r>
          </a:p>
          <a:p>
            <a:r>
              <a:rPr lang="hu-HU" dirty="0"/>
              <a:t>	</a:t>
            </a:r>
          </a:p>
          <a:p>
            <a:r>
              <a:rPr lang="hu-HU" dirty="0"/>
              <a:t>	for i=1...num_vertexes-1</a:t>
            </a:r>
          </a:p>
          <a:p>
            <a:r>
              <a:rPr lang="hu-HU" dirty="0"/>
              <a:t>		for each edge (u,v) with weight w in edges</a:t>
            </a:r>
          </a:p>
          <a:p>
            <a:endParaRPr lang="hu-HU" dirty="0"/>
          </a:p>
          <a:p>
            <a:r>
              <a:rPr lang="hu-HU" dirty="0"/>
              <a:t>			tempDist = distance[u] + w</a:t>
            </a:r>
          </a:p>
          <a:p>
            <a:endParaRPr lang="hu-HU" dirty="0"/>
          </a:p>
          <a:p>
            <a:r>
              <a:rPr lang="hu-HU" dirty="0"/>
              <a:t>			if tempDist &lt; distance[v]</a:t>
            </a:r>
          </a:p>
          <a:p>
            <a:r>
              <a:rPr lang="hu-HU" dirty="0"/>
              <a:t>				distance[v] = tempDist</a:t>
            </a:r>
          </a:p>
          <a:p>
            <a:r>
              <a:rPr lang="hu-HU" dirty="0"/>
              <a:t>				predecessor[v] = u</a:t>
            </a:r>
          </a:p>
          <a:p>
            <a:r>
              <a:rPr lang="hu-HU" dirty="0"/>
              <a:t>	</a:t>
            </a:r>
          </a:p>
          <a:p>
            <a:r>
              <a:rPr lang="hu-HU" dirty="0"/>
              <a:t>	for each edge (u,v) with weight w in edges</a:t>
            </a:r>
          </a:p>
          <a:p>
            <a:r>
              <a:rPr lang="hu-HU" dirty="0"/>
              <a:t>		if distance[u] + w &lt; distance[v]</a:t>
            </a:r>
          </a:p>
          <a:p>
            <a:r>
              <a:rPr lang="hu-HU" dirty="0"/>
              <a:t>			error: „Negative cycle detected”</a:t>
            </a:r>
          </a:p>
        </p:txBody>
      </p:sp>
    </p:spTree>
    <p:extLst>
      <p:ext uri="{BB962C8B-B14F-4D97-AF65-F5344CB8AC3E}">
        <p14:creationId xmlns:p14="http://schemas.microsoft.com/office/powerpoint/2010/main" val="3901668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745" y="130746"/>
            <a:ext cx="9404723" cy="835169"/>
          </a:xfrm>
        </p:spPr>
        <p:txBody>
          <a:bodyPr/>
          <a:lstStyle/>
          <a:p>
            <a:r>
              <a:rPr lang="hu-HU" u="sng" dirty="0"/>
              <a:t>Bellman-Ford</a:t>
            </a:r>
            <a:r>
              <a:rPr lang="hu-HU" dirty="0"/>
              <a:t>: pseudocode</a:t>
            </a:r>
          </a:p>
        </p:txBody>
      </p:sp>
      <p:sp>
        <p:nvSpPr>
          <p:cNvPr id="4" name="TextBox 3"/>
          <p:cNvSpPr txBox="1"/>
          <p:nvPr/>
        </p:nvSpPr>
        <p:spPr>
          <a:xfrm>
            <a:off x="579550" y="801155"/>
            <a:ext cx="9324989" cy="5632311"/>
          </a:xfrm>
          <a:prstGeom prst="rect">
            <a:avLst/>
          </a:prstGeom>
          <a:noFill/>
        </p:spPr>
        <p:txBody>
          <a:bodyPr wrap="none" rtlCol="0">
            <a:spAutoFit/>
          </a:bodyPr>
          <a:lstStyle/>
          <a:p>
            <a:r>
              <a:rPr lang="hu-HU" dirty="0"/>
              <a:t>function BellmanFordAlgorithm(vertices, edges, source)</a:t>
            </a:r>
          </a:p>
          <a:p>
            <a:endParaRPr lang="hu-HU" dirty="0"/>
          </a:p>
          <a:p>
            <a:r>
              <a:rPr lang="hu-HU" dirty="0"/>
              <a:t>	</a:t>
            </a:r>
            <a:r>
              <a:rPr lang="hu-HU" b="1" dirty="0">
                <a:solidFill>
                  <a:srgbClr val="FFFF00"/>
                </a:solidFill>
              </a:rPr>
              <a:t>distance[source] = 0</a:t>
            </a:r>
          </a:p>
          <a:p>
            <a:endParaRPr lang="hu-HU" b="1" dirty="0">
              <a:solidFill>
                <a:srgbClr val="FFFF00"/>
              </a:solidFill>
            </a:endParaRPr>
          </a:p>
          <a:p>
            <a:r>
              <a:rPr lang="hu-HU" b="1" dirty="0">
                <a:solidFill>
                  <a:srgbClr val="FFFF00"/>
                </a:solidFill>
              </a:rPr>
              <a:t>	for v in Graph</a:t>
            </a:r>
          </a:p>
          <a:p>
            <a:r>
              <a:rPr lang="hu-HU" b="1" dirty="0">
                <a:solidFill>
                  <a:srgbClr val="FFFF00"/>
                </a:solidFill>
              </a:rPr>
              <a:t>		distance[v] = inf</a:t>
            </a:r>
          </a:p>
          <a:p>
            <a:r>
              <a:rPr lang="hu-HU" b="1" dirty="0">
                <a:solidFill>
                  <a:srgbClr val="FFFF00"/>
                </a:solidFill>
              </a:rPr>
              <a:t>		predecessor[v] = undefined</a:t>
            </a:r>
            <a:r>
              <a:rPr lang="hu-HU" dirty="0"/>
              <a:t>  // previous node in the shortest path</a:t>
            </a:r>
          </a:p>
          <a:p>
            <a:r>
              <a:rPr lang="hu-HU" dirty="0"/>
              <a:t>	</a:t>
            </a:r>
          </a:p>
          <a:p>
            <a:r>
              <a:rPr lang="hu-HU" dirty="0"/>
              <a:t>	for i=1...num_vertexes-1</a:t>
            </a:r>
          </a:p>
          <a:p>
            <a:r>
              <a:rPr lang="hu-HU" dirty="0"/>
              <a:t>		for each edge (u,v) with weight w in edges</a:t>
            </a:r>
          </a:p>
          <a:p>
            <a:endParaRPr lang="hu-HU" dirty="0"/>
          </a:p>
          <a:p>
            <a:r>
              <a:rPr lang="hu-HU" dirty="0"/>
              <a:t>			tempDist = distance[u] + w</a:t>
            </a:r>
          </a:p>
          <a:p>
            <a:endParaRPr lang="hu-HU" dirty="0"/>
          </a:p>
          <a:p>
            <a:r>
              <a:rPr lang="hu-HU" dirty="0"/>
              <a:t>			if tempDist &lt; distance[v]</a:t>
            </a:r>
          </a:p>
          <a:p>
            <a:r>
              <a:rPr lang="hu-HU" dirty="0"/>
              <a:t>				distance[v] = tempDist</a:t>
            </a:r>
          </a:p>
          <a:p>
            <a:r>
              <a:rPr lang="hu-HU" dirty="0"/>
              <a:t>				predecessor[v] = u</a:t>
            </a:r>
          </a:p>
          <a:p>
            <a:r>
              <a:rPr lang="hu-HU" dirty="0"/>
              <a:t>	</a:t>
            </a:r>
          </a:p>
          <a:p>
            <a:r>
              <a:rPr lang="hu-HU" dirty="0"/>
              <a:t>	for each edge (u,v) with weight w in edges</a:t>
            </a:r>
          </a:p>
          <a:p>
            <a:r>
              <a:rPr lang="hu-HU" dirty="0"/>
              <a:t>		if distance[u] + w &lt; distance[v]</a:t>
            </a:r>
          </a:p>
          <a:p>
            <a:r>
              <a:rPr lang="hu-HU" dirty="0"/>
              <a:t>			error: „Negative cycle detected”</a:t>
            </a:r>
          </a:p>
        </p:txBody>
      </p:sp>
    </p:spTree>
    <p:extLst>
      <p:ext uri="{BB962C8B-B14F-4D97-AF65-F5344CB8AC3E}">
        <p14:creationId xmlns:p14="http://schemas.microsoft.com/office/powerpoint/2010/main" val="1549007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745" y="130746"/>
            <a:ext cx="9404723" cy="835169"/>
          </a:xfrm>
        </p:spPr>
        <p:txBody>
          <a:bodyPr/>
          <a:lstStyle/>
          <a:p>
            <a:r>
              <a:rPr lang="hu-HU" u="sng" dirty="0"/>
              <a:t>Bellman-Ford</a:t>
            </a:r>
            <a:r>
              <a:rPr lang="hu-HU" dirty="0"/>
              <a:t>: pseudocode</a:t>
            </a:r>
          </a:p>
        </p:txBody>
      </p:sp>
      <p:sp>
        <p:nvSpPr>
          <p:cNvPr id="4" name="TextBox 3"/>
          <p:cNvSpPr txBox="1"/>
          <p:nvPr/>
        </p:nvSpPr>
        <p:spPr>
          <a:xfrm>
            <a:off x="579550" y="801155"/>
            <a:ext cx="9324989" cy="5632311"/>
          </a:xfrm>
          <a:prstGeom prst="rect">
            <a:avLst/>
          </a:prstGeom>
          <a:noFill/>
        </p:spPr>
        <p:txBody>
          <a:bodyPr wrap="none" rtlCol="0">
            <a:spAutoFit/>
          </a:bodyPr>
          <a:lstStyle/>
          <a:p>
            <a:r>
              <a:rPr lang="hu-HU" dirty="0"/>
              <a:t>function BellmanFordAlgorithm(vertices, edges, source)</a:t>
            </a:r>
          </a:p>
          <a:p>
            <a:endParaRPr lang="hu-HU" dirty="0"/>
          </a:p>
          <a:p>
            <a:r>
              <a:rPr lang="hu-HU" dirty="0"/>
              <a:t>	distance[source] = 0</a:t>
            </a:r>
          </a:p>
          <a:p>
            <a:endParaRPr lang="hu-HU" dirty="0"/>
          </a:p>
          <a:p>
            <a:r>
              <a:rPr lang="hu-HU" dirty="0"/>
              <a:t>	for v in Graph</a:t>
            </a:r>
          </a:p>
          <a:p>
            <a:r>
              <a:rPr lang="hu-HU" dirty="0"/>
              <a:t>		distance[v] = inf</a:t>
            </a:r>
          </a:p>
          <a:p>
            <a:r>
              <a:rPr lang="hu-HU" dirty="0"/>
              <a:t>		predecessor[v] = undefined  // previous node in the shortest path</a:t>
            </a:r>
          </a:p>
          <a:p>
            <a:r>
              <a:rPr lang="hu-HU" dirty="0"/>
              <a:t>	</a:t>
            </a:r>
          </a:p>
          <a:p>
            <a:r>
              <a:rPr lang="hu-HU" dirty="0"/>
              <a:t>	</a:t>
            </a:r>
            <a:r>
              <a:rPr lang="hu-HU" b="1" dirty="0">
                <a:solidFill>
                  <a:srgbClr val="FFFF00"/>
                </a:solidFill>
              </a:rPr>
              <a:t>for i=1...num_vertexes-1</a:t>
            </a:r>
          </a:p>
          <a:p>
            <a:r>
              <a:rPr lang="hu-HU" b="1" dirty="0">
                <a:solidFill>
                  <a:srgbClr val="FFFF00"/>
                </a:solidFill>
              </a:rPr>
              <a:t>		for each edge (u,v) with weight w in edges</a:t>
            </a:r>
          </a:p>
          <a:p>
            <a:endParaRPr lang="hu-HU" b="1" dirty="0">
              <a:solidFill>
                <a:srgbClr val="FFFF00"/>
              </a:solidFill>
            </a:endParaRPr>
          </a:p>
          <a:p>
            <a:r>
              <a:rPr lang="hu-HU" b="1" dirty="0">
                <a:solidFill>
                  <a:srgbClr val="FFFF00"/>
                </a:solidFill>
              </a:rPr>
              <a:t>			tempDist = distance[u] + w</a:t>
            </a:r>
          </a:p>
          <a:p>
            <a:endParaRPr lang="hu-HU" b="1" dirty="0">
              <a:solidFill>
                <a:srgbClr val="FFFF00"/>
              </a:solidFill>
            </a:endParaRPr>
          </a:p>
          <a:p>
            <a:r>
              <a:rPr lang="hu-HU" b="1" dirty="0">
                <a:solidFill>
                  <a:srgbClr val="FFFF00"/>
                </a:solidFill>
              </a:rPr>
              <a:t>			if tempDist &lt; distance[v]</a:t>
            </a:r>
          </a:p>
          <a:p>
            <a:r>
              <a:rPr lang="hu-HU" b="1" dirty="0">
                <a:solidFill>
                  <a:srgbClr val="FFFF00"/>
                </a:solidFill>
              </a:rPr>
              <a:t>				distance[v] = tempDist</a:t>
            </a:r>
          </a:p>
          <a:p>
            <a:r>
              <a:rPr lang="hu-HU" b="1" dirty="0">
                <a:solidFill>
                  <a:srgbClr val="FFFF00"/>
                </a:solidFill>
              </a:rPr>
              <a:t>				predecessor[v] = u</a:t>
            </a:r>
          </a:p>
          <a:p>
            <a:r>
              <a:rPr lang="hu-HU" dirty="0"/>
              <a:t>	</a:t>
            </a:r>
          </a:p>
          <a:p>
            <a:r>
              <a:rPr lang="hu-HU" dirty="0"/>
              <a:t>	for each edge (u,v) with weight w in edges</a:t>
            </a:r>
          </a:p>
          <a:p>
            <a:r>
              <a:rPr lang="hu-HU" dirty="0"/>
              <a:t>		if distance[u] + w &lt; distance[v]</a:t>
            </a:r>
          </a:p>
          <a:p>
            <a:r>
              <a:rPr lang="hu-HU" dirty="0"/>
              <a:t>			error: „Negative cycle detected”</a:t>
            </a:r>
          </a:p>
        </p:txBody>
      </p:sp>
      <p:sp>
        <p:nvSpPr>
          <p:cNvPr id="3" name="TextBox 2"/>
          <p:cNvSpPr txBox="1"/>
          <p:nvPr/>
        </p:nvSpPr>
        <p:spPr>
          <a:xfrm>
            <a:off x="7610059" y="3374101"/>
            <a:ext cx="4108817" cy="1754326"/>
          </a:xfrm>
          <a:prstGeom prst="rect">
            <a:avLst/>
          </a:prstGeom>
          <a:noFill/>
        </p:spPr>
        <p:txBody>
          <a:bodyPr wrap="none" rtlCol="0">
            <a:spAutoFit/>
          </a:bodyPr>
          <a:lstStyle/>
          <a:p>
            <a:r>
              <a:rPr lang="hu-HU" i="1" dirty="0">
                <a:solidFill>
                  <a:srgbClr val="00B0F0"/>
                </a:solidFill>
              </a:rPr>
              <a:t>F</a:t>
            </a:r>
            <a:r>
              <a:rPr lang="en-US" i="1" dirty="0">
                <a:solidFill>
                  <a:srgbClr val="00B0F0"/>
                </a:solidFill>
              </a:rPr>
              <a:t>or all edges, if the distance to the </a:t>
            </a:r>
            <a:endParaRPr lang="hu-HU" i="1" dirty="0">
              <a:solidFill>
                <a:srgbClr val="00B0F0"/>
              </a:solidFill>
            </a:endParaRPr>
          </a:p>
          <a:p>
            <a:r>
              <a:rPr lang="en-US" i="1" dirty="0">
                <a:solidFill>
                  <a:srgbClr val="00B0F0"/>
                </a:solidFill>
              </a:rPr>
              <a:t>destination can be shortened by </a:t>
            </a:r>
            <a:endParaRPr lang="hu-HU" i="1" dirty="0">
              <a:solidFill>
                <a:srgbClr val="00B0F0"/>
              </a:solidFill>
            </a:endParaRPr>
          </a:p>
          <a:p>
            <a:r>
              <a:rPr lang="en-US" i="1" dirty="0">
                <a:solidFill>
                  <a:srgbClr val="00B0F0"/>
                </a:solidFill>
              </a:rPr>
              <a:t>taking the edge, the distance is </a:t>
            </a:r>
            <a:endParaRPr lang="hu-HU" i="1" dirty="0">
              <a:solidFill>
                <a:srgbClr val="00B0F0"/>
              </a:solidFill>
            </a:endParaRPr>
          </a:p>
          <a:p>
            <a:r>
              <a:rPr lang="en-US" i="1" dirty="0">
                <a:solidFill>
                  <a:srgbClr val="00B0F0"/>
                </a:solidFill>
              </a:rPr>
              <a:t>updated to the new lower value</a:t>
            </a:r>
            <a:endParaRPr lang="hu-HU" i="1" dirty="0">
              <a:solidFill>
                <a:srgbClr val="00B0F0"/>
              </a:solidFill>
            </a:endParaRPr>
          </a:p>
          <a:p>
            <a:endParaRPr lang="hu-HU" i="1" dirty="0">
              <a:solidFill>
                <a:srgbClr val="00B0F0"/>
              </a:solidFill>
            </a:endParaRPr>
          </a:p>
          <a:p>
            <a:r>
              <a:rPr lang="hu-HU" i="1" dirty="0">
                <a:solidFill>
                  <a:srgbClr val="00B0F0"/>
                </a:solidFill>
              </a:rPr>
              <a:t>V-1 times </a:t>
            </a:r>
            <a:r>
              <a:rPr lang="hu-HU" i="1" dirty="0">
                <a:solidFill>
                  <a:srgbClr val="00B0F0"/>
                </a:solidFill>
                <a:sym typeface="Wingdings" panose="05000000000000000000" pitchFamily="2" charset="2"/>
              </a:rPr>
              <a:t> we make relaxation</a:t>
            </a:r>
            <a:endParaRPr lang="hu-HU" i="1" dirty="0">
              <a:solidFill>
                <a:srgbClr val="00B0F0"/>
              </a:solidFill>
            </a:endParaRPr>
          </a:p>
        </p:txBody>
      </p:sp>
    </p:spTree>
    <p:extLst>
      <p:ext uri="{BB962C8B-B14F-4D97-AF65-F5344CB8AC3E}">
        <p14:creationId xmlns:p14="http://schemas.microsoft.com/office/powerpoint/2010/main" val="1071498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745" y="130746"/>
            <a:ext cx="9404723" cy="835169"/>
          </a:xfrm>
        </p:spPr>
        <p:txBody>
          <a:bodyPr/>
          <a:lstStyle/>
          <a:p>
            <a:r>
              <a:rPr lang="hu-HU" u="sng" dirty="0"/>
              <a:t>Bellman-Ford</a:t>
            </a:r>
            <a:r>
              <a:rPr lang="hu-HU" dirty="0"/>
              <a:t>: pseudocode</a:t>
            </a:r>
          </a:p>
        </p:txBody>
      </p:sp>
      <p:sp>
        <p:nvSpPr>
          <p:cNvPr id="4" name="TextBox 3"/>
          <p:cNvSpPr txBox="1"/>
          <p:nvPr/>
        </p:nvSpPr>
        <p:spPr>
          <a:xfrm>
            <a:off x="579550" y="801155"/>
            <a:ext cx="9324989" cy="5632311"/>
          </a:xfrm>
          <a:prstGeom prst="rect">
            <a:avLst/>
          </a:prstGeom>
          <a:noFill/>
        </p:spPr>
        <p:txBody>
          <a:bodyPr wrap="none" rtlCol="0">
            <a:spAutoFit/>
          </a:bodyPr>
          <a:lstStyle/>
          <a:p>
            <a:r>
              <a:rPr lang="hu-HU" dirty="0"/>
              <a:t>function BellmanFordAlgorithm(vertices, edges, source)</a:t>
            </a:r>
          </a:p>
          <a:p>
            <a:endParaRPr lang="hu-HU" dirty="0"/>
          </a:p>
          <a:p>
            <a:r>
              <a:rPr lang="hu-HU" dirty="0"/>
              <a:t>	distance[source] = 0</a:t>
            </a:r>
          </a:p>
          <a:p>
            <a:endParaRPr lang="hu-HU" dirty="0"/>
          </a:p>
          <a:p>
            <a:r>
              <a:rPr lang="hu-HU" dirty="0"/>
              <a:t>	for v in Graph</a:t>
            </a:r>
          </a:p>
          <a:p>
            <a:r>
              <a:rPr lang="hu-HU" dirty="0"/>
              <a:t>		distance[v] = inf</a:t>
            </a:r>
          </a:p>
          <a:p>
            <a:r>
              <a:rPr lang="hu-HU" dirty="0"/>
              <a:t>		predecessor[v] = undefined  // previous node in the shortest path</a:t>
            </a:r>
          </a:p>
          <a:p>
            <a:r>
              <a:rPr lang="hu-HU" dirty="0"/>
              <a:t>	</a:t>
            </a:r>
          </a:p>
          <a:p>
            <a:r>
              <a:rPr lang="hu-HU" dirty="0"/>
              <a:t>	for i=1...num_vertexes-1</a:t>
            </a:r>
          </a:p>
          <a:p>
            <a:r>
              <a:rPr lang="hu-HU" dirty="0"/>
              <a:t>		for each edge (u,v) with weight w in edges</a:t>
            </a:r>
          </a:p>
          <a:p>
            <a:endParaRPr lang="hu-HU" dirty="0"/>
          </a:p>
          <a:p>
            <a:r>
              <a:rPr lang="hu-HU" dirty="0"/>
              <a:t>			tempDist = distance[u] + w</a:t>
            </a:r>
          </a:p>
          <a:p>
            <a:endParaRPr lang="hu-HU" dirty="0"/>
          </a:p>
          <a:p>
            <a:r>
              <a:rPr lang="hu-HU" dirty="0"/>
              <a:t>			if tempDist &lt; distance[v]</a:t>
            </a:r>
          </a:p>
          <a:p>
            <a:r>
              <a:rPr lang="hu-HU" dirty="0"/>
              <a:t>				distance[v] = tempDist</a:t>
            </a:r>
          </a:p>
          <a:p>
            <a:r>
              <a:rPr lang="hu-HU" dirty="0"/>
              <a:t>				predecessor[v] = u</a:t>
            </a:r>
          </a:p>
          <a:p>
            <a:r>
              <a:rPr lang="hu-HU" dirty="0"/>
              <a:t>	</a:t>
            </a:r>
          </a:p>
          <a:p>
            <a:r>
              <a:rPr lang="hu-HU" dirty="0"/>
              <a:t>	</a:t>
            </a:r>
            <a:r>
              <a:rPr lang="hu-HU" b="1" dirty="0">
                <a:solidFill>
                  <a:srgbClr val="FFFF00"/>
                </a:solidFill>
              </a:rPr>
              <a:t>for each edge (u,v) with weight w in edges</a:t>
            </a:r>
          </a:p>
          <a:p>
            <a:r>
              <a:rPr lang="hu-HU" b="1" dirty="0">
                <a:solidFill>
                  <a:srgbClr val="FFFF00"/>
                </a:solidFill>
              </a:rPr>
              <a:t>		if distance[u] + w &lt; distance[v]</a:t>
            </a:r>
          </a:p>
          <a:p>
            <a:r>
              <a:rPr lang="hu-HU" b="1" dirty="0">
                <a:solidFill>
                  <a:srgbClr val="FFFF00"/>
                </a:solidFill>
              </a:rPr>
              <a:t>			error: „Negative cycle detected”</a:t>
            </a:r>
          </a:p>
        </p:txBody>
      </p:sp>
      <p:sp>
        <p:nvSpPr>
          <p:cNvPr id="3" name="TextBox 2"/>
          <p:cNvSpPr txBox="1"/>
          <p:nvPr/>
        </p:nvSpPr>
        <p:spPr>
          <a:xfrm>
            <a:off x="7214919" y="5233137"/>
            <a:ext cx="4899098" cy="1200329"/>
          </a:xfrm>
          <a:prstGeom prst="rect">
            <a:avLst/>
          </a:prstGeom>
          <a:noFill/>
        </p:spPr>
        <p:txBody>
          <a:bodyPr wrap="none" rtlCol="0">
            <a:spAutoFit/>
          </a:bodyPr>
          <a:lstStyle/>
          <a:p>
            <a:r>
              <a:rPr lang="en-US" i="1" dirty="0">
                <a:solidFill>
                  <a:srgbClr val="00B0F0"/>
                </a:solidFill>
              </a:rPr>
              <a:t>Since the longest possible path without a </a:t>
            </a:r>
            <a:endParaRPr lang="hu-HU" i="1" dirty="0">
              <a:solidFill>
                <a:srgbClr val="00B0F0"/>
              </a:solidFill>
            </a:endParaRPr>
          </a:p>
          <a:p>
            <a:r>
              <a:rPr lang="en-US" i="1" dirty="0">
                <a:solidFill>
                  <a:srgbClr val="00B0F0"/>
                </a:solidFill>
              </a:rPr>
              <a:t>cycle can be</a:t>
            </a:r>
            <a:r>
              <a:rPr lang="hu-HU" i="1" dirty="0">
                <a:solidFill>
                  <a:srgbClr val="00B0F0"/>
                </a:solidFill>
              </a:rPr>
              <a:t> V-1 </a:t>
            </a:r>
            <a:r>
              <a:rPr lang="en-US" i="1" dirty="0">
                <a:solidFill>
                  <a:srgbClr val="00B0F0"/>
                </a:solidFill>
              </a:rPr>
              <a:t>edges, the edges must</a:t>
            </a:r>
            <a:endParaRPr lang="hu-HU" i="1" dirty="0">
              <a:solidFill>
                <a:srgbClr val="00B0F0"/>
              </a:solidFill>
            </a:endParaRPr>
          </a:p>
          <a:p>
            <a:r>
              <a:rPr lang="en-US" i="1" dirty="0">
                <a:solidFill>
                  <a:srgbClr val="00B0F0"/>
                </a:solidFill>
              </a:rPr>
              <a:t>be scanned</a:t>
            </a:r>
            <a:r>
              <a:rPr lang="hu-HU" i="1" dirty="0">
                <a:solidFill>
                  <a:srgbClr val="00B0F0"/>
                </a:solidFill>
              </a:rPr>
              <a:t> </a:t>
            </a:r>
            <a:r>
              <a:rPr lang="hu-HU" i="1" dirty="0">
                <a:solidFill>
                  <a:srgbClr val="FFFF00"/>
                </a:solidFill>
              </a:rPr>
              <a:t>V-1 </a:t>
            </a:r>
            <a:r>
              <a:rPr lang="en-US" i="1" dirty="0">
                <a:solidFill>
                  <a:srgbClr val="FFFF00"/>
                </a:solidFill>
              </a:rPr>
              <a:t> times </a:t>
            </a:r>
            <a:r>
              <a:rPr lang="en-US" i="1" dirty="0">
                <a:solidFill>
                  <a:srgbClr val="00B0F0"/>
                </a:solidFill>
              </a:rPr>
              <a:t>to ensure the </a:t>
            </a:r>
            <a:endParaRPr lang="hu-HU" i="1" dirty="0">
              <a:solidFill>
                <a:srgbClr val="00B0F0"/>
              </a:solidFill>
            </a:endParaRPr>
          </a:p>
          <a:p>
            <a:r>
              <a:rPr lang="en-US" i="1" dirty="0">
                <a:solidFill>
                  <a:srgbClr val="00B0F0"/>
                </a:solidFill>
              </a:rPr>
              <a:t>shortest path has been</a:t>
            </a:r>
            <a:r>
              <a:rPr lang="hu-HU" i="1" dirty="0">
                <a:solidFill>
                  <a:srgbClr val="00B0F0"/>
                </a:solidFill>
              </a:rPr>
              <a:t> </a:t>
            </a:r>
            <a:r>
              <a:rPr lang="en-US" i="1" dirty="0">
                <a:solidFill>
                  <a:srgbClr val="00B0F0"/>
                </a:solidFill>
              </a:rPr>
              <a:t>found for all nodes</a:t>
            </a:r>
            <a:endParaRPr lang="hu-HU" i="1" dirty="0">
              <a:solidFill>
                <a:srgbClr val="00B0F0"/>
              </a:solidFill>
            </a:endParaRPr>
          </a:p>
        </p:txBody>
      </p:sp>
    </p:spTree>
    <p:extLst>
      <p:ext uri="{BB962C8B-B14F-4D97-AF65-F5344CB8AC3E}">
        <p14:creationId xmlns:p14="http://schemas.microsoft.com/office/powerpoint/2010/main" val="395518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745" y="130746"/>
            <a:ext cx="9404723" cy="835169"/>
          </a:xfrm>
        </p:spPr>
        <p:txBody>
          <a:bodyPr/>
          <a:lstStyle/>
          <a:p>
            <a:r>
              <a:rPr lang="hu-HU" u="sng" dirty="0"/>
              <a:t>Bellman-Ford</a:t>
            </a:r>
            <a:r>
              <a:rPr lang="hu-HU" dirty="0"/>
              <a:t>: pseudocode</a:t>
            </a:r>
          </a:p>
        </p:txBody>
      </p:sp>
      <p:sp>
        <p:nvSpPr>
          <p:cNvPr id="4" name="TextBox 3"/>
          <p:cNvSpPr txBox="1"/>
          <p:nvPr/>
        </p:nvSpPr>
        <p:spPr>
          <a:xfrm>
            <a:off x="579550" y="801155"/>
            <a:ext cx="9324989" cy="5632311"/>
          </a:xfrm>
          <a:prstGeom prst="rect">
            <a:avLst/>
          </a:prstGeom>
          <a:noFill/>
        </p:spPr>
        <p:txBody>
          <a:bodyPr wrap="none" rtlCol="0">
            <a:spAutoFit/>
          </a:bodyPr>
          <a:lstStyle/>
          <a:p>
            <a:r>
              <a:rPr lang="hu-HU" dirty="0"/>
              <a:t>function BellmanFordAlgorithm(vertices, edges, source)</a:t>
            </a:r>
          </a:p>
          <a:p>
            <a:endParaRPr lang="hu-HU" dirty="0"/>
          </a:p>
          <a:p>
            <a:r>
              <a:rPr lang="hu-HU" dirty="0"/>
              <a:t>	distance[source] = 0</a:t>
            </a:r>
          </a:p>
          <a:p>
            <a:endParaRPr lang="hu-HU" dirty="0"/>
          </a:p>
          <a:p>
            <a:r>
              <a:rPr lang="hu-HU" dirty="0"/>
              <a:t>	for v in Graph</a:t>
            </a:r>
          </a:p>
          <a:p>
            <a:r>
              <a:rPr lang="hu-HU" dirty="0"/>
              <a:t>		distance[v] = inf</a:t>
            </a:r>
          </a:p>
          <a:p>
            <a:r>
              <a:rPr lang="hu-HU" dirty="0"/>
              <a:t>		predecessor[v] = undefined  // previous node in the shortest path</a:t>
            </a:r>
          </a:p>
          <a:p>
            <a:r>
              <a:rPr lang="hu-HU" dirty="0"/>
              <a:t>	</a:t>
            </a:r>
          </a:p>
          <a:p>
            <a:r>
              <a:rPr lang="hu-HU" dirty="0"/>
              <a:t>	for i=1...num_vertexes-1</a:t>
            </a:r>
          </a:p>
          <a:p>
            <a:r>
              <a:rPr lang="hu-HU" dirty="0"/>
              <a:t>		for each edge (u,v) with weight w in edges</a:t>
            </a:r>
          </a:p>
          <a:p>
            <a:endParaRPr lang="hu-HU" dirty="0"/>
          </a:p>
          <a:p>
            <a:r>
              <a:rPr lang="hu-HU" dirty="0"/>
              <a:t>			tempDist = distance[u] + w</a:t>
            </a:r>
          </a:p>
          <a:p>
            <a:endParaRPr lang="hu-HU" dirty="0"/>
          </a:p>
          <a:p>
            <a:r>
              <a:rPr lang="hu-HU" dirty="0"/>
              <a:t>			if tempDist &lt; distance[v]</a:t>
            </a:r>
          </a:p>
          <a:p>
            <a:r>
              <a:rPr lang="hu-HU" dirty="0"/>
              <a:t>				distance[v] = tempDist</a:t>
            </a:r>
          </a:p>
          <a:p>
            <a:r>
              <a:rPr lang="hu-HU" dirty="0"/>
              <a:t>				predecessor[v] = u</a:t>
            </a:r>
          </a:p>
          <a:p>
            <a:r>
              <a:rPr lang="hu-HU" dirty="0"/>
              <a:t>	</a:t>
            </a:r>
          </a:p>
          <a:p>
            <a:r>
              <a:rPr lang="hu-HU" dirty="0"/>
              <a:t>	</a:t>
            </a:r>
            <a:r>
              <a:rPr lang="hu-HU" b="1" dirty="0">
                <a:solidFill>
                  <a:srgbClr val="FFFF00"/>
                </a:solidFill>
              </a:rPr>
              <a:t>for each edge (u,v) with weight w in edges</a:t>
            </a:r>
          </a:p>
          <a:p>
            <a:r>
              <a:rPr lang="hu-HU" b="1" dirty="0">
                <a:solidFill>
                  <a:srgbClr val="FFFF00"/>
                </a:solidFill>
              </a:rPr>
              <a:t>		if distance[u] + w &lt; distance[v]</a:t>
            </a:r>
          </a:p>
          <a:p>
            <a:r>
              <a:rPr lang="hu-HU" b="1" dirty="0">
                <a:solidFill>
                  <a:srgbClr val="FFFF00"/>
                </a:solidFill>
              </a:rPr>
              <a:t>			error: „Negative cycle detected”</a:t>
            </a:r>
          </a:p>
        </p:txBody>
      </p:sp>
      <p:sp>
        <p:nvSpPr>
          <p:cNvPr id="3" name="TextBox 2"/>
          <p:cNvSpPr txBox="1"/>
          <p:nvPr/>
        </p:nvSpPr>
        <p:spPr>
          <a:xfrm>
            <a:off x="7258200" y="5400562"/>
            <a:ext cx="4812536" cy="923330"/>
          </a:xfrm>
          <a:prstGeom prst="rect">
            <a:avLst/>
          </a:prstGeom>
          <a:noFill/>
        </p:spPr>
        <p:txBody>
          <a:bodyPr wrap="none" rtlCol="0">
            <a:spAutoFit/>
          </a:bodyPr>
          <a:lstStyle/>
          <a:p>
            <a:r>
              <a:rPr lang="en-US" dirty="0">
                <a:solidFill>
                  <a:srgbClr val="00B0F0"/>
                </a:solidFill>
              </a:rPr>
              <a:t>A final scan of all the edges is performed </a:t>
            </a:r>
            <a:endParaRPr lang="hu-HU" dirty="0">
              <a:solidFill>
                <a:srgbClr val="00B0F0"/>
              </a:solidFill>
            </a:endParaRPr>
          </a:p>
          <a:p>
            <a:r>
              <a:rPr lang="en-US" dirty="0">
                <a:solidFill>
                  <a:srgbClr val="00B0F0"/>
                </a:solidFill>
              </a:rPr>
              <a:t>and if any distance is updated</a:t>
            </a:r>
            <a:r>
              <a:rPr lang="hu-HU" dirty="0">
                <a:solidFill>
                  <a:srgbClr val="00B0F0"/>
                </a:solidFill>
              </a:rPr>
              <a:t> </a:t>
            </a:r>
            <a:r>
              <a:rPr lang="hu-HU" dirty="0">
                <a:solidFill>
                  <a:srgbClr val="00B0F0"/>
                </a:solidFill>
                <a:sym typeface="Wingdings" panose="05000000000000000000" pitchFamily="2" charset="2"/>
              </a:rPr>
              <a:t> means</a:t>
            </a:r>
          </a:p>
          <a:p>
            <a:r>
              <a:rPr lang="hu-HU" i="1" dirty="0">
                <a:solidFill>
                  <a:srgbClr val="00B0F0"/>
                </a:solidFill>
                <a:sym typeface="Wingdings" panose="05000000000000000000" pitchFamily="2" charset="2"/>
              </a:rPr>
              <a:t>there is a negative cycle !!!</a:t>
            </a:r>
            <a:endParaRPr lang="hu-HU" i="1" dirty="0">
              <a:solidFill>
                <a:srgbClr val="00B0F0"/>
              </a:solidFill>
            </a:endParaRPr>
          </a:p>
        </p:txBody>
      </p:sp>
    </p:spTree>
    <p:extLst>
      <p:ext uri="{BB962C8B-B14F-4D97-AF65-F5344CB8AC3E}">
        <p14:creationId xmlns:p14="http://schemas.microsoft.com/office/powerpoint/2010/main" val="3061545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dirty="0"/>
              <a:t>1970: </a:t>
            </a:r>
            <a:r>
              <a:rPr lang="hu-HU" u="sng" dirty="0"/>
              <a:t>Yen optimization</a:t>
            </a:r>
          </a:p>
        </p:txBody>
      </p:sp>
      <p:sp>
        <p:nvSpPr>
          <p:cNvPr id="3" name="Content Placeholder 2"/>
          <p:cNvSpPr>
            <a:spLocks noGrp="1"/>
          </p:cNvSpPr>
          <p:nvPr>
            <p:ph idx="1"/>
          </p:nvPr>
        </p:nvSpPr>
        <p:spPr/>
        <p:txBody>
          <a:bodyPr/>
          <a:lstStyle/>
          <a:p>
            <a:r>
              <a:rPr lang="hu-HU" dirty="0"/>
              <a:t>Yen algorithm: it is the Bellman-Ford algorithm with some </a:t>
            </a:r>
            <a:r>
              <a:rPr lang="hu-HU" dirty="0">
                <a:solidFill>
                  <a:srgbClr val="FFFF00"/>
                </a:solidFill>
              </a:rPr>
              <a:t>optimization</a:t>
            </a:r>
            <a:r>
              <a:rPr lang="hu-HU" dirty="0"/>
              <a:t>. </a:t>
            </a:r>
          </a:p>
          <a:p>
            <a:r>
              <a:rPr lang="hu-HU" dirty="0"/>
              <a:t>We can </a:t>
            </a:r>
            <a:r>
              <a:rPr lang="hu-HU" dirty="0">
                <a:solidFill>
                  <a:srgbClr val="FFFF00"/>
                </a:solidFill>
              </a:rPr>
              <a:t>terminate</a:t>
            </a:r>
            <a:r>
              <a:rPr lang="hu-HU" dirty="0"/>
              <a:t> the algorithm if there is </a:t>
            </a:r>
            <a:r>
              <a:rPr lang="hu-HU" dirty="0">
                <a:solidFill>
                  <a:srgbClr val="FFFF00"/>
                </a:solidFill>
              </a:rPr>
              <a:t>no change </a:t>
            </a:r>
            <a:r>
              <a:rPr lang="hu-HU" dirty="0"/>
              <a:t>in the distances between two iterations !!!</a:t>
            </a:r>
          </a:p>
          <a:p>
            <a:pPr lvl="1"/>
            <a:r>
              <a:rPr lang="hu-HU" dirty="0"/>
              <a:t>we use the same technique in </a:t>
            </a:r>
            <a:r>
              <a:rPr lang="hu-HU" dirty="0">
                <a:solidFill>
                  <a:srgbClr val="FFFF00"/>
                </a:solidFill>
              </a:rPr>
              <a:t>bubble sort</a:t>
            </a:r>
          </a:p>
        </p:txBody>
      </p:sp>
    </p:spTree>
    <p:extLst>
      <p:ext uri="{BB962C8B-B14F-4D97-AF65-F5344CB8AC3E}">
        <p14:creationId xmlns:p14="http://schemas.microsoft.com/office/powerpoint/2010/main" val="19159060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11000</TotalTime>
  <Words>885</Words>
  <Application>Microsoft Office PowerPoint</Application>
  <PresentationFormat>寬螢幕</PresentationFormat>
  <Paragraphs>206</Paragraphs>
  <Slides>20</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20</vt:i4>
      </vt:variant>
    </vt:vector>
  </HeadingPairs>
  <TitlesOfParts>
    <vt:vector size="25" baseType="lpstr">
      <vt:lpstr>Arial</vt:lpstr>
      <vt:lpstr>Century Gothic</vt:lpstr>
      <vt:lpstr>Wingdings</vt:lpstr>
      <vt:lpstr>Wingdings 3</vt:lpstr>
      <vt:lpstr>Ion</vt:lpstr>
      <vt:lpstr>SHORTEST PATH</vt:lpstr>
      <vt:lpstr>PowerPoint 簡報</vt:lpstr>
      <vt:lpstr>PowerPoint 簡報</vt:lpstr>
      <vt:lpstr>Bellman-Ford: pseudocode</vt:lpstr>
      <vt:lpstr>Bellman-Ford: pseudocode</vt:lpstr>
      <vt:lpstr>Bellman-Ford: pseudocode</vt:lpstr>
      <vt:lpstr>Bellman-Ford: pseudocode</vt:lpstr>
      <vt:lpstr>Bellman-Ford: pseudocode</vt:lpstr>
      <vt:lpstr>1970: Yen optimization</vt:lpstr>
      <vt:lpstr>Applications</vt:lpstr>
      <vt:lpstr>Bellman Ford Implementation</vt:lpstr>
      <vt:lpstr>SHORTEST PATH </vt:lpstr>
      <vt:lpstr>DAG shortest path</vt:lpstr>
      <vt:lpstr>DAG shortest path</vt:lpstr>
      <vt:lpstr>PowerPoint 簡報</vt:lpstr>
      <vt:lpstr>Avidan-Shamir method</vt:lpstr>
      <vt:lpstr>Avidan-Shamir method</vt:lpstr>
      <vt:lpstr>Longest path problem</vt:lpstr>
      <vt:lpstr>CPM: critical path method</vt:lpstr>
      <vt:lpstr>CPM: critical path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dc:title>
  <dc:creator>User</dc:creator>
  <cp:lastModifiedBy>Daniel</cp:lastModifiedBy>
  <cp:revision>22</cp:revision>
  <dcterms:created xsi:type="dcterms:W3CDTF">2015-02-13T19:36:17Z</dcterms:created>
  <dcterms:modified xsi:type="dcterms:W3CDTF">2020-01-28T01:34:59Z</dcterms:modified>
</cp:coreProperties>
</file>