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j-lt"/>
        <a:ea typeface="+mj-ea"/>
        <a:cs typeface="+mj-cs"/>
        <a:sym typeface="Menlo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136794"/>
              <a:satOff val="-2150"/>
              <a:lumOff val="15693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3">
              <a:alpha val="35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C">
              <a:alpha val="30000"/>
            </a:srgbClr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39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3175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19250" y="6604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299" y="638919"/>
            <a:ext cx="5325770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 b="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1pPr>
            <a:lvl2pPr marL="0" indent="2286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2pPr>
            <a:lvl3pPr marL="0" indent="4572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3pPr>
            <a:lvl4pPr marL="0" indent="6858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4pPr>
            <a:lvl5pPr marL="0" indent="914400" algn="ctr">
              <a:spcBef>
                <a:spcPts val="0"/>
              </a:spcBef>
              <a:buSzTx/>
              <a:buNone/>
              <a:defRPr sz="3200">
                <a:latin typeface="+mn-lt"/>
                <a:ea typeface="+mn-ea"/>
                <a:cs typeface="+mn-cs"/>
                <a:sym typeface="Helvetica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231900" indent="-342900">
              <a:spcBef>
                <a:spcPts val="3200"/>
              </a:spcBef>
              <a:defRPr sz="2800"/>
            </a:lvl3pPr>
            <a:lvl4pPr marL="1676400" indent="-342900">
              <a:spcBef>
                <a:spcPts val="3200"/>
              </a:spcBef>
              <a:defRPr sz="2800"/>
            </a:lvl4pPr>
            <a:lvl5pPr marL="21209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165100"/>
            <a:ext cx="11099800" cy="12592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830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1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800" b="0" i="0" u="none" strike="noStrike" cap="none" spc="0" baseline="0">
          <a:ln>
            <a:noFill/>
          </a:ln>
          <a:solidFill>
            <a:srgbClr val="FFFFFF"/>
          </a:solidFill>
          <a:uFillTx/>
          <a:latin typeface="+mj-lt"/>
          <a:ea typeface="+mj-ea"/>
          <a:cs typeface="+mj-cs"/>
          <a:sym typeface="Menl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opological Sort"/>
          <p:cNvSpPr txBox="1">
            <a:spLocks noGrp="1"/>
          </p:cNvSpPr>
          <p:nvPr>
            <p:ph type="ctrTitle"/>
          </p:nvPr>
        </p:nvSpPr>
        <p:spPr>
          <a:xfrm>
            <a:off x="-100170" y="139774"/>
            <a:ext cx="13205140" cy="5759037"/>
          </a:xfrm>
          <a:prstGeom prst="rect">
            <a:avLst/>
          </a:prstGeom>
        </p:spPr>
        <p:txBody>
          <a:bodyPr/>
          <a:lstStyle>
            <a:lvl1pPr>
              <a:defRPr sz="13400"/>
            </a:lvl1pPr>
          </a:lstStyle>
          <a:p>
            <a:r>
              <a:t>Topological Sort </a:t>
            </a:r>
          </a:p>
        </p:txBody>
      </p:sp>
      <p:sp>
        <p:nvSpPr>
          <p:cNvPr id="120" name="William Fiset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7165195"/>
            <a:ext cx="10464800" cy="1130301"/>
          </a:xfrm>
          <a:prstGeom prst="rect">
            <a:avLst/>
          </a:prstGeom>
        </p:spPr>
        <p:txBody>
          <a:bodyPr/>
          <a:lstStyle>
            <a:lvl1pPr>
              <a:defRPr sz="4800" b="1"/>
            </a:lvl1pPr>
          </a:lstStyle>
          <a:p>
            <a:r>
              <a:t>William Fiset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62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63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64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65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66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67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68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69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70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1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2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3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5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6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7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0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81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84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88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89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90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91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92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93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94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95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96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7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9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0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1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2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3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4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5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6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307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8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09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310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11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314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315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316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317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318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319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320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321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322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3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4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5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6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7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8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2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333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4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5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336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37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340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341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342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343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344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345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346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347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348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49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0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1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2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3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5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6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7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58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359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0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1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362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63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366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367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368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369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370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371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372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373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374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5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6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7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8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79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0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1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2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3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4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385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6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7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388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389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392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393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394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395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396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397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398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399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400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1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2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3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4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5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6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7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8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09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0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411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2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3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414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15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418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419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0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1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2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3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4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5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6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7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8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29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430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1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2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433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34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435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436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437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38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439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440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441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444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445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6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7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8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49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0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1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2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3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4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5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456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7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58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459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60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461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462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463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64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465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466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467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470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471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2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3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4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5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6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7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8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79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0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1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482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3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4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485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86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487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488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489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490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491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492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493" name="Not a dependency"/>
          <p:cNvSpPr txBox="1"/>
          <p:nvPr/>
        </p:nvSpPr>
        <p:spPr>
          <a:xfrm>
            <a:off x="8460978" y="9156699"/>
            <a:ext cx="451842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Not a dependency</a:t>
            </a:r>
          </a:p>
        </p:txBody>
      </p:sp>
      <p:sp>
        <p:nvSpPr>
          <p:cNvPr id="494" name="Line"/>
          <p:cNvSpPr/>
          <p:nvPr/>
        </p:nvSpPr>
        <p:spPr>
          <a:xfrm flipV="1">
            <a:off x="9413591" y="8751617"/>
            <a:ext cx="318182" cy="48511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5" name="Line"/>
          <p:cNvSpPr/>
          <p:nvPr/>
        </p:nvSpPr>
        <p:spPr>
          <a:xfrm flipH="1" flipV="1">
            <a:off x="12098634" y="8809713"/>
            <a:ext cx="188730" cy="43177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496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H"/>
          <p:cNvSpPr/>
          <p:nvPr/>
        </p:nvSpPr>
        <p:spPr>
          <a:xfrm>
            <a:off x="9918764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499" name="I"/>
          <p:cNvSpPr/>
          <p:nvPr/>
        </p:nvSpPr>
        <p:spPr>
          <a:xfrm>
            <a:off x="8974572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500" name="J"/>
          <p:cNvSpPr/>
          <p:nvPr/>
        </p:nvSpPr>
        <p:spPr>
          <a:xfrm>
            <a:off x="10862957" y="1609244"/>
            <a:ext cx="920793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501" name="K"/>
          <p:cNvSpPr/>
          <p:nvPr/>
        </p:nvSpPr>
        <p:spPr>
          <a:xfrm>
            <a:off x="7086187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502" name="A"/>
          <p:cNvSpPr/>
          <p:nvPr/>
        </p:nvSpPr>
        <p:spPr>
          <a:xfrm>
            <a:off x="1428409" y="1609244"/>
            <a:ext cx="920793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503" name="C"/>
          <p:cNvSpPr/>
          <p:nvPr/>
        </p:nvSpPr>
        <p:spPr>
          <a:xfrm>
            <a:off x="2365225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504" name="B"/>
          <p:cNvSpPr/>
          <p:nvPr/>
        </p:nvSpPr>
        <p:spPr>
          <a:xfrm>
            <a:off x="3309417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505" name="D"/>
          <p:cNvSpPr/>
          <p:nvPr/>
        </p:nvSpPr>
        <p:spPr>
          <a:xfrm>
            <a:off x="4253610" y="1609244"/>
            <a:ext cx="920793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506" name="F"/>
          <p:cNvSpPr/>
          <p:nvPr/>
        </p:nvSpPr>
        <p:spPr>
          <a:xfrm>
            <a:off x="5197802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507" name="E"/>
          <p:cNvSpPr/>
          <p:nvPr/>
        </p:nvSpPr>
        <p:spPr>
          <a:xfrm>
            <a:off x="6141994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508" name="G"/>
          <p:cNvSpPr/>
          <p:nvPr/>
        </p:nvSpPr>
        <p:spPr>
          <a:xfrm>
            <a:off x="8030379" y="160924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538" name="Connection Line"/>
          <p:cNvSpPr/>
          <p:nvPr/>
        </p:nvSpPr>
        <p:spPr>
          <a:xfrm>
            <a:off x="2786183" y="2570177"/>
            <a:ext cx="2494892" cy="5542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3" extrusionOk="0">
                <a:moveTo>
                  <a:pt x="21600" y="0"/>
                </a:moveTo>
                <a:cubicBezTo>
                  <a:pt x="14477" y="21300"/>
                  <a:pt x="7277" y="21600"/>
                  <a:pt x="0" y="901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39" name="Connection Line"/>
          <p:cNvSpPr/>
          <p:nvPr/>
        </p:nvSpPr>
        <p:spPr>
          <a:xfrm>
            <a:off x="2042165" y="1051141"/>
            <a:ext cx="2300836" cy="6020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23" extrusionOk="0">
                <a:moveTo>
                  <a:pt x="21600" y="16223"/>
                </a:moveTo>
                <a:cubicBezTo>
                  <a:pt x="13777" y="-4589"/>
                  <a:pt x="6577" y="-5377"/>
                  <a:pt x="0" y="1386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0" name="Connection Line"/>
          <p:cNvSpPr/>
          <p:nvPr/>
        </p:nvSpPr>
        <p:spPr>
          <a:xfrm>
            <a:off x="2166017" y="1343761"/>
            <a:ext cx="1155746" cy="284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4" extrusionOk="0">
                <a:moveTo>
                  <a:pt x="21600" y="15198"/>
                </a:moveTo>
                <a:cubicBezTo>
                  <a:pt x="14006" y="-5396"/>
                  <a:pt x="6806" y="-5061"/>
                  <a:pt x="0" y="16204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1" name="Connection Line"/>
          <p:cNvSpPr/>
          <p:nvPr/>
        </p:nvSpPr>
        <p:spPr>
          <a:xfrm>
            <a:off x="4912577" y="1452053"/>
            <a:ext cx="566491" cy="1794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8" extrusionOk="0">
                <a:moveTo>
                  <a:pt x="21600" y="12338"/>
                </a:moveTo>
                <a:cubicBezTo>
                  <a:pt x="13958" y="-5332"/>
                  <a:pt x="6758" y="-4022"/>
                  <a:pt x="0" y="16268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2" name="Connection Line"/>
          <p:cNvSpPr/>
          <p:nvPr/>
        </p:nvSpPr>
        <p:spPr>
          <a:xfrm>
            <a:off x="4726724" y="1258411"/>
            <a:ext cx="1562510" cy="3255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6104"/>
                </a:moveTo>
                <a:cubicBezTo>
                  <a:pt x="14302" y="-5400"/>
                  <a:pt x="7102" y="-5368"/>
                  <a:pt x="0" y="162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3" name="Connection Line"/>
          <p:cNvSpPr/>
          <p:nvPr/>
        </p:nvSpPr>
        <p:spPr>
          <a:xfrm>
            <a:off x="3944244" y="2533481"/>
            <a:ext cx="2350084" cy="5651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9" extrusionOk="0">
                <a:moveTo>
                  <a:pt x="21600" y="0"/>
                </a:moveTo>
                <a:cubicBezTo>
                  <a:pt x="14547" y="21100"/>
                  <a:pt x="7347" y="21600"/>
                  <a:pt x="0" y="150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4" name="Connection Line"/>
          <p:cNvSpPr/>
          <p:nvPr/>
        </p:nvSpPr>
        <p:spPr>
          <a:xfrm>
            <a:off x="6861729" y="856096"/>
            <a:ext cx="3212522" cy="750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6200"/>
                </a:moveTo>
                <a:cubicBezTo>
                  <a:pt x="14243" y="-5387"/>
                  <a:pt x="7043" y="-5400"/>
                  <a:pt x="0" y="1616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5" name="Connection Line"/>
          <p:cNvSpPr/>
          <p:nvPr/>
        </p:nvSpPr>
        <p:spPr>
          <a:xfrm>
            <a:off x="8551026" y="2541305"/>
            <a:ext cx="2537651" cy="4802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5" extrusionOk="0">
                <a:moveTo>
                  <a:pt x="21600" y="0"/>
                </a:moveTo>
                <a:cubicBezTo>
                  <a:pt x="16500" y="21233"/>
                  <a:pt x="9300" y="21600"/>
                  <a:pt x="0" y="1101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6" name="Connection Line"/>
          <p:cNvSpPr/>
          <p:nvPr/>
        </p:nvSpPr>
        <p:spPr>
          <a:xfrm>
            <a:off x="5804374" y="2489177"/>
            <a:ext cx="3261568" cy="6849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7" extrusionOk="0">
                <a:moveTo>
                  <a:pt x="21600" y="0"/>
                </a:moveTo>
                <a:cubicBezTo>
                  <a:pt x="14220" y="21159"/>
                  <a:pt x="7020" y="21600"/>
                  <a:pt x="0" y="1324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7" name="Connection Line"/>
          <p:cNvSpPr/>
          <p:nvPr/>
        </p:nvSpPr>
        <p:spPr>
          <a:xfrm>
            <a:off x="5815452" y="1069857"/>
            <a:ext cx="2276781" cy="5957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18" extrusionOk="0">
                <a:moveTo>
                  <a:pt x="21600" y="16218"/>
                </a:moveTo>
                <a:cubicBezTo>
                  <a:pt x="13673" y="-4690"/>
                  <a:pt x="6473" y="-5382"/>
                  <a:pt x="0" y="14141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8" name="Connection Line"/>
          <p:cNvSpPr/>
          <p:nvPr/>
        </p:nvSpPr>
        <p:spPr>
          <a:xfrm>
            <a:off x="8680729" y="1429905"/>
            <a:ext cx="566490" cy="17947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8" extrusionOk="0">
                <a:moveTo>
                  <a:pt x="21600" y="12338"/>
                </a:moveTo>
                <a:cubicBezTo>
                  <a:pt x="13958" y="-5332"/>
                  <a:pt x="6758" y="-4022"/>
                  <a:pt x="0" y="16268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49" name="Connection Line"/>
          <p:cNvSpPr/>
          <p:nvPr/>
        </p:nvSpPr>
        <p:spPr>
          <a:xfrm>
            <a:off x="10551590" y="2484371"/>
            <a:ext cx="430432" cy="1286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69" extrusionOk="0">
                <a:moveTo>
                  <a:pt x="21600" y="0"/>
                </a:moveTo>
                <a:cubicBezTo>
                  <a:pt x="14347" y="20276"/>
                  <a:pt x="7147" y="21600"/>
                  <a:pt x="0" y="3973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50" name="Connection Line"/>
          <p:cNvSpPr/>
          <p:nvPr/>
        </p:nvSpPr>
        <p:spPr>
          <a:xfrm>
            <a:off x="6845477" y="2485685"/>
            <a:ext cx="1364551" cy="382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200" extrusionOk="0">
                <a:moveTo>
                  <a:pt x="21600" y="140"/>
                </a:moveTo>
                <a:cubicBezTo>
                  <a:pt x="14172" y="21600"/>
                  <a:pt x="6972" y="21553"/>
                  <a:pt x="0" y="0"/>
                </a:cubicBezTo>
              </a:path>
            </a:pathLst>
          </a:custGeom>
          <a:ln w="50800">
            <a:solidFill>
              <a:srgbClr val="FFFFFF"/>
            </a:solidFill>
            <a:miter lim="400000"/>
          </a:ln>
        </p:spPr>
        <p:txBody>
          <a:bodyPr/>
          <a:lstStyle/>
          <a:p>
            <a:endParaRPr/>
          </a:p>
        </p:txBody>
      </p:sp>
      <p:sp>
        <p:nvSpPr>
          <p:cNvPr id="522" name="Line"/>
          <p:cNvSpPr/>
          <p:nvPr/>
        </p:nvSpPr>
        <p:spPr>
          <a:xfrm>
            <a:off x="3323510" y="1602213"/>
            <a:ext cx="84106" cy="92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3" name="Line"/>
          <p:cNvSpPr/>
          <p:nvPr/>
        </p:nvSpPr>
        <p:spPr>
          <a:xfrm>
            <a:off x="4314110" y="1623380"/>
            <a:ext cx="84106" cy="92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4" name="Line"/>
          <p:cNvSpPr/>
          <p:nvPr/>
        </p:nvSpPr>
        <p:spPr>
          <a:xfrm>
            <a:off x="5427477" y="1534480"/>
            <a:ext cx="84105" cy="92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5" name="Line"/>
          <p:cNvSpPr/>
          <p:nvPr/>
        </p:nvSpPr>
        <p:spPr>
          <a:xfrm>
            <a:off x="6274143" y="1559880"/>
            <a:ext cx="84106" cy="92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6" name="Line"/>
          <p:cNvSpPr/>
          <p:nvPr/>
        </p:nvSpPr>
        <p:spPr>
          <a:xfrm>
            <a:off x="8069077" y="1640313"/>
            <a:ext cx="84105" cy="92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7" name="Line"/>
          <p:cNvSpPr/>
          <p:nvPr/>
        </p:nvSpPr>
        <p:spPr>
          <a:xfrm>
            <a:off x="9203610" y="1530246"/>
            <a:ext cx="84105" cy="9255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8" name="Line"/>
          <p:cNvSpPr/>
          <p:nvPr/>
        </p:nvSpPr>
        <p:spPr>
          <a:xfrm>
            <a:off x="10041810" y="1572580"/>
            <a:ext cx="84105" cy="9255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29" name="Line"/>
          <p:cNvSpPr/>
          <p:nvPr/>
        </p:nvSpPr>
        <p:spPr>
          <a:xfrm flipV="1">
            <a:off x="5258113" y="2487377"/>
            <a:ext cx="94391" cy="10272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0" name="Line"/>
          <p:cNvSpPr/>
          <p:nvPr/>
        </p:nvSpPr>
        <p:spPr>
          <a:xfrm flipV="1">
            <a:off x="6265646" y="2466210"/>
            <a:ext cx="94391" cy="1027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1" name="Line"/>
          <p:cNvSpPr/>
          <p:nvPr/>
        </p:nvSpPr>
        <p:spPr>
          <a:xfrm flipV="1">
            <a:off x="8149480" y="2453510"/>
            <a:ext cx="94391" cy="102726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2" name="Line"/>
          <p:cNvSpPr/>
          <p:nvPr/>
        </p:nvSpPr>
        <p:spPr>
          <a:xfrm flipV="1">
            <a:off x="9021247" y="2419350"/>
            <a:ext cx="119527" cy="11397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3" name="Line"/>
          <p:cNvSpPr/>
          <p:nvPr/>
        </p:nvSpPr>
        <p:spPr>
          <a:xfrm flipV="1">
            <a:off x="10922014" y="2427817"/>
            <a:ext cx="119527" cy="11397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4" name="Line"/>
          <p:cNvSpPr/>
          <p:nvPr/>
        </p:nvSpPr>
        <p:spPr>
          <a:xfrm flipV="1">
            <a:off x="11037323" y="2487083"/>
            <a:ext cx="84652" cy="110415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35" name="A topological ordering is an ordering of the nodes in a directed graph where for each directed edge from node A to node B, node A appears before node B in the ordering."/>
          <p:cNvSpPr txBox="1"/>
          <p:nvPr/>
        </p:nvSpPr>
        <p:spPr>
          <a:xfrm>
            <a:off x="313251" y="3994506"/>
            <a:ext cx="12333490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A </a:t>
            </a:r>
            <a:r>
              <a:rPr b="1"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topological ordering</a:t>
            </a:r>
            <a:r>
              <a:rPr dirty="0"/>
              <a:t> is an ordering of the nodes in a directed graph where for each directed edge from node A to node B, node A appears before node B in the ordering.</a:t>
            </a:r>
          </a:p>
        </p:txBody>
      </p:sp>
      <p:sp>
        <p:nvSpPr>
          <p:cNvPr id="536" name="NOTE: Topological orderings are NOT unique."/>
          <p:cNvSpPr txBox="1"/>
          <p:nvPr/>
        </p:nvSpPr>
        <p:spPr>
          <a:xfrm>
            <a:off x="527211" y="8020732"/>
            <a:ext cx="11950378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b="1"/>
              <a:t>NOTE:</a:t>
            </a:r>
            <a:r>
              <a:t> Topological orderings are NOT unique.</a:t>
            </a:r>
          </a:p>
        </p:txBody>
      </p:sp>
      <p:sp>
        <p:nvSpPr>
          <p:cNvPr id="537" name="The topological sort algorithm can find a topological ordering in O(V+E) time!"/>
          <p:cNvSpPr txBox="1"/>
          <p:nvPr/>
        </p:nvSpPr>
        <p:spPr>
          <a:xfrm>
            <a:off x="622852" y="6389573"/>
            <a:ext cx="1161100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The </a:t>
            </a:r>
            <a:r>
              <a:rPr b="1"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topological sort</a:t>
            </a:r>
            <a:r>
              <a:rPr dirty="0"/>
              <a:t> algorithm can find a topological ordering in </a:t>
            </a:r>
            <a:r>
              <a:rPr b="1" dirty="0">
                <a:solidFill>
                  <a:schemeClr val="accent3">
                    <a:hueOff val="-499813"/>
                    <a:satOff val="-5228"/>
                    <a:lumOff val="24899"/>
                  </a:schemeClr>
                </a:solidFill>
              </a:rPr>
              <a:t>O(V+E)</a:t>
            </a:r>
            <a:r>
              <a:rPr dirty="0"/>
              <a:t> time!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any real world situations can be modelled as a graph with directed edges where some events must occur before others."/>
          <p:cNvSpPr txBox="1"/>
          <p:nvPr/>
        </p:nvSpPr>
        <p:spPr>
          <a:xfrm>
            <a:off x="418538" y="1015813"/>
            <a:ext cx="12167724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Many real world situations can be modelled as a graph with directed edges where some events must occur before others.</a:t>
            </a:r>
          </a:p>
        </p:txBody>
      </p:sp>
      <p:sp>
        <p:nvSpPr>
          <p:cNvPr id="123" name="School class prerequisites…"/>
          <p:cNvSpPr txBox="1"/>
          <p:nvPr/>
        </p:nvSpPr>
        <p:spPr>
          <a:xfrm>
            <a:off x="2518719" y="3346450"/>
            <a:ext cx="7967362" cy="4787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21105" indent="-421105" algn="l">
              <a:buSzPct val="75000"/>
              <a:buChar char="•"/>
            </a:pPr>
            <a:r>
              <a:t>School class prerequisites</a:t>
            </a:r>
          </a:p>
          <a:p>
            <a:pPr algn="l"/>
            <a:endParaRPr/>
          </a:p>
          <a:p>
            <a:pPr marL="421105" indent="-421105" algn="l">
              <a:buSzPct val="75000"/>
              <a:buChar char="•"/>
            </a:pPr>
            <a:r>
              <a:t>Program dependencies</a:t>
            </a:r>
          </a:p>
          <a:p>
            <a:pPr marL="421105" indent="-421105" algn="l">
              <a:buSzPct val="75000"/>
              <a:buChar char="•"/>
            </a:pPr>
            <a:endParaRPr/>
          </a:p>
          <a:p>
            <a:pPr marL="421105" indent="-421105" algn="l">
              <a:buSzPct val="75000"/>
              <a:buChar char="•"/>
            </a:pPr>
            <a:r>
              <a:t>Event scheduling</a:t>
            </a:r>
          </a:p>
          <a:p>
            <a:pPr marL="421105" indent="-421105" algn="l">
              <a:buSzPct val="75000"/>
              <a:buChar char="•"/>
            </a:pPr>
            <a:endParaRPr/>
          </a:p>
          <a:p>
            <a:pPr marL="421105" indent="-421105" algn="l">
              <a:buSzPct val="75000"/>
              <a:buChar char="•"/>
            </a:pPr>
            <a:r>
              <a:t>Assembly instructions</a:t>
            </a:r>
          </a:p>
          <a:p>
            <a:pPr marL="421105" indent="-421105" algn="l">
              <a:buSzPct val="75000"/>
              <a:buChar char="•"/>
            </a:pPr>
            <a:endParaRPr/>
          </a:p>
          <a:p>
            <a:pPr marL="421105" indent="-421105" algn="l">
              <a:buSzPct val="75000"/>
              <a:buChar char="•"/>
            </a:pPr>
            <a:r>
              <a:t>Etc…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553" name="Not every graph can have a topological ordering. A graph which contains a cycle cannot have a valid ordering:"/>
          <p:cNvSpPr txBox="1"/>
          <p:nvPr/>
        </p:nvSpPr>
        <p:spPr>
          <a:xfrm>
            <a:off x="712694" y="1810829"/>
            <a:ext cx="11489638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Not every graph can have a topological ordering. A graph which contains a </a:t>
            </a:r>
            <a:r>
              <a:rPr b="1" dirty="0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cycle</a:t>
            </a:r>
            <a:r>
              <a:rPr dirty="0"/>
              <a:t> cannot have a valid ordering:</a:t>
            </a:r>
          </a:p>
        </p:txBody>
      </p:sp>
      <p:sp>
        <p:nvSpPr>
          <p:cNvPr id="554" name="1"/>
          <p:cNvSpPr/>
          <p:nvPr/>
        </p:nvSpPr>
        <p:spPr>
          <a:xfrm>
            <a:off x="3200400" y="46990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55" name="0"/>
          <p:cNvSpPr/>
          <p:nvPr/>
        </p:nvSpPr>
        <p:spPr>
          <a:xfrm>
            <a:off x="4457700" y="72517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56" name="2"/>
          <p:cNvSpPr/>
          <p:nvPr/>
        </p:nvSpPr>
        <p:spPr>
          <a:xfrm>
            <a:off x="5524500" y="40640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57" name="5"/>
          <p:cNvSpPr/>
          <p:nvPr/>
        </p:nvSpPr>
        <p:spPr>
          <a:xfrm>
            <a:off x="7924800" y="74676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58" name="4"/>
          <p:cNvSpPr/>
          <p:nvPr/>
        </p:nvSpPr>
        <p:spPr>
          <a:xfrm>
            <a:off x="8534400" y="4863318"/>
            <a:ext cx="611163" cy="61116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59" name="3"/>
          <p:cNvSpPr/>
          <p:nvPr/>
        </p:nvSpPr>
        <p:spPr>
          <a:xfrm>
            <a:off x="6362700" y="5859488"/>
            <a:ext cx="611163" cy="61116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60" name="Line"/>
          <p:cNvSpPr/>
          <p:nvPr/>
        </p:nvSpPr>
        <p:spPr>
          <a:xfrm flipV="1">
            <a:off x="7016799" y="5344814"/>
            <a:ext cx="1478410" cy="64809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1" name="Line"/>
          <p:cNvSpPr/>
          <p:nvPr/>
        </p:nvSpPr>
        <p:spPr>
          <a:xfrm flipH="1">
            <a:off x="8303270" y="5539779"/>
            <a:ext cx="427832" cy="18934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2" name="Line"/>
          <p:cNvSpPr/>
          <p:nvPr/>
        </p:nvSpPr>
        <p:spPr>
          <a:xfrm flipH="1" flipV="1">
            <a:off x="6809273" y="6451888"/>
            <a:ext cx="1113543" cy="111354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3" name="Line"/>
          <p:cNvSpPr/>
          <p:nvPr/>
        </p:nvSpPr>
        <p:spPr>
          <a:xfrm>
            <a:off x="5175845" y="7632501"/>
            <a:ext cx="2700536" cy="13389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4" name="Line"/>
          <p:cNvSpPr/>
          <p:nvPr/>
        </p:nvSpPr>
        <p:spPr>
          <a:xfrm flipH="1" flipV="1">
            <a:off x="3625849" y="5329237"/>
            <a:ext cx="977951" cy="188287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5" name="Line"/>
          <p:cNvSpPr/>
          <p:nvPr/>
        </p:nvSpPr>
        <p:spPr>
          <a:xfrm flipV="1">
            <a:off x="3880445" y="4528542"/>
            <a:ext cx="1618358" cy="398860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6" name="Line"/>
          <p:cNvSpPr/>
          <p:nvPr/>
        </p:nvSpPr>
        <p:spPr>
          <a:xfrm flipV="1">
            <a:off x="5010745" y="6392217"/>
            <a:ext cx="1333004" cy="92278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7" name="Line"/>
          <p:cNvSpPr/>
          <p:nvPr/>
        </p:nvSpPr>
        <p:spPr>
          <a:xfrm>
            <a:off x="6045447" y="4683670"/>
            <a:ext cx="457697" cy="114106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68" name="Line"/>
          <p:cNvSpPr/>
          <p:nvPr/>
        </p:nvSpPr>
        <p:spPr>
          <a:xfrm>
            <a:off x="6172447" y="4467770"/>
            <a:ext cx="2325540" cy="52779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571" name="1"/>
          <p:cNvSpPr/>
          <p:nvPr/>
        </p:nvSpPr>
        <p:spPr>
          <a:xfrm>
            <a:off x="3200400" y="46990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1</a:t>
            </a:r>
          </a:p>
        </p:txBody>
      </p:sp>
      <p:sp>
        <p:nvSpPr>
          <p:cNvPr id="572" name="0"/>
          <p:cNvSpPr/>
          <p:nvPr/>
        </p:nvSpPr>
        <p:spPr>
          <a:xfrm>
            <a:off x="4457700" y="72517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0</a:t>
            </a:r>
          </a:p>
        </p:txBody>
      </p:sp>
      <p:sp>
        <p:nvSpPr>
          <p:cNvPr id="573" name="2"/>
          <p:cNvSpPr/>
          <p:nvPr/>
        </p:nvSpPr>
        <p:spPr>
          <a:xfrm>
            <a:off x="5524500" y="4064000"/>
            <a:ext cx="611163" cy="61116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2</a:t>
            </a:r>
          </a:p>
        </p:txBody>
      </p:sp>
      <p:sp>
        <p:nvSpPr>
          <p:cNvPr id="574" name="5"/>
          <p:cNvSpPr/>
          <p:nvPr/>
        </p:nvSpPr>
        <p:spPr>
          <a:xfrm>
            <a:off x="7924800" y="7467600"/>
            <a:ext cx="611163" cy="61116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5</a:t>
            </a:r>
          </a:p>
        </p:txBody>
      </p:sp>
      <p:sp>
        <p:nvSpPr>
          <p:cNvPr id="575" name="4"/>
          <p:cNvSpPr/>
          <p:nvPr/>
        </p:nvSpPr>
        <p:spPr>
          <a:xfrm>
            <a:off x="8534400" y="4863318"/>
            <a:ext cx="611163" cy="61116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4</a:t>
            </a:r>
          </a:p>
        </p:txBody>
      </p:sp>
      <p:sp>
        <p:nvSpPr>
          <p:cNvPr id="576" name="3"/>
          <p:cNvSpPr/>
          <p:nvPr/>
        </p:nvSpPr>
        <p:spPr>
          <a:xfrm>
            <a:off x="6362700" y="5859488"/>
            <a:ext cx="611163" cy="61116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fontScale="92500"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3</a:t>
            </a:r>
          </a:p>
        </p:txBody>
      </p:sp>
      <p:sp>
        <p:nvSpPr>
          <p:cNvPr id="577" name="Line"/>
          <p:cNvSpPr/>
          <p:nvPr/>
        </p:nvSpPr>
        <p:spPr>
          <a:xfrm flipV="1">
            <a:off x="7016799" y="5344814"/>
            <a:ext cx="1478410" cy="648098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8" name="Line"/>
          <p:cNvSpPr/>
          <p:nvPr/>
        </p:nvSpPr>
        <p:spPr>
          <a:xfrm flipH="1">
            <a:off x="8303270" y="5539779"/>
            <a:ext cx="427832" cy="1893492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79" name="Line"/>
          <p:cNvSpPr/>
          <p:nvPr/>
        </p:nvSpPr>
        <p:spPr>
          <a:xfrm flipH="1" flipV="1">
            <a:off x="6809273" y="6451888"/>
            <a:ext cx="1113543" cy="1113542"/>
          </a:xfrm>
          <a:prstGeom prst="line">
            <a:avLst/>
          </a:prstGeom>
          <a:ln w="381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0" name="Line"/>
          <p:cNvSpPr/>
          <p:nvPr/>
        </p:nvSpPr>
        <p:spPr>
          <a:xfrm>
            <a:off x="5175845" y="7632501"/>
            <a:ext cx="2700536" cy="13389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1" name="Line"/>
          <p:cNvSpPr/>
          <p:nvPr/>
        </p:nvSpPr>
        <p:spPr>
          <a:xfrm flipH="1" flipV="1">
            <a:off x="3625849" y="5329237"/>
            <a:ext cx="977951" cy="188287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2" name="Line"/>
          <p:cNvSpPr/>
          <p:nvPr/>
        </p:nvSpPr>
        <p:spPr>
          <a:xfrm flipV="1">
            <a:off x="3880445" y="4528542"/>
            <a:ext cx="1618358" cy="398860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3" name="Line"/>
          <p:cNvSpPr/>
          <p:nvPr/>
        </p:nvSpPr>
        <p:spPr>
          <a:xfrm>
            <a:off x="6172447" y="4467770"/>
            <a:ext cx="2325540" cy="52779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4" name="Line"/>
          <p:cNvSpPr/>
          <p:nvPr/>
        </p:nvSpPr>
        <p:spPr>
          <a:xfrm flipV="1">
            <a:off x="5010745" y="6392217"/>
            <a:ext cx="1333004" cy="92278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5" name="Line"/>
          <p:cNvSpPr/>
          <p:nvPr/>
        </p:nvSpPr>
        <p:spPr>
          <a:xfrm>
            <a:off x="6045447" y="4683670"/>
            <a:ext cx="457697" cy="114106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586" name="Not every graph can have a topological ordering. A graph which contains a cycle cannot have a valid ordering:"/>
          <p:cNvSpPr txBox="1"/>
          <p:nvPr/>
        </p:nvSpPr>
        <p:spPr>
          <a:xfrm>
            <a:off x="779929" y="1810829"/>
            <a:ext cx="11422403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Not every graph can have a topological ordering. A graph which contains a </a:t>
            </a:r>
            <a:r>
              <a:rPr b="1" dirty="0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cycle</a:t>
            </a:r>
            <a:r>
              <a:rPr dirty="0"/>
              <a:t> cannot have a valid ordering: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589" name="The only type of graph which has a valid topological ordering is a Directed Acyclic Graph (DAG). These are graphs with directed edges and no cycles."/>
          <p:cNvSpPr txBox="1"/>
          <p:nvPr/>
        </p:nvSpPr>
        <p:spPr>
          <a:xfrm>
            <a:off x="-23304" y="1654123"/>
            <a:ext cx="12683704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dirty="0"/>
              <a:t>The only type of graph which has a valid topological ordering is a </a:t>
            </a:r>
            <a:r>
              <a:rPr b="1" dirty="0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Directed Acyclic Graph (DAG)</a:t>
            </a:r>
            <a:r>
              <a:rPr dirty="0"/>
              <a:t>. These are graphs with directed edges and no cycles. 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592" name="Q: How do I verify that my graph does not contain a directed cycle?"/>
          <p:cNvSpPr txBox="1"/>
          <p:nvPr/>
        </p:nvSpPr>
        <p:spPr>
          <a:xfrm>
            <a:off x="-145666" y="4713261"/>
            <a:ext cx="13296132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b="1"/>
              <a:t>Q:</a:t>
            </a:r>
            <a:r>
              <a:t> How do I verify that my graph does not contain a directed cycle?</a:t>
            </a:r>
          </a:p>
        </p:txBody>
      </p:sp>
      <p:sp>
        <p:nvSpPr>
          <p:cNvPr id="593" name="A: One method is to use Tarjan’s strongly connected component algorithm which can be used to find these cycles."/>
          <p:cNvSpPr txBox="1"/>
          <p:nvPr/>
        </p:nvSpPr>
        <p:spPr>
          <a:xfrm>
            <a:off x="-23304" y="6343650"/>
            <a:ext cx="126837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rPr b="1"/>
              <a:t>A:</a:t>
            </a:r>
            <a:r>
              <a:t> One method is to use Tarjan’s strongly connected component algorithm which can be used to find these cycles.</a:t>
            </a:r>
          </a:p>
        </p:txBody>
      </p:sp>
      <p:sp>
        <p:nvSpPr>
          <p:cNvPr id="594" name="The only type of graph which has a valid topological ordering is a Directed Acyclic Graph (DAG). These are graphs with directed edges and no cycles."/>
          <p:cNvSpPr txBox="1"/>
          <p:nvPr/>
        </p:nvSpPr>
        <p:spPr>
          <a:xfrm>
            <a:off x="-23304" y="1654123"/>
            <a:ext cx="12683704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The only type of graph which has a valid topological ordering is a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Directed Acyclic Graph (DAG)</a:t>
            </a:r>
            <a:r>
              <a:t>. These are graphs with directed edges and no cycles. 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597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  <p:sp>
        <p:nvSpPr>
          <p:cNvPr id="598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599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600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601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602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603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604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605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606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607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8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09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0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1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2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3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4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5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616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17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618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621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622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623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624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625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626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627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628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629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630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1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2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3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4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5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6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7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38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639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0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641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42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645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646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647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648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649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650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651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652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653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654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5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6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7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8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59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0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1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2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663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4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665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66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667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670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671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672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673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674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675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676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677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678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679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0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1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2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3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4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5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6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7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688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89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690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691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692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693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696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697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698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699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700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701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702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703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704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705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6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7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8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09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0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1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2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3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714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5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716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17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718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719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720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723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724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725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726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727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728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729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730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731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732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3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4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5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6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7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8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39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0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741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2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743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44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745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746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747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748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lass B"/>
          <p:cNvSpPr/>
          <p:nvPr/>
        </p:nvSpPr>
        <p:spPr>
          <a:xfrm>
            <a:off x="741883" y="6816824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B</a:t>
            </a:r>
          </a:p>
        </p:txBody>
      </p:sp>
      <p:sp>
        <p:nvSpPr>
          <p:cNvPr id="126" name="Class E"/>
          <p:cNvSpPr/>
          <p:nvPr/>
        </p:nvSpPr>
        <p:spPr>
          <a:xfrm>
            <a:off x="5555277" y="6073376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E</a:t>
            </a:r>
          </a:p>
        </p:txBody>
      </p:sp>
      <p:sp>
        <p:nvSpPr>
          <p:cNvPr id="127" name="Class F"/>
          <p:cNvSpPr/>
          <p:nvPr/>
        </p:nvSpPr>
        <p:spPr>
          <a:xfrm>
            <a:off x="5431275" y="7751288"/>
            <a:ext cx="2406915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F</a:t>
            </a:r>
          </a:p>
        </p:txBody>
      </p:sp>
      <p:sp>
        <p:nvSpPr>
          <p:cNvPr id="128" name="Class A"/>
          <p:cNvSpPr/>
          <p:nvPr/>
        </p:nvSpPr>
        <p:spPr>
          <a:xfrm>
            <a:off x="741883" y="3922277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A</a:t>
            </a:r>
          </a:p>
        </p:txBody>
      </p:sp>
      <p:sp>
        <p:nvSpPr>
          <p:cNvPr id="129" name="Class C"/>
          <p:cNvSpPr/>
          <p:nvPr/>
        </p:nvSpPr>
        <p:spPr>
          <a:xfrm>
            <a:off x="5555277" y="2965611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C</a:t>
            </a:r>
          </a:p>
        </p:txBody>
      </p:sp>
      <p:sp>
        <p:nvSpPr>
          <p:cNvPr id="130" name="Class D"/>
          <p:cNvSpPr/>
          <p:nvPr/>
        </p:nvSpPr>
        <p:spPr>
          <a:xfrm>
            <a:off x="5555277" y="4518749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D</a:t>
            </a:r>
          </a:p>
        </p:txBody>
      </p:sp>
      <p:sp>
        <p:nvSpPr>
          <p:cNvPr id="131" name="Class H"/>
          <p:cNvSpPr/>
          <p:nvPr/>
        </p:nvSpPr>
        <p:spPr>
          <a:xfrm>
            <a:off x="9671232" y="6073376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H</a:t>
            </a:r>
          </a:p>
        </p:txBody>
      </p:sp>
      <p:sp>
        <p:nvSpPr>
          <p:cNvPr id="132" name="Class I"/>
          <p:cNvSpPr/>
          <p:nvPr/>
        </p:nvSpPr>
        <p:spPr>
          <a:xfrm>
            <a:off x="9671232" y="7751288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I</a:t>
            </a:r>
          </a:p>
        </p:txBody>
      </p:sp>
      <p:sp>
        <p:nvSpPr>
          <p:cNvPr id="133" name="Line"/>
          <p:cNvSpPr/>
          <p:nvPr/>
        </p:nvSpPr>
        <p:spPr>
          <a:xfrm flipV="1">
            <a:off x="3236940" y="3473260"/>
            <a:ext cx="2222426" cy="89865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" name="Line"/>
          <p:cNvSpPr/>
          <p:nvPr/>
        </p:nvSpPr>
        <p:spPr>
          <a:xfrm flipV="1">
            <a:off x="3248596" y="5331396"/>
            <a:ext cx="2179497" cy="171351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" name="Line"/>
          <p:cNvSpPr/>
          <p:nvPr/>
        </p:nvSpPr>
        <p:spPr>
          <a:xfrm>
            <a:off x="3253833" y="7315835"/>
            <a:ext cx="2047441" cy="102956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6" name="Line"/>
          <p:cNvSpPr/>
          <p:nvPr/>
        </p:nvSpPr>
        <p:spPr>
          <a:xfrm>
            <a:off x="8077091" y="5001763"/>
            <a:ext cx="1553865" cy="149360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7" name="Line"/>
          <p:cNvSpPr/>
          <p:nvPr/>
        </p:nvSpPr>
        <p:spPr>
          <a:xfrm>
            <a:off x="7976689" y="8256751"/>
            <a:ext cx="155604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" name="Class J"/>
          <p:cNvSpPr/>
          <p:nvPr/>
        </p:nvSpPr>
        <p:spPr>
          <a:xfrm>
            <a:off x="9671232" y="3700227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J</a:t>
            </a:r>
          </a:p>
        </p:txBody>
      </p:sp>
      <p:sp>
        <p:nvSpPr>
          <p:cNvPr id="139" name="Line"/>
          <p:cNvSpPr/>
          <p:nvPr/>
        </p:nvSpPr>
        <p:spPr>
          <a:xfrm>
            <a:off x="3218625" y="4480269"/>
            <a:ext cx="2257301" cy="72561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0" name="Line"/>
          <p:cNvSpPr/>
          <p:nvPr/>
        </p:nvSpPr>
        <p:spPr>
          <a:xfrm>
            <a:off x="8036200" y="6578840"/>
            <a:ext cx="1556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1" name="Line"/>
          <p:cNvSpPr/>
          <p:nvPr/>
        </p:nvSpPr>
        <p:spPr>
          <a:xfrm flipV="1">
            <a:off x="8132199" y="4181340"/>
            <a:ext cx="1402251" cy="63345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" name="Line"/>
          <p:cNvSpPr/>
          <p:nvPr/>
        </p:nvSpPr>
        <p:spPr>
          <a:xfrm>
            <a:off x="8011193" y="3438261"/>
            <a:ext cx="1503427" cy="62195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3" name="Suppose you’re a student at university X and you want to take Class H, then you must take classes A, B, D and E as prerequisites.…"/>
          <p:cNvSpPr txBox="1"/>
          <p:nvPr/>
        </p:nvSpPr>
        <p:spPr>
          <a:xfrm>
            <a:off x="357809" y="750080"/>
            <a:ext cx="12395037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Suppose you’re a student at university X and you want to take Class H, then you must take classes A, B, D and E as prerequisites.</a:t>
            </a:r>
          </a:p>
          <a:p>
            <a:r>
              <a:rPr dirty="0"/>
              <a:t>In this sense there is an </a:t>
            </a:r>
            <a:r>
              <a:rPr b="1"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ordering</a:t>
            </a:r>
            <a:r>
              <a:rPr dirty="0"/>
              <a:t> on the nodes of the graph.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751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752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753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754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755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756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757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758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759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760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1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2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3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4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5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6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7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68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769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0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771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72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773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774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775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776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777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780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781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782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783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784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785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786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787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788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789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0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1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2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3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4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5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6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7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798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799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800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01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802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803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804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805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806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807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10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811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12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13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814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815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816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817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18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819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0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1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2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3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4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5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6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7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828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29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830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31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832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833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834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835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836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837" name="B"/>
          <p:cNvSpPr/>
          <p:nvPr/>
        </p:nvSpPr>
        <p:spPr>
          <a:xfrm>
            <a:off x="475819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38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41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842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43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44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845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846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847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848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49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850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1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2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3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4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5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6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7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58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859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0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861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62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863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864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865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866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867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868" name="B"/>
          <p:cNvSpPr/>
          <p:nvPr/>
        </p:nvSpPr>
        <p:spPr>
          <a:xfrm>
            <a:off x="475819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69" name="E"/>
          <p:cNvSpPr/>
          <p:nvPr/>
        </p:nvSpPr>
        <p:spPr>
          <a:xfrm>
            <a:off x="3779685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70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873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874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875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876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877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878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879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880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881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882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3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4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5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6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7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8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89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0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891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2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893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894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895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896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897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898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899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900" name="B"/>
          <p:cNvSpPr/>
          <p:nvPr/>
        </p:nvSpPr>
        <p:spPr>
          <a:xfrm>
            <a:off x="4758191" y="8293548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901" name="E"/>
          <p:cNvSpPr/>
          <p:nvPr/>
        </p:nvSpPr>
        <p:spPr>
          <a:xfrm>
            <a:off x="3779685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902" name="D"/>
          <p:cNvSpPr/>
          <p:nvPr/>
        </p:nvSpPr>
        <p:spPr>
          <a:xfrm>
            <a:off x="2869327" y="8300701"/>
            <a:ext cx="667971" cy="667971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903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906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907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908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909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910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911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912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913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914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915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6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7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8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19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20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21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22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23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924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25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926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27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928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929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930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931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932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933" name="B"/>
          <p:cNvSpPr/>
          <p:nvPr/>
        </p:nvSpPr>
        <p:spPr>
          <a:xfrm>
            <a:off x="4758191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934" name="E"/>
          <p:cNvSpPr/>
          <p:nvPr/>
        </p:nvSpPr>
        <p:spPr>
          <a:xfrm>
            <a:off x="3779685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935" name="D"/>
          <p:cNvSpPr/>
          <p:nvPr/>
        </p:nvSpPr>
        <p:spPr>
          <a:xfrm>
            <a:off x="2869327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936" name="C"/>
          <p:cNvSpPr/>
          <p:nvPr/>
        </p:nvSpPr>
        <p:spPr>
          <a:xfrm>
            <a:off x="1925659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937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940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941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942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943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944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945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946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947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948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949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0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1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2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3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4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5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6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7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958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59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960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61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962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963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964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965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966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967" name="B"/>
          <p:cNvSpPr/>
          <p:nvPr/>
        </p:nvSpPr>
        <p:spPr>
          <a:xfrm>
            <a:off x="4758191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968" name="E"/>
          <p:cNvSpPr/>
          <p:nvPr/>
        </p:nvSpPr>
        <p:spPr>
          <a:xfrm>
            <a:off x="3779685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969" name="D"/>
          <p:cNvSpPr/>
          <p:nvPr/>
        </p:nvSpPr>
        <p:spPr>
          <a:xfrm>
            <a:off x="2869327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970" name="C"/>
          <p:cNvSpPr/>
          <p:nvPr/>
        </p:nvSpPr>
        <p:spPr>
          <a:xfrm>
            <a:off x="1925659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971" name="A"/>
          <p:cNvSpPr/>
          <p:nvPr/>
        </p:nvSpPr>
        <p:spPr>
          <a:xfrm>
            <a:off x="983722" y="8300701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972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A"/>
          <p:cNvSpPr/>
          <p:nvPr/>
        </p:nvSpPr>
        <p:spPr>
          <a:xfrm>
            <a:off x="3563878" y="2814610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975" name="Directed Acyclic Graphs(DAG)"/>
          <p:cNvSpPr txBox="1">
            <a:spLocks noGrp="1"/>
          </p:cNvSpPr>
          <p:nvPr>
            <p:ph type="title"/>
          </p:nvPr>
        </p:nvSpPr>
        <p:spPr>
          <a:xfrm>
            <a:off x="76589" y="96955"/>
            <a:ext cx="12851622" cy="1127013"/>
          </a:xfrm>
          <a:prstGeom prst="rect">
            <a:avLst/>
          </a:prstGeom>
        </p:spPr>
        <p:txBody>
          <a:bodyPr/>
          <a:lstStyle>
            <a:lvl1pPr defTabSz="432308">
              <a:defRPr sz="5920" b="1"/>
            </a:lvl1pPr>
          </a:lstStyle>
          <a:p>
            <a:r>
              <a:t>Directed Acyclic Graphs(DAG)</a:t>
            </a:r>
          </a:p>
        </p:txBody>
      </p:sp>
      <p:sp>
        <p:nvSpPr>
          <p:cNvPr id="976" name="B"/>
          <p:cNvSpPr/>
          <p:nvPr/>
        </p:nvSpPr>
        <p:spPr>
          <a:xfrm>
            <a:off x="2200744" y="4851682"/>
            <a:ext cx="667972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977" name="C"/>
          <p:cNvSpPr/>
          <p:nvPr/>
        </p:nvSpPr>
        <p:spPr>
          <a:xfrm>
            <a:off x="4664545" y="4758549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978" name="D"/>
          <p:cNvSpPr/>
          <p:nvPr/>
        </p:nvSpPr>
        <p:spPr>
          <a:xfrm>
            <a:off x="6078478" y="3344616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979" name="G"/>
          <p:cNvSpPr/>
          <p:nvPr/>
        </p:nvSpPr>
        <p:spPr>
          <a:xfrm>
            <a:off x="6578011" y="5152414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980" name="F"/>
          <p:cNvSpPr/>
          <p:nvPr/>
        </p:nvSpPr>
        <p:spPr>
          <a:xfrm>
            <a:off x="3911011" y="6871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981" name="I"/>
          <p:cNvSpPr/>
          <p:nvPr/>
        </p:nvSpPr>
        <p:spPr>
          <a:xfrm>
            <a:off x="5792747" y="62361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982" name="E"/>
          <p:cNvSpPr/>
          <p:nvPr/>
        </p:nvSpPr>
        <p:spPr>
          <a:xfrm>
            <a:off x="8068144" y="4428349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983" name="H"/>
          <p:cNvSpPr/>
          <p:nvPr/>
        </p:nvSpPr>
        <p:spPr>
          <a:xfrm>
            <a:off x="8961675" y="6032948"/>
            <a:ext cx="667971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984" name="Line"/>
          <p:cNvSpPr/>
          <p:nvPr/>
        </p:nvSpPr>
        <p:spPr>
          <a:xfrm flipH="1">
            <a:off x="2751865" y="3523390"/>
            <a:ext cx="887016" cy="13385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5" name="Line"/>
          <p:cNvSpPr/>
          <p:nvPr/>
        </p:nvSpPr>
        <p:spPr>
          <a:xfrm>
            <a:off x="4053747" y="3497990"/>
            <a:ext cx="803739" cy="122330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6" name="Line"/>
          <p:cNvSpPr/>
          <p:nvPr/>
        </p:nvSpPr>
        <p:spPr>
          <a:xfrm flipH="1">
            <a:off x="4415697" y="5472800"/>
            <a:ext cx="442384" cy="140659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7" name="Line"/>
          <p:cNvSpPr/>
          <p:nvPr/>
        </p:nvSpPr>
        <p:spPr>
          <a:xfrm>
            <a:off x="5239080" y="5396600"/>
            <a:ext cx="608477" cy="82490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8" name="Line"/>
          <p:cNvSpPr/>
          <p:nvPr/>
        </p:nvSpPr>
        <p:spPr>
          <a:xfrm>
            <a:off x="4214613" y="3271467"/>
            <a:ext cx="1758290" cy="2961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89" name="Line"/>
          <p:cNvSpPr/>
          <p:nvPr/>
        </p:nvSpPr>
        <p:spPr>
          <a:xfrm>
            <a:off x="6559880" y="4041933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0" name="Line"/>
          <p:cNvSpPr/>
          <p:nvPr/>
        </p:nvSpPr>
        <p:spPr>
          <a:xfrm>
            <a:off x="8610490" y="5088477"/>
            <a:ext cx="492986" cy="9361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1" name="Line"/>
          <p:cNvSpPr/>
          <p:nvPr/>
        </p:nvSpPr>
        <p:spPr>
          <a:xfrm>
            <a:off x="6813880" y="3804867"/>
            <a:ext cx="1266496" cy="79818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2" name="J"/>
          <p:cNvSpPr/>
          <p:nvPr/>
        </p:nvSpPr>
        <p:spPr>
          <a:xfrm>
            <a:off x="2624078" y="6684881"/>
            <a:ext cx="667971" cy="667972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993" name="Line"/>
          <p:cNvSpPr/>
          <p:nvPr/>
        </p:nvSpPr>
        <p:spPr>
          <a:xfrm>
            <a:off x="2605947" y="5574400"/>
            <a:ext cx="204987" cy="105873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4" name="K"/>
          <p:cNvSpPr/>
          <p:nvPr/>
        </p:nvSpPr>
        <p:spPr>
          <a:xfrm>
            <a:off x="7377211" y="6032948"/>
            <a:ext cx="667972" cy="667971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995" name="Line"/>
          <p:cNvSpPr/>
          <p:nvPr/>
        </p:nvSpPr>
        <p:spPr>
          <a:xfrm flipH="1">
            <a:off x="7929849" y="5063077"/>
            <a:ext cx="282708" cy="93186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996" name="I"/>
          <p:cNvSpPr/>
          <p:nvPr/>
        </p:nvSpPr>
        <p:spPr>
          <a:xfrm>
            <a:off x="10326647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997" name="F"/>
          <p:cNvSpPr/>
          <p:nvPr/>
        </p:nvSpPr>
        <p:spPr>
          <a:xfrm>
            <a:off x="9384710" y="8293548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998" name="J"/>
          <p:cNvSpPr/>
          <p:nvPr/>
        </p:nvSpPr>
        <p:spPr>
          <a:xfrm>
            <a:off x="8442774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999" name="K"/>
          <p:cNvSpPr/>
          <p:nvPr/>
        </p:nvSpPr>
        <p:spPr>
          <a:xfrm>
            <a:off x="7500838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000" name="H"/>
          <p:cNvSpPr/>
          <p:nvPr/>
        </p:nvSpPr>
        <p:spPr>
          <a:xfrm>
            <a:off x="6578011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001" name="G"/>
          <p:cNvSpPr/>
          <p:nvPr/>
        </p:nvSpPr>
        <p:spPr>
          <a:xfrm>
            <a:off x="5655185" y="829156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002" name="B"/>
          <p:cNvSpPr/>
          <p:nvPr/>
        </p:nvSpPr>
        <p:spPr>
          <a:xfrm>
            <a:off x="4758191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003" name="E"/>
          <p:cNvSpPr/>
          <p:nvPr/>
        </p:nvSpPr>
        <p:spPr>
          <a:xfrm>
            <a:off x="3779685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004" name="D"/>
          <p:cNvSpPr/>
          <p:nvPr/>
        </p:nvSpPr>
        <p:spPr>
          <a:xfrm>
            <a:off x="2869327" y="8300701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005" name="C"/>
          <p:cNvSpPr/>
          <p:nvPr/>
        </p:nvSpPr>
        <p:spPr>
          <a:xfrm>
            <a:off x="1925659" y="8293548"/>
            <a:ext cx="667971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006" name="A"/>
          <p:cNvSpPr/>
          <p:nvPr/>
        </p:nvSpPr>
        <p:spPr>
          <a:xfrm>
            <a:off x="983722" y="8300701"/>
            <a:ext cx="667972" cy="667971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007" name="Topological ordering from left to right:"/>
          <p:cNvSpPr txBox="1"/>
          <p:nvPr/>
        </p:nvSpPr>
        <p:spPr>
          <a:xfrm>
            <a:off x="426867" y="7521768"/>
            <a:ext cx="1112460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 from left to right:</a:t>
            </a:r>
          </a:p>
        </p:txBody>
      </p:sp>
      <p:sp>
        <p:nvSpPr>
          <p:cNvPr id="1008" name="By definition, all rooted trees have a topological ordering since they do not contain any cycles."/>
          <p:cNvSpPr txBox="1"/>
          <p:nvPr/>
        </p:nvSpPr>
        <p:spPr>
          <a:xfrm>
            <a:off x="198964" y="1223967"/>
            <a:ext cx="12606873" cy="1625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r>
              <a:t>By definition, all rooted trees have a topological ordering since they do not contain any cycles.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Pick an unvisited node…"/>
          <p:cNvSpPr txBox="1"/>
          <p:nvPr/>
        </p:nvSpPr>
        <p:spPr>
          <a:xfrm>
            <a:off x="737763" y="2482850"/>
            <a:ext cx="11496707" cy="4787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r>
              <a:t>Pick an unvisited node</a:t>
            </a:r>
          </a:p>
          <a:p>
            <a:endParaRPr/>
          </a:p>
          <a:p>
            <a:r>
              <a:t>Beginning with the selected node, do a Depth First Search (DFS) exploring only unvisited nodes.</a:t>
            </a:r>
          </a:p>
          <a:p>
            <a:endParaRPr/>
          </a:p>
          <a:p>
            <a:r>
              <a:t>On the recursive callback of the DFS, add the current node to the topological ordering in reverse order.</a:t>
            </a:r>
          </a:p>
        </p:txBody>
      </p:sp>
      <p:sp>
        <p:nvSpPr>
          <p:cNvPr id="1011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014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015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016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017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018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019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020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021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022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023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024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025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026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7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8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29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0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1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2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3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4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5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6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7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8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39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40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41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42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43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44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045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46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047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048" name="_ _ _ _ _ _ _ _ _ _ _ _ _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049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lass B"/>
          <p:cNvSpPr/>
          <p:nvPr/>
        </p:nvSpPr>
        <p:spPr>
          <a:xfrm>
            <a:off x="741883" y="6816824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B</a:t>
            </a:r>
          </a:p>
        </p:txBody>
      </p:sp>
      <p:sp>
        <p:nvSpPr>
          <p:cNvPr id="146" name="Class E"/>
          <p:cNvSpPr/>
          <p:nvPr/>
        </p:nvSpPr>
        <p:spPr>
          <a:xfrm>
            <a:off x="5555277" y="6073376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E</a:t>
            </a:r>
          </a:p>
        </p:txBody>
      </p:sp>
      <p:sp>
        <p:nvSpPr>
          <p:cNvPr id="147" name="Class F"/>
          <p:cNvSpPr/>
          <p:nvPr/>
        </p:nvSpPr>
        <p:spPr>
          <a:xfrm>
            <a:off x="5431275" y="7751288"/>
            <a:ext cx="2406915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F</a:t>
            </a:r>
          </a:p>
        </p:txBody>
      </p:sp>
      <p:sp>
        <p:nvSpPr>
          <p:cNvPr id="148" name="Class A"/>
          <p:cNvSpPr/>
          <p:nvPr/>
        </p:nvSpPr>
        <p:spPr>
          <a:xfrm>
            <a:off x="741883" y="3922277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A</a:t>
            </a:r>
          </a:p>
        </p:txBody>
      </p:sp>
      <p:sp>
        <p:nvSpPr>
          <p:cNvPr id="149" name="Class C"/>
          <p:cNvSpPr/>
          <p:nvPr/>
        </p:nvSpPr>
        <p:spPr>
          <a:xfrm>
            <a:off x="5555277" y="2965611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C</a:t>
            </a:r>
          </a:p>
        </p:txBody>
      </p:sp>
      <p:sp>
        <p:nvSpPr>
          <p:cNvPr id="150" name="Class D"/>
          <p:cNvSpPr/>
          <p:nvPr/>
        </p:nvSpPr>
        <p:spPr>
          <a:xfrm>
            <a:off x="5555277" y="4518749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D</a:t>
            </a:r>
          </a:p>
        </p:txBody>
      </p:sp>
      <p:sp>
        <p:nvSpPr>
          <p:cNvPr id="151" name="Class H"/>
          <p:cNvSpPr/>
          <p:nvPr/>
        </p:nvSpPr>
        <p:spPr>
          <a:xfrm>
            <a:off x="9671232" y="6073376"/>
            <a:ext cx="2406916" cy="10109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H</a:t>
            </a:r>
          </a:p>
        </p:txBody>
      </p:sp>
      <p:sp>
        <p:nvSpPr>
          <p:cNvPr id="152" name="Class I"/>
          <p:cNvSpPr/>
          <p:nvPr/>
        </p:nvSpPr>
        <p:spPr>
          <a:xfrm>
            <a:off x="9671232" y="7751288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I</a:t>
            </a:r>
          </a:p>
        </p:txBody>
      </p:sp>
      <p:sp>
        <p:nvSpPr>
          <p:cNvPr id="153" name="Line"/>
          <p:cNvSpPr/>
          <p:nvPr/>
        </p:nvSpPr>
        <p:spPr>
          <a:xfrm flipV="1">
            <a:off x="3236940" y="3473260"/>
            <a:ext cx="2222426" cy="89865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" name="Line"/>
          <p:cNvSpPr/>
          <p:nvPr/>
        </p:nvSpPr>
        <p:spPr>
          <a:xfrm flipV="1">
            <a:off x="3248596" y="5331396"/>
            <a:ext cx="2179497" cy="171351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5" name="Line"/>
          <p:cNvSpPr/>
          <p:nvPr/>
        </p:nvSpPr>
        <p:spPr>
          <a:xfrm>
            <a:off x="3253833" y="7315835"/>
            <a:ext cx="2047441" cy="102956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6" name="Line"/>
          <p:cNvSpPr/>
          <p:nvPr/>
        </p:nvSpPr>
        <p:spPr>
          <a:xfrm>
            <a:off x="8077091" y="5001763"/>
            <a:ext cx="1553865" cy="149360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" name="Line"/>
          <p:cNvSpPr/>
          <p:nvPr/>
        </p:nvSpPr>
        <p:spPr>
          <a:xfrm>
            <a:off x="7976689" y="8256751"/>
            <a:ext cx="155604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" name="Class J"/>
          <p:cNvSpPr/>
          <p:nvPr/>
        </p:nvSpPr>
        <p:spPr>
          <a:xfrm>
            <a:off x="9671232" y="3700227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J</a:t>
            </a:r>
          </a:p>
        </p:txBody>
      </p:sp>
      <p:sp>
        <p:nvSpPr>
          <p:cNvPr id="159" name="Line"/>
          <p:cNvSpPr/>
          <p:nvPr/>
        </p:nvSpPr>
        <p:spPr>
          <a:xfrm>
            <a:off x="3218625" y="4480269"/>
            <a:ext cx="2257301" cy="72561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0" name="Line"/>
          <p:cNvSpPr/>
          <p:nvPr/>
        </p:nvSpPr>
        <p:spPr>
          <a:xfrm>
            <a:off x="8036200" y="6578840"/>
            <a:ext cx="1556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" name="Line"/>
          <p:cNvSpPr/>
          <p:nvPr/>
        </p:nvSpPr>
        <p:spPr>
          <a:xfrm flipV="1">
            <a:off x="8132199" y="4181340"/>
            <a:ext cx="1402251" cy="63345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" name="Line"/>
          <p:cNvSpPr/>
          <p:nvPr/>
        </p:nvSpPr>
        <p:spPr>
          <a:xfrm>
            <a:off x="8011193" y="3438261"/>
            <a:ext cx="1503427" cy="62195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3" name="Suppose you’re a student at university X and you want to take Class H, then you must take classes A, B, D and E as prerequisites.…"/>
          <p:cNvSpPr txBox="1"/>
          <p:nvPr/>
        </p:nvSpPr>
        <p:spPr>
          <a:xfrm>
            <a:off x="322729" y="582917"/>
            <a:ext cx="12430118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Suppose you’re a student at university X and you want to take Class H, then you must take classes A, B, D and E as prerequisites.</a:t>
            </a:r>
          </a:p>
          <a:p>
            <a:r>
              <a:rPr dirty="0"/>
              <a:t>In this sense there is an </a:t>
            </a:r>
            <a:r>
              <a:rPr b="1"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ordering</a:t>
            </a:r>
            <a:r>
              <a:rPr dirty="0"/>
              <a:t> on the nodes of the graph.</a:t>
            </a:r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  <p:sp>
        <p:nvSpPr>
          <p:cNvPr id="1052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053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054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055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056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057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058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059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060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061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062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063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064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065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6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7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8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69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0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1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2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3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4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5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6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7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8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79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80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81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82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83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084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085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086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087" name="_ _ _ _ _ _ _ _ _ _ _ _ _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088" name="Node H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H</a:t>
            </a:r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091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092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093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094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095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096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097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098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099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100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101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102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103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4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5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6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7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8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09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0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1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2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3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4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5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6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7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8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19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20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21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122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23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124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125" name="_ _ _ _ _ _ _ _ _ _ _ _ _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126" name="Node H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H</a:t>
            </a:r>
          </a:p>
        </p:txBody>
      </p:sp>
      <p:sp>
        <p:nvSpPr>
          <p:cNvPr id="1127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130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131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132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133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134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135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136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137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138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139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140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141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142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3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4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5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6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7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8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49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0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1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2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3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4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5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6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7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8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59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60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161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62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163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164" name="_ _ _ _ _ _ _ _ _ _ _ _ _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165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</p:txBody>
      </p:sp>
      <p:sp>
        <p:nvSpPr>
          <p:cNvPr id="1166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169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170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171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172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173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174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175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176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177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178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179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180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181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2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3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4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5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6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7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8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89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90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91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92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93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94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95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96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97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98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199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200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01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202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203" name="_ _ _ _ _ _ _ _ _ _ _ _ _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204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</p:txBody>
      </p:sp>
      <p:sp>
        <p:nvSpPr>
          <p:cNvPr id="1205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208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209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210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211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212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213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214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215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216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217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218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219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220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1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2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3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4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5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6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7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8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29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30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31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32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33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34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35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36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37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38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239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40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241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242" name="_ _ _ _ _ _ _ _ _ _ _ _ _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243" name="Node H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  <a:p>
            <a:pPr algn="l"/>
            <a:r>
              <a:t>Node M</a:t>
            </a:r>
          </a:p>
        </p:txBody>
      </p:sp>
      <p:sp>
        <p:nvSpPr>
          <p:cNvPr id="1244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247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248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249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250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251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252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253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254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255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256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257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258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259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0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1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2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3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4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5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6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7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8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69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70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71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72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73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74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75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76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77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278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79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280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281" name="_ _ _ _ _ _ _ _ _ _ _ _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M</a:t>
            </a:r>
          </a:p>
        </p:txBody>
      </p:sp>
      <p:sp>
        <p:nvSpPr>
          <p:cNvPr id="1282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</p:txBody>
      </p:sp>
      <p:sp>
        <p:nvSpPr>
          <p:cNvPr id="1283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286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287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288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289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290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291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292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293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294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295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296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297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298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299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0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1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2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3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4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5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6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7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8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09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10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11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12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13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14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15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16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317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18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319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320" name="_ _ _ _ _ _ _ _ _ _ _ _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M</a:t>
            </a:r>
          </a:p>
        </p:txBody>
      </p:sp>
      <p:sp>
        <p:nvSpPr>
          <p:cNvPr id="1321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</p:txBody>
      </p:sp>
      <p:sp>
        <p:nvSpPr>
          <p:cNvPr id="1322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325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326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327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328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329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330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331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332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333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334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335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336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337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38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39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0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1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2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3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4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5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6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7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8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49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0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1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2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3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4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5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356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57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358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359" name="_ _ _ _ _ _ _ _ _ _ _ _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M</a:t>
            </a:r>
          </a:p>
        </p:txBody>
      </p:sp>
      <p:sp>
        <p:nvSpPr>
          <p:cNvPr id="1360" name="Node H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  <a:p>
            <a:pPr algn="l"/>
            <a:r>
              <a:t>Node L</a:t>
            </a:r>
          </a:p>
        </p:txBody>
      </p:sp>
      <p:sp>
        <p:nvSpPr>
          <p:cNvPr id="1361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364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365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366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367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368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369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370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371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372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373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374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375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376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77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78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79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0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1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2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3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4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5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6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7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8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89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90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91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92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93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94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395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396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397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398" name="_ _ _ _ _ _ _ _ _ _ _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L M</a:t>
            </a:r>
          </a:p>
        </p:txBody>
      </p:sp>
      <p:sp>
        <p:nvSpPr>
          <p:cNvPr id="1399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J</a:t>
            </a:r>
          </a:p>
        </p:txBody>
      </p:sp>
      <p:sp>
        <p:nvSpPr>
          <p:cNvPr id="1400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403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404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405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406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407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408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409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410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411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412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413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414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415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16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17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18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19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0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1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2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3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4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5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6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7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8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29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30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31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32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33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434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35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436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437" name="_ _ _ _ _ _ _ _ _ _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J L M</a:t>
            </a:r>
          </a:p>
        </p:txBody>
      </p:sp>
      <p:sp>
        <p:nvSpPr>
          <p:cNvPr id="1438" name="Node H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H</a:t>
            </a:r>
          </a:p>
        </p:txBody>
      </p:sp>
      <p:sp>
        <p:nvSpPr>
          <p:cNvPr id="1439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lass B"/>
          <p:cNvSpPr/>
          <p:nvPr/>
        </p:nvSpPr>
        <p:spPr>
          <a:xfrm>
            <a:off x="741883" y="6816824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B</a:t>
            </a:r>
          </a:p>
        </p:txBody>
      </p:sp>
      <p:sp>
        <p:nvSpPr>
          <p:cNvPr id="166" name="Class E"/>
          <p:cNvSpPr/>
          <p:nvPr/>
        </p:nvSpPr>
        <p:spPr>
          <a:xfrm>
            <a:off x="5555277" y="6073376"/>
            <a:ext cx="2406916" cy="10109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E</a:t>
            </a:r>
          </a:p>
        </p:txBody>
      </p:sp>
      <p:sp>
        <p:nvSpPr>
          <p:cNvPr id="167" name="Class F"/>
          <p:cNvSpPr/>
          <p:nvPr/>
        </p:nvSpPr>
        <p:spPr>
          <a:xfrm>
            <a:off x="5431275" y="7751288"/>
            <a:ext cx="2406915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F</a:t>
            </a:r>
          </a:p>
        </p:txBody>
      </p:sp>
      <p:sp>
        <p:nvSpPr>
          <p:cNvPr id="168" name="Class A"/>
          <p:cNvSpPr/>
          <p:nvPr/>
        </p:nvSpPr>
        <p:spPr>
          <a:xfrm>
            <a:off x="741883" y="3922277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A</a:t>
            </a:r>
          </a:p>
        </p:txBody>
      </p:sp>
      <p:sp>
        <p:nvSpPr>
          <p:cNvPr id="169" name="Class C"/>
          <p:cNvSpPr/>
          <p:nvPr/>
        </p:nvSpPr>
        <p:spPr>
          <a:xfrm>
            <a:off x="5555277" y="2965611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C</a:t>
            </a:r>
          </a:p>
        </p:txBody>
      </p:sp>
      <p:sp>
        <p:nvSpPr>
          <p:cNvPr id="170" name="Class D"/>
          <p:cNvSpPr/>
          <p:nvPr/>
        </p:nvSpPr>
        <p:spPr>
          <a:xfrm>
            <a:off x="5555277" y="4518749"/>
            <a:ext cx="2406916" cy="10109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D</a:t>
            </a:r>
          </a:p>
        </p:txBody>
      </p:sp>
      <p:sp>
        <p:nvSpPr>
          <p:cNvPr id="171" name="Class H"/>
          <p:cNvSpPr/>
          <p:nvPr/>
        </p:nvSpPr>
        <p:spPr>
          <a:xfrm>
            <a:off x="9671232" y="6073376"/>
            <a:ext cx="2406916" cy="10109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H</a:t>
            </a:r>
          </a:p>
        </p:txBody>
      </p:sp>
      <p:sp>
        <p:nvSpPr>
          <p:cNvPr id="172" name="Class I"/>
          <p:cNvSpPr/>
          <p:nvPr/>
        </p:nvSpPr>
        <p:spPr>
          <a:xfrm>
            <a:off x="9671232" y="7751288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I</a:t>
            </a:r>
          </a:p>
        </p:txBody>
      </p:sp>
      <p:sp>
        <p:nvSpPr>
          <p:cNvPr id="173" name="Line"/>
          <p:cNvSpPr/>
          <p:nvPr/>
        </p:nvSpPr>
        <p:spPr>
          <a:xfrm flipV="1">
            <a:off x="3236940" y="3473260"/>
            <a:ext cx="2222426" cy="89865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 flipV="1">
            <a:off x="3248596" y="5331396"/>
            <a:ext cx="2179497" cy="171351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5" name="Line"/>
          <p:cNvSpPr/>
          <p:nvPr/>
        </p:nvSpPr>
        <p:spPr>
          <a:xfrm>
            <a:off x="3253833" y="7315835"/>
            <a:ext cx="2047441" cy="102956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" name="Line"/>
          <p:cNvSpPr/>
          <p:nvPr/>
        </p:nvSpPr>
        <p:spPr>
          <a:xfrm>
            <a:off x="8077091" y="5001763"/>
            <a:ext cx="1553865" cy="149360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" name="Line"/>
          <p:cNvSpPr/>
          <p:nvPr/>
        </p:nvSpPr>
        <p:spPr>
          <a:xfrm>
            <a:off x="7976689" y="8256751"/>
            <a:ext cx="155604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8" name="Class J"/>
          <p:cNvSpPr/>
          <p:nvPr/>
        </p:nvSpPr>
        <p:spPr>
          <a:xfrm>
            <a:off x="9671232" y="3700227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J</a:t>
            </a:r>
          </a:p>
        </p:txBody>
      </p:sp>
      <p:sp>
        <p:nvSpPr>
          <p:cNvPr id="179" name="Line"/>
          <p:cNvSpPr/>
          <p:nvPr/>
        </p:nvSpPr>
        <p:spPr>
          <a:xfrm>
            <a:off x="3218625" y="4480269"/>
            <a:ext cx="2257301" cy="72561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" name="Line"/>
          <p:cNvSpPr/>
          <p:nvPr/>
        </p:nvSpPr>
        <p:spPr>
          <a:xfrm>
            <a:off x="8036200" y="6578840"/>
            <a:ext cx="1556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" name="Line"/>
          <p:cNvSpPr/>
          <p:nvPr/>
        </p:nvSpPr>
        <p:spPr>
          <a:xfrm flipV="1">
            <a:off x="8132199" y="4181340"/>
            <a:ext cx="1402251" cy="63345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2" name="Line"/>
          <p:cNvSpPr/>
          <p:nvPr/>
        </p:nvSpPr>
        <p:spPr>
          <a:xfrm>
            <a:off x="8011193" y="3438261"/>
            <a:ext cx="1503427" cy="62195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3" name="Suppose you’re a student at university X and you want to take Class H, then you must take classes A, B, D and E as prerequisites.…"/>
          <p:cNvSpPr txBox="1"/>
          <p:nvPr/>
        </p:nvSpPr>
        <p:spPr>
          <a:xfrm>
            <a:off x="357809" y="582917"/>
            <a:ext cx="12395038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Suppose you’re a student at university X and you want to take Class H, then you must take classes A, B, D and E as prerequisites.</a:t>
            </a:r>
          </a:p>
          <a:p>
            <a:r>
              <a:rPr dirty="0"/>
              <a:t>In this sense there is an </a:t>
            </a:r>
            <a:r>
              <a:rPr b="1"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ordering</a:t>
            </a:r>
            <a:r>
              <a:rPr dirty="0"/>
              <a:t> on the nodes of the graph.</a:t>
            </a:r>
          </a:p>
        </p:txBody>
      </p:sp>
    </p:spTree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442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443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444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445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446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447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448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449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450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451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452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453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454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55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56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57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58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59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60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61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62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63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64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65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66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67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68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69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70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71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72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473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74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475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476" name="_ _ _ _ _ _ _ _ _ _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J L M</a:t>
            </a:r>
          </a:p>
        </p:txBody>
      </p:sp>
      <p:sp>
        <p:nvSpPr>
          <p:cNvPr id="1477" name="Node H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H</a:t>
            </a:r>
          </a:p>
        </p:txBody>
      </p:sp>
      <p:sp>
        <p:nvSpPr>
          <p:cNvPr id="1478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481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482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483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484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485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486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487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488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489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490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491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492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493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94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95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96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97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98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499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0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1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2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3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4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5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6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7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8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09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10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11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512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13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514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515" name="_ _ _ _ _ _ _ _ _ _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J L M</a:t>
            </a:r>
          </a:p>
        </p:txBody>
      </p:sp>
      <p:sp>
        <p:nvSpPr>
          <p:cNvPr id="1516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I</a:t>
            </a:r>
          </a:p>
        </p:txBody>
      </p:sp>
      <p:sp>
        <p:nvSpPr>
          <p:cNvPr id="1517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520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521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522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523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524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525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526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527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528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529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530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531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532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33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34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35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36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37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38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39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0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1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2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3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4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5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6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7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8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49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50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551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52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553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554" name="_ _ _ _ _ _ _ _ _ _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J L M</a:t>
            </a:r>
          </a:p>
        </p:txBody>
      </p:sp>
      <p:sp>
        <p:nvSpPr>
          <p:cNvPr id="1555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I</a:t>
            </a:r>
          </a:p>
        </p:txBody>
      </p:sp>
      <p:sp>
        <p:nvSpPr>
          <p:cNvPr id="1556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559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560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561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562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563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564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565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566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567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568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569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570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571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2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3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4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5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6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7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8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79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0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1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2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3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4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5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6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7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8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89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590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591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592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593" name="_ _ _ _ _ _ _ _ _ _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J L M</a:t>
            </a:r>
          </a:p>
        </p:txBody>
      </p:sp>
      <p:sp>
        <p:nvSpPr>
          <p:cNvPr id="1594" name="Node H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H</a:t>
            </a:r>
          </a:p>
          <a:p>
            <a:pPr algn="l"/>
            <a:r>
              <a:t>Node I</a:t>
            </a:r>
          </a:p>
        </p:txBody>
      </p:sp>
      <p:sp>
        <p:nvSpPr>
          <p:cNvPr id="1595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598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599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600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601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602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603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604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605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606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607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608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609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610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1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2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3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4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5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6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7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8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19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0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1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2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3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4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5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6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7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28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629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30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631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632" name="_ _ _ _ _ _ _ _ _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I J L M</a:t>
            </a:r>
          </a:p>
        </p:txBody>
      </p:sp>
      <p:sp>
        <p:nvSpPr>
          <p:cNvPr id="1633" name="Node H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H</a:t>
            </a:r>
          </a:p>
        </p:txBody>
      </p:sp>
      <p:sp>
        <p:nvSpPr>
          <p:cNvPr id="1634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637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638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639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640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641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642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643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644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645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646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647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648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649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0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1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2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3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4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5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6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7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8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59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0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1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2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3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4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5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6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7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668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69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670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671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H I J L M</a:t>
            </a:r>
          </a:p>
        </p:txBody>
      </p:sp>
      <p:sp>
        <p:nvSpPr>
          <p:cNvPr id="1672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4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675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676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677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678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679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680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681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682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683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684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685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686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687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88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89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0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1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2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3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4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5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6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7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8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699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0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1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2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3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4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5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706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07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708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709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H I J L M</a:t>
            </a:r>
          </a:p>
        </p:txBody>
      </p:sp>
      <p:sp>
        <p:nvSpPr>
          <p:cNvPr id="1710" name="Node E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E</a:t>
            </a:r>
          </a:p>
        </p:txBody>
      </p:sp>
      <p:sp>
        <p:nvSpPr>
          <p:cNvPr id="1711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714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715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716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717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718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719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720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721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722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723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724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725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726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27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28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29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0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1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2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3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4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5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6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7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8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39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0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1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2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3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4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745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46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747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748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H I J L M</a:t>
            </a:r>
          </a:p>
        </p:txBody>
      </p:sp>
      <p:sp>
        <p:nvSpPr>
          <p:cNvPr id="1749" name="Node E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E</a:t>
            </a:r>
          </a:p>
        </p:txBody>
      </p:sp>
      <p:sp>
        <p:nvSpPr>
          <p:cNvPr id="1750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753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754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755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756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757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758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759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760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761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762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763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764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765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6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7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8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69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0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1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2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3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4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5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6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7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8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79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80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81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82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83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784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785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786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787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H I J L M</a:t>
            </a:r>
          </a:p>
        </p:txBody>
      </p:sp>
      <p:sp>
        <p:nvSpPr>
          <p:cNvPr id="1788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</p:txBody>
      </p:sp>
      <p:sp>
        <p:nvSpPr>
          <p:cNvPr id="1789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792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793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794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795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796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797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798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799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800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801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802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803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804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5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6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7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8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09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0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1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2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3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4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5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6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7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8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19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20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21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22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823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24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825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826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H I J L M</a:t>
            </a:r>
          </a:p>
        </p:txBody>
      </p:sp>
      <p:sp>
        <p:nvSpPr>
          <p:cNvPr id="1827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</p:txBody>
      </p:sp>
      <p:sp>
        <p:nvSpPr>
          <p:cNvPr id="1828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lass B"/>
          <p:cNvSpPr/>
          <p:nvPr/>
        </p:nvSpPr>
        <p:spPr>
          <a:xfrm>
            <a:off x="741883" y="6816824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B</a:t>
            </a:r>
          </a:p>
        </p:txBody>
      </p:sp>
      <p:sp>
        <p:nvSpPr>
          <p:cNvPr id="186" name="Class E"/>
          <p:cNvSpPr/>
          <p:nvPr/>
        </p:nvSpPr>
        <p:spPr>
          <a:xfrm>
            <a:off x="5555277" y="6073376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E</a:t>
            </a:r>
          </a:p>
        </p:txBody>
      </p:sp>
      <p:sp>
        <p:nvSpPr>
          <p:cNvPr id="187" name="Class F"/>
          <p:cNvSpPr/>
          <p:nvPr/>
        </p:nvSpPr>
        <p:spPr>
          <a:xfrm>
            <a:off x="5431275" y="7751288"/>
            <a:ext cx="2406915" cy="10109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F</a:t>
            </a:r>
          </a:p>
        </p:txBody>
      </p:sp>
      <p:sp>
        <p:nvSpPr>
          <p:cNvPr id="188" name="Class A"/>
          <p:cNvSpPr/>
          <p:nvPr/>
        </p:nvSpPr>
        <p:spPr>
          <a:xfrm>
            <a:off x="741883" y="3922277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A</a:t>
            </a:r>
          </a:p>
        </p:txBody>
      </p:sp>
      <p:sp>
        <p:nvSpPr>
          <p:cNvPr id="189" name="Class C"/>
          <p:cNvSpPr/>
          <p:nvPr/>
        </p:nvSpPr>
        <p:spPr>
          <a:xfrm>
            <a:off x="5555277" y="2965611"/>
            <a:ext cx="2406916" cy="10109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C</a:t>
            </a:r>
          </a:p>
        </p:txBody>
      </p:sp>
      <p:sp>
        <p:nvSpPr>
          <p:cNvPr id="190" name="Class D"/>
          <p:cNvSpPr/>
          <p:nvPr/>
        </p:nvSpPr>
        <p:spPr>
          <a:xfrm>
            <a:off x="5555277" y="4518749"/>
            <a:ext cx="2406916" cy="1010927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D</a:t>
            </a:r>
          </a:p>
        </p:txBody>
      </p:sp>
      <p:sp>
        <p:nvSpPr>
          <p:cNvPr id="191" name="Class H"/>
          <p:cNvSpPr/>
          <p:nvPr/>
        </p:nvSpPr>
        <p:spPr>
          <a:xfrm>
            <a:off x="9671232" y="6073376"/>
            <a:ext cx="2406916" cy="1010928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H</a:t>
            </a:r>
          </a:p>
        </p:txBody>
      </p:sp>
      <p:sp>
        <p:nvSpPr>
          <p:cNvPr id="192" name="Class I"/>
          <p:cNvSpPr/>
          <p:nvPr/>
        </p:nvSpPr>
        <p:spPr>
          <a:xfrm>
            <a:off x="9671232" y="7751288"/>
            <a:ext cx="2406916" cy="1010927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I</a:t>
            </a:r>
          </a:p>
        </p:txBody>
      </p:sp>
      <p:sp>
        <p:nvSpPr>
          <p:cNvPr id="193" name="Line"/>
          <p:cNvSpPr/>
          <p:nvPr/>
        </p:nvSpPr>
        <p:spPr>
          <a:xfrm flipV="1">
            <a:off x="3236940" y="3473260"/>
            <a:ext cx="2222426" cy="898659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4" name="Line"/>
          <p:cNvSpPr/>
          <p:nvPr/>
        </p:nvSpPr>
        <p:spPr>
          <a:xfrm flipV="1">
            <a:off x="3248596" y="5331396"/>
            <a:ext cx="2179497" cy="171351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5" name="Line"/>
          <p:cNvSpPr/>
          <p:nvPr/>
        </p:nvSpPr>
        <p:spPr>
          <a:xfrm>
            <a:off x="3253833" y="7315835"/>
            <a:ext cx="2047441" cy="102956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" name="Line"/>
          <p:cNvSpPr/>
          <p:nvPr/>
        </p:nvSpPr>
        <p:spPr>
          <a:xfrm>
            <a:off x="8077091" y="5001763"/>
            <a:ext cx="1553865" cy="1493606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" name="Line"/>
          <p:cNvSpPr/>
          <p:nvPr/>
        </p:nvSpPr>
        <p:spPr>
          <a:xfrm>
            <a:off x="7976689" y="8256751"/>
            <a:ext cx="155604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8" name="Class J"/>
          <p:cNvSpPr/>
          <p:nvPr/>
        </p:nvSpPr>
        <p:spPr>
          <a:xfrm>
            <a:off x="9671232" y="3700227"/>
            <a:ext cx="2406916" cy="1010928"/>
          </a:xfrm>
          <a:prstGeom prst="rect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Class J</a:t>
            </a:r>
          </a:p>
        </p:txBody>
      </p:sp>
      <p:sp>
        <p:nvSpPr>
          <p:cNvPr id="199" name="Line"/>
          <p:cNvSpPr/>
          <p:nvPr/>
        </p:nvSpPr>
        <p:spPr>
          <a:xfrm>
            <a:off x="3218625" y="4480269"/>
            <a:ext cx="2257301" cy="72561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" name="Line"/>
          <p:cNvSpPr/>
          <p:nvPr/>
        </p:nvSpPr>
        <p:spPr>
          <a:xfrm>
            <a:off x="8036200" y="6578840"/>
            <a:ext cx="1556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" name="Line"/>
          <p:cNvSpPr/>
          <p:nvPr/>
        </p:nvSpPr>
        <p:spPr>
          <a:xfrm flipV="1">
            <a:off x="8132199" y="4181340"/>
            <a:ext cx="1402251" cy="63345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>
            <a:off x="8011193" y="3438261"/>
            <a:ext cx="1503427" cy="621953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" name="Suppose you’re a student at university X and you want to take Class H, then you must take classes A, B, D and E as prerequisites.…"/>
          <p:cNvSpPr txBox="1"/>
          <p:nvPr/>
        </p:nvSpPr>
        <p:spPr>
          <a:xfrm>
            <a:off x="336175" y="582917"/>
            <a:ext cx="12416671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r>
              <a:rPr dirty="0"/>
              <a:t>Suppose you’re a student at university X and you want to take Class H, then you must take classes A, B, D and E as prerequisites.</a:t>
            </a:r>
          </a:p>
          <a:p>
            <a:r>
              <a:rPr dirty="0"/>
              <a:t>In this sense there is an </a:t>
            </a:r>
            <a:r>
              <a:rPr b="1" dirty="0">
                <a:solidFill>
                  <a:schemeClr val="accent6">
                    <a:hueOff val="-241736"/>
                    <a:satOff val="29413"/>
                    <a:lumOff val="20727"/>
                  </a:schemeClr>
                </a:solidFill>
              </a:rPr>
              <a:t>ordering</a:t>
            </a:r>
            <a:r>
              <a:rPr dirty="0"/>
              <a:t> on the nodes of the graph.</a:t>
            </a:r>
          </a:p>
        </p:txBody>
      </p:sp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831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832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833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834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835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836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837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838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839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840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841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842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843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4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5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6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7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8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49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0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1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2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3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4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5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6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7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8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59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60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61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862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63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864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865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H I J L M</a:t>
            </a:r>
          </a:p>
        </p:txBody>
      </p:sp>
      <p:sp>
        <p:nvSpPr>
          <p:cNvPr id="1866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</p:txBody>
      </p:sp>
      <p:sp>
        <p:nvSpPr>
          <p:cNvPr id="1867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9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870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871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872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873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874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875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876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877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878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879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880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881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882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83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84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85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86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87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88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89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0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1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2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3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4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5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6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7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8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899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00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901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02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903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904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H I J L M</a:t>
            </a:r>
          </a:p>
        </p:txBody>
      </p:sp>
      <p:sp>
        <p:nvSpPr>
          <p:cNvPr id="1905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</p:txBody>
      </p:sp>
      <p:sp>
        <p:nvSpPr>
          <p:cNvPr id="1906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909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910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911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912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913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914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915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916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917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918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919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920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921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2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3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4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5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6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7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8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29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0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1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2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3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4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5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6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7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8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39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940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41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942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943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H I J L M</a:t>
            </a:r>
          </a:p>
        </p:txBody>
      </p:sp>
      <p:sp>
        <p:nvSpPr>
          <p:cNvPr id="1944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</p:txBody>
      </p:sp>
      <p:sp>
        <p:nvSpPr>
          <p:cNvPr id="1945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948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949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950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951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952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953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954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955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956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957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958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959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960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1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2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3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4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5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6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7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8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69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0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1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2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3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4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5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6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7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78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1979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1980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1981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1982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H I J L M</a:t>
            </a:r>
          </a:p>
        </p:txBody>
      </p:sp>
      <p:sp>
        <p:nvSpPr>
          <p:cNvPr id="1983" name="Node E…"/>
          <p:cNvSpPr txBox="1"/>
          <p:nvPr/>
        </p:nvSpPr>
        <p:spPr>
          <a:xfrm>
            <a:off x="960836" y="2595020"/>
            <a:ext cx="204110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  <a:p>
            <a:pPr algn="l"/>
            <a:r>
              <a:t>Node G</a:t>
            </a:r>
          </a:p>
        </p:txBody>
      </p:sp>
      <p:sp>
        <p:nvSpPr>
          <p:cNvPr id="1984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1987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1988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1989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1990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1991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1992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1993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1994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1995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1996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1997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1998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1999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0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1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2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3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4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5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6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7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8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09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0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1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2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3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4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5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6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7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018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19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020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021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H I J L M</a:t>
            </a:r>
          </a:p>
        </p:txBody>
      </p:sp>
      <p:sp>
        <p:nvSpPr>
          <p:cNvPr id="2022" name="Node E…"/>
          <p:cNvSpPr txBox="1"/>
          <p:nvPr/>
        </p:nvSpPr>
        <p:spPr>
          <a:xfrm>
            <a:off x="960836" y="2595020"/>
            <a:ext cx="204110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  <a:p>
            <a:pPr algn="l"/>
            <a:r>
              <a:t>Node G</a:t>
            </a:r>
          </a:p>
        </p:txBody>
      </p:sp>
      <p:sp>
        <p:nvSpPr>
          <p:cNvPr id="2023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026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027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028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029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030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031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032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033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034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035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036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037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038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39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0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1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2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3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4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5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6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7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8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49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0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1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2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3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4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5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6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057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58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059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060" name="_ _ _ _ _ _ _ _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H I J L M</a:t>
            </a:r>
          </a:p>
        </p:txBody>
      </p:sp>
      <p:sp>
        <p:nvSpPr>
          <p:cNvPr id="2061" name="Node E…"/>
          <p:cNvSpPr txBox="1"/>
          <p:nvPr/>
        </p:nvSpPr>
        <p:spPr>
          <a:xfrm>
            <a:off x="960836" y="2595020"/>
            <a:ext cx="2041105" cy="218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  <a:p>
            <a:pPr algn="l"/>
            <a:r>
              <a:t>Node G</a:t>
            </a:r>
          </a:p>
        </p:txBody>
      </p:sp>
      <p:sp>
        <p:nvSpPr>
          <p:cNvPr id="2062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065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066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067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068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069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070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071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072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073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074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075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076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077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78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79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0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1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2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3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4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5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6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7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8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89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0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1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2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3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4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5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096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097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098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099" name="_ _ _ _ _ _ _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G H I J L M</a:t>
            </a:r>
          </a:p>
        </p:txBody>
      </p:sp>
      <p:sp>
        <p:nvSpPr>
          <p:cNvPr id="2100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  <a:p>
            <a:pPr algn="l"/>
            <a:r>
              <a:t>Node D</a:t>
            </a:r>
          </a:p>
        </p:txBody>
      </p:sp>
      <p:sp>
        <p:nvSpPr>
          <p:cNvPr id="2101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104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105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106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107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108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109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110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111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112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113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114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115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116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17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18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19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0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1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2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3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4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5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6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7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8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29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0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1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2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3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4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135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36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137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138" name="_ _ _ _ _ _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D G H I J L M</a:t>
            </a:r>
          </a:p>
        </p:txBody>
      </p:sp>
      <p:sp>
        <p:nvSpPr>
          <p:cNvPr id="2139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A</a:t>
            </a:r>
          </a:p>
        </p:txBody>
      </p:sp>
      <p:sp>
        <p:nvSpPr>
          <p:cNvPr id="2140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143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144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145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146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147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148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149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150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151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152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153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154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155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56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57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58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59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0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1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2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3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4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5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6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7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8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69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0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1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2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3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174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5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176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177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A D G H I J L M</a:t>
            </a:r>
          </a:p>
        </p:txBody>
      </p:sp>
      <p:sp>
        <p:nvSpPr>
          <p:cNvPr id="2178" name="Node E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E</a:t>
            </a:r>
          </a:p>
        </p:txBody>
      </p:sp>
      <p:sp>
        <p:nvSpPr>
          <p:cNvPr id="2179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182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183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184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185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186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187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188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189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190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191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192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193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194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95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96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97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98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99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0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1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2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3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4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5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6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7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8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9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10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11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12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213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14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215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216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A D G H I J L M</a:t>
            </a:r>
          </a:p>
        </p:txBody>
      </p:sp>
      <p:sp>
        <p:nvSpPr>
          <p:cNvPr id="2217" name="Node E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E</a:t>
            </a:r>
          </a:p>
        </p:txBody>
      </p:sp>
      <p:sp>
        <p:nvSpPr>
          <p:cNvPr id="2218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221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222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223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224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225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226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227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228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229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230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231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232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233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34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35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36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37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38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39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0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1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2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3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4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5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6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7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8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9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50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51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252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53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254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255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A D G H I J L M</a:t>
            </a:r>
          </a:p>
        </p:txBody>
      </p:sp>
      <p:sp>
        <p:nvSpPr>
          <p:cNvPr id="2256" name="Node E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E</a:t>
            </a:r>
          </a:p>
        </p:txBody>
      </p:sp>
      <p:sp>
        <p:nvSpPr>
          <p:cNvPr id="2257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260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261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262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263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264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265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266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267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268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269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270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271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272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3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4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5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6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7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8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79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0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1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2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3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4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5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6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7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8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9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90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291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92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293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294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A D G H I J L M</a:t>
            </a:r>
          </a:p>
        </p:txBody>
      </p:sp>
      <p:sp>
        <p:nvSpPr>
          <p:cNvPr id="2295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</p:txBody>
      </p:sp>
      <p:sp>
        <p:nvSpPr>
          <p:cNvPr id="2296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299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300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301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302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303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304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305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306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307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308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309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310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311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2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3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4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5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6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7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8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9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0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1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2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3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4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5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6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7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8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29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330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31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332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333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A D G H I J L M</a:t>
            </a:r>
          </a:p>
        </p:txBody>
      </p:sp>
      <p:sp>
        <p:nvSpPr>
          <p:cNvPr id="2334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</p:txBody>
      </p:sp>
      <p:sp>
        <p:nvSpPr>
          <p:cNvPr id="2335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338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339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340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341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342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343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344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345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346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347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348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349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350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1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2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3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4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5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6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7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8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59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60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61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62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63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64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65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66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67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68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369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70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371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372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A D G H I J L M</a:t>
            </a:r>
          </a:p>
        </p:txBody>
      </p:sp>
      <p:sp>
        <p:nvSpPr>
          <p:cNvPr id="2373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  <a:p>
            <a:pPr algn="l"/>
            <a:r>
              <a:t>Node K</a:t>
            </a:r>
          </a:p>
        </p:txBody>
      </p:sp>
      <p:sp>
        <p:nvSpPr>
          <p:cNvPr id="2374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6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377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378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379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380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381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382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383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384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385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386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387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388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389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90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91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92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93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94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95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96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97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98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99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0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1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2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3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4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5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6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7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408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09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410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411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A D G H I J L M</a:t>
            </a:r>
          </a:p>
        </p:txBody>
      </p:sp>
      <p:sp>
        <p:nvSpPr>
          <p:cNvPr id="2412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  <a:p>
            <a:pPr algn="l"/>
            <a:r>
              <a:t>Node K</a:t>
            </a:r>
          </a:p>
        </p:txBody>
      </p:sp>
      <p:sp>
        <p:nvSpPr>
          <p:cNvPr id="2413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416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417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418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419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420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421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422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423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424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425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426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427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428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29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0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1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2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3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4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5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6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7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8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39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0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1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2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3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4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5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6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447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48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449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450" name="_ _ _ _ _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A D G H I J L M</a:t>
            </a:r>
          </a:p>
        </p:txBody>
      </p:sp>
      <p:sp>
        <p:nvSpPr>
          <p:cNvPr id="2451" name="Node E…"/>
          <p:cNvSpPr txBox="1"/>
          <p:nvPr/>
        </p:nvSpPr>
        <p:spPr>
          <a:xfrm>
            <a:off x="960836" y="2595020"/>
            <a:ext cx="2041105" cy="1663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  <a:p>
            <a:pPr algn="l"/>
            <a:r>
              <a:t>Node K</a:t>
            </a:r>
          </a:p>
        </p:txBody>
      </p:sp>
      <p:sp>
        <p:nvSpPr>
          <p:cNvPr id="2452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455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456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457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458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459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460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461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462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463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464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465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466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467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68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69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0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1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2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3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4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5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6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7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8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9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0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1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2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3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4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5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486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7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488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489" name="_ _ _ _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K A D G H I J L M</a:t>
            </a:r>
          </a:p>
        </p:txBody>
      </p:sp>
      <p:sp>
        <p:nvSpPr>
          <p:cNvPr id="2490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</p:txBody>
      </p:sp>
      <p:sp>
        <p:nvSpPr>
          <p:cNvPr id="2491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3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494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495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496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497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498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499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500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501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502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503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504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505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506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07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08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09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0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1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2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3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4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5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6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7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8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9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0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1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2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3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4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525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6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527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528" name="_ _ _ _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K A D G H I J L M</a:t>
            </a:r>
          </a:p>
        </p:txBody>
      </p:sp>
      <p:sp>
        <p:nvSpPr>
          <p:cNvPr id="2529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</p:txBody>
      </p:sp>
      <p:sp>
        <p:nvSpPr>
          <p:cNvPr id="2530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533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534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535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536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537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538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539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540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541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542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543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544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545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6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7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8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9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0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1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2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3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4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5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6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7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8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59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0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1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2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3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564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5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566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567" name="_ _ _ _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K A D G H I J L M</a:t>
            </a:r>
          </a:p>
        </p:txBody>
      </p:sp>
      <p:sp>
        <p:nvSpPr>
          <p:cNvPr id="2568" name="Node E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E</a:t>
            </a:r>
          </a:p>
          <a:p>
            <a:pPr algn="l"/>
            <a:r>
              <a:t>Node F</a:t>
            </a:r>
          </a:p>
        </p:txBody>
      </p:sp>
      <p:sp>
        <p:nvSpPr>
          <p:cNvPr id="2569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1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572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573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574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575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576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577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578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579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580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581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582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583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584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85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86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87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88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89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0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1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2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3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4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5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6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7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8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9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0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1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2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603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04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605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606" name="_ _ _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F K A D G H I J L M</a:t>
            </a:r>
          </a:p>
        </p:txBody>
      </p:sp>
      <p:sp>
        <p:nvSpPr>
          <p:cNvPr id="2607" name="Node E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E</a:t>
            </a:r>
          </a:p>
        </p:txBody>
      </p:sp>
      <p:sp>
        <p:nvSpPr>
          <p:cNvPr id="2608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08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09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10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11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12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13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14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15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16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7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8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19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2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3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4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5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6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27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8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29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30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1" name="Want to build…"/>
          <p:cNvSpPr txBox="1"/>
          <p:nvPr/>
        </p:nvSpPr>
        <p:spPr>
          <a:xfrm>
            <a:off x="10237498" y="2819715"/>
            <a:ext cx="2897461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600"/>
            </a:pPr>
            <a:r>
              <a:t>Want to build</a:t>
            </a:r>
          </a:p>
          <a:p>
            <a:pPr>
              <a:defRPr sz="2600"/>
            </a:pPr>
            <a:r>
              <a:t>program J</a:t>
            </a:r>
          </a:p>
        </p:txBody>
      </p:sp>
      <p:sp>
        <p:nvSpPr>
          <p:cNvPr id="232" name="Line"/>
          <p:cNvSpPr/>
          <p:nvPr/>
        </p:nvSpPr>
        <p:spPr>
          <a:xfrm>
            <a:off x="11948714" y="3756170"/>
            <a:ext cx="1" cy="141323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33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spd="med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0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611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612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613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614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615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616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617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618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619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620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621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622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623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24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25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26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27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28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29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0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1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2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3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4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5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6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7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8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39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40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41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642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43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644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645" name="_ _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E F K A D G H I J L M</a:t>
            </a:r>
          </a:p>
        </p:txBody>
      </p:sp>
      <p:sp>
        <p:nvSpPr>
          <p:cNvPr id="2646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8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649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650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651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652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653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654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655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656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657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658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659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660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661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2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3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4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5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6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7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8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69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0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1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2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3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4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5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6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7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8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79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680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681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682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683" name="_ _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E F K A D G H I J L M</a:t>
            </a:r>
          </a:p>
        </p:txBody>
      </p:sp>
      <p:sp>
        <p:nvSpPr>
          <p:cNvPr id="2684" name="Node C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C</a:t>
            </a:r>
          </a:p>
        </p:txBody>
      </p:sp>
      <p:sp>
        <p:nvSpPr>
          <p:cNvPr id="2685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688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689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690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691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692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693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694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695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696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697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698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699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700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1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2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3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4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5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6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7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8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09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10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11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12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13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14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15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16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17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18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719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20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721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722" name="_ _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E F K A D G H I J L M</a:t>
            </a:r>
          </a:p>
        </p:txBody>
      </p:sp>
      <p:sp>
        <p:nvSpPr>
          <p:cNvPr id="2723" name="Node C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C</a:t>
            </a:r>
          </a:p>
        </p:txBody>
      </p:sp>
      <p:sp>
        <p:nvSpPr>
          <p:cNvPr id="2724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727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728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729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730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731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732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733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734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735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736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737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738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739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0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1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2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3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4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5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6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7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8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49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50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51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52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53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54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55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56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57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758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59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760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761" name="_ _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E F K A D G H I J L M</a:t>
            </a:r>
          </a:p>
        </p:txBody>
      </p:sp>
      <p:sp>
        <p:nvSpPr>
          <p:cNvPr id="2762" name="Node C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C</a:t>
            </a:r>
          </a:p>
          <a:p>
            <a:pPr algn="l"/>
            <a:r>
              <a:t>Node B</a:t>
            </a:r>
          </a:p>
        </p:txBody>
      </p:sp>
      <p:sp>
        <p:nvSpPr>
          <p:cNvPr id="2763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766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767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768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769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770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771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772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773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774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775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776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777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778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79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0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1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2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3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4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5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6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7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8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89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0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1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2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3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4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5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6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797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798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799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800" name="_ _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E F K A D G H I J L M</a:t>
            </a:r>
          </a:p>
        </p:txBody>
      </p:sp>
      <p:sp>
        <p:nvSpPr>
          <p:cNvPr id="2801" name="Node C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C</a:t>
            </a:r>
          </a:p>
          <a:p>
            <a:pPr algn="l"/>
            <a:r>
              <a:t>Node B</a:t>
            </a:r>
          </a:p>
        </p:txBody>
      </p:sp>
      <p:sp>
        <p:nvSpPr>
          <p:cNvPr id="2802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4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805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806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807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808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809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810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811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812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813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814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815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816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817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8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19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0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1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2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3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4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5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6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7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8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29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0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1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2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3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4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5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836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37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838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839" name="_ _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E F K A D G H I J L M</a:t>
            </a:r>
          </a:p>
        </p:txBody>
      </p:sp>
      <p:sp>
        <p:nvSpPr>
          <p:cNvPr id="2840" name="Node C…"/>
          <p:cNvSpPr txBox="1"/>
          <p:nvPr/>
        </p:nvSpPr>
        <p:spPr>
          <a:xfrm>
            <a:off x="960836" y="2595020"/>
            <a:ext cx="204110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/>
            <a:r>
              <a:t>Node C</a:t>
            </a:r>
          </a:p>
          <a:p>
            <a:pPr algn="l"/>
            <a:r>
              <a:t>Node B</a:t>
            </a:r>
          </a:p>
        </p:txBody>
      </p:sp>
      <p:sp>
        <p:nvSpPr>
          <p:cNvPr id="2841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3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844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845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846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847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848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849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850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851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852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853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854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855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856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7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8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59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0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1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2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3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4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5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6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7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8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69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70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71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72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73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74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875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76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877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878" name="_ B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B E F K A D G H I J L M</a:t>
            </a:r>
          </a:p>
        </p:txBody>
      </p:sp>
      <p:sp>
        <p:nvSpPr>
          <p:cNvPr id="2879" name="Node C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C</a:t>
            </a:r>
          </a:p>
        </p:txBody>
      </p:sp>
      <p:sp>
        <p:nvSpPr>
          <p:cNvPr id="2880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2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883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884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885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886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887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888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889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890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891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892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893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894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895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96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97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98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899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00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01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02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03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04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05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06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07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08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09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10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11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12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13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914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15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916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917" name="B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 B E F K A D G H I J L M</a:t>
            </a:r>
          </a:p>
        </p:txBody>
      </p:sp>
      <p:sp>
        <p:nvSpPr>
          <p:cNvPr id="2918" name="Node C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C</a:t>
            </a:r>
          </a:p>
        </p:txBody>
      </p:sp>
      <p:sp>
        <p:nvSpPr>
          <p:cNvPr id="2919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1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922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923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924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925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926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927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928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929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930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931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932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933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934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35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36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37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38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39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40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41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42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43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44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45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46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47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48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49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50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51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52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953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54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955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956" name="B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  B E F K A D G H I J L M</a:t>
            </a:r>
          </a:p>
        </p:txBody>
      </p:sp>
      <p:sp>
        <p:nvSpPr>
          <p:cNvPr id="2957" name="Node C"/>
          <p:cNvSpPr txBox="1"/>
          <p:nvPr/>
        </p:nvSpPr>
        <p:spPr>
          <a:xfrm>
            <a:off x="960836" y="2595020"/>
            <a:ext cx="17658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/>
          </a:lstStyle>
          <a:p>
            <a:r>
              <a:t>Node C</a:t>
            </a:r>
          </a:p>
        </p:txBody>
      </p:sp>
      <p:sp>
        <p:nvSpPr>
          <p:cNvPr id="2958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0" name="A"/>
          <p:cNvSpPr/>
          <p:nvPr/>
        </p:nvSpPr>
        <p:spPr>
          <a:xfrm>
            <a:off x="48761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961" name="I"/>
          <p:cNvSpPr/>
          <p:nvPr/>
        </p:nvSpPr>
        <p:spPr>
          <a:xfrm>
            <a:off x="9879993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962" name="E"/>
          <p:cNvSpPr/>
          <p:nvPr/>
        </p:nvSpPr>
        <p:spPr>
          <a:xfrm>
            <a:off x="6793893" y="1330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963" name="C"/>
          <p:cNvSpPr/>
          <p:nvPr/>
        </p:nvSpPr>
        <p:spPr>
          <a:xfrm>
            <a:off x="3936393" y="46321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964" name="F"/>
          <p:cNvSpPr/>
          <p:nvPr/>
        </p:nvSpPr>
        <p:spPr>
          <a:xfrm>
            <a:off x="8203593" y="243576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965" name="B"/>
          <p:cNvSpPr/>
          <p:nvPr/>
        </p:nvSpPr>
        <p:spPr>
          <a:xfrm>
            <a:off x="5679049" y="54957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966" name="D"/>
          <p:cNvSpPr/>
          <p:nvPr/>
        </p:nvSpPr>
        <p:spPr>
          <a:xfrm>
            <a:off x="6489093" y="38128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967" name="G"/>
          <p:cNvSpPr/>
          <p:nvPr/>
        </p:nvSpPr>
        <p:spPr>
          <a:xfrm>
            <a:off x="7886093" y="5892800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968" name="J"/>
          <p:cNvSpPr/>
          <p:nvPr/>
        </p:nvSpPr>
        <p:spPr>
          <a:xfrm>
            <a:off x="10146693" y="3053953"/>
            <a:ext cx="667148" cy="667147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969" name="H"/>
          <p:cNvSpPr/>
          <p:nvPr/>
        </p:nvSpPr>
        <p:spPr>
          <a:xfrm>
            <a:off x="8902093" y="41622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970" name="K"/>
          <p:cNvSpPr/>
          <p:nvPr/>
        </p:nvSpPr>
        <p:spPr>
          <a:xfrm>
            <a:off x="10248293" y="1094639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971" name="L"/>
          <p:cNvSpPr/>
          <p:nvPr/>
        </p:nvSpPr>
        <p:spPr>
          <a:xfrm>
            <a:off x="11683393" y="453052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L</a:t>
            </a:r>
          </a:p>
        </p:txBody>
      </p:sp>
      <p:sp>
        <p:nvSpPr>
          <p:cNvPr id="2972" name="M"/>
          <p:cNvSpPr/>
          <p:nvPr/>
        </p:nvSpPr>
        <p:spPr>
          <a:xfrm>
            <a:off x="11975493" y="2720606"/>
            <a:ext cx="667148" cy="667148"/>
          </a:xfrm>
          <a:prstGeom prst="ellipse">
            <a:avLst/>
          </a:prstGeom>
          <a:solidFill>
            <a:srgbClr val="53585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26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</a:t>
            </a:r>
          </a:p>
        </p:txBody>
      </p:sp>
      <p:sp>
        <p:nvSpPr>
          <p:cNvPr id="2973" name="Line"/>
          <p:cNvSpPr/>
          <p:nvPr/>
        </p:nvSpPr>
        <p:spPr>
          <a:xfrm flipV="1">
            <a:off x="8889437" y="1645179"/>
            <a:ext cx="1351989" cy="88671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74" name="Line"/>
          <p:cNvSpPr/>
          <p:nvPr/>
        </p:nvSpPr>
        <p:spPr>
          <a:xfrm>
            <a:off x="7425795" y="1891473"/>
            <a:ext cx="809461" cy="67624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75" name="Line"/>
          <p:cNvSpPr/>
          <p:nvPr/>
        </p:nvSpPr>
        <p:spPr>
          <a:xfrm>
            <a:off x="8890580" y="2958273"/>
            <a:ext cx="1241591" cy="36082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76" name="Line"/>
          <p:cNvSpPr/>
          <p:nvPr/>
        </p:nvSpPr>
        <p:spPr>
          <a:xfrm flipV="1">
            <a:off x="10863313" y="3168153"/>
            <a:ext cx="1088828" cy="18805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77" name="Line"/>
          <p:cNvSpPr/>
          <p:nvPr/>
        </p:nvSpPr>
        <p:spPr>
          <a:xfrm flipH="1">
            <a:off x="10529608" y="1781406"/>
            <a:ext cx="45840" cy="1248603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78" name="Line"/>
          <p:cNvSpPr/>
          <p:nvPr/>
        </p:nvSpPr>
        <p:spPr>
          <a:xfrm>
            <a:off x="7087128" y="4423006"/>
            <a:ext cx="899387" cy="149010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79" name="Line"/>
          <p:cNvSpPr/>
          <p:nvPr/>
        </p:nvSpPr>
        <p:spPr>
          <a:xfrm>
            <a:off x="4555595" y="5201940"/>
            <a:ext cx="1086413" cy="538328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0" name="Line"/>
          <p:cNvSpPr/>
          <p:nvPr/>
        </p:nvSpPr>
        <p:spPr>
          <a:xfrm flipV="1">
            <a:off x="6199551" y="4478701"/>
            <a:ext cx="499666" cy="1034886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1" name="Line"/>
          <p:cNvSpPr/>
          <p:nvPr/>
        </p:nvSpPr>
        <p:spPr>
          <a:xfrm flipV="1">
            <a:off x="4394729" y="3095063"/>
            <a:ext cx="669198" cy="152267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2" name="Line"/>
          <p:cNvSpPr/>
          <p:nvPr/>
        </p:nvSpPr>
        <p:spPr>
          <a:xfrm>
            <a:off x="5503862" y="3017539"/>
            <a:ext cx="1029825" cy="87120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3" name="Line"/>
          <p:cNvSpPr/>
          <p:nvPr/>
        </p:nvSpPr>
        <p:spPr>
          <a:xfrm>
            <a:off x="7214129" y="4219806"/>
            <a:ext cx="1637970" cy="19238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4" name="Line"/>
          <p:cNvSpPr/>
          <p:nvPr/>
        </p:nvSpPr>
        <p:spPr>
          <a:xfrm flipV="1">
            <a:off x="9554964" y="3653532"/>
            <a:ext cx="704520" cy="598091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5" name="Line"/>
          <p:cNvSpPr/>
          <p:nvPr/>
        </p:nvSpPr>
        <p:spPr>
          <a:xfrm>
            <a:off x="9430235" y="4821764"/>
            <a:ext cx="552352" cy="694599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6" name="Line"/>
          <p:cNvSpPr/>
          <p:nvPr/>
        </p:nvSpPr>
        <p:spPr>
          <a:xfrm flipV="1">
            <a:off x="10554119" y="5048016"/>
            <a:ext cx="1119155" cy="608112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7" name="Line"/>
          <p:cNvSpPr/>
          <p:nvPr/>
        </p:nvSpPr>
        <p:spPr>
          <a:xfrm flipV="1">
            <a:off x="8598319" y="5965293"/>
            <a:ext cx="1262791" cy="22423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8" name="Line"/>
          <p:cNvSpPr/>
          <p:nvPr/>
        </p:nvSpPr>
        <p:spPr>
          <a:xfrm flipH="1">
            <a:off x="6885582" y="2020887"/>
            <a:ext cx="175586" cy="1772445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89" name="Line"/>
          <p:cNvSpPr/>
          <p:nvPr/>
        </p:nvSpPr>
        <p:spPr>
          <a:xfrm flipH="1">
            <a:off x="5515636" y="1860483"/>
            <a:ext cx="1250091" cy="689307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90" name="Line"/>
          <p:cNvSpPr/>
          <p:nvPr/>
        </p:nvSpPr>
        <p:spPr>
          <a:xfrm>
            <a:off x="10736064" y="3667422"/>
            <a:ext cx="951426" cy="937024"/>
          </a:xfrm>
          <a:prstGeom prst="line">
            <a:avLst/>
          </a:prstGeom>
          <a:ln w="381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91" name="DFS recursion…"/>
          <p:cNvSpPr txBox="1"/>
          <p:nvPr/>
        </p:nvSpPr>
        <p:spPr>
          <a:xfrm>
            <a:off x="-145747" y="1377413"/>
            <a:ext cx="4243165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DFS recursion </a:t>
            </a:r>
          </a:p>
          <a:p>
            <a:r>
              <a:t>call stack:</a:t>
            </a:r>
          </a:p>
        </p:txBody>
      </p:sp>
      <p:sp>
        <p:nvSpPr>
          <p:cNvPr id="2992" name="Line"/>
          <p:cNvSpPr/>
          <p:nvPr/>
        </p:nvSpPr>
        <p:spPr>
          <a:xfrm>
            <a:off x="450129" y="2477503"/>
            <a:ext cx="3051414" cy="1"/>
          </a:xfrm>
          <a:prstGeom prst="line">
            <a:avLst/>
          </a:prstGeom>
          <a:ln w="508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993" name="Topological ordering:"/>
          <p:cNvSpPr txBox="1"/>
          <p:nvPr/>
        </p:nvSpPr>
        <p:spPr>
          <a:xfrm>
            <a:off x="5084647" y="7198208"/>
            <a:ext cx="589471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Topological ordering:</a:t>
            </a:r>
          </a:p>
        </p:txBody>
      </p:sp>
      <p:sp>
        <p:nvSpPr>
          <p:cNvPr id="2994" name="_ _ _ _ _ _ _ _ _ _ _ _ _"/>
          <p:cNvSpPr txBox="1"/>
          <p:nvPr/>
        </p:nvSpPr>
        <p:spPr>
          <a:xfrm>
            <a:off x="4534132" y="8128571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_ _ _ _ _ _ _ _ _ _ _ _ _</a:t>
            </a:r>
          </a:p>
        </p:txBody>
      </p:sp>
      <p:sp>
        <p:nvSpPr>
          <p:cNvPr id="2995" name="C B E F K A D G H I J L M"/>
          <p:cNvSpPr txBox="1"/>
          <p:nvPr/>
        </p:nvSpPr>
        <p:spPr>
          <a:xfrm>
            <a:off x="4534132" y="8109626"/>
            <a:ext cx="699574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 B E F K A D G H I J L M</a:t>
            </a:r>
          </a:p>
        </p:txBody>
      </p:sp>
      <p:sp>
        <p:nvSpPr>
          <p:cNvPr id="2996" name="Topological Sort Algorithm"/>
          <p:cNvSpPr txBox="1">
            <a:spLocks noGrp="1"/>
          </p:cNvSpPr>
          <p:nvPr>
            <p:ph type="title"/>
          </p:nvPr>
        </p:nvSpPr>
        <p:spPr>
          <a:xfrm>
            <a:off x="60306" y="-46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Topological Sort Algorithm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"/>
          <p:cNvSpPr/>
          <p:nvPr/>
        </p:nvSpPr>
        <p:spPr>
          <a:xfrm>
            <a:off x="595688" y="5585570"/>
            <a:ext cx="920794" cy="920794"/>
          </a:xfrm>
          <a:prstGeom prst="ellipse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A</a:t>
            </a:r>
          </a:p>
        </p:txBody>
      </p:sp>
      <p:sp>
        <p:nvSpPr>
          <p:cNvPr id="236" name="B"/>
          <p:cNvSpPr/>
          <p:nvPr/>
        </p:nvSpPr>
        <p:spPr>
          <a:xfrm>
            <a:off x="2476697" y="3313780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</a:t>
            </a:r>
          </a:p>
        </p:txBody>
      </p:sp>
      <p:sp>
        <p:nvSpPr>
          <p:cNvPr id="237" name="C"/>
          <p:cNvSpPr/>
          <p:nvPr/>
        </p:nvSpPr>
        <p:spPr>
          <a:xfrm>
            <a:off x="2307669" y="770285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C</a:t>
            </a:r>
          </a:p>
        </p:txBody>
      </p:sp>
      <p:sp>
        <p:nvSpPr>
          <p:cNvPr id="238" name="D"/>
          <p:cNvSpPr/>
          <p:nvPr/>
        </p:nvSpPr>
        <p:spPr>
          <a:xfrm>
            <a:off x="4226565" y="5612885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</a:t>
            </a:r>
          </a:p>
        </p:txBody>
      </p:sp>
      <p:sp>
        <p:nvSpPr>
          <p:cNvPr id="239" name="E"/>
          <p:cNvSpPr/>
          <p:nvPr/>
        </p:nvSpPr>
        <p:spPr>
          <a:xfrm>
            <a:off x="6197436" y="3149854"/>
            <a:ext cx="920794" cy="920793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</a:t>
            </a:r>
          </a:p>
        </p:txBody>
      </p:sp>
      <p:sp>
        <p:nvSpPr>
          <p:cNvPr id="240" name="F"/>
          <p:cNvSpPr/>
          <p:nvPr/>
        </p:nvSpPr>
        <p:spPr>
          <a:xfrm>
            <a:off x="6484603" y="770285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F</a:t>
            </a:r>
          </a:p>
        </p:txBody>
      </p:sp>
      <p:sp>
        <p:nvSpPr>
          <p:cNvPr id="241" name="G"/>
          <p:cNvSpPr/>
          <p:nvPr/>
        </p:nvSpPr>
        <p:spPr>
          <a:xfrm>
            <a:off x="7857442" y="5438036"/>
            <a:ext cx="920793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G</a:t>
            </a:r>
          </a:p>
        </p:txBody>
      </p:sp>
      <p:sp>
        <p:nvSpPr>
          <p:cNvPr id="242" name="H"/>
          <p:cNvSpPr/>
          <p:nvPr/>
        </p:nvSpPr>
        <p:spPr>
          <a:xfrm>
            <a:off x="9681161" y="3224992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H</a:t>
            </a:r>
          </a:p>
        </p:txBody>
      </p:sp>
      <p:sp>
        <p:nvSpPr>
          <p:cNvPr id="243" name="I"/>
          <p:cNvSpPr/>
          <p:nvPr/>
        </p:nvSpPr>
        <p:spPr>
          <a:xfrm>
            <a:off x="941059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I</a:t>
            </a:r>
          </a:p>
        </p:txBody>
      </p:sp>
      <p:sp>
        <p:nvSpPr>
          <p:cNvPr id="244" name="Line"/>
          <p:cNvSpPr/>
          <p:nvPr/>
        </p:nvSpPr>
        <p:spPr>
          <a:xfrm flipV="1">
            <a:off x="1381060" y="4164701"/>
            <a:ext cx="1243043" cy="1463767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5" name="Line"/>
          <p:cNvSpPr/>
          <p:nvPr/>
        </p:nvSpPr>
        <p:spPr>
          <a:xfrm>
            <a:off x="1584773" y="6020886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6" name="Line"/>
          <p:cNvSpPr/>
          <p:nvPr/>
        </p:nvSpPr>
        <p:spPr>
          <a:xfrm>
            <a:off x="5101712" y="6447627"/>
            <a:ext cx="1451985" cy="139277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7" name="Line"/>
          <p:cNvSpPr/>
          <p:nvPr/>
        </p:nvSpPr>
        <p:spPr>
          <a:xfrm flipV="1">
            <a:off x="5028479" y="4004681"/>
            <a:ext cx="1352861" cy="1689550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8" name="Line"/>
          <p:cNvSpPr/>
          <p:nvPr/>
        </p:nvSpPr>
        <p:spPr>
          <a:xfrm>
            <a:off x="3463519" y="3745965"/>
            <a:ext cx="2667888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49" name="Line"/>
          <p:cNvSpPr/>
          <p:nvPr/>
        </p:nvSpPr>
        <p:spPr>
          <a:xfrm>
            <a:off x="7459174" y="8249790"/>
            <a:ext cx="1881043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0" name="Line"/>
          <p:cNvSpPr/>
          <p:nvPr/>
        </p:nvSpPr>
        <p:spPr>
          <a:xfrm flipV="1">
            <a:off x="7225536" y="6353818"/>
            <a:ext cx="872224" cy="140005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1" name="Line"/>
          <p:cNvSpPr/>
          <p:nvPr/>
        </p:nvSpPr>
        <p:spPr>
          <a:xfrm>
            <a:off x="6999113" y="4000989"/>
            <a:ext cx="1049406" cy="1491898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2" name="Line"/>
          <p:cNvSpPr/>
          <p:nvPr/>
        </p:nvSpPr>
        <p:spPr>
          <a:xfrm>
            <a:off x="7175292" y="3685389"/>
            <a:ext cx="2448807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3" name="Line"/>
          <p:cNvSpPr/>
          <p:nvPr/>
        </p:nvSpPr>
        <p:spPr>
          <a:xfrm>
            <a:off x="3295163" y="8176342"/>
            <a:ext cx="3122740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4" name="J"/>
          <p:cNvSpPr/>
          <p:nvPr/>
        </p:nvSpPr>
        <p:spPr>
          <a:xfrm>
            <a:off x="11488318" y="5438036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J</a:t>
            </a:r>
          </a:p>
        </p:txBody>
      </p:sp>
      <p:sp>
        <p:nvSpPr>
          <p:cNvPr id="255" name="Line"/>
          <p:cNvSpPr/>
          <p:nvPr/>
        </p:nvSpPr>
        <p:spPr>
          <a:xfrm>
            <a:off x="8612952" y="6351150"/>
            <a:ext cx="970069" cy="1487544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6" name="Line"/>
          <p:cNvSpPr/>
          <p:nvPr/>
        </p:nvSpPr>
        <p:spPr>
          <a:xfrm>
            <a:off x="8864124" y="5890649"/>
            <a:ext cx="2573501" cy="1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7" name="K"/>
          <p:cNvSpPr/>
          <p:nvPr/>
        </p:nvSpPr>
        <p:spPr>
          <a:xfrm>
            <a:off x="11488318" y="7789393"/>
            <a:ext cx="920794" cy="920794"/>
          </a:xfrm>
          <a:prstGeom prst="ellipse">
            <a:avLst/>
          </a:prstGeom>
          <a:blipFill>
            <a:blip r:embed="rId3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 lnSpcReduction="10000"/>
          </a:bodyPr>
          <a:lstStyle>
            <a:lvl1pPr>
              <a:defRPr sz="40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K</a:t>
            </a:r>
          </a:p>
        </p:txBody>
      </p:sp>
      <p:sp>
        <p:nvSpPr>
          <p:cNvPr id="258" name="Line"/>
          <p:cNvSpPr/>
          <p:nvPr/>
        </p:nvSpPr>
        <p:spPr>
          <a:xfrm>
            <a:off x="10453637" y="4068362"/>
            <a:ext cx="1163937" cy="1432272"/>
          </a:xfrm>
          <a:prstGeom prst="line">
            <a:avLst/>
          </a:prstGeom>
          <a:ln w="508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600">
                <a:latin typeface="+mn-lt"/>
                <a:ea typeface="+mn-ea"/>
                <a:cs typeface="+mn-cs"/>
                <a:sym typeface="Helvetica Light"/>
              </a:defRPr>
            </a:pPr>
            <a:endParaRPr/>
          </a:p>
        </p:txBody>
      </p:sp>
      <p:sp>
        <p:nvSpPr>
          <p:cNvPr id="259" name="Another canonical example where an ordering on the nodes of the graph matters is for program build dependencies. A program cannot be built unless its dependencies are first built."/>
          <p:cNvSpPr txBox="1"/>
          <p:nvPr/>
        </p:nvSpPr>
        <p:spPr>
          <a:xfrm>
            <a:off x="152444" y="237904"/>
            <a:ext cx="12699912" cy="2705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Another canonical example where an ordering on the nodes of the graph matters is for program build dependencies. A program cannot be built unless its dependencies are first built. </a:t>
            </a:r>
          </a:p>
        </p:txBody>
      </p:sp>
    </p:spTree>
  </p:cSld>
  <p:clrMapOvr>
    <a:masterClrMapping/>
  </p:clrMapOvr>
  <p:transition spd="med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8" name="# Assumption: graph is stored as adjacency list…"/>
          <p:cNvSpPr txBox="1"/>
          <p:nvPr/>
        </p:nvSpPr>
        <p:spPr>
          <a:xfrm>
            <a:off x="413878" y="1132065"/>
            <a:ext cx="12144478" cy="78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# Assumption: graph is stored as adjacency list</a:t>
            </a:r>
          </a:p>
          <a:p>
            <a:pPr algn="l">
              <a:defRPr sz="32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topsort(graph):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N = graph.numberOfNodes()</a:t>
            </a:r>
          </a:p>
          <a:p>
            <a:pPr algn="l">
              <a:defRPr sz="3200"/>
            </a:pPr>
            <a:r>
              <a:t>  V = [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,…,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</a:p>
          <a:p>
            <a:pPr algn="l">
              <a:defRPr sz="3200"/>
            </a:pPr>
            <a:r>
              <a:t>  ordering = [0,…,0] 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</a:p>
          <a:p>
            <a:pPr algn="l">
              <a:defRPr sz="3200"/>
            </a:pPr>
            <a:r>
              <a:t>  i = N - 1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Index for ordering array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(at = 0; at &lt; N; at++):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V[at] ==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:</a:t>
            </a:r>
          </a:p>
          <a:p>
            <a:pPr algn="l">
              <a:defRPr sz="3200"/>
            </a:pPr>
            <a:r>
              <a:t>      visitedNodes = []</a:t>
            </a:r>
          </a:p>
          <a:p>
            <a:pPr algn="l">
              <a:defRPr sz="3200"/>
            </a:pPr>
            <a:r>
              <a:t>      dfs(at, V, visitedNodes, graph)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nodeId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visitedNodes:</a:t>
            </a:r>
          </a:p>
          <a:p>
            <a:pPr algn="l">
              <a:defRPr sz="3200"/>
            </a:pPr>
            <a:r>
              <a:t>        ordering[i] = nodeId</a:t>
            </a:r>
          </a:p>
          <a:p>
            <a:pPr algn="l">
              <a:defRPr sz="3200"/>
            </a:pPr>
            <a:r>
              <a:t>        i = i - 1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t> ordering</a:t>
            </a:r>
          </a:p>
        </p:txBody>
      </p:sp>
      <p:sp>
        <p:nvSpPr>
          <p:cNvPr id="2999" name="Topsort pseudocode"/>
          <p:cNvSpPr txBox="1">
            <a:spLocks noGrp="1"/>
          </p:cNvSpPr>
          <p:nvPr>
            <p:ph type="title"/>
          </p:nvPr>
        </p:nvSpPr>
        <p:spPr>
          <a:xfrm>
            <a:off x="76589" y="-1"/>
            <a:ext cx="12851622" cy="98821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Topsort pseudocode</a:t>
            </a:r>
          </a:p>
        </p:txBody>
      </p:sp>
    </p:spTree>
  </p:cSld>
  <p:clrMapOvr>
    <a:masterClrMapping/>
  </p:clrMapOvr>
  <p:transition spd="med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1" name="# Execute Depth First Search (DFS)…"/>
          <p:cNvSpPr txBox="1"/>
          <p:nvPr/>
        </p:nvSpPr>
        <p:spPr>
          <a:xfrm>
            <a:off x="411732" y="1276339"/>
            <a:ext cx="13352736" cy="6350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/>
            <a:endParaRPr/>
          </a:p>
          <a:p>
            <a:pPr algn="l">
              <a:def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# Execute Depth First Search (DFS)</a:t>
            </a:r>
          </a:p>
          <a:p>
            <a:pPr algn="l"/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dfs(at, V, visitedNodes, graph):</a:t>
            </a:r>
          </a:p>
          <a:p>
            <a:pPr algn="l"/>
            <a:r>
              <a:t>  </a:t>
            </a:r>
          </a:p>
          <a:p>
            <a:pPr algn="l"/>
            <a:r>
              <a:t>  V[at] 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true</a:t>
            </a:r>
          </a:p>
          <a:p>
            <a:pPr algn="l"/>
            <a:endParaRPr b="1">
              <a:solidFill>
                <a:schemeClr val="accent5">
                  <a:hueOff val="101205"/>
                  <a:satOff val="-13598"/>
                  <a:lumOff val="23877"/>
                </a:schemeClr>
              </a:solidFill>
            </a:endParaRPr>
          </a:p>
          <a:p>
            <a:pPr algn="l"/>
            <a:r>
              <a:t>  edges = graph.getEdgesOutFromNode(at)</a:t>
            </a:r>
          </a:p>
          <a:p>
            <a:pPr algn="l"/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edge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edges:</a:t>
            </a:r>
          </a:p>
          <a:p>
            <a:pPr algn="l"/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V[edge.to] ==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:</a:t>
            </a:r>
          </a:p>
          <a:p>
            <a:pPr algn="l"/>
            <a:r>
              <a:t>      dfs(edge.to, V, visitedNodes, graph)</a:t>
            </a:r>
          </a:p>
          <a:p>
            <a:pPr algn="l"/>
            <a:endParaRPr/>
          </a:p>
          <a:p>
            <a:pPr algn="l"/>
            <a:r>
              <a:t>  visitedNodes.add(at)</a:t>
            </a:r>
          </a:p>
        </p:txBody>
      </p:sp>
      <p:sp>
        <p:nvSpPr>
          <p:cNvPr id="3002" name="Topsort pseudocode"/>
          <p:cNvSpPr txBox="1">
            <a:spLocks noGrp="1"/>
          </p:cNvSpPr>
          <p:nvPr>
            <p:ph type="title"/>
          </p:nvPr>
        </p:nvSpPr>
        <p:spPr>
          <a:xfrm>
            <a:off x="76589" y="-1"/>
            <a:ext cx="12851622" cy="98821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Topsort pseudocode</a:t>
            </a:r>
          </a:p>
        </p:txBody>
      </p:sp>
    </p:spTree>
  </p:cSld>
  <p:clrMapOvr>
    <a:masterClrMapping/>
  </p:clrMapOvr>
  <p:transition spd="med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4" name="# Assumption: graph is stored as adjacency list…"/>
          <p:cNvSpPr txBox="1"/>
          <p:nvPr/>
        </p:nvSpPr>
        <p:spPr>
          <a:xfrm>
            <a:off x="413878" y="1132065"/>
            <a:ext cx="12144478" cy="78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# Assumption: graph is stored as adjacency list</a:t>
            </a:r>
          </a:p>
          <a:p>
            <a:pPr algn="l">
              <a:defRPr sz="32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topsort(graph):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N = graph.numberOfNodes()</a:t>
            </a:r>
          </a:p>
          <a:p>
            <a:pPr algn="l">
              <a:defRPr sz="3200"/>
            </a:pPr>
            <a:r>
              <a:t>  V = [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,…,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</a:p>
          <a:p>
            <a:pPr algn="l">
              <a:defRPr sz="3200"/>
            </a:pPr>
            <a:r>
              <a:t>  ordering = [0,…,0] 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</a:p>
          <a:p>
            <a:pPr algn="l">
              <a:defRPr sz="3200"/>
            </a:pPr>
            <a:r>
              <a:t>  i = N - 1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Index for ordering array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(at = 0; at &lt; N; at++):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V[at] ==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:</a:t>
            </a:r>
          </a:p>
          <a:p>
            <a:pPr algn="l">
              <a:defRPr sz="3200"/>
            </a:pPr>
            <a:r>
              <a:t>      visitedNodes = []</a:t>
            </a:r>
          </a:p>
          <a:p>
            <a:pPr algn="l">
              <a:defRPr sz="3200"/>
            </a:pPr>
            <a:r>
              <a:t>      dfs(at, V, visitedNodes, graph)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nodeId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visitedNodes:</a:t>
            </a:r>
          </a:p>
          <a:p>
            <a:pPr algn="l">
              <a:defRPr sz="3200"/>
            </a:pPr>
            <a:r>
              <a:t>        ordering[i] = nodeId</a:t>
            </a:r>
          </a:p>
          <a:p>
            <a:pPr algn="l">
              <a:defRPr sz="3200"/>
            </a:pPr>
            <a:r>
              <a:t>        i = i - 1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t> ordering</a:t>
            </a:r>
          </a:p>
        </p:txBody>
      </p:sp>
      <p:sp>
        <p:nvSpPr>
          <p:cNvPr id="3005" name="Topsort pseudocode"/>
          <p:cNvSpPr txBox="1">
            <a:spLocks noGrp="1"/>
          </p:cNvSpPr>
          <p:nvPr>
            <p:ph type="title"/>
          </p:nvPr>
        </p:nvSpPr>
        <p:spPr>
          <a:xfrm>
            <a:off x="76589" y="-1"/>
            <a:ext cx="12851622" cy="98821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Topsort pseudocode</a:t>
            </a:r>
          </a:p>
        </p:txBody>
      </p:sp>
    </p:spTree>
  </p:cSld>
  <p:clrMapOvr>
    <a:masterClrMapping/>
  </p:clrMapOvr>
  <p:transition spd="med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7" name="# Assumption: graph is stored as adjacency list…"/>
          <p:cNvSpPr txBox="1"/>
          <p:nvPr/>
        </p:nvSpPr>
        <p:spPr>
          <a:xfrm>
            <a:off x="413878" y="1132065"/>
            <a:ext cx="12144478" cy="782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# Assumption: graph is stored as adjacency list</a:t>
            </a:r>
          </a:p>
          <a:p>
            <a:pPr algn="l">
              <a:defRPr sz="32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topsort(graph):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N = graph.numberOfNodes()</a:t>
            </a:r>
          </a:p>
          <a:p>
            <a:pPr algn="l">
              <a:defRPr sz="3200"/>
            </a:pPr>
            <a:r>
              <a:t>  V = [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,…,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</a:p>
          <a:p>
            <a:pPr algn="l">
              <a:defRPr sz="3200"/>
            </a:pPr>
            <a:r>
              <a:t>  ordering = [0,…,0] 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</a:p>
          <a:p>
            <a:pPr algn="l">
              <a:defRPr sz="3200"/>
            </a:pPr>
            <a:r>
              <a:t>  i = N - 1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Index for ordering array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(at = 0; at &lt; N; at++):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V[at] ==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:</a:t>
            </a:r>
          </a:p>
          <a:p>
            <a:pPr algn="l">
              <a:defRPr sz="3200"/>
            </a:pPr>
            <a:r>
              <a:t>      visitedNodes = []</a:t>
            </a:r>
          </a:p>
          <a:p>
            <a:pPr algn="l">
              <a:defRPr sz="3200"/>
            </a:pPr>
            <a:r>
              <a:t>      dfs(at, V, visitedNodes, graph)</a:t>
            </a:r>
          </a:p>
          <a:p>
            <a:pPr algn="l">
              <a:defRPr sz="3200"/>
            </a:pPr>
            <a:r>
              <a:t>  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nodeId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visitedNodes:</a:t>
            </a:r>
          </a:p>
          <a:p>
            <a:pPr algn="l">
              <a:defRPr sz="3200"/>
            </a:pPr>
            <a:r>
              <a:t>        ordering[i] = nodeId</a:t>
            </a:r>
          </a:p>
          <a:p>
            <a:pPr algn="l">
              <a:defRPr sz="3200"/>
            </a:pPr>
            <a:r>
              <a:t>        i = i - 1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t> ordering</a:t>
            </a:r>
          </a:p>
        </p:txBody>
      </p:sp>
      <p:sp>
        <p:nvSpPr>
          <p:cNvPr id="3008" name="Topsort pseudocode"/>
          <p:cNvSpPr txBox="1">
            <a:spLocks noGrp="1"/>
          </p:cNvSpPr>
          <p:nvPr>
            <p:ph type="title"/>
          </p:nvPr>
        </p:nvSpPr>
        <p:spPr>
          <a:xfrm>
            <a:off x="76589" y="-1"/>
            <a:ext cx="12851622" cy="98821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Topsort pseudocode</a:t>
            </a:r>
          </a:p>
        </p:txBody>
      </p:sp>
      <p:sp>
        <p:nvSpPr>
          <p:cNvPr id="3009" name="Rectangle"/>
          <p:cNvSpPr/>
          <p:nvPr/>
        </p:nvSpPr>
        <p:spPr>
          <a:xfrm>
            <a:off x="963922" y="6084483"/>
            <a:ext cx="3131000" cy="573812"/>
          </a:xfrm>
          <a:prstGeom prst="rect">
            <a:avLst/>
          </a:prstGeom>
          <a:ln w="508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010" name="Rectangle"/>
          <p:cNvSpPr/>
          <p:nvPr/>
        </p:nvSpPr>
        <p:spPr>
          <a:xfrm>
            <a:off x="963922" y="7094472"/>
            <a:ext cx="4880287" cy="1424616"/>
          </a:xfrm>
          <a:prstGeom prst="rect">
            <a:avLst/>
          </a:prstGeom>
          <a:ln w="50800">
            <a:solidFill>
              <a:schemeClr val="accent4">
                <a:hueOff val="102361"/>
                <a:satOff val="14118"/>
                <a:lumOff val="10675"/>
              </a:schemeClr>
            </a:solidFill>
            <a:miter lim="400000"/>
          </a:ln>
        </p:spPr>
        <p:txBody>
          <a:bodyPr lIns="50800" tIns="50800" rIns="50800" bIns="50800" anchor="ctr">
            <a:normAutofit/>
          </a:bodyPr>
          <a:lstStyle/>
          <a:p>
            <a:pPr>
              <a:defRPr sz="2600" b="1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2" name="# Assumption: graph is stored as adjacency list…"/>
          <p:cNvSpPr txBox="1"/>
          <p:nvPr/>
        </p:nvSpPr>
        <p:spPr>
          <a:xfrm>
            <a:off x="447484" y="1689100"/>
            <a:ext cx="12077266" cy="63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# Assumption: graph is stored as adjacency list</a:t>
            </a:r>
          </a:p>
          <a:p>
            <a:pPr algn="l">
              <a:defRPr sz="32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topsort(graph):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N = graph.numberOfNodes()</a:t>
            </a:r>
          </a:p>
          <a:p>
            <a:pPr algn="l">
              <a:defRPr sz="3200"/>
            </a:pPr>
            <a:r>
              <a:t>  V = [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,…,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]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</a:p>
          <a:p>
            <a:pPr algn="l">
              <a:defRPr sz="3200"/>
            </a:pPr>
            <a:r>
              <a:t>  ordering = [0,…,0] 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Length N</a:t>
            </a:r>
          </a:p>
          <a:p>
            <a:pPr algn="l">
              <a:defRPr sz="3200"/>
            </a:pPr>
            <a:r>
              <a:t>  i = N - 1 </a:t>
            </a:r>
            <a:r>
              <a:rPr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rPr>
              <a:t># Index for ordering array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(at = 0; at &lt; N; at++):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V[at] ==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:</a:t>
            </a:r>
          </a:p>
          <a:p>
            <a:pPr algn="l">
              <a:defRPr sz="3200"/>
            </a:pPr>
            <a:r>
              <a:t>      i = dfs(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i</a:t>
            </a:r>
            <a:r>
              <a:t>, at, V,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ordering</a:t>
            </a:r>
            <a:r>
              <a:t>, graph)</a:t>
            </a:r>
          </a:p>
          <a:p>
            <a:pPr algn="l">
              <a:defRPr sz="3200"/>
            </a:pPr>
            <a:endParaRPr/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t> ordering</a:t>
            </a:r>
          </a:p>
        </p:txBody>
      </p:sp>
      <p:sp>
        <p:nvSpPr>
          <p:cNvPr id="3013" name="Topsort Optimization"/>
          <p:cNvSpPr txBox="1">
            <a:spLocks noGrp="1"/>
          </p:cNvSpPr>
          <p:nvPr>
            <p:ph type="title"/>
          </p:nvPr>
        </p:nvSpPr>
        <p:spPr>
          <a:xfrm>
            <a:off x="60306" y="-1062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Topsort Optimization</a:t>
            </a:r>
          </a:p>
        </p:txBody>
      </p:sp>
    </p:spTree>
  </p:cSld>
  <p:clrMapOvr>
    <a:masterClrMapping/>
  </p:clrMapOvr>
  <p:transition spd="med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5" name="# Execute Depth First Search (DFS)…"/>
          <p:cNvSpPr txBox="1"/>
          <p:nvPr/>
        </p:nvSpPr>
        <p:spPr>
          <a:xfrm>
            <a:off x="785566" y="1689100"/>
            <a:ext cx="11433669" cy="637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/>
            </a:pPr>
            <a:endParaRPr/>
          </a:p>
          <a:p>
            <a:pPr algn="l">
              <a:defRPr sz="3200">
                <a:solidFill>
                  <a:schemeClr val="accent1">
                    <a:hueOff val="-136794"/>
                    <a:satOff val="-2150"/>
                    <a:lumOff val="15693"/>
                  </a:schemeClr>
                </a:solidFill>
              </a:defRPr>
            </a:pPr>
            <a:r>
              <a:t># Execute Depth First Search (DFS)</a:t>
            </a:r>
          </a:p>
          <a:p>
            <a:pPr algn="l">
              <a:defRPr sz="3200"/>
            </a:pP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function</a:t>
            </a:r>
            <a:r>
              <a:t> dfs(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i</a:t>
            </a:r>
            <a:r>
              <a:t>, at, V,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ordering</a:t>
            </a:r>
            <a:r>
              <a:t>, graph):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V[at] 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true</a:t>
            </a:r>
          </a:p>
          <a:p>
            <a:pPr algn="l">
              <a:defRPr sz="3200"/>
            </a:pPr>
            <a:endParaRPr b="1">
              <a:solidFill>
                <a:schemeClr val="accent5">
                  <a:hueOff val="101205"/>
                  <a:satOff val="-13598"/>
                  <a:lumOff val="23877"/>
                </a:schemeClr>
              </a:solidFill>
            </a:endParaRPr>
          </a:p>
          <a:p>
            <a:pPr algn="l">
              <a:defRPr sz="3200"/>
            </a:pPr>
            <a:r>
              <a:t>  edges = graph.getEdgesOutFromNode(at)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for</a:t>
            </a:r>
            <a:r>
              <a:t> edge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in</a:t>
            </a:r>
            <a:r>
              <a:t> edges:</a:t>
            </a:r>
          </a:p>
          <a:p>
            <a:pPr algn="l">
              <a:defRPr sz="3200"/>
            </a:pPr>
            <a:r>
              <a:t>  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if</a:t>
            </a:r>
            <a:r>
              <a:t> V[edge.to] ==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false</a:t>
            </a:r>
            <a:r>
              <a:t>:</a:t>
            </a:r>
          </a:p>
          <a:p>
            <a:pPr algn="l">
              <a:defRPr sz="3200"/>
            </a:pPr>
            <a:r>
              <a:t>      i = dfs(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i</a:t>
            </a:r>
            <a:r>
              <a:t>, edge.to, V, </a:t>
            </a:r>
            <a:r>
              <a:rPr b="1">
                <a:solidFill>
                  <a:schemeClr val="accent4">
                    <a:hueOff val="102361"/>
                    <a:satOff val="14118"/>
                    <a:lumOff val="10675"/>
                  </a:schemeClr>
                </a:solidFill>
              </a:rPr>
              <a:t>ordering</a:t>
            </a:r>
            <a:r>
              <a:t>, graph)</a:t>
            </a:r>
          </a:p>
          <a:p>
            <a:pPr algn="l">
              <a:defRPr sz="3200"/>
            </a:pPr>
            <a:r>
              <a:t>  </a:t>
            </a:r>
          </a:p>
          <a:p>
            <a:pPr algn="l">
              <a:defRPr sz="3200"/>
            </a:pPr>
            <a:r>
              <a:t>  ordering[i] = at</a:t>
            </a:r>
          </a:p>
          <a:p>
            <a:pPr algn="l">
              <a:defRPr sz="3200"/>
            </a:pPr>
            <a:r>
              <a:t>  </a:t>
            </a:r>
            <a:r>
              <a:rPr b="1">
                <a:solidFill>
                  <a:schemeClr val="accent5">
                    <a:hueOff val="101205"/>
                    <a:satOff val="-13598"/>
                    <a:lumOff val="23877"/>
                  </a:schemeClr>
                </a:solidFill>
              </a:rPr>
              <a:t>return</a:t>
            </a:r>
            <a:r>
              <a:t> i - 1</a:t>
            </a:r>
          </a:p>
        </p:txBody>
      </p:sp>
      <p:sp>
        <p:nvSpPr>
          <p:cNvPr id="3016" name="Topsort Optimization"/>
          <p:cNvSpPr txBox="1">
            <a:spLocks noGrp="1"/>
          </p:cNvSpPr>
          <p:nvPr>
            <p:ph type="title"/>
          </p:nvPr>
        </p:nvSpPr>
        <p:spPr>
          <a:xfrm>
            <a:off x="60306" y="-106245"/>
            <a:ext cx="12851622" cy="98821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43991">
              <a:defRPr sz="6080" b="1"/>
            </a:lvl1pPr>
          </a:lstStyle>
          <a:p>
            <a:r>
              <a:t>Topsort Optimization</a:t>
            </a:r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rm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Menlo"/>
        <a:ea typeface="Menlo"/>
        <a:cs typeface="Menlo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norm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6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j-lt"/>
            <a:ea typeface="+mj-ea"/>
            <a:cs typeface="+mj-cs"/>
            <a:sym typeface="Menl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4997</Words>
  <Application>Microsoft Office PowerPoint</Application>
  <PresentationFormat>自訂</PresentationFormat>
  <Paragraphs>1648</Paragraphs>
  <Slides>95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95</vt:i4>
      </vt:variant>
    </vt:vector>
  </HeadingPairs>
  <TitlesOfParts>
    <vt:vector size="100" baseType="lpstr">
      <vt:lpstr>Helvetica Light</vt:lpstr>
      <vt:lpstr>Helvetica Neue</vt:lpstr>
      <vt:lpstr>Menlo</vt:lpstr>
      <vt:lpstr>Helvetica</vt:lpstr>
      <vt:lpstr>Black</vt:lpstr>
      <vt:lpstr>Topological Sort 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Directed Acyclic Graphs(DAG)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Topological Sort Algorithm</vt:lpstr>
      <vt:lpstr>Topsort pseudocode</vt:lpstr>
      <vt:lpstr>Topsort pseudocode</vt:lpstr>
      <vt:lpstr>Topsort pseudocode</vt:lpstr>
      <vt:lpstr>Topsort pseudocode</vt:lpstr>
      <vt:lpstr>Topsort Optimization</vt:lpstr>
      <vt:lpstr>Topsort Optimization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Topological Sort </dc:title>
  <cp:lastModifiedBy>Daniel</cp:lastModifiedBy>
  <cp:revision>2</cp:revision>
  <dcterms:modified xsi:type="dcterms:W3CDTF">2020-03-26T22:34:29Z</dcterms:modified>
</cp:coreProperties>
</file>