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4"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lliam Fiset" initials="WF"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136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commentAuthors" Target="commentAuthor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1-24T21:01:40.840" idx="2">
    <p:pos x="4032" y="1026"/>
    <p:text>I haven’t formally proved this in any way but it seems to be true in general. Can you double check this statement? Thx!</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lstStyle>
            <a:lvl1pPr>
              <a:defRPr b="0"/>
            </a:lvl1pPr>
          </a:lstStyle>
          <a:p>
            <a:r>
              <a:t>Title Text</a:t>
            </a:r>
          </a:p>
        </p:txBody>
      </p:sp>
      <p:sp>
        <p:nvSpPr>
          <p:cNvPr id="22" name="Body Level One…"/>
          <p:cNvSpPr txBox="1">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b="0">
                <a:latin typeface="+mn-lt"/>
                <a:ea typeface="+mn-ea"/>
                <a:cs typeface="+mn-cs"/>
                <a:sym typeface="Helvetica Light"/>
              </a:defRPr>
            </a:lvl1pPr>
          </a:lstStyle>
          <a:p>
            <a:r>
              <a:t>Title Text</a:t>
            </a:r>
          </a:p>
        </p:txBody>
      </p:sp>
      <p:sp>
        <p:nvSpPr>
          <p:cNvPr id="40" name="Body Level One…"/>
          <p:cNvSpPr txBox="1">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xfrm>
            <a:off x="952500" y="254000"/>
            <a:ext cx="11099800" cy="2159000"/>
          </a:xfrm>
          <a:prstGeom prst="rect">
            <a:avLst/>
          </a:prstGeom>
        </p:spPr>
        <p:txBody>
          <a:bodyPr/>
          <a:lstStyle>
            <a:lvl1pPr>
              <a:defRPr b="0"/>
            </a:lvl1p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xfrm>
            <a:off x="952500" y="254000"/>
            <a:ext cx="11099800" cy="2159000"/>
          </a:xfrm>
          <a:prstGeom prst="rect">
            <a:avLst/>
          </a:prstGeom>
        </p:spPr>
        <p:txBody>
          <a:bodyPr/>
          <a:lstStyle>
            <a:lvl1pPr>
              <a:defRPr b="0"/>
            </a:lvl1p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txBox="1">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165100"/>
            <a:ext cx="11099800" cy="125923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1pPr>
      <a:lvl2pPr marL="0" marR="0" indent="2286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2pPr>
      <a:lvl3pPr marL="0" marR="0" indent="4572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3pPr>
      <a:lvl4pPr marL="0" marR="0" indent="6858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4pPr>
      <a:lvl5pPr marL="0" marR="0" indent="9144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5pPr>
      <a:lvl6pPr marL="0" marR="0" indent="11430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6pPr>
      <a:lvl7pPr marL="0" marR="0" indent="13716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7pPr>
      <a:lvl8pPr marL="0" marR="0" indent="16002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8pPr>
      <a:lvl9pPr marL="0" marR="0" indent="18288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9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9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Algorithm to Find Bridges and…"/>
          <p:cNvSpPr txBox="1">
            <a:spLocks noGrp="1"/>
          </p:cNvSpPr>
          <p:nvPr>
            <p:ph type="ctrTitle"/>
          </p:nvPr>
        </p:nvSpPr>
        <p:spPr>
          <a:xfrm>
            <a:off x="425768" y="1053460"/>
            <a:ext cx="12153264" cy="4471680"/>
          </a:xfrm>
          <a:prstGeom prst="rect">
            <a:avLst/>
          </a:prstGeom>
        </p:spPr>
        <p:txBody>
          <a:bodyPr/>
          <a:lstStyle/>
          <a:p>
            <a:pPr defTabSz="479044">
              <a:defRPr sz="8200"/>
            </a:pPr>
            <a:r>
              <a:t>Algorithm to Find Bridges and</a:t>
            </a:r>
          </a:p>
          <a:p>
            <a:pPr defTabSz="479044">
              <a:defRPr sz="8200"/>
            </a:pPr>
            <a:r>
              <a:t>Articulation Points</a:t>
            </a:r>
          </a:p>
        </p:txBody>
      </p:sp>
      <p:sp>
        <p:nvSpPr>
          <p:cNvPr id="120" name="William Fiset"/>
          <p:cNvSpPr txBox="1">
            <a:spLocks noGrp="1"/>
          </p:cNvSpPr>
          <p:nvPr>
            <p:ph type="subTitle" sz="quarter" idx="1"/>
          </p:nvPr>
        </p:nvSpPr>
        <p:spPr>
          <a:xfrm>
            <a:off x="1270000" y="7129888"/>
            <a:ext cx="10464800" cy="1130301"/>
          </a:xfrm>
          <a:prstGeom prst="rect">
            <a:avLst/>
          </a:prstGeom>
        </p:spPr>
        <p:txBody>
          <a:bodyPr/>
          <a:lstStyle>
            <a:lvl1pPr>
              <a:defRPr sz="4800" b="1"/>
            </a:lvl1pPr>
          </a:lstStyle>
          <a:p>
            <a:r>
              <a:t>William Fiset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 name="Group"/>
          <p:cNvGrpSpPr/>
          <p:nvPr/>
        </p:nvGrpSpPr>
        <p:grpSpPr>
          <a:xfrm>
            <a:off x="3810000" y="2540000"/>
            <a:ext cx="5161030" cy="3402288"/>
            <a:chOff x="0" y="0"/>
            <a:chExt cx="5161029" cy="3402287"/>
          </a:xfrm>
        </p:grpSpPr>
        <p:sp>
          <p:nvSpPr>
            <p:cNvPr id="276"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277" name="1"/>
            <p:cNvSpPr/>
            <p:nvPr/>
          </p:nvSpPr>
          <p:spPr>
            <a:xfrm>
              <a:off x="0" y="1399655"/>
              <a:ext cx="682048"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278" name="Circle"/>
            <p:cNvSpPr/>
            <p:nvPr/>
          </p:nvSpPr>
          <p:spPr>
            <a:xfrm>
              <a:off x="1342018" y="1219920"/>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79" name="Circle"/>
            <p:cNvSpPr/>
            <p:nvPr/>
          </p:nvSpPr>
          <p:spPr>
            <a:xfrm>
              <a:off x="2950050" y="764517"/>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80" name="Circle"/>
            <p:cNvSpPr/>
            <p:nvPr/>
          </p:nvSpPr>
          <p:spPr>
            <a:xfrm>
              <a:off x="1629594" y="2720239"/>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81" name="Circle"/>
            <p:cNvSpPr/>
            <p:nvPr/>
          </p:nvSpPr>
          <p:spPr>
            <a:xfrm>
              <a:off x="3714515" y="0"/>
              <a:ext cx="682049" cy="682048"/>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82" name="Circle"/>
            <p:cNvSpPr/>
            <p:nvPr/>
          </p:nvSpPr>
          <p:spPr>
            <a:xfrm>
              <a:off x="2851789" y="2720239"/>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83" name="Circle"/>
            <p:cNvSpPr/>
            <p:nvPr/>
          </p:nvSpPr>
          <p:spPr>
            <a:xfrm>
              <a:off x="3714515" y="1529035"/>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84"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5"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6" name="Line"/>
            <p:cNvSpPr/>
            <p:nvPr/>
          </p:nvSpPr>
          <p:spPr>
            <a:xfrm flipH="1" flipV="1">
              <a:off x="1148757"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7" name="Circle"/>
            <p:cNvSpPr/>
            <p:nvPr/>
          </p:nvSpPr>
          <p:spPr>
            <a:xfrm>
              <a:off x="4478981" y="764517"/>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88"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9"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0"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1"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2"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3"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4"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5"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297" name="DFS traversal"/>
          <p:cNvSpPr txBox="1"/>
          <p:nvPr/>
        </p:nvSpPr>
        <p:spPr>
          <a:xfrm>
            <a:off x="2352952" y="342900"/>
            <a:ext cx="8298896" cy="990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6000" b="1"/>
            </a:lvl1pPr>
          </a:lstStyle>
          <a:p>
            <a:r>
              <a:t>DFS traversal</a:t>
            </a:r>
          </a:p>
        </p:txBody>
      </p:sp>
      <p:sp>
        <p:nvSpPr>
          <p:cNvPr id="298"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300"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301"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6" name="Articulation points"/>
          <p:cNvSpPr txBox="1"/>
          <p:nvPr/>
        </p:nvSpPr>
        <p:spPr>
          <a:xfrm>
            <a:off x="981857" y="899794"/>
            <a:ext cx="11041086" cy="850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5100" b="1"/>
            </a:lvl1pPr>
          </a:lstStyle>
          <a:p>
            <a:r>
              <a:rPr dirty="0"/>
              <a:t>Articulation points</a:t>
            </a:r>
          </a:p>
        </p:txBody>
      </p:sp>
      <p:sp>
        <p:nvSpPr>
          <p:cNvPr id="3737" name="0"/>
          <p:cNvSpPr/>
          <p:nvPr/>
        </p:nvSpPr>
        <p:spPr>
          <a:xfrm>
            <a:off x="3471445" y="46491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0</a:t>
            </a:r>
          </a:p>
        </p:txBody>
      </p:sp>
      <p:sp>
        <p:nvSpPr>
          <p:cNvPr id="3738" name="1"/>
          <p:cNvSpPr/>
          <p:nvPr/>
        </p:nvSpPr>
        <p:spPr>
          <a:xfrm>
            <a:off x="5276217" y="2806846"/>
            <a:ext cx="800101" cy="80010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1</a:t>
            </a:r>
          </a:p>
        </p:txBody>
      </p:sp>
      <p:sp>
        <p:nvSpPr>
          <p:cNvPr id="3739" name="3"/>
          <p:cNvSpPr/>
          <p:nvPr/>
        </p:nvSpPr>
        <p:spPr>
          <a:xfrm>
            <a:off x="7926284" y="2806846"/>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3</a:t>
            </a:r>
          </a:p>
        </p:txBody>
      </p:sp>
      <p:sp>
        <p:nvSpPr>
          <p:cNvPr id="3740" name="4"/>
          <p:cNvSpPr/>
          <p:nvPr/>
        </p:nvSpPr>
        <p:spPr>
          <a:xfrm>
            <a:off x="9052351" y="46491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4</a:t>
            </a:r>
          </a:p>
        </p:txBody>
      </p:sp>
      <p:sp>
        <p:nvSpPr>
          <p:cNvPr id="3741" name="2"/>
          <p:cNvSpPr/>
          <p:nvPr/>
        </p:nvSpPr>
        <p:spPr>
          <a:xfrm>
            <a:off x="7926284" y="65033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2</a:t>
            </a:r>
          </a:p>
        </p:txBody>
      </p:sp>
      <p:sp>
        <p:nvSpPr>
          <p:cNvPr id="3742" name="5"/>
          <p:cNvSpPr/>
          <p:nvPr/>
        </p:nvSpPr>
        <p:spPr>
          <a:xfrm>
            <a:off x="5276217" y="65033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5</a:t>
            </a:r>
          </a:p>
        </p:txBody>
      </p:sp>
      <p:sp>
        <p:nvSpPr>
          <p:cNvPr id="3743" name="Line"/>
          <p:cNvSpPr/>
          <p:nvPr/>
        </p:nvSpPr>
        <p:spPr>
          <a:xfrm flipV="1">
            <a:off x="5163028" y="3486606"/>
            <a:ext cx="211560" cy="2409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4" name="Line"/>
          <p:cNvSpPr/>
          <p:nvPr/>
        </p:nvSpPr>
        <p:spPr>
          <a:xfrm flipV="1">
            <a:off x="4193470" y="3709345"/>
            <a:ext cx="983391" cy="10385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5" name="Line"/>
          <p:cNvSpPr/>
          <p:nvPr/>
        </p:nvSpPr>
        <p:spPr>
          <a:xfrm>
            <a:off x="7948363" y="635257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6" name="Line"/>
          <p:cNvSpPr/>
          <p:nvPr/>
        </p:nvSpPr>
        <p:spPr>
          <a:xfrm flipH="1" flipV="1">
            <a:off x="5938860" y="3540012"/>
            <a:ext cx="2024245" cy="283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7" name="Line"/>
          <p:cNvSpPr/>
          <p:nvPr/>
        </p:nvSpPr>
        <p:spPr>
          <a:xfrm flipH="1" flipV="1">
            <a:off x="8316123" y="3636890"/>
            <a:ext cx="8220" cy="28747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8" name="Line"/>
          <p:cNvSpPr/>
          <p:nvPr/>
        </p:nvSpPr>
        <p:spPr>
          <a:xfrm>
            <a:off x="9123700" y="445392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49" name="Line"/>
          <p:cNvSpPr/>
          <p:nvPr/>
        </p:nvSpPr>
        <p:spPr>
          <a:xfrm flipH="1">
            <a:off x="6037691" y="6574005"/>
            <a:ext cx="248825" cy="13628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50" name="Line"/>
          <p:cNvSpPr/>
          <p:nvPr/>
        </p:nvSpPr>
        <p:spPr>
          <a:xfrm flipH="1" flipV="1">
            <a:off x="4151741" y="5338689"/>
            <a:ext cx="194701" cy="2160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51" name="Line"/>
          <p:cNvSpPr/>
          <p:nvPr/>
        </p:nvSpPr>
        <p:spPr>
          <a:xfrm flipV="1">
            <a:off x="8326333" y="3922616"/>
            <a:ext cx="423" cy="2558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2" name="Line"/>
          <p:cNvSpPr/>
          <p:nvPr/>
        </p:nvSpPr>
        <p:spPr>
          <a:xfrm flipH="1" flipV="1">
            <a:off x="8504555" y="3586066"/>
            <a:ext cx="663080" cy="9319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3" name="Line"/>
          <p:cNvSpPr/>
          <p:nvPr/>
        </p:nvSpPr>
        <p:spPr>
          <a:xfrm flipH="1">
            <a:off x="6178818" y="5222836"/>
            <a:ext cx="2925317" cy="140825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4" name="0"/>
          <p:cNvSpPr txBox="1"/>
          <p:nvPr/>
        </p:nvSpPr>
        <p:spPr>
          <a:xfrm>
            <a:off x="3676717" y="399097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755" name="0"/>
          <p:cNvSpPr txBox="1"/>
          <p:nvPr/>
        </p:nvSpPr>
        <p:spPr>
          <a:xfrm>
            <a:off x="5481488" y="221297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756" name="0"/>
          <p:cNvSpPr txBox="1"/>
          <p:nvPr/>
        </p:nvSpPr>
        <p:spPr>
          <a:xfrm>
            <a:off x="8127441" y="733342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757" name="0"/>
          <p:cNvSpPr txBox="1"/>
          <p:nvPr/>
        </p:nvSpPr>
        <p:spPr>
          <a:xfrm>
            <a:off x="8131555" y="227272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758" name="0"/>
          <p:cNvSpPr txBox="1"/>
          <p:nvPr/>
        </p:nvSpPr>
        <p:spPr>
          <a:xfrm>
            <a:off x="9257622" y="547312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759" name="0"/>
          <p:cNvSpPr txBox="1"/>
          <p:nvPr/>
        </p:nvSpPr>
        <p:spPr>
          <a:xfrm>
            <a:off x="5481488" y="733342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760" name="Line"/>
          <p:cNvSpPr/>
          <p:nvPr/>
        </p:nvSpPr>
        <p:spPr>
          <a:xfrm flipH="1" flipV="1">
            <a:off x="4256405" y="5459316"/>
            <a:ext cx="1107332" cy="11473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1" name="Line"/>
          <p:cNvSpPr/>
          <p:nvPr/>
        </p:nvSpPr>
        <p:spPr>
          <a:xfrm>
            <a:off x="2351738" y="5045524"/>
            <a:ext cx="1093061"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2" name="Line"/>
          <p:cNvSpPr/>
          <p:nvPr/>
        </p:nvSpPr>
        <p:spPr>
          <a:xfrm>
            <a:off x="3233554" y="5052940"/>
            <a:ext cx="29953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4" name="Articulation points"/>
          <p:cNvSpPr txBox="1"/>
          <p:nvPr/>
        </p:nvSpPr>
        <p:spPr>
          <a:xfrm>
            <a:off x="981857" y="892154"/>
            <a:ext cx="11041086" cy="850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5100" b="1"/>
            </a:lvl1pPr>
          </a:lstStyle>
          <a:p>
            <a:r>
              <a:rPr dirty="0"/>
              <a:t>Articulation points</a:t>
            </a:r>
          </a:p>
        </p:txBody>
      </p:sp>
      <p:sp>
        <p:nvSpPr>
          <p:cNvPr id="3765" name="0"/>
          <p:cNvSpPr/>
          <p:nvPr/>
        </p:nvSpPr>
        <p:spPr>
          <a:xfrm>
            <a:off x="3471445" y="46491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0</a:t>
            </a:r>
          </a:p>
        </p:txBody>
      </p:sp>
      <p:sp>
        <p:nvSpPr>
          <p:cNvPr id="3766" name="1"/>
          <p:cNvSpPr/>
          <p:nvPr/>
        </p:nvSpPr>
        <p:spPr>
          <a:xfrm>
            <a:off x="5276217" y="2806846"/>
            <a:ext cx="800101" cy="80010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1</a:t>
            </a:r>
          </a:p>
        </p:txBody>
      </p:sp>
      <p:sp>
        <p:nvSpPr>
          <p:cNvPr id="3767" name="3"/>
          <p:cNvSpPr/>
          <p:nvPr/>
        </p:nvSpPr>
        <p:spPr>
          <a:xfrm>
            <a:off x="7926284" y="2806846"/>
            <a:ext cx="800101" cy="80010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3</a:t>
            </a:r>
          </a:p>
        </p:txBody>
      </p:sp>
      <p:sp>
        <p:nvSpPr>
          <p:cNvPr id="3768" name="4"/>
          <p:cNvSpPr/>
          <p:nvPr/>
        </p:nvSpPr>
        <p:spPr>
          <a:xfrm>
            <a:off x="9052351" y="4649182"/>
            <a:ext cx="800101" cy="80010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4</a:t>
            </a:r>
          </a:p>
        </p:txBody>
      </p:sp>
      <p:sp>
        <p:nvSpPr>
          <p:cNvPr id="3769" name="2"/>
          <p:cNvSpPr/>
          <p:nvPr/>
        </p:nvSpPr>
        <p:spPr>
          <a:xfrm>
            <a:off x="7926284" y="6503382"/>
            <a:ext cx="800101" cy="80010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2</a:t>
            </a:r>
          </a:p>
        </p:txBody>
      </p:sp>
      <p:sp>
        <p:nvSpPr>
          <p:cNvPr id="3770" name="5"/>
          <p:cNvSpPr/>
          <p:nvPr/>
        </p:nvSpPr>
        <p:spPr>
          <a:xfrm>
            <a:off x="5276217" y="6503382"/>
            <a:ext cx="800101" cy="80010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5</a:t>
            </a:r>
          </a:p>
        </p:txBody>
      </p:sp>
      <p:sp>
        <p:nvSpPr>
          <p:cNvPr id="3771" name="Line"/>
          <p:cNvSpPr/>
          <p:nvPr/>
        </p:nvSpPr>
        <p:spPr>
          <a:xfrm flipV="1">
            <a:off x="5163028" y="3486606"/>
            <a:ext cx="211560" cy="2409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2" name="Line"/>
          <p:cNvSpPr/>
          <p:nvPr/>
        </p:nvSpPr>
        <p:spPr>
          <a:xfrm flipV="1">
            <a:off x="4193470" y="3709345"/>
            <a:ext cx="983391" cy="10385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3" name="Line"/>
          <p:cNvSpPr/>
          <p:nvPr/>
        </p:nvSpPr>
        <p:spPr>
          <a:xfrm>
            <a:off x="7948363" y="635257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4" name="Line"/>
          <p:cNvSpPr/>
          <p:nvPr/>
        </p:nvSpPr>
        <p:spPr>
          <a:xfrm flipH="1" flipV="1">
            <a:off x="5938860" y="3540012"/>
            <a:ext cx="2024245" cy="283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5" name="Line"/>
          <p:cNvSpPr/>
          <p:nvPr/>
        </p:nvSpPr>
        <p:spPr>
          <a:xfrm flipH="1" flipV="1">
            <a:off x="8316123" y="3636890"/>
            <a:ext cx="8220" cy="28747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6" name="Line"/>
          <p:cNvSpPr/>
          <p:nvPr/>
        </p:nvSpPr>
        <p:spPr>
          <a:xfrm>
            <a:off x="9123700" y="445392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7" name="Line"/>
          <p:cNvSpPr/>
          <p:nvPr/>
        </p:nvSpPr>
        <p:spPr>
          <a:xfrm flipH="1">
            <a:off x="6037691" y="6574005"/>
            <a:ext cx="248825" cy="13628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8" name="Line"/>
          <p:cNvSpPr/>
          <p:nvPr/>
        </p:nvSpPr>
        <p:spPr>
          <a:xfrm flipH="1" flipV="1">
            <a:off x="4151741" y="5338689"/>
            <a:ext cx="194701" cy="2160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79" name="Line"/>
          <p:cNvSpPr/>
          <p:nvPr/>
        </p:nvSpPr>
        <p:spPr>
          <a:xfrm flipV="1">
            <a:off x="8326333" y="3922616"/>
            <a:ext cx="423" cy="2558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0" name="Line"/>
          <p:cNvSpPr/>
          <p:nvPr/>
        </p:nvSpPr>
        <p:spPr>
          <a:xfrm flipH="1" flipV="1">
            <a:off x="8504555" y="3586066"/>
            <a:ext cx="663080" cy="9319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1" name="Line"/>
          <p:cNvSpPr/>
          <p:nvPr/>
        </p:nvSpPr>
        <p:spPr>
          <a:xfrm flipH="1">
            <a:off x="6178818" y="5222836"/>
            <a:ext cx="2925317" cy="140825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2" name="0"/>
          <p:cNvSpPr txBox="1"/>
          <p:nvPr/>
        </p:nvSpPr>
        <p:spPr>
          <a:xfrm>
            <a:off x="3676717" y="399097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783" name="0"/>
          <p:cNvSpPr txBox="1"/>
          <p:nvPr/>
        </p:nvSpPr>
        <p:spPr>
          <a:xfrm>
            <a:off x="5481488" y="221297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784" name="0"/>
          <p:cNvSpPr txBox="1"/>
          <p:nvPr/>
        </p:nvSpPr>
        <p:spPr>
          <a:xfrm>
            <a:off x="8127441" y="733342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785" name="0"/>
          <p:cNvSpPr txBox="1"/>
          <p:nvPr/>
        </p:nvSpPr>
        <p:spPr>
          <a:xfrm>
            <a:off x="8131555" y="227272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786" name="0"/>
          <p:cNvSpPr txBox="1"/>
          <p:nvPr/>
        </p:nvSpPr>
        <p:spPr>
          <a:xfrm>
            <a:off x="9257622" y="547312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787" name="0"/>
          <p:cNvSpPr txBox="1"/>
          <p:nvPr/>
        </p:nvSpPr>
        <p:spPr>
          <a:xfrm>
            <a:off x="5481488" y="733342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788" name="Line"/>
          <p:cNvSpPr/>
          <p:nvPr/>
        </p:nvSpPr>
        <p:spPr>
          <a:xfrm flipH="1" flipV="1">
            <a:off x="4256405" y="5459316"/>
            <a:ext cx="1107332" cy="11473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9" name="Line"/>
          <p:cNvSpPr/>
          <p:nvPr/>
        </p:nvSpPr>
        <p:spPr>
          <a:xfrm>
            <a:off x="2351738" y="5045524"/>
            <a:ext cx="1093061"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0" name="Line"/>
          <p:cNvSpPr/>
          <p:nvPr/>
        </p:nvSpPr>
        <p:spPr>
          <a:xfrm>
            <a:off x="3233554" y="5052940"/>
            <a:ext cx="29953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2" name="Articulation points"/>
          <p:cNvSpPr txBox="1"/>
          <p:nvPr/>
        </p:nvSpPr>
        <p:spPr>
          <a:xfrm>
            <a:off x="981857" y="82549"/>
            <a:ext cx="11041086" cy="850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5100" b="1"/>
            </a:lvl1pPr>
          </a:lstStyle>
          <a:p>
            <a:r>
              <a:t>Articulation points</a:t>
            </a:r>
          </a:p>
        </p:txBody>
      </p:sp>
      <p:sp>
        <p:nvSpPr>
          <p:cNvPr id="3793" name="0"/>
          <p:cNvSpPr/>
          <p:nvPr/>
        </p:nvSpPr>
        <p:spPr>
          <a:xfrm>
            <a:off x="3471445" y="46491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0</a:t>
            </a:r>
          </a:p>
        </p:txBody>
      </p:sp>
      <p:sp>
        <p:nvSpPr>
          <p:cNvPr id="3794" name="Line"/>
          <p:cNvSpPr/>
          <p:nvPr/>
        </p:nvSpPr>
        <p:spPr>
          <a:xfrm>
            <a:off x="2351738" y="5045524"/>
            <a:ext cx="1093061"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5" name="Line"/>
          <p:cNvSpPr/>
          <p:nvPr/>
        </p:nvSpPr>
        <p:spPr>
          <a:xfrm>
            <a:off x="3233554" y="5052940"/>
            <a:ext cx="29953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96" name="1"/>
          <p:cNvSpPr/>
          <p:nvPr/>
        </p:nvSpPr>
        <p:spPr>
          <a:xfrm>
            <a:off x="5276217" y="2806846"/>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1</a:t>
            </a:r>
          </a:p>
        </p:txBody>
      </p:sp>
      <p:sp>
        <p:nvSpPr>
          <p:cNvPr id="3797" name="3"/>
          <p:cNvSpPr/>
          <p:nvPr/>
        </p:nvSpPr>
        <p:spPr>
          <a:xfrm>
            <a:off x="7926284" y="2806846"/>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3</a:t>
            </a:r>
          </a:p>
        </p:txBody>
      </p:sp>
      <p:sp>
        <p:nvSpPr>
          <p:cNvPr id="3798" name="4"/>
          <p:cNvSpPr/>
          <p:nvPr/>
        </p:nvSpPr>
        <p:spPr>
          <a:xfrm>
            <a:off x="9052351" y="46491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4</a:t>
            </a:r>
          </a:p>
        </p:txBody>
      </p:sp>
      <p:sp>
        <p:nvSpPr>
          <p:cNvPr id="3799" name="2"/>
          <p:cNvSpPr/>
          <p:nvPr/>
        </p:nvSpPr>
        <p:spPr>
          <a:xfrm>
            <a:off x="7926284" y="65033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2</a:t>
            </a:r>
          </a:p>
        </p:txBody>
      </p:sp>
      <p:sp>
        <p:nvSpPr>
          <p:cNvPr id="3800" name="5"/>
          <p:cNvSpPr/>
          <p:nvPr/>
        </p:nvSpPr>
        <p:spPr>
          <a:xfrm>
            <a:off x="5276217" y="65033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5</a:t>
            </a:r>
          </a:p>
        </p:txBody>
      </p:sp>
      <p:sp>
        <p:nvSpPr>
          <p:cNvPr id="3801" name="Line"/>
          <p:cNvSpPr/>
          <p:nvPr/>
        </p:nvSpPr>
        <p:spPr>
          <a:xfrm flipV="1">
            <a:off x="5163028" y="3486606"/>
            <a:ext cx="211560" cy="2409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2" name="Line"/>
          <p:cNvSpPr/>
          <p:nvPr/>
        </p:nvSpPr>
        <p:spPr>
          <a:xfrm flipV="1">
            <a:off x="4193470" y="3709345"/>
            <a:ext cx="983391" cy="10385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3" name="Line"/>
          <p:cNvSpPr/>
          <p:nvPr/>
        </p:nvSpPr>
        <p:spPr>
          <a:xfrm>
            <a:off x="7948363" y="635257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4" name="Line"/>
          <p:cNvSpPr/>
          <p:nvPr/>
        </p:nvSpPr>
        <p:spPr>
          <a:xfrm flipH="1" flipV="1">
            <a:off x="5938860" y="3540012"/>
            <a:ext cx="2024245" cy="283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5" name="Line"/>
          <p:cNvSpPr/>
          <p:nvPr/>
        </p:nvSpPr>
        <p:spPr>
          <a:xfrm flipH="1" flipV="1">
            <a:off x="8316123" y="3636890"/>
            <a:ext cx="8220" cy="28747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6" name="Line"/>
          <p:cNvSpPr/>
          <p:nvPr/>
        </p:nvSpPr>
        <p:spPr>
          <a:xfrm>
            <a:off x="9123700" y="445392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7" name="Line"/>
          <p:cNvSpPr/>
          <p:nvPr/>
        </p:nvSpPr>
        <p:spPr>
          <a:xfrm flipH="1">
            <a:off x="6037691" y="6574005"/>
            <a:ext cx="248825" cy="13628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8" name="Line"/>
          <p:cNvSpPr/>
          <p:nvPr/>
        </p:nvSpPr>
        <p:spPr>
          <a:xfrm flipH="1" flipV="1">
            <a:off x="4151741" y="5338689"/>
            <a:ext cx="194701" cy="2160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09" name="Line"/>
          <p:cNvSpPr/>
          <p:nvPr/>
        </p:nvSpPr>
        <p:spPr>
          <a:xfrm flipV="1">
            <a:off x="8326333" y="3922616"/>
            <a:ext cx="423" cy="2558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0" name="Line"/>
          <p:cNvSpPr/>
          <p:nvPr/>
        </p:nvSpPr>
        <p:spPr>
          <a:xfrm flipH="1" flipV="1">
            <a:off x="8504555" y="3586066"/>
            <a:ext cx="663080" cy="9319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1" name="Line"/>
          <p:cNvSpPr/>
          <p:nvPr/>
        </p:nvSpPr>
        <p:spPr>
          <a:xfrm flipH="1">
            <a:off x="6178818" y="5222836"/>
            <a:ext cx="2925317" cy="140825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2" name="Line"/>
          <p:cNvSpPr/>
          <p:nvPr/>
        </p:nvSpPr>
        <p:spPr>
          <a:xfrm flipH="1" flipV="1">
            <a:off x="4256405" y="5459316"/>
            <a:ext cx="1107332" cy="11473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3" name="0"/>
          <p:cNvSpPr txBox="1"/>
          <p:nvPr/>
        </p:nvSpPr>
        <p:spPr>
          <a:xfrm>
            <a:off x="3676717" y="399097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814" name="0"/>
          <p:cNvSpPr txBox="1"/>
          <p:nvPr/>
        </p:nvSpPr>
        <p:spPr>
          <a:xfrm>
            <a:off x="5481488" y="221297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815" name="0"/>
          <p:cNvSpPr txBox="1"/>
          <p:nvPr/>
        </p:nvSpPr>
        <p:spPr>
          <a:xfrm>
            <a:off x="8127441" y="733342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816" name="0"/>
          <p:cNvSpPr txBox="1"/>
          <p:nvPr/>
        </p:nvSpPr>
        <p:spPr>
          <a:xfrm>
            <a:off x="8131555" y="227272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817" name="0"/>
          <p:cNvSpPr txBox="1"/>
          <p:nvPr/>
        </p:nvSpPr>
        <p:spPr>
          <a:xfrm>
            <a:off x="9257622" y="547312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818" name="0"/>
          <p:cNvSpPr txBox="1"/>
          <p:nvPr/>
        </p:nvSpPr>
        <p:spPr>
          <a:xfrm>
            <a:off x="5481488" y="733342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819" name="Circle"/>
          <p:cNvSpPr/>
          <p:nvPr/>
        </p:nvSpPr>
        <p:spPr>
          <a:xfrm>
            <a:off x="5422976" y="2259167"/>
            <a:ext cx="487431" cy="487431"/>
          </a:xfrm>
          <a:prstGeom prst="ellipse">
            <a:avLst/>
          </a:prstGeom>
          <a:ln w="63500">
            <a:solidFill>
              <a:schemeClr val="accent1">
                <a:hueOff val="-242908"/>
                <a:lumOff val="13873"/>
              </a:schemeClr>
            </a:solidFill>
            <a:miter lim="400000"/>
          </a:ln>
        </p:spPr>
        <p:txBody>
          <a:bodyPr lIns="50800" tIns="50800" rIns="50800" bIns="50800" anchor="ctr">
            <a:normAutofit fontScale="70000" lnSpcReduction="20000"/>
          </a:bodyPr>
          <a:lstStyle/>
          <a:p>
            <a:pPr>
              <a:defRPr sz="2600">
                <a:latin typeface="+mn-lt"/>
                <a:ea typeface="+mn-ea"/>
                <a:cs typeface="+mn-cs"/>
                <a:sym typeface="Helvetica Light"/>
              </a:defRPr>
            </a:pPr>
            <a:endParaRPr/>
          </a:p>
        </p:txBody>
      </p:sp>
      <p:sp>
        <p:nvSpPr>
          <p:cNvPr id="3820" name="Circle"/>
          <p:cNvSpPr/>
          <p:nvPr/>
        </p:nvSpPr>
        <p:spPr>
          <a:xfrm>
            <a:off x="3639402" y="4815430"/>
            <a:ext cx="487430" cy="487431"/>
          </a:xfrm>
          <a:prstGeom prst="ellipse">
            <a:avLst/>
          </a:prstGeom>
          <a:ln w="63500">
            <a:solidFill>
              <a:schemeClr val="accent1">
                <a:hueOff val="-242908"/>
                <a:lumOff val="13873"/>
              </a:schemeClr>
            </a:solidFill>
            <a:miter lim="400000"/>
          </a:ln>
        </p:spPr>
        <p:txBody>
          <a:bodyPr lIns="50800" tIns="50800" rIns="50800" bIns="50800" anchor="ctr">
            <a:normAutofit fontScale="70000" lnSpcReduction="20000"/>
          </a:bodyPr>
          <a:lstStyle/>
          <a:p>
            <a:pPr>
              <a:defRPr sz="2600">
                <a:latin typeface="+mn-lt"/>
                <a:ea typeface="+mn-ea"/>
                <a:cs typeface="+mn-cs"/>
                <a:sym typeface="Helvetica Light"/>
              </a:defRPr>
            </a:pPr>
            <a:endParaRPr/>
          </a:p>
        </p:txBody>
      </p:sp>
      <p:sp>
        <p:nvSpPr>
          <p:cNvPr id="3821" name="On the callback, if id(e.from) == lowlink(e.to) then there was a cycle."/>
          <p:cNvSpPr txBox="1"/>
          <p:nvPr/>
        </p:nvSpPr>
        <p:spPr>
          <a:xfrm>
            <a:off x="21090" y="907387"/>
            <a:ext cx="13162695" cy="1117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400"/>
            </a:pPr>
            <a:r>
              <a:t>On the callback, if </a:t>
            </a:r>
            <a:r>
              <a:rPr b="1">
                <a:solidFill>
                  <a:schemeClr val="accent2">
                    <a:hueOff val="314161"/>
                    <a:lumOff val="31398"/>
                  </a:schemeClr>
                </a:solidFill>
              </a:rPr>
              <a:t>id(e.from) == lowlink(e.to)</a:t>
            </a:r>
            <a:r>
              <a:t> then there was a </a:t>
            </a:r>
            <a:r>
              <a:rPr b="1">
                <a:solidFill>
                  <a:schemeClr val="accent6">
                    <a:hueOff val="-297323"/>
                    <a:satOff val="50343"/>
                    <a:lumOff val="25667"/>
                  </a:schemeClr>
                </a:solidFill>
              </a:rPr>
              <a:t>cycle</a:t>
            </a:r>
            <a:r>
              <a:t>.</a:t>
            </a:r>
          </a:p>
        </p:txBody>
      </p:sp>
      <p:sp>
        <p:nvSpPr>
          <p:cNvPr id="3822" name="The indication of a cycle back to the original node implies an articulation point."/>
          <p:cNvSpPr txBox="1"/>
          <p:nvPr/>
        </p:nvSpPr>
        <p:spPr>
          <a:xfrm>
            <a:off x="130236" y="8213186"/>
            <a:ext cx="12744327"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dirty="0"/>
              <a:t>The indication </a:t>
            </a:r>
            <a:r>
              <a:rPr dirty="0">
                <a:solidFill>
                  <a:srgbClr val="FFFF00"/>
                </a:solidFill>
              </a:rPr>
              <a:t>of a cycle back to the original node</a:t>
            </a:r>
            <a:r>
              <a:rPr dirty="0"/>
              <a:t> implies an </a:t>
            </a:r>
            <a:r>
              <a:rPr dirty="0">
                <a:solidFill>
                  <a:srgbClr val="FFFF00"/>
                </a:solidFill>
              </a:rPr>
              <a:t>articulation point</a:t>
            </a:r>
            <a:r>
              <a:rPr dirty="0"/>
              <a:t>.</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4" name="Articulation points"/>
          <p:cNvSpPr txBox="1"/>
          <p:nvPr/>
        </p:nvSpPr>
        <p:spPr>
          <a:xfrm>
            <a:off x="981857" y="82549"/>
            <a:ext cx="11041086" cy="850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5100" b="1"/>
            </a:lvl1pPr>
          </a:lstStyle>
          <a:p>
            <a:r>
              <a:t>Articulation points</a:t>
            </a:r>
          </a:p>
        </p:txBody>
      </p:sp>
      <p:sp>
        <p:nvSpPr>
          <p:cNvPr id="3825" name="The only time id(e.from) == lowlink(e.to) fails is when the starting node has 0 or 1 outgoing directed edges. This is because either the node is a singleton (0 case) or the node in trapped in a cycle (1 case)."/>
          <p:cNvSpPr txBox="1"/>
          <p:nvPr/>
        </p:nvSpPr>
        <p:spPr>
          <a:xfrm>
            <a:off x="765330" y="1332837"/>
            <a:ext cx="11474141" cy="2324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a:pPr>
            <a:r>
              <a:t>The only time </a:t>
            </a:r>
            <a:r>
              <a:rPr b="1">
                <a:solidFill>
                  <a:schemeClr val="accent2">
                    <a:hueOff val="314161"/>
                    <a:lumOff val="31398"/>
                  </a:schemeClr>
                </a:solidFill>
              </a:rPr>
              <a:t>id(e.from) == lowlink(e.to)</a:t>
            </a:r>
            <a:r>
              <a:t> fails is when the </a:t>
            </a:r>
            <a:r>
              <a:rPr b="1">
                <a:solidFill>
                  <a:schemeClr val="accent4">
                    <a:hueOff val="218867"/>
                    <a:satOff val="38688"/>
                    <a:lumOff val="18783"/>
                  </a:schemeClr>
                </a:solidFill>
              </a:rPr>
              <a:t>starting node</a:t>
            </a:r>
            <a:r>
              <a:t> has 0 or 1 outgoing directed edges. This is because either the node is a singleton (0 case) or the node in trapped in a </a:t>
            </a:r>
            <a:r>
              <a:rPr b="1">
                <a:solidFill>
                  <a:schemeClr val="accent6">
                    <a:hueOff val="-297323"/>
                    <a:satOff val="50343"/>
                    <a:lumOff val="25667"/>
                  </a:schemeClr>
                </a:solidFill>
              </a:rPr>
              <a:t>cycle </a:t>
            </a:r>
            <a:r>
              <a:t>(1 case).</a:t>
            </a:r>
          </a:p>
        </p:txBody>
      </p:sp>
      <p:sp>
        <p:nvSpPr>
          <p:cNvPr id="3826" name="1"/>
          <p:cNvSpPr/>
          <p:nvPr/>
        </p:nvSpPr>
        <p:spPr>
          <a:xfrm>
            <a:off x="10457817" y="4400550"/>
            <a:ext cx="800101" cy="800100"/>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1</a:t>
            </a:r>
          </a:p>
        </p:txBody>
      </p:sp>
      <p:sp>
        <p:nvSpPr>
          <p:cNvPr id="3827" name="0"/>
          <p:cNvSpPr/>
          <p:nvPr/>
        </p:nvSpPr>
        <p:spPr>
          <a:xfrm>
            <a:off x="10457817" y="5937250"/>
            <a:ext cx="800101" cy="80010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0</a:t>
            </a:r>
          </a:p>
        </p:txBody>
      </p:sp>
      <p:sp>
        <p:nvSpPr>
          <p:cNvPr id="3828" name="3"/>
          <p:cNvSpPr/>
          <p:nvPr/>
        </p:nvSpPr>
        <p:spPr>
          <a:xfrm>
            <a:off x="10457817" y="7626350"/>
            <a:ext cx="800101" cy="800100"/>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3</a:t>
            </a:r>
          </a:p>
        </p:txBody>
      </p:sp>
      <p:sp>
        <p:nvSpPr>
          <p:cNvPr id="3829" name="2"/>
          <p:cNvSpPr/>
          <p:nvPr/>
        </p:nvSpPr>
        <p:spPr>
          <a:xfrm>
            <a:off x="12159617" y="5937250"/>
            <a:ext cx="800101" cy="800100"/>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2</a:t>
            </a:r>
          </a:p>
        </p:txBody>
      </p:sp>
      <p:sp>
        <p:nvSpPr>
          <p:cNvPr id="3830" name="Line"/>
          <p:cNvSpPr/>
          <p:nvPr/>
        </p:nvSpPr>
        <p:spPr>
          <a:xfrm flipH="1" flipV="1">
            <a:off x="10857867" y="5190055"/>
            <a:ext cx="8435" cy="753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31" name="Line"/>
          <p:cNvSpPr/>
          <p:nvPr/>
        </p:nvSpPr>
        <p:spPr>
          <a:xfrm>
            <a:off x="11179858" y="5092699"/>
            <a:ext cx="1060054" cy="10131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32" name="Line"/>
          <p:cNvSpPr/>
          <p:nvPr/>
        </p:nvSpPr>
        <p:spPr>
          <a:xfrm flipH="1">
            <a:off x="11180304" y="6654799"/>
            <a:ext cx="1142554" cy="113188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33" name="Line"/>
          <p:cNvSpPr/>
          <p:nvPr/>
        </p:nvSpPr>
        <p:spPr>
          <a:xfrm flipV="1">
            <a:off x="10882184" y="6722122"/>
            <a:ext cx="1" cy="2812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34" name="Line"/>
          <p:cNvSpPr/>
          <p:nvPr/>
        </p:nvSpPr>
        <p:spPr>
          <a:xfrm flipV="1">
            <a:off x="10882183" y="6992774"/>
            <a:ext cx="1" cy="6223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5" name="0"/>
          <p:cNvSpPr txBox="1"/>
          <p:nvPr/>
        </p:nvSpPr>
        <p:spPr>
          <a:xfrm>
            <a:off x="10180488" y="557847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836" name="0"/>
          <p:cNvSpPr txBox="1"/>
          <p:nvPr/>
        </p:nvSpPr>
        <p:spPr>
          <a:xfrm>
            <a:off x="10663088" y="386397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837" name="0"/>
          <p:cNvSpPr txBox="1"/>
          <p:nvPr/>
        </p:nvSpPr>
        <p:spPr>
          <a:xfrm>
            <a:off x="12364888" y="536257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838" name="0"/>
          <p:cNvSpPr txBox="1"/>
          <p:nvPr/>
        </p:nvSpPr>
        <p:spPr>
          <a:xfrm>
            <a:off x="10663088" y="844867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839" name="Circle"/>
          <p:cNvSpPr/>
          <p:nvPr/>
        </p:nvSpPr>
        <p:spPr>
          <a:xfrm>
            <a:off x="4651889" y="8705850"/>
            <a:ext cx="800101" cy="800100"/>
          </a:xfrm>
          <a:prstGeom prst="ellipse">
            <a:avLst/>
          </a:prstGeom>
          <a:blipFill>
            <a:blip r:embed="rId3"/>
          </a:blipFill>
          <a:ln w="12700">
            <a:miter lim="400000"/>
          </a:ln>
        </p:spPr>
        <p:txBody>
          <a:bodyPr lIns="50800" tIns="50800" rIns="50800" bIns="50800" anchor="ctr">
            <a:normAutofit/>
          </a:bodyPr>
          <a:lstStyle/>
          <a:p>
            <a:pPr>
              <a:defRPr sz="2600" b="1">
                <a:latin typeface="Helvetica"/>
                <a:ea typeface="Helvetica"/>
                <a:cs typeface="Helvetica"/>
                <a:sym typeface="Helvetica"/>
              </a:defRPr>
            </a:pPr>
            <a:endParaRPr/>
          </a:p>
        </p:txBody>
      </p:sp>
      <p:sp>
        <p:nvSpPr>
          <p:cNvPr id="3840" name="Start node"/>
          <p:cNvSpPr txBox="1"/>
          <p:nvPr/>
        </p:nvSpPr>
        <p:spPr>
          <a:xfrm>
            <a:off x="5486034" y="8794749"/>
            <a:ext cx="286687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Start node</a:t>
            </a:r>
          </a:p>
        </p:txBody>
      </p:sp>
      <p:sp>
        <p:nvSpPr>
          <p:cNvPr id="3841" name="Here the condition is met, but the starting node only has 1 outgoing edge. Therefore, the start node is not an articulation point."/>
          <p:cNvSpPr txBox="1"/>
          <p:nvPr/>
        </p:nvSpPr>
        <p:spPr>
          <a:xfrm>
            <a:off x="1541416" y="5016598"/>
            <a:ext cx="7289073" cy="194925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marL="457200" indent="-457200" algn="l">
              <a:buFont typeface="Arial" panose="020B0604020202020204" pitchFamily="34" charset="0"/>
              <a:buChar char="•"/>
              <a:defRPr sz="3000"/>
            </a:pPr>
            <a:r>
              <a:rPr dirty="0"/>
              <a:t>Here the</a:t>
            </a:r>
            <a:r>
              <a:rPr b="1" dirty="0">
                <a:solidFill>
                  <a:schemeClr val="accent2">
                    <a:hueOff val="314161"/>
                    <a:lumOff val="31398"/>
                  </a:schemeClr>
                </a:solidFill>
              </a:rPr>
              <a:t> </a:t>
            </a:r>
            <a:r>
              <a:rPr dirty="0"/>
              <a:t>condition is met, but the starting node </a:t>
            </a:r>
            <a:r>
              <a:rPr dirty="0">
                <a:solidFill>
                  <a:srgbClr val="FFFF00"/>
                </a:solidFill>
              </a:rPr>
              <a:t>only has 1 outgoing edge</a:t>
            </a:r>
            <a:r>
              <a:rPr dirty="0"/>
              <a:t>. </a:t>
            </a:r>
            <a:endParaRPr lang="en-US" altLang="zh-TW" dirty="0"/>
          </a:p>
          <a:p>
            <a:pPr marL="457200" indent="-457200" algn="l">
              <a:buFont typeface="Arial" panose="020B0604020202020204" pitchFamily="34" charset="0"/>
              <a:buChar char="•"/>
              <a:defRPr sz="3000"/>
            </a:pPr>
            <a:r>
              <a:rPr dirty="0"/>
              <a:t>Therefore, the start node is </a:t>
            </a:r>
            <a:r>
              <a:rPr u="sng" dirty="0">
                <a:solidFill>
                  <a:srgbClr val="FFFF00"/>
                </a:solidFill>
              </a:rPr>
              <a:t>not</a:t>
            </a:r>
            <a:r>
              <a:rPr dirty="0"/>
              <a:t> an articulation point.</a:t>
            </a:r>
            <a:endParaRPr b="1" dirty="0">
              <a:solidFill>
                <a:schemeClr val="accent2">
                  <a:hueOff val="314161"/>
                  <a:lumOff val="31398"/>
                </a:schemeClr>
              </a:solidFill>
            </a:endParaRP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3" name="Articulation points"/>
          <p:cNvSpPr txBox="1"/>
          <p:nvPr/>
        </p:nvSpPr>
        <p:spPr>
          <a:xfrm>
            <a:off x="981857" y="82549"/>
            <a:ext cx="11041086" cy="850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5100" b="1"/>
            </a:lvl1pPr>
          </a:lstStyle>
          <a:p>
            <a:r>
              <a:t>Articulation points</a:t>
            </a:r>
          </a:p>
        </p:txBody>
      </p:sp>
      <p:sp>
        <p:nvSpPr>
          <p:cNvPr id="3844" name="The only time id(e.from) == lowlink(e.to) fails is when the starting node has 0 or 1 outgoing directed edges. This is because either the node is a singleton (0 case) or the node in trapped in a cycle (1 case)."/>
          <p:cNvSpPr txBox="1"/>
          <p:nvPr/>
        </p:nvSpPr>
        <p:spPr>
          <a:xfrm>
            <a:off x="765330" y="1332837"/>
            <a:ext cx="11474141" cy="2324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000"/>
            </a:pPr>
            <a:r>
              <a:t>The only time </a:t>
            </a:r>
            <a:r>
              <a:rPr b="1">
                <a:solidFill>
                  <a:schemeClr val="accent2">
                    <a:hueOff val="314161"/>
                    <a:lumOff val="31398"/>
                  </a:schemeClr>
                </a:solidFill>
              </a:rPr>
              <a:t>id(e.from) == lowlink(e.to)</a:t>
            </a:r>
            <a:r>
              <a:t> fails is when the </a:t>
            </a:r>
            <a:r>
              <a:rPr b="1">
                <a:solidFill>
                  <a:schemeClr val="accent4">
                    <a:hueOff val="218867"/>
                    <a:satOff val="38688"/>
                    <a:lumOff val="18783"/>
                  </a:schemeClr>
                </a:solidFill>
              </a:rPr>
              <a:t>starting node</a:t>
            </a:r>
            <a:r>
              <a:t> has 0 or 1 outgoing directed edges. This is because either the node is a singleton (0 case) or the node in trapped in a </a:t>
            </a:r>
            <a:r>
              <a:rPr b="1">
                <a:solidFill>
                  <a:schemeClr val="accent6">
                    <a:hueOff val="-297323"/>
                    <a:satOff val="50343"/>
                    <a:lumOff val="25667"/>
                  </a:schemeClr>
                </a:solidFill>
              </a:rPr>
              <a:t>cycle </a:t>
            </a:r>
            <a:r>
              <a:t>(1 case).</a:t>
            </a:r>
          </a:p>
        </p:txBody>
      </p:sp>
      <p:sp>
        <p:nvSpPr>
          <p:cNvPr id="3845" name="1"/>
          <p:cNvSpPr/>
          <p:nvPr/>
        </p:nvSpPr>
        <p:spPr>
          <a:xfrm>
            <a:off x="10457817" y="4400550"/>
            <a:ext cx="800101" cy="800100"/>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1</a:t>
            </a:r>
          </a:p>
        </p:txBody>
      </p:sp>
      <p:sp>
        <p:nvSpPr>
          <p:cNvPr id="3846" name="0"/>
          <p:cNvSpPr/>
          <p:nvPr/>
        </p:nvSpPr>
        <p:spPr>
          <a:xfrm>
            <a:off x="10457817" y="5937250"/>
            <a:ext cx="800101" cy="800100"/>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0</a:t>
            </a:r>
          </a:p>
        </p:txBody>
      </p:sp>
      <p:sp>
        <p:nvSpPr>
          <p:cNvPr id="3847" name="3"/>
          <p:cNvSpPr/>
          <p:nvPr/>
        </p:nvSpPr>
        <p:spPr>
          <a:xfrm>
            <a:off x="10457817" y="7626350"/>
            <a:ext cx="800101" cy="800100"/>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3</a:t>
            </a:r>
          </a:p>
        </p:txBody>
      </p:sp>
      <p:sp>
        <p:nvSpPr>
          <p:cNvPr id="3848" name="2"/>
          <p:cNvSpPr/>
          <p:nvPr/>
        </p:nvSpPr>
        <p:spPr>
          <a:xfrm>
            <a:off x="12159617" y="5937250"/>
            <a:ext cx="800101" cy="800100"/>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2</a:t>
            </a:r>
          </a:p>
        </p:txBody>
      </p:sp>
      <p:sp>
        <p:nvSpPr>
          <p:cNvPr id="3849" name="Line"/>
          <p:cNvSpPr/>
          <p:nvPr/>
        </p:nvSpPr>
        <p:spPr>
          <a:xfrm flipH="1" flipV="1">
            <a:off x="10857867" y="5190055"/>
            <a:ext cx="8435" cy="7530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50" name="Line"/>
          <p:cNvSpPr/>
          <p:nvPr/>
        </p:nvSpPr>
        <p:spPr>
          <a:xfrm>
            <a:off x="11179858" y="5092699"/>
            <a:ext cx="1060054" cy="10131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51" name="Line"/>
          <p:cNvSpPr/>
          <p:nvPr/>
        </p:nvSpPr>
        <p:spPr>
          <a:xfrm flipH="1">
            <a:off x="11180304" y="6654799"/>
            <a:ext cx="1142554" cy="113188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52" name="Line"/>
          <p:cNvSpPr/>
          <p:nvPr/>
        </p:nvSpPr>
        <p:spPr>
          <a:xfrm flipV="1">
            <a:off x="10882184" y="6722122"/>
            <a:ext cx="1" cy="28128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53" name="Line"/>
          <p:cNvSpPr/>
          <p:nvPr/>
        </p:nvSpPr>
        <p:spPr>
          <a:xfrm flipV="1">
            <a:off x="10882183" y="6992774"/>
            <a:ext cx="1" cy="622301"/>
          </a:xfrm>
          <a:prstGeom prst="line">
            <a:avLst/>
          </a:prstGeom>
          <a:ln w="50800">
            <a:solidFill>
              <a:srgbClr val="FFFFFF"/>
            </a:solidFill>
            <a:prstDash val="sysDot"/>
            <a:miter lim="400000"/>
          </a:ln>
        </p:spPr>
        <p:txBody>
          <a:bodyPr lIns="50800" tIns="50800" rIns="50800" bIns="50800" anchor="ctr"/>
          <a:lstStyle/>
          <a:p>
            <a:pPr>
              <a:defRPr sz="2600">
                <a:latin typeface="+mn-lt"/>
                <a:ea typeface="+mn-ea"/>
                <a:cs typeface="+mn-cs"/>
                <a:sym typeface="Helvetica Light"/>
              </a:defRPr>
            </a:pPr>
            <a:endParaRPr/>
          </a:p>
        </p:txBody>
      </p:sp>
      <p:sp>
        <p:nvSpPr>
          <p:cNvPr id="3854" name="0"/>
          <p:cNvSpPr txBox="1"/>
          <p:nvPr/>
        </p:nvSpPr>
        <p:spPr>
          <a:xfrm>
            <a:off x="10180488" y="557847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855" name="0"/>
          <p:cNvSpPr txBox="1"/>
          <p:nvPr/>
        </p:nvSpPr>
        <p:spPr>
          <a:xfrm>
            <a:off x="10663088" y="386397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856" name="0"/>
          <p:cNvSpPr txBox="1"/>
          <p:nvPr/>
        </p:nvSpPr>
        <p:spPr>
          <a:xfrm>
            <a:off x="12364888" y="536257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857" name="0"/>
          <p:cNvSpPr txBox="1"/>
          <p:nvPr/>
        </p:nvSpPr>
        <p:spPr>
          <a:xfrm>
            <a:off x="10663088" y="844867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858" name="Circle"/>
          <p:cNvSpPr/>
          <p:nvPr/>
        </p:nvSpPr>
        <p:spPr>
          <a:xfrm>
            <a:off x="4651889" y="8705850"/>
            <a:ext cx="800101" cy="800100"/>
          </a:xfrm>
          <a:prstGeom prst="ellipse">
            <a:avLst/>
          </a:prstGeom>
          <a:blipFill>
            <a:blip r:embed="rId3"/>
          </a:blipFill>
          <a:ln w="12700">
            <a:miter lim="400000"/>
          </a:ln>
        </p:spPr>
        <p:txBody>
          <a:bodyPr lIns="50800" tIns="50800" rIns="50800" bIns="50800" anchor="ctr">
            <a:normAutofit/>
          </a:bodyPr>
          <a:lstStyle/>
          <a:p>
            <a:pPr>
              <a:defRPr sz="2600" b="1">
                <a:latin typeface="Helvetica"/>
                <a:ea typeface="Helvetica"/>
                <a:cs typeface="Helvetica"/>
                <a:sym typeface="Helvetica"/>
              </a:defRPr>
            </a:pPr>
            <a:endParaRPr/>
          </a:p>
        </p:txBody>
      </p:sp>
      <p:sp>
        <p:nvSpPr>
          <p:cNvPr id="3859" name="Start node"/>
          <p:cNvSpPr txBox="1"/>
          <p:nvPr/>
        </p:nvSpPr>
        <p:spPr>
          <a:xfrm>
            <a:off x="5486034" y="8794749"/>
            <a:ext cx="286687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Start node</a:t>
            </a:r>
          </a:p>
        </p:txBody>
      </p:sp>
      <p:sp>
        <p:nvSpPr>
          <p:cNvPr id="3860" name="However, when there are more than 1 outgoing edges the starting node can escape the cycle and thus becomes an articulation point!"/>
          <p:cNvSpPr txBox="1"/>
          <p:nvPr/>
        </p:nvSpPr>
        <p:spPr>
          <a:xfrm>
            <a:off x="1746881" y="4787999"/>
            <a:ext cx="6740365" cy="194925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3000"/>
            </a:lvl1pPr>
          </a:lstStyle>
          <a:p>
            <a:pPr algn="l"/>
            <a:r>
              <a:rPr dirty="0"/>
              <a:t>However, when there are </a:t>
            </a:r>
            <a:r>
              <a:rPr dirty="0">
                <a:solidFill>
                  <a:srgbClr val="FFFF00"/>
                </a:solidFill>
              </a:rPr>
              <a:t>more than 1 outgoing edges</a:t>
            </a:r>
            <a:r>
              <a:rPr dirty="0"/>
              <a:t> the starting node can escape the cycle and thus becomes an </a:t>
            </a:r>
            <a:r>
              <a:rPr dirty="0">
                <a:solidFill>
                  <a:srgbClr val="FFFF00"/>
                </a:solidFill>
              </a:rPr>
              <a:t>articulation point</a:t>
            </a:r>
            <a:r>
              <a:rPr dirty="0"/>
              <a:t>!</a:t>
            </a:r>
          </a:p>
        </p:txBody>
      </p:sp>
      <p:sp>
        <p:nvSpPr>
          <p:cNvPr id="3861" name="4"/>
          <p:cNvSpPr/>
          <p:nvPr/>
        </p:nvSpPr>
        <p:spPr>
          <a:xfrm>
            <a:off x="8788127" y="5937250"/>
            <a:ext cx="800101" cy="800100"/>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4</a:t>
            </a:r>
          </a:p>
        </p:txBody>
      </p:sp>
      <p:sp>
        <p:nvSpPr>
          <p:cNvPr id="3862" name="4"/>
          <p:cNvSpPr txBox="1"/>
          <p:nvPr/>
        </p:nvSpPr>
        <p:spPr>
          <a:xfrm>
            <a:off x="8961288" y="536257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3863" name="Line"/>
          <p:cNvSpPr/>
          <p:nvPr/>
        </p:nvSpPr>
        <p:spPr>
          <a:xfrm flipH="1">
            <a:off x="9575167" y="6337300"/>
            <a:ext cx="895710" cy="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64" name="Line"/>
          <p:cNvSpPr/>
          <p:nvPr/>
        </p:nvSpPr>
        <p:spPr>
          <a:xfrm flipV="1">
            <a:off x="10882183" y="6992774"/>
            <a:ext cx="1" cy="62230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6" name="id = 0…"/>
          <p:cNvSpPr txBox="1"/>
          <p:nvPr/>
        </p:nvSpPr>
        <p:spPr>
          <a:xfrm>
            <a:off x="2228054" y="1090955"/>
            <a:ext cx="8548692" cy="785856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algn="l"/>
            <a:r>
              <a:rPr sz="2800" dirty="0"/>
              <a:t>id = 0</a:t>
            </a:r>
          </a:p>
          <a:p>
            <a:pPr algn="l"/>
            <a:r>
              <a:rPr sz="2800" dirty="0"/>
              <a:t>g = adjacency list with undirected edges</a:t>
            </a:r>
          </a:p>
          <a:p>
            <a:pPr algn="l"/>
            <a:r>
              <a:rPr sz="2800" dirty="0"/>
              <a:t>n = size of the graph</a:t>
            </a:r>
          </a:p>
          <a:p>
            <a:pPr algn="l"/>
            <a:r>
              <a:rPr sz="2800" dirty="0" err="1"/>
              <a:t>outEdgeCount</a:t>
            </a:r>
            <a:r>
              <a:rPr sz="2800" dirty="0"/>
              <a:t> = 0</a:t>
            </a:r>
          </a:p>
          <a:p>
            <a:pPr algn="l"/>
            <a:endParaRPr sz="2800" dirty="0"/>
          </a:p>
          <a:p>
            <a:pPr algn="l">
              <a:defRPr>
                <a:solidFill>
                  <a:schemeClr val="accent1">
                    <a:hueOff val="-242908"/>
                    <a:lumOff val="13873"/>
                  </a:schemeClr>
                </a:solidFill>
              </a:defRPr>
            </a:pPr>
            <a:r>
              <a:rPr sz="2800" dirty="0"/>
              <a:t># In these arrays index </a:t>
            </a:r>
            <a:r>
              <a:rPr sz="2800" i="1" dirty="0" err="1"/>
              <a:t>i</a:t>
            </a:r>
            <a:r>
              <a:rPr sz="2800" dirty="0"/>
              <a:t> represents node </a:t>
            </a:r>
            <a:r>
              <a:rPr sz="2800" dirty="0" err="1"/>
              <a:t>i</a:t>
            </a:r>
            <a:endParaRPr sz="2800" dirty="0"/>
          </a:p>
          <a:p>
            <a:pPr algn="l"/>
            <a:r>
              <a:rPr sz="2800" dirty="0"/>
              <a:t>low = [0, 0, … 0, 0]        </a:t>
            </a:r>
            <a:r>
              <a:rPr sz="2800" dirty="0">
                <a:solidFill>
                  <a:schemeClr val="accent1">
                    <a:hueOff val="-242908"/>
                    <a:lumOff val="13873"/>
                  </a:schemeClr>
                </a:solidFill>
              </a:rPr>
              <a:t># Length n</a:t>
            </a:r>
          </a:p>
          <a:p>
            <a:pPr algn="l"/>
            <a:r>
              <a:rPr sz="2800" dirty="0"/>
              <a:t>ids = [0, 0, … 0, 0]        </a:t>
            </a:r>
            <a:r>
              <a:rPr sz="2800" dirty="0">
                <a:solidFill>
                  <a:schemeClr val="accent1">
                    <a:hueOff val="-242908"/>
                    <a:lumOff val="13873"/>
                  </a:schemeClr>
                </a:solidFill>
              </a:rPr>
              <a:t># Length n</a:t>
            </a:r>
          </a:p>
          <a:p>
            <a:pPr algn="l"/>
            <a:r>
              <a:rPr sz="2800" dirty="0"/>
              <a:t>visited = [</a:t>
            </a:r>
            <a:r>
              <a:rPr sz="2800" b="1" dirty="0">
                <a:solidFill>
                  <a:schemeClr val="accent5">
                    <a:hueOff val="225206"/>
                    <a:satOff val="23568"/>
                    <a:lumOff val="38160"/>
                  </a:schemeClr>
                </a:solidFill>
              </a:rPr>
              <a:t>false</a:t>
            </a:r>
            <a:r>
              <a:rPr sz="2800" dirty="0"/>
              <a:t>, …, </a:t>
            </a:r>
            <a:r>
              <a:rPr sz="2800" b="1" dirty="0">
                <a:solidFill>
                  <a:schemeClr val="accent5">
                    <a:hueOff val="225206"/>
                    <a:satOff val="23568"/>
                    <a:lumOff val="38160"/>
                  </a:schemeClr>
                </a:solidFill>
              </a:rPr>
              <a:t>false</a:t>
            </a:r>
            <a:r>
              <a:rPr sz="2800" dirty="0"/>
              <a:t>] </a:t>
            </a:r>
            <a:r>
              <a:rPr sz="2800" dirty="0">
                <a:solidFill>
                  <a:schemeClr val="accent1">
                    <a:hueOff val="-242908"/>
                    <a:lumOff val="13873"/>
                  </a:schemeClr>
                </a:solidFill>
              </a:rPr>
              <a:t># Length n</a:t>
            </a:r>
          </a:p>
          <a:p>
            <a:pPr algn="l"/>
            <a:r>
              <a:rPr sz="2800" dirty="0" err="1"/>
              <a:t>isArt</a:t>
            </a:r>
            <a:r>
              <a:rPr sz="2800" dirty="0"/>
              <a:t>   = [</a:t>
            </a:r>
            <a:r>
              <a:rPr sz="2800" b="1" dirty="0">
                <a:solidFill>
                  <a:schemeClr val="accent5">
                    <a:hueOff val="225206"/>
                    <a:satOff val="23568"/>
                    <a:lumOff val="38160"/>
                  </a:schemeClr>
                </a:solidFill>
              </a:rPr>
              <a:t>false</a:t>
            </a:r>
            <a:r>
              <a:rPr sz="2800" dirty="0"/>
              <a:t>, …, </a:t>
            </a:r>
            <a:r>
              <a:rPr sz="2800" b="1" dirty="0">
                <a:solidFill>
                  <a:schemeClr val="accent5">
                    <a:hueOff val="225206"/>
                    <a:satOff val="23568"/>
                    <a:lumOff val="38160"/>
                  </a:schemeClr>
                </a:solidFill>
              </a:rPr>
              <a:t>false</a:t>
            </a:r>
            <a:r>
              <a:rPr sz="2800" dirty="0"/>
              <a:t>] </a:t>
            </a:r>
            <a:r>
              <a:rPr sz="2800" dirty="0">
                <a:solidFill>
                  <a:schemeClr val="accent1">
                    <a:hueOff val="-242908"/>
                    <a:lumOff val="13873"/>
                  </a:schemeClr>
                </a:solidFill>
              </a:rPr>
              <a:t># Length n</a:t>
            </a:r>
          </a:p>
          <a:p>
            <a:pPr algn="l"/>
            <a:endParaRPr sz="2800" dirty="0">
              <a:solidFill>
                <a:schemeClr val="accent1">
                  <a:hueOff val="-242908"/>
                  <a:lumOff val="13873"/>
                </a:schemeClr>
              </a:solidFill>
            </a:endParaRPr>
          </a:p>
          <a:p>
            <a:pPr algn="l"/>
            <a:r>
              <a:rPr sz="2800" b="1" dirty="0">
                <a:solidFill>
                  <a:schemeClr val="accent5">
                    <a:hueOff val="225206"/>
                    <a:satOff val="23568"/>
                    <a:lumOff val="38160"/>
                  </a:schemeClr>
                </a:solidFill>
              </a:rPr>
              <a:t>function</a:t>
            </a:r>
            <a:r>
              <a:rPr sz="2800" dirty="0"/>
              <a:t> </a:t>
            </a:r>
            <a:r>
              <a:rPr sz="2800" dirty="0" err="1"/>
              <a:t>findArtPoints</a:t>
            </a:r>
            <a:r>
              <a:rPr sz="2800" dirty="0"/>
              <a:t>():</a:t>
            </a:r>
          </a:p>
          <a:p>
            <a:pPr lvl="2" algn="l"/>
            <a:r>
              <a:rPr sz="2800" b="1" dirty="0">
                <a:solidFill>
                  <a:schemeClr val="accent5">
                    <a:hueOff val="225206"/>
                    <a:satOff val="23568"/>
                    <a:lumOff val="38160"/>
                  </a:schemeClr>
                </a:solidFill>
              </a:rPr>
              <a:t>for</a:t>
            </a:r>
            <a:r>
              <a:rPr sz="2800" dirty="0"/>
              <a:t> (</a:t>
            </a:r>
            <a:r>
              <a:rPr sz="2800" dirty="0" err="1"/>
              <a:t>i</a:t>
            </a:r>
            <a:r>
              <a:rPr sz="2800" dirty="0"/>
              <a:t> = 0; </a:t>
            </a:r>
            <a:r>
              <a:rPr sz="2800" dirty="0" err="1"/>
              <a:t>i</a:t>
            </a:r>
            <a:r>
              <a:rPr sz="2800" dirty="0"/>
              <a:t> &lt; n; </a:t>
            </a:r>
            <a:r>
              <a:rPr sz="2800" dirty="0" err="1"/>
              <a:t>i</a:t>
            </a:r>
            <a:r>
              <a:rPr sz="2800" dirty="0"/>
              <a:t> = </a:t>
            </a:r>
            <a:r>
              <a:rPr sz="2800" dirty="0" err="1"/>
              <a:t>i</a:t>
            </a:r>
            <a:r>
              <a:rPr sz="2800" dirty="0"/>
              <a:t> + 1):</a:t>
            </a:r>
          </a:p>
          <a:p>
            <a:pPr lvl="4" algn="l"/>
            <a:r>
              <a:rPr sz="2800" b="1" dirty="0">
                <a:solidFill>
                  <a:schemeClr val="accent5">
                    <a:hueOff val="225206"/>
                    <a:satOff val="23568"/>
                    <a:lumOff val="38160"/>
                  </a:schemeClr>
                </a:solidFill>
              </a:rPr>
              <a:t>if</a:t>
            </a:r>
            <a:r>
              <a:rPr sz="2800" dirty="0"/>
              <a:t> (!visited[</a:t>
            </a:r>
            <a:r>
              <a:rPr sz="2800" dirty="0" err="1"/>
              <a:t>i</a:t>
            </a:r>
            <a:r>
              <a:rPr sz="2800" dirty="0"/>
              <a:t>]):</a:t>
            </a:r>
          </a:p>
          <a:p>
            <a:pPr lvl="6" algn="l"/>
            <a:r>
              <a:rPr sz="2800" dirty="0" err="1"/>
              <a:t>outEdgeCount</a:t>
            </a:r>
            <a:r>
              <a:rPr sz="2800" dirty="0"/>
              <a:t> = 0 </a:t>
            </a:r>
            <a:r>
              <a:rPr sz="2800" dirty="0">
                <a:solidFill>
                  <a:schemeClr val="accent1">
                    <a:hueOff val="-242908"/>
                    <a:lumOff val="13873"/>
                  </a:schemeClr>
                </a:solidFill>
              </a:rPr>
              <a:t># Reset edge count</a:t>
            </a:r>
          </a:p>
          <a:p>
            <a:pPr lvl="6" algn="l"/>
            <a:r>
              <a:rPr sz="2800" b="1" dirty="0" err="1">
                <a:solidFill>
                  <a:schemeClr val="accent4">
                    <a:hueOff val="218867"/>
                    <a:satOff val="38688"/>
                    <a:lumOff val="18783"/>
                  </a:schemeClr>
                </a:solidFill>
              </a:rPr>
              <a:t>dfs</a:t>
            </a:r>
            <a:r>
              <a:rPr sz="2800" dirty="0"/>
              <a:t>(</a:t>
            </a:r>
            <a:r>
              <a:rPr sz="2800" dirty="0" err="1"/>
              <a:t>i</a:t>
            </a:r>
            <a:r>
              <a:rPr sz="2800" dirty="0"/>
              <a:t>, </a:t>
            </a:r>
            <a:r>
              <a:rPr sz="2800" dirty="0" err="1"/>
              <a:t>i</a:t>
            </a:r>
            <a:r>
              <a:rPr sz="2800" dirty="0"/>
              <a:t>, -1)</a:t>
            </a:r>
          </a:p>
          <a:p>
            <a:pPr lvl="6" algn="l"/>
            <a:r>
              <a:rPr sz="2800" dirty="0" err="1"/>
              <a:t>isArt</a:t>
            </a:r>
            <a:r>
              <a:rPr sz="2800" dirty="0"/>
              <a:t>[</a:t>
            </a:r>
            <a:r>
              <a:rPr sz="2800" dirty="0" err="1"/>
              <a:t>i</a:t>
            </a:r>
            <a:r>
              <a:rPr sz="2800" dirty="0"/>
              <a:t>] = (</a:t>
            </a:r>
            <a:r>
              <a:rPr sz="2800" dirty="0" err="1"/>
              <a:t>outEdgeCount</a:t>
            </a:r>
            <a:r>
              <a:rPr sz="2800" dirty="0"/>
              <a:t> &gt; 1)</a:t>
            </a:r>
          </a:p>
          <a:p>
            <a:pPr lvl="2" algn="l"/>
            <a:r>
              <a:rPr sz="2800" b="1" dirty="0">
                <a:solidFill>
                  <a:schemeClr val="accent5">
                    <a:hueOff val="225206"/>
                    <a:satOff val="23568"/>
                    <a:lumOff val="38160"/>
                  </a:schemeClr>
                </a:solidFill>
              </a:rPr>
              <a:t>return</a:t>
            </a:r>
            <a:r>
              <a:rPr sz="2800" dirty="0"/>
              <a:t> </a:t>
            </a:r>
            <a:r>
              <a:rPr sz="2800" dirty="0" err="1"/>
              <a:t>isArt</a:t>
            </a:r>
            <a:endParaRPr sz="2800" dirty="0"/>
          </a:p>
        </p:txBody>
      </p:sp>
      <p:sp>
        <p:nvSpPr>
          <p:cNvPr id="3867" name="Rectangle"/>
          <p:cNvSpPr/>
          <p:nvPr/>
        </p:nvSpPr>
        <p:spPr>
          <a:xfrm>
            <a:off x="2228054" y="2404095"/>
            <a:ext cx="2957900" cy="456671"/>
          </a:xfrm>
          <a:prstGeom prst="rect">
            <a:avLst/>
          </a:prstGeom>
          <a:ln w="50800">
            <a:solidFill>
              <a:srgbClr val="FF1D19"/>
            </a:solidFill>
            <a:miter lim="400000"/>
          </a:ln>
        </p:spPr>
        <p:txBody>
          <a:bodyPr lIns="50800" tIns="50800" rIns="50800" bIns="50800" anchor="ctr">
            <a:normAutofit fontScale="92500" lnSpcReduction="10000"/>
          </a:bodyPr>
          <a:lstStyle/>
          <a:p>
            <a:pPr>
              <a:defRPr sz="2600">
                <a:latin typeface="+mn-lt"/>
                <a:ea typeface="+mn-ea"/>
                <a:cs typeface="+mn-cs"/>
                <a:sym typeface="Helvetica Light"/>
              </a:defRPr>
            </a:pPr>
            <a:endParaRPr/>
          </a:p>
        </p:txBody>
      </p:sp>
      <p:sp>
        <p:nvSpPr>
          <p:cNvPr id="6" name="Rectangle">
            <a:extLst>
              <a:ext uri="{FF2B5EF4-FFF2-40B4-BE49-F238E27FC236}">
                <a16:creationId xmlns:a16="http://schemas.microsoft.com/office/drawing/2014/main" id="{A1902782-FA3F-4E75-B21E-60CB4F1E364E}"/>
              </a:ext>
            </a:extLst>
          </p:cNvPr>
          <p:cNvSpPr/>
          <p:nvPr/>
        </p:nvSpPr>
        <p:spPr>
          <a:xfrm>
            <a:off x="2228054" y="5020236"/>
            <a:ext cx="5113272" cy="456671"/>
          </a:xfrm>
          <a:prstGeom prst="rect">
            <a:avLst/>
          </a:prstGeom>
          <a:ln w="50800">
            <a:solidFill>
              <a:srgbClr val="FF1D19"/>
            </a:solidFill>
            <a:miter lim="400000"/>
          </a:ln>
        </p:spPr>
        <p:txBody>
          <a:bodyPr lIns="50800" tIns="50800" rIns="50800" bIns="50800" anchor="ctr">
            <a:normAutofit fontScale="92500" lnSpcReduction="10000"/>
          </a:bodyPr>
          <a:lstStyle/>
          <a:p>
            <a:pPr>
              <a:defRPr sz="2600">
                <a:latin typeface="+mn-lt"/>
                <a:ea typeface="+mn-ea"/>
                <a:cs typeface="+mn-cs"/>
                <a:sym typeface="Helvetica Light"/>
              </a:defRPr>
            </a:pPr>
            <a:endParaRPr/>
          </a:p>
        </p:txBody>
      </p:sp>
      <p:sp>
        <p:nvSpPr>
          <p:cNvPr id="7" name="Rectangle">
            <a:extLst>
              <a:ext uri="{FF2B5EF4-FFF2-40B4-BE49-F238E27FC236}">
                <a16:creationId xmlns:a16="http://schemas.microsoft.com/office/drawing/2014/main" id="{EA1262D9-F7E0-485C-9E1F-3C919071B517}"/>
              </a:ext>
            </a:extLst>
          </p:cNvPr>
          <p:cNvSpPr/>
          <p:nvPr/>
        </p:nvSpPr>
        <p:spPr>
          <a:xfrm>
            <a:off x="3544499" y="7106195"/>
            <a:ext cx="5677877" cy="1354184"/>
          </a:xfrm>
          <a:prstGeom prst="rect">
            <a:avLst/>
          </a:prstGeom>
          <a:ln w="50800">
            <a:solidFill>
              <a:srgbClr val="FF1D19"/>
            </a:solidFill>
            <a:miter lim="400000"/>
          </a:ln>
        </p:spPr>
        <p:txBody>
          <a:bodyPr lIns="50800" tIns="50800" rIns="50800" bIns="50800" anchor="ctr">
            <a:normAutofit/>
          </a:bodyPr>
          <a:lstStyle/>
          <a:p>
            <a:pPr>
              <a:defRPr sz="2600">
                <a:latin typeface="+mn-lt"/>
                <a:ea typeface="+mn-ea"/>
                <a:cs typeface="+mn-cs"/>
                <a:sym typeface="Helvetica Light"/>
              </a:defRPr>
            </a:pPr>
            <a:endParaRP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1" name="# Perform DFS to find articulation points.…"/>
          <p:cNvSpPr txBox="1"/>
          <p:nvPr/>
        </p:nvSpPr>
        <p:spPr>
          <a:xfrm>
            <a:off x="1672046" y="339288"/>
            <a:ext cx="9405257" cy="915122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algn="l">
              <a:defRPr sz="3000">
                <a:solidFill>
                  <a:schemeClr val="accent1">
                    <a:hueOff val="-242908"/>
                    <a:lumOff val="13873"/>
                  </a:schemeClr>
                </a:solidFill>
              </a:defRPr>
            </a:pPr>
            <a:r>
              <a:rPr sz="2800" dirty="0"/>
              <a:t># Perform DFS to find articulation points.</a:t>
            </a:r>
          </a:p>
          <a:p>
            <a:pPr algn="l">
              <a:defRPr sz="3000"/>
            </a:pPr>
            <a:r>
              <a:rPr sz="2800" b="1" dirty="0">
                <a:solidFill>
                  <a:schemeClr val="accent5">
                    <a:hueOff val="225206"/>
                    <a:satOff val="23568"/>
                    <a:lumOff val="38160"/>
                  </a:schemeClr>
                </a:solidFill>
              </a:rPr>
              <a:t>function</a:t>
            </a:r>
            <a:r>
              <a:rPr sz="2800" dirty="0"/>
              <a:t> </a:t>
            </a:r>
            <a:r>
              <a:rPr sz="2800" dirty="0" err="1"/>
              <a:t>dfs</a:t>
            </a:r>
            <a:r>
              <a:rPr sz="2800" dirty="0"/>
              <a:t>(root, at, parent):</a:t>
            </a:r>
          </a:p>
          <a:p>
            <a:pPr algn="l">
              <a:defRPr sz="3000"/>
            </a:pPr>
            <a:r>
              <a:rPr sz="2800" dirty="0"/>
              <a:t>  </a:t>
            </a:r>
            <a:r>
              <a:rPr sz="2800" b="1" dirty="0">
                <a:solidFill>
                  <a:schemeClr val="accent5">
                    <a:hueOff val="225206"/>
                    <a:satOff val="23568"/>
                    <a:lumOff val="38160"/>
                  </a:schemeClr>
                </a:solidFill>
              </a:rPr>
              <a:t>if</a:t>
            </a:r>
            <a:r>
              <a:rPr sz="2800" dirty="0"/>
              <a:t> (parent == root): </a:t>
            </a:r>
            <a:r>
              <a:rPr sz="2800" dirty="0" err="1"/>
              <a:t>outEdgeCount</a:t>
            </a:r>
            <a:r>
              <a:rPr sz="2800" dirty="0"/>
              <a:t>++ </a:t>
            </a:r>
          </a:p>
          <a:p>
            <a:pPr lvl="2" algn="l">
              <a:defRPr sz="3000"/>
            </a:pPr>
            <a:r>
              <a:rPr sz="2800" dirty="0"/>
              <a:t>visited[at] = </a:t>
            </a:r>
            <a:r>
              <a:rPr sz="2800" b="1" dirty="0">
                <a:solidFill>
                  <a:schemeClr val="accent5">
                    <a:hueOff val="225206"/>
                    <a:satOff val="23568"/>
                    <a:lumOff val="38160"/>
                  </a:schemeClr>
                </a:solidFill>
              </a:rPr>
              <a:t>true</a:t>
            </a:r>
          </a:p>
          <a:p>
            <a:pPr lvl="2" algn="l">
              <a:defRPr sz="3000"/>
            </a:pPr>
            <a:r>
              <a:rPr sz="2800" dirty="0"/>
              <a:t>id = id + 1</a:t>
            </a:r>
          </a:p>
          <a:p>
            <a:pPr lvl="2" algn="l">
              <a:defRPr sz="3000"/>
            </a:pPr>
            <a:r>
              <a:rPr sz="2800" dirty="0"/>
              <a:t>low[at] = ids[at] = id</a:t>
            </a:r>
          </a:p>
          <a:p>
            <a:pPr lvl="2" algn="l">
              <a:defRPr sz="3000"/>
            </a:pPr>
            <a:endParaRPr sz="2800" dirty="0"/>
          </a:p>
          <a:p>
            <a:pPr lvl="2" algn="l">
              <a:defRPr sz="3000">
                <a:solidFill>
                  <a:schemeClr val="accent1">
                    <a:hueOff val="-242908"/>
                    <a:lumOff val="13873"/>
                  </a:schemeClr>
                </a:solidFill>
              </a:defRPr>
            </a:pPr>
            <a:r>
              <a:rPr sz="2800" dirty="0"/>
              <a:t># For each edge from node ‘at’ to node ‘to’</a:t>
            </a:r>
          </a:p>
          <a:p>
            <a:pPr lvl="2" algn="l">
              <a:defRPr sz="3000"/>
            </a:pPr>
            <a:r>
              <a:rPr sz="2800" b="1" dirty="0">
                <a:solidFill>
                  <a:schemeClr val="accent5">
                    <a:hueOff val="225206"/>
                    <a:satOff val="23568"/>
                    <a:lumOff val="38160"/>
                  </a:schemeClr>
                </a:solidFill>
              </a:rPr>
              <a:t>for</a:t>
            </a:r>
            <a:r>
              <a:rPr sz="2800" dirty="0"/>
              <a:t> (to : g[at]):</a:t>
            </a:r>
          </a:p>
          <a:p>
            <a:pPr lvl="4" algn="l">
              <a:defRPr sz="3000"/>
            </a:pPr>
            <a:r>
              <a:rPr sz="2800" b="1" dirty="0">
                <a:solidFill>
                  <a:schemeClr val="accent5">
                    <a:hueOff val="225206"/>
                    <a:satOff val="23568"/>
                    <a:lumOff val="38160"/>
                  </a:schemeClr>
                </a:solidFill>
              </a:rPr>
              <a:t>if</a:t>
            </a:r>
            <a:r>
              <a:rPr sz="2800" dirty="0"/>
              <a:t> to == parent: </a:t>
            </a:r>
            <a:r>
              <a:rPr sz="2800" b="1" dirty="0">
                <a:solidFill>
                  <a:schemeClr val="accent5">
                    <a:hueOff val="225206"/>
                    <a:satOff val="23568"/>
                    <a:lumOff val="38160"/>
                  </a:schemeClr>
                </a:solidFill>
              </a:rPr>
              <a:t>continue</a:t>
            </a:r>
          </a:p>
          <a:p>
            <a:pPr lvl="4" algn="l">
              <a:defRPr sz="3000"/>
            </a:pPr>
            <a:r>
              <a:rPr sz="2800" b="1" dirty="0">
                <a:solidFill>
                  <a:schemeClr val="accent5">
                    <a:hueOff val="225206"/>
                    <a:satOff val="23568"/>
                    <a:lumOff val="38160"/>
                  </a:schemeClr>
                </a:solidFill>
              </a:rPr>
              <a:t>if</a:t>
            </a:r>
            <a:r>
              <a:rPr sz="2800" dirty="0"/>
              <a:t> (!visited[to]):</a:t>
            </a:r>
          </a:p>
          <a:p>
            <a:pPr lvl="6" algn="l">
              <a:defRPr sz="3000"/>
            </a:pPr>
            <a:r>
              <a:rPr sz="2800" b="1" dirty="0" err="1">
                <a:solidFill>
                  <a:schemeClr val="accent4">
                    <a:hueOff val="218867"/>
                    <a:satOff val="38688"/>
                    <a:lumOff val="18783"/>
                  </a:schemeClr>
                </a:solidFill>
              </a:rPr>
              <a:t>dfs</a:t>
            </a:r>
            <a:r>
              <a:rPr sz="2800" dirty="0"/>
              <a:t>(root, to, at)</a:t>
            </a:r>
          </a:p>
          <a:p>
            <a:pPr lvl="6" algn="l">
              <a:defRPr sz="3000"/>
            </a:pPr>
            <a:r>
              <a:rPr sz="2800" dirty="0"/>
              <a:t>low[at] = </a:t>
            </a:r>
            <a:r>
              <a:rPr sz="2800" b="1" dirty="0">
                <a:solidFill>
                  <a:schemeClr val="accent4">
                    <a:hueOff val="218867"/>
                    <a:satOff val="38688"/>
                    <a:lumOff val="18783"/>
                  </a:schemeClr>
                </a:solidFill>
              </a:rPr>
              <a:t>min</a:t>
            </a:r>
            <a:r>
              <a:rPr sz="2800" dirty="0"/>
              <a:t>(low[at], low[to])</a:t>
            </a:r>
          </a:p>
          <a:p>
            <a:pPr lvl="6" algn="l">
              <a:defRPr sz="3000">
                <a:solidFill>
                  <a:schemeClr val="accent1">
                    <a:hueOff val="-242908"/>
                    <a:lumOff val="13873"/>
                  </a:schemeClr>
                </a:solidFill>
              </a:defRPr>
            </a:pPr>
            <a:r>
              <a:rPr sz="2800" dirty="0"/>
              <a:t># Articulation point found via bridge</a:t>
            </a:r>
          </a:p>
          <a:p>
            <a:pPr lvl="6" algn="l">
              <a:defRPr sz="3000"/>
            </a:pPr>
            <a:r>
              <a:rPr sz="2800" b="1" dirty="0">
                <a:solidFill>
                  <a:schemeClr val="accent5">
                    <a:hueOff val="225206"/>
                    <a:satOff val="23568"/>
                    <a:lumOff val="38160"/>
                  </a:schemeClr>
                </a:solidFill>
              </a:rPr>
              <a:t>if</a:t>
            </a:r>
            <a:r>
              <a:rPr sz="2800" dirty="0"/>
              <a:t> (ids[at] &lt; low[to]):</a:t>
            </a:r>
          </a:p>
          <a:p>
            <a:pPr lvl="8" algn="l">
              <a:defRPr sz="3000"/>
            </a:pPr>
            <a:r>
              <a:rPr sz="2800" dirty="0" err="1"/>
              <a:t>isArt</a:t>
            </a:r>
            <a:r>
              <a:rPr sz="2800" dirty="0"/>
              <a:t>[at] = </a:t>
            </a:r>
            <a:r>
              <a:rPr sz="2800" b="1" dirty="0">
                <a:solidFill>
                  <a:schemeClr val="accent5">
                    <a:hueOff val="225206"/>
                    <a:satOff val="23568"/>
                    <a:lumOff val="38160"/>
                  </a:schemeClr>
                </a:solidFill>
              </a:rPr>
              <a:t>true</a:t>
            </a:r>
          </a:p>
          <a:p>
            <a:pPr lvl="6" algn="l">
              <a:defRPr sz="3000">
                <a:solidFill>
                  <a:schemeClr val="accent1">
                    <a:hueOff val="-242908"/>
                    <a:lumOff val="13873"/>
                  </a:schemeClr>
                </a:solidFill>
              </a:defRPr>
            </a:pPr>
            <a:r>
              <a:rPr sz="2800" dirty="0"/>
              <a:t># Articulation point found via cycle</a:t>
            </a:r>
          </a:p>
          <a:p>
            <a:pPr lvl="6" algn="l">
              <a:defRPr sz="3000"/>
            </a:pPr>
            <a:r>
              <a:rPr sz="2800" b="1" dirty="0">
                <a:solidFill>
                  <a:schemeClr val="accent5">
                    <a:hueOff val="225206"/>
                    <a:satOff val="23568"/>
                    <a:lumOff val="38160"/>
                  </a:schemeClr>
                </a:solidFill>
              </a:rPr>
              <a:t>if</a:t>
            </a:r>
            <a:r>
              <a:rPr sz="2800" dirty="0"/>
              <a:t> (ids[at] == low[to]):</a:t>
            </a:r>
          </a:p>
          <a:p>
            <a:pPr lvl="8" algn="l">
              <a:defRPr sz="3000"/>
            </a:pPr>
            <a:r>
              <a:rPr sz="2800" dirty="0" err="1"/>
              <a:t>isArt</a:t>
            </a:r>
            <a:r>
              <a:rPr sz="2800" dirty="0"/>
              <a:t>[at] = </a:t>
            </a:r>
            <a:r>
              <a:rPr sz="2800" b="1" dirty="0">
                <a:solidFill>
                  <a:schemeClr val="accent5">
                    <a:hueOff val="225206"/>
                    <a:satOff val="23568"/>
                    <a:lumOff val="38160"/>
                  </a:schemeClr>
                </a:solidFill>
              </a:rPr>
              <a:t>true</a:t>
            </a:r>
          </a:p>
          <a:p>
            <a:pPr lvl="4" algn="l">
              <a:defRPr sz="3000"/>
            </a:pPr>
            <a:r>
              <a:rPr sz="2800" b="1" dirty="0">
                <a:solidFill>
                  <a:schemeClr val="accent5">
                    <a:hueOff val="225206"/>
                    <a:satOff val="23568"/>
                    <a:lumOff val="38160"/>
                  </a:schemeClr>
                </a:solidFill>
              </a:rPr>
              <a:t>else</a:t>
            </a:r>
            <a:r>
              <a:rPr sz="2800" dirty="0"/>
              <a:t>:</a:t>
            </a:r>
          </a:p>
          <a:p>
            <a:pPr lvl="6" algn="l">
              <a:defRPr sz="3000"/>
            </a:pPr>
            <a:r>
              <a:rPr sz="2800" dirty="0"/>
              <a:t>low[at] = </a:t>
            </a:r>
            <a:r>
              <a:rPr sz="2800" b="1" dirty="0">
                <a:solidFill>
                  <a:schemeClr val="accent4">
                    <a:hueOff val="218867"/>
                    <a:satOff val="38688"/>
                    <a:lumOff val="18783"/>
                  </a:schemeClr>
                </a:solidFill>
              </a:rPr>
              <a:t>min</a:t>
            </a:r>
            <a:r>
              <a:rPr sz="2800" dirty="0"/>
              <a:t>(low[at], ids[to])</a:t>
            </a:r>
          </a:p>
        </p:txBody>
      </p:sp>
      <p:sp>
        <p:nvSpPr>
          <p:cNvPr id="3872" name="Being explicit here. However, this could just be a &lt;= clause."/>
          <p:cNvSpPr txBox="1"/>
          <p:nvPr/>
        </p:nvSpPr>
        <p:spPr>
          <a:xfrm>
            <a:off x="7690887" y="4242943"/>
            <a:ext cx="4379193" cy="902811"/>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2600"/>
            </a:lvl1pPr>
          </a:lstStyle>
          <a:p>
            <a:pPr algn="l"/>
            <a:r>
              <a:rPr dirty="0"/>
              <a:t>Being explicit here. However, this could just be a &lt;= clause.</a:t>
            </a:r>
          </a:p>
        </p:txBody>
      </p:sp>
      <p:sp>
        <p:nvSpPr>
          <p:cNvPr id="3873" name="Rectangle"/>
          <p:cNvSpPr/>
          <p:nvPr/>
        </p:nvSpPr>
        <p:spPr>
          <a:xfrm>
            <a:off x="3037376" y="5925706"/>
            <a:ext cx="5591592" cy="2564404"/>
          </a:xfrm>
          <a:prstGeom prst="rect">
            <a:avLst/>
          </a:prstGeom>
          <a:ln w="50800">
            <a:solidFill>
              <a:srgbClr val="FF1D19"/>
            </a:solidFill>
            <a:miter lim="400000"/>
          </a:ln>
        </p:spPr>
        <p:txBody>
          <a:bodyPr lIns="50800" tIns="50800" rIns="50800" bIns="50800" anchor="ctr">
            <a:normAutofit/>
          </a:bodyPr>
          <a:lstStyle/>
          <a:p>
            <a:pPr>
              <a:defRPr sz="2600">
                <a:latin typeface="+mn-lt"/>
                <a:ea typeface="+mn-ea"/>
                <a:cs typeface="+mn-cs"/>
                <a:sym typeface="Helvetica Light"/>
              </a:defRPr>
            </a:pPr>
            <a:endParaRPr/>
          </a:p>
        </p:txBody>
      </p:sp>
      <p:sp>
        <p:nvSpPr>
          <p:cNvPr id="3874" name="Rectangle"/>
          <p:cNvSpPr/>
          <p:nvPr/>
        </p:nvSpPr>
        <p:spPr>
          <a:xfrm>
            <a:off x="1749734" y="1263491"/>
            <a:ext cx="5591592" cy="447743"/>
          </a:xfrm>
          <a:prstGeom prst="rect">
            <a:avLst/>
          </a:prstGeom>
          <a:ln w="50800">
            <a:solidFill>
              <a:srgbClr val="FF1D19"/>
            </a:solidFill>
            <a:miter lim="400000"/>
          </a:ln>
        </p:spPr>
        <p:txBody>
          <a:bodyPr lIns="50800" tIns="50800" rIns="50800" bIns="50800" anchor="ctr">
            <a:normAutofit fontScale="92500" lnSpcReduction="10000"/>
          </a:bodyPr>
          <a:lstStyle/>
          <a:p>
            <a:pPr>
              <a:defRPr sz="2600">
                <a:latin typeface="+mn-lt"/>
                <a:ea typeface="+mn-ea"/>
                <a:cs typeface="+mn-cs"/>
                <a:sym typeface="Helvetica Light"/>
              </a:defRPr>
            </a:pPr>
            <a:endParaRPr/>
          </a:p>
        </p:txBody>
      </p:sp>
      <p:sp>
        <p:nvSpPr>
          <p:cNvPr id="3875" name="Line"/>
          <p:cNvSpPr/>
          <p:nvPr/>
        </p:nvSpPr>
        <p:spPr>
          <a:xfrm flipH="1">
            <a:off x="8775820" y="5316649"/>
            <a:ext cx="633265" cy="1012131"/>
          </a:xfrm>
          <a:prstGeom prst="line">
            <a:avLst/>
          </a:prstGeom>
          <a:ln w="50800">
            <a:solidFill>
              <a:srgbClr val="FF1D18"/>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4" name="Group"/>
          <p:cNvGrpSpPr/>
          <p:nvPr/>
        </p:nvGrpSpPr>
        <p:grpSpPr>
          <a:xfrm>
            <a:off x="3810000" y="2540000"/>
            <a:ext cx="5161030" cy="3402288"/>
            <a:chOff x="0" y="0"/>
            <a:chExt cx="5161029" cy="3402287"/>
          </a:xfrm>
        </p:grpSpPr>
        <p:sp>
          <p:nvSpPr>
            <p:cNvPr id="303"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304" name="1"/>
            <p:cNvSpPr/>
            <p:nvPr/>
          </p:nvSpPr>
          <p:spPr>
            <a:xfrm>
              <a:off x="0" y="1399655"/>
              <a:ext cx="682048"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305" name="2"/>
            <p:cNvSpPr/>
            <p:nvPr/>
          </p:nvSpPr>
          <p:spPr>
            <a:xfrm>
              <a:off x="1342018" y="121992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306" name="Circle"/>
            <p:cNvSpPr/>
            <p:nvPr/>
          </p:nvSpPr>
          <p:spPr>
            <a:xfrm>
              <a:off x="2950050" y="764517"/>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307" name="Circle"/>
            <p:cNvSpPr/>
            <p:nvPr/>
          </p:nvSpPr>
          <p:spPr>
            <a:xfrm>
              <a:off x="1629594" y="2720239"/>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308" name="Circle"/>
            <p:cNvSpPr/>
            <p:nvPr/>
          </p:nvSpPr>
          <p:spPr>
            <a:xfrm>
              <a:off x="3714515" y="0"/>
              <a:ext cx="682049" cy="682048"/>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309" name="Circle"/>
            <p:cNvSpPr/>
            <p:nvPr/>
          </p:nvSpPr>
          <p:spPr>
            <a:xfrm>
              <a:off x="2851789" y="2720239"/>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310" name="Circle"/>
            <p:cNvSpPr/>
            <p:nvPr/>
          </p:nvSpPr>
          <p:spPr>
            <a:xfrm>
              <a:off x="3714515" y="1529035"/>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311"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2"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3" name="Line"/>
            <p:cNvSpPr/>
            <p:nvPr/>
          </p:nvSpPr>
          <p:spPr>
            <a:xfrm flipH="1" flipV="1">
              <a:off x="1148757"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4" name="Circle"/>
            <p:cNvSpPr/>
            <p:nvPr/>
          </p:nvSpPr>
          <p:spPr>
            <a:xfrm>
              <a:off x="4478981" y="764517"/>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315"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6"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7"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8"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9"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0"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1"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2"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3"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25" name="DFS traversal"/>
          <p:cNvSpPr txBox="1"/>
          <p:nvPr/>
        </p:nvSpPr>
        <p:spPr>
          <a:xfrm>
            <a:off x="2352952" y="342900"/>
            <a:ext cx="8298896" cy="990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6000" b="1"/>
            </a:lvl1pPr>
          </a:lstStyle>
          <a:p>
            <a:r>
              <a:t>DFS traversal</a:t>
            </a:r>
          </a:p>
        </p:txBody>
      </p:sp>
      <p:sp>
        <p:nvSpPr>
          <p:cNvPr id="326"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328"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329"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3" name="Group"/>
          <p:cNvGrpSpPr/>
          <p:nvPr/>
        </p:nvGrpSpPr>
        <p:grpSpPr>
          <a:xfrm>
            <a:off x="3810000" y="2540000"/>
            <a:ext cx="5161030" cy="3402288"/>
            <a:chOff x="0" y="0"/>
            <a:chExt cx="5161029" cy="3402287"/>
          </a:xfrm>
        </p:grpSpPr>
        <p:sp>
          <p:nvSpPr>
            <p:cNvPr id="331"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332" name="1"/>
            <p:cNvSpPr/>
            <p:nvPr/>
          </p:nvSpPr>
          <p:spPr>
            <a:xfrm>
              <a:off x="0" y="1399655"/>
              <a:ext cx="682048"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333" name="2"/>
            <p:cNvSpPr/>
            <p:nvPr/>
          </p:nvSpPr>
          <p:spPr>
            <a:xfrm>
              <a:off x="1342018" y="121992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334" name="Circle"/>
            <p:cNvSpPr/>
            <p:nvPr/>
          </p:nvSpPr>
          <p:spPr>
            <a:xfrm>
              <a:off x="2950050" y="764517"/>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335" name="Circle"/>
            <p:cNvSpPr/>
            <p:nvPr/>
          </p:nvSpPr>
          <p:spPr>
            <a:xfrm>
              <a:off x="1629594" y="2720239"/>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336" name="Circle"/>
            <p:cNvSpPr/>
            <p:nvPr/>
          </p:nvSpPr>
          <p:spPr>
            <a:xfrm>
              <a:off x="3714515" y="0"/>
              <a:ext cx="682049" cy="682048"/>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337" name="Circle"/>
            <p:cNvSpPr/>
            <p:nvPr/>
          </p:nvSpPr>
          <p:spPr>
            <a:xfrm>
              <a:off x="2851789" y="2720239"/>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338" name="Circle"/>
            <p:cNvSpPr/>
            <p:nvPr/>
          </p:nvSpPr>
          <p:spPr>
            <a:xfrm>
              <a:off x="3714515" y="1529035"/>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339"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40"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41"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42" name="Circle"/>
            <p:cNvSpPr/>
            <p:nvPr/>
          </p:nvSpPr>
          <p:spPr>
            <a:xfrm>
              <a:off x="4478981" y="764517"/>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343"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44"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45"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46"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47"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48"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49"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50"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51"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52"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54" name="DFS traversal"/>
          <p:cNvSpPr txBox="1"/>
          <p:nvPr/>
        </p:nvSpPr>
        <p:spPr>
          <a:xfrm>
            <a:off x="2352952" y="342900"/>
            <a:ext cx="8298896" cy="990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6000" b="1"/>
            </a:lvl1pPr>
          </a:lstStyle>
          <a:p>
            <a:r>
              <a:t>DFS traversal</a:t>
            </a:r>
          </a:p>
        </p:txBody>
      </p:sp>
      <p:sp>
        <p:nvSpPr>
          <p:cNvPr id="355"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357"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358"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 name="Line"/>
          <p:cNvSpPr/>
          <p:nvPr/>
        </p:nvSpPr>
        <p:spPr>
          <a:xfrm flipH="1" flipV="1">
            <a:off x="4958756" y="3458521"/>
            <a:ext cx="307781" cy="374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4" name="Group"/>
          <p:cNvGrpSpPr/>
          <p:nvPr/>
        </p:nvGrpSpPr>
        <p:grpSpPr>
          <a:xfrm>
            <a:off x="3810000" y="2540000"/>
            <a:ext cx="5161030" cy="3402288"/>
            <a:chOff x="0" y="0"/>
            <a:chExt cx="5161029" cy="3402287"/>
          </a:xfrm>
        </p:grpSpPr>
        <p:sp>
          <p:nvSpPr>
            <p:cNvPr id="361"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362" name="1"/>
            <p:cNvSpPr/>
            <p:nvPr/>
          </p:nvSpPr>
          <p:spPr>
            <a:xfrm>
              <a:off x="0" y="1399655"/>
              <a:ext cx="682048"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363" name="2"/>
            <p:cNvSpPr/>
            <p:nvPr/>
          </p:nvSpPr>
          <p:spPr>
            <a:xfrm>
              <a:off x="1342018" y="121992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364" name="Circle"/>
            <p:cNvSpPr/>
            <p:nvPr/>
          </p:nvSpPr>
          <p:spPr>
            <a:xfrm>
              <a:off x="2950050" y="764517"/>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365" name="3"/>
            <p:cNvSpPr/>
            <p:nvPr/>
          </p:nvSpPr>
          <p:spPr>
            <a:xfrm>
              <a:off x="1629594"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366" name="Circle"/>
            <p:cNvSpPr/>
            <p:nvPr/>
          </p:nvSpPr>
          <p:spPr>
            <a:xfrm>
              <a:off x="3714515" y="0"/>
              <a:ext cx="682049" cy="682048"/>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367" name="Circle"/>
            <p:cNvSpPr/>
            <p:nvPr/>
          </p:nvSpPr>
          <p:spPr>
            <a:xfrm>
              <a:off x="2851789" y="2720239"/>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368" name="Circle"/>
            <p:cNvSpPr/>
            <p:nvPr/>
          </p:nvSpPr>
          <p:spPr>
            <a:xfrm>
              <a:off x="3714515" y="1529035"/>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369"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70"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71"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72" name="Circle"/>
            <p:cNvSpPr/>
            <p:nvPr/>
          </p:nvSpPr>
          <p:spPr>
            <a:xfrm>
              <a:off x="4478981" y="764517"/>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373"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74"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75"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76"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77"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78"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79"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80"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81"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82"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83"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85" name="DFS traversal"/>
          <p:cNvSpPr txBox="1"/>
          <p:nvPr/>
        </p:nvSpPr>
        <p:spPr>
          <a:xfrm>
            <a:off x="2352952" y="342900"/>
            <a:ext cx="8298896" cy="990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6000" b="1"/>
            </a:lvl1pPr>
          </a:lstStyle>
          <a:p>
            <a:r>
              <a:t>DFS traversal</a:t>
            </a:r>
          </a:p>
        </p:txBody>
      </p:sp>
      <p:sp>
        <p:nvSpPr>
          <p:cNvPr id="386"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7"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388"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389"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 name="Line"/>
          <p:cNvSpPr/>
          <p:nvPr/>
        </p:nvSpPr>
        <p:spPr>
          <a:xfrm flipH="1" flipV="1">
            <a:off x="4958756" y="3458521"/>
            <a:ext cx="307781" cy="374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6" name="Group"/>
          <p:cNvGrpSpPr/>
          <p:nvPr/>
        </p:nvGrpSpPr>
        <p:grpSpPr>
          <a:xfrm>
            <a:off x="3810000" y="2540000"/>
            <a:ext cx="5161030" cy="3402288"/>
            <a:chOff x="0" y="0"/>
            <a:chExt cx="5161029" cy="3402287"/>
          </a:xfrm>
        </p:grpSpPr>
        <p:sp>
          <p:nvSpPr>
            <p:cNvPr id="392"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393" name="1"/>
            <p:cNvSpPr/>
            <p:nvPr/>
          </p:nvSpPr>
          <p:spPr>
            <a:xfrm>
              <a:off x="0" y="1399655"/>
              <a:ext cx="682048"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394" name="2"/>
            <p:cNvSpPr/>
            <p:nvPr/>
          </p:nvSpPr>
          <p:spPr>
            <a:xfrm>
              <a:off x="1342018" y="121992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395" name="Circle"/>
            <p:cNvSpPr/>
            <p:nvPr/>
          </p:nvSpPr>
          <p:spPr>
            <a:xfrm>
              <a:off x="2950050" y="764517"/>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396" name="3"/>
            <p:cNvSpPr/>
            <p:nvPr/>
          </p:nvSpPr>
          <p:spPr>
            <a:xfrm>
              <a:off x="1629594"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397" name="Circle"/>
            <p:cNvSpPr/>
            <p:nvPr/>
          </p:nvSpPr>
          <p:spPr>
            <a:xfrm>
              <a:off x="3714515" y="0"/>
              <a:ext cx="682049" cy="682048"/>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398"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399" name="Circle"/>
            <p:cNvSpPr/>
            <p:nvPr/>
          </p:nvSpPr>
          <p:spPr>
            <a:xfrm>
              <a:off x="3714515" y="1529035"/>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400"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01"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02"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03" name="Circle"/>
            <p:cNvSpPr/>
            <p:nvPr/>
          </p:nvSpPr>
          <p:spPr>
            <a:xfrm>
              <a:off x="4478981" y="764517"/>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404"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05"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06"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07"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08"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09"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10"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11"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12"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13"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14"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15"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17" name="DFS traversal"/>
          <p:cNvSpPr txBox="1"/>
          <p:nvPr/>
        </p:nvSpPr>
        <p:spPr>
          <a:xfrm>
            <a:off x="2352952" y="342900"/>
            <a:ext cx="8298896" cy="990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6000" b="1"/>
            </a:lvl1pPr>
          </a:lstStyle>
          <a:p>
            <a:r>
              <a:t>DFS traversal</a:t>
            </a:r>
          </a:p>
        </p:txBody>
      </p:sp>
      <p:sp>
        <p:nvSpPr>
          <p:cNvPr id="418"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420"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421"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2" name="Line"/>
          <p:cNvSpPr/>
          <p:nvPr/>
        </p:nvSpPr>
        <p:spPr>
          <a:xfrm flipH="1" flipV="1">
            <a:off x="4958756" y="3458521"/>
            <a:ext cx="307781" cy="374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9" name="Group"/>
          <p:cNvGrpSpPr/>
          <p:nvPr/>
        </p:nvGrpSpPr>
        <p:grpSpPr>
          <a:xfrm>
            <a:off x="3810000" y="2540000"/>
            <a:ext cx="5161030" cy="3402288"/>
            <a:chOff x="0" y="0"/>
            <a:chExt cx="5161029" cy="3402287"/>
          </a:xfrm>
        </p:grpSpPr>
        <p:sp>
          <p:nvSpPr>
            <p:cNvPr id="424"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425" name="1"/>
            <p:cNvSpPr/>
            <p:nvPr/>
          </p:nvSpPr>
          <p:spPr>
            <a:xfrm>
              <a:off x="0" y="1399655"/>
              <a:ext cx="682048"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426" name="2"/>
            <p:cNvSpPr/>
            <p:nvPr/>
          </p:nvSpPr>
          <p:spPr>
            <a:xfrm>
              <a:off x="1342018" y="121992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427" name="5"/>
            <p:cNvSpPr/>
            <p:nvPr/>
          </p:nvSpPr>
          <p:spPr>
            <a:xfrm>
              <a:off x="2950050"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428" name="3"/>
            <p:cNvSpPr/>
            <p:nvPr/>
          </p:nvSpPr>
          <p:spPr>
            <a:xfrm>
              <a:off x="1629594"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429" name="Circle"/>
            <p:cNvSpPr/>
            <p:nvPr/>
          </p:nvSpPr>
          <p:spPr>
            <a:xfrm>
              <a:off x="3714515" y="0"/>
              <a:ext cx="682049" cy="682048"/>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430"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431" name="Circle"/>
            <p:cNvSpPr/>
            <p:nvPr/>
          </p:nvSpPr>
          <p:spPr>
            <a:xfrm>
              <a:off x="3714515" y="1529035"/>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432"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33"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34"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35" name="Circle"/>
            <p:cNvSpPr/>
            <p:nvPr/>
          </p:nvSpPr>
          <p:spPr>
            <a:xfrm>
              <a:off x="4478981" y="764517"/>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436"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37"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38"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39"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40"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41"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42"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43"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44"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45"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46"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47"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48"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50" name="DFS traversal"/>
          <p:cNvSpPr txBox="1"/>
          <p:nvPr/>
        </p:nvSpPr>
        <p:spPr>
          <a:xfrm>
            <a:off x="2352952" y="342900"/>
            <a:ext cx="8298896" cy="990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6000" b="1"/>
            </a:lvl1pPr>
          </a:lstStyle>
          <a:p>
            <a:r>
              <a:t>DFS traversal</a:t>
            </a:r>
          </a:p>
        </p:txBody>
      </p:sp>
      <p:sp>
        <p:nvSpPr>
          <p:cNvPr id="451"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453"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454"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55" name="Line"/>
          <p:cNvSpPr/>
          <p:nvPr/>
        </p:nvSpPr>
        <p:spPr>
          <a:xfrm flipH="1" flipV="1">
            <a:off x="4958756" y="3458521"/>
            <a:ext cx="307781" cy="374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3" name="Group"/>
          <p:cNvGrpSpPr/>
          <p:nvPr/>
        </p:nvGrpSpPr>
        <p:grpSpPr>
          <a:xfrm>
            <a:off x="3810000" y="2540000"/>
            <a:ext cx="5161030" cy="3402288"/>
            <a:chOff x="0" y="0"/>
            <a:chExt cx="5161029" cy="3402287"/>
          </a:xfrm>
        </p:grpSpPr>
        <p:sp>
          <p:nvSpPr>
            <p:cNvPr id="457"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458" name="1"/>
            <p:cNvSpPr/>
            <p:nvPr/>
          </p:nvSpPr>
          <p:spPr>
            <a:xfrm>
              <a:off x="0" y="1399655"/>
              <a:ext cx="682048"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459" name="2"/>
            <p:cNvSpPr/>
            <p:nvPr/>
          </p:nvSpPr>
          <p:spPr>
            <a:xfrm>
              <a:off x="1342018" y="121992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460" name="5"/>
            <p:cNvSpPr/>
            <p:nvPr/>
          </p:nvSpPr>
          <p:spPr>
            <a:xfrm>
              <a:off x="2950050"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461" name="3"/>
            <p:cNvSpPr/>
            <p:nvPr/>
          </p:nvSpPr>
          <p:spPr>
            <a:xfrm>
              <a:off x="1629594"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462"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463"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464" name="Circle"/>
            <p:cNvSpPr/>
            <p:nvPr/>
          </p:nvSpPr>
          <p:spPr>
            <a:xfrm>
              <a:off x="3714515" y="1529035"/>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465"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66"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67"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68" name="Circle"/>
            <p:cNvSpPr/>
            <p:nvPr/>
          </p:nvSpPr>
          <p:spPr>
            <a:xfrm>
              <a:off x="4478981" y="764517"/>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469"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70"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71"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72"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73"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74"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75"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76"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77"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78"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79"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80"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81"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482"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84" name="DFS traversal"/>
          <p:cNvSpPr txBox="1"/>
          <p:nvPr/>
        </p:nvSpPr>
        <p:spPr>
          <a:xfrm>
            <a:off x="2352952" y="342900"/>
            <a:ext cx="8298896" cy="990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6000" b="1"/>
            </a:lvl1pPr>
          </a:lstStyle>
          <a:p>
            <a:r>
              <a:t>DFS traversal</a:t>
            </a:r>
          </a:p>
        </p:txBody>
      </p:sp>
      <p:sp>
        <p:nvSpPr>
          <p:cNvPr id="485"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487"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488"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89" name="Line"/>
          <p:cNvSpPr/>
          <p:nvPr/>
        </p:nvSpPr>
        <p:spPr>
          <a:xfrm flipH="1" flipV="1">
            <a:off x="4958756" y="3458521"/>
            <a:ext cx="307781" cy="374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8" name="Group"/>
          <p:cNvGrpSpPr/>
          <p:nvPr/>
        </p:nvGrpSpPr>
        <p:grpSpPr>
          <a:xfrm>
            <a:off x="3810000" y="2540000"/>
            <a:ext cx="5161030" cy="3402288"/>
            <a:chOff x="0" y="0"/>
            <a:chExt cx="5161029" cy="3402287"/>
          </a:xfrm>
        </p:grpSpPr>
        <p:sp>
          <p:nvSpPr>
            <p:cNvPr id="491"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492" name="1"/>
            <p:cNvSpPr/>
            <p:nvPr/>
          </p:nvSpPr>
          <p:spPr>
            <a:xfrm>
              <a:off x="0" y="1399655"/>
              <a:ext cx="682048"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493" name="2"/>
            <p:cNvSpPr/>
            <p:nvPr/>
          </p:nvSpPr>
          <p:spPr>
            <a:xfrm>
              <a:off x="1342018" y="121992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494" name="5"/>
            <p:cNvSpPr/>
            <p:nvPr/>
          </p:nvSpPr>
          <p:spPr>
            <a:xfrm>
              <a:off x="2950050"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495" name="3"/>
            <p:cNvSpPr/>
            <p:nvPr/>
          </p:nvSpPr>
          <p:spPr>
            <a:xfrm>
              <a:off x="1629594"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496"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497"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498" name="Circle"/>
            <p:cNvSpPr/>
            <p:nvPr/>
          </p:nvSpPr>
          <p:spPr>
            <a:xfrm>
              <a:off x="3714515" y="1529035"/>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499"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00"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01"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02"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503"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04"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05" name="Line"/>
            <p:cNvSpPr/>
            <p:nvPr/>
          </p:nvSpPr>
          <p:spPr>
            <a:xfrm flipH="1">
              <a:off x="2039800" y="1211728"/>
              <a:ext cx="914432"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06"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07" name="Line"/>
            <p:cNvSpPr/>
            <p:nvPr/>
          </p:nvSpPr>
          <p:spPr>
            <a:xfrm flipH="1">
              <a:off x="4305612" y="1345624"/>
              <a:ext cx="253298"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08"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09"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10"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11"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12"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13"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14"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15"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16"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17" name="Line"/>
            <p:cNvSpPr/>
            <p:nvPr/>
          </p:nvSpPr>
          <p:spPr>
            <a:xfrm>
              <a:off x="4463972" y="728065"/>
              <a:ext cx="183824"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519" name="DFS traversal"/>
          <p:cNvSpPr txBox="1"/>
          <p:nvPr/>
        </p:nvSpPr>
        <p:spPr>
          <a:xfrm>
            <a:off x="2352952" y="342900"/>
            <a:ext cx="8298896" cy="990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6000" b="1"/>
            </a:lvl1pPr>
          </a:lstStyle>
          <a:p>
            <a:r>
              <a:t>DFS traversal</a:t>
            </a:r>
          </a:p>
        </p:txBody>
      </p:sp>
      <p:sp>
        <p:nvSpPr>
          <p:cNvPr id="520"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522"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523"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24" name="Line"/>
          <p:cNvSpPr/>
          <p:nvPr/>
        </p:nvSpPr>
        <p:spPr>
          <a:xfrm flipH="1" flipV="1">
            <a:off x="4958756" y="3458521"/>
            <a:ext cx="307781" cy="3740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4" name="Group"/>
          <p:cNvGrpSpPr/>
          <p:nvPr/>
        </p:nvGrpSpPr>
        <p:grpSpPr>
          <a:xfrm>
            <a:off x="3810000" y="2540000"/>
            <a:ext cx="5161030" cy="3402288"/>
            <a:chOff x="0" y="0"/>
            <a:chExt cx="5161029" cy="3402287"/>
          </a:xfrm>
        </p:grpSpPr>
        <p:sp>
          <p:nvSpPr>
            <p:cNvPr id="526"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527" name="1"/>
            <p:cNvSpPr/>
            <p:nvPr/>
          </p:nvSpPr>
          <p:spPr>
            <a:xfrm>
              <a:off x="0" y="1399655"/>
              <a:ext cx="682048"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528" name="2"/>
            <p:cNvSpPr/>
            <p:nvPr/>
          </p:nvSpPr>
          <p:spPr>
            <a:xfrm>
              <a:off x="1342018" y="121992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529"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530"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531"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532"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533"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534"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35"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36" name="Line"/>
            <p:cNvSpPr/>
            <p:nvPr/>
          </p:nvSpPr>
          <p:spPr>
            <a:xfrm flipH="1" flipV="1">
              <a:off x="1148756"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37"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538"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39"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40" name="Line"/>
            <p:cNvSpPr/>
            <p:nvPr/>
          </p:nvSpPr>
          <p:spPr>
            <a:xfrm flipH="1">
              <a:off x="2039800" y="1211728"/>
              <a:ext cx="914432"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41"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42"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43"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44"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45"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46"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47"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48"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49"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50"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51"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52"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53" name="Line"/>
            <p:cNvSpPr/>
            <p:nvPr/>
          </p:nvSpPr>
          <p:spPr>
            <a:xfrm flipH="1">
              <a:off x="4241394" y="1479812"/>
              <a:ext cx="191358" cy="21507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555" name="DFS traversal"/>
          <p:cNvSpPr txBox="1"/>
          <p:nvPr/>
        </p:nvSpPr>
        <p:spPr>
          <a:xfrm>
            <a:off x="2352952" y="342900"/>
            <a:ext cx="8298896" cy="990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6000" b="1"/>
            </a:lvl1pPr>
          </a:lstStyle>
          <a:p>
            <a:r>
              <a:t>DFS traversal</a:t>
            </a:r>
          </a:p>
        </p:txBody>
      </p:sp>
      <p:sp>
        <p:nvSpPr>
          <p:cNvPr id="556"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7"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558"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559"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0" name="Group"/>
          <p:cNvGrpSpPr/>
          <p:nvPr/>
        </p:nvGrpSpPr>
        <p:grpSpPr>
          <a:xfrm>
            <a:off x="3810000" y="2540000"/>
            <a:ext cx="5161030" cy="3402288"/>
            <a:chOff x="0" y="0"/>
            <a:chExt cx="5161029" cy="3402287"/>
          </a:xfrm>
        </p:grpSpPr>
        <p:sp>
          <p:nvSpPr>
            <p:cNvPr id="561"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562"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563"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564"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565"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566"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567"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568"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569"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70"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71"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72"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573"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74"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75"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76"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77"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78"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79"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80"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81"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82"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83"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84"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85"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86"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87"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88"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589"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591" name="The low-link value of a node is defined as the smallest [lowest] id reachable from that node using forward and backward edges."/>
          <p:cNvSpPr txBox="1"/>
          <p:nvPr/>
        </p:nvSpPr>
        <p:spPr>
          <a:xfrm>
            <a:off x="561703" y="6464337"/>
            <a:ext cx="11665131" cy="176458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lgn="l"/>
            <a:r>
              <a:rPr dirty="0"/>
              <a:t>The </a:t>
            </a:r>
            <a:r>
              <a:rPr b="1" dirty="0">
                <a:solidFill>
                  <a:schemeClr val="accent6">
                    <a:hueOff val="-297323"/>
                    <a:satOff val="50343"/>
                    <a:lumOff val="25667"/>
                  </a:schemeClr>
                </a:solidFill>
              </a:rPr>
              <a:t>low-link</a:t>
            </a:r>
            <a:r>
              <a:rPr dirty="0"/>
              <a:t> value of a node is defined as the smallest [lowest] id reachable from that node using forward and backward edges.</a:t>
            </a:r>
          </a:p>
        </p:txBody>
      </p:sp>
      <p:sp>
        <p:nvSpPr>
          <p:cNvPr id="592"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3"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594"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595"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96"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7"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What are bridges &amp; articulation points?"/>
          <p:cNvSpPr txBox="1"/>
          <p:nvPr/>
        </p:nvSpPr>
        <p:spPr>
          <a:xfrm>
            <a:off x="456638" y="185249"/>
            <a:ext cx="12106002" cy="190582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normAutofit lnSpcReduction="10000"/>
          </a:bodyPr>
          <a:lstStyle>
            <a:lvl1pPr defTabSz="356362">
              <a:defRPr sz="6100" b="1"/>
            </a:lvl1pPr>
          </a:lstStyle>
          <a:p>
            <a:r>
              <a:t>What are bridges &amp; articulation points?</a:t>
            </a:r>
          </a:p>
        </p:txBody>
      </p:sp>
      <p:sp>
        <p:nvSpPr>
          <p:cNvPr id="123" name="A bridge / cut edge is any edge in a graph whose removal increases the number of connected components."/>
          <p:cNvSpPr txBox="1"/>
          <p:nvPr/>
        </p:nvSpPr>
        <p:spPr>
          <a:xfrm>
            <a:off x="815644" y="2617947"/>
            <a:ext cx="11373512"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r>
              <a:rPr dirty="0"/>
              <a:t>A </a:t>
            </a:r>
            <a:r>
              <a:rPr b="1" dirty="0">
                <a:solidFill>
                  <a:schemeClr val="accent4">
                    <a:hueOff val="218867"/>
                    <a:satOff val="38688"/>
                    <a:lumOff val="18783"/>
                  </a:schemeClr>
                </a:solidFill>
              </a:rPr>
              <a:t>bridge / cut edge</a:t>
            </a:r>
            <a:r>
              <a:rPr dirty="0"/>
              <a:t> is any edge in a graph whose removal increases the number of connected components.</a:t>
            </a:r>
          </a:p>
        </p:txBody>
      </p:sp>
      <p:sp>
        <p:nvSpPr>
          <p:cNvPr id="124" name="0"/>
          <p:cNvSpPr/>
          <p:nvPr/>
        </p:nvSpPr>
        <p:spPr>
          <a:xfrm>
            <a:off x="3950230" y="5011757"/>
            <a:ext cx="682049" cy="682048"/>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0</a:t>
            </a:r>
          </a:p>
        </p:txBody>
      </p:sp>
      <p:sp>
        <p:nvSpPr>
          <p:cNvPr id="125" name="1"/>
          <p:cNvSpPr/>
          <p:nvPr/>
        </p:nvSpPr>
        <p:spPr>
          <a:xfrm>
            <a:off x="3478114" y="6696457"/>
            <a:ext cx="682049" cy="682049"/>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1</a:t>
            </a:r>
          </a:p>
        </p:txBody>
      </p:sp>
      <p:sp>
        <p:nvSpPr>
          <p:cNvPr id="126" name="2"/>
          <p:cNvSpPr/>
          <p:nvPr/>
        </p:nvSpPr>
        <p:spPr>
          <a:xfrm>
            <a:off x="5227532" y="6193200"/>
            <a:ext cx="682048" cy="682049"/>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2</a:t>
            </a:r>
          </a:p>
        </p:txBody>
      </p:sp>
      <p:sp>
        <p:nvSpPr>
          <p:cNvPr id="127" name="5"/>
          <p:cNvSpPr/>
          <p:nvPr/>
        </p:nvSpPr>
        <p:spPr>
          <a:xfrm>
            <a:off x="7108754" y="5898448"/>
            <a:ext cx="682049" cy="682048"/>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5</a:t>
            </a:r>
          </a:p>
        </p:txBody>
      </p:sp>
      <p:sp>
        <p:nvSpPr>
          <p:cNvPr id="128" name="3"/>
          <p:cNvSpPr/>
          <p:nvPr/>
        </p:nvSpPr>
        <p:spPr>
          <a:xfrm>
            <a:off x="4915992" y="8409927"/>
            <a:ext cx="682048" cy="682049"/>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3</a:t>
            </a:r>
          </a:p>
        </p:txBody>
      </p:sp>
      <p:sp>
        <p:nvSpPr>
          <p:cNvPr id="129" name="6"/>
          <p:cNvSpPr/>
          <p:nvPr/>
        </p:nvSpPr>
        <p:spPr>
          <a:xfrm>
            <a:off x="8414826" y="4738640"/>
            <a:ext cx="682049" cy="682049"/>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6</a:t>
            </a:r>
          </a:p>
        </p:txBody>
      </p:sp>
      <p:sp>
        <p:nvSpPr>
          <p:cNvPr id="130" name="4"/>
          <p:cNvSpPr/>
          <p:nvPr/>
        </p:nvSpPr>
        <p:spPr>
          <a:xfrm>
            <a:off x="6509639" y="8409927"/>
            <a:ext cx="682048" cy="682049"/>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4</a:t>
            </a:r>
          </a:p>
        </p:txBody>
      </p:sp>
      <p:sp>
        <p:nvSpPr>
          <p:cNvPr id="131" name="8"/>
          <p:cNvSpPr/>
          <p:nvPr/>
        </p:nvSpPr>
        <p:spPr>
          <a:xfrm>
            <a:off x="8414826" y="6948191"/>
            <a:ext cx="682049" cy="682049"/>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8</a:t>
            </a:r>
          </a:p>
        </p:txBody>
      </p:sp>
      <p:sp>
        <p:nvSpPr>
          <p:cNvPr id="132" name="Line"/>
          <p:cNvSpPr/>
          <p:nvPr/>
        </p:nvSpPr>
        <p:spPr>
          <a:xfrm flipV="1">
            <a:off x="5955207" y="6322883"/>
            <a:ext cx="1129677" cy="1479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 name="Line"/>
          <p:cNvSpPr/>
          <p:nvPr/>
        </p:nvSpPr>
        <p:spPr>
          <a:xfrm flipV="1">
            <a:off x="4165038" y="6632848"/>
            <a:ext cx="1033444" cy="300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 name="Line"/>
          <p:cNvSpPr/>
          <p:nvPr/>
        </p:nvSpPr>
        <p:spPr>
          <a:xfrm flipV="1">
            <a:off x="3884639" y="5644604"/>
            <a:ext cx="276031" cy="10442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 name="Line"/>
          <p:cNvSpPr/>
          <p:nvPr/>
        </p:nvSpPr>
        <p:spPr>
          <a:xfrm flipH="1" flipV="1">
            <a:off x="4575244" y="5567904"/>
            <a:ext cx="730719" cy="7058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6" name="Line"/>
          <p:cNvSpPr/>
          <p:nvPr/>
        </p:nvSpPr>
        <p:spPr>
          <a:xfrm flipV="1">
            <a:off x="5318382" y="6902731"/>
            <a:ext cx="157378" cy="145909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7" name="Line"/>
          <p:cNvSpPr/>
          <p:nvPr/>
        </p:nvSpPr>
        <p:spPr>
          <a:xfrm flipV="1">
            <a:off x="5628159" y="8750690"/>
            <a:ext cx="831617" cy="208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 name="Line"/>
          <p:cNvSpPr/>
          <p:nvPr/>
        </p:nvSpPr>
        <p:spPr>
          <a:xfrm flipV="1">
            <a:off x="7722333" y="5340537"/>
            <a:ext cx="802644" cy="6472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 name="Line"/>
          <p:cNvSpPr/>
          <p:nvPr/>
        </p:nvSpPr>
        <p:spPr>
          <a:xfrm>
            <a:off x="7753474" y="6450289"/>
            <a:ext cx="735150" cy="587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 name="7"/>
          <p:cNvSpPr/>
          <p:nvPr/>
        </p:nvSpPr>
        <p:spPr>
          <a:xfrm>
            <a:off x="9776004" y="5825707"/>
            <a:ext cx="682049" cy="682049"/>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7</a:t>
            </a:r>
          </a:p>
        </p:txBody>
      </p:sp>
      <p:sp>
        <p:nvSpPr>
          <p:cNvPr id="141" name="Line"/>
          <p:cNvSpPr/>
          <p:nvPr/>
        </p:nvSpPr>
        <p:spPr>
          <a:xfrm flipH="1" flipV="1">
            <a:off x="9035410" y="5299785"/>
            <a:ext cx="788244" cy="6496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 name="Line"/>
          <p:cNvSpPr/>
          <p:nvPr/>
        </p:nvSpPr>
        <p:spPr>
          <a:xfrm flipH="1">
            <a:off x="9061590" y="6429288"/>
            <a:ext cx="790537" cy="646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0"/>
          <p:cNvSpPr txBox="1"/>
          <p:nvPr/>
        </p:nvSpPr>
        <p:spPr>
          <a:xfrm>
            <a:off x="3912122"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600" name="1"/>
          <p:cNvSpPr txBox="1"/>
          <p:nvPr/>
        </p:nvSpPr>
        <p:spPr>
          <a:xfrm>
            <a:off x="3450455" y="398436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601" name="2"/>
          <p:cNvSpPr txBox="1"/>
          <p:nvPr/>
        </p:nvSpPr>
        <p:spPr>
          <a:xfrm>
            <a:off x="5436761" y="326681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602" name="3"/>
          <p:cNvSpPr txBox="1"/>
          <p:nvPr/>
        </p:nvSpPr>
        <p:spPr>
          <a:xfrm>
            <a:off x="4985038" y="53275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603" name="4"/>
          <p:cNvSpPr txBox="1"/>
          <p:nvPr/>
        </p:nvSpPr>
        <p:spPr>
          <a:xfrm>
            <a:off x="7320117" y="5323999"/>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604" name="5"/>
          <p:cNvSpPr txBox="1"/>
          <p:nvPr/>
        </p:nvSpPr>
        <p:spPr>
          <a:xfrm>
            <a:off x="6647017"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605" name="6"/>
          <p:cNvSpPr txBox="1"/>
          <p:nvPr/>
        </p:nvSpPr>
        <p:spPr>
          <a:xfrm>
            <a:off x="7626638" y="19838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606" name="7"/>
          <p:cNvSpPr txBox="1"/>
          <p:nvPr/>
        </p:nvSpPr>
        <p:spPr>
          <a:xfrm>
            <a:off x="8991816" y="331761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607" name="8"/>
          <p:cNvSpPr txBox="1"/>
          <p:nvPr/>
        </p:nvSpPr>
        <p:spPr>
          <a:xfrm>
            <a:off x="8166316" y="4396977"/>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8</a:t>
            </a:r>
          </a:p>
        </p:txBody>
      </p:sp>
      <p:sp>
        <p:nvSpPr>
          <p:cNvPr id="608" name="Initially all low-link values can be initialized to the node ids."/>
          <p:cNvSpPr txBox="1"/>
          <p:nvPr/>
        </p:nvSpPr>
        <p:spPr>
          <a:xfrm>
            <a:off x="999770" y="764592"/>
            <a:ext cx="11282133" cy="65659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lgn="l"/>
            <a:r>
              <a:rPr dirty="0"/>
              <a:t>Initially all low-link values can be initialized to the </a:t>
            </a:r>
            <a:r>
              <a:rPr dirty="0">
                <a:solidFill>
                  <a:srgbClr val="FFFF00"/>
                </a:solidFill>
              </a:rPr>
              <a:t>node ids</a:t>
            </a:r>
            <a:r>
              <a:rPr dirty="0"/>
              <a:t>.</a:t>
            </a:r>
          </a:p>
        </p:txBody>
      </p:sp>
      <p:sp>
        <p:nvSpPr>
          <p:cNvPr id="609" name="The low-link value of a node is defined as the smallest [lowest] id reachable from that node using forward and backward edges."/>
          <p:cNvSpPr txBox="1"/>
          <p:nvPr/>
        </p:nvSpPr>
        <p:spPr>
          <a:xfrm>
            <a:off x="757646" y="6464337"/>
            <a:ext cx="11599818" cy="176458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lgn="l"/>
            <a:r>
              <a:rPr dirty="0"/>
              <a:t>The </a:t>
            </a:r>
            <a:r>
              <a:rPr b="1" dirty="0">
                <a:solidFill>
                  <a:schemeClr val="accent6">
                    <a:hueOff val="-297323"/>
                    <a:satOff val="50343"/>
                    <a:lumOff val="25667"/>
                  </a:schemeClr>
                </a:solidFill>
              </a:rPr>
              <a:t>low-link</a:t>
            </a:r>
            <a:r>
              <a:rPr dirty="0"/>
              <a:t> value of a node is defined as the smallest [lowest] id reachable from that node using forward and backward edges.</a:t>
            </a:r>
          </a:p>
        </p:txBody>
      </p:sp>
      <p:grpSp>
        <p:nvGrpSpPr>
          <p:cNvPr id="639" name="Group"/>
          <p:cNvGrpSpPr/>
          <p:nvPr/>
        </p:nvGrpSpPr>
        <p:grpSpPr>
          <a:xfrm>
            <a:off x="3810000" y="2540000"/>
            <a:ext cx="5161030" cy="3402288"/>
            <a:chOff x="0" y="0"/>
            <a:chExt cx="5161029" cy="3402287"/>
          </a:xfrm>
        </p:grpSpPr>
        <p:sp>
          <p:nvSpPr>
            <p:cNvPr id="610"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611"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612"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613"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614"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615"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616"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617"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618"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19"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20"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21"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622"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23"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24"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25"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26"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27"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28"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29"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30"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31"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32"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33"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34"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35"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36"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37"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38"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640"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1"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642"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643"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4"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 name="0"/>
          <p:cNvSpPr txBox="1"/>
          <p:nvPr/>
        </p:nvSpPr>
        <p:spPr>
          <a:xfrm>
            <a:off x="3912122"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648" name="1"/>
          <p:cNvSpPr txBox="1"/>
          <p:nvPr/>
        </p:nvSpPr>
        <p:spPr>
          <a:xfrm>
            <a:off x="3450455" y="398436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649" name="2"/>
          <p:cNvSpPr txBox="1"/>
          <p:nvPr/>
        </p:nvSpPr>
        <p:spPr>
          <a:xfrm>
            <a:off x="5436761" y="326681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650" name="3"/>
          <p:cNvSpPr txBox="1"/>
          <p:nvPr/>
        </p:nvSpPr>
        <p:spPr>
          <a:xfrm>
            <a:off x="4985038" y="53275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651" name="4"/>
          <p:cNvSpPr txBox="1"/>
          <p:nvPr/>
        </p:nvSpPr>
        <p:spPr>
          <a:xfrm>
            <a:off x="7320117" y="5323999"/>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652" name="5"/>
          <p:cNvSpPr txBox="1"/>
          <p:nvPr/>
        </p:nvSpPr>
        <p:spPr>
          <a:xfrm>
            <a:off x="6647017"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653" name="6"/>
          <p:cNvSpPr txBox="1"/>
          <p:nvPr/>
        </p:nvSpPr>
        <p:spPr>
          <a:xfrm>
            <a:off x="7626638" y="19838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654" name="7"/>
          <p:cNvSpPr txBox="1"/>
          <p:nvPr/>
        </p:nvSpPr>
        <p:spPr>
          <a:xfrm>
            <a:off x="8991816" y="331761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655" name="8"/>
          <p:cNvSpPr txBox="1"/>
          <p:nvPr/>
        </p:nvSpPr>
        <p:spPr>
          <a:xfrm>
            <a:off x="8166316" y="4396977"/>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8</a:t>
            </a:r>
          </a:p>
        </p:txBody>
      </p:sp>
      <p:sp>
        <p:nvSpPr>
          <p:cNvPr id="656" name="The low-link value of node 1 is 0 since node 0 is reachable from node 1."/>
          <p:cNvSpPr txBox="1"/>
          <p:nvPr/>
        </p:nvSpPr>
        <p:spPr>
          <a:xfrm>
            <a:off x="983890" y="559781"/>
            <a:ext cx="11037020"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r>
              <a:rPr dirty="0"/>
              <a:t>The low-link value of node 1 is 0 since node 0 is </a:t>
            </a:r>
            <a:r>
              <a:rPr dirty="0">
                <a:solidFill>
                  <a:srgbClr val="FFFF00"/>
                </a:solidFill>
              </a:rPr>
              <a:t>reachable</a:t>
            </a:r>
            <a:r>
              <a:rPr dirty="0"/>
              <a:t> from node 1.</a:t>
            </a:r>
          </a:p>
        </p:txBody>
      </p:sp>
      <p:sp>
        <p:nvSpPr>
          <p:cNvPr id="657" name="The low-link value of a node is defined as the smallest [lowest] id reachable from that node using forward and backward edges."/>
          <p:cNvSpPr txBox="1"/>
          <p:nvPr/>
        </p:nvSpPr>
        <p:spPr>
          <a:xfrm>
            <a:off x="836023" y="6464337"/>
            <a:ext cx="11338560" cy="176458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lgn="l"/>
            <a:r>
              <a:rPr dirty="0"/>
              <a:t>The </a:t>
            </a:r>
            <a:r>
              <a:rPr b="1" dirty="0">
                <a:solidFill>
                  <a:schemeClr val="accent6">
                    <a:hueOff val="-297323"/>
                    <a:satOff val="50343"/>
                    <a:lumOff val="25667"/>
                  </a:schemeClr>
                </a:solidFill>
              </a:rPr>
              <a:t>low-link</a:t>
            </a:r>
            <a:r>
              <a:rPr dirty="0"/>
              <a:t> value of a node is defined as the smallest [lowest] id reachable from that node using forward and backward edges.</a:t>
            </a:r>
          </a:p>
        </p:txBody>
      </p:sp>
      <p:grpSp>
        <p:nvGrpSpPr>
          <p:cNvPr id="687" name="Group"/>
          <p:cNvGrpSpPr/>
          <p:nvPr/>
        </p:nvGrpSpPr>
        <p:grpSpPr>
          <a:xfrm>
            <a:off x="3810000" y="2540000"/>
            <a:ext cx="5161030" cy="3402288"/>
            <a:chOff x="0" y="0"/>
            <a:chExt cx="5161029" cy="3402287"/>
          </a:xfrm>
        </p:grpSpPr>
        <p:sp>
          <p:nvSpPr>
            <p:cNvPr id="658"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659"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660"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661"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662"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663"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664"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665"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666"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67"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68"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69"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670"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71"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72"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73"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74"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75"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76"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77"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78"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79"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80"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81"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82"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83"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84"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85"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686"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688"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89"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690"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691"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92"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93"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 name="0"/>
          <p:cNvSpPr txBox="1"/>
          <p:nvPr/>
        </p:nvSpPr>
        <p:spPr>
          <a:xfrm>
            <a:off x="3912122"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696" name="1"/>
          <p:cNvSpPr txBox="1"/>
          <p:nvPr/>
        </p:nvSpPr>
        <p:spPr>
          <a:xfrm>
            <a:off x="3450455" y="398436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697" name="2"/>
          <p:cNvSpPr txBox="1"/>
          <p:nvPr/>
        </p:nvSpPr>
        <p:spPr>
          <a:xfrm>
            <a:off x="5436761" y="326681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698" name="3"/>
          <p:cNvSpPr txBox="1"/>
          <p:nvPr/>
        </p:nvSpPr>
        <p:spPr>
          <a:xfrm>
            <a:off x="4985038" y="53275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699" name="4"/>
          <p:cNvSpPr txBox="1"/>
          <p:nvPr/>
        </p:nvSpPr>
        <p:spPr>
          <a:xfrm>
            <a:off x="7320117" y="5323999"/>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700" name="5"/>
          <p:cNvSpPr txBox="1"/>
          <p:nvPr/>
        </p:nvSpPr>
        <p:spPr>
          <a:xfrm>
            <a:off x="6647017"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701" name="6"/>
          <p:cNvSpPr txBox="1"/>
          <p:nvPr/>
        </p:nvSpPr>
        <p:spPr>
          <a:xfrm>
            <a:off x="7626638" y="19838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702" name="7"/>
          <p:cNvSpPr txBox="1"/>
          <p:nvPr/>
        </p:nvSpPr>
        <p:spPr>
          <a:xfrm>
            <a:off x="8991816" y="331761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703" name="8"/>
          <p:cNvSpPr txBox="1"/>
          <p:nvPr/>
        </p:nvSpPr>
        <p:spPr>
          <a:xfrm>
            <a:off x="8166316" y="4396977"/>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8</a:t>
            </a:r>
          </a:p>
        </p:txBody>
      </p:sp>
      <p:sp>
        <p:nvSpPr>
          <p:cNvPr id="704" name="The low-link value of node 1 is 0 since node 0 is reachable from node 1."/>
          <p:cNvSpPr txBox="1"/>
          <p:nvPr/>
        </p:nvSpPr>
        <p:spPr>
          <a:xfrm>
            <a:off x="983890" y="676820"/>
            <a:ext cx="11037020"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r>
              <a:rPr dirty="0"/>
              <a:t>The low-link value of node 1 is 0 since node 0 is reachable from node 1.</a:t>
            </a:r>
          </a:p>
        </p:txBody>
      </p:sp>
      <p:sp>
        <p:nvSpPr>
          <p:cNvPr id="705" name="The low-link value of a node is defined as the smallest [lowest] id reachable from that node using forward and backward edges."/>
          <p:cNvSpPr txBox="1"/>
          <p:nvPr/>
        </p:nvSpPr>
        <p:spPr>
          <a:xfrm>
            <a:off x="785130" y="6388024"/>
            <a:ext cx="11350264" cy="176458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lgn="l"/>
            <a:r>
              <a:rPr dirty="0"/>
              <a:t>The </a:t>
            </a:r>
            <a:r>
              <a:rPr b="1" dirty="0">
                <a:solidFill>
                  <a:schemeClr val="accent6">
                    <a:hueOff val="-297323"/>
                    <a:satOff val="50343"/>
                    <a:lumOff val="25667"/>
                  </a:schemeClr>
                </a:solidFill>
              </a:rPr>
              <a:t>low-link</a:t>
            </a:r>
            <a:r>
              <a:rPr dirty="0"/>
              <a:t> value of a node is defined as the smallest [lowest] id reachable from that node using forward and backward edges.</a:t>
            </a:r>
          </a:p>
        </p:txBody>
      </p:sp>
      <p:grpSp>
        <p:nvGrpSpPr>
          <p:cNvPr id="735" name="Group"/>
          <p:cNvGrpSpPr/>
          <p:nvPr/>
        </p:nvGrpSpPr>
        <p:grpSpPr>
          <a:xfrm>
            <a:off x="3810000" y="2540000"/>
            <a:ext cx="5161030" cy="3402288"/>
            <a:chOff x="0" y="0"/>
            <a:chExt cx="5161029" cy="3402287"/>
          </a:xfrm>
        </p:grpSpPr>
        <p:sp>
          <p:nvSpPr>
            <p:cNvPr id="706"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707" name="1"/>
            <p:cNvSpPr/>
            <p:nvPr/>
          </p:nvSpPr>
          <p:spPr>
            <a:xfrm>
              <a:off x="0" y="1399654"/>
              <a:ext cx="682048"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708"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709"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710"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711"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712"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713"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714"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15"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16"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17"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718"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19"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20"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21"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22"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23"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24"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25"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26"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27"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28"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29"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30"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31"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32"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33"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34"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736"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37"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738"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739"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40"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41"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0"/>
          <p:cNvSpPr txBox="1"/>
          <p:nvPr/>
        </p:nvSpPr>
        <p:spPr>
          <a:xfrm>
            <a:off x="3912122"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744" name="1"/>
          <p:cNvSpPr txBox="1"/>
          <p:nvPr/>
        </p:nvSpPr>
        <p:spPr>
          <a:xfrm>
            <a:off x="3450455" y="398436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745" name="2"/>
          <p:cNvSpPr txBox="1"/>
          <p:nvPr/>
        </p:nvSpPr>
        <p:spPr>
          <a:xfrm>
            <a:off x="5436761" y="326681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746" name="3"/>
          <p:cNvSpPr txBox="1"/>
          <p:nvPr/>
        </p:nvSpPr>
        <p:spPr>
          <a:xfrm>
            <a:off x="4985038" y="53275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747" name="4"/>
          <p:cNvSpPr txBox="1"/>
          <p:nvPr/>
        </p:nvSpPr>
        <p:spPr>
          <a:xfrm>
            <a:off x="7320117" y="5323999"/>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748" name="5"/>
          <p:cNvSpPr txBox="1"/>
          <p:nvPr/>
        </p:nvSpPr>
        <p:spPr>
          <a:xfrm>
            <a:off x="6647017"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749" name="6"/>
          <p:cNvSpPr txBox="1"/>
          <p:nvPr/>
        </p:nvSpPr>
        <p:spPr>
          <a:xfrm>
            <a:off x="7626638" y="19838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750" name="7"/>
          <p:cNvSpPr txBox="1"/>
          <p:nvPr/>
        </p:nvSpPr>
        <p:spPr>
          <a:xfrm>
            <a:off x="8991816" y="331761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751" name="8"/>
          <p:cNvSpPr txBox="1"/>
          <p:nvPr/>
        </p:nvSpPr>
        <p:spPr>
          <a:xfrm>
            <a:off x="8166316" y="4396977"/>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8</a:t>
            </a:r>
          </a:p>
        </p:txBody>
      </p:sp>
      <p:sp>
        <p:nvSpPr>
          <p:cNvPr id="752" name="The low-link value of node 1 is 0 since node 0 is reachable from node 1."/>
          <p:cNvSpPr txBox="1"/>
          <p:nvPr/>
        </p:nvSpPr>
        <p:spPr>
          <a:xfrm>
            <a:off x="983890" y="661012"/>
            <a:ext cx="11037020"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r>
              <a:rPr dirty="0"/>
              <a:t>The low-link value of node 1 is 0 since node 0 is reachable from node 1.</a:t>
            </a:r>
          </a:p>
        </p:txBody>
      </p:sp>
      <p:sp>
        <p:nvSpPr>
          <p:cNvPr id="753" name="The low-link value of a node is defined as the smallest [lowest] id reachable from that node using forward and backward edges."/>
          <p:cNvSpPr txBox="1"/>
          <p:nvPr/>
        </p:nvSpPr>
        <p:spPr>
          <a:xfrm>
            <a:off x="704518" y="6529653"/>
            <a:ext cx="11757448" cy="176458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lgn="l"/>
            <a:r>
              <a:rPr dirty="0"/>
              <a:t>The </a:t>
            </a:r>
            <a:r>
              <a:rPr b="1" dirty="0">
                <a:solidFill>
                  <a:schemeClr val="accent6">
                    <a:hueOff val="-297323"/>
                    <a:satOff val="50343"/>
                    <a:lumOff val="25667"/>
                  </a:schemeClr>
                </a:solidFill>
              </a:rPr>
              <a:t>low-link</a:t>
            </a:r>
            <a:r>
              <a:rPr dirty="0"/>
              <a:t> value of a node is defined as the smallest [lowest] id reachable from that node using forward and backward edges.</a:t>
            </a:r>
          </a:p>
        </p:txBody>
      </p:sp>
      <p:grpSp>
        <p:nvGrpSpPr>
          <p:cNvPr id="783" name="Group"/>
          <p:cNvGrpSpPr/>
          <p:nvPr/>
        </p:nvGrpSpPr>
        <p:grpSpPr>
          <a:xfrm>
            <a:off x="3810000" y="2540000"/>
            <a:ext cx="5161030" cy="3402288"/>
            <a:chOff x="0" y="0"/>
            <a:chExt cx="5161029" cy="3402287"/>
          </a:xfrm>
        </p:grpSpPr>
        <p:sp>
          <p:nvSpPr>
            <p:cNvPr id="754"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755" name="1"/>
            <p:cNvSpPr/>
            <p:nvPr/>
          </p:nvSpPr>
          <p:spPr>
            <a:xfrm>
              <a:off x="0" y="1399654"/>
              <a:ext cx="682048"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756"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757"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758"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759"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760"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761"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762" name="Line"/>
            <p:cNvSpPr/>
            <p:nvPr/>
          </p:nvSpPr>
          <p:spPr>
            <a:xfrm flipV="1">
              <a:off x="698905" y="1619782"/>
              <a:ext cx="633956" cy="88620"/>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63"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64"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65"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766"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67"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68"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69"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70"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71"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72"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73"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74" name="Line"/>
            <p:cNvSpPr/>
            <p:nvPr/>
          </p:nvSpPr>
          <p:spPr>
            <a:xfrm flipV="1">
              <a:off x="1139218" y="1610211"/>
              <a:ext cx="291245" cy="34132"/>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75"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76"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77"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78"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79"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80"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81"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782"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784"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85"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786"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787"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88"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789"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 name="0"/>
          <p:cNvSpPr txBox="1"/>
          <p:nvPr/>
        </p:nvSpPr>
        <p:spPr>
          <a:xfrm>
            <a:off x="3912122"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792" name="1"/>
          <p:cNvSpPr txBox="1"/>
          <p:nvPr/>
        </p:nvSpPr>
        <p:spPr>
          <a:xfrm>
            <a:off x="3450455" y="398436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793" name="2"/>
          <p:cNvSpPr txBox="1"/>
          <p:nvPr/>
        </p:nvSpPr>
        <p:spPr>
          <a:xfrm>
            <a:off x="5436761" y="326681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794" name="3"/>
          <p:cNvSpPr txBox="1"/>
          <p:nvPr/>
        </p:nvSpPr>
        <p:spPr>
          <a:xfrm>
            <a:off x="4985038" y="53275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795" name="4"/>
          <p:cNvSpPr txBox="1"/>
          <p:nvPr/>
        </p:nvSpPr>
        <p:spPr>
          <a:xfrm>
            <a:off x="7320117" y="5323999"/>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796" name="5"/>
          <p:cNvSpPr txBox="1"/>
          <p:nvPr/>
        </p:nvSpPr>
        <p:spPr>
          <a:xfrm>
            <a:off x="6647017"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797" name="6"/>
          <p:cNvSpPr txBox="1"/>
          <p:nvPr/>
        </p:nvSpPr>
        <p:spPr>
          <a:xfrm>
            <a:off x="7626638" y="19838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798" name="7"/>
          <p:cNvSpPr txBox="1"/>
          <p:nvPr/>
        </p:nvSpPr>
        <p:spPr>
          <a:xfrm>
            <a:off x="8991816" y="331761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799" name="8"/>
          <p:cNvSpPr txBox="1"/>
          <p:nvPr/>
        </p:nvSpPr>
        <p:spPr>
          <a:xfrm>
            <a:off x="8166316" y="4396977"/>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8</a:t>
            </a:r>
          </a:p>
        </p:txBody>
      </p:sp>
      <p:sp>
        <p:nvSpPr>
          <p:cNvPr id="800" name="The low-link value of node 1 is 0 since node 0 is reachable from node 1."/>
          <p:cNvSpPr txBox="1"/>
          <p:nvPr/>
        </p:nvSpPr>
        <p:spPr>
          <a:xfrm>
            <a:off x="983890" y="568249"/>
            <a:ext cx="11037020"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r>
              <a:rPr dirty="0"/>
              <a:t>The low-link value of node 1 is 0 since node 0 is reachable from node 1.</a:t>
            </a:r>
          </a:p>
        </p:txBody>
      </p:sp>
      <p:sp>
        <p:nvSpPr>
          <p:cNvPr id="801" name="The low-link value of a node is defined as the smallest [lowest] id reachable from that node using forward and backward edges."/>
          <p:cNvSpPr txBox="1"/>
          <p:nvPr/>
        </p:nvSpPr>
        <p:spPr>
          <a:xfrm>
            <a:off x="822959" y="6464337"/>
            <a:ext cx="11456127" cy="176458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lgn="l"/>
            <a:r>
              <a:rPr dirty="0"/>
              <a:t>The </a:t>
            </a:r>
            <a:r>
              <a:rPr b="1" dirty="0">
                <a:solidFill>
                  <a:schemeClr val="accent6">
                    <a:hueOff val="-297323"/>
                    <a:satOff val="50343"/>
                    <a:lumOff val="25667"/>
                  </a:schemeClr>
                </a:solidFill>
              </a:rPr>
              <a:t>low-link</a:t>
            </a:r>
            <a:r>
              <a:rPr dirty="0"/>
              <a:t> value of a node is defined as the smallest [lowest] id reachable from that node using forward and backward edges.</a:t>
            </a:r>
          </a:p>
        </p:txBody>
      </p:sp>
      <p:grpSp>
        <p:nvGrpSpPr>
          <p:cNvPr id="831" name="Group"/>
          <p:cNvGrpSpPr/>
          <p:nvPr/>
        </p:nvGrpSpPr>
        <p:grpSpPr>
          <a:xfrm>
            <a:off x="3810000" y="2540000"/>
            <a:ext cx="5161030" cy="3402288"/>
            <a:chOff x="0" y="0"/>
            <a:chExt cx="5161029" cy="3402287"/>
          </a:xfrm>
        </p:grpSpPr>
        <p:sp>
          <p:nvSpPr>
            <p:cNvPr id="802"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803" name="1"/>
            <p:cNvSpPr/>
            <p:nvPr/>
          </p:nvSpPr>
          <p:spPr>
            <a:xfrm>
              <a:off x="0" y="1399654"/>
              <a:ext cx="682048"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804" name="2"/>
            <p:cNvSpPr/>
            <p:nvPr/>
          </p:nvSpPr>
          <p:spPr>
            <a:xfrm>
              <a:off x="1342018" y="1219920"/>
              <a:ext cx="682049" cy="682048"/>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805"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806"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807"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808"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809"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810" name="Line"/>
            <p:cNvSpPr/>
            <p:nvPr/>
          </p:nvSpPr>
          <p:spPr>
            <a:xfrm flipV="1">
              <a:off x="698905" y="1619782"/>
              <a:ext cx="633956" cy="88620"/>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11"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12" name="Line"/>
            <p:cNvSpPr/>
            <p:nvPr/>
          </p:nvSpPr>
          <p:spPr>
            <a:xfrm flipH="1" flipV="1">
              <a:off x="1148756"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13"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814"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15"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16"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17"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18"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19"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20"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21"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22" name="Line"/>
            <p:cNvSpPr/>
            <p:nvPr/>
          </p:nvSpPr>
          <p:spPr>
            <a:xfrm flipV="1">
              <a:off x="1139218" y="1610211"/>
              <a:ext cx="291245" cy="34132"/>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23"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24"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25"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26"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27"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28"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29"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30"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832"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33"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834"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835"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 name="0"/>
          <p:cNvSpPr txBox="1"/>
          <p:nvPr/>
        </p:nvSpPr>
        <p:spPr>
          <a:xfrm>
            <a:off x="3912122"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838" name="1"/>
          <p:cNvSpPr txBox="1"/>
          <p:nvPr/>
        </p:nvSpPr>
        <p:spPr>
          <a:xfrm>
            <a:off x="3450455" y="398436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839" name="2"/>
          <p:cNvSpPr txBox="1"/>
          <p:nvPr/>
        </p:nvSpPr>
        <p:spPr>
          <a:xfrm>
            <a:off x="5436761" y="326681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840" name="3"/>
          <p:cNvSpPr txBox="1"/>
          <p:nvPr/>
        </p:nvSpPr>
        <p:spPr>
          <a:xfrm>
            <a:off x="4985038" y="53275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841" name="4"/>
          <p:cNvSpPr txBox="1"/>
          <p:nvPr/>
        </p:nvSpPr>
        <p:spPr>
          <a:xfrm>
            <a:off x="7320117" y="5323999"/>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842" name="5"/>
          <p:cNvSpPr txBox="1"/>
          <p:nvPr/>
        </p:nvSpPr>
        <p:spPr>
          <a:xfrm>
            <a:off x="6647017"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843" name="6"/>
          <p:cNvSpPr txBox="1"/>
          <p:nvPr/>
        </p:nvSpPr>
        <p:spPr>
          <a:xfrm>
            <a:off x="7626638" y="19838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844" name="7"/>
          <p:cNvSpPr txBox="1"/>
          <p:nvPr/>
        </p:nvSpPr>
        <p:spPr>
          <a:xfrm>
            <a:off x="8991816" y="331761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845" name="8"/>
          <p:cNvSpPr txBox="1"/>
          <p:nvPr/>
        </p:nvSpPr>
        <p:spPr>
          <a:xfrm>
            <a:off x="8166316" y="4396977"/>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8</a:t>
            </a:r>
          </a:p>
        </p:txBody>
      </p:sp>
      <p:sp>
        <p:nvSpPr>
          <p:cNvPr id="846" name="The low-link value of node 1 is 0 since node 0 is reachable from node 1."/>
          <p:cNvSpPr txBox="1"/>
          <p:nvPr/>
        </p:nvSpPr>
        <p:spPr>
          <a:xfrm>
            <a:off x="963526" y="661032"/>
            <a:ext cx="11037020"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r>
              <a:rPr dirty="0"/>
              <a:t>The low-link value of node 1 is 0 since node 0 is reachable from node 1.</a:t>
            </a:r>
          </a:p>
        </p:txBody>
      </p:sp>
      <p:sp>
        <p:nvSpPr>
          <p:cNvPr id="847" name="The low-link value of a node is defined as the smallest [lowest] id reachable from that node using forward and backward edges."/>
          <p:cNvSpPr txBox="1"/>
          <p:nvPr/>
        </p:nvSpPr>
        <p:spPr>
          <a:xfrm>
            <a:off x="983890" y="6464337"/>
            <a:ext cx="11491140" cy="176458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lgn="l"/>
            <a:r>
              <a:rPr dirty="0"/>
              <a:t>The </a:t>
            </a:r>
            <a:r>
              <a:rPr b="1" dirty="0">
                <a:solidFill>
                  <a:schemeClr val="accent6">
                    <a:hueOff val="-297323"/>
                    <a:satOff val="50343"/>
                    <a:lumOff val="25667"/>
                  </a:schemeClr>
                </a:solidFill>
              </a:rPr>
              <a:t>low-link</a:t>
            </a:r>
            <a:r>
              <a:rPr dirty="0"/>
              <a:t> value of a node is defined as the smallest [lowest] id reachable from that node using forward and backward edges.</a:t>
            </a:r>
          </a:p>
        </p:txBody>
      </p:sp>
      <p:grpSp>
        <p:nvGrpSpPr>
          <p:cNvPr id="877" name="Group"/>
          <p:cNvGrpSpPr/>
          <p:nvPr/>
        </p:nvGrpSpPr>
        <p:grpSpPr>
          <a:xfrm>
            <a:off x="3810000" y="2540000"/>
            <a:ext cx="5161030" cy="3402288"/>
            <a:chOff x="0" y="0"/>
            <a:chExt cx="5161029" cy="3402287"/>
          </a:xfrm>
        </p:grpSpPr>
        <p:sp>
          <p:nvSpPr>
            <p:cNvPr id="848"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849" name="1"/>
            <p:cNvSpPr/>
            <p:nvPr/>
          </p:nvSpPr>
          <p:spPr>
            <a:xfrm>
              <a:off x="0" y="1399654"/>
              <a:ext cx="682048"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850" name="2"/>
            <p:cNvSpPr/>
            <p:nvPr/>
          </p:nvSpPr>
          <p:spPr>
            <a:xfrm>
              <a:off x="1342018" y="1219920"/>
              <a:ext cx="682049" cy="682048"/>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851"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852"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853"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854"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855"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856" name="Line"/>
            <p:cNvSpPr/>
            <p:nvPr/>
          </p:nvSpPr>
          <p:spPr>
            <a:xfrm flipV="1">
              <a:off x="698905" y="1619782"/>
              <a:ext cx="633956" cy="88620"/>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57"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58" name="Line"/>
            <p:cNvSpPr/>
            <p:nvPr/>
          </p:nvSpPr>
          <p:spPr>
            <a:xfrm flipH="1" flipV="1">
              <a:off x="1148756" y="918520"/>
              <a:ext cx="307781" cy="374043"/>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59"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860"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61"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62"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63"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64"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65"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66"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67"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68" name="Line"/>
            <p:cNvSpPr/>
            <p:nvPr/>
          </p:nvSpPr>
          <p:spPr>
            <a:xfrm flipV="1">
              <a:off x="1139218" y="1610211"/>
              <a:ext cx="291245" cy="34132"/>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69" name="Line"/>
            <p:cNvSpPr/>
            <p:nvPr/>
          </p:nvSpPr>
          <p:spPr>
            <a:xfrm flipH="1" flipV="1">
              <a:off x="1090609" y="827102"/>
              <a:ext cx="140756" cy="192486"/>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70"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71"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72"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73"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74"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75"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876"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878"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879"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880"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881"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 name="0"/>
          <p:cNvSpPr txBox="1"/>
          <p:nvPr/>
        </p:nvSpPr>
        <p:spPr>
          <a:xfrm>
            <a:off x="3912122"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884" name="1"/>
          <p:cNvSpPr txBox="1"/>
          <p:nvPr/>
        </p:nvSpPr>
        <p:spPr>
          <a:xfrm>
            <a:off x="3450455" y="398436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885" name="2"/>
          <p:cNvSpPr txBox="1"/>
          <p:nvPr/>
        </p:nvSpPr>
        <p:spPr>
          <a:xfrm>
            <a:off x="5436761" y="326681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886" name="3"/>
          <p:cNvSpPr txBox="1"/>
          <p:nvPr/>
        </p:nvSpPr>
        <p:spPr>
          <a:xfrm>
            <a:off x="4985038" y="53275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887" name="4"/>
          <p:cNvSpPr txBox="1"/>
          <p:nvPr/>
        </p:nvSpPr>
        <p:spPr>
          <a:xfrm>
            <a:off x="7320117" y="5323999"/>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888" name="5"/>
          <p:cNvSpPr txBox="1"/>
          <p:nvPr/>
        </p:nvSpPr>
        <p:spPr>
          <a:xfrm>
            <a:off x="6647017"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889" name="6"/>
          <p:cNvSpPr txBox="1"/>
          <p:nvPr/>
        </p:nvSpPr>
        <p:spPr>
          <a:xfrm>
            <a:off x="7626638" y="19838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890" name="7"/>
          <p:cNvSpPr txBox="1"/>
          <p:nvPr/>
        </p:nvSpPr>
        <p:spPr>
          <a:xfrm>
            <a:off x="8991816" y="331761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891" name="8"/>
          <p:cNvSpPr txBox="1"/>
          <p:nvPr/>
        </p:nvSpPr>
        <p:spPr>
          <a:xfrm>
            <a:off x="8166316" y="4396977"/>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8</a:t>
            </a:r>
          </a:p>
        </p:txBody>
      </p:sp>
      <p:sp>
        <p:nvSpPr>
          <p:cNvPr id="892" name="The low-link value of node 1 is 0 since node 0 is reachable from node 1."/>
          <p:cNvSpPr txBox="1"/>
          <p:nvPr/>
        </p:nvSpPr>
        <p:spPr>
          <a:xfrm>
            <a:off x="947797" y="661012"/>
            <a:ext cx="11037020"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r>
              <a:rPr dirty="0"/>
              <a:t>The low-link value of node 1 is 0 since node 0 is reachable from node 1.</a:t>
            </a:r>
          </a:p>
        </p:txBody>
      </p:sp>
      <p:sp>
        <p:nvSpPr>
          <p:cNvPr id="893" name="The low-link value of a node is defined as the smallest [lowest] id reachable from that node using forward and backward edges."/>
          <p:cNvSpPr txBox="1"/>
          <p:nvPr/>
        </p:nvSpPr>
        <p:spPr>
          <a:xfrm>
            <a:off x="809897" y="6464337"/>
            <a:ext cx="11351623" cy="176458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lgn="l"/>
            <a:r>
              <a:rPr dirty="0"/>
              <a:t>The </a:t>
            </a:r>
            <a:r>
              <a:rPr b="1" dirty="0">
                <a:solidFill>
                  <a:schemeClr val="accent6">
                    <a:hueOff val="-297323"/>
                    <a:satOff val="50343"/>
                    <a:lumOff val="25667"/>
                  </a:schemeClr>
                </a:solidFill>
              </a:rPr>
              <a:t>low-link</a:t>
            </a:r>
            <a:r>
              <a:rPr dirty="0"/>
              <a:t> value of a node is defined as the smallest [lowest] id reachable from that node using forward and backward edges.</a:t>
            </a:r>
          </a:p>
        </p:txBody>
      </p:sp>
      <p:grpSp>
        <p:nvGrpSpPr>
          <p:cNvPr id="923" name="Group"/>
          <p:cNvGrpSpPr/>
          <p:nvPr/>
        </p:nvGrpSpPr>
        <p:grpSpPr>
          <a:xfrm>
            <a:off x="3810000" y="2540000"/>
            <a:ext cx="5161030" cy="3402288"/>
            <a:chOff x="0" y="0"/>
            <a:chExt cx="5161029" cy="3402287"/>
          </a:xfrm>
        </p:grpSpPr>
        <p:sp>
          <p:nvSpPr>
            <p:cNvPr id="894"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895"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896"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897" name="5"/>
            <p:cNvSpPr/>
            <p:nvPr/>
          </p:nvSpPr>
          <p:spPr>
            <a:xfrm>
              <a:off x="2950050" y="764517"/>
              <a:ext cx="682048"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898" name="3"/>
            <p:cNvSpPr/>
            <p:nvPr/>
          </p:nvSpPr>
          <p:spPr>
            <a:xfrm>
              <a:off x="1629593" y="2720239"/>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899" name="6"/>
            <p:cNvSpPr/>
            <p:nvPr/>
          </p:nvSpPr>
          <p:spPr>
            <a:xfrm>
              <a:off x="3714515" y="0"/>
              <a:ext cx="682049" cy="682048"/>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900" name="4"/>
            <p:cNvSpPr/>
            <p:nvPr/>
          </p:nvSpPr>
          <p:spPr>
            <a:xfrm>
              <a:off x="2851789" y="2720239"/>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901" name="8"/>
            <p:cNvSpPr/>
            <p:nvPr/>
          </p:nvSpPr>
          <p:spPr>
            <a:xfrm>
              <a:off x="3714515" y="1529035"/>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902" name="Line"/>
            <p:cNvSpPr/>
            <p:nvPr/>
          </p:nvSpPr>
          <p:spPr>
            <a:xfrm flipV="1">
              <a:off x="698905" y="1619782"/>
              <a:ext cx="633956" cy="88620"/>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03"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04" name="Line"/>
            <p:cNvSpPr/>
            <p:nvPr/>
          </p:nvSpPr>
          <p:spPr>
            <a:xfrm flipH="1" flipV="1">
              <a:off x="1148756" y="918520"/>
              <a:ext cx="307781" cy="374043"/>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05" name="7"/>
            <p:cNvSpPr/>
            <p:nvPr/>
          </p:nvSpPr>
          <p:spPr>
            <a:xfrm>
              <a:off x="4478981" y="764517"/>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906"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07"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08"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09"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10"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11"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12"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13"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14" name="Line"/>
            <p:cNvSpPr/>
            <p:nvPr/>
          </p:nvSpPr>
          <p:spPr>
            <a:xfrm flipV="1">
              <a:off x="1139218" y="1610211"/>
              <a:ext cx="291245" cy="34132"/>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15" name="Line"/>
            <p:cNvSpPr/>
            <p:nvPr/>
          </p:nvSpPr>
          <p:spPr>
            <a:xfrm flipH="1" flipV="1">
              <a:off x="1090609" y="827102"/>
              <a:ext cx="140756" cy="192486"/>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16"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17"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18"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19"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20"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21"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22"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924"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25"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926"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927"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 name="0"/>
          <p:cNvSpPr txBox="1"/>
          <p:nvPr/>
        </p:nvSpPr>
        <p:spPr>
          <a:xfrm>
            <a:off x="3912122"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930" name="0"/>
          <p:cNvSpPr txBox="1"/>
          <p:nvPr/>
        </p:nvSpPr>
        <p:spPr>
          <a:xfrm>
            <a:off x="3450455" y="398436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931" name="2"/>
          <p:cNvSpPr txBox="1"/>
          <p:nvPr/>
        </p:nvSpPr>
        <p:spPr>
          <a:xfrm>
            <a:off x="5436761" y="326681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932" name="3"/>
          <p:cNvSpPr txBox="1"/>
          <p:nvPr/>
        </p:nvSpPr>
        <p:spPr>
          <a:xfrm>
            <a:off x="4985038" y="53275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933" name="4"/>
          <p:cNvSpPr txBox="1"/>
          <p:nvPr/>
        </p:nvSpPr>
        <p:spPr>
          <a:xfrm>
            <a:off x="7320117" y="5323999"/>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934" name="5"/>
          <p:cNvSpPr txBox="1"/>
          <p:nvPr/>
        </p:nvSpPr>
        <p:spPr>
          <a:xfrm>
            <a:off x="6647017"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935" name="6"/>
          <p:cNvSpPr txBox="1"/>
          <p:nvPr/>
        </p:nvSpPr>
        <p:spPr>
          <a:xfrm>
            <a:off x="7626638" y="19838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936" name="7"/>
          <p:cNvSpPr txBox="1"/>
          <p:nvPr/>
        </p:nvSpPr>
        <p:spPr>
          <a:xfrm>
            <a:off x="8991816" y="331761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937" name="8"/>
          <p:cNvSpPr txBox="1"/>
          <p:nvPr/>
        </p:nvSpPr>
        <p:spPr>
          <a:xfrm>
            <a:off x="8166316" y="4396977"/>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8</a:t>
            </a:r>
          </a:p>
        </p:txBody>
      </p:sp>
      <p:sp>
        <p:nvSpPr>
          <p:cNvPr id="938" name="The low-link value of node 1 is 0 since node 0 is reachable from node 1."/>
          <p:cNvSpPr txBox="1"/>
          <p:nvPr/>
        </p:nvSpPr>
        <p:spPr>
          <a:xfrm>
            <a:off x="999856" y="595557"/>
            <a:ext cx="11037020"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r>
              <a:rPr dirty="0"/>
              <a:t>The low-link value of node 1 is 0 since node 0 is reachable from node 1.</a:t>
            </a:r>
          </a:p>
        </p:txBody>
      </p:sp>
      <p:sp>
        <p:nvSpPr>
          <p:cNvPr id="939" name="The low-link value of a node is defined as the smallest [lowest] id reachable from that node using forward and backward edges."/>
          <p:cNvSpPr txBox="1"/>
          <p:nvPr/>
        </p:nvSpPr>
        <p:spPr>
          <a:xfrm>
            <a:off x="836023" y="6464337"/>
            <a:ext cx="11364686" cy="176458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lgn="l"/>
            <a:r>
              <a:rPr dirty="0"/>
              <a:t>The </a:t>
            </a:r>
            <a:r>
              <a:rPr b="1" dirty="0">
                <a:solidFill>
                  <a:schemeClr val="accent6">
                    <a:hueOff val="-297323"/>
                    <a:satOff val="50343"/>
                    <a:lumOff val="25667"/>
                  </a:schemeClr>
                </a:solidFill>
              </a:rPr>
              <a:t>low-link</a:t>
            </a:r>
            <a:r>
              <a:rPr dirty="0"/>
              <a:t> value of a node is defined as the smallest [lowest] id reachable from that node using forward and backward edges.</a:t>
            </a:r>
          </a:p>
        </p:txBody>
      </p:sp>
      <p:grpSp>
        <p:nvGrpSpPr>
          <p:cNvPr id="969" name="Group"/>
          <p:cNvGrpSpPr/>
          <p:nvPr/>
        </p:nvGrpSpPr>
        <p:grpSpPr>
          <a:xfrm>
            <a:off x="3810000" y="2540000"/>
            <a:ext cx="5161030" cy="3402288"/>
            <a:chOff x="0" y="0"/>
            <a:chExt cx="5161029" cy="3402287"/>
          </a:xfrm>
        </p:grpSpPr>
        <p:sp>
          <p:nvSpPr>
            <p:cNvPr id="940"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941"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942"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943"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944"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945"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946"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947"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948"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49"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50"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51"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952"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53"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54"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55"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56"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57"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58"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59"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60"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61"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62"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63"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64"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65"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66"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67"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68"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970"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1"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972"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973"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74"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975"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 name="0"/>
          <p:cNvSpPr txBox="1"/>
          <p:nvPr/>
        </p:nvSpPr>
        <p:spPr>
          <a:xfrm>
            <a:off x="3912122"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978" name="0"/>
          <p:cNvSpPr txBox="1"/>
          <p:nvPr/>
        </p:nvSpPr>
        <p:spPr>
          <a:xfrm>
            <a:off x="3450455" y="398436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979" name="2"/>
          <p:cNvSpPr txBox="1"/>
          <p:nvPr/>
        </p:nvSpPr>
        <p:spPr>
          <a:xfrm>
            <a:off x="5436761" y="326681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980" name="3"/>
          <p:cNvSpPr txBox="1"/>
          <p:nvPr/>
        </p:nvSpPr>
        <p:spPr>
          <a:xfrm>
            <a:off x="4985038" y="53275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981" name="4"/>
          <p:cNvSpPr txBox="1"/>
          <p:nvPr/>
        </p:nvSpPr>
        <p:spPr>
          <a:xfrm>
            <a:off x="7320117" y="5323999"/>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982" name="5"/>
          <p:cNvSpPr txBox="1"/>
          <p:nvPr/>
        </p:nvSpPr>
        <p:spPr>
          <a:xfrm>
            <a:off x="6647017"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983" name="6"/>
          <p:cNvSpPr txBox="1"/>
          <p:nvPr/>
        </p:nvSpPr>
        <p:spPr>
          <a:xfrm>
            <a:off x="7626638" y="19838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984" name="7"/>
          <p:cNvSpPr txBox="1"/>
          <p:nvPr/>
        </p:nvSpPr>
        <p:spPr>
          <a:xfrm>
            <a:off x="8991816" y="331761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985" name="8"/>
          <p:cNvSpPr txBox="1"/>
          <p:nvPr/>
        </p:nvSpPr>
        <p:spPr>
          <a:xfrm>
            <a:off x="8166316" y="4396977"/>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8</a:t>
            </a:r>
          </a:p>
        </p:txBody>
      </p:sp>
      <p:sp>
        <p:nvSpPr>
          <p:cNvPr id="986" name="The low-link value of node 2 is 0 since node 0 is reachable from node 2."/>
          <p:cNvSpPr txBox="1"/>
          <p:nvPr/>
        </p:nvSpPr>
        <p:spPr>
          <a:xfrm>
            <a:off x="983890" y="244467"/>
            <a:ext cx="11037020"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dirty="0"/>
              <a:t>The low-link value of </a:t>
            </a:r>
            <a:r>
              <a:rPr dirty="0">
                <a:solidFill>
                  <a:srgbClr val="FFFF00"/>
                </a:solidFill>
              </a:rPr>
              <a:t>node 2 is 0 </a:t>
            </a:r>
            <a:r>
              <a:rPr dirty="0"/>
              <a:t>since node 0 is </a:t>
            </a:r>
            <a:r>
              <a:rPr dirty="0">
                <a:solidFill>
                  <a:srgbClr val="FFFF00"/>
                </a:solidFill>
              </a:rPr>
              <a:t>reachable</a:t>
            </a:r>
            <a:r>
              <a:rPr dirty="0"/>
              <a:t> from node 2.</a:t>
            </a:r>
          </a:p>
        </p:txBody>
      </p:sp>
      <p:sp>
        <p:nvSpPr>
          <p:cNvPr id="987"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1017" name="Group"/>
          <p:cNvGrpSpPr/>
          <p:nvPr/>
        </p:nvGrpSpPr>
        <p:grpSpPr>
          <a:xfrm>
            <a:off x="3810000" y="2540000"/>
            <a:ext cx="5161030" cy="3402288"/>
            <a:chOff x="0" y="0"/>
            <a:chExt cx="5161029" cy="3402287"/>
          </a:xfrm>
        </p:grpSpPr>
        <p:sp>
          <p:nvSpPr>
            <p:cNvPr id="988"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989"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990"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991"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992"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993"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994"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995"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996"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97"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98"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999"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1000"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01"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02"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03"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04"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05"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06"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07"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08"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09"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10"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11"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12"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13"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14"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15"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16"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1018"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19"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1020"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1021"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22"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23"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0"/>
          <p:cNvSpPr txBox="1"/>
          <p:nvPr/>
        </p:nvSpPr>
        <p:spPr>
          <a:xfrm>
            <a:off x="3912122"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026" name="0"/>
          <p:cNvSpPr txBox="1"/>
          <p:nvPr/>
        </p:nvSpPr>
        <p:spPr>
          <a:xfrm>
            <a:off x="3450455" y="398436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027" name="2"/>
          <p:cNvSpPr txBox="1"/>
          <p:nvPr/>
        </p:nvSpPr>
        <p:spPr>
          <a:xfrm>
            <a:off x="5436761" y="326681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28" name="3"/>
          <p:cNvSpPr txBox="1"/>
          <p:nvPr/>
        </p:nvSpPr>
        <p:spPr>
          <a:xfrm>
            <a:off x="4985038" y="53275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029" name="4"/>
          <p:cNvSpPr txBox="1"/>
          <p:nvPr/>
        </p:nvSpPr>
        <p:spPr>
          <a:xfrm>
            <a:off x="7320117" y="5323999"/>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30" name="5"/>
          <p:cNvSpPr txBox="1"/>
          <p:nvPr/>
        </p:nvSpPr>
        <p:spPr>
          <a:xfrm>
            <a:off x="6647017"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031" name="6"/>
          <p:cNvSpPr txBox="1"/>
          <p:nvPr/>
        </p:nvSpPr>
        <p:spPr>
          <a:xfrm>
            <a:off x="7626638" y="19838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032" name="7"/>
          <p:cNvSpPr txBox="1"/>
          <p:nvPr/>
        </p:nvSpPr>
        <p:spPr>
          <a:xfrm>
            <a:off x="8991816" y="331761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033" name="8"/>
          <p:cNvSpPr txBox="1"/>
          <p:nvPr/>
        </p:nvSpPr>
        <p:spPr>
          <a:xfrm>
            <a:off x="8166316" y="4396977"/>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8</a:t>
            </a:r>
          </a:p>
        </p:txBody>
      </p:sp>
      <p:sp>
        <p:nvSpPr>
          <p:cNvPr id="1034" name="The low-link value of node 2 is 0 since node 0 is reachable from node 2."/>
          <p:cNvSpPr txBox="1"/>
          <p:nvPr/>
        </p:nvSpPr>
        <p:spPr>
          <a:xfrm>
            <a:off x="983890" y="244467"/>
            <a:ext cx="11037020"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dirty="0"/>
              <a:t>The low-link value of </a:t>
            </a:r>
            <a:r>
              <a:rPr dirty="0">
                <a:solidFill>
                  <a:srgbClr val="FFFF00"/>
                </a:solidFill>
              </a:rPr>
              <a:t>node 2</a:t>
            </a:r>
            <a:r>
              <a:rPr dirty="0"/>
              <a:t> </a:t>
            </a:r>
            <a:r>
              <a:rPr dirty="0">
                <a:solidFill>
                  <a:srgbClr val="FFFF00"/>
                </a:solidFill>
              </a:rPr>
              <a:t>is 0</a:t>
            </a:r>
            <a:r>
              <a:rPr dirty="0"/>
              <a:t> since node 0 is </a:t>
            </a:r>
            <a:r>
              <a:rPr dirty="0">
                <a:solidFill>
                  <a:srgbClr val="FFFF00"/>
                </a:solidFill>
              </a:rPr>
              <a:t>reachable</a:t>
            </a:r>
            <a:r>
              <a:rPr dirty="0"/>
              <a:t> from node 2.</a:t>
            </a:r>
          </a:p>
        </p:txBody>
      </p:sp>
      <p:sp>
        <p:nvSpPr>
          <p:cNvPr id="1035"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1065" name="Group"/>
          <p:cNvGrpSpPr/>
          <p:nvPr/>
        </p:nvGrpSpPr>
        <p:grpSpPr>
          <a:xfrm>
            <a:off x="3810000" y="2540000"/>
            <a:ext cx="5161030" cy="3402288"/>
            <a:chOff x="0" y="0"/>
            <a:chExt cx="5161029" cy="3402287"/>
          </a:xfrm>
        </p:grpSpPr>
        <p:sp>
          <p:nvSpPr>
            <p:cNvPr id="1036"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1037"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1038" name="2"/>
            <p:cNvSpPr/>
            <p:nvPr/>
          </p:nvSpPr>
          <p:spPr>
            <a:xfrm>
              <a:off x="1342018" y="1219920"/>
              <a:ext cx="682049" cy="682048"/>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1039"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1040"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1041"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1042"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1043"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1044"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45"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46" name="Line"/>
            <p:cNvSpPr/>
            <p:nvPr/>
          </p:nvSpPr>
          <p:spPr>
            <a:xfrm flipH="1" flipV="1">
              <a:off x="1148756"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47"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1048"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49"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50"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51"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52"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53"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54"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55"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56"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57"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58"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59"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60"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61"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62"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63"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64"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1066"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67"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1068"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1069"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A bridge / cut edge is any edge in a graph whose removal increases the number of connected components."/>
          <p:cNvSpPr txBox="1"/>
          <p:nvPr/>
        </p:nvSpPr>
        <p:spPr>
          <a:xfrm>
            <a:off x="815644" y="2617947"/>
            <a:ext cx="11373512"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r>
              <a:rPr dirty="0"/>
              <a:t>A </a:t>
            </a:r>
            <a:r>
              <a:rPr b="1" dirty="0">
                <a:solidFill>
                  <a:schemeClr val="accent4">
                    <a:hueOff val="218867"/>
                    <a:satOff val="38688"/>
                    <a:lumOff val="18783"/>
                  </a:schemeClr>
                </a:solidFill>
              </a:rPr>
              <a:t>bridge / cut edge</a:t>
            </a:r>
            <a:r>
              <a:rPr dirty="0"/>
              <a:t> is any edge in a graph whose removal increases the number of connected components.</a:t>
            </a:r>
          </a:p>
        </p:txBody>
      </p:sp>
      <p:sp>
        <p:nvSpPr>
          <p:cNvPr id="145" name="0"/>
          <p:cNvSpPr/>
          <p:nvPr/>
        </p:nvSpPr>
        <p:spPr>
          <a:xfrm>
            <a:off x="3950230" y="5011757"/>
            <a:ext cx="682049" cy="682048"/>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0</a:t>
            </a:r>
          </a:p>
        </p:txBody>
      </p:sp>
      <p:sp>
        <p:nvSpPr>
          <p:cNvPr id="146" name="1"/>
          <p:cNvSpPr/>
          <p:nvPr/>
        </p:nvSpPr>
        <p:spPr>
          <a:xfrm>
            <a:off x="3478114" y="6696457"/>
            <a:ext cx="682049" cy="682049"/>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1</a:t>
            </a:r>
          </a:p>
        </p:txBody>
      </p:sp>
      <p:sp>
        <p:nvSpPr>
          <p:cNvPr id="147" name="2"/>
          <p:cNvSpPr/>
          <p:nvPr/>
        </p:nvSpPr>
        <p:spPr>
          <a:xfrm>
            <a:off x="5227532" y="6193200"/>
            <a:ext cx="682048" cy="682049"/>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2</a:t>
            </a:r>
          </a:p>
        </p:txBody>
      </p:sp>
      <p:sp>
        <p:nvSpPr>
          <p:cNvPr id="148" name="5"/>
          <p:cNvSpPr/>
          <p:nvPr/>
        </p:nvSpPr>
        <p:spPr>
          <a:xfrm>
            <a:off x="7108754" y="5898448"/>
            <a:ext cx="682049" cy="682048"/>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5</a:t>
            </a:r>
          </a:p>
        </p:txBody>
      </p:sp>
      <p:sp>
        <p:nvSpPr>
          <p:cNvPr id="149" name="3"/>
          <p:cNvSpPr/>
          <p:nvPr/>
        </p:nvSpPr>
        <p:spPr>
          <a:xfrm>
            <a:off x="4915992" y="8409927"/>
            <a:ext cx="682048" cy="682049"/>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3</a:t>
            </a:r>
          </a:p>
        </p:txBody>
      </p:sp>
      <p:sp>
        <p:nvSpPr>
          <p:cNvPr id="150" name="6"/>
          <p:cNvSpPr/>
          <p:nvPr/>
        </p:nvSpPr>
        <p:spPr>
          <a:xfrm>
            <a:off x="8414826" y="4738640"/>
            <a:ext cx="682049" cy="682049"/>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6</a:t>
            </a:r>
          </a:p>
        </p:txBody>
      </p:sp>
      <p:sp>
        <p:nvSpPr>
          <p:cNvPr id="151" name="4"/>
          <p:cNvSpPr/>
          <p:nvPr/>
        </p:nvSpPr>
        <p:spPr>
          <a:xfrm>
            <a:off x="6509639" y="8409927"/>
            <a:ext cx="682048" cy="682049"/>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4</a:t>
            </a:r>
          </a:p>
        </p:txBody>
      </p:sp>
      <p:sp>
        <p:nvSpPr>
          <p:cNvPr id="152" name="8"/>
          <p:cNvSpPr/>
          <p:nvPr/>
        </p:nvSpPr>
        <p:spPr>
          <a:xfrm>
            <a:off x="8414826" y="6948191"/>
            <a:ext cx="682049" cy="682049"/>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8</a:t>
            </a:r>
          </a:p>
        </p:txBody>
      </p:sp>
      <p:sp>
        <p:nvSpPr>
          <p:cNvPr id="153" name="Line"/>
          <p:cNvSpPr/>
          <p:nvPr/>
        </p:nvSpPr>
        <p:spPr>
          <a:xfrm flipV="1">
            <a:off x="4165038" y="6632848"/>
            <a:ext cx="1033444" cy="300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 name="Line"/>
          <p:cNvSpPr/>
          <p:nvPr/>
        </p:nvSpPr>
        <p:spPr>
          <a:xfrm flipV="1">
            <a:off x="3884639" y="5644604"/>
            <a:ext cx="276031" cy="10442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5" name="Line"/>
          <p:cNvSpPr/>
          <p:nvPr/>
        </p:nvSpPr>
        <p:spPr>
          <a:xfrm flipH="1" flipV="1">
            <a:off x="4575244" y="5567904"/>
            <a:ext cx="730719" cy="7058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6" name="Line"/>
          <p:cNvSpPr/>
          <p:nvPr/>
        </p:nvSpPr>
        <p:spPr>
          <a:xfrm flipV="1">
            <a:off x="7722333" y="5340537"/>
            <a:ext cx="802644" cy="6472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 name="Line"/>
          <p:cNvSpPr/>
          <p:nvPr/>
        </p:nvSpPr>
        <p:spPr>
          <a:xfrm>
            <a:off x="7753474" y="6450289"/>
            <a:ext cx="735150" cy="587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 name="7"/>
          <p:cNvSpPr/>
          <p:nvPr/>
        </p:nvSpPr>
        <p:spPr>
          <a:xfrm>
            <a:off x="9776004" y="5825707"/>
            <a:ext cx="682049" cy="682049"/>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7</a:t>
            </a:r>
          </a:p>
        </p:txBody>
      </p:sp>
      <p:sp>
        <p:nvSpPr>
          <p:cNvPr id="159" name="Line"/>
          <p:cNvSpPr/>
          <p:nvPr/>
        </p:nvSpPr>
        <p:spPr>
          <a:xfrm flipH="1" flipV="1">
            <a:off x="9035410" y="5299785"/>
            <a:ext cx="788244" cy="6496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 name="Line"/>
          <p:cNvSpPr/>
          <p:nvPr/>
        </p:nvSpPr>
        <p:spPr>
          <a:xfrm flipH="1">
            <a:off x="9061590" y="6429288"/>
            <a:ext cx="790537" cy="646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1" name="Line"/>
          <p:cNvSpPr/>
          <p:nvPr/>
        </p:nvSpPr>
        <p:spPr>
          <a:xfrm>
            <a:off x="6334710" y="5643605"/>
            <a:ext cx="170717" cy="654472"/>
          </a:xfrm>
          <a:prstGeom prst="line">
            <a:avLst/>
          </a:prstGeom>
          <a:ln w="76200">
            <a:solidFill>
              <a:srgbClr val="FC5CB8"/>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2" name="Line"/>
          <p:cNvSpPr/>
          <p:nvPr/>
        </p:nvSpPr>
        <p:spPr>
          <a:xfrm flipV="1">
            <a:off x="4556111" y="7683219"/>
            <a:ext cx="717926" cy="127048"/>
          </a:xfrm>
          <a:prstGeom prst="line">
            <a:avLst/>
          </a:prstGeom>
          <a:ln w="76200">
            <a:solidFill>
              <a:srgbClr val="FC5CB8"/>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3" name="Line"/>
          <p:cNvSpPr/>
          <p:nvPr/>
        </p:nvSpPr>
        <p:spPr>
          <a:xfrm flipV="1">
            <a:off x="6095667" y="8888626"/>
            <a:ext cx="344" cy="595809"/>
          </a:xfrm>
          <a:prstGeom prst="line">
            <a:avLst/>
          </a:prstGeom>
          <a:ln w="76200">
            <a:solidFill>
              <a:srgbClr val="FC5CB8"/>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4" name="Line"/>
          <p:cNvSpPr/>
          <p:nvPr/>
        </p:nvSpPr>
        <p:spPr>
          <a:xfrm flipV="1">
            <a:off x="5955207" y="6322883"/>
            <a:ext cx="1129677" cy="147923"/>
          </a:xfrm>
          <a:prstGeom prst="line">
            <a:avLst/>
          </a:prstGeom>
          <a:ln w="50800">
            <a:solidFill>
              <a:srgbClr val="FC5CB8"/>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 name="Line"/>
          <p:cNvSpPr/>
          <p:nvPr/>
        </p:nvSpPr>
        <p:spPr>
          <a:xfrm flipV="1">
            <a:off x="5318382" y="6902731"/>
            <a:ext cx="157378" cy="1459097"/>
          </a:xfrm>
          <a:prstGeom prst="line">
            <a:avLst/>
          </a:prstGeom>
          <a:ln w="50800">
            <a:solidFill>
              <a:srgbClr val="FC5CB8"/>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 name="Line"/>
          <p:cNvSpPr/>
          <p:nvPr/>
        </p:nvSpPr>
        <p:spPr>
          <a:xfrm flipV="1">
            <a:off x="5628159" y="8750690"/>
            <a:ext cx="831617" cy="20845"/>
          </a:xfrm>
          <a:prstGeom prst="line">
            <a:avLst/>
          </a:prstGeom>
          <a:ln w="50800">
            <a:solidFill>
              <a:srgbClr val="FC5CB8"/>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 name="What are bridges &amp; articulation points?"/>
          <p:cNvSpPr txBox="1"/>
          <p:nvPr/>
        </p:nvSpPr>
        <p:spPr>
          <a:xfrm>
            <a:off x="456638" y="185249"/>
            <a:ext cx="12106002" cy="190582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normAutofit lnSpcReduction="10000"/>
          </a:bodyPr>
          <a:lstStyle>
            <a:lvl1pPr defTabSz="356362">
              <a:defRPr sz="6100" b="1"/>
            </a:lvl1pPr>
          </a:lstStyle>
          <a:p>
            <a:r>
              <a:t>What are bridges &amp; articulation points?</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 name="0"/>
          <p:cNvSpPr txBox="1"/>
          <p:nvPr/>
        </p:nvSpPr>
        <p:spPr>
          <a:xfrm>
            <a:off x="3912122"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072" name="0"/>
          <p:cNvSpPr txBox="1"/>
          <p:nvPr/>
        </p:nvSpPr>
        <p:spPr>
          <a:xfrm>
            <a:off x="3450455" y="398436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073" name="2"/>
          <p:cNvSpPr txBox="1"/>
          <p:nvPr/>
        </p:nvSpPr>
        <p:spPr>
          <a:xfrm>
            <a:off x="5436761" y="326681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74" name="3"/>
          <p:cNvSpPr txBox="1"/>
          <p:nvPr/>
        </p:nvSpPr>
        <p:spPr>
          <a:xfrm>
            <a:off x="4985038" y="53275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075" name="4"/>
          <p:cNvSpPr txBox="1"/>
          <p:nvPr/>
        </p:nvSpPr>
        <p:spPr>
          <a:xfrm>
            <a:off x="7320117" y="5323999"/>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76" name="5"/>
          <p:cNvSpPr txBox="1"/>
          <p:nvPr/>
        </p:nvSpPr>
        <p:spPr>
          <a:xfrm>
            <a:off x="6647017"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077" name="6"/>
          <p:cNvSpPr txBox="1"/>
          <p:nvPr/>
        </p:nvSpPr>
        <p:spPr>
          <a:xfrm>
            <a:off x="7626638" y="19838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078" name="7"/>
          <p:cNvSpPr txBox="1"/>
          <p:nvPr/>
        </p:nvSpPr>
        <p:spPr>
          <a:xfrm>
            <a:off x="8991816" y="331761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079" name="8"/>
          <p:cNvSpPr txBox="1"/>
          <p:nvPr/>
        </p:nvSpPr>
        <p:spPr>
          <a:xfrm>
            <a:off x="8166316" y="4396977"/>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8</a:t>
            </a:r>
          </a:p>
        </p:txBody>
      </p:sp>
      <p:sp>
        <p:nvSpPr>
          <p:cNvPr id="1080" name="The low-link value of node 2 is 0 since node 0 is reachable from node 2."/>
          <p:cNvSpPr txBox="1"/>
          <p:nvPr/>
        </p:nvSpPr>
        <p:spPr>
          <a:xfrm>
            <a:off x="983890" y="244467"/>
            <a:ext cx="11037020"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dirty="0"/>
              <a:t>The low-link value of </a:t>
            </a:r>
            <a:r>
              <a:rPr dirty="0">
                <a:solidFill>
                  <a:srgbClr val="FFFF00"/>
                </a:solidFill>
              </a:rPr>
              <a:t>node 2 is 0 </a:t>
            </a:r>
            <a:r>
              <a:rPr dirty="0"/>
              <a:t>since node 0 is </a:t>
            </a:r>
            <a:r>
              <a:rPr dirty="0">
                <a:solidFill>
                  <a:srgbClr val="FFFF00"/>
                </a:solidFill>
              </a:rPr>
              <a:t>reachable</a:t>
            </a:r>
            <a:r>
              <a:rPr dirty="0"/>
              <a:t> from node 2.</a:t>
            </a:r>
          </a:p>
        </p:txBody>
      </p:sp>
      <p:sp>
        <p:nvSpPr>
          <p:cNvPr id="1081"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1111" name="Group"/>
          <p:cNvGrpSpPr/>
          <p:nvPr/>
        </p:nvGrpSpPr>
        <p:grpSpPr>
          <a:xfrm>
            <a:off x="3810000" y="2540000"/>
            <a:ext cx="5161030" cy="3402288"/>
            <a:chOff x="0" y="0"/>
            <a:chExt cx="5161029" cy="3402287"/>
          </a:xfrm>
        </p:grpSpPr>
        <p:sp>
          <p:nvSpPr>
            <p:cNvPr id="1082"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1083"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1084" name="2"/>
            <p:cNvSpPr/>
            <p:nvPr/>
          </p:nvSpPr>
          <p:spPr>
            <a:xfrm>
              <a:off x="1342018" y="1219920"/>
              <a:ext cx="682049" cy="682048"/>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1085"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1086"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1087"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1088"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1089"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1090"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91"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92" name="Line"/>
            <p:cNvSpPr/>
            <p:nvPr/>
          </p:nvSpPr>
          <p:spPr>
            <a:xfrm flipH="1" flipV="1">
              <a:off x="1148756" y="918520"/>
              <a:ext cx="307781" cy="374043"/>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93"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1094"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95"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96"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97"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98"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099"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00"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01"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02"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03" name="Line"/>
            <p:cNvSpPr/>
            <p:nvPr/>
          </p:nvSpPr>
          <p:spPr>
            <a:xfrm flipH="1" flipV="1">
              <a:off x="1090609" y="827102"/>
              <a:ext cx="140756" cy="192486"/>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04"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05"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06"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07"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08"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09"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10"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1112"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3"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1114"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1115"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 name="0"/>
          <p:cNvSpPr txBox="1"/>
          <p:nvPr/>
        </p:nvSpPr>
        <p:spPr>
          <a:xfrm>
            <a:off x="3912122"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118" name="0"/>
          <p:cNvSpPr txBox="1"/>
          <p:nvPr/>
        </p:nvSpPr>
        <p:spPr>
          <a:xfrm>
            <a:off x="3450455" y="398436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119" name="2"/>
          <p:cNvSpPr txBox="1"/>
          <p:nvPr/>
        </p:nvSpPr>
        <p:spPr>
          <a:xfrm>
            <a:off x="5436761" y="326681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120" name="3"/>
          <p:cNvSpPr txBox="1"/>
          <p:nvPr/>
        </p:nvSpPr>
        <p:spPr>
          <a:xfrm>
            <a:off x="4985038" y="53275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121" name="4"/>
          <p:cNvSpPr txBox="1"/>
          <p:nvPr/>
        </p:nvSpPr>
        <p:spPr>
          <a:xfrm>
            <a:off x="7320117" y="5323999"/>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122" name="5"/>
          <p:cNvSpPr txBox="1"/>
          <p:nvPr/>
        </p:nvSpPr>
        <p:spPr>
          <a:xfrm>
            <a:off x="6647017"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123" name="6"/>
          <p:cNvSpPr txBox="1"/>
          <p:nvPr/>
        </p:nvSpPr>
        <p:spPr>
          <a:xfrm>
            <a:off x="7626638" y="19838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124" name="7"/>
          <p:cNvSpPr txBox="1"/>
          <p:nvPr/>
        </p:nvSpPr>
        <p:spPr>
          <a:xfrm>
            <a:off x="8991816" y="331761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125" name="8"/>
          <p:cNvSpPr txBox="1"/>
          <p:nvPr/>
        </p:nvSpPr>
        <p:spPr>
          <a:xfrm>
            <a:off x="8166316" y="4396977"/>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8</a:t>
            </a:r>
          </a:p>
        </p:txBody>
      </p:sp>
      <p:sp>
        <p:nvSpPr>
          <p:cNvPr id="1126" name="The low-link value of node 2 is 0 since node 0 is reachable from node 2."/>
          <p:cNvSpPr txBox="1"/>
          <p:nvPr/>
        </p:nvSpPr>
        <p:spPr>
          <a:xfrm>
            <a:off x="983890" y="244467"/>
            <a:ext cx="11037020"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dirty="0"/>
              <a:t>The low-link value of </a:t>
            </a:r>
            <a:r>
              <a:rPr dirty="0">
                <a:solidFill>
                  <a:srgbClr val="FFFF00"/>
                </a:solidFill>
              </a:rPr>
              <a:t>node 2 is 0 </a:t>
            </a:r>
            <a:r>
              <a:rPr dirty="0"/>
              <a:t>since node 0 is </a:t>
            </a:r>
            <a:r>
              <a:rPr dirty="0">
                <a:solidFill>
                  <a:srgbClr val="FFFF00"/>
                </a:solidFill>
              </a:rPr>
              <a:t>reachable</a:t>
            </a:r>
            <a:r>
              <a:rPr dirty="0"/>
              <a:t> from node 2.</a:t>
            </a:r>
          </a:p>
        </p:txBody>
      </p:sp>
      <p:sp>
        <p:nvSpPr>
          <p:cNvPr id="1127"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1157" name="Group"/>
          <p:cNvGrpSpPr/>
          <p:nvPr/>
        </p:nvGrpSpPr>
        <p:grpSpPr>
          <a:xfrm>
            <a:off x="3810000" y="2540000"/>
            <a:ext cx="5161030" cy="3402288"/>
            <a:chOff x="0" y="0"/>
            <a:chExt cx="5161029" cy="3402287"/>
          </a:xfrm>
        </p:grpSpPr>
        <p:sp>
          <p:nvSpPr>
            <p:cNvPr id="1128"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1129" name="1"/>
            <p:cNvSpPr/>
            <p:nvPr/>
          </p:nvSpPr>
          <p:spPr>
            <a:xfrm>
              <a:off x="0" y="1399654"/>
              <a:ext cx="682048"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1130"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1131" name="5"/>
            <p:cNvSpPr/>
            <p:nvPr/>
          </p:nvSpPr>
          <p:spPr>
            <a:xfrm>
              <a:off x="2950050" y="764517"/>
              <a:ext cx="682048"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1132" name="3"/>
            <p:cNvSpPr/>
            <p:nvPr/>
          </p:nvSpPr>
          <p:spPr>
            <a:xfrm>
              <a:off x="1629593" y="2720239"/>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1133" name="6"/>
            <p:cNvSpPr/>
            <p:nvPr/>
          </p:nvSpPr>
          <p:spPr>
            <a:xfrm>
              <a:off x="3714515" y="0"/>
              <a:ext cx="682049" cy="682048"/>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1134" name="4"/>
            <p:cNvSpPr/>
            <p:nvPr/>
          </p:nvSpPr>
          <p:spPr>
            <a:xfrm>
              <a:off x="2851789" y="2720239"/>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1135" name="8"/>
            <p:cNvSpPr/>
            <p:nvPr/>
          </p:nvSpPr>
          <p:spPr>
            <a:xfrm>
              <a:off x="3714515" y="1529035"/>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1136"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37"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38" name="Line"/>
            <p:cNvSpPr/>
            <p:nvPr/>
          </p:nvSpPr>
          <p:spPr>
            <a:xfrm flipH="1" flipV="1">
              <a:off x="1148756" y="918520"/>
              <a:ext cx="307781" cy="374043"/>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39" name="7"/>
            <p:cNvSpPr/>
            <p:nvPr/>
          </p:nvSpPr>
          <p:spPr>
            <a:xfrm>
              <a:off x="4478981" y="764517"/>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1140"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41"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42"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43"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44"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45"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46"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47"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48"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49" name="Line"/>
            <p:cNvSpPr/>
            <p:nvPr/>
          </p:nvSpPr>
          <p:spPr>
            <a:xfrm flipH="1" flipV="1">
              <a:off x="1090609" y="827102"/>
              <a:ext cx="140756" cy="192486"/>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50"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51"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52"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53"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54"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55"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56"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1158"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9"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1160"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1161"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3" name="0"/>
          <p:cNvSpPr txBox="1"/>
          <p:nvPr/>
        </p:nvSpPr>
        <p:spPr>
          <a:xfrm>
            <a:off x="3912122"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164" name="0"/>
          <p:cNvSpPr txBox="1"/>
          <p:nvPr/>
        </p:nvSpPr>
        <p:spPr>
          <a:xfrm>
            <a:off x="3450455" y="398436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165" name="0"/>
          <p:cNvSpPr txBox="1"/>
          <p:nvPr/>
        </p:nvSpPr>
        <p:spPr>
          <a:xfrm>
            <a:off x="5436761" y="326681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166" name="3"/>
          <p:cNvSpPr txBox="1"/>
          <p:nvPr/>
        </p:nvSpPr>
        <p:spPr>
          <a:xfrm>
            <a:off x="4985038" y="53275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167" name="4"/>
          <p:cNvSpPr txBox="1"/>
          <p:nvPr/>
        </p:nvSpPr>
        <p:spPr>
          <a:xfrm>
            <a:off x="7320117" y="5323999"/>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168" name="5"/>
          <p:cNvSpPr txBox="1"/>
          <p:nvPr/>
        </p:nvSpPr>
        <p:spPr>
          <a:xfrm>
            <a:off x="6647017"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169" name="6"/>
          <p:cNvSpPr txBox="1"/>
          <p:nvPr/>
        </p:nvSpPr>
        <p:spPr>
          <a:xfrm>
            <a:off x="7626638" y="19838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170" name="7"/>
          <p:cNvSpPr txBox="1"/>
          <p:nvPr/>
        </p:nvSpPr>
        <p:spPr>
          <a:xfrm>
            <a:off x="8991816" y="331761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171" name="8"/>
          <p:cNvSpPr txBox="1"/>
          <p:nvPr/>
        </p:nvSpPr>
        <p:spPr>
          <a:xfrm>
            <a:off x="8166316" y="4396977"/>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8</a:t>
            </a:r>
          </a:p>
        </p:txBody>
      </p:sp>
      <p:sp>
        <p:nvSpPr>
          <p:cNvPr id="1172"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1202" name="Group"/>
          <p:cNvGrpSpPr/>
          <p:nvPr/>
        </p:nvGrpSpPr>
        <p:grpSpPr>
          <a:xfrm>
            <a:off x="3810000" y="2540000"/>
            <a:ext cx="5161030" cy="3402288"/>
            <a:chOff x="0" y="0"/>
            <a:chExt cx="5161029" cy="3402287"/>
          </a:xfrm>
        </p:grpSpPr>
        <p:sp>
          <p:nvSpPr>
            <p:cNvPr id="1173"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1174"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1175"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1176"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1177"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1178"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1179"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1180"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1181"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82"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83"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84"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1185"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86"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87"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88"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89"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90"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91"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92"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93"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94"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95"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96"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97"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98"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199"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00"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01"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1203" name="The low-link value of node 2 is 0 since node 0 is reachable from node 2."/>
          <p:cNvSpPr txBox="1"/>
          <p:nvPr/>
        </p:nvSpPr>
        <p:spPr>
          <a:xfrm>
            <a:off x="983890" y="244467"/>
            <a:ext cx="11037020"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rPr dirty="0"/>
              <a:t>The low-link value of </a:t>
            </a:r>
            <a:r>
              <a:rPr dirty="0">
                <a:solidFill>
                  <a:srgbClr val="FFFF00"/>
                </a:solidFill>
              </a:rPr>
              <a:t>node 2 is 0 </a:t>
            </a:r>
            <a:r>
              <a:rPr dirty="0"/>
              <a:t>since node 0 is </a:t>
            </a:r>
            <a:r>
              <a:rPr dirty="0">
                <a:solidFill>
                  <a:srgbClr val="FFFF00"/>
                </a:solidFill>
              </a:rPr>
              <a:t>reachable</a:t>
            </a:r>
            <a:r>
              <a:rPr dirty="0"/>
              <a:t> from node 2.</a:t>
            </a:r>
          </a:p>
        </p:txBody>
      </p:sp>
      <p:sp>
        <p:nvSpPr>
          <p:cNvPr id="1204"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5"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1206"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1207"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08"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9"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 name="0"/>
          <p:cNvSpPr txBox="1"/>
          <p:nvPr/>
        </p:nvSpPr>
        <p:spPr>
          <a:xfrm>
            <a:off x="3912122"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212" name="0"/>
          <p:cNvSpPr txBox="1"/>
          <p:nvPr/>
        </p:nvSpPr>
        <p:spPr>
          <a:xfrm>
            <a:off x="3450455" y="398436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213" name="3"/>
          <p:cNvSpPr txBox="1"/>
          <p:nvPr/>
        </p:nvSpPr>
        <p:spPr>
          <a:xfrm>
            <a:off x="4985038" y="53275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214" name="4"/>
          <p:cNvSpPr txBox="1"/>
          <p:nvPr/>
        </p:nvSpPr>
        <p:spPr>
          <a:xfrm>
            <a:off x="7320117" y="5323999"/>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215" name="5"/>
          <p:cNvSpPr txBox="1"/>
          <p:nvPr/>
        </p:nvSpPr>
        <p:spPr>
          <a:xfrm>
            <a:off x="6647017"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216" name="6"/>
          <p:cNvSpPr txBox="1"/>
          <p:nvPr/>
        </p:nvSpPr>
        <p:spPr>
          <a:xfrm>
            <a:off x="7626638" y="19838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217" name="7"/>
          <p:cNvSpPr txBox="1"/>
          <p:nvPr/>
        </p:nvSpPr>
        <p:spPr>
          <a:xfrm>
            <a:off x="8991816" y="331761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218" name="8"/>
          <p:cNvSpPr txBox="1"/>
          <p:nvPr/>
        </p:nvSpPr>
        <p:spPr>
          <a:xfrm>
            <a:off x="8166316" y="4396977"/>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8</a:t>
            </a:r>
          </a:p>
        </p:txBody>
      </p:sp>
      <p:sp>
        <p:nvSpPr>
          <p:cNvPr id="1219" name="Cannot update low-link values for nodes 3, 4 and 5."/>
          <p:cNvSpPr txBox="1"/>
          <p:nvPr/>
        </p:nvSpPr>
        <p:spPr>
          <a:xfrm>
            <a:off x="983890" y="278260"/>
            <a:ext cx="11037020"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Cannot update low-link values for nodes 3, 4 and 5.</a:t>
            </a:r>
          </a:p>
        </p:txBody>
      </p:sp>
      <p:sp>
        <p:nvSpPr>
          <p:cNvPr id="1220"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1250" name="Group"/>
          <p:cNvGrpSpPr/>
          <p:nvPr/>
        </p:nvGrpSpPr>
        <p:grpSpPr>
          <a:xfrm>
            <a:off x="3810000" y="2540000"/>
            <a:ext cx="5161030" cy="3402288"/>
            <a:chOff x="0" y="0"/>
            <a:chExt cx="5161029" cy="3402287"/>
          </a:xfrm>
        </p:grpSpPr>
        <p:sp>
          <p:nvSpPr>
            <p:cNvPr id="1221"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1222"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1223"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1224"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1225"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1226"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1227"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1228"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1229"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30"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31"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32"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1233"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34"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35"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36"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37"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38"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39"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40"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41"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42"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43"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44"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45"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46"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47"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48"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49"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1251" name="0"/>
          <p:cNvSpPr txBox="1"/>
          <p:nvPr/>
        </p:nvSpPr>
        <p:spPr>
          <a:xfrm>
            <a:off x="5436761" y="326681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252"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3"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1254"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1255"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56"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7"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 name="0"/>
          <p:cNvSpPr txBox="1"/>
          <p:nvPr/>
        </p:nvSpPr>
        <p:spPr>
          <a:xfrm>
            <a:off x="3912122"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260" name="0"/>
          <p:cNvSpPr txBox="1"/>
          <p:nvPr/>
        </p:nvSpPr>
        <p:spPr>
          <a:xfrm>
            <a:off x="3450455" y="398436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261" name="3"/>
          <p:cNvSpPr txBox="1"/>
          <p:nvPr/>
        </p:nvSpPr>
        <p:spPr>
          <a:xfrm>
            <a:off x="4985038" y="53275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262" name="4"/>
          <p:cNvSpPr txBox="1"/>
          <p:nvPr/>
        </p:nvSpPr>
        <p:spPr>
          <a:xfrm>
            <a:off x="7320117" y="5323999"/>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263" name="5"/>
          <p:cNvSpPr txBox="1"/>
          <p:nvPr/>
        </p:nvSpPr>
        <p:spPr>
          <a:xfrm>
            <a:off x="6647017"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264" name="6"/>
          <p:cNvSpPr txBox="1"/>
          <p:nvPr/>
        </p:nvSpPr>
        <p:spPr>
          <a:xfrm>
            <a:off x="7626638" y="19838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265" name="7"/>
          <p:cNvSpPr txBox="1"/>
          <p:nvPr/>
        </p:nvSpPr>
        <p:spPr>
          <a:xfrm>
            <a:off x="8991816" y="331761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266" name="8"/>
          <p:cNvSpPr txBox="1"/>
          <p:nvPr/>
        </p:nvSpPr>
        <p:spPr>
          <a:xfrm>
            <a:off x="8166316" y="4396977"/>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8</a:t>
            </a:r>
          </a:p>
        </p:txBody>
      </p:sp>
      <p:sp>
        <p:nvSpPr>
          <p:cNvPr id="1267" name="Node 6’s low-link value can be updated to 5 since node 5 is reachable from node 6."/>
          <p:cNvSpPr txBox="1"/>
          <p:nvPr/>
        </p:nvSpPr>
        <p:spPr>
          <a:xfrm>
            <a:off x="517983" y="278260"/>
            <a:ext cx="11968834"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Node 6’s low-link value can be updated to 5 since node 5 is reachable from node 6.</a:t>
            </a:r>
          </a:p>
        </p:txBody>
      </p:sp>
      <p:sp>
        <p:nvSpPr>
          <p:cNvPr id="1268"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1298" name="Group"/>
          <p:cNvGrpSpPr/>
          <p:nvPr/>
        </p:nvGrpSpPr>
        <p:grpSpPr>
          <a:xfrm>
            <a:off x="3810000" y="2540000"/>
            <a:ext cx="5161030" cy="3402288"/>
            <a:chOff x="0" y="0"/>
            <a:chExt cx="5161029" cy="3402287"/>
          </a:xfrm>
        </p:grpSpPr>
        <p:sp>
          <p:nvSpPr>
            <p:cNvPr id="1269"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1270"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1271"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1272"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1273"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1274"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1275"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1276"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1277"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78"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79"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80"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1281"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82"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83"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84"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85"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86"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87"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88"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89"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90"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91"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92"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93"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94"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95"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96"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297"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1299" name="0"/>
          <p:cNvSpPr txBox="1"/>
          <p:nvPr/>
        </p:nvSpPr>
        <p:spPr>
          <a:xfrm>
            <a:off x="5436761" y="326681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300"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1"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1302"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1303"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304"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05"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7" name="0"/>
          <p:cNvSpPr txBox="1"/>
          <p:nvPr/>
        </p:nvSpPr>
        <p:spPr>
          <a:xfrm>
            <a:off x="3912122"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308" name="0"/>
          <p:cNvSpPr txBox="1"/>
          <p:nvPr/>
        </p:nvSpPr>
        <p:spPr>
          <a:xfrm>
            <a:off x="3450455" y="398436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309" name="3"/>
          <p:cNvSpPr txBox="1"/>
          <p:nvPr/>
        </p:nvSpPr>
        <p:spPr>
          <a:xfrm>
            <a:off x="4985038" y="53275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310" name="4"/>
          <p:cNvSpPr txBox="1"/>
          <p:nvPr/>
        </p:nvSpPr>
        <p:spPr>
          <a:xfrm>
            <a:off x="7320117" y="5323999"/>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311" name="5"/>
          <p:cNvSpPr txBox="1"/>
          <p:nvPr/>
        </p:nvSpPr>
        <p:spPr>
          <a:xfrm>
            <a:off x="6647017"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312" name="6"/>
          <p:cNvSpPr txBox="1"/>
          <p:nvPr/>
        </p:nvSpPr>
        <p:spPr>
          <a:xfrm>
            <a:off x="7626638" y="19838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313" name="7"/>
          <p:cNvSpPr txBox="1"/>
          <p:nvPr/>
        </p:nvSpPr>
        <p:spPr>
          <a:xfrm>
            <a:off x="8991816" y="331761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314" name="8"/>
          <p:cNvSpPr txBox="1"/>
          <p:nvPr/>
        </p:nvSpPr>
        <p:spPr>
          <a:xfrm>
            <a:off x="8166316" y="4396977"/>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8</a:t>
            </a:r>
          </a:p>
        </p:txBody>
      </p:sp>
      <p:sp>
        <p:nvSpPr>
          <p:cNvPr id="1315" name="Node 6’s low-link value can be updated to 5 since node 5 is reachable from node 6."/>
          <p:cNvSpPr txBox="1"/>
          <p:nvPr/>
        </p:nvSpPr>
        <p:spPr>
          <a:xfrm>
            <a:off x="517983" y="278260"/>
            <a:ext cx="11968834"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Node 6’s low-link value can be updated to 5 since node 5 is reachable from node 6.</a:t>
            </a:r>
          </a:p>
        </p:txBody>
      </p:sp>
      <p:sp>
        <p:nvSpPr>
          <p:cNvPr id="1316"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1346" name="Group"/>
          <p:cNvGrpSpPr/>
          <p:nvPr/>
        </p:nvGrpSpPr>
        <p:grpSpPr>
          <a:xfrm>
            <a:off x="3810000" y="2540000"/>
            <a:ext cx="5161030" cy="3402288"/>
            <a:chOff x="0" y="0"/>
            <a:chExt cx="5161029" cy="3402287"/>
          </a:xfrm>
        </p:grpSpPr>
        <p:sp>
          <p:nvSpPr>
            <p:cNvPr id="1317"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1318"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1319"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1320"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1321"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1322" name="6"/>
            <p:cNvSpPr/>
            <p:nvPr/>
          </p:nvSpPr>
          <p:spPr>
            <a:xfrm>
              <a:off x="3714515" y="0"/>
              <a:ext cx="682049" cy="682048"/>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1323"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1324"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1325"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26"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27"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28"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1329"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30"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31"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32"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33"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34"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35"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36"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37"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38"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39"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40"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41"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42"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43"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44"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45"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1347" name="0"/>
          <p:cNvSpPr txBox="1"/>
          <p:nvPr/>
        </p:nvSpPr>
        <p:spPr>
          <a:xfrm>
            <a:off x="5436761" y="326681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348"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9"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1350"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1351"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352"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53"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 name="0"/>
          <p:cNvSpPr txBox="1"/>
          <p:nvPr/>
        </p:nvSpPr>
        <p:spPr>
          <a:xfrm>
            <a:off x="3912122"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356" name="0"/>
          <p:cNvSpPr txBox="1"/>
          <p:nvPr/>
        </p:nvSpPr>
        <p:spPr>
          <a:xfrm>
            <a:off x="3450455" y="398436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357" name="3"/>
          <p:cNvSpPr txBox="1"/>
          <p:nvPr/>
        </p:nvSpPr>
        <p:spPr>
          <a:xfrm>
            <a:off x="4985038" y="53275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358" name="4"/>
          <p:cNvSpPr txBox="1"/>
          <p:nvPr/>
        </p:nvSpPr>
        <p:spPr>
          <a:xfrm>
            <a:off x="7320117" y="5323999"/>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359" name="5"/>
          <p:cNvSpPr txBox="1"/>
          <p:nvPr/>
        </p:nvSpPr>
        <p:spPr>
          <a:xfrm>
            <a:off x="6647017"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360" name="6"/>
          <p:cNvSpPr txBox="1"/>
          <p:nvPr/>
        </p:nvSpPr>
        <p:spPr>
          <a:xfrm>
            <a:off x="7626638" y="19838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361" name="7"/>
          <p:cNvSpPr txBox="1"/>
          <p:nvPr/>
        </p:nvSpPr>
        <p:spPr>
          <a:xfrm>
            <a:off x="8991816" y="331761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362" name="8"/>
          <p:cNvSpPr txBox="1"/>
          <p:nvPr/>
        </p:nvSpPr>
        <p:spPr>
          <a:xfrm>
            <a:off x="8166316" y="4396977"/>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8</a:t>
            </a:r>
          </a:p>
        </p:txBody>
      </p:sp>
      <p:sp>
        <p:nvSpPr>
          <p:cNvPr id="1363" name="Node 6’s low-link value can be updated to 5 since node 5 is reachable from node 6."/>
          <p:cNvSpPr txBox="1"/>
          <p:nvPr/>
        </p:nvSpPr>
        <p:spPr>
          <a:xfrm>
            <a:off x="517983" y="278260"/>
            <a:ext cx="11968834"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Node 6’s low-link value can be updated to 5 since node 5 is reachable from node 6.</a:t>
            </a:r>
          </a:p>
        </p:txBody>
      </p:sp>
      <p:sp>
        <p:nvSpPr>
          <p:cNvPr id="1364"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1394" name="Group"/>
          <p:cNvGrpSpPr/>
          <p:nvPr/>
        </p:nvGrpSpPr>
        <p:grpSpPr>
          <a:xfrm>
            <a:off x="3810000" y="2540000"/>
            <a:ext cx="5161030" cy="3402288"/>
            <a:chOff x="0" y="0"/>
            <a:chExt cx="5161029" cy="3402287"/>
          </a:xfrm>
        </p:grpSpPr>
        <p:sp>
          <p:nvSpPr>
            <p:cNvPr id="1365"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1366"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1367"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1368"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1369"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1370" name="6"/>
            <p:cNvSpPr/>
            <p:nvPr/>
          </p:nvSpPr>
          <p:spPr>
            <a:xfrm>
              <a:off x="3714515" y="0"/>
              <a:ext cx="682049" cy="682048"/>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1371"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1372"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1373"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74"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75"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76"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1377"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78"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79"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80"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81"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82"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83" name="Line"/>
            <p:cNvSpPr/>
            <p:nvPr/>
          </p:nvSpPr>
          <p:spPr>
            <a:xfrm>
              <a:off x="4317656" y="577570"/>
              <a:ext cx="261240" cy="273004"/>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84"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85"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86"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87"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88"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89"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90"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91" name="Line"/>
            <p:cNvSpPr/>
            <p:nvPr/>
          </p:nvSpPr>
          <p:spPr>
            <a:xfrm>
              <a:off x="4463972" y="728065"/>
              <a:ext cx="183823" cy="187888"/>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92"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393"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1395" name="0"/>
          <p:cNvSpPr txBox="1"/>
          <p:nvPr/>
        </p:nvSpPr>
        <p:spPr>
          <a:xfrm>
            <a:off x="5436761" y="326681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396"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7"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1398"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1399"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00"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1"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 name="0"/>
          <p:cNvSpPr txBox="1"/>
          <p:nvPr/>
        </p:nvSpPr>
        <p:spPr>
          <a:xfrm>
            <a:off x="3912122"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404" name="0"/>
          <p:cNvSpPr txBox="1"/>
          <p:nvPr/>
        </p:nvSpPr>
        <p:spPr>
          <a:xfrm>
            <a:off x="3450455" y="398436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405" name="3"/>
          <p:cNvSpPr txBox="1"/>
          <p:nvPr/>
        </p:nvSpPr>
        <p:spPr>
          <a:xfrm>
            <a:off x="4985038" y="53275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406" name="4"/>
          <p:cNvSpPr txBox="1"/>
          <p:nvPr/>
        </p:nvSpPr>
        <p:spPr>
          <a:xfrm>
            <a:off x="7320117" y="5323999"/>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407" name="5"/>
          <p:cNvSpPr txBox="1"/>
          <p:nvPr/>
        </p:nvSpPr>
        <p:spPr>
          <a:xfrm>
            <a:off x="6647017"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408" name="6"/>
          <p:cNvSpPr txBox="1"/>
          <p:nvPr/>
        </p:nvSpPr>
        <p:spPr>
          <a:xfrm>
            <a:off x="7626638" y="19838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409" name="7"/>
          <p:cNvSpPr txBox="1"/>
          <p:nvPr/>
        </p:nvSpPr>
        <p:spPr>
          <a:xfrm>
            <a:off x="8991816" y="331761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410" name="8"/>
          <p:cNvSpPr txBox="1"/>
          <p:nvPr/>
        </p:nvSpPr>
        <p:spPr>
          <a:xfrm>
            <a:off x="8166316" y="4396977"/>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8</a:t>
            </a:r>
          </a:p>
        </p:txBody>
      </p:sp>
      <p:sp>
        <p:nvSpPr>
          <p:cNvPr id="1411" name="Node 6’s low-link value can be updated to 5 since node 5 is reachable from node 6."/>
          <p:cNvSpPr txBox="1"/>
          <p:nvPr/>
        </p:nvSpPr>
        <p:spPr>
          <a:xfrm>
            <a:off x="517983" y="278260"/>
            <a:ext cx="11968834"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Node 6’s low-link value can be updated to 5 since node 5 is reachable from node 6.</a:t>
            </a:r>
          </a:p>
        </p:txBody>
      </p:sp>
      <p:sp>
        <p:nvSpPr>
          <p:cNvPr id="1412"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1442" name="Group"/>
          <p:cNvGrpSpPr/>
          <p:nvPr/>
        </p:nvGrpSpPr>
        <p:grpSpPr>
          <a:xfrm>
            <a:off x="3810000" y="2540000"/>
            <a:ext cx="5161030" cy="3402288"/>
            <a:chOff x="0" y="0"/>
            <a:chExt cx="5161029" cy="3402287"/>
          </a:xfrm>
        </p:grpSpPr>
        <p:sp>
          <p:nvSpPr>
            <p:cNvPr id="1413"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1414"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1415"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1416"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1417"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1418" name="6"/>
            <p:cNvSpPr/>
            <p:nvPr/>
          </p:nvSpPr>
          <p:spPr>
            <a:xfrm>
              <a:off x="3714515" y="0"/>
              <a:ext cx="682049" cy="682048"/>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1419"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1420"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1421"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22"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23"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24" name="7"/>
            <p:cNvSpPr/>
            <p:nvPr/>
          </p:nvSpPr>
          <p:spPr>
            <a:xfrm>
              <a:off x="4478981" y="764517"/>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1425"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26"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27"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28"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29"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30"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31" name="Line"/>
            <p:cNvSpPr/>
            <p:nvPr/>
          </p:nvSpPr>
          <p:spPr>
            <a:xfrm>
              <a:off x="4317656" y="577570"/>
              <a:ext cx="261240" cy="273004"/>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32"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33"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34"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35"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36"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37"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38"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39" name="Line"/>
            <p:cNvSpPr/>
            <p:nvPr/>
          </p:nvSpPr>
          <p:spPr>
            <a:xfrm>
              <a:off x="4463972" y="728065"/>
              <a:ext cx="183823" cy="187888"/>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40"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41"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1443" name="0"/>
          <p:cNvSpPr txBox="1"/>
          <p:nvPr/>
        </p:nvSpPr>
        <p:spPr>
          <a:xfrm>
            <a:off x="5436761" y="326681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444"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5"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1446"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1447"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48"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9"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 name="0"/>
          <p:cNvSpPr txBox="1"/>
          <p:nvPr/>
        </p:nvSpPr>
        <p:spPr>
          <a:xfrm>
            <a:off x="3912122"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452" name="0"/>
          <p:cNvSpPr txBox="1"/>
          <p:nvPr/>
        </p:nvSpPr>
        <p:spPr>
          <a:xfrm>
            <a:off x="3450455" y="398436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453" name="3"/>
          <p:cNvSpPr txBox="1"/>
          <p:nvPr/>
        </p:nvSpPr>
        <p:spPr>
          <a:xfrm>
            <a:off x="4985038" y="53275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454" name="4"/>
          <p:cNvSpPr txBox="1"/>
          <p:nvPr/>
        </p:nvSpPr>
        <p:spPr>
          <a:xfrm>
            <a:off x="7320117" y="5323999"/>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455" name="5"/>
          <p:cNvSpPr txBox="1"/>
          <p:nvPr/>
        </p:nvSpPr>
        <p:spPr>
          <a:xfrm>
            <a:off x="6647017"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456" name="6"/>
          <p:cNvSpPr txBox="1"/>
          <p:nvPr/>
        </p:nvSpPr>
        <p:spPr>
          <a:xfrm>
            <a:off x="7626638" y="19838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457" name="7"/>
          <p:cNvSpPr txBox="1"/>
          <p:nvPr/>
        </p:nvSpPr>
        <p:spPr>
          <a:xfrm>
            <a:off x="8991816" y="331761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458" name="8"/>
          <p:cNvSpPr txBox="1"/>
          <p:nvPr/>
        </p:nvSpPr>
        <p:spPr>
          <a:xfrm>
            <a:off x="8166316" y="4396977"/>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8</a:t>
            </a:r>
          </a:p>
        </p:txBody>
      </p:sp>
      <p:sp>
        <p:nvSpPr>
          <p:cNvPr id="1459" name="Node 6’s low-link value can be updated to 5 since node 5 is reachable from node 6."/>
          <p:cNvSpPr txBox="1"/>
          <p:nvPr/>
        </p:nvSpPr>
        <p:spPr>
          <a:xfrm>
            <a:off x="517983" y="278260"/>
            <a:ext cx="11968834"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Node 6’s low-link value can be updated to 5 since node 5 is reachable from node 6.</a:t>
            </a:r>
          </a:p>
        </p:txBody>
      </p:sp>
      <p:sp>
        <p:nvSpPr>
          <p:cNvPr id="1460"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1490" name="Group"/>
          <p:cNvGrpSpPr/>
          <p:nvPr/>
        </p:nvGrpSpPr>
        <p:grpSpPr>
          <a:xfrm>
            <a:off x="3810000" y="2540000"/>
            <a:ext cx="5161030" cy="3402288"/>
            <a:chOff x="0" y="0"/>
            <a:chExt cx="5161029" cy="3402287"/>
          </a:xfrm>
        </p:grpSpPr>
        <p:sp>
          <p:nvSpPr>
            <p:cNvPr id="1461"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1462"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1463"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1464"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1465"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1466" name="6"/>
            <p:cNvSpPr/>
            <p:nvPr/>
          </p:nvSpPr>
          <p:spPr>
            <a:xfrm>
              <a:off x="3714515" y="0"/>
              <a:ext cx="682049" cy="682048"/>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1467"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1468"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1469"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70"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71"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72" name="7"/>
            <p:cNvSpPr/>
            <p:nvPr/>
          </p:nvSpPr>
          <p:spPr>
            <a:xfrm>
              <a:off x="4478981" y="764517"/>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1473"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74"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75"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76"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77" name="Line"/>
            <p:cNvSpPr/>
            <p:nvPr/>
          </p:nvSpPr>
          <p:spPr>
            <a:xfrm flipH="1">
              <a:off x="4305611" y="1345624"/>
              <a:ext cx="253299" cy="267668"/>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78"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79" name="Line"/>
            <p:cNvSpPr/>
            <p:nvPr/>
          </p:nvSpPr>
          <p:spPr>
            <a:xfrm>
              <a:off x="4317656" y="577570"/>
              <a:ext cx="261240" cy="273004"/>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80"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81"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82"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83"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84"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85"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86"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87" name="Line"/>
            <p:cNvSpPr/>
            <p:nvPr/>
          </p:nvSpPr>
          <p:spPr>
            <a:xfrm>
              <a:off x="4463972" y="728065"/>
              <a:ext cx="183823" cy="187888"/>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88" name="Line"/>
            <p:cNvSpPr/>
            <p:nvPr/>
          </p:nvSpPr>
          <p:spPr>
            <a:xfrm flipH="1">
              <a:off x="4241394" y="1479812"/>
              <a:ext cx="191358" cy="215074"/>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489"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1491" name="0"/>
          <p:cNvSpPr txBox="1"/>
          <p:nvPr/>
        </p:nvSpPr>
        <p:spPr>
          <a:xfrm>
            <a:off x="5436761" y="326681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492"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3"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1494"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1495"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96"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97"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9" name="0"/>
          <p:cNvSpPr txBox="1"/>
          <p:nvPr/>
        </p:nvSpPr>
        <p:spPr>
          <a:xfrm>
            <a:off x="3912122"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500" name="0"/>
          <p:cNvSpPr txBox="1"/>
          <p:nvPr/>
        </p:nvSpPr>
        <p:spPr>
          <a:xfrm>
            <a:off x="3450455" y="398436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501" name="3"/>
          <p:cNvSpPr txBox="1"/>
          <p:nvPr/>
        </p:nvSpPr>
        <p:spPr>
          <a:xfrm>
            <a:off x="4985038" y="53275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502" name="4"/>
          <p:cNvSpPr txBox="1"/>
          <p:nvPr/>
        </p:nvSpPr>
        <p:spPr>
          <a:xfrm>
            <a:off x="7320117" y="5323999"/>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503" name="5"/>
          <p:cNvSpPr txBox="1"/>
          <p:nvPr/>
        </p:nvSpPr>
        <p:spPr>
          <a:xfrm>
            <a:off x="6647017"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504" name="6"/>
          <p:cNvSpPr txBox="1"/>
          <p:nvPr/>
        </p:nvSpPr>
        <p:spPr>
          <a:xfrm>
            <a:off x="7626638" y="19838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505" name="7"/>
          <p:cNvSpPr txBox="1"/>
          <p:nvPr/>
        </p:nvSpPr>
        <p:spPr>
          <a:xfrm>
            <a:off x="8991816" y="331761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506" name="8"/>
          <p:cNvSpPr txBox="1"/>
          <p:nvPr/>
        </p:nvSpPr>
        <p:spPr>
          <a:xfrm>
            <a:off x="8166316" y="4396977"/>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8</a:t>
            </a:r>
          </a:p>
        </p:txBody>
      </p:sp>
      <p:sp>
        <p:nvSpPr>
          <p:cNvPr id="1507" name="Node 6’s low-link value can be updated to 5 since node 5 is reachable from node 6."/>
          <p:cNvSpPr txBox="1"/>
          <p:nvPr/>
        </p:nvSpPr>
        <p:spPr>
          <a:xfrm>
            <a:off x="517983" y="278260"/>
            <a:ext cx="11968834"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Node 6’s low-link value can be updated to 5 since node 5 is reachable from node 6.</a:t>
            </a:r>
          </a:p>
        </p:txBody>
      </p:sp>
      <p:sp>
        <p:nvSpPr>
          <p:cNvPr id="1508"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1538" name="Group"/>
          <p:cNvGrpSpPr/>
          <p:nvPr/>
        </p:nvGrpSpPr>
        <p:grpSpPr>
          <a:xfrm>
            <a:off x="3810000" y="2540000"/>
            <a:ext cx="5161030" cy="3402288"/>
            <a:chOff x="0" y="0"/>
            <a:chExt cx="5161029" cy="3402287"/>
          </a:xfrm>
        </p:grpSpPr>
        <p:sp>
          <p:nvSpPr>
            <p:cNvPr id="1509"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1510"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1511"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1512"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1513"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1514" name="6"/>
            <p:cNvSpPr/>
            <p:nvPr/>
          </p:nvSpPr>
          <p:spPr>
            <a:xfrm>
              <a:off x="3714515" y="0"/>
              <a:ext cx="682049" cy="682048"/>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1515"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1516" name="8"/>
            <p:cNvSpPr/>
            <p:nvPr/>
          </p:nvSpPr>
          <p:spPr>
            <a:xfrm>
              <a:off x="3714515" y="1529035"/>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1517"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18"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19" name="Line"/>
            <p:cNvSpPr/>
            <p:nvPr/>
          </p:nvSpPr>
          <p:spPr>
            <a:xfrm flipH="1" flipV="1">
              <a:off x="1148756"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20" name="7"/>
            <p:cNvSpPr/>
            <p:nvPr/>
          </p:nvSpPr>
          <p:spPr>
            <a:xfrm>
              <a:off x="4478981" y="764517"/>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1521"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22"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23"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24"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25" name="Line"/>
            <p:cNvSpPr/>
            <p:nvPr/>
          </p:nvSpPr>
          <p:spPr>
            <a:xfrm flipH="1">
              <a:off x="4305611" y="1345624"/>
              <a:ext cx="253299" cy="267668"/>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26"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27" name="Line"/>
            <p:cNvSpPr/>
            <p:nvPr/>
          </p:nvSpPr>
          <p:spPr>
            <a:xfrm>
              <a:off x="4317656" y="577570"/>
              <a:ext cx="261240" cy="273004"/>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28"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29"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30"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31"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32"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33"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34"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35" name="Line"/>
            <p:cNvSpPr/>
            <p:nvPr/>
          </p:nvSpPr>
          <p:spPr>
            <a:xfrm>
              <a:off x="4463972" y="728065"/>
              <a:ext cx="183823" cy="187888"/>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36" name="Line"/>
            <p:cNvSpPr/>
            <p:nvPr/>
          </p:nvSpPr>
          <p:spPr>
            <a:xfrm flipH="1">
              <a:off x="4241394" y="1479812"/>
              <a:ext cx="191358" cy="215074"/>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37"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1539" name="0"/>
          <p:cNvSpPr txBox="1"/>
          <p:nvPr/>
        </p:nvSpPr>
        <p:spPr>
          <a:xfrm>
            <a:off x="5436761" y="326681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540"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41"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1542"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1543"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An articulation point / cut vertex is any node in a graph whose removal increases the number of connected components."/>
          <p:cNvSpPr txBox="1"/>
          <p:nvPr/>
        </p:nvSpPr>
        <p:spPr>
          <a:xfrm>
            <a:off x="549501" y="2571960"/>
            <a:ext cx="11905798"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r>
              <a:rPr dirty="0"/>
              <a:t>An </a:t>
            </a:r>
            <a:r>
              <a:rPr b="1" dirty="0">
                <a:solidFill>
                  <a:schemeClr val="accent6">
                    <a:hueOff val="-297323"/>
                    <a:satOff val="50343"/>
                    <a:lumOff val="25667"/>
                  </a:schemeClr>
                </a:solidFill>
              </a:rPr>
              <a:t>articulation point / cut vertex</a:t>
            </a:r>
            <a:r>
              <a:rPr dirty="0"/>
              <a:t> is any node in a graph whose removal increases the number of connected components.</a:t>
            </a:r>
          </a:p>
        </p:txBody>
      </p:sp>
      <p:sp>
        <p:nvSpPr>
          <p:cNvPr id="170" name="0"/>
          <p:cNvSpPr/>
          <p:nvPr/>
        </p:nvSpPr>
        <p:spPr>
          <a:xfrm>
            <a:off x="3950230" y="5011757"/>
            <a:ext cx="682049" cy="682048"/>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0</a:t>
            </a:r>
          </a:p>
        </p:txBody>
      </p:sp>
      <p:sp>
        <p:nvSpPr>
          <p:cNvPr id="171" name="1"/>
          <p:cNvSpPr/>
          <p:nvPr/>
        </p:nvSpPr>
        <p:spPr>
          <a:xfrm>
            <a:off x="3478114" y="6696457"/>
            <a:ext cx="682049" cy="682049"/>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1</a:t>
            </a:r>
          </a:p>
        </p:txBody>
      </p:sp>
      <p:sp>
        <p:nvSpPr>
          <p:cNvPr id="172" name="2"/>
          <p:cNvSpPr/>
          <p:nvPr/>
        </p:nvSpPr>
        <p:spPr>
          <a:xfrm>
            <a:off x="5227532" y="6193200"/>
            <a:ext cx="682048" cy="682049"/>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2</a:t>
            </a:r>
          </a:p>
        </p:txBody>
      </p:sp>
      <p:sp>
        <p:nvSpPr>
          <p:cNvPr id="173" name="5"/>
          <p:cNvSpPr/>
          <p:nvPr/>
        </p:nvSpPr>
        <p:spPr>
          <a:xfrm>
            <a:off x="7108754" y="5898448"/>
            <a:ext cx="682049" cy="682048"/>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5</a:t>
            </a:r>
          </a:p>
        </p:txBody>
      </p:sp>
      <p:sp>
        <p:nvSpPr>
          <p:cNvPr id="174" name="3"/>
          <p:cNvSpPr/>
          <p:nvPr/>
        </p:nvSpPr>
        <p:spPr>
          <a:xfrm>
            <a:off x="4915992" y="8409927"/>
            <a:ext cx="682048" cy="682049"/>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3</a:t>
            </a:r>
          </a:p>
        </p:txBody>
      </p:sp>
      <p:sp>
        <p:nvSpPr>
          <p:cNvPr id="175" name="6"/>
          <p:cNvSpPr/>
          <p:nvPr/>
        </p:nvSpPr>
        <p:spPr>
          <a:xfrm>
            <a:off x="8414826" y="4738640"/>
            <a:ext cx="682049" cy="682049"/>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6</a:t>
            </a:r>
          </a:p>
        </p:txBody>
      </p:sp>
      <p:sp>
        <p:nvSpPr>
          <p:cNvPr id="176" name="4"/>
          <p:cNvSpPr/>
          <p:nvPr/>
        </p:nvSpPr>
        <p:spPr>
          <a:xfrm>
            <a:off x="6509639" y="8409927"/>
            <a:ext cx="682048" cy="682049"/>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4</a:t>
            </a:r>
          </a:p>
        </p:txBody>
      </p:sp>
      <p:sp>
        <p:nvSpPr>
          <p:cNvPr id="177" name="8"/>
          <p:cNvSpPr/>
          <p:nvPr/>
        </p:nvSpPr>
        <p:spPr>
          <a:xfrm>
            <a:off x="8414826" y="6948191"/>
            <a:ext cx="682049" cy="682049"/>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8</a:t>
            </a:r>
          </a:p>
        </p:txBody>
      </p:sp>
      <p:sp>
        <p:nvSpPr>
          <p:cNvPr id="178" name="Line"/>
          <p:cNvSpPr/>
          <p:nvPr/>
        </p:nvSpPr>
        <p:spPr>
          <a:xfrm flipV="1">
            <a:off x="5955207" y="6322883"/>
            <a:ext cx="1129677" cy="1479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9" name="Line"/>
          <p:cNvSpPr/>
          <p:nvPr/>
        </p:nvSpPr>
        <p:spPr>
          <a:xfrm flipV="1">
            <a:off x="4165038" y="6632848"/>
            <a:ext cx="1033444" cy="300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0" name="Line"/>
          <p:cNvSpPr/>
          <p:nvPr/>
        </p:nvSpPr>
        <p:spPr>
          <a:xfrm flipV="1">
            <a:off x="3884639" y="5644604"/>
            <a:ext cx="276031" cy="10442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1" name="Line"/>
          <p:cNvSpPr/>
          <p:nvPr/>
        </p:nvSpPr>
        <p:spPr>
          <a:xfrm flipH="1" flipV="1">
            <a:off x="4575244" y="5567904"/>
            <a:ext cx="730719" cy="7058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 name="Line"/>
          <p:cNvSpPr/>
          <p:nvPr/>
        </p:nvSpPr>
        <p:spPr>
          <a:xfrm flipV="1">
            <a:off x="5318382" y="6902731"/>
            <a:ext cx="157378" cy="145909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 name="Line"/>
          <p:cNvSpPr/>
          <p:nvPr/>
        </p:nvSpPr>
        <p:spPr>
          <a:xfrm flipV="1">
            <a:off x="5628159" y="8750690"/>
            <a:ext cx="831617" cy="208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 name="Line"/>
          <p:cNvSpPr/>
          <p:nvPr/>
        </p:nvSpPr>
        <p:spPr>
          <a:xfrm flipV="1">
            <a:off x="7722333" y="5340537"/>
            <a:ext cx="802644" cy="6472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 name="Line"/>
          <p:cNvSpPr/>
          <p:nvPr/>
        </p:nvSpPr>
        <p:spPr>
          <a:xfrm>
            <a:off x="7753474" y="6450289"/>
            <a:ext cx="735150" cy="587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6" name="7"/>
          <p:cNvSpPr/>
          <p:nvPr/>
        </p:nvSpPr>
        <p:spPr>
          <a:xfrm>
            <a:off x="9776004" y="5825707"/>
            <a:ext cx="682049" cy="682049"/>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7</a:t>
            </a:r>
          </a:p>
        </p:txBody>
      </p:sp>
      <p:sp>
        <p:nvSpPr>
          <p:cNvPr id="187" name="Line"/>
          <p:cNvSpPr/>
          <p:nvPr/>
        </p:nvSpPr>
        <p:spPr>
          <a:xfrm flipH="1" flipV="1">
            <a:off x="9035410" y="5299785"/>
            <a:ext cx="788244" cy="6496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 name="Line"/>
          <p:cNvSpPr/>
          <p:nvPr/>
        </p:nvSpPr>
        <p:spPr>
          <a:xfrm flipH="1">
            <a:off x="9061590" y="6429288"/>
            <a:ext cx="790537" cy="646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 name="What are bridges &amp; articulation points?"/>
          <p:cNvSpPr txBox="1"/>
          <p:nvPr/>
        </p:nvSpPr>
        <p:spPr>
          <a:xfrm>
            <a:off x="456638" y="185249"/>
            <a:ext cx="12106002" cy="190582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normAutofit lnSpcReduction="10000"/>
          </a:bodyPr>
          <a:lstStyle>
            <a:lvl1pPr defTabSz="356362">
              <a:defRPr sz="6100" b="1"/>
            </a:lvl1pPr>
          </a:lstStyle>
          <a:p>
            <a:r>
              <a:t>What are bridges &amp; articulation points?</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5" name="0"/>
          <p:cNvSpPr txBox="1"/>
          <p:nvPr/>
        </p:nvSpPr>
        <p:spPr>
          <a:xfrm>
            <a:off x="3912122"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546" name="0"/>
          <p:cNvSpPr txBox="1"/>
          <p:nvPr/>
        </p:nvSpPr>
        <p:spPr>
          <a:xfrm>
            <a:off x="3450455" y="398436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547" name="3"/>
          <p:cNvSpPr txBox="1"/>
          <p:nvPr/>
        </p:nvSpPr>
        <p:spPr>
          <a:xfrm>
            <a:off x="4985038" y="53275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548" name="4"/>
          <p:cNvSpPr txBox="1"/>
          <p:nvPr/>
        </p:nvSpPr>
        <p:spPr>
          <a:xfrm>
            <a:off x="7320117" y="5323999"/>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549" name="5"/>
          <p:cNvSpPr txBox="1"/>
          <p:nvPr/>
        </p:nvSpPr>
        <p:spPr>
          <a:xfrm>
            <a:off x="6647017"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550" name="6"/>
          <p:cNvSpPr txBox="1"/>
          <p:nvPr/>
        </p:nvSpPr>
        <p:spPr>
          <a:xfrm>
            <a:off x="7626638" y="19838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551" name="7"/>
          <p:cNvSpPr txBox="1"/>
          <p:nvPr/>
        </p:nvSpPr>
        <p:spPr>
          <a:xfrm>
            <a:off x="8991816" y="331761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552" name="8"/>
          <p:cNvSpPr txBox="1"/>
          <p:nvPr/>
        </p:nvSpPr>
        <p:spPr>
          <a:xfrm>
            <a:off x="8166316" y="4396977"/>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8</a:t>
            </a:r>
          </a:p>
        </p:txBody>
      </p:sp>
      <p:sp>
        <p:nvSpPr>
          <p:cNvPr id="1553" name="Node 6’s low-link value can be updated to 5 since node 5 is reachable from node 6."/>
          <p:cNvSpPr txBox="1"/>
          <p:nvPr/>
        </p:nvSpPr>
        <p:spPr>
          <a:xfrm>
            <a:off x="517983" y="278260"/>
            <a:ext cx="11968834"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Node 6’s low-link value can be updated to 5 since node 5 is reachable from node 6.</a:t>
            </a:r>
          </a:p>
        </p:txBody>
      </p:sp>
      <p:sp>
        <p:nvSpPr>
          <p:cNvPr id="1554"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1584" name="Group"/>
          <p:cNvGrpSpPr/>
          <p:nvPr/>
        </p:nvGrpSpPr>
        <p:grpSpPr>
          <a:xfrm>
            <a:off x="3810000" y="2540000"/>
            <a:ext cx="5161030" cy="3402288"/>
            <a:chOff x="0" y="0"/>
            <a:chExt cx="5161029" cy="3402287"/>
          </a:xfrm>
        </p:grpSpPr>
        <p:sp>
          <p:nvSpPr>
            <p:cNvPr id="1555"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1556"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1557"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1558"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1559"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1560" name="6"/>
            <p:cNvSpPr/>
            <p:nvPr/>
          </p:nvSpPr>
          <p:spPr>
            <a:xfrm>
              <a:off x="3714515" y="0"/>
              <a:ext cx="682049" cy="682048"/>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1561"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1562" name="8"/>
            <p:cNvSpPr/>
            <p:nvPr/>
          </p:nvSpPr>
          <p:spPr>
            <a:xfrm>
              <a:off x="3714515" y="1529035"/>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1563"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64"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65" name="Line"/>
            <p:cNvSpPr/>
            <p:nvPr/>
          </p:nvSpPr>
          <p:spPr>
            <a:xfrm flipH="1" flipV="1">
              <a:off x="1148756"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66" name="7"/>
            <p:cNvSpPr/>
            <p:nvPr/>
          </p:nvSpPr>
          <p:spPr>
            <a:xfrm>
              <a:off x="4478981" y="764517"/>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1567"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68"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69"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70"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71" name="Line"/>
            <p:cNvSpPr/>
            <p:nvPr/>
          </p:nvSpPr>
          <p:spPr>
            <a:xfrm flipH="1">
              <a:off x="4305611" y="1345624"/>
              <a:ext cx="253299" cy="267668"/>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72" name="Line"/>
            <p:cNvSpPr/>
            <p:nvPr/>
          </p:nvSpPr>
          <p:spPr>
            <a:xfrm>
              <a:off x="3531629" y="1361226"/>
              <a:ext cx="280103" cy="254235"/>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73" name="Line"/>
            <p:cNvSpPr/>
            <p:nvPr/>
          </p:nvSpPr>
          <p:spPr>
            <a:xfrm>
              <a:off x="4317656" y="577570"/>
              <a:ext cx="261240" cy="273004"/>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74"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75"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76"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77"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78"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79"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80"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81" name="Line"/>
            <p:cNvSpPr/>
            <p:nvPr/>
          </p:nvSpPr>
          <p:spPr>
            <a:xfrm>
              <a:off x="4463972" y="728065"/>
              <a:ext cx="183823" cy="187888"/>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82" name="Line"/>
            <p:cNvSpPr/>
            <p:nvPr/>
          </p:nvSpPr>
          <p:spPr>
            <a:xfrm flipH="1">
              <a:off x="4241394" y="1479812"/>
              <a:ext cx="191358" cy="215074"/>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583" name="Line"/>
            <p:cNvSpPr/>
            <p:nvPr/>
          </p:nvSpPr>
          <p:spPr>
            <a:xfrm flipH="1" flipV="1">
              <a:off x="3439243" y="1280019"/>
              <a:ext cx="184114" cy="165498"/>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1585" name="0"/>
          <p:cNvSpPr txBox="1"/>
          <p:nvPr/>
        </p:nvSpPr>
        <p:spPr>
          <a:xfrm>
            <a:off x="5436761" y="326681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586"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7"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1588"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1589"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1" name="0"/>
          <p:cNvSpPr txBox="1"/>
          <p:nvPr/>
        </p:nvSpPr>
        <p:spPr>
          <a:xfrm>
            <a:off x="3912122"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592" name="0"/>
          <p:cNvSpPr txBox="1"/>
          <p:nvPr/>
        </p:nvSpPr>
        <p:spPr>
          <a:xfrm>
            <a:off x="3450455" y="398436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593" name="3"/>
          <p:cNvSpPr txBox="1"/>
          <p:nvPr/>
        </p:nvSpPr>
        <p:spPr>
          <a:xfrm>
            <a:off x="4985038" y="53275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594" name="4"/>
          <p:cNvSpPr txBox="1"/>
          <p:nvPr/>
        </p:nvSpPr>
        <p:spPr>
          <a:xfrm>
            <a:off x="7320117" y="5323999"/>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595" name="5"/>
          <p:cNvSpPr txBox="1"/>
          <p:nvPr/>
        </p:nvSpPr>
        <p:spPr>
          <a:xfrm>
            <a:off x="6647017"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596" name="6"/>
          <p:cNvSpPr txBox="1"/>
          <p:nvPr/>
        </p:nvSpPr>
        <p:spPr>
          <a:xfrm>
            <a:off x="7626638" y="19838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1597" name="7"/>
          <p:cNvSpPr txBox="1"/>
          <p:nvPr/>
        </p:nvSpPr>
        <p:spPr>
          <a:xfrm>
            <a:off x="8991816" y="331761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598" name="8"/>
          <p:cNvSpPr txBox="1"/>
          <p:nvPr/>
        </p:nvSpPr>
        <p:spPr>
          <a:xfrm>
            <a:off x="8166316" y="4396977"/>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8</a:t>
            </a:r>
          </a:p>
        </p:txBody>
      </p:sp>
      <p:sp>
        <p:nvSpPr>
          <p:cNvPr id="1599" name="Node 6’s low-link value can be updated to 5 since node 5 is reachable from node 6."/>
          <p:cNvSpPr txBox="1"/>
          <p:nvPr/>
        </p:nvSpPr>
        <p:spPr>
          <a:xfrm>
            <a:off x="517983" y="278260"/>
            <a:ext cx="11968834"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Node 6’s low-link value can be updated to 5 since node 5 is reachable from node 6.</a:t>
            </a:r>
          </a:p>
        </p:txBody>
      </p:sp>
      <p:sp>
        <p:nvSpPr>
          <p:cNvPr id="1600"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grpSp>
        <p:nvGrpSpPr>
          <p:cNvPr id="1630" name="Group"/>
          <p:cNvGrpSpPr/>
          <p:nvPr/>
        </p:nvGrpSpPr>
        <p:grpSpPr>
          <a:xfrm>
            <a:off x="3810000" y="2540000"/>
            <a:ext cx="5161030" cy="3402288"/>
            <a:chOff x="0" y="0"/>
            <a:chExt cx="5161029" cy="3402287"/>
          </a:xfrm>
        </p:grpSpPr>
        <p:sp>
          <p:nvSpPr>
            <p:cNvPr id="1601"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1602"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1603"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1604" name="5"/>
            <p:cNvSpPr/>
            <p:nvPr/>
          </p:nvSpPr>
          <p:spPr>
            <a:xfrm>
              <a:off x="2950050" y="764517"/>
              <a:ext cx="682048"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1605"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1606" name="6"/>
            <p:cNvSpPr/>
            <p:nvPr/>
          </p:nvSpPr>
          <p:spPr>
            <a:xfrm>
              <a:off x="3714515" y="0"/>
              <a:ext cx="682049" cy="682048"/>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1607"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1608" name="8"/>
            <p:cNvSpPr/>
            <p:nvPr/>
          </p:nvSpPr>
          <p:spPr>
            <a:xfrm>
              <a:off x="3714515" y="1529035"/>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1609"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10"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11" name="Line"/>
            <p:cNvSpPr/>
            <p:nvPr/>
          </p:nvSpPr>
          <p:spPr>
            <a:xfrm flipH="1" flipV="1">
              <a:off x="1148756"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12" name="7"/>
            <p:cNvSpPr/>
            <p:nvPr/>
          </p:nvSpPr>
          <p:spPr>
            <a:xfrm>
              <a:off x="4478981" y="764517"/>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1613"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14"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15"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16"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17" name="Line"/>
            <p:cNvSpPr/>
            <p:nvPr/>
          </p:nvSpPr>
          <p:spPr>
            <a:xfrm flipH="1">
              <a:off x="4305611" y="1345624"/>
              <a:ext cx="253299" cy="267668"/>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18" name="Line"/>
            <p:cNvSpPr/>
            <p:nvPr/>
          </p:nvSpPr>
          <p:spPr>
            <a:xfrm>
              <a:off x="3531629" y="1361226"/>
              <a:ext cx="280103" cy="254235"/>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19" name="Line"/>
            <p:cNvSpPr/>
            <p:nvPr/>
          </p:nvSpPr>
          <p:spPr>
            <a:xfrm>
              <a:off x="4317656" y="577570"/>
              <a:ext cx="261240" cy="273004"/>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20"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21"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22"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23"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24"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25"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26"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27" name="Line"/>
            <p:cNvSpPr/>
            <p:nvPr/>
          </p:nvSpPr>
          <p:spPr>
            <a:xfrm>
              <a:off x="4463972" y="728065"/>
              <a:ext cx="183823" cy="187888"/>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28" name="Line"/>
            <p:cNvSpPr/>
            <p:nvPr/>
          </p:nvSpPr>
          <p:spPr>
            <a:xfrm flipH="1">
              <a:off x="4241394" y="1479812"/>
              <a:ext cx="191358" cy="215074"/>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29" name="Line"/>
            <p:cNvSpPr/>
            <p:nvPr/>
          </p:nvSpPr>
          <p:spPr>
            <a:xfrm flipH="1" flipV="1">
              <a:off x="3439243" y="1280019"/>
              <a:ext cx="184114" cy="165498"/>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1631" name="0"/>
          <p:cNvSpPr txBox="1"/>
          <p:nvPr/>
        </p:nvSpPr>
        <p:spPr>
          <a:xfrm>
            <a:off x="5436761" y="326681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632"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3"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1634"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1635"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7" name="0"/>
          <p:cNvSpPr txBox="1"/>
          <p:nvPr/>
        </p:nvSpPr>
        <p:spPr>
          <a:xfrm>
            <a:off x="3912122"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638" name="0"/>
          <p:cNvSpPr txBox="1"/>
          <p:nvPr/>
        </p:nvSpPr>
        <p:spPr>
          <a:xfrm>
            <a:off x="3450455" y="398436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639" name="3"/>
          <p:cNvSpPr txBox="1"/>
          <p:nvPr/>
        </p:nvSpPr>
        <p:spPr>
          <a:xfrm>
            <a:off x="4985038" y="53275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640" name="4"/>
          <p:cNvSpPr txBox="1"/>
          <p:nvPr/>
        </p:nvSpPr>
        <p:spPr>
          <a:xfrm>
            <a:off x="7320117" y="5323999"/>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641" name="5"/>
          <p:cNvSpPr txBox="1"/>
          <p:nvPr/>
        </p:nvSpPr>
        <p:spPr>
          <a:xfrm>
            <a:off x="6647017"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642" name="5"/>
          <p:cNvSpPr txBox="1"/>
          <p:nvPr/>
        </p:nvSpPr>
        <p:spPr>
          <a:xfrm>
            <a:off x="7626638" y="19838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643" name="7"/>
          <p:cNvSpPr txBox="1"/>
          <p:nvPr/>
        </p:nvSpPr>
        <p:spPr>
          <a:xfrm>
            <a:off x="8991816" y="331761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1644" name="8"/>
          <p:cNvSpPr txBox="1"/>
          <p:nvPr/>
        </p:nvSpPr>
        <p:spPr>
          <a:xfrm>
            <a:off x="8166316" y="4396977"/>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8</a:t>
            </a:r>
          </a:p>
        </p:txBody>
      </p:sp>
      <p:sp>
        <p:nvSpPr>
          <p:cNvPr id="1645"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sp>
        <p:nvSpPr>
          <p:cNvPr id="1646" name="0"/>
          <p:cNvSpPr txBox="1"/>
          <p:nvPr/>
        </p:nvSpPr>
        <p:spPr>
          <a:xfrm>
            <a:off x="5436761" y="326681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grpSp>
        <p:nvGrpSpPr>
          <p:cNvPr id="1676" name="Group"/>
          <p:cNvGrpSpPr/>
          <p:nvPr/>
        </p:nvGrpSpPr>
        <p:grpSpPr>
          <a:xfrm>
            <a:off x="3810000" y="2540000"/>
            <a:ext cx="5161030" cy="3402288"/>
            <a:chOff x="0" y="0"/>
            <a:chExt cx="5161029" cy="3402287"/>
          </a:xfrm>
        </p:grpSpPr>
        <p:sp>
          <p:nvSpPr>
            <p:cNvPr id="1647"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1648"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1649"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1650"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1651"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1652"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1653"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1654"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1655"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56"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57"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58"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1659"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60"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61"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62"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63"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64"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65"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66"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67"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68"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69"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70"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71"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72"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73"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74"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675"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1677" name="Node 6’s low-link value can be updated to 5 since node 5 is reachable from node 6."/>
          <p:cNvSpPr txBox="1"/>
          <p:nvPr/>
        </p:nvSpPr>
        <p:spPr>
          <a:xfrm>
            <a:off x="517983" y="278260"/>
            <a:ext cx="11968834"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Node 6’s low-link value can be updated to 5 since node 5 is reachable from node 6.</a:t>
            </a:r>
          </a:p>
        </p:txBody>
      </p:sp>
      <p:sp>
        <p:nvSpPr>
          <p:cNvPr id="1678"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79"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1680"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1681"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82"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83"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5" name="0"/>
          <p:cNvSpPr txBox="1"/>
          <p:nvPr/>
        </p:nvSpPr>
        <p:spPr>
          <a:xfrm>
            <a:off x="3912122"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686" name="0"/>
          <p:cNvSpPr txBox="1"/>
          <p:nvPr/>
        </p:nvSpPr>
        <p:spPr>
          <a:xfrm>
            <a:off x="3450455" y="398436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687" name="3"/>
          <p:cNvSpPr txBox="1"/>
          <p:nvPr/>
        </p:nvSpPr>
        <p:spPr>
          <a:xfrm>
            <a:off x="4985038" y="53275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688" name="4"/>
          <p:cNvSpPr txBox="1"/>
          <p:nvPr/>
        </p:nvSpPr>
        <p:spPr>
          <a:xfrm>
            <a:off x="7320117" y="5323999"/>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689" name="5"/>
          <p:cNvSpPr txBox="1"/>
          <p:nvPr/>
        </p:nvSpPr>
        <p:spPr>
          <a:xfrm>
            <a:off x="6647017"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690" name="5"/>
          <p:cNvSpPr txBox="1"/>
          <p:nvPr/>
        </p:nvSpPr>
        <p:spPr>
          <a:xfrm>
            <a:off x="7626638" y="19838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691" name="5"/>
          <p:cNvSpPr txBox="1"/>
          <p:nvPr/>
        </p:nvSpPr>
        <p:spPr>
          <a:xfrm>
            <a:off x="8991816" y="331761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692" name="5"/>
          <p:cNvSpPr txBox="1"/>
          <p:nvPr/>
        </p:nvSpPr>
        <p:spPr>
          <a:xfrm>
            <a:off x="8166316" y="4396977"/>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693" name="The low-link value of a node is defined as the smallest [lowest] id reachable from that node using forward and backward edges."/>
          <p:cNvSpPr txBox="1"/>
          <p:nvPr/>
        </p:nvSpPr>
        <p:spPr>
          <a:xfrm>
            <a:off x="57711" y="6514780"/>
            <a:ext cx="12889378"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a:t>
            </a:r>
            <a:r>
              <a:rPr b="1">
                <a:solidFill>
                  <a:schemeClr val="accent6">
                    <a:hueOff val="-297323"/>
                    <a:satOff val="50343"/>
                    <a:lumOff val="25667"/>
                  </a:schemeClr>
                </a:solidFill>
              </a:rPr>
              <a:t>low-link</a:t>
            </a:r>
            <a:r>
              <a:t> value of a node is defined as the smallest [lowest] id reachable from that node using forward and backward edges.</a:t>
            </a:r>
          </a:p>
        </p:txBody>
      </p:sp>
      <p:sp>
        <p:nvSpPr>
          <p:cNvPr id="1694" name="0"/>
          <p:cNvSpPr txBox="1"/>
          <p:nvPr/>
        </p:nvSpPr>
        <p:spPr>
          <a:xfrm>
            <a:off x="5436761" y="326681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grpSp>
        <p:nvGrpSpPr>
          <p:cNvPr id="1724" name="Group"/>
          <p:cNvGrpSpPr/>
          <p:nvPr/>
        </p:nvGrpSpPr>
        <p:grpSpPr>
          <a:xfrm>
            <a:off x="3810000" y="2540000"/>
            <a:ext cx="5161030" cy="3402288"/>
            <a:chOff x="0" y="0"/>
            <a:chExt cx="5161029" cy="3402287"/>
          </a:xfrm>
        </p:grpSpPr>
        <p:sp>
          <p:nvSpPr>
            <p:cNvPr id="1695"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1696"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1697"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1698"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1699"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1700"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1701"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1702"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1703"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04"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05"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06"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1707"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08"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09"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10"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11"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12"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13"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14"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15"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16"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17"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18"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19"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20"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21"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22"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23"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1725" name="Node 6’s low-link value can be updated to 5 since node 5 is reachable from node 6."/>
          <p:cNvSpPr txBox="1"/>
          <p:nvPr/>
        </p:nvSpPr>
        <p:spPr>
          <a:xfrm>
            <a:off x="517983" y="278260"/>
            <a:ext cx="11968834" cy="1143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Node 6’s low-link value can be updated to 5 since node 5 is reachable from node 6.</a:t>
            </a:r>
          </a:p>
        </p:txBody>
      </p:sp>
      <p:sp>
        <p:nvSpPr>
          <p:cNvPr id="1726"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7"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1728"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1729"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30"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31"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3" name="0"/>
          <p:cNvSpPr txBox="1"/>
          <p:nvPr/>
        </p:nvSpPr>
        <p:spPr>
          <a:xfrm>
            <a:off x="3912122"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734" name="0"/>
          <p:cNvSpPr txBox="1"/>
          <p:nvPr/>
        </p:nvSpPr>
        <p:spPr>
          <a:xfrm>
            <a:off x="3450455" y="398436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735" name="3"/>
          <p:cNvSpPr txBox="1"/>
          <p:nvPr/>
        </p:nvSpPr>
        <p:spPr>
          <a:xfrm>
            <a:off x="4985038" y="53275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736" name="4"/>
          <p:cNvSpPr txBox="1"/>
          <p:nvPr/>
        </p:nvSpPr>
        <p:spPr>
          <a:xfrm>
            <a:off x="7320117" y="5323999"/>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737" name="5"/>
          <p:cNvSpPr txBox="1"/>
          <p:nvPr/>
        </p:nvSpPr>
        <p:spPr>
          <a:xfrm>
            <a:off x="6647017"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738" name="5"/>
          <p:cNvSpPr txBox="1"/>
          <p:nvPr/>
        </p:nvSpPr>
        <p:spPr>
          <a:xfrm>
            <a:off x="7626638" y="19838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739" name="5"/>
          <p:cNvSpPr txBox="1"/>
          <p:nvPr/>
        </p:nvSpPr>
        <p:spPr>
          <a:xfrm>
            <a:off x="8991816" y="331761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740" name="5"/>
          <p:cNvSpPr txBox="1"/>
          <p:nvPr/>
        </p:nvSpPr>
        <p:spPr>
          <a:xfrm>
            <a:off x="8166316" y="4396977"/>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1741" name="Now notice that the condition for a directed edge ‘e’ to have nodes that belong to a bridge is when the id(e.from) &lt; lowlink(e.to)*"/>
          <p:cNvSpPr txBox="1"/>
          <p:nvPr/>
        </p:nvSpPr>
        <p:spPr>
          <a:xfrm>
            <a:off x="434371" y="40561"/>
            <a:ext cx="12136058" cy="15875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t>Now notice that the condition for a directed edge ‘e’ to have nodes that belong to a bridge is when the </a:t>
            </a:r>
            <a:r>
              <a:rPr b="1">
                <a:solidFill>
                  <a:schemeClr val="accent2">
                    <a:hueOff val="314161"/>
                    <a:lumOff val="31398"/>
                  </a:schemeClr>
                </a:solidFill>
              </a:rPr>
              <a:t>id(e.from) &lt; lowlink(e.to)</a:t>
            </a:r>
            <a:r>
              <a:rPr b="1" baseline="31999"/>
              <a:t>*</a:t>
            </a:r>
          </a:p>
        </p:txBody>
      </p:sp>
      <p:sp>
        <p:nvSpPr>
          <p:cNvPr id="1742" name="0"/>
          <p:cNvSpPr txBox="1"/>
          <p:nvPr/>
        </p:nvSpPr>
        <p:spPr>
          <a:xfrm>
            <a:off x="5436761" y="326681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grpSp>
        <p:nvGrpSpPr>
          <p:cNvPr id="1772" name="Group"/>
          <p:cNvGrpSpPr/>
          <p:nvPr/>
        </p:nvGrpSpPr>
        <p:grpSpPr>
          <a:xfrm>
            <a:off x="3810000" y="2540000"/>
            <a:ext cx="5161030" cy="3402288"/>
            <a:chOff x="0" y="0"/>
            <a:chExt cx="5161029" cy="3402287"/>
          </a:xfrm>
        </p:grpSpPr>
        <p:sp>
          <p:nvSpPr>
            <p:cNvPr id="1743"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1744"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1745"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1746"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1747"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1748"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1749"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1750"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1751"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52"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53"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54"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1755" name="Line"/>
            <p:cNvSpPr/>
            <p:nvPr/>
          </p:nvSpPr>
          <p:spPr>
            <a:xfrm flipH="1" flipV="1">
              <a:off x="1772601" y="1896124"/>
              <a:ext cx="140871" cy="798759"/>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56" name="Line"/>
            <p:cNvSpPr/>
            <p:nvPr/>
          </p:nvSpPr>
          <p:spPr>
            <a:xfrm flipH="1">
              <a:off x="2330964" y="3064056"/>
              <a:ext cx="499873" cy="1530"/>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57" name="Line"/>
            <p:cNvSpPr/>
            <p:nvPr/>
          </p:nvSpPr>
          <p:spPr>
            <a:xfrm flipH="1">
              <a:off x="2039800" y="1211728"/>
              <a:ext cx="914432" cy="264064"/>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58"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59"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60"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61"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62"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63"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64"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65" name="Line"/>
            <p:cNvSpPr/>
            <p:nvPr/>
          </p:nvSpPr>
          <p:spPr>
            <a:xfrm>
              <a:off x="1881804" y="2518169"/>
              <a:ext cx="48192" cy="268917"/>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66" name="Line"/>
            <p:cNvSpPr/>
            <p:nvPr/>
          </p:nvSpPr>
          <p:spPr>
            <a:xfrm flipV="1">
              <a:off x="2656306" y="3058019"/>
              <a:ext cx="255823" cy="6119"/>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67" name="Line"/>
            <p:cNvSpPr/>
            <p:nvPr/>
          </p:nvSpPr>
          <p:spPr>
            <a:xfrm flipV="1">
              <a:off x="2784827" y="1195352"/>
              <a:ext cx="245835" cy="62641"/>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68"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69"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70"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771"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1773" name="Line"/>
          <p:cNvSpPr/>
          <p:nvPr/>
        </p:nvSpPr>
        <p:spPr>
          <a:xfrm>
            <a:off x="5954960" y="2595264"/>
            <a:ext cx="396997" cy="118283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74" name="Is bridge…"/>
          <p:cNvSpPr txBox="1"/>
          <p:nvPr/>
        </p:nvSpPr>
        <p:spPr>
          <a:xfrm>
            <a:off x="1257191" y="4924329"/>
            <a:ext cx="2048751" cy="762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2300"/>
            </a:pPr>
            <a:r>
              <a:t>Is bridge </a:t>
            </a:r>
          </a:p>
          <a:p>
            <a:pPr>
              <a:defRPr sz="2300"/>
            </a:pPr>
            <a:r>
              <a:t>since 2 &lt; 3</a:t>
            </a:r>
          </a:p>
        </p:txBody>
      </p:sp>
      <p:sp>
        <p:nvSpPr>
          <p:cNvPr id="1775" name="Line"/>
          <p:cNvSpPr/>
          <p:nvPr/>
        </p:nvSpPr>
        <p:spPr>
          <a:xfrm flipV="1">
            <a:off x="3224460" y="4844751"/>
            <a:ext cx="2299963" cy="40481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76" name="Line"/>
          <p:cNvSpPr/>
          <p:nvPr/>
        </p:nvSpPr>
        <p:spPr>
          <a:xfrm flipV="1">
            <a:off x="6348660" y="5813100"/>
            <a:ext cx="1" cy="76200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77" name="Is bridge…"/>
          <p:cNvSpPr txBox="1"/>
          <p:nvPr/>
        </p:nvSpPr>
        <p:spPr>
          <a:xfrm>
            <a:off x="5324285" y="6668549"/>
            <a:ext cx="2048750" cy="762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2300"/>
            </a:pPr>
            <a:r>
              <a:t>Is bridge </a:t>
            </a:r>
          </a:p>
          <a:p>
            <a:pPr>
              <a:defRPr sz="2300"/>
            </a:pPr>
            <a:r>
              <a:t>since 3 &lt; 4</a:t>
            </a:r>
          </a:p>
        </p:txBody>
      </p:sp>
      <p:sp>
        <p:nvSpPr>
          <p:cNvPr id="1778" name="Is bridge…"/>
          <p:cNvSpPr txBox="1"/>
          <p:nvPr/>
        </p:nvSpPr>
        <p:spPr>
          <a:xfrm>
            <a:off x="4816285" y="1864397"/>
            <a:ext cx="2048750" cy="762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2300"/>
            </a:pPr>
            <a:r>
              <a:t>Is bridge </a:t>
            </a:r>
          </a:p>
          <a:p>
            <a:pPr>
              <a:defRPr sz="2300"/>
            </a:pPr>
            <a:r>
              <a:t>since 2 &lt; 5</a:t>
            </a:r>
          </a:p>
        </p:txBody>
      </p:sp>
      <p:sp>
        <p:nvSpPr>
          <p:cNvPr id="1779" name="* Where e.from is the node the directed edge starts at and e.to is the node the directed edge ends at."/>
          <p:cNvSpPr txBox="1"/>
          <p:nvPr/>
        </p:nvSpPr>
        <p:spPr>
          <a:xfrm>
            <a:off x="288095" y="7523998"/>
            <a:ext cx="12204840" cy="889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2700"/>
            </a:pPr>
            <a:r>
              <a:rPr b="1" baseline="31999"/>
              <a:t>* </a:t>
            </a:r>
            <a:r>
              <a:t>Where </a:t>
            </a:r>
            <a:r>
              <a:rPr b="1"/>
              <a:t>e.from</a:t>
            </a:r>
            <a:r>
              <a:t> is the node the directed edge starts at and </a:t>
            </a:r>
            <a:r>
              <a:rPr b="1"/>
              <a:t>e.to</a:t>
            </a:r>
            <a:r>
              <a:t> is the node the directed edge ends at.</a:t>
            </a:r>
          </a:p>
        </p:txBody>
      </p:sp>
      <p:sp>
        <p:nvSpPr>
          <p:cNvPr id="1780"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1"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1782"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1783"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84"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5"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7" name="0"/>
          <p:cNvSpPr txBox="1"/>
          <p:nvPr/>
        </p:nvSpPr>
        <p:spPr>
          <a:xfrm>
            <a:off x="3912122"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788" name="0"/>
          <p:cNvSpPr txBox="1"/>
          <p:nvPr/>
        </p:nvSpPr>
        <p:spPr>
          <a:xfrm>
            <a:off x="3450455" y="398436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789" name="3"/>
          <p:cNvSpPr txBox="1"/>
          <p:nvPr/>
        </p:nvSpPr>
        <p:spPr>
          <a:xfrm>
            <a:off x="4985038" y="5327556"/>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790" name="4"/>
          <p:cNvSpPr txBox="1"/>
          <p:nvPr/>
        </p:nvSpPr>
        <p:spPr>
          <a:xfrm>
            <a:off x="7320117" y="5323999"/>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791" name="2"/>
          <p:cNvSpPr txBox="1"/>
          <p:nvPr/>
        </p:nvSpPr>
        <p:spPr>
          <a:xfrm>
            <a:off x="6647017" y="286990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792" name="2"/>
          <p:cNvSpPr txBox="1"/>
          <p:nvPr/>
        </p:nvSpPr>
        <p:spPr>
          <a:xfrm>
            <a:off x="7626638" y="1983899"/>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793" name="2"/>
          <p:cNvSpPr txBox="1"/>
          <p:nvPr/>
        </p:nvSpPr>
        <p:spPr>
          <a:xfrm>
            <a:off x="8991816" y="331761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794" name="2"/>
          <p:cNvSpPr txBox="1"/>
          <p:nvPr/>
        </p:nvSpPr>
        <p:spPr>
          <a:xfrm>
            <a:off x="8166316" y="4396977"/>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795" name="0"/>
          <p:cNvSpPr txBox="1"/>
          <p:nvPr/>
        </p:nvSpPr>
        <p:spPr>
          <a:xfrm>
            <a:off x="5436761" y="326681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grpSp>
        <p:nvGrpSpPr>
          <p:cNvPr id="1825" name="Group"/>
          <p:cNvGrpSpPr/>
          <p:nvPr/>
        </p:nvGrpSpPr>
        <p:grpSpPr>
          <a:xfrm>
            <a:off x="3810000" y="2540000"/>
            <a:ext cx="5161030" cy="3402288"/>
            <a:chOff x="0" y="0"/>
            <a:chExt cx="5161029" cy="3402287"/>
          </a:xfrm>
        </p:grpSpPr>
        <p:sp>
          <p:nvSpPr>
            <p:cNvPr id="1796"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1797"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1798"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1799"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1800"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1801"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1802"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1803"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1804"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05"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06" name="Line"/>
            <p:cNvSpPr/>
            <p:nvPr/>
          </p:nvSpPr>
          <p:spPr>
            <a:xfrm flipH="1" flipV="1">
              <a:off x="1148756"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07"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1808" name="Line"/>
            <p:cNvSpPr/>
            <p:nvPr/>
          </p:nvSpPr>
          <p:spPr>
            <a:xfrm flipH="1" flipV="1">
              <a:off x="1772601" y="1896124"/>
              <a:ext cx="140871" cy="798759"/>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09" name="Line"/>
            <p:cNvSpPr/>
            <p:nvPr/>
          </p:nvSpPr>
          <p:spPr>
            <a:xfrm flipH="1">
              <a:off x="2330964" y="3064056"/>
              <a:ext cx="499873" cy="1530"/>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10"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11"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12"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13"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14"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15"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16"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17"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18" name="Line"/>
            <p:cNvSpPr/>
            <p:nvPr/>
          </p:nvSpPr>
          <p:spPr>
            <a:xfrm>
              <a:off x="1881804" y="2518169"/>
              <a:ext cx="48192" cy="268917"/>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19" name="Line"/>
            <p:cNvSpPr/>
            <p:nvPr/>
          </p:nvSpPr>
          <p:spPr>
            <a:xfrm flipV="1">
              <a:off x="2656306" y="3058019"/>
              <a:ext cx="255823" cy="6119"/>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20"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21"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22"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23"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24"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1826" name="Is bridge…"/>
          <p:cNvSpPr txBox="1"/>
          <p:nvPr/>
        </p:nvSpPr>
        <p:spPr>
          <a:xfrm>
            <a:off x="1257191" y="4924329"/>
            <a:ext cx="2048751" cy="762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2300"/>
            </a:pPr>
            <a:r>
              <a:t>Is bridge </a:t>
            </a:r>
          </a:p>
          <a:p>
            <a:pPr>
              <a:defRPr sz="2300"/>
            </a:pPr>
            <a:r>
              <a:t>since 2 &lt; 3</a:t>
            </a:r>
          </a:p>
        </p:txBody>
      </p:sp>
      <p:sp>
        <p:nvSpPr>
          <p:cNvPr id="1827" name="Line"/>
          <p:cNvSpPr/>
          <p:nvPr/>
        </p:nvSpPr>
        <p:spPr>
          <a:xfrm flipV="1">
            <a:off x="3224460" y="4844751"/>
            <a:ext cx="2299963" cy="40481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28" name="Line"/>
          <p:cNvSpPr/>
          <p:nvPr/>
        </p:nvSpPr>
        <p:spPr>
          <a:xfrm flipV="1">
            <a:off x="6348660" y="5813100"/>
            <a:ext cx="1" cy="76200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29" name="Is bridge…"/>
          <p:cNvSpPr txBox="1"/>
          <p:nvPr/>
        </p:nvSpPr>
        <p:spPr>
          <a:xfrm>
            <a:off x="5324285" y="6668549"/>
            <a:ext cx="2048750" cy="762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2300"/>
            </a:pPr>
            <a:r>
              <a:t>Is bridge </a:t>
            </a:r>
          </a:p>
          <a:p>
            <a:pPr>
              <a:defRPr sz="2300"/>
            </a:pPr>
            <a:r>
              <a:t>since 3 &lt; 4</a:t>
            </a:r>
          </a:p>
        </p:txBody>
      </p:sp>
      <p:sp>
        <p:nvSpPr>
          <p:cNvPr id="1830" name="Line"/>
          <p:cNvSpPr/>
          <p:nvPr/>
        </p:nvSpPr>
        <p:spPr>
          <a:xfrm>
            <a:off x="5927076" y="4259524"/>
            <a:ext cx="1602312" cy="1270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1" name="Line"/>
          <p:cNvSpPr/>
          <p:nvPr/>
        </p:nvSpPr>
        <p:spPr>
          <a:xfrm flipH="1" flipV="1">
            <a:off x="5809824" y="4244449"/>
            <a:ext cx="309676" cy="2709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32" name="* Where e.from is the node the directed edge starts at and e.to is the node the directed edge ends at."/>
          <p:cNvSpPr txBox="1"/>
          <p:nvPr/>
        </p:nvSpPr>
        <p:spPr>
          <a:xfrm>
            <a:off x="288095" y="7523998"/>
            <a:ext cx="12204840" cy="8890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2700"/>
            </a:pPr>
            <a:r>
              <a:rPr b="1" baseline="31999"/>
              <a:t>* </a:t>
            </a:r>
            <a:r>
              <a:t>Where </a:t>
            </a:r>
            <a:r>
              <a:rPr b="1"/>
              <a:t>e.from</a:t>
            </a:r>
            <a:r>
              <a:t> is the node the directed edge starts at and </a:t>
            </a:r>
            <a:r>
              <a:rPr b="1"/>
              <a:t>e.to</a:t>
            </a:r>
            <a:r>
              <a:t> is the node the directed edge ends at.</a:t>
            </a:r>
          </a:p>
        </p:txBody>
      </p:sp>
      <p:sp>
        <p:nvSpPr>
          <p:cNvPr id="1833" name="Now notice that the condition for a directed edge ‘e’ to have nodes that belong to a bridge is when the id(e.from) &lt; lowlink(e.to)*"/>
          <p:cNvSpPr txBox="1"/>
          <p:nvPr/>
        </p:nvSpPr>
        <p:spPr>
          <a:xfrm>
            <a:off x="434371" y="40561"/>
            <a:ext cx="12136058" cy="15875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defRPr sz="3300"/>
            </a:pPr>
            <a:r>
              <a:t>Now notice that the condition for a directed edge ‘e’ to have nodes that belong to a bridge is when the </a:t>
            </a:r>
            <a:r>
              <a:rPr b="1">
                <a:solidFill>
                  <a:schemeClr val="accent2">
                    <a:hueOff val="314161"/>
                    <a:lumOff val="31398"/>
                  </a:schemeClr>
                </a:solidFill>
              </a:rPr>
              <a:t>id(e.from) &lt; lowlink(e.to)</a:t>
            </a:r>
            <a:r>
              <a:rPr b="1" baseline="31999"/>
              <a:t>*</a:t>
            </a:r>
          </a:p>
        </p:txBody>
      </p:sp>
      <p:sp>
        <p:nvSpPr>
          <p:cNvPr id="1834"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5"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1836"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1837"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9" name="Complexity"/>
          <p:cNvSpPr txBox="1"/>
          <p:nvPr/>
        </p:nvSpPr>
        <p:spPr>
          <a:xfrm>
            <a:off x="449399" y="396943"/>
            <a:ext cx="12106002" cy="107647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normAutofit lnSpcReduction="10000"/>
          </a:bodyPr>
          <a:lstStyle>
            <a:lvl1pPr defTabSz="385572">
              <a:defRPr sz="6600" b="1"/>
            </a:lvl1pPr>
          </a:lstStyle>
          <a:p>
            <a:r>
              <a:rPr dirty="0"/>
              <a:t>Complexity</a:t>
            </a:r>
          </a:p>
        </p:txBody>
      </p:sp>
      <p:sp>
        <p:nvSpPr>
          <p:cNvPr id="1840" name="What’s the runtime of our algorithm to find bridges? Right now we’re doing one DFS to label all the nodes plus V more DFSs to find all the low-link values, giving us roughly: O(V(V+E))"/>
          <p:cNvSpPr txBox="1"/>
          <p:nvPr/>
        </p:nvSpPr>
        <p:spPr>
          <a:xfrm>
            <a:off x="822959" y="2375437"/>
            <a:ext cx="11247121" cy="231858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marL="571500" indent="-571500" algn="l">
              <a:buFont typeface="Arial" panose="020B0604020202020204" pitchFamily="34" charset="0"/>
              <a:buChar char="•"/>
            </a:pPr>
            <a:r>
              <a:rPr dirty="0"/>
              <a:t>What’s the runtime of our algorithm to find bridges? </a:t>
            </a:r>
            <a:endParaRPr lang="en-US" altLang="zh-TW" dirty="0"/>
          </a:p>
          <a:p>
            <a:pPr marL="571500" lvl="1" indent="-571500" algn="l">
              <a:buFont typeface="Arial" panose="020B0604020202020204" pitchFamily="34" charset="0"/>
              <a:buChar char="•"/>
            </a:pPr>
            <a:r>
              <a:rPr lang="en-US" altLang="zh-TW" dirty="0"/>
              <a:t>	</a:t>
            </a:r>
            <a:r>
              <a:rPr dirty="0"/>
              <a:t>Right now we’re doing one DFS to label all the nodes plus V more DFSs to find all the low-link values, giving us roughly: </a:t>
            </a:r>
            <a:r>
              <a:rPr b="1" dirty="0">
                <a:solidFill>
                  <a:schemeClr val="accent5">
                    <a:hueOff val="225206"/>
                    <a:satOff val="23568"/>
                    <a:lumOff val="38160"/>
                  </a:schemeClr>
                </a:solidFill>
              </a:rPr>
              <a:t>O(V(V+E))</a:t>
            </a:r>
          </a:p>
        </p:txBody>
      </p:sp>
      <p:sp>
        <p:nvSpPr>
          <p:cNvPr id="1841" name="Fortunately, we are able do better by updating the low-link values in one pass for O(V+E)"/>
          <p:cNvSpPr txBox="1"/>
          <p:nvPr/>
        </p:nvSpPr>
        <p:spPr>
          <a:xfrm>
            <a:off x="914400" y="6134277"/>
            <a:ext cx="11155680" cy="121058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marL="571500" indent="-571500" algn="l">
              <a:buFont typeface="Arial" panose="020B0604020202020204" pitchFamily="34" charset="0"/>
              <a:buChar char="•"/>
            </a:pPr>
            <a:r>
              <a:rPr dirty="0"/>
              <a:t>Fortunately, we are able do better by </a:t>
            </a:r>
            <a:r>
              <a:rPr dirty="0">
                <a:solidFill>
                  <a:srgbClr val="FFFF00"/>
                </a:solidFill>
              </a:rPr>
              <a:t>updating the low-link values in one pass</a:t>
            </a:r>
            <a:r>
              <a:rPr dirty="0"/>
              <a:t> for </a:t>
            </a:r>
            <a:r>
              <a:rPr b="1" dirty="0">
                <a:solidFill>
                  <a:schemeClr val="accent3">
                    <a:hueOff val="-714503"/>
                    <a:satOff val="27357"/>
                    <a:lumOff val="39874"/>
                  </a:schemeClr>
                </a:solidFill>
              </a:rPr>
              <a:t>O(V+E)</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 name="id = 0…"/>
          <p:cNvSpPr txBox="1"/>
          <p:nvPr/>
        </p:nvSpPr>
        <p:spPr>
          <a:xfrm>
            <a:off x="713100" y="1378406"/>
            <a:ext cx="11709677" cy="742767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algn="l"/>
            <a:r>
              <a:rPr sz="2800" dirty="0"/>
              <a:t>id = 0</a:t>
            </a:r>
          </a:p>
          <a:p>
            <a:pPr algn="l"/>
            <a:r>
              <a:rPr sz="2800" dirty="0"/>
              <a:t>g = adjacency list with undirected edges</a:t>
            </a:r>
          </a:p>
          <a:p>
            <a:pPr algn="l"/>
            <a:r>
              <a:rPr sz="2800" dirty="0"/>
              <a:t>n = size of the graph</a:t>
            </a:r>
          </a:p>
          <a:p>
            <a:pPr algn="l"/>
            <a:endParaRPr sz="2800" dirty="0"/>
          </a:p>
          <a:p>
            <a:pPr algn="l">
              <a:defRPr>
                <a:solidFill>
                  <a:schemeClr val="accent1">
                    <a:hueOff val="-242908"/>
                    <a:lumOff val="13873"/>
                  </a:schemeClr>
                </a:solidFill>
              </a:defRPr>
            </a:pPr>
            <a:r>
              <a:rPr sz="2800" dirty="0"/>
              <a:t># In these arrays index </a:t>
            </a:r>
            <a:r>
              <a:rPr sz="2800" i="1" dirty="0" err="1"/>
              <a:t>i</a:t>
            </a:r>
            <a:r>
              <a:rPr sz="2800" dirty="0"/>
              <a:t> represents node </a:t>
            </a:r>
            <a:r>
              <a:rPr sz="2800" dirty="0" err="1"/>
              <a:t>i</a:t>
            </a:r>
            <a:endParaRPr sz="2800" dirty="0"/>
          </a:p>
          <a:p>
            <a:pPr algn="l"/>
            <a:r>
              <a:rPr sz="2800" dirty="0"/>
              <a:t>ids = [0, 0, … 0, 0]        </a:t>
            </a:r>
            <a:r>
              <a:rPr sz="2800" dirty="0">
                <a:solidFill>
                  <a:schemeClr val="accent1">
                    <a:hueOff val="-242908"/>
                    <a:lumOff val="13873"/>
                  </a:schemeClr>
                </a:solidFill>
              </a:rPr>
              <a:t># Length n</a:t>
            </a:r>
          </a:p>
          <a:p>
            <a:pPr algn="l"/>
            <a:r>
              <a:rPr sz="2800" dirty="0"/>
              <a:t>low = [0, 0, … 0, 0]        </a:t>
            </a:r>
            <a:r>
              <a:rPr sz="2800" dirty="0">
                <a:solidFill>
                  <a:schemeClr val="accent1">
                    <a:hueOff val="-242908"/>
                    <a:lumOff val="13873"/>
                  </a:schemeClr>
                </a:solidFill>
              </a:rPr>
              <a:t># Length n</a:t>
            </a:r>
          </a:p>
          <a:p>
            <a:pPr algn="l"/>
            <a:r>
              <a:rPr sz="2800" dirty="0"/>
              <a:t>visited = [</a:t>
            </a:r>
            <a:r>
              <a:rPr sz="2800" b="1" dirty="0">
                <a:solidFill>
                  <a:schemeClr val="accent5">
                    <a:hueOff val="225206"/>
                    <a:satOff val="23568"/>
                    <a:lumOff val="38160"/>
                  </a:schemeClr>
                </a:solidFill>
              </a:rPr>
              <a:t>false</a:t>
            </a:r>
            <a:r>
              <a:rPr sz="2800" dirty="0"/>
              <a:t>, …, </a:t>
            </a:r>
            <a:r>
              <a:rPr sz="2800" b="1" dirty="0">
                <a:solidFill>
                  <a:schemeClr val="accent5">
                    <a:hueOff val="225206"/>
                    <a:satOff val="23568"/>
                    <a:lumOff val="38160"/>
                  </a:schemeClr>
                </a:solidFill>
              </a:rPr>
              <a:t>false</a:t>
            </a:r>
            <a:r>
              <a:rPr sz="2800" dirty="0"/>
              <a:t>] </a:t>
            </a:r>
            <a:r>
              <a:rPr sz="2800" dirty="0">
                <a:solidFill>
                  <a:schemeClr val="accent1">
                    <a:hueOff val="-242908"/>
                    <a:lumOff val="13873"/>
                  </a:schemeClr>
                </a:solidFill>
              </a:rPr>
              <a:t># Length n</a:t>
            </a:r>
          </a:p>
          <a:p>
            <a:pPr algn="l"/>
            <a:endParaRPr sz="2800" dirty="0">
              <a:solidFill>
                <a:schemeClr val="accent1">
                  <a:hueOff val="-242908"/>
                  <a:lumOff val="13873"/>
                </a:schemeClr>
              </a:solidFill>
            </a:endParaRPr>
          </a:p>
          <a:p>
            <a:pPr algn="l"/>
            <a:r>
              <a:rPr sz="2800" b="1" dirty="0">
                <a:solidFill>
                  <a:schemeClr val="accent5">
                    <a:hueOff val="225206"/>
                    <a:satOff val="23568"/>
                    <a:lumOff val="38160"/>
                  </a:schemeClr>
                </a:solidFill>
              </a:rPr>
              <a:t>function</a:t>
            </a:r>
            <a:r>
              <a:rPr sz="2800" dirty="0"/>
              <a:t> </a:t>
            </a:r>
            <a:r>
              <a:rPr sz="2800" dirty="0" err="1"/>
              <a:t>findBridges</a:t>
            </a:r>
            <a:r>
              <a:rPr sz="2800" dirty="0"/>
              <a:t>():</a:t>
            </a:r>
          </a:p>
          <a:p>
            <a:pPr lvl="2" algn="l"/>
            <a:r>
              <a:rPr sz="2800" dirty="0"/>
              <a:t>bridges = []</a:t>
            </a:r>
          </a:p>
          <a:p>
            <a:pPr lvl="2" algn="l">
              <a:defRPr>
                <a:solidFill>
                  <a:schemeClr val="accent1">
                    <a:hueOff val="-242908"/>
                    <a:lumOff val="13873"/>
                  </a:schemeClr>
                </a:solidFill>
              </a:defRPr>
            </a:pPr>
            <a:r>
              <a:rPr sz="2800" dirty="0"/>
              <a:t># Finds all bridges in the graph across      </a:t>
            </a:r>
            <a:endParaRPr lang="en-US" altLang="zh-TW" sz="2800" dirty="0"/>
          </a:p>
          <a:p>
            <a:pPr lvl="2" algn="l">
              <a:defRPr>
                <a:solidFill>
                  <a:schemeClr val="accent1">
                    <a:hueOff val="-242908"/>
                    <a:lumOff val="13873"/>
                  </a:schemeClr>
                </a:solidFill>
              </a:defRPr>
            </a:pPr>
            <a:r>
              <a:rPr sz="2800" dirty="0"/>
              <a:t># various connected components.</a:t>
            </a:r>
          </a:p>
          <a:p>
            <a:pPr lvl="2" algn="l"/>
            <a:r>
              <a:rPr sz="2800" b="1" dirty="0">
                <a:solidFill>
                  <a:schemeClr val="accent5">
                    <a:hueOff val="225206"/>
                    <a:satOff val="23568"/>
                    <a:lumOff val="38160"/>
                  </a:schemeClr>
                </a:solidFill>
              </a:rPr>
              <a:t>for</a:t>
            </a:r>
            <a:r>
              <a:rPr sz="2800" dirty="0"/>
              <a:t> (</a:t>
            </a:r>
            <a:r>
              <a:rPr sz="2800" dirty="0" err="1"/>
              <a:t>i</a:t>
            </a:r>
            <a:r>
              <a:rPr sz="2800" dirty="0"/>
              <a:t> = 0; </a:t>
            </a:r>
            <a:r>
              <a:rPr sz="2800" dirty="0" err="1"/>
              <a:t>i</a:t>
            </a:r>
            <a:r>
              <a:rPr sz="2800" dirty="0"/>
              <a:t> &lt; n; </a:t>
            </a:r>
            <a:r>
              <a:rPr sz="2800" dirty="0" err="1"/>
              <a:t>i</a:t>
            </a:r>
            <a:r>
              <a:rPr sz="2800" dirty="0"/>
              <a:t> = </a:t>
            </a:r>
            <a:r>
              <a:rPr sz="2800" dirty="0" err="1"/>
              <a:t>i</a:t>
            </a:r>
            <a:r>
              <a:rPr sz="2800" dirty="0"/>
              <a:t> + 1):</a:t>
            </a:r>
          </a:p>
          <a:p>
            <a:pPr lvl="4" algn="l"/>
            <a:r>
              <a:rPr sz="2800" b="1" dirty="0">
                <a:solidFill>
                  <a:schemeClr val="accent5">
                    <a:hueOff val="225206"/>
                    <a:satOff val="23568"/>
                    <a:lumOff val="38160"/>
                  </a:schemeClr>
                </a:solidFill>
              </a:rPr>
              <a:t>if</a:t>
            </a:r>
            <a:r>
              <a:rPr sz="2800" dirty="0"/>
              <a:t> (!visited[</a:t>
            </a:r>
            <a:r>
              <a:rPr sz="2800" dirty="0" err="1"/>
              <a:t>i</a:t>
            </a:r>
            <a:r>
              <a:rPr sz="2800" dirty="0"/>
              <a:t>]):</a:t>
            </a:r>
          </a:p>
          <a:p>
            <a:pPr lvl="6" algn="l"/>
            <a:r>
              <a:rPr sz="2800" b="1" dirty="0" err="1">
                <a:solidFill>
                  <a:schemeClr val="accent4">
                    <a:hueOff val="218867"/>
                    <a:satOff val="38688"/>
                    <a:lumOff val="18783"/>
                  </a:schemeClr>
                </a:solidFill>
              </a:rPr>
              <a:t>dfs</a:t>
            </a:r>
            <a:r>
              <a:rPr sz="2800" dirty="0"/>
              <a:t>(</a:t>
            </a:r>
            <a:r>
              <a:rPr sz="2800" dirty="0" err="1"/>
              <a:t>i</a:t>
            </a:r>
            <a:r>
              <a:rPr sz="2800" dirty="0"/>
              <a:t>, -1, bridges)</a:t>
            </a:r>
          </a:p>
          <a:p>
            <a:pPr lvl="2" algn="l"/>
            <a:r>
              <a:rPr sz="2800" b="1" dirty="0">
                <a:solidFill>
                  <a:schemeClr val="accent5">
                    <a:hueOff val="225206"/>
                    <a:satOff val="23568"/>
                    <a:lumOff val="38160"/>
                  </a:schemeClr>
                </a:solidFill>
              </a:rPr>
              <a:t>return</a:t>
            </a:r>
            <a:r>
              <a:rPr sz="2800" dirty="0"/>
              <a:t> bridges</a:t>
            </a:r>
          </a:p>
        </p:txBody>
      </p:sp>
      <p:sp>
        <p:nvSpPr>
          <p:cNvPr id="3" name="Rectangle">
            <a:extLst>
              <a:ext uri="{FF2B5EF4-FFF2-40B4-BE49-F238E27FC236}">
                <a16:creationId xmlns:a16="http://schemas.microsoft.com/office/drawing/2014/main" id="{F1F74233-3E6E-4F1C-98F1-9C4E063D9332}"/>
              </a:ext>
            </a:extLst>
          </p:cNvPr>
          <p:cNvSpPr/>
          <p:nvPr/>
        </p:nvSpPr>
        <p:spPr>
          <a:xfrm>
            <a:off x="2085121" y="7778094"/>
            <a:ext cx="2695885" cy="503758"/>
          </a:xfrm>
          <a:prstGeom prst="rect">
            <a:avLst/>
          </a:prstGeom>
          <a:ln w="50800">
            <a:solidFill>
              <a:srgbClr val="FF1D19"/>
            </a:solidFill>
            <a:miter lim="400000"/>
          </a:ln>
        </p:spPr>
        <p:txBody>
          <a:bodyPr lIns="50800" tIns="50800" rIns="50800" bIns="50800" anchor="ctr">
            <a:normAutofit/>
          </a:bodyPr>
          <a:lstStyle/>
          <a:p>
            <a:pPr>
              <a:defRPr sz="2600">
                <a:latin typeface="+mn-lt"/>
                <a:ea typeface="+mn-ea"/>
                <a:cs typeface="+mn-cs"/>
                <a:sym typeface="Helvetica Light"/>
              </a:defRPr>
            </a:pPr>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8" name="# Perform Depth First Search (DFS) to find bridges.…"/>
          <p:cNvSpPr txBox="1"/>
          <p:nvPr/>
        </p:nvSpPr>
        <p:spPr>
          <a:xfrm>
            <a:off x="1240690" y="301188"/>
            <a:ext cx="9719048" cy="915122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algn="l">
              <a:defRPr sz="3000">
                <a:solidFill>
                  <a:schemeClr val="accent1">
                    <a:hueOff val="-242908"/>
                    <a:lumOff val="13873"/>
                  </a:schemeClr>
                </a:solidFill>
              </a:defRPr>
            </a:pPr>
            <a:r>
              <a:rPr sz="2800" dirty="0"/>
              <a:t># Perform Depth First Search (DFS) to find bridges.</a:t>
            </a:r>
          </a:p>
          <a:p>
            <a:pPr algn="l">
              <a:defRPr sz="3000">
                <a:solidFill>
                  <a:schemeClr val="accent1">
                    <a:hueOff val="-242908"/>
                    <a:lumOff val="13873"/>
                  </a:schemeClr>
                </a:solidFill>
              </a:defRPr>
            </a:pPr>
            <a:r>
              <a:rPr sz="2800" dirty="0"/>
              <a:t># at = current node, parent = previous node. The        </a:t>
            </a:r>
            <a:endParaRPr lang="en-US" altLang="zh-TW" sz="2800" dirty="0"/>
          </a:p>
          <a:p>
            <a:pPr algn="l">
              <a:defRPr sz="3000">
                <a:solidFill>
                  <a:schemeClr val="accent1">
                    <a:hueOff val="-242908"/>
                    <a:lumOff val="13873"/>
                  </a:schemeClr>
                </a:solidFill>
              </a:defRPr>
            </a:pPr>
            <a:r>
              <a:rPr sz="2800" dirty="0"/>
              <a:t># bridges list is always of even length and indexes     </a:t>
            </a:r>
            <a:endParaRPr lang="en-US" altLang="zh-TW" sz="2800" dirty="0"/>
          </a:p>
          <a:p>
            <a:pPr algn="l">
              <a:defRPr sz="3000">
                <a:solidFill>
                  <a:schemeClr val="accent1">
                    <a:hueOff val="-242908"/>
                    <a:lumOff val="13873"/>
                  </a:schemeClr>
                </a:solidFill>
              </a:defRPr>
            </a:pPr>
            <a:r>
              <a:rPr sz="2800" dirty="0"/>
              <a:t># (2*</a:t>
            </a:r>
            <a:r>
              <a:rPr sz="2800" dirty="0" err="1"/>
              <a:t>i</a:t>
            </a:r>
            <a:r>
              <a:rPr sz="2800" dirty="0"/>
              <a:t>, 2*i+1) form a bridge. For example, nodes at     </a:t>
            </a:r>
            <a:endParaRPr lang="en-US" altLang="zh-TW" sz="2800" dirty="0"/>
          </a:p>
          <a:p>
            <a:pPr algn="l">
              <a:defRPr sz="3000">
                <a:solidFill>
                  <a:schemeClr val="accent1">
                    <a:hueOff val="-242908"/>
                    <a:lumOff val="13873"/>
                  </a:schemeClr>
                </a:solidFill>
              </a:defRPr>
            </a:pPr>
            <a:r>
              <a:rPr sz="2800" dirty="0"/>
              <a:t># indexes (0, 1) are a bridge, (2, 3) is another etc...</a:t>
            </a:r>
          </a:p>
          <a:p>
            <a:pPr algn="l">
              <a:defRPr sz="3000"/>
            </a:pPr>
            <a:r>
              <a:rPr sz="2800" b="1" dirty="0">
                <a:solidFill>
                  <a:schemeClr val="accent5">
                    <a:hueOff val="225206"/>
                    <a:satOff val="23568"/>
                    <a:lumOff val="38160"/>
                  </a:schemeClr>
                </a:solidFill>
              </a:rPr>
              <a:t>function</a:t>
            </a:r>
            <a:r>
              <a:rPr sz="2800" dirty="0"/>
              <a:t> </a:t>
            </a:r>
            <a:r>
              <a:rPr sz="2800" dirty="0" err="1"/>
              <a:t>dfs</a:t>
            </a:r>
            <a:r>
              <a:rPr sz="2800" dirty="0"/>
              <a:t>(at, parent, bridges):</a:t>
            </a:r>
          </a:p>
          <a:p>
            <a:pPr lvl="2" algn="l">
              <a:defRPr sz="3000"/>
            </a:pPr>
            <a:r>
              <a:rPr sz="2800" dirty="0"/>
              <a:t>visited[at] = </a:t>
            </a:r>
            <a:r>
              <a:rPr sz="2800" b="1" dirty="0">
                <a:solidFill>
                  <a:schemeClr val="accent5">
                    <a:hueOff val="225206"/>
                    <a:satOff val="23568"/>
                    <a:lumOff val="38160"/>
                  </a:schemeClr>
                </a:solidFill>
              </a:rPr>
              <a:t>true</a:t>
            </a:r>
          </a:p>
          <a:p>
            <a:pPr lvl="2" algn="l">
              <a:defRPr sz="3000"/>
            </a:pPr>
            <a:r>
              <a:rPr sz="2800" dirty="0"/>
              <a:t>id = id + 1</a:t>
            </a:r>
          </a:p>
          <a:p>
            <a:pPr lvl="2" algn="l">
              <a:defRPr sz="3000"/>
            </a:pPr>
            <a:r>
              <a:rPr sz="2800" dirty="0"/>
              <a:t>low[at] = ids[at] = id</a:t>
            </a:r>
          </a:p>
          <a:p>
            <a:pPr lvl="2" algn="l">
              <a:defRPr sz="3000"/>
            </a:pPr>
            <a:endParaRPr sz="2800" dirty="0"/>
          </a:p>
          <a:p>
            <a:pPr lvl="2" algn="l">
              <a:defRPr sz="3000">
                <a:solidFill>
                  <a:schemeClr val="accent1">
                    <a:hueOff val="-242908"/>
                    <a:lumOff val="13873"/>
                  </a:schemeClr>
                </a:solidFill>
              </a:defRPr>
            </a:pPr>
            <a:r>
              <a:rPr sz="2800" dirty="0"/>
              <a:t># For each edge from node ‘at’ to node ‘to’</a:t>
            </a:r>
          </a:p>
          <a:p>
            <a:pPr lvl="2" algn="l">
              <a:defRPr sz="3000"/>
            </a:pPr>
            <a:r>
              <a:rPr sz="2800" b="1" dirty="0">
                <a:solidFill>
                  <a:schemeClr val="accent5">
                    <a:hueOff val="225206"/>
                    <a:satOff val="23568"/>
                    <a:lumOff val="38160"/>
                  </a:schemeClr>
                </a:solidFill>
              </a:rPr>
              <a:t>for</a:t>
            </a:r>
            <a:r>
              <a:rPr sz="2800" dirty="0"/>
              <a:t> (to : g[at]):</a:t>
            </a:r>
          </a:p>
          <a:p>
            <a:pPr lvl="4" algn="l">
              <a:defRPr sz="3000"/>
            </a:pPr>
            <a:r>
              <a:rPr sz="2800" b="1" dirty="0">
                <a:solidFill>
                  <a:schemeClr val="accent5">
                    <a:hueOff val="225206"/>
                    <a:satOff val="23568"/>
                    <a:lumOff val="38160"/>
                  </a:schemeClr>
                </a:solidFill>
              </a:rPr>
              <a:t>if</a:t>
            </a:r>
            <a:r>
              <a:rPr sz="2800" dirty="0"/>
              <a:t> to == parent: </a:t>
            </a:r>
            <a:r>
              <a:rPr sz="2800" b="1" dirty="0">
                <a:solidFill>
                  <a:schemeClr val="accent5">
                    <a:hueOff val="225206"/>
                    <a:satOff val="23568"/>
                    <a:lumOff val="38160"/>
                  </a:schemeClr>
                </a:solidFill>
              </a:rPr>
              <a:t>continue</a:t>
            </a:r>
          </a:p>
          <a:p>
            <a:pPr lvl="4" algn="l">
              <a:defRPr sz="3000"/>
            </a:pPr>
            <a:r>
              <a:rPr sz="2800" b="1" dirty="0">
                <a:solidFill>
                  <a:schemeClr val="accent5">
                    <a:hueOff val="225206"/>
                    <a:satOff val="23568"/>
                    <a:lumOff val="38160"/>
                  </a:schemeClr>
                </a:solidFill>
              </a:rPr>
              <a:t>if</a:t>
            </a:r>
            <a:r>
              <a:rPr sz="2800" dirty="0"/>
              <a:t> (!visited[to]):</a:t>
            </a:r>
          </a:p>
          <a:p>
            <a:pPr lvl="6" algn="l">
              <a:defRPr sz="3000"/>
            </a:pPr>
            <a:r>
              <a:rPr sz="2800" b="1" dirty="0" err="1">
                <a:solidFill>
                  <a:schemeClr val="accent4">
                    <a:hueOff val="218867"/>
                    <a:satOff val="38688"/>
                    <a:lumOff val="18783"/>
                  </a:schemeClr>
                </a:solidFill>
              </a:rPr>
              <a:t>dfs</a:t>
            </a:r>
            <a:r>
              <a:rPr sz="2800" dirty="0"/>
              <a:t>(to, at, bridges)</a:t>
            </a:r>
          </a:p>
          <a:p>
            <a:pPr lvl="6" algn="l">
              <a:defRPr sz="3000"/>
            </a:pPr>
            <a:r>
              <a:rPr sz="2800" dirty="0"/>
              <a:t>low[at] = </a:t>
            </a:r>
            <a:r>
              <a:rPr sz="2800" b="1" dirty="0">
                <a:solidFill>
                  <a:schemeClr val="accent4">
                    <a:hueOff val="218867"/>
                    <a:satOff val="38688"/>
                    <a:lumOff val="18783"/>
                  </a:schemeClr>
                </a:solidFill>
              </a:rPr>
              <a:t>min</a:t>
            </a:r>
            <a:r>
              <a:rPr sz="2800" dirty="0"/>
              <a:t>(low[at], low[to])</a:t>
            </a:r>
          </a:p>
          <a:p>
            <a:pPr lvl="6" algn="l">
              <a:defRPr sz="3000"/>
            </a:pPr>
            <a:r>
              <a:rPr sz="2800" b="1" dirty="0">
                <a:solidFill>
                  <a:schemeClr val="accent5">
                    <a:hueOff val="225206"/>
                    <a:satOff val="23568"/>
                    <a:lumOff val="38160"/>
                  </a:schemeClr>
                </a:solidFill>
              </a:rPr>
              <a:t>if</a:t>
            </a:r>
            <a:r>
              <a:rPr sz="2800" dirty="0"/>
              <a:t> (ids[at] &lt; low[to]):</a:t>
            </a:r>
          </a:p>
          <a:p>
            <a:pPr lvl="8" algn="l">
              <a:defRPr sz="3000"/>
            </a:pPr>
            <a:r>
              <a:rPr sz="2800" dirty="0" err="1"/>
              <a:t>bridges.add</a:t>
            </a:r>
            <a:r>
              <a:rPr sz="2800" dirty="0"/>
              <a:t>(at)</a:t>
            </a:r>
          </a:p>
          <a:p>
            <a:pPr lvl="8" algn="l">
              <a:defRPr sz="3000"/>
            </a:pPr>
            <a:r>
              <a:rPr sz="2800" dirty="0" err="1"/>
              <a:t>bridges.add</a:t>
            </a:r>
            <a:r>
              <a:rPr sz="2800" dirty="0"/>
              <a:t>(to)</a:t>
            </a:r>
          </a:p>
          <a:p>
            <a:pPr lvl="4" algn="l">
              <a:defRPr sz="3000"/>
            </a:pPr>
            <a:r>
              <a:rPr sz="2800" b="1" dirty="0">
                <a:solidFill>
                  <a:schemeClr val="accent5">
                    <a:hueOff val="225206"/>
                    <a:satOff val="23568"/>
                    <a:lumOff val="38160"/>
                  </a:schemeClr>
                </a:solidFill>
              </a:rPr>
              <a:t>else</a:t>
            </a:r>
            <a:r>
              <a:rPr sz="2800" dirty="0"/>
              <a:t>:</a:t>
            </a:r>
          </a:p>
          <a:p>
            <a:pPr lvl="6" algn="l">
              <a:defRPr sz="3000"/>
            </a:pPr>
            <a:r>
              <a:rPr sz="2800" dirty="0"/>
              <a:t>low[at] = </a:t>
            </a:r>
            <a:r>
              <a:rPr sz="2800" b="1" dirty="0">
                <a:solidFill>
                  <a:schemeClr val="accent4">
                    <a:hueOff val="218867"/>
                    <a:satOff val="38688"/>
                    <a:lumOff val="18783"/>
                  </a:schemeClr>
                </a:solidFill>
              </a:rPr>
              <a:t>min</a:t>
            </a:r>
            <a:r>
              <a:rPr sz="2800" dirty="0"/>
              <a:t>(low[at], ids[to])</a:t>
            </a:r>
          </a:p>
        </p:txBody>
      </p:sp>
      <p:sp>
        <p:nvSpPr>
          <p:cNvPr id="3" name="Rectangle">
            <a:extLst>
              <a:ext uri="{FF2B5EF4-FFF2-40B4-BE49-F238E27FC236}">
                <a16:creationId xmlns:a16="http://schemas.microsoft.com/office/drawing/2014/main" id="{DDAFE255-DB51-4FA2-967A-E800E021C171}"/>
              </a:ext>
            </a:extLst>
          </p:cNvPr>
          <p:cNvSpPr/>
          <p:nvPr/>
        </p:nvSpPr>
        <p:spPr>
          <a:xfrm>
            <a:off x="2607636" y="6710168"/>
            <a:ext cx="4668376" cy="500529"/>
          </a:xfrm>
          <a:prstGeom prst="rect">
            <a:avLst/>
          </a:prstGeom>
          <a:ln w="50800">
            <a:solidFill>
              <a:srgbClr val="FF1D19"/>
            </a:solidFill>
            <a:miter lim="400000"/>
          </a:ln>
        </p:spPr>
        <p:txBody>
          <a:bodyPr lIns="50800" tIns="50800" rIns="50800" bIns="50800" anchor="ctr">
            <a:normAutofit/>
          </a:bodyPr>
          <a:lstStyle/>
          <a:p>
            <a:pPr>
              <a:defRPr sz="2600">
                <a:latin typeface="+mn-lt"/>
                <a:ea typeface="+mn-ea"/>
                <a:cs typeface="+mn-cs"/>
                <a:sym typeface="Helvetica Light"/>
              </a:defRPr>
            </a:pPr>
            <a:endParaRPr/>
          </a:p>
        </p:txBody>
      </p:sp>
      <p:sp>
        <p:nvSpPr>
          <p:cNvPr id="4" name="Rectangle">
            <a:extLst>
              <a:ext uri="{FF2B5EF4-FFF2-40B4-BE49-F238E27FC236}">
                <a16:creationId xmlns:a16="http://schemas.microsoft.com/office/drawing/2014/main" id="{3304CA3B-6692-4F24-AB0C-66CBAE9058AE}"/>
              </a:ext>
            </a:extLst>
          </p:cNvPr>
          <p:cNvSpPr/>
          <p:nvPr/>
        </p:nvSpPr>
        <p:spPr>
          <a:xfrm>
            <a:off x="2607636" y="8835059"/>
            <a:ext cx="4668376" cy="500529"/>
          </a:xfrm>
          <a:prstGeom prst="rect">
            <a:avLst/>
          </a:prstGeom>
          <a:ln w="50800">
            <a:solidFill>
              <a:srgbClr val="FF1D19"/>
            </a:solidFill>
            <a:miter lim="400000"/>
          </a:ln>
        </p:spPr>
        <p:txBody>
          <a:bodyPr lIns="50800" tIns="50800" rIns="50800" bIns="50800" anchor="ctr">
            <a:normAutofit/>
          </a:bodyPr>
          <a:lstStyle/>
          <a:p>
            <a:pPr>
              <a:defRPr sz="2600">
                <a:latin typeface="+mn-lt"/>
                <a:ea typeface="+mn-ea"/>
                <a:cs typeface="+mn-cs"/>
                <a:sym typeface="Helvetica Light"/>
              </a:defRPr>
            </a:pPr>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75" name="Group"/>
          <p:cNvGrpSpPr/>
          <p:nvPr/>
        </p:nvGrpSpPr>
        <p:grpSpPr>
          <a:xfrm>
            <a:off x="3810000" y="2540000"/>
            <a:ext cx="5161030" cy="3402288"/>
            <a:chOff x="0" y="0"/>
            <a:chExt cx="5161029" cy="3402287"/>
          </a:xfrm>
        </p:grpSpPr>
        <p:sp>
          <p:nvSpPr>
            <p:cNvPr id="1856" name="Circle"/>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857" name="Circle"/>
            <p:cNvSpPr/>
            <p:nvPr/>
          </p:nvSpPr>
          <p:spPr>
            <a:xfrm>
              <a:off x="0" y="1399655"/>
              <a:ext cx="682048" cy="682048"/>
            </a:xfrm>
            <a:prstGeom prst="ellipse">
              <a:avLst/>
            </a:prstGeom>
            <a:blipFill rotWithShape="1">
              <a:blip r:embed="rId2"/>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858" name="Circle"/>
            <p:cNvSpPr/>
            <p:nvPr/>
          </p:nvSpPr>
          <p:spPr>
            <a:xfrm>
              <a:off x="1342018" y="1219920"/>
              <a:ext cx="682049" cy="682049"/>
            </a:xfrm>
            <a:prstGeom prst="ellipse">
              <a:avLst/>
            </a:prstGeom>
            <a:blipFill rotWithShape="1">
              <a:blip r:embed="rId2"/>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859" name="Circle"/>
            <p:cNvSpPr/>
            <p:nvPr/>
          </p:nvSpPr>
          <p:spPr>
            <a:xfrm>
              <a:off x="2950050" y="764517"/>
              <a:ext cx="682049" cy="682049"/>
            </a:xfrm>
            <a:prstGeom prst="ellipse">
              <a:avLst/>
            </a:prstGeom>
            <a:blipFill rotWithShape="1">
              <a:blip r:embed="rId2"/>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860" name="Circle"/>
            <p:cNvSpPr/>
            <p:nvPr/>
          </p:nvSpPr>
          <p:spPr>
            <a:xfrm>
              <a:off x="1629594" y="2720239"/>
              <a:ext cx="682049" cy="682049"/>
            </a:xfrm>
            <a:prstGeom prst="ellipse">
              <a:avLst/>
            </a:prstGeom>
            <a:blipFill rotWithShape="1">
              <a:blip r:embed="rId2"/>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861" name="Circle"/>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862" name="Circle"/>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863" name="Circle"/>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864"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65"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66" name="Line"/>
            <p:cNvSpPr/>
            <p:nvPr/>
          </p:nvSpPr>
          <p:spPr>
            <a:xfrm flipH="1" flipV="1">
              <a:off x="1148757"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67" name="Circle"/>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868"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69"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70"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71"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72"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73"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74"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1876" name="Circle"/>
          <p:cNvSpPr/>
          <p:nvPr/>
        </p:nvSpPr>
        <p:spPr>
          <a:xfrm>
            <a:off x="5077210" y="126179"/>
            <a:ext cx="682048"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1877"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1878" name="Circle"/>
          <p:cNvSpPr/>
          <p:nvPr/>
        </p:nvSpPr>
        <p:spPr>
          <a:xfrm>
            <a:off x="8978900" y="126179"/>
            <a:ext cx="682048"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1879"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1880"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1881" name="Circle"/>
          <p:cNvSpPr/>
          <p:nvPr/>
        </p:nvSpPr>
        <p:spPr>
          <a:xfrm>
            <a:off x="390167" y="126179"/>
            <a:ext cx="682049"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1882"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3"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1884"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1885"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0"/>
          <p:cNvSpPr/>
          <p:nvPr/>
        </p:nvSpPr>
        <p:spPr>
          <a:xfrm>
            <a:off x="3950230" y="5011757"/>
            <a:ext cx="682049" cy="682048"/>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0</a:t>
            </a:r>
          </a:p>
        </p:txBody>
      </p:sp>
      <p:sp>
        <p:nvSpPr>
          <p:cNvPr id="192" name="1"/>
          <p:cNvSpPr/>
          <p:nvPr/>
        </p:nvSpPr>
        <p:spPr>
          <a:xfrm>
            <a:off x="3478114" y="6696457"/>
            <a:ext cx="682049" cy="682049"/>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1</a:t>
            </a:r>
          </a:p>
        </p:txBody>
      </p:sp>
      <p:sp>
        <p:nvSpPr>
          <p:cNvPr id="193" name="2"/>
          <p:cNvSpPr/>
          <p:nvPr/>
        </p:nvSpPr>
        <p:spPr>
          <a:xfrm>
            <a:off x="5227532" y="6193200"/>
            <a:ext cx="682048" cy="68204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2</a:t>
            </a:r>
          </a:p>
        </p:txBody>
      </p:sp>
      <p:sp>
        <p:nvSpPr>
          <p:cNvPr id="194" name="5"/>
          <p:cNvSpPr/>
          <p:nvPr/>
        </p:nvSpPr>
        <p:spPr>
          <a:xfrm>
            <a:off x="7108754" y="5898448"/>
            <a:ext cx="682049" cy="682048"/>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5</a:t>
            </a:r>
          </a:p>
        </p:txBody>
      </p:sp>
      <p:sp>
        <p:nvSpPr>
          <p:cNvPr id="195" name="3"/>
          <p:cNvSpPr/>
          <p:nvPr/>
        </p:nvSpPr>
        <p:spPr>
          <a:xfrm>
            <a:off x="4915992" y="8409927"/>
            <a:ext cx="682048" cy="68204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3</a:t>
            </a:r>
          </a:p>
        </p:txBody>
      </p:sp>
      <p:sp>
        <p:nvSpPr>
          <p:cNvPr id="196" name="6"/>
          <p:cNvSpPr/>
          <p:nvPr/>
        </p:nvSpPr>
        <p:spPr>
          <a:xfrm>
            <a:off x="8414826" y="4738640"/>
            <a:ext cx="682049" cy="682049"/>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6</a:t>
            </a:r>
          </a:p>
        </p:txBody>
      </p:sp>
      <p:sp>
        <p:nvSpPr>
          <p:cNvPr id="197" name="4"/>
          <p:cNvSpPr/>
          <p:nvPr/>
        </p:nvSpPr>
        <p:spPr>
          <a:xfrm>
            <a:off x="6509639" y="8409927"/>
            <a:ext cx="682048" cy="682049"/>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4</a:t>
            </a:r>
          </a:p>
        </p:txBody>
      </p:sp>
      <p:sp>
        <p:nvSpPr>
          <p:cNvPr id="198" name="8"/>
          <p:cNvSpPr/>
          <p:nvPr/>
        </p:nvSpPr>
        <p:spPr>
          <a:xfrm>
            <a:off x="8414826" y="6948191"/>
            <a:ext cx="682049" cy="682049"/>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8</a:t>
            </a:r>
          </a:p>
        </p:txBody>
      </p:sp>
      <p:sp>
        <p:nvSpPr>
          <p:cNvPr id="199" name="Line"/>
          <p:cNvSpPr/>
          <p:nvPr/>
        </p:nvSpPr>
        <p:spPr>
          <a:xfrm flipV="1">
            <a:off x="5955207" y="6322883"/>
            <a:ext cx="1129677" cy="1479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0" name="Line"/>
          <p:cNvSpPr/>
          <p:nvPr/>
        </p:nvSpPr>
        <p:spPr>
          <a:xfrm flipV="1">
            <a:off x="4165038" y="6632848"/>
            <a:ext cx="1033444" cy="30046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 name="Line"/>
          <p:cNvSpPr/>
          <p:nvPr/>
        </p:nvSpPr>
        <p:spPr>
          <a:xfrm flipV="1">
            <a:off x="3884639" y="5644604"/>
            <a:ext cx="276031" cy="10442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 name="Line"/>
          <p:cNvSpPr/>
          <p:nvPr/>
        </p:nvSpPr>
        <p:spPr>
          <a:xfrm flipH="1" flipV="1">
            <a:off x="4575244" y="5567904"/>
            <a:ext cx="730719" cy="7058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 name="Line"/>
          <p:cNvSpPr/>
          <p:nvPr/>
        </p:nvSpPr>
        <p:spPr>
          <a:xfrm flipV="1">
            <a:off x="5318382" y="6902731"/>
            <a:ext cx="157378" cy="145909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 name="Line"/>
          <p:cNvSpPr/>
          <p:nvPr/>
        </p:nvSpPr>
        <p:spPr>
          <a:xfrm flipV="1">
            <a:off x="5628159" y="8750690"/>
            <a:ext cx="831617" cy="208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 name="Line"/>
          <p:cNvSpPr/>
          <p:nvPr/>
        </p:nvSpPr>
        <p:spPr>
          <a:xfrm flipV="1">
            <a:off x="7722333" y="5340537"/>
            <a:ext cx="802644" cy="64724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6" name="Line"/>
          <p:cNvSpPr/>
          <p:nvPr/>
        </p:nvSpPr>
        <p:spPr>
          <a:xfrm>
            <a:off x="7753474" y="6450289"/>
            <a:ext cx="735150" cy="58735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 name="7"/>
          <p:cNvSpPr/>
          <p:nvPr/>
        </p:nvSpPr>
        <p:spPr>
          <a:xfrm>
            <a:off x="9776004" y="5825707"/>
            <a:ext cx="682049" cy="682049"/>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lnSpcReduction="10000"/>
          </a:bodyPr>
          <a:lstStyle>
            <a:lvl1pPr>
              <a:defRPr sz="2600" b="1">
                <a:latin typeface="Helvetica"/>
                <a:ea typeface="Helvetica"/>
                <a:cs typeface="Helvetica"/>
                <a:sym typeface="Helvetica"/>
              </a:defRPr>
            </a:lvl1pPr>
          </a:lstStyle>
          <a:p>
            <a:r>
              <a:t>7</a:t>
            </a:r>
          </a:p>
        </p:txBody>
      </p:sp>
      <p:sp>
        <p:nvSpPr>
          <p:cNvPr id="208" name="Line"/>
          <p:cNvSpPr/>
          <p:nvPr/>
        </p:nvSpPr>
        <p:spPr>
          <a:xfrm flipH="1" flipV="1">
            <a:off x="9035410" y="5299785"/>
            <a:ext cx="788244" cy="6496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 name="Line"/>
          <p:cNvSpPr/>
          <p:nvPr/>
        </p:nvSpPr>
        <p:spPr>
          <a:xfrm flipH="1">
            <a:off x="9061590" y="6429288"/>
            <a:ext cx="790537" cy="646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 name="Line"/>
          <p:cNvSpPr/>
          <p:nvPr/>
        </p:nvSpPr>
        <p:spPr>
          <a:xfrm>
            <a:off x="7245365" y="5212242"/>
            <a:ext cx="170718" cy="654472"/>
          </a:xfrm>
          <a:prstGeom prst="line">
            <a:avLst/>
          </a:prstGeom>
          <a:ln w="76200">
            <a:solidFill>
              <a:srgbClr val="FB5BB6"/>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 name="Line"/>
          <p:cNvSpPr/>
          <p:nvPr/>
        </p:nvSpPr>
        <p:spPr>
          <a:xfrm>
            <a:off x="4135280" y="8736741"/>
            <a:ext cx="683429" cy="24887"/>
          </a:xfrm>
          <a:prstGeom prst="line">
            <a:avLst/>
          </a:prstGeom>
          <a:ln w="76200">
            <a:solidFill>
              <a:srgbClr val="FB5BB6"/>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 name="Line"/>
          <p:cNvSpPr/>
          <p:nvPr/>
        </p:nvSpPr>
        <p:spPr>
          <a:xfrm>
            <a:off x="5496057" y="5378606"/>
            <a:ext cx="45980" cy="746913"/>
          </a:xfrm>
          <a:prstGeom prst="line">
            <a:avLst/>
          </a:prstGeom>
          <a:ln w="76200">
            <a:solidFill>
              <a:srgbClr val="FB5BB6"/>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3" name="An articulation point / cut vertex is any node in a graph whose removal increases the number of connected components."/>
          <p:cNvSpPr txBox="1"/>
          <p:nvPr/>
        </p:nvSpPr>
        <p:spPr>
          <a:xfrm>
            <a:off x="549501" y="2571960"/>
            <a:ext cx="11905798"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r>
              <a:rPr dirty="0"/>
              <a:t>An </a:t>
            </a:r>
            <a:r>
              <a:rPr b="1" dirty="0">
                <a:solidFill>
                  <a:schemeClr val="accent6">
                    <a:hueOff val="-297323"/>
                    <a:satOff val="50343"/>
                    <a:lumOff val="25667"/>
                  </a:schemeClr>
                </a:solidFill>
              </a:rPr>
              <a:t>articulation point / cut vertex</a:t>
            </a:r>
            <a:r>
              <a:rPr dirty="0"/>
              <a:t> is any node in a graph whose removal increases the number of connected components.</a:t>
            </a:r>
          </a:p>
        </p:txBody>
      </p:sp>
      <p:sp>
        <p:nvSpPr>
          <p:cNvPr id="214" name="What are bridges &amp; articulation points?"/>
          <p:cNvSpPr txBox="1"/>
          <p:nvPr/>
        </p:nvSpPr>
        <p:spPr>
          <a:xfrm>
            <a:off x="456638" y="185249"/>
            <a:ext cx="12106002" cy="190582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normAutofit lnSpcReduction="10000"/>
          </a:bodyPr>
          <a:lstStyle>
            <a:lvl1pPr defTabSz="356362">
              <a:defRPr sz="6100" b="1"/>
            </a:lvl1pPr>
          </a:lstStyle>
          <a:p>
            <a:r>
              <a:t>What are bridges &amp; articulation points?</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6" name="Group"/>
          <p:cNvGrpSpPr/>
          <p:nvPr/>
        </p:nvGrpSpPr>
        <p:grpSpPr>
          <a:xfrm>
            <a:off x="3810000" y="2540000"/>
            <a:ext cx="5161030" cy="3402288"/>
            <a:chOff x="0" y="0"/>
            <a:chExt cx="5161029" cy="3402287"/>
          </a:xfrm>
        </p:grpSpPr>
        <p:sp>
          <p:nvSpPr>
            <p:cNvPr id="1887"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1888" name="Circle"/>
            <p:cNvSpPr/>
            <p:nvPr/>
          </p:nvSpPr>
          <p:spPr>
            <a:xfrm>
              <a:off x="0" y="1399655"/>
              <a:ext cx="682048" cy="682048"/>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889" name="Circle"/>
            <p:cNvSpPr/>
            <p:nvPr/>
          </p:nvSpPr>
          <p:spPr>
            <a:xfrm>
              <a:off x="1342018" y="1219920"/>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890" name="Circle"/>
            <p:cNvSpPr/>
            <p:nvPr/>
          </p:nvSpPr>
          <p:spPr>
            <a:xfrm>
              <a:off x="2950050" y="764517"/>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891" name="Circle"/>
            <p:cNvSpPr/>
            <p:nvPr/>
          </p:nvSpPr>
          <p:spPr>
            <a:xfrm>
              <a:off x="1629594" y="2720239"/>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892" name="Circle"/>
            <p:cNvSpPr/>
            <p:nvPr/>
          </p:nvSpPr>
          <p:spPr>
            <a:xfrm>
              <a:off x="3714515" y="0"/>
              <a:ext cx="682049" cy="682048"/>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893" name="Circle"/>
            <p:cNvSpPr/>
            <p:nvPr/>
          </p:nvSpPr>
          <p:spPr>
            <a:xfrm>
              <a:off x="2851789" y="2720239"/>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894" name="Circle"/>
            <p:cNvSpPr/>
            <p:nvPr/>
          </p:nvSpPr>
          <p:spPr>
            <a:xfrm>
              <a:off x="3714515" y="1529035"/>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895"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96"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97" name="Line"/>
            <p:cNvSpPr/>
            <p:nvPr/>
          </p:nvSpPr>
          <p:spPr>
            <a:xfrm flipH="1" flipV="1">
              <a:off x="1148757"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898" name="Circle"/>
            <p:cNvSpPr/>
            <p:nvPr/>
          </p:nvSpPr>
          <p:spPr>
            <a:xfrm>
              <a:off x="4478981" y="764517"/>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899"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900"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901"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902"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903"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904"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905"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1907"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908" name="Circle"/>
          <p:cNvSpPr/>
          <p:nvPr/>
        </p:nvSpPr>
        <p:spPr>
          <a:xfrm>
            <a:off x="5077210" y="126179"/>
            <a:ext cx="682048"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1909"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1910" name="Circle"/>
          <p:cNvSpPr/>
          <p:nvPr/>
        </p:nvSpPr>
        <p:spPr>
          <a:xfrm>
            <a:off x="8978900" y="126179"/>
            <a:ext cx="682048"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1911"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1912"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1913" name="Circle"/>
          <p:cNvSpPr/>
          <p:nvPr/>
        </p:nvSpPr>
        <p:spPr>
          <a:xfrm>
            <a:off x="390167" y="126179"/>
            <a:ext cx="682049"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1914"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5"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1916"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1917"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38" name="Group"/>
          <p:cNvGrpSpPr/>
          <p:nvPr/>
        </p:nvGrpSpPr>
        <p:grpSpPr>
          <a:xfrm>
            <a:off x="3810000" y="2540000"/>
            <a:ext cx="5161030" cy="3402288"/>
            <a:chOff x="0" y="0"/>
            <a:chExt cx="5161029" cy="3402287"/>
          </a:xfrm>
        </p:grpSpPr>
        <p:sp>
          <p:nvSpPr>
            <p:cNvPr id="1919"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1920" name="Circle"/>
            <p:cNvSpPr/>
            <p:nvPr/>
          </p:nvSpPr>
          <p:spPr>
            <a:xfrm>
              <a:off x="0" y="1399655"/>
              <a:ext cx="682048" cy="682048"/>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921" name="Circle"/>
            <p:cNvSpPr/>
            <p:nvPr/>
          </p:nvSpPr>
          <p:spPr>
            <a:xfrm>
              <a:off x="1342018" y="1219920"/>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922" name="Circle"/>
            <p:cNvSpPr/>
            <p:nvPr/>
          </p:nvSpPr>
          <p:spPr>
            <a:xfrm>
              <a:off x="2950050" y="764517"/>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923" name="Circle"/>
            <p:cNvSpPr/>
            <p:nvPr/>
          </p:nvSpPr>
          <p:spPr>
            <a:xfrm>
              <a:off x="1629594" y="2720239"/>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924" name="Circle"/>
            <p:cNvSpPr/>
            <p:nvPr/>
          </p:nvSpPr>
          <p:spPr>
            <a:xfrm>
              <a:off x="3714515" y="0"/>
              <a:ext cx="682049" cy="682048"/>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925" name="Circle"/>
            <p:cNvSpPr/>
            <p:nvPr/>
          </p:nvSpPr>
          <p:spPr>
            <a:xfrm>
              <a:off x="2851789" y="2720239"/>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926" name="Circle"/>
            <p:cNvSpPr/>
            <p:nvPr/>
          </p:nvSpPr>
          <p:spPr>
            <a:xfrm>
              <a:off x="3714515" y="1529035"/>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927"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928" name="Line"/>
            <p:cNvSpPr/>
            <p:nvPr/>
          </p:nvSpPr>
          <p:spPr>
            <a:xfrm flipV="1">
              <a:off x="514646" y="917288"/>
              <a:ext cx="290213" cy="517175"/>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929" name="Line"/>
            <p:cNvSpPr/>
            <p:nvPr/>
          </p:nvSpPr>
          <p:spPr>
            <a:xfrm flipH="1" flipV="1">
              <a:off x="1148757"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930" name="Circle"/>
            <p:cNvSpPr/>
            <p:nvPr/>
          </p:nvSpPr>
          <p:spPr>
            <a:xfrm>
              <a:off x="4478981" y="764517"/>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931"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932"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933"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934"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935"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936"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937"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1939"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940" name="Line"/>
          <p:cNvSpPr/>
          <p:nvPr/>
        </p:nvSpPr>
        <p:spPr>
          <a:xfrm flipH="1">
            <a:off x="4266795" y="3816199"/>
            <a:ext cx="147933" cy="246527"/>
          </a:xfrm>
          <a:prstGeom prst="line">
            <a:avLst/>
          </a:prstGeom>
          <a:ln w="50800">
            <a:solidFill>
              <a:schemeClr val="accent6">
                <a:hueOff val="-297323"/>
                <a:satOff val="50343"/>
                <a:lumOff val="25667"/>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41" name="Circle"/>
          <p:cNvSpPr/>
          <p:nvPr/>
        </p:nvSpPr>
        <p:spPr>
          <a:xfrm>
            <a:off x="5077210" y="126179"/>
            <a:ext cx="682048"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1942"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1943" name="Circle"/>
          <p:cNvSpPr/>
          <p:nvPr/>
        </p:nvSpPr>
        <p:spPr>
          <a:xfrm>
            <a:off x="8978900" y="126179"/>
            <a:ext cx="682048"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1944"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1945"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1946" name="Circle"/>
          <p:cNvSpPr/>
          <p:nvPr/>
        </p:nvSpPr>
        <p:spPr>
          <a:xfrm>
            <a:off x="390167" y="126179"/>
            <a:ext cx="682049"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1947"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48"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1949"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1950"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72" name="Group"/>
          <p:cNvGrpSpPr/>
          <p:nvPr/>
        </p:nvGrpSpPr>
        <p:grpSpPr>
          <a:xfrm>
            <a:off x="3810000" y="2540000"/>
            <a:ext cx="5161030" cy="3402288"/>
            <a:chOff x="0" y="0"/>
            <a:chExt cx="5161029" cy="3402287"/>
          </a:xfrm>
        </p:grpSpPr>
        <p:sp>
          <p:nvSpPr>
            <p:cNvPr id="1952"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1953" name="1"/>
            <p:cNvSpPr/>
            <p:nvPr/>
          </p:nvSpPr>
          <p:spPr>
            <a:xfrm>
              <a:off x="0" y="1399655"/>
              <a:ext cx="682048" cy="682048"/>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1954" name="Circle"/>
            <p:cNvSpPr/>
            <p:nvPr/>
          </p:nvSpPr>
          <p:spPr>
            <a:xfrm>
              <a:off x="1342018" y="1219920"/>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955" name="Circle"/>
            <p:cNvSpPr/>
            <p:nvPr/>
          </p:nvSpPr>
          <p:spPr>
            <a:xfrm>
              <a:off x="2950050" y="764517"/>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956" name="Circle"/>
            <p:cNvSpPr/>
            <p:nvPr/>
          </p:nvSpPr>
          <p:spPr>
            <a:xfrm>
              <a:off x="1629594" y="2720239"/>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957" name="Circle"/>
            <p:cNvSpPr/>
            <p:nvPr/>
          </p:nvSpPr>
          <p:spPr>
            <a:xfrm>
              <a:off x="3714515" y="0"/>
              <a:ext cx="682049" cy="682048"/>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958" name="Circle"/>
            <p:cNvSpPr/>
            <p:nvPr/>
          </p:nvSpPr>
          <p:spPr>
            <a:xfrm>
              <a:off x="2851789" y="2720239"/>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959" name="Circle"/>
            <p:cNvSpPr/>
            <p:nvPr/>
          </p:nvSpPr>
          <p:spPr>
            <a:xfrm>
              <a:off x="3714515" y="1529035"/>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960"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961"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962" name="Line"/>
            <p:cNvSpPr/>
            <p:nvPr/>
          </p:nvSpPr>
          <p:spPr>
            <a:xfrm flipH="1" flipV="1">
              <a:off x="1148757"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963" name="Circle"/>
            <p:cNvSpPr/>
            <p:nvPr/>
          </p:nvSpPr>
          <p:spPr>
            <a:xfrm>
              <a:off x="4478981" y="764517"/>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964"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965"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966"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967"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968"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969"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970"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971"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1973"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974" name="1"/>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975"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1976"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1977"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1978"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1979"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1980"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1981"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82"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1983"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1984"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06" name="Group"/>
          <p:cNvGrpSpPr/>
          <p:nvPr/>
        </p:nvGrpSpPr>
        <p:grpSpPr>
          <a:xfrm>
            <a:off x="3810000" y="2540000"/>
            <a:ext cx="5161030" cy="3402288"/>
            <a:chOff x="0" y="0"/>
            <a:chExt cx="5161029" cy="3402287"/>
          </a:xfrm>
        </p:grpSpPr>
        <p:sp>
          <p:nvSpPr>
            <p:cNvPr id="1986"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1987" name="1"/>
            <p:cNvSpPr/>
            <p:nvPr/>
          </p:nvSpPr>
          <p:spPr>
            <a:xfrm>
              <a:off x="0" y="1399655"/>
              <a:ext cx="682048" cy="682048"/>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1988" name="Circle"/>
            <p:cNvSpPr/>
            <p:nvPr/>
          </p:nvSpPr>
          <p:spPr>
            <a:xfrm>
              <a:off x="1342018" y="1219920"/>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989" name="Circle"/>
            <p:cNvSpPr/>
            <p:nvPr/>
          </p:nvSpPr>
          <p:spPr>
            <a:xfrm>
              <a:off x="2950050" y="764517"/>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990" name="Circle"/>
            <p:cNvSpPr/>
            <p:nvPr/>
          </p:nvSpPr>
          <p:spPr>
            <a:xfrm>
              <a:off x="1629594" y="2720239"/>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991" name="Circle"/>
            <p:cNvSpPr/>
            <p:nvPr/>
          </p:nvSpPr>
          <p:spPr>
            <a:xfrm>
              <a:off x="3714515" y="0"/>
              <a:ext cx="682049" cy="682048"/>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992" name="Circle"/>
            <p:cNvSpPr/>
            <p:nvPr/>
          </p:nvSpPr>
          <p:spPr>
            <a:xfrm>
              <a:off x="2851789" y="2720239"/>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993" name="Circle"/>
            <p:cNvSpPr/>
            <p:nvPr/>
          </p:nvSpPr>
          <p:spPr>
            <a:xfrm>
              <a:off x="3714515" y="1529035"/>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994" name="Line"/>
            <p:cNvSpPr/>
            <p:nvPr/>
          </p:nvSpPr>
          <p:spPr>
            <a:xfrm flipV="1">
              <a:off x="698905" y="1619782"/>
              <a:ext cx="633956" cy="88620"/>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995"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996" name="Line"/>
            <p:cNvSpPr/>
            <p:nvPr/>
          </p:nvSpPr>
          <p:spPr>
            <a:xfrm flipH="1" flipV="1">
              <a:off x="1148757"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997" name="Circle"/>
            <p:cNvSpPr/>
            <p:nvPr/>
          </p:nvSpPr>
          <p:spPr>
            <a:xfrm>
              <a:off x="4478981" y="764517"/>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1998"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1999"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000"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001"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002"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003"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004"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005"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2007"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008" name="1"/>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2009" name="Line"/>
          <p:cNvSpPr/>
          <p:nvPr/>
        </p:nvSpPr>
        <p:spPr>
          <a:xfrm flipV="1">
            <a:off x="4949218" y="4150211"/>
            <a:ext cx="291245" cy="34133"/>
          </a:xfrm>
          <a:prstGeom prst="line">
            <a:avLst/>
          </a:prstGeom>
          <a:ln w="50800">
            <a:solidFill>
              <a:schemeClr val="accent6">
                <a:hueOff val="-297323"/>
                <a:satOff val="50343"/>
                <a:lumOff val="25667"/>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10"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011"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2012"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013"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2014"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2015"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016"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7"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2018"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2019"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2" name="Group"/>
          <p:cNvGrpSpPr/>
          <p:nvPr/>
        </p:nvGrpSpPr>
        <p:grpSpPr>
          <a:xfrm>
            <a:off x="3810000" y="2540000"/>
            <a:ext cx="5161030" cy="3402288"/>
            <a:chOff x="0" y="0"/>
            <a:chExt cx="5161029" cy="3402287"/>
          </a:xfrm>
        </p:grpSpPr>
        <p:sp>
          <p:nvSpPr>
            <p:cNvPr id="2021"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2022" name="1"/>
            <p:cNvSpPr/>
            <p:nvPr/>
          </p:nvSpPr>
          <p:spPr>
            <a:xfrm>
              <a:off x="0" y="1399655"/>
              <a:ext cx="682048"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2023" name="2"/>
            <p:cNvSpPr/>
            <p:nvPr/>
          </p:nvSpPr>
          <p:spPr>
            <a:xfrm>
              <a:off x="1342018" y="1219920"/>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2024" name="Circle"/>
            <p:cNvSpPr/>
            <p:nvPr/>
          </p:nvSpPr>
          <p:spPr>
            <a:xfrm>
              <a:off x="2950050" y="764517"/>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025" name="Circle"/>
            <p:cNvSpPr/>
            <p:nvPr/>
          </p:nvSpPr>
          <p:spPr>
            <a:xfrm>
              <a:off x="1629594" y="2720239"/>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026" name="Circle"/>
            <p:cNvSpPr/>
            <p:nvPr/>
          </p:nvSpPr>
          <p:spPr>
            <a:xfrm>
              <a:off x="3714515" y="0"/>
              <a:ext cx="682049" cy="682048"/>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027" name="Circle"/>
            <p:cNvSpPr/>
            <p:nvPr/>
          </p:nvSpPr>
          <p:spPr>
            <a:xfrm>
              <a:off x="2851789" y="2720239"/>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028" name="Circle"/>
            <p:cNvSpPr/>
            <p:nvPr/>
          </p:nvSpPr>
          <p:spPr>
            <a:xfrm>
              <a:off x="3714515" y="1529035"/>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029"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030"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031" name="Line"/>
            <p:cNvSpPr/>
            <p:nvPr/>
          </p:nvSpPr>
          <p:spPr>
            <a:xfrm flipH="1" flipV="1">
              <a:off x="1148757"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032" name="Circle"/>
            <p:cNvSpPr/>
            <p:nvPr/>
          </p:nvSpPr>
          <p:spPr>
            <a:xfrm>
              <a:off x="4478981" y="764517"/>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033"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034"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035"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036"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037"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038"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039"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040"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041"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2043"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044" name="1"/>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2045" name="2"/>
          <p:cNvSpPr txBox="1"/>
          <p:nvPr/>
        </p:nvSpPr>
        <p:spPr>
          <a:xfrm>
            <a:off x="5464783" y="323926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2046"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047"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2048"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049"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2050"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2051"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052"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53"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2054"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2055"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77" name="Group"/>
          <p:cNvGrpSpPr/>
          <p:nvPr/>
        </p:nvGrpSpPr>
        <p:grpSpPr>
          <a:xfrm>
            <a:off x="3810000" y="2540000"/>
            <a:ext cx="5161030" cy="3402288"/>
            <a:chOff x="0" y="0"/>
            <a:chExt cx="5161029" cy="3402287"/>
          </a:xfrm>
        </p:grpSpPr>
        <p:sp>
          <p:nvSpPr>
            <p:cNvPr id="2057"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2058" name="1"/>
            <p:cNvSpPr/>
            <p:nvPr/>
          </p:nvSpPr>
          <p:spPr>
            <a:xfrm>
              <a:off x="0" y="1399655"/>
              <a:ext cx="682048"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2059" name="2"/>
            <p:cNvSpPr/>
            <p:nvPr/>
          </p:nvSpPr>
          <p:spPr>
            <a:xfrm>
              <a:off x="1342018" y="1219920"/>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2060" name="Circle"/>
            <p:cNvSpPr/>
            <p:nvPr/>
          </p:nvSpPr>
          <p:spPr>
            <a:xfrm>
              <a:off x="2950050" y="764517"/>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061" name="Circle"/>
            <p:cNvSpPr/>
            <p:nvPr/>
          </p:nvSpPr>
          <p:spPr>
            <a:xfrm>
              <a:off x="1629594" y="2720239"/>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062" name="Circle"/>
            <p:cNvSpPr/>
            <p:nvPr/>
          </p:nvSpPr>
          <p:spPr>
            <a:xfrm>
              <a:off x="3714515" y="0"/>
              <a:ext cx="682049" cy="682048"/>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063" name="Circle"/>
            <p:cNvSpPr/>
            <p:nvPr/>
          </p:nvSpPr>
          <p:spPr>
            <a:xfrm>
              <a:off x="2851789" y="2720239"/>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064" name="Circle"/>
            <p:cNvSpPr/>
            <p:nvPr/>
          </p:nvSpPr>
          <p:spPr>
            <a:xfrm>
              <a:off x="3714515" y="1529035"/>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065"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066"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067" name="Circle"/>
            <p:cNvSpPr/>
            <p:nvPr/>
          </p:nvSpPr>
          <p:spPr>
            <a:xfrm>
              <a:off x="4478981" y="764517"/>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068"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069"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070"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071"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072"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073"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074"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075"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076"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2078"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079" name="1"/>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2080" name="2"/>
          <p:cNvSpPr txBox="1"/>
          <p:nvPr/>
        </p:nvSpPr>
        <p:spPr>
          <a:xfrm>
            <a:off x="5464783" y="323926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2081" name="Line"/>
          <p:cNvSpPr/>
          <p:nvPr/>
        </p:nvSpPr>
        <p:spPr>
          <a:xfrm flipH="1" flipV="1">
            <a:off x="4958757" y="3458521"/>
            <a:ext cx="307781" cy="374042"/>
          </a:xfrm>
          <a:prstGeom prst="line">
            <a:avLst/>
          </a:prstGeom>
          <a:ln w="50800">
            <a:solidFill>
              <a:schemeClr val="accent6">
                <a:hueOff val="-297323"/>
                <a:satOff val="50343"/>
                <a:lumOff val="25667"/>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2" name="Line"/>
          <p:cNvSpPr/>
          <p:nvPr/>
        </p:nvSpPr>
        <p:spPr>
          <a:xfrm flipH="1" flipV="1">
            <a:off x="4900609" y="3367102"/>
            <a:ext cx="140756" cy="192486"/>
          </a:xfrm>
          <a:prstGeom prst="line">
            <a:avLst/>
          </a:prstGeom>
          <a:ln w="50800">
            <a:solidFill>
              <a:schemeClr val="accent6">
                <a:hueOff val="-297323"/>
                <a:satOff val="50343"/>
                <a:lumOff val="25667"/>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83"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084"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2085"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086"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2087"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2088"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089"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0"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2091"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2092"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6" name="Group"/>
          <p:cNvGrpSpPr/>
          <p:nvPr/>
        </p:nvGrpSpPr>
        <p:grpSpPr>
          <a:xfrm>
            <a:off x="3810000" y="2540000"/>
            <a:ext cx="5161030" cy="3402288"/>
            <a:chOff x="0" y="0"/>
            <a:chExt cx="5161029" cy="3402287"/>
          </a:xfrm>
        </p:grpSpPr>
        <p:sp>
          <p:nvSpPr>
            <p:cNvPr id="2094"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2095" name="1"/>
            <p:cNvSpPr/>
            <p:nvPr/>
          </p:nvSpPr>
          <p:spPr>
            <a:xfrm>
              <a:off x="0" y="1399655"/>
              <a:ext cx="682048"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2096" name="2"/>
            <p:cNvSpPr/>
            <p:nvPr/>
          </p:nvSpPr>
          <p:spPr>
            <a:xfrm>
              <a:off x="1342018" y="1219920"/>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2097" name="Circle"/>
            <p:cNvSpPr/>
            <p:nvPr/>
          </p:nvSpPr>
          <p:spPr>
            <a:xfrm>
              <a:off x="2950050" y="764517"/>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098" name="Circle"/>
            <p:cNvSpPr/>
            <p:nvPr/>
          </p:nvSpPr>
          <p:spPr>
            <a:xfrm>
              <a:off x="1629594" y="2720239"/>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099" name="Circle"/>
            <p:cNvSpPr/>
            <p:nvPr/>
          </p:nvSpPr>
          <p:spPr>
            <a:xfrm>
              <a:off x="3714515" y="0"/>
              <a:ext cx="682049" cy="682048"/>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100" name="Circle"/>
            <p:cNvSpPr/>
            <p:nvPr/>
          </p:nvSpPr>
          <p:spPr>
            <a:xfrm>
              <a:off x="2851789" y="2720239"/>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101" name="Circle"/>
            <p:cNvSpPr/>
            <p:nvPr/>
          </p:nvSpPr>
          <p:spPr>
            <a:xfrm>
              <a:off x="3714515" y="1529035"/>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102"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03"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04"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05" name="Circle"/>
            <p:cNvSpPr/>
            <p:nvPr/>
          </p:nvSpPr>
          <p:spPr>
            <a:xfrm>
              <a:off x="4478981" y="764517"/>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106"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07"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08"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09"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10"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11"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12"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13"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14"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15"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2117"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118" name="1"/>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2119" name="0"/>
          <p:cNvSpPr txBox="1"/>
          <p:nvPr/>
        </p:nvSpPr>
        <p:spPr>
          <a:xfrm>
            <a:off x="5464783" y="323926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120"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121"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2122"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123"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2124"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2125"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126"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27"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2128"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2129"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30"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2" name="# Perform Depth First Search (DFS) to find bridges.…"/>
          <p:cNvSpPr txBox="1"/>
          <p:nvPr/>
        </p:nvSpPr>
        <p:spPr>
          <a:xfrm>
            <a:off x="1775802" y="301188"/>
            <a:ext cx="9453195" cy="915122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algn="l">
              <a:defRPr sz="3000">
                <a:solidFill>
                  <a:schemeClr val="accent1">
                    <a:hueOff val="-242908"/>
                    <a:lumOff val="13873"/>
                  </a:schemeClr>
                </a:solidFill>
              </a:defRPr>
            </a:pPr>
            <a:r>
              <a:rPr sz="2800" dirty="0"/>
              <a:t># Perform Depth First Search (DFS) to find bridges.</a:t>
            </a:r>
          </a:p>
          <a:p>
            <a:pPr algn="l">
              <a:defRPr sz="3000">
                <a:solidFill>
                  <a:schemeClr val="accent1">
                    <a:hueOff val="-242908"/>
                    <a:lumOff val="13873"/>
                  </a:schemeClr>
                </a:solidFill>
              </a:defRPr>
            </a:pPr>
            <a:r>
              <a:rPr sz="2800" dirty="0"/>
              <a:t># at = current node, parent = previous node. The        </a:t>
            </a:r>
            <a:endParaRPr lang="en-US" altLang="zh-TW" sz="2800" dirty="0"/>
          </a:p>
          <a:p>
            <a:pPr algn="l">
              <a:defRPr sz="3000">
                <a:solidFill>
                  <a:schemeClr val="accent1">
                    <a:hueOff val="-242908"/>
                    <a:lumOff val="13873"/>
                  </a:schemeClr>
                </a:solidFill>
              </a:defRPr>
            </a:pPr>
            <a:r>
              <a:rPr sz="2800" dirty="0"/>
              <a:t># bridges list is always of even length and indexes     </a:t>
            </a:r>
            <a:endParaRPr lang="en-US" altLang="zh-TW" sz="2800" dirty="0"/>
          </a:p>
          <a:p>
            <a:pPr algn="l">
              <a:defRPr sz="3000">
                <a:solidFill>
                  <a:schemeClr val="accent1">
                    <a:hueOff val="-242908"/>
                    <a:lumOff val="13873"/>
                  </a:schemeClr>
                </a:solidFill>
              </a:defRPr>
            </a:pPr>
            <a:r>
              <a:rPr sz="2800" dirty="0"/>
              <a:t># (2*</a:t>
            </a:r>
            <a:r>
              <a:rPr sz="2800" dirty="0" err="1"/>
              <a:t>i</a:t>
            </a:r>
            <a:r>
              <a:rPr sz="2800" dirty="0"/>
              <a:t>, 2*i+1) form a bridge. For example, nodes at     </a:t>
            </a:r>
            <a:endParaRPr lang="en-US" altLang="zh-TW" sz="2800" dirty="0"/>
          </a:p>
          <a:p>
            <a:pPr algn="l">
              <a:defRPr sz="3000">
                <a:solidFill>
                  <a:schemeClr val="accent1">
                    <a:hueOff val="-242908"/>
                    <a:lumOff val="13873"/>
                  </a:schemeClr>
                </a:solidFill>
              </a:defRPr>
            </a:pPr>
            <a:r>
              <a:rPr sz="2800" dirty="0"/>
              <a:t># indexes (0, 1) are a bridge, (2, 3) is another etc...</a:t>
            </a:r>
          </a:p>
          <a:p>
            <a:pPr algn="l">
              <a:defRPr sz="3000"/>
            </a:pPr>
            <a:r>
              <a:rPr sz="2800" b="1" dirty="0">
                <a:solidFill>
                  <a:schemeClr val="accent5">
                    <a:hueOff val="225206"/>
                    <a:satOff val="23568"/>
                    <a:lumOff val="38160"/>
                  </a:schemeClr>
                </a:solidFill>
              </a:rPr>
              <a:t>function</a:t>
            </a:r>
            <a:r>
              <a:rPr sz="2800" dirty="0"/>
              <a:t> </a:t>
            </a:r>
            <a:r>
              <a:rPr sz="2800" dirty="0" err="1"/>
              <a:t>dfs</a:t>
            </a:r>
            <a:r>
              <a:rPr sz="2800" dirty="0"/>
              <a:t>(at, parent, bridges):</a:t>
            </a:r>
          </a:p>
          <a:p>
            <a:pPr lvl="2" algn="l">
              <a:defRPr sz="3000"/>
            </a:pPr>
            <a:r>
              <a:rPr sz="2800" dirty="0"/>
              <a:t>visited[at] = </a:t>
            </a:r>
            <a:r>
              <a:rPr sz="2800" b="1" dirty="0">
                <a:solidFill>
                  <a:schemeClr val="accent5">
                    <a:hueOff val="225206"/>
                    <a:satOff val="23568"/>
                    <a:lumOff val="38160"/>
                  </a:schemeClr>
                </a:solidFill>
              </a:rPr>
              <a:t>true</a:t>
            </a:r>
          </a:p>
          <a:p>
            <a:pPr lvl="2" algn="l">
              <a:defRPr sz="3000"/>
            </a:pPr>
            <a:r>
              <a:rPr sz="2800" dirty="0"/>
              <a:t>id = id + 1</a:t>
            </a:r>
          </a:p>
          <a:p>
            <a:pPr lvl="2" algn="l">
              <a:defRPr sz="3000"/>
            </a:pPr>
            <a:r>
              <a:rPr sz="2800" dirty="0"/>
              <a:t>low[at] = ids[at] = id</a:t>
            </a:r>
          </a:p>
          <a:p>
            <a:pPr lvl="2" algn="l">
              <a:defRPr sz="3000"/>
            </a:pPr>
            <a:endParaRPr sz="2800" dirty="0"/>
          </a:p>
          <a:p>
            <a:pPr lvl="2" algn="l">
              <a:defRPr sz="3000">
                <a:solidFill>
                  <a:schemeClr val="accent1">
                    <a:hueOff val="-242908"/>
                    <a:lumOff val="13873"/>
                  </a:schemeClr>
                </a:solidFill>
              </a:defRPr>
            </a:pPr>
            <a:r>
              <a:rPr sz="2800" dirty="0"/>
              <a:t># For each edge from node ‘at’ to node ‘to’</a:t>
            </a:r>
          </a:p>
          <a:p>
            <a:pPr lvl="2" algn="l">
              <a:defRPr sz="3000"/>
            </a:pPr>
            <a:r>
              <a:rPr sz="2800" b="1" dirty="0">
                <a:solidFill>
                  <a:schemeClr val="accent5">
                    <a:hueOff val="225206"/>
                    <a:satOff val="23568"/>
                    <a:lumOff val="38160"/>
                  </a:schemeClr>
                </a:solidFill>
              </a:rPr>
              <a:t>for</a:t>
            </a:r>
            <a:r>
              <a:rPr sz="2800" dirty="0"/>
              <a:t> (to : g[at]):</a:t>
            </a:r>
          </a:p>
          <a:p>
            <a:pPr lvl="4" algn="l">
              <a:defRPr sz="3000"/>
            </a:pPr>
            <a:r>
              <a:rPr sz="2800" b="1" dirty="0">
                <a:solidFill>
                  <a:schemeClr val="accent5">
                    <a:hueOff val="225206"/>
                    <a:satOff val="23568"/>
                    <a:lumOff val="38160"/>
                  </a:schemeClr>
                </a:solidFill>
              </a:rPr>
              <a:t>if</a:t>
            </a:r>
            <a:r>
              <a:rPr sz="2800" dirty="0"/>
              <a:t> to == parent: </a:t>
            </a:r>
            <a:r>
              <a:rPr sz="2800" b="1" dirty="0">
                <a:solidFill>
                  <a:schemeClr val="accent5">
                    <a:hueOff val="225206"/>
                    <a:satOff val="23568"/>
                    <a:lumOff val="38160"/>
                  </a:schemeClr>
                </a:solidFill>
              </a:rPr>
              <a:t>continue</a:t>
            </a:r>
          </a:p>
          <a:p>
            <a:pPr lvl="4" algn="l">
              <a:defRPr sz="3000"/>
            </a:pPr>
            <a:r>
              <a:rPr sz="2800" b="1" dirty="0">
                <a:solidFill>
                  <a:schemeClr val="accent5">
                    <a:hueOff val="225206"/>
                    <a:satOff val="23568"/>
                    <a:lumOff val="38160"/>
                  </a:schemeClr>
                </a:solidFill>
              </a:rPr>
              <a:t>if</a:t>
            </a:r>
            <a:r>
              <a:rPr sz="2800" dirty="0"/>
              <a:t> (!visited[to]):</a:t>
            </a:r>
          </a:p>
          <a:p>
            <a:pPr lvl="6" algn="l">
              <a:defRPr sz="3000"/>
            </a:pPr>
            <a:r>
              <a:rPr sz="2800" b="1" dirty="0" err="1">
                <a:solidFill>
                  <a:schemeClr val="accent4">
                    <a:hueOff val="218867"/>
                    <a:satOff val="38688"/>
                    <a:lumOff val="18783"/>
                  </a:schemeClr>
                </a:solidFill>
              </a:rPr>
              <a:t>dfs</a:t>
            </a:r>
            <a:r>
              <a:rPr sz="2800" dirty="0"/>
              <a:t>(to, at, bridges)</a:t>
            </a:r>
          </a:p>
          <a:p>
            <a:pPr lvl="6" algn="l">
              <a:defRPr sz="3000"/>
            </a:pPr>
            <a:r>
              <a:rPr sz="2800" dirty="0"/>
              <a:t>low[at] = </a:t>
            </a:r>
            <a:r>
              <a:rPr sz="2800" b="1" dirty="0">
                <a:solidFill>
                  <a:schemeClr val="accent4">
                    <a:hueOff val="218867"/>
                    <a:satOff val="38688"/>
                    <a:lumOff val="18783"/>
                  </a:schemeClr>
                </a:solidFill>
              </a:rPr>
              <a:t>min</a:t>
            </a:r>
            <a:r>
              <a:rPr sz="2800" dirty="0"/>
              <a:t>(low[at], low[to])</a:t>
            </a:r>
          </a:p>
          <a:p>
            <a:pPr lvl="6" algn="l">
              <a:defRPr sz="3000"/>
            </a:pPr>
            <a:r>
              <a:rPr sz="2800" b="1" dirty="0">
                <a:solidFill>
                  <a:schemeClr val="accent5">
                    <a:hueOff val="225206"/>
                    <a:satOff val="23568"/>
                    <a:lumOff val="38160"/>
                  </a:schemeClr>
                </a:solidFill>
              </a:rPr>
              <a:t>if</a:t>
            </a:r>
            <a:r>
              <a:rPr sz="2800" dirty="0"/>
              <a:t> (ids[at] &lt; low[to]):</a:t>
            </a:r>
          </a:p>
          <a:p>
            <a:pPr lvl="8" algn="l">
              <a:defRPr sz="3000"/>
            </a:pPr>
            <a:r>
              <a:rPr sz="2800" dirty="0" err="1"/>
              <a:t>bridges.add</a:t>
            </a:r>
            <a:r>
              <a:rPr sz="2800" dirty="0"/>
              <a:t>(at)</a:t>
            </a:r>
          </a:p>
          <a:p>
            <a:pPr lvl="8" algn="l">
              <a:defRPr sz="3000"/>
            </a:pPr>
            <a:r>
              <a:rPr sz="2800" dirty="0" err="1"/>
              <a:t>bridges.add</a:t>
            </a:r>
            <a:r>
              <a:rPr sz="2800" dirty="0"/>
              <a:t>(to)</a:t>
            </a:r>
          </a:p>
          <a:p>
            <a:pPr lvl="4" algn="l">
              <a:defRPr sz="3000"/>
            </a:pPr>
            <a:r>
              <a:rPr sz="2800" b="1" dirty="0">
                <a:solidFill>
                  <a:schemeClr val="accent5">
                    <a:hueOff val="225206"/>
                    <a:satOff val="23568"/>
                    <a:lumOff val="38160"/>
                  </a:schemeClr>
                </a:solidFill>
              </a:rPr>
              <a:t>else</a:t>
            </a:r>
            <a:r>
              <a:rPr sz="2800" dirty="0"/>
              <a:t>:</a:t>
            </a:r>
          </a:p>
          <a:p>
            <a:pPr lvl="6" algn="l">
              <a:defRPr sz="3000"/>
            </a:pPr>
            <a:r>
              <a:rPr sz="2800" dirty="0"/>
              <a:t>low[at] = </a:t>
            </a:r>
            <a:r>
              <a:rPr sz="2800" b="1" dirty="0">
                <a:solidFill>
                  <a:schemeClr val="accent4">
                    <a:hueOff val="218867"/>
                    <a:satOff val="38688"/>
                    <a:lumOff val="18783"/>
                  </a:schemeClr>
                </a:solidFill>
              </a:rPr>
              <a:t>min</a:t>
            </a:r>
            <a:r>
              <a:rPr sz="2800" dirty="0"/>
              <a:t>(low[at], ids[to])</a:t>
            </a:r>
          </a:p>
        </p:txBody>
      </p:sp>
      <p:sp>
        <p:nvSpPr>
          <p:cNvPr id="2133" name="Rectangle"/>
          <p:cNvSpPr/>
          <p:nvPr/>
        </p:nvSpPr>
        <p:spPr>
          <a:xfrm>
            <a:off x="2998548" y="8963181"/>
            <a:ext cx="4979955" cy="467229"/>
          </a:xfrm>
          <a:prstGeom prst="rect">
            <a:avLst/>
          </a:prstGeom>
          <a:ln w="50800">
            <a:solidFill>
              <a:srgbClr val="FF1D19"/>
            </a:solidFill>
            <a:miter lim="400000"/>
          </a:ln>
        </p:spPr>
        <p:txBody>
          <a:bodyPr lIns="50800" tIns="50800" rIns="50800" bIns="50800" anchor="ctr">
            <a:normAutofit lnSpcReduction="10000"/>
          </a:bodyPr>
          <a:lstStyle/>
          <a:p>
            <a:pPr>
              <a:defRPr sz="2600">
                <a:latin typeface="+mn-lt"/>
                <a:ea typeface="+mn-ea"/>
                <a:cs typeface="+mn-cs"/>
                <a:sym typeface="Helvetica Light"/>
              </a:defRPr>
            </a:pPr>
            <a:endParaRPr/>
          </a:p>
        </p:txBody>
      </p:sp>
      <p:sp>
        <p:nvSpPr>
          <p:cNvPr id="2134" name="Line"/>
          <p:cNvSpPr/>
          <p:nvPr/>
        </p:nvSpPr>
        <p:spPr>
          <a:xfrm flipH="1">
            <a:off x="8127410" y="7775201"/>
            <a:ext cx="946680" cy="1187980"/>
          </a:xfrm>
          <a:prstGeom prst="line">
            <a:avLst/>
          </a:prstGeom>
          <a:ln w="63500">
            <a:solidFill>
              <a:srgbClr val="FF1D18"/>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8" name="Group"/>
          <p:cNvGrpSpPr/>
          <p:nvPr/>
        </p:nvGrpSpPr>
        <p:grpSpPr>
          <a:xfrm>
            <a:off x="3810000" y="2540000"/>
            <a:ext cx="5161030" cy="3402288"/>
            <a:chOff x="0" y="0"/>
            <a:chExt cx="5161029" cy="3402287"/>
          </a:xfrm>
        </p:grpSpPr>
        <p:sp>
          <p:nvSpPr>
            <p:cNvPr id="2136"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2137" name="1"/>
            <p:cNvSpPr/>
            <p:nvPr/>
          </p:nvSpPr>
          <p:spPr>
            <a:xfrm>
              <a:off x="0" y="1399655"/>
              <a:ext cx="682048"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2138" name="2"/>
            <p:cNvSpPr/>
            <p:nvPr/>
          </p:nvSpPr>
          <p:spPr>
            <a:xfrm>
              <a:off x="1342018" y="1219920"/>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2139" name="Circle"/>
            <p:cNvSpPr/>
            <p:nvPr/>
          </p:nvSpPr>
          <p:spPr>
            <a:xfrm>
              <a:off x="2950050" y="764517"/>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140" name="Circle"/>
            <p:cNvSpPr/>
            <p:nvPr/>
          </p:nvSpPr>
          <p:spPr>
            <a:xfrm>
              <a:off x="1629594" y="2720239"/>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141" name="Circle"/>
            <p:cNvSpPr/>
            <p:nvPr/>
          </p:nvSpPr>
          <p:spPr>
            <a:xfrm>
              <a:off x="3714515" y="0"/>
              <a:ext cx="682049" cy="682048"/>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142" name="Circle"/>
            <p:cNvSpPr/>
            <p:nvPr/>
          </p:nvSpPr>
          <p:spPr>
            <a:xfrm>
              <a:off x="2851789" y="2720239"/>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143" name="Circle"/>
            <p:cNvSpPr/>
            <p:nvPr/>
          </p:nvSpPr>
          <p:spPr>
            <a:xfrm>
              <a:off x="3714515" y="1529035"/>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144"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45"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46"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47" name="Circle"/>
            <p:cNvSpPr/>
            <p:nvPr/>
          </p:nvSpPr>
          <p:spPr>
            <a:xfrm>
              <a:off x="4478981" y="764517"/>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148" name="Line"/>
            <p:cNvSpPr/>
            <p:nvPr/>
          </p:nvSpPr>
          <p:spPr>
            <a:xfrm flipH="1" flipV="1">
              <a:off x="1772601" y="1896124"/>
              <a:ext cx="140871" cy="798759"/>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49"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50"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51"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52"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53"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54"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55"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56"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57"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2159"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160" name="1"/>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2161" name="0"/>
          <p:cNvSpPr txBox="1"/>
          <p:nvPr/>
        </p:nvSpPr>
        <p:spPr>
          <a:xfrm>
            <a:off x="5464783" y="323926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162" name="Line"/>
          <p:cNvSpPr/>
          <p:nvPr/>
        </p:nvSpPr>
        <p:spPr>
          <a:xfrm>
            <a:off x="5691804" y="5058170"/>
            <a:ext cx="48192" cy="268916"/>
          </a:xfrm>
          <a:prstGeom prst="line">
            <a:avLst/>
          </a:prstGeom>
          <a:ln w="50800">
            <a:solidFill>
              <a:schemeClr val="accent6">
                <a:hueOff val="-297323"/>
                <a:satOff val="50343"/>
                <a:lumOff val="25667"/>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63"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164"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2165"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166"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2167"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2168"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169"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70"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2171"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2172"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73"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98" name="Group"/>
          <p:cNvGrpSpPr/>
          <p:nvPr/>
        </p:nvGrpSpPr>
        <p:grpSpPr>
          <a:xfrm>
            <a:off x="3810000" y="2540000"/>
            <a:ext cx="5161030" cy="3402288"/>
            <a:chOff x="0" y="0"/>
            <a:chExt cx="5161029" cy="3402287"/>
          </a:xfrm>
        </p:grpSpPr>
        <p:sp>
          <p:nvSpPr>
            <p:cNvPr id="2175"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2176" name="1"/>
            <p:cNvSpPr/>
            <p:nvPr/>
          </p:nvSpPr>
          <p:spPr>
            <a:xfrm>
              <a:off x="0" y="1399655"/>
              <a:ext cx="682048"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2177" name="2"/>
            <p:cNvSpPr/>
            <p:nvPr/>
          </p:nvSpPr>
          <p:spPr>
            <a:xfrm>
              <a:off x="1342018" y="121992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2178" name="Circle"/>
            <p:cNvSpPr/>
            <p:nvPr/>
          </p:nvSpPr>
          <p:spPr>
            <a:xfrm>
              <a:off x="2950050" y="764517"/>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179" name="3"/>
            <p:cNvSpPr/>
            <p:nvPr/>
          </p:nvSpPr>
          <p:spPr>
            <a:xfrm>
              <a:off x="1629594" y="2720239"/>
              <a:ext cx="682049" cy="682049"/>
            </a:xfrm>
            <a:prstGeom prst="ellipse">
              <a:avLst/>
            </a:prstGeom>
            <a:blipFill rotWithShape="1">
              <a:blip r:embed="rId4"/>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2180" name="Circle"/>
            <p:cNvSpPr/>
            <p:nvPr/>
          </p:nvSpPr>
          <p:spPr>
            <a:xfrm>
              <a:off x="3714515" y="0"/>
              <a:ext cx="682049" cy="682048"/>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181" name="Circle"/>
            <p:cNvSpPr/>
            <p:nvPr/>
          </p:nvSpPr>
          <p:spPr>
            <a:xfrm>
              <a:off x="2851789" y="2720239"/>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182" name="Circle"/>
            <p:cNvSpPr/>
            <p:nvPr/>
          </p:nvSpPr>
          <p:spPr>
            <a:xfrm>
              <a:off x="3714515" y="1529035"/>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183"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84"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85"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86" name="Circle"/>
            <p:cNvSpPr/>
            <p:nvPr/>
          </p:nvSpPr>
          <p:spPr>
            <a:xfrm>
              <a:off x="4478981" y="764517"/>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187"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88"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89"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90"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91"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92"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93"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94"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95"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96"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197"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2199"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200" name="1"/>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2201" name="0"/>
          <p:cNvSpPr txBox="1"/>
          <p:nvPr/>
        </p:nvSpPr>
        <p:spPr>
          <a:xfrm>
            <a:off x="5464783" y="323926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202" name="3"/>
          <p:cNvSpPr txBox="1"/>
          <p:nvPr/>
        </p:nvSpPr>
        <p:spPr>
          <a:xfrm>
            <a:off x="5143613" y="570146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2203"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204"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2205" name="Circle"/>
          <p:cNvSpPr/>
          <p:nvPr/>
        </p:nvSpPr>
        <p:spPr>
          <a:xfrm>
            <a:off x="8978900" y="126179"/>
            <a:ext cx="682048"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206"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2207"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2208" name="Circle"/>
          <p:cNvSpPr/>
          <p:nvPr/>
        </p:nvSpPr>
        <p:spPr>
          <a:xfrm>
            <a:off x="390167" y="126179"/>
            <a:ext cx="682049"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209"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0"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2211"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2212"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13"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Bridges and articulation points are important in graph theory because they often hint at weak points, bottlenecks or vulnerabilities in a graph. Therefore, it’s important to be able to quickly find/detect when and where these occur."/>
          <p:cNvSpPr txBox="1"/>
          <p:nvPr/>
        </p:nvSpPr>
        <p:spPr>
          <a:xfrm>
            <a:off x="395327" y="2846835"/>
            <a:ext cx="12214145" cy="287258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marL="571500" indent="-571500" algn="l">
              <a:buFont typeface="Arial" panose="020B0604020202020204" pitchFamily="34" charset="0"/>
              <a:buChar char="•"/>
            </a:pPr>
            <a:r>
              <a:rPr b="1" dirty="0">
                <a:solidFill>
                  <a:schemeClr val="accent6">
                    <a:hueOff val="-297323"/>
                    <a:satOff val="50343"/>
                    <a:lumOff val="25667"/>
                  </a:schemeClr>
                </a:solidFill>
              </a:rPr>
              <a:t>Bridges</a:t>
            </a:r>
            <a:r>
              <a:rPr dirty="0"/>
              <a:t> and </a:t>
            </a:r>
            <a:r>
              <a:rPr b="1" dirty="0">
                <a:solidFill>
                  <a:schemeClr val="accent6">
                    <a:hueOff val="-297323"/>
                    <a:satOff val="50343"/>
                    <a:lumOff val="25667"/>
                  </a:schemeClr>
                </a:solidFill>
              </a:rPr>
              <a:t>articulation points</a:t>
            </a:r>
            <a:r>
              <a:rPr dirty="0"/>
              <a:t> are important in graph theory because they often hint at </a:t>
            </a:r>
            <a:r>
              <a:rPr b="1" dirty="0">
                <a:solidFill>
                  <a:schemeClr val="accent4">
                    <a:hueOff val="218867"/>
                    <a:satOff val="38688"/>
                    <a:lumOff val="18783"/>
                  </a:schemeClr>
                </a:solidFill>
              </a:rPr>
              <a:t>weak points, bottlenecks or vulnerabilities in a graph</a:t>
            </a:r>
            <a:r>
              <a:rPr dirty="0"/>
              <a:t>. </a:t>
            </a:r>
            <a:endParaRPr lang="en-US" altLang="zh-TW" dirty="0"/>
          </a:p>
          <a:p>
            <a:pPr marL="571500" indent="-571500" algn="l">
              <a:buFont typeface="Arial" panose="020B0604020202020204" pitchFamily="34" charset="0"/>
              <a:buChar char="•"/>
            </a:pPr>
            <a:r>
              <a:rPr dirty="0"/>
              <a:t>Therefore, it’s important to be able to quickly find/detect when and where these occur.</a:t>
            </a:r>
          </a:p>
        </p:txBody>
      </p:sp>
      <p:sp>
        <p:nvSpPr>
          <p:cNvPr id="217" name="Both problems are related so we will develop an algorithm to find bridges and then modify it slightly to find articulation points."/>
          <p:cNvSpPr txBox="1"/>
          <p:nvPr/>
        </p:nvSpPr>
        <p:spPr>
          <a:xfrm>
            <a:off x="398947" y="6909698"/>
            <a:ext cx="12214145" cy="12105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pPr algn="l"/>
            <a:r>
              <a:rPr dirty="0"/>
              <a:t>Both problems are related so we will develop an algorithm to find bridges and then modify it slightly to find articulation points. </a:t>
            </a:r>
          </a:p>
        </p:txBody>
      </p:sp>
      <p:sp>
        <p:nvSpPr>
          <p:cNvPr id="218" name="What are bridges &amp; articulation points?"/>
          <p:cNvSpPr txBox="1"/>
          <p:nvPr/>
        </p:nvSpPr>
        <p:spPr>
          <a:xfrm>
            <a:off x="456638" y="185249"/>
            <a:ext cx="12106002" cy="190582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normAutofit lnSpcReduction="10000"/>
          </a:bodyPr>
          <a:lstStyle>
            <a:lvl1pPr defTabSz="356362">
              <a:defRPr sz="6100" b="1"/>
            </a:lvl1pPr>
          </a:lstStyle>
          <a:p>
            <a:r>
              <a:t>What are bridges &amp; articulation points?</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38" name="Group"/>
          <p:cNvGrpSpPr/>
          <p:nvPr/>
        </p:nvGrpSpPr>
        <p:grpSpPr>
          <a:xfrm>
            <a:off x="3810000" y="2540000"/>
            <a:ext cx="5161030" cy="3402288"/>
            <a:chOff x="0" y="0"/>
            <a:chExt cx="5161029" cy="3402287"/>
          </a:xfrm>
        </p:grpSpPr>
        <p:sp>
          <p:nvSpPr>
            <p:cNvPr id="2215"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2216" name="1"/>
            <p:cNvSpPr/>
            <p:nvPr/>
          </p:nvSpPr>
          <p:spPr>
            <a:xfrm>
              <a:off x="0" y="1399655"/>
              <a:ext cx="682048"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2217" name="2"/>
            <p:cNvSpPr/>
            <p:nvPr/>
          </p:nvSpPr>
          <p:spPr>
            <a:xfrm>
              <a:off x="1342018" y="121992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2218" name="Circle"/>
            <p:cNvSpPr/>
            <p:nvPr/>
          </p:nvSpPr>
          <p:spPr>
            <a:xfrm>
              <a:off x="2950050" y="764517"/>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219" name="3"/>
            <p:cNvSpPr/>
            <p:nvPr/>
          </p:nvSpPr>
          <p:spPr>
            <a:xfrm>
              <a:off x="1629594" y="2720239"/>
              <a:ext cx="682049" cy="682049"/>
            </a:xfrm>
            <a:prstGeom prst="ellipse">
              <a:avLst/>
            </a:prstGeom>
            <a:blipFill rotWithShape="1">
              <a:blip r:embed="rId4"/>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2220" name="Circle"/>
            <p:cNvSpPr/>
            <p:nvPr/>
          </p:nvSpPr>
          <p:spPr>
            <a:xfrm>
              <a:off x="3714515" y="0"/>
              <a:ext cx="682049" cy="682048"/>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221" name="Circle"/>
            <p:cNvSpPr/>
            <p:nvPr/>
          </p:nvSpPr>
          <p:spPr>
            <a:xfrm>
              <a:off x="2851789" y="2720239"/>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222" name="Circle"/>
            <p:cNvSpPr/>
            <p:nvPr/>
          </p:nvSpPr>
          <p:spPr>
            <a:xfrm>
              <a:off x="3714515" y="1529035"/>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223"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224"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225"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226" name="Circle"/>
            <p:cNvSpPr/>
            <p:nvPr/>
          </p:nvSpPr>
          <p:spPr>
            <a:xfrm>
              <a:off x="4478981" y="764517"/>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227"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228" name="Line"/>
            <p:cNvSpPr/>
            <p:nvPr/>
          </p:nvSpPr>
          <p:spPr>
            <a:xfrm flipH="1">
              <a:off x="2330964" y="3064056"/>
              <a:ext cx="499873" cy="1530"/>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229"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230"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231"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232"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233"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234"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235"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236"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237"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2239"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240" name="1"/>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2241" name="0"/>
          <p:cNvSpPr txBox="1"/>
          <p:nvPr/>
        </p:nvSpPr>
        <p:spPr>
          <a:xfrm>
            <a:off x="5464783" y="323926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242" name="3"/>
          <p:cNvSpPr txBox="1"/>
          <p:nvPr/>
        </p:nvSpPr>
        <p:spPr>
          <a:xfrm>
            <a:off x="5143613" y="570146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2243" name="Line"/>
          <p:cNvSpPr/>
          <p:nvPr/>
        </p:nvSpPr>
        <p:spPr>
          <a:xfrm flipV="1">
            <a:off x="6466306" y="5598019"/>
            <a:ext cx="255823" cy="6119"/>
          </a:xfrm>
          <a:prstGeom prst="line">
            <a:avLst/>
          </a:prstGeom>
          <a:ln w="50800">
            <a:solidFill>
              <a:schemeClr val="accent6">
                <a:hueOff val="-297323"/>
                <a:satOff val="50343"/>
                <a:lumOff val="25667"/>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44"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245"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2246" name="Circle"/>
          <p:cNvSpPr/>
          <p:nvPr/>
        </p:nvSpPr>
        <p:spPr>
          <a:xfrm>
            <a:off x="8978900" y="126179"/>
            <a:ext cx="682048"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247"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2248"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2249" name="Circle"/>
          <p:cNvSpPr/>
          <p:nvPr/>
        </p:nvSpPr>
        <p:spPr>
          <a:xfrm>
            <a:off x="390167" y="126179"/>
            <a:ext cx="682049"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250"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1"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2252"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2253"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54"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80" name="Group"/>
          <p:cNvGrpSpPr/>
          <p:nvPr/>
        </p:nvGrpSpPr>
        <p:grpSpPr>
          <a:xfrm>
            <a:off x="3810000" y="2540000"/>
            <a:ext cx="5161030" cy="3402288"/>
            <a:chOff x="0" y="0"/>
            <a:chExt cx="5161029" cy="3402287"/>
          </a:xfrm>
        </p:grpSpPr>
        <p:sp>
          <p:nvSpPr>
            <p:cNvPr id="2256"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2257" name="1"/>
            <p:cNvSpPr/>
            <p:nvPr/>
          </p:nvSpPr>
          <p:spPr>
            <a:xfrm>
              <a:off x="0" y="1399655"/>
              <a:ext cx="682048"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2258" name="2"/>
            <p:cNvSpPr/>
            <p:nvPr/>
          </p:nvSpPr>
          <p:spPr>
            <a:xfrm>
              <a:off x="1342018" y="121992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2259" name="Circle"/>
            <p:cNvSpPr/>
            <p:nvPr/>
          </p:nvSpPr>
          <p:spPr>
            <a:xfrm>
              <a:off x="2950050" y="764517"/>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260" name="3"/>
            <p:cNvSpPr/>
            <p:nvPr/>
          </p:nvSpPr>
          <p:spPr>
            <a:xfrm>
              <a:off x="1629594"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2261" name="Circle"/>
            <p:cNvSpPr/>
            <p:nvPr/>
          </p:nvSpPr>
          <p:spPr>
            <a:xfrm>
              <a:off x="3714515" y="0"/>
              <a:ext cx="682049" cy="682048"/>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262" name="4"/>
            <p:cNvSpPr/>
            <p:nvPr/>
          </p:nvSpPr>
          <p:spPr>
            <a:xfrm>
              <a:off x="2851789" y="2720239"/>
              <a:ext cx="682049" cy="682049"/>
            </a:xfrm>
            <a:prstGeom prst="ellipse">
              <a:avLst/>
            </a:prstGeom>
            <a:blipFill rotWithShape="1">
              <a:blip r:embed="rId4"/>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2263" name="Circle"/>
            <p:cNvSpPr/>
            <p:nvPr/>
          </p:nvSpPr>
          <p:spPr>
            <a:xfrm>
              <a:off x="3714515" y="1529035"/>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264"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265"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266"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267" name="Circle"/>
            <p:cNvSpPr/>
            <p:nvPr/>
          </p:nvSpPr>
          <p:spPr>
            <a:xfrm>
              <a:off x="4478981" y="764517"/>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268"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269"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270"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271"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272"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273"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274"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275"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276"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277"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278"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279"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2281"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282" name="1"/>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2283" name="0"/>
          <p:cNvSpPr txBox="1"/>
          <p:nvPr/>
        </p:nvSpPr>
        <p:spPr>
          <a:xfrm>
            <a:off x="5464783" y="323926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284" name="3"/>
          <p:cNvSpPr txBox="1"/>
          <p:nvPr/>
        </p:nvSpPr>
        <p:spPr>
          <a:xfrm>
            <a:off x="5143613" y="570146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2285" name="4"/>
          <p:cNvSpPr txBox="1"/>
          <p:nvPr/>
        </p:nvSpPr>
        <p:spPr>
          <a:xfrm>
            <a:off x="6862796" y="588743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2286"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287"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2288" name="Circle"/>
          <p:cNvSpPr/>
          <p:nvPr/>
        </p:nvSpPr>
        <p:spPr>
          <a:xfrm>
            <a:off x="8978900" y="126179"/>
            <a:ext cx="682048"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289"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2290"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2291" name="Circle"/>
          <p:cNvSpPr/>
          <p:nvPr/>
        </p:nvSpPr>
        <p:spPr>
          <a:xfrm>
            <a:off x="390167" y="126179"/>
            <a:ext cx="682049"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292"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3"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2294"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2295"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96"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22" name="Group"/>
          <p:cNvGrpSpPr/>
          <p:nvPr/>
        </p:nvGrpSpPr>
        <p:grpSpPr>
          <a:xfrm>
            <a:off x="3810000" y="2540000"/>
            <a:ext cx="5161030" cy="3402288"/>
            <a:chOff x="0" y="0"/>
            <a:chExt cx="5161029" cy="3402287"/>
          </a:xfrm>
        </p:grpSpPr>
        <p:sp>
          <p:nvSpPr>
            <p:cNvPr id="2298"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2299" name="1"/>
            <p:cNvSpPr/>
            <p:nvPr/>
          </p:nvSpPr>
          <p:spPr>
            <a:xfrm>
              <a:off x="0" y="1399655"/>
              <a:ext cx="682048"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2300" name="2"/>
            <p:cNvSpPr/>
            <p:nvPr/>
          </p:nvSpPr>
          <p:spPr>
            <a:xfrm>
              <a:off x="1342018" y="121992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2301" name="Circle"/>
            <p:cNvSpPr/>
            <p:nvPr/>
          </p:nvSpPr>
          <p:spPr>
            <a:xfrm>
              <a:off x="2950050" y="764517"/>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302" name="3"/>
            <p:cNvSpPr/>
            <p:nvPr/>
          </p:nvSpPr>
          <p:spPr>
            <a:xfrm>
              <a:off x="1629594" y="2720239"/>
              <a:ext cx="682049" cy="682049"/>
            </a:xfrm>
            <a:prstGeom prst="ellipse">
              <a:avLst/>
            </a:prstGeom>
            <a:blipFill rotWithShape="1">
              <a:blip r:embed="rId4"/>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2303" name="Circle"/>
            <p:cNvSpPr/>
            <p:nvPr/>
          </p:nvSpPr>
          <p:spPr>
            <a:xfrm>
              <a:off x="3714515" y="0"/>
              <a:ext cx="682049" cy="682048"/>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304"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2305" name="Circle"/>
            <p:cNvSpPr/>
            <p:nvPr/>
          </p:nvSpPr>
          <p:spPr>
            <a:xfrm>
              <a:off x="3714515" y="1529035"/>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306"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07"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08"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09" name="Circle"/>
            <p:cNvSpPr/>
            <p:nvPr/>
          </p:nvSpPr>
          <p:spPr>
            <a:xfrm>
              <a:off x="4478981" y="764517"/>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310"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11"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12"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13"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14"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15"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16"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17"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18"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19"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20"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21"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2323"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324" name="1"/>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2325" name="0"/>
          <p:cNvSpPr txBox="1"/>
          <p:nvPr/>
        </p:nvSpPr>
        <p:spPr>
          <a:xfrm>
            <a:off x="5464783" y="323926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326" name="3"/>
          <p:cNvSpPr txBox="1"/>
          <p:nvPr/>
        </p:nvSpPr>
        <p:spPr>
          <a:xfrm>
            <a:off x="5143613" y="570146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2327" name="4"/>
          <p:cNvSpPr txBox="1"/>
          <p:nvPr/>
        </p:nvSpPr>
        <p:spPr>
          <a:xfrm>
            <a:off x="6862796" y="588743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2328"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329"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2330" name="Circle"/>
          <p:cNvSpPr/>
          <p:nvPr/>
        </p:nvSpPr>
        <p:spPr>
          <a:xfrm>
            <a:off x="8978900" y="126179"/>
            <a:ext cx="682048"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331"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2332"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2333" name="Circle"/>
          <p:cNvSpPr/>
          <p:nvPr/>
        </p:nvSpPr>
        <p:spPr>
          <a:xfrm>
            <a:off x="390167" y="126179"/>
            <a:ext cx="682049"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334"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5"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2336"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2337"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38"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64" name="Group"/>
          <p:cNvGrpSpPr/>
          <p:nvPr/>
        </p:nvGrpSpPr>
        <p:grpSpPr>
          <a:xfrm>
            <a:off x="3810000" y="2540000"/>
            <a:ext cx="5161030" cy="3402288"/>
            <a:chOff x="0" y="0"/>
            <a:chExt cx="5161029" cy="3402287"/>
          </a:xfrm>
        </p:grpSpPr>
        <p:sp>
          <p:nvSpPr>
            <p:cNvPr id="2340"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2341" name="1"/>
            <p:cNvSpPr/>
            <p:nvPr/>
          </p:nvSpPr>
          <p:spPr>
            <a:xfrm>
              <a:off x="0" y="1399655"/>
              <a:ext cx="682048"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2342" name="2"/>
            <p:cNvSpPr/>
            <p:nvPr/>
          </p:nvSpPr>
          <p:spPr>
            <a:xfrm>
              <a:off x="1342018" y="1219920"/>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2343" name="Circle"/>
            <p:cNvSpPr/>
            <p:nvPr/>
          </p:nvSpPr>
          <p:spPr>
            <a:xfrm>
              <a:off x="2950050" y="764517"/>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344" name="3"/>
            <p:cNvSpPr/>
            <p:nvPr/>
          </p:nvSpPr>
          <p:spPr>
            <a:xfrm>
              <a:off x="1629594"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2345" name="Circle"/>
            <p:cNvSpPr/>
            <p:nvPr/>
          </p:nvSpPr>
          <p:spPr>
            <a:xfrm>
              <a:off x="3714515" y="0"/>
              <a:ext cx="682049" cy="682048"/>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346"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2347" name="Circle"/>
            <p:cNvSpPr/>
            <p:nvPr/>
          </p:nvSpPr>
          <p:spPr>
            <a:xfrm>
              <a:off x="3714515" y="1529035"/>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348"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49"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50"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51" name="Circle"/>
            <p:cNvSpPr/>
            <p:nvPr/>
          </p:nvSpPr>
          <p:spPr>
            <a:xfrm>
              <a:off x="4478981" y="764517"/>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352"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53"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54"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55"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56"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57"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58"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59"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60"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61"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62"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63"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2365"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366" name="1"/>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2367" name="0"/>
          <p:cNvSpPr txBox="1"/>
          <p:nvPr/>
        </p:nvSpPr>
        <p:spPr>
          <a:xfrm>
            <a:off x="5464783" y="323926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368" name="3"/>
          <p:cNvSpPr txBox="1"/>
          <p:nvPr/>
        </p:nvSpPr>
        <p:spPr>
          <a:xfrm>
            <a:off x="5143613" y="570146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2369" name="4"/>
          <p:cNvSpPr txBox="1"/>
          <p:nvPr/>
        </p:nvSpPr>
        <p:spPr>
          <a:xfrm>
            <a:off x="6862796" y="588743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2370"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371"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2372"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373"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2374"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2375"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376"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7"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2378"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2379"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80"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06" name="Group"/>
          <p:cNvGrpSpPr/>
          <p:nvPr/>
        </p:nvGrpSpPr>
        <p:grpSpPr>
          <a:xfrm>
            <a:off x="3810000" y="2540000"/>
            <a:ext cx="5161030" cy="3402288"/>
            <a:chOff x="0" y="0"/>
            <a:chExt cx="5161029" cy="3402287"/>
          </a:xfrm>
        </p:grpSpPr>
        <p:sp>
          <p:nvSpPr>
            <p:cNvPr id="2382"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2383" name="1"/>
            <p:cNvSpPr/>
            <p:nvPr/>
          </p:nvSpPr>
          <p:spPr>
            <a:xfrm>
              <a:off x="0" y="1399655"/>
              <a:ext cx="682048"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2384" name="2"/>
            <p:cNvSpPr/>
            <p:nvPr/>
          </p:nvSpPr>
          <p:spPr>
            <a:xfrm>
              <a:off x="1342018" y="1219920"/>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2385" name="Circle"/>
            <p:cNvSpPr/>
            <p:nvPr/>
          </p:nvSpPr>
          <p:spPr>
            <a:xfrm>
              <a:off x="2950050" y="764517"/>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386" name="3"/>
            <p:cNvSpPr/>
            <p:nvPr/>
          </p:nvSpPr>
          <p:spPr>
            <a:xfrm>
              <a:off x="1629594"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2387" name="Circle"/>
            <p:cNvSpPr/>
            <p:nvPr/>
          </p:nvSpPr>
          <p:spPr>
            <a:xfrm>
              <a:off x="3714515" y="0"/>
              <a:ext cx="682049" cy="682048"/>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388"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2389" name="Circle"/>
            <p:cNvSpPr/>
            <p:nvPr/>
          </p:nvSpPr>
          <p:spPr>
            <a:xfrm>
              <a:off x="3714515" y="1529035"/>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390"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91"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92"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93" name="Circle"/>
            <p:cNvSpPr/>
            <p:nvPr/>
          </p:nvSpPr>
          <p:spPr>
            <a:xfrm>
              <a:off x="4478981" y="764517"/>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394"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95"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96" name="Line"/>
            <p:cNvSpPr/>
            <p:nvPr/>
          </p:nvSpPr>
          <p:spPr>
            <a:xfrm flipH="1">
              <a:off x="2039800" y="1211728"/>
              <a:ext cx="914433" cy="264065"/>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97"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98"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99"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00"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01"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02"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03"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04"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05"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2407"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408" name="1"/>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2409" name="0"/>
          <p:cNvSpPr txBox="1"/>
          <p:nvPr/>
        </p:nvSpPr>
        <p:spPr>
          <a:xfrm>
            <a:off x="5464783" y="323926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410" name="3"/>
          <p:cNvSpPr txBox="1"/>
          <p:nvPr/>
        </p:nvSpPr>
        <p:spPr>
          <a:xfrm>
            <a:off x="5143613" y="570146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2411" name="4"/>
          <p:cNvSpPr txBox="1"/>
          <p:nvPr/>
        </p:nvSpPr>
        <p:spPr>
          <a:xfrm>
            <a:off x="6862796" y="588743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2412" name="Line"/>
          <p:cNvSpPr/>
          <p:nvPr/>
        </p:nvSpPr>
        <p:spPr>
          <a:xfrm flipV="1">
            <a:off x="6594827" y="3735352"/>
            <a:ext cx="245835" cy="62641"/>
          </a:xfrm>
          <a:prstGeom prst="line">
            <a:avLst/>
          </a:prstGeom>
          <a:ln w="50800">
            <a:solidFill>
              <a:schemeClr val="accent6">
                <a:hueOff val="-297323"/>
                <a:satOff val="50343"/>
                <a:lumOff val="25667"/>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13"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414"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2415"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416"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2417"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2418"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419"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0"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2421"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2422"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23"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0" name="Group"/>
          <p:cNvGrpSpPr/>
          <p:nvPr/>
        </p:nvGrpSpPr>
        <p:grpSpPr>
          <a:xfrm>
            <a:off x="3810000" y="2540000"/>
            <a:ext cx="5161030" cy="3402288"/>
            <a:chOff x="0" y="0"/>
            <a:chExt cx="5161029" cy="3402287"/>
          </a:xfrm>
        </p:grpSpPr>
        <p:sp>
          <p:nvSpPr>
            <p:cNvPr id="2425"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2426" name="1"/>
            <p:cNvSpPr/>
            <p:nvPr/>
          </p:nvSpPr>
          <p:spPr>
            <a:xfrm>
              <a:off x="0" y="1399655"/>
              <a:ext cx="682048"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2427" name="2"/>
            <p:cNvSpPr/>
            <p:nvPr/>
          </p:nvSpPr>
          <p:spPr>
            <a:xfrm>
              <a:off x="1342018" y="121992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2428" name="5"/>
            <p:cNvSpPr/>
            <p:nvPr/>
          </p:nvSpPr>
          <p:spPr>
            <a:xfrm>
              <a:off x="2950050" y="764517"/>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2429" name="3"/>
            <p:cNvSpPr/>
            <p:nvPr/>
          </p:nvSpPr>
          <p:spPr>
            <a:xfrm>
              <a:off x="1629594"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2430" name="Circle"/>
            <p:cNvSpPr/>
            <p:nvPr/>
          </p:nvSpPr>
          <p:spPr>
            <a:xfrm>
              <a:off x="3714515" y="0"/>
              <a:ext cx="682049" cy="682048"/>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431"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2432" name="Circle"/>
            <p:cNvSpPr/>
            <p:nvPr/>
          </p:nvSpPr>
          <p:spPr>
            <a:xfrm>
              <a:off x="3714515" y="1529035"/>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433"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34"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35"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36" name="Circle"/>
            <p:cNvSpPr/>
            <p:nvPr/>
          </p:nvSpPr>
          <p:spPr>
            <a:xfrm>
              <a:off x="4478981" y="764517"/>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437"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38"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39"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40"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41"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42"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43"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44"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45"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46"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47"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48"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49"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2451"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452" name="1"/>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2453" name="0"/>
          <p:cNvSpPr txBox="1"/>
          <p:nvPr/>
        </p:nvSpPr>
        <p:spPr>
          <a:xfrm>
            <a:off x="5464783" y="323926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454" name="3"/>
          <p:cNvSpPr txBox="1"/>
          <p:nvPr/>
        </p:nvSpPr>
        <p:spPr>
          <a:xfrm>
            <a:off x="5143613" y="570146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2455" name="4"/>
          <p:cNvSpPr txBox="1"/>
          <p:nvPr/>
        </p:nvSpPr>
        <p:spPr>
          <a:xfrm>
            <a:off x="6862796" y="588743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2456" name="5"/>
          <p:cNvSpPr txBox="1"/>
          <p:nvPr/>
        </p:nvSpPr>
        <p:spPr>
          <a:xfrm>
            <a:off x="6688621" y="280015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2457"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458"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2459"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460"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2461"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2462"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463"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64"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2465"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2466"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67"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94" name="Group"/>
          <p:cNvGrpSpPr/>
          <p:nvPr/>
        </p:nvGrpSpPr>
        <p:grpSpPr>
          <a:xfrm>
            <a:off x="3810000" y="2540000"/>
            <a:ext cx="5161030" cy="3402288"/>
            <a:chOff x="0" y="0"/>
            <a:chExt cx="5161029" cy="3402287"/>
          </a:xfrm>
        </p:grpSpPr>
        <p:sp>
          <p:nvSpPr>
            <p:cNvPr id="2469"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2470" name="1"/>
            <p:cNvSpPr/>
            <p:nvPr/>
          </p:nvSpPr>
          <p:spPr>
            <a:xfrm>
              <a:off x="0" y="1399655"/>
              <a:ext cx="682048"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2471" name="2"/>
            <p:cNvSpPr/>
            <p:nvPr/>
          </p:nvSpPr>
          <p:spPr>
            <a:xfrm>
              <a:off x="1342018" y="121992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2472" name="5"/>
            <p:cNvSpPr/>
            <p:nvPr/>
          </p:nvSpPr>
          <p:spPr>
            <a:xfrm>
              <a:off x="2950050" y="764517"/>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2473" name="3"/>
            <p:cNvSpPr/>
            <p:nvPr/>
          </p:nvSpPr>
          <p:spPr>
            <a:xfrm>
              <a:off x="1629594"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2474" name="Circle"/>
            <p:cNvSpPr/>
            <p:nvPr/>
          </p:nvSpPr>
          <p:spPr>
            <a:xfrm>
              <a:off x="3714515" y="0"/>
              <a:ext cx="682049" cy="682048"/>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475"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2476" name="Circle"/>
            <p:cNvSpPr/>
            <p:nvPr/>
          </p:nvSpPr>
          <p:spPr>
            <a:xfrm>
              <a:off x="3714515" y="1529035"/>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477"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78"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79"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80" name="Circle"/>
            <p:cNvSpPr/>
            <p:nvPr/>
          </p:nvSpPr>
          <p:spPr>
            <a:xfrm>
              <a:off x="4478981" y="764517"/>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481"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82"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83"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84" name="Line"/>
            <p:cNvSpPr/>
            <p:nvPr/>
          </p:nvSpPr>
          <p:spPr>
            <a:xfrm flipH="1">
              <a:off x="3534796" y="619509"/>
              <a:ext cx="274034" cy="230925"/>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85"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86"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87"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88"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89"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90"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91"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92"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93"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2495"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496" name="1"/>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2497" name="0"/>
          <p:cNvSpPr txBox="1"/>
          <p:nvPr/>
        </p:nvSpPr>
        <p:spPr>
          <a:xfrm>
            <a:off x="5464783" y="323926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498" name="3"/>
          <p:cNvSpPr txBox="1"/>
          <p:nvPr/>
        </p:nvSpPr>
        <p:spPr>
          <a:xfrm>
            <a:off x="5143613" y="570146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2499" name="4"/>
          <p:cNvSpPr txBox="1"/>
          <p:nvPr/>
        </p:nvSpPr>
        <p:spPr>
          <a:xfrm>
            <a:off x="6862796" y="588743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2500" name="5"/>
          <p:cNvSpPr txBox="1"/>
          <p:nvPr/>
        </p:nvSpPr>
        <p:spPr>
          <a:xfrm>
            <a:off x="6688621" y="280015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2501" name="Line"/>
          <p:cNvSpPr/>
          <p:nvPr/>
        </p:nvSpPr>
        <p:spPr>
          <a:xfrm flipV="1">
            <a:off x="7480452" y="3091885"/>
            <a:ext cx="186436" cy="182465"/>
          </a:xfrm>
          <a:prstGeom prst="line">
            <a:avLst/>
          </a:prstGeom>
          <a:ln w="50800">
            <a:solidFill>
              <a:schemeClr val="accent6">
                <a:hueOff val="-297323"/>
                <a:satOff val="50343"/>
                <a:lumOff val="25667"/>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02"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503"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2504"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505"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2506"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2507"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508"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09"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2510"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2511"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12"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40" name="Group"/>
          <p:cNvGrpSpPr/>
          <p:nvPr/>
        </p:nvGrpSpPr>
        <p:grpSpPr>
          <a:xfrm>
            <a:off x="3810000" y="2540000"/>
            <a:ext cx="5161030" cy="3402288"/>
            <a:chOff x="0" y="0"/>
            <a:chExt cx="5161029" cy="3402287"/>
          </a:xfrm>
        </p:grpSpPr>
        <p:sp>
          <p:nvSpPr>
            <p:cNvPr id="2514"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2515" name="1"/>
            <p:cNvSpPr/>
            <p:nvPr/>
          </p:nvSpPr>
          <p:spPr>
            <a:xfrm>
              <a:off x="0" y="1399655"/>
              <a:ext cx="682048"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2516" name="2"/>
            <p:cNvSpPr/>
            <p:nvPr/>
          </p:nvSpPr>
          <p:spPr>
            <a:xfrm>
              <a:off x="1342018" y="121992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2517" name="5"/>
            <p:cNvSpPr/>
            <p:nvPr/>
          </p:nvSpPr>
          <p:spPr>
            <a:xfrm>
              <a:off x="2950050"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2518" name="3"/>
            <p:cNvSpPr/>
            <p:nvPr/>
          </p:nvSpPr>
          <p:spPr>
            <a:xfrm>
              <a:off x="1629594"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2519" name="6"/>
            <p:cNvSpPr/>
            <p:nvPr/>
          </p:nvSpPr>
          <p:spPr>
            <a:xfrm>
              <a:off x="3714515" y="0"/>
              <a:ext cx="682049" cy="682048"/>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2520"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2521" name="Circle"/>
            <p:cNvSpPr/>
            <p:nvPr/>
          </p:nvSpPr>
          <p:spPr>
            <a:xfrm>
              <a:off x="3714515" y="1529035"/>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522"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23"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24"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25" name="Circle"/>
            <p:cNvSpPr/>
            <p:nvPr/>
          </p:nvSpPr>
          <p:spPr>
            <a:xfrm>
              <a:off x="4478981" y="764517"/>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526"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27"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28"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29"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30"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31"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32"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33"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34"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35"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36"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37"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38"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39"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2541"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542" name="1"/>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2543" name="0"/>
          <p:cNvSpPr txBox="1"/>
          <p:nvPr/>
        </p:nvSpPr>
        <p:spPr>
          <a:xfrm>
            <a:off x="5464783" y="323926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544" name="3"/>
          <p:cNvSpPr txBox="1"/>
          <p:nvPr/>
        </p:nvSpPr>
        <p:spPr>
          <a:xfrm>
            <a:off x="5143613" y="570146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2545" name="4"/>
          <p:cNvSpPr txBox="1"/>
          <p:nvPr/>
        </p:nvSpPr>
        <p:spPr>
          <a:xfrm>
            <a:off x="6862796" y="588743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2546" name="5"/>
          <p:cNvSpPr txBox="1"/>
          <p:nvPr/>
        </p:nvSpPr>
        <p:spPr>
          <a:xfrm>
            <a:off x="6688621" y="280015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2547" name="6"/>
          <p:cNvSpPr txBox="1"/>
          <p:nvPr/>
        </p:nvSpPr>
        <p:spPr>
          <a:xfrm>
            <a:off x="7664785" y="1983633"/>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2548"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549"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2550"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551"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2552"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2553"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554"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5"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2556"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2557"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58"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86" name="Group"/>
          <p:cNvGrpSpPr/>
          <p:nvPr/>
        </p:nvGrpSpPr>
        <p:grpSpPr>
          <a:xfrm>
            <a:off x="3810000" y="2540000"/>
            <a:ext cx="5161030" cy="3402288"/>
            <a:chOff x="0" y="0"/>
            <a:chExt cx="5161029" cy="3402287"/>
          </a:xfrm>
        </p:grpSpPr>
        <p:sp>
          <p:nvSpPr>
            <p:cNvPr id="2560"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2561" name="1"/>
            <p:cNvSpPr/>
            <p:nvPr/>
          </p:nvSpPr>
          <p:spPr>
            <a:xfrm>
              <a:off x="0" y="1399655"/>
              <a:ext cx="682048"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2562" name="2"/>
            <p:cNvSpPr/>
            <p:nvPr/>
          </p:nvSpPr>
          <p:spPr>
            <a:xfrm>
              <a:off x="1342018" y="121992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2563" name="5"/>
            <p:cNvSpPr/>
            <p:nvPr/>
          </p:nvSpPr>
          <p:spPr>
            <a:xfrm>
              <a:off x="2950050"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2564" name="3"/>
            <p:cNvSpPr/>
            <p:nvPr/>
          </p:nvSpPr>
          <p:spPr>
            <a:xfrm>
              <a:off x="1629594"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2565" name="6"/>
            <p:cNvSpPr/>
            <p:nvPr/>
          </p:nvSpPr>
          <p:spPr>
            <a:xfrm>
              <a:off x="3714515" y="0"/>
              <a:ext cx="682049" cy="682048"/>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2566"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2567" name="Circle"/>
            <p:cNvSpPr/>
            <p:nvPr/>
          </p:nvSpPr>
          <p:spPr>
            <a:xfrm>
              <a:off x="3714515" y="1529035"/>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568"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69"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70" name="Line"/>
            <p:cNvSpPr/>
            <p:nvPr/>
          </p:nvSpPr>
          <p:spPr>
            <a:xfrm flipH="1" flipV="1">
              <a:off x="1148757"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71" name="Circle"/>
            <p:cNvSpPr/>
            <p:nvPr/>
          </p:nvSpPr>
          <p:spPr>
            <a:xfrm>
              <a:off x="4478981" y="764517"/>
              <a:ext cx="682049" cy="682049"/>
            </a:xfrm>
            <a:prstGeom prst="ellipse">
              <a:avLst/>
            </a:prstGeom>
            <a:blipFill rotWithShape="1">
              <a:blip r:embed="rId4"/>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572"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73"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74"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75"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76"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77"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78" name="Line"/>
            <p:cNvSpPr/>
            <p:nvPr/>
          </p:nvSpPr>
          <p:spPr>
            <a:xfrm>
              <a:off x="4317656" y="577570"/>
              <a:ext cx="261240" cy="273005"/>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79"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80"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81"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82"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83"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84"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85"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2587"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588" name="1"/>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2589" name="0"/>
          <p:cNvSpPr txBox="1"/>
          <p:nvPr/>
        </p:nvSpPr>
        <p:spPr>
          <a:xfrm>
            <a:off x="5464783" y="323926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590" name="3"/>
          <p:cNvSpPr txBox="1"/>
          <p:nvPr/>
        </p:nvSpPr>
        <p:spPr>
          <a:xfrm>
            <a:off x="5143613" y="570146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2591" name="4"/>
          <p:cNvSpPr txBox="1"/>
          <p:nvPr/>
        </p:nvSpPr>
        <p:spPr>
          <a:xfrm>
            <a:off x="6862796" y="588743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2592" name="5"/>
          <p:cNvSpPr txBox="1"/>
          <p:nvPr/>
        </p:nvSpPr>
        <p:spPr>
          <a:xfrm>
            <a:off x="6688621" y="280015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2593" name="6"/>
          <p:cNvSpPr txBox="1"/>
          <p:nvPr/>
        </p:nvSpPr>
        <p:spPr>
          <a:xfrm>
            <a:off x="7664785" y="1983633"/>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2594" name="Line"/>
          <p:cNvSpPr/>
          <p:nvPr/>
        </p:nvSpPr>
        <p:spPr>
          <a:xfrm>
            <a:off x="8273972" y="3268065"/>
            <a:ext cx="183824" cy="187888"/>
          </a:xfrm>
          <a:prstGeom prst="line">
            <a:avLst/>
          </a:prstGeom>
          <a:ln w="50800">
            <a:solidFill>
              <a:schemeClr val="accent6">
                <a:hueOff val="-297323"/>
                <a:satOff val="50343"/>
                <a:lumOff val="25667"/>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5"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596"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2597"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598"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2599"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2600"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601"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2"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2603"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2604"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05"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34" name="Group"/>
          <p:cNvGrpSpPr/>
          <p:nvPr/>
        </p:nvGrpSpPr>
        <p:grpSpPr>
          <a:xfrm>
            <a:off x="3810000" y="2540000"/>
            <a:ext cx="5161030" cy="3402288"/>
            <a:chOff x="0" y="0"/>
            <a:chExt cx="5161029" cy="3402287"/>
          </a:xfrm>
        </p:grpSpPr>
        <p:sp>
          <p:nvSpPr>
            <p:cNvPr id="2607"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2608" name="1"/>
            <p:cNvSpPr/>
            <p:nvPr/>
          </p:nvSpPr>
          <p:spPr>
            <a:xfrm>
              <a:off x="0" y="1399655"/>
              <a:ext cx="682048"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2609" name="2"/>
            <p:cNvSpPr/>
            <p:nvPr/>
          </p:nvSpPr>
          <p:spPr>
            <a:xfrm>
              <a:off x="1342018" y="121992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2610" name="5"/>
            <p:cNvSpPr/>
            <p:nvPr/>
          </p:nvSpPr>
          <p:spPr>
            <a:xfrm>
              <a:off x="2950050"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2611" name="3"/>
            <p:cNvSpPr/>
            <p:nvPr/>
          </p:nvSpPr>
          <p:spPr>
            <a:xfrm>
              <a:off x="1629594"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2612"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2613"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2614" name="Circle"/>
            <p:cNvSpPr/>
            <p:nvPr/>
          </p:nvSpPr>
          <p:spPr>
            <a:xfrm>
              <a:off x="3714515" y="1529035"/>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615"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16"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17"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18" name="7"/>
            <p:cNvSpPr/>
            <p:nvPr/>
          </p:nvSpPr>
          <p:spPr>
            <a:xfrm>
              <a:off x="4478981" y="764517"/>
              <a:ext cx="682049" cy="682049"/>
            </a:xfrm>
            <a:prstGeom prst="ellipse">
              <a:avLst/>
            </a:prstGeom>
            <a:blipFill rotWithShape="1">
              <a:blip r:embed="rId4"/>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2619"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20"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21" name="Line"/>
            <p:cNvSpPr/>
            <p:nvPr/>
          </p:nvSpPr>
          <p:spPr>
            <a:xfrm flipH="1">
              <a:off x="2039800" y="1211728"/>
              <a:ext cx="914432"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22"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23" name="Line"/>
            <p:cNvSpPr/>
            <p:nvPr/>
          </p:nvSpPr>
          <p:spPr>
            <a:xfrm flipH="1">
              <a:off x="4305612" y="1345624"/>
              <a:ext cx="253298"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24"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25"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26"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27"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28"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29"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30"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31"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32"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33" name="Line"/>
            <p:cNvSpPr/>
            <p:nvPr/>
          </p:nvSpPr>
          <p:spPr>
            <a:xfrm>
              <a:off x="4463972" y="728065"/>
              <a:ext cx="183824"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2635"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636" name="1"/>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2637" name="0"/>
          <p:cNvSpPr txBox="1"/>
          <p:nvPr/>
        </p:nvSpPr>
        <p:spPr>
          <a:xfrm>
            <a:off x="5464783" y="323926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638" name="3"/>
          <p:cNvSpPr txBox="1"/>
          <p:nvPr/>
        </p:nvSpPr>
        <p:spPr>
          <a:xfrm>
            <a:off x="5143613" y="570146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2639" name="4"/>
          <p:cNvSpPr txBox="1"/>
          <p:nvPr/>
        </p:nvSpPr>
        <p:spPr>
          <a:xfrm>
            <a:off x="6862796" y="588743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2640" name="5"/>
          <p:cNvSpPr txBox="1"/>
          <p:nvPr/>
        </p:nvSpPr>
        <p:spPr>
          <a:xfrm>
            <a:off x="6688621" y="280015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2641" name="6"/>
          <p:cNvSpPr txBox="1"/>
          <p:nvPr/>
        </p:nvSpPr>
        <p:spPr>
          <a:xfrm>
            <a:off x="7664785" y="1983633"/>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2642" name="7"/>
          <p:cNvSpPr txBox="1"/>
          <p:nvPr/>
        </p:nvSpPr>
        <p:spPr>
          <a:xfrm>
            <a:off x="8994768" y="33254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2643"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644"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2645" name="Circle"/>
          <p:cNvSpPr/>
          <p:nvPr/>
        </p:nvSpPr>
        <p:spPr>
          <a:xfrm>
            <a:off x="8978900" y="126179"/>
            <a:ext cx="682048"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646"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2647"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2648" name="Circle"/>
          <p:cNvSpPr/>
          <p:nvPr/>
        </p:nvSpPr>
        <p:spPr>
          <a:xfrm>
            <a:off x="390167" y="126179"/>
            <a:ext cx="682049"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649"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0"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2651"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2652"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53"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4"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Bridges algorithm"/>
          <p:cNvSpPr txBox="1"/>
          <p:nvPr/>
        </p:nvSpPr>
        <p:spPr>
          <a:xfrm>
            <a:off x="458222" y="163961"/>
            <a:ext cx="12106002" cy="107647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normAutofit lnSpcReduction="10000"/>
          </a:bodyPr>
          <a:lstStyle>
            <a:lvl1pPr defTabSz="385572">
              <a:defRPr sz="6600" b="1"/>
            </a:lvl1pPr>
          </a:lstStyle>
          <a:p>
            <a:r>
              <a:t>Bridges algorithm</a:t>
            </a:r>
          </a:p>
        </p:txBody>
      </p:sp>
      <p:sp>
        <p:nvSpPr>
          <p:cNvPr id="221" name="Start at any node and do a Depth First Search (DFS) traversal labeling nodes with an increasing id value as you go. Keep track the id of each node and the smallest low-link value. During the DFS, bridges will be found where the id of the node your edge is coming from is less than the low link value of the node your edge is going to."/>
          <p:cNvSpPr txBox="1"/>
          <p:nvPr/>
        </p:nvSpPr>
        <p:spPr>
          <a:xfrm>
            <a:off x="535283" y="1761083"/>
            <a:ext cx="11951879" cy="3872855"/>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p>
            <a:pPr marL="457200" indent="-457200" algn="l">
              <a:buFont typeface="Arial" panose="020B0604020202020204" pitchFamily="34" charset="0"/>
              <a:buChar char="•"/>
              <a:defRPr sz="3500"/>
            </a:pPr>
            <a:r>
              <a:rPr dirty="0"/>
              <a:t>Start at any node and do a Depth First Search (DFS) traversal labeling nodes with an increasing id value as you go.</a:t>
            </a:r>
            <a:endParaRPr lang="en-US" altLang="zh-TW" dirty="0"/>
          </a:p>
          <a:p>
            <a:pPr marL="457200" indent="-457200" algn="l">
              <a:buFont typeface="Arial" panose="020B0604020202020204" pitchFamily="34" charset="0"/>
              <a:buChar char="•"/>
              <a:defRPr sz="3500"/>
            </a:pPr>
            <a:r>
              <a:rPr dirty="0"/>
              <a:t> Keep </a:t>
            </a:r>
            <a:r>
              <a:rPr b="1" dirty="0">
                <a:solidFill>
                  <a:schemeClr val="accent4">
                    <a:hueOff val="218867"/>
                    <a:satOff val="38688"/>
                    <a:lumOff val="18783"/>
                  </a:schemeClr>
                </a:solidFill>
              </a:rPr>
              <a:t>track the id of each node</a:t>
            </a:r>
            <a:r>
              <a:rPr dirty="0"/>
              <a:t> and the </a:t>
            </a:r>
            <a:r>
              <a:rPr b="1" dirty="0">
                <a:solidFill>
                  <a:schemeClr val="accent4">
                    <a:hueOff val="218867"/>
                    <a:satOff val="38688"/>
                    <a:lumOff val="18783"/>
                  </a:schemeClr>
                </a:solidFill>
              </a:rPr>
              <a:t>smallest</a:t>
            </a:r>
            <a:r>
              <a:rPr dirty="0"/>
              <a:t> </a:t>
            </a:r>
            <a:r>
              <a:rPr b="1" dirty="0">
                <a:solidFill>
                  <a:schemeClr val="accent6">
                    <a:hueOff val="-297323"/>
                    <a:satOff val="50343"/>
                    <a:lumOff val="25667"/>
                  </a:schemeClr>
                </a:solidFill>
              </a:rPr>
              <a:t>low-link</a:t>
            </a:r>
            <a:r>
              <a:rPr dirty="0"/>
              <a:t> value. </a:t>
            </a:r>
            <a:endParaRPr lang="en-US" altLang="zh-TW" dirty="0"/>
          </a:p>
          <a:p>
            <a:pPr marL="457200" indent="-457200" algn="l">
              <a:buFont typeface="Arial" panose="020B0604020202020204" pitchFamily="34" charset="0"/>
              <a:buChar char="•"/>
              <a:defRPr sz="3500"/>
            </a:pPr>
            <a:r>
              <a:rPr u="sng" dirty="0"/>
              <a:t>During</a:t>
            </a:r>
            <a:r>
              <a:rPr dirty="0"/>
              <a:t> the DFS, </a:t>
            </a:r>
            <a:r>
              <a:rPr dirty="0">
                <a:solidFill>
                  <a:srgbClr val="FF0000"/>
                </a:solidFill>
              </a:rPr>
              <a:t>bridges will be found </a:t>
            </a:r>
            <a:r>
              <a:rPr dirty="0"/>
              <a:t>where the id of the node your edge is coming from is </a:t>
            </a:r>
            <a:r>
              <a:rPr dirty="0">
                <a:solidFill>
                  <a:srgbClr val="FF0000"/>
                </a:solidFill>
              </a:rPr>
              <a:t>less than </a:t>
            </a:r>
            <a:r>
              <a:rPr dirty="0"/>
              <a:t>the low link value of the node your edge is going to.</a:t>
            </a:r>
          </a:p>
        </p:txBody>
      </p:sp>
      <p:sp>
        <p:nvSpPr>
          <p:cNvPr id="222" name="NOTE: The low-link value of a node is defined as the smallest [lowest] id reachable from that node when doing a DFS (including itself)."/>
          <p:cNvSpPr txBox="1"/>
          <p:nvPr/>
        </p:nvSpPr>
        <p:spPr>
          <a:xfrm>
            <a:off x="458222" y="6936639"/>
            <a:ext cx="11716361" cy="176458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pPr algn="l"/>
            <a:r>
              <a:rPr b="1" dirty="0">
                <a:solidFill>
                  <a:srgbClr val="FF0000"/>
                </a:solidFill>
              </a:rPr>
              <a:t>NOTE</a:t>
            </a:r>
            <a:r>
              <a:rPr dirty="0"/>
              <a:t>: The </a:t>
            </a:r>
            <a:r>
              <a:rPr b="1" dirty="0">
                <a:solidFill>
                  <a:schemeClr val="accent6">
                    <a:hueOff val="-297323"/>
                    <a:satOff val="50343"/>
                    <a:lumOff val="25667"/>
                  </a:schemeClr>
                </a:solidFill>
              </a:rPr>
              <a:t>low-link</a:t>
            </a:r>
            <a:r>
              <a:rPr dirty="0"/>
              <a:t> value of a node is defined as the smallest [lowest] id reachable from that node when doing a DFS (including itself).</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83" name="Group"/>
          <p:cNvGrpSpPr/>
          <p:nvPr/>
        </p:nvGrpSpPr>
        <p:grpSpPr>
          <a:xfrm>
            <a:off x="3810000" y="2540000"/>
            <a:ext cx="5161030" cy="3402288"/>
            <a:chOff x="0" y="0"/>
            <a:chExt cx="5161029" cy="3402287"/>
          </a:xfrm>
        </p:grpSpPr>
        <p:sp>
          <p:nvSpPr>
            <p:cNvPr id="2656"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2657" name="1"/>
            <p:cNvSpPr/>
            <p:nvPr/>
          </p:nvSpPr>
          <p:spPr>
            <a:xfrm>
              <a:off x="0" y="1399655"/>
              <a:ext cx="682048"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2658" name="2"/>
            <p:cNvSpPr/>
            <p:nvPr/>
          </p:nvSpPr>
          <p:spPr>
            <a:xfrm>
              <a:off x="1342018" y="121992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2659" name="5"/>
            <p:cNvSpPr/>
            <p:nvPr/>
          </p:nvSpPr>
          <p:spPr>
            <a:xfrm>
              <a:off x="2950050"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2660" name="3"/>
            <p:cNvSpPr/>
            <p:nvPr/>
          </p:nvSpPr>
          <p:spPr>
            <a:xfrm>
              <a:off x="1629594"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2661"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2662"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2663" name="Circle"/>
            <p:cNvSpPr/>
            <p:nvPr/>
          </p:nvSpPr>
          <p:spPr>
            <a:xfrm>
              <a:off x="3714515" y="1529035"/>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664"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65"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66"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67" name="7"/>
            <p:cNvSpPr/>
            <p:nvPr/>
          </p:nvSpPr>
          <p:spPr>
            <a:xfrm>
              <a:off x="4478981" y="764517"/>
              <a:ext cx="682049" cy="682049"/>
            </a:xfrm>
            <a:prstGeom prst="ellipse">
              <a:avLst/>
            </a:prstGeom>
            <a:blipFill rotWithShape="1">
              <a:blip r:embed="rId4"/>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2668"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69"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70" name="Line"/>
            <p:cNvSpPr/>
            <p:nvPr/>
          </p:nvSpPr>
          <p:spPr>
            <a:xfrm flipH="1">
              <a:off x="2039800" y="1211728"/>
              <a:ext cx="914432"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71"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72" name="Line"/>
            <p:cNvSpPr/>
            <p:nvPr/>
          </p:nvSpPr>
          <p:spPr>
            <a:xfrm flipH="1">
              <a:off x="4305612" y="1345624"/>
              <a:ext cx="253298" cy="267668"/>
            </a:xfrm>
            <a:prstGeom prst="line">
              <a:avLst/>
            </a:prstGeom>
            <a:noFill/>
            <a:ln w="50800" cap="flat">
              <a:solidFill>
                <a:schemeClr val="accent6">
                  <a:hueOff val="-297323"/>
                  <a:satOff val="50343"/>
                  <a:lumOff val="25667"/>
                </a:schemeClr>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73"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74"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75"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76"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77"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78"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79"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80"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81"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82" name="Line"/>
            <p:cNvSpPr/>
            <p:nvPr/>
          </p:nvSpPr>
          <p:spPr>
            <a:xfrm>
              <a:off x="4463972" y="728065"/>
              <a:ext cx="183824"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2684"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685" name="1"/>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2686" name="0"/>
          <p:cNvSpPr txBox="1"/>
          <p:nvPr/>
        </p:nvSpPr>
        <p:spPr>
          <a:xfrm>
            <a:off x="5464783" y="323926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687" name="3"/>
          <p:cNvSpPr txBox="1"/>
          <p:nvPr/>
        </p:nvSpPr>
        <p:spPr>
          <a:xfrm>
            <a:off x="5143613" y="570146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2688" name="4"/>
          <p:cNvSpPr txBox="1"/>
          <p:nvPr/>
        </p:nvSpPr>
        <p:spPr>
          <a:xfrm>
            <a:off x="6862796" y="588743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2689" name="5"/>
          <p:cNvSpPr txBox="1"/>
          <p:nvPr/>
        </p:nvSpPr>
        <p:spPr>
          <a:xfrm>
            <a:off x="6688621" y="280015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2690" name="6"/>
          <p:cNvSpPr txBox="1"/>
          <p:nvPr/>
        </p:nvSpPr>
        <p:spPr>
          <a:xfrm>
            <a:off x="7664785" y="1983633"/>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2691" name="7"/>
          <p:cNvSpPr txBox="1"/>
          <p:nvPr/>
        </p:nvSpPr>
        <p:spPr>
          <a:xfrm>
            <a:off x="8994768" y="33254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2692" name="Line"/>
          <p:cNvSpPr/>
          <p:nvPr/>
        </p:nvSpPr>
        <p:spPr>
          <a:xfrm flipH="1">
            <a:off x="8051394" y="4019813"/>
            <a:ext cx="191358" cy="215074"/>
          </a:xfrm>
          <a:prstGeom prst="line">
            <a:avLst/>
          </a:prstGeom>
          <a:ln w="50800">
            <a:solidFill>
              <a:schemeClr val="accent6">
                <a:hueOff val="-297323"/>
                <a:satOff val="50343"/>
                <a:lumOff val="25667"/>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93"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694"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2695" name="Circle"/>
          <p:cNvSpPr/>
          <p:nvPr/>
        </p:nvSpPr>
        <p:spPr>
          <a:xfrm>
            <a:off x="8978900" y="126179"/>
            <a:ext cx="682048"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696"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2697"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2698" name="Circle"/>
          <p:cNvSpPr/>
          <p:nvPr/>
        </p:nvSpPr>
        <p:spPr>
          <a:xfrm>
            <a:off x="390167" y="126179"/>
            <a:ext cx="682049"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699"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0"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2701"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2702"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03"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4"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34" name="Group"/>
          <p:cNvGrpSpPr/>
          <p:nvPr/>
        </p:nvGrpSpPr>
        <p:grpSpPr>
          <a:xfrm>
            <a:off x="3810000" y="2540000"/>
            <a:ext cx="5161030" cy="3402288"/>
            <a:chOff x="0" y="0"/>
            <a:chExt cx="5161029" cy="3402287"/>
          </a:xfrm>
        </p:grpSpPr>
        <p:sp>
          <p:nvSpPr>
            <p:cNvPr id="2706"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2707" name="1"/>
            <p:cNvSpPr/>
            <p:nvPr/>
          </p:nvSpPr>
          <p:spPr>
            <a:xfrm>
              <a:off x="0" y="1399655"/>
              <a:ext cx="682048"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2708" name="2"/>
            <p:cNvSpPr/>
            <p:nvPr/>
          </p:nvSpPr>
          <p:spPr>
            <a:xfrm>
              <a:off x="1342018" y="121992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2709"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2710"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2711"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2712"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2713" name="8"/>
            <p:cNvSpPr/>
            <p:nvPr/>
          </p:nvSpPr>
          <p:spPr>
            <a:xfrm>
              <a:off x="3714515" y="1529035"/>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2714"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15"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16"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17"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2718"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19"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20" name="Line"/>
            <p:cNvSpPr/>
            <p:nvPr/>
          </p:nvSpPr>
          <p:spPr>
            <a:xfrm flipH="1">
              <a:off x="2039800" y="1211728"/>
              <a:ext cx="914432"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21"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22"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23"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24"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25"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26"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27"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28"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29"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30"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31"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32"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33" name="Line"/>
            <p:cNvSpPr/>
            <p:nvPr/>
          </p:nvSpPr>
          <p:spPr>
            <a:xfrm flipH="1">
              <a:off x="4241394" y="1479812"/>
              <a:ext cx="191358" cy="21507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2735"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736" name="1"/>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2737" name="0"/>
          <p:cNvSpPr txBox="1"/>
          <p:nvPr/>
        </p:nvSpPr>
        <p:spPr>
          <a:xfrm>
            <a:off x="5464783" y="323926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738" name="3"/>
          <p:cNvSpPr txBox="1"/>
          <p:nvPr/>
        </p:nvSpPr>
        <p:spPr>
          <a:xfrm>
            <a:off x="5143613" y="570146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2739" name="4"/>
          <p:cNvSpPr txBox="1"/>
          <p:nvPr/>
        </p:nvSpPr>
        <p:spPr>
          <a:xfrm>
            <a:off x="6862796" y="588743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2740" name="5"/>
          <p:cNvSpPr txBox="1"/>
          <p:nvPr/>
        </p:nvSpPr>
        <p:spPr>
          <a:xfrm>
            <a:off x="6688621" y="280015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2741" name="6"/>
          <p:cNvSpPr txBox="1"/>
          <p:nvPr/>
        </p:nvSpPr>
        <p:spPr>
          <a:xfrm>
            <a:off x="7664785" y="1983633"/>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2742" name="7"/>
          <p:cNvSpPr txBox="1"/>
          <p:nvPr/>
        </p:nvSpPr>
        <p:spPr>
          <a:xfrm>
            <a:off x="8994768" y="33254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2743" name="8"/>
          <p:cNvSpPr txBox="1"/>
          <p:nvPr/>
        </p:nvSpPr>
        <p:spPr>
          <a:xfrm>
            <a:off x="7664785" y="471436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8</a:t>
            </a:r>
          </a:p>
        </p:txBody>
      </p:sp>
      <p:sp>
        <p:nvSpPr>
          <p:cNvPr id="2744"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745"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2746"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747"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2748"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2749"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750"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1"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2752"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2753"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4"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5"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86" name="Group"/>
          <p:cNvGrpSpPr/>
          <p:nvPr/>
        </p:nvGrpSpPr>
        <p:grpSpPr>
          <a:xfrm>
            <a:off x="3810000" y="2540000"/>
            <a:ext cx="5161030" cy="3402288"/>
            <a:chOff x="0" y="0"/>
            <a:chExt cx="5161029" cy="3402287"/>
          </a:xfrm>
        </p:grpSpPr>
        <p:sp>
          <p:nvSpPr>
            <p:cNvPr id="2757"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2758" name="1"/>
            <p:cNvSpPr/>
            <p:nvPr/>
          </p:nvSpPr>
          <p:spPr>
            <a:xfrm>
              <a:off x="0" y="1399655"/>
              <a:ext cx="682048"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2759" name="2"/>
            <p:cNvSpPr/>
            <p:nvPr/>
          </p:nvSpPr>
          <p:spPr>
            <a:xfrm>
              <a:off x="1342018" y="121992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2760"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2761"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2762"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2763"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2764" name="8"/>
            <p:cNvSpPr/>
            <p:nvPr/>
          </p:nvSpPr>
          <p:spPr>
            <a:xfrm>
              <a:off x="3714515" y="1529035"/>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2765"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66"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67"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68"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2769"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70"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71" name="Line"/>
            <p:cNvSpPr/>
            <p:nvPr/>
          </p:nvSpPr>
          <p:spPr>
            <a:xfrm flipH="1">
              <a:off x="2039800" y="1211728"/>
              <a:ext cx="914432"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72"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73"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74"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75"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76"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77"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78"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79"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80"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81"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82"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83" name="Line"/>
            <p:cNvSpPr/>
            <p:nvPr/>
          </p:nvSpPr>
          <p:spPr>
            <a:xfrm flipH="1">
              <a:off x="4241394" y="1479812"/>
              <a:ext cx="191358" cy="21507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84" name="Line"/>
            <p:cNvSpPr/>
            <p:nvPr/>
          </p:nvSpPr>
          <p:spPr>
            <a:xfrm>
              <a:off x="3531629" y="1361226"/>
              <a:ext cx="280103" cy="254235"/>
            </a:xfrm>
            <a:prstGeom prst="line">
              <a:avLst/>
            </a:prstGeom>
            <a:noFill/>
            <a:ln w="50800" cap="flat">
              <a:solidFill>
                <a:schemeClr val="accent6">
                  <a:hueOff val="-297323"/>
                  <a:satOff val="50343"/>
                  <a:lumOff val="25667"/>
                </a:schemeClr>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785" name="Line"/>
            <p:cNvSpPr/>
            <p:nvPr/>
          </p:nvSpPr>
          <p:spPr>
            <a:xfrm flipH="1" flipV="1">
              <a:off x="3439243" y="1280019"/>
              <a:ext cx="184114" cy="165498"/>
            </a:xfrm>
            <a:prstGeom prst="line">
              <a:avLst/>
            </a:prstGeom>
            <a:noFill/>
            <a:ln w="50800" cap="flat">
              <a:solidFill>
                <a:schemeClr val="accent6">
                  <a:hueOff val="-297323"/>
                  <a:satOff val="50343"/>
                  <a:lumOff val="25667"/>
                </a:schemeClr>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2787"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788" name="1"/>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2789" name="0"/>
          <p:cNvSpPr txBox="1"/>
          <p:nvPr/>
        </p:nvSpPr>
        <p:spPr>
          <a:xfrm>
            <a:off x="5464783" y="323926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790" name="3"/>
          <p:cNvSpPr txBox="1"/>
          <p:nvPr/>
        </p:nvSpPr>
        <p:spPr>
          <a:xfrm>
            <a:off x="5143613" y="570146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2791" name="4"/>
          <p:cNvSpPr txBox="1"/>
          <p:nvPr/>
        </p:nvSpPr>
        <p:spPr>
          <a:xfrm>
            <a:off x="6862796" y="588743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2792" name="5"/>
          <p:cNvSpPr txBox="1"/>
          <p:nvPr/>
        </p:nvSpPr>
        <p:spPr>
          <a:xfrm>
            <a:off x="6688621" y="280015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2793" name="6"/>
          <p:cNvSpPr txBox="1"/>
          <p:nvPr/>
        </p:nvSpPr>
        <p:spPr>
          <a:xfrm>
            <a:off x="7664785" y="1983633"/>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2794" name="7"/>
          <p:cNvSpPr txBox="1"/>
          <p:nvPr/>
        </p:nvSpPr>
        <p:spPr>
          <a:xfrm>
            <a:off x="8994768" y="33254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2795" name="8"/>
          <p:cNvSpPr txBox="1"/>
          <p:nvPr/>
        </p:nvSpPr>
        <p:spPr>
          <a:xfrm>
            <a:off x="7664785" y="471436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8</a:t>
            </a:r>
          </a:p>
        </p:txBody>
      </p:sp>
      <p:sp>
        <p:nvSpPr>
          <p:cNvPr id="2796"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797"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2798"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799"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2800"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2801"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802"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3"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2804"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2805"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06"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7" name="Line"/>
          <p:cNvSpPr/>
          <p:nvPr/>
        </p:nvSpPr>
        <p:spPr>
          <a:xfrm>
            <a:off x="7341629" y="3901226"/>
            <a:ext cx="280103" cy="254235"/>
          </a:xfrm>
          <a:prstGeom prst="line">
            <a:avLst/>
          </a:prstGeom>
          <a:ln w="50800">
            <a:solidFill>
              <a:schemeClr val="accent6">
                <a:hueOff val="-297323"/>
                <a:satOff val="50343"/>
                <a:lumOff val="25667"/>
              </a:schemeClr>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38" name="Group"/>
          <p:cNvGrpSpPr/>
          <p:nvPr/>
        </p:nvGrpSpPr>
        <p:grpSpPr>
          <a:xfrm>
            <a:off x="3810000" y="2540000"/>
            <a:ext cx="5161030" cy="3402288"/>
            <a:chOff x="0" y="0"/>
            <a:chExt cx="5161029" cy="3402287"/>
          </a:xfrm>
        </p:grpSpPr>
        <p:sp>
          <p:nvSpPr>
            <p:cNvPr id="2809"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2810"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2811"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2812"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2813"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2814"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2815"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2816" name="8"/>
            <p:cNvSpPr/>
            <p:nvPr/>
          </p:nvSpPr>
          <p:spPr>
            <a:xfrm>
              <a:off x="3714515" y="1529035"/>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2817"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18"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19"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20"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2821"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22"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23"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24"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25"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26"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27"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28"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29"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30"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31"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32"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33"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34"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35"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36"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37"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2839"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840" name="1"/>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2841" name="3"/>
          <p:cNvSpPr txBox="1"/>
          <p:nvPr/>
        </p:nvSpPr>
        <p:spPr>
          <a:xfrm>
            <a:off x="5143613" y="570146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2842" name="4"/>
          <p:cNvSpPr txBox="1"/>
          <p:nvPr/>
        </p:nvSpPr>
        <p:spPr>
          <a:xfrm>
            <a:off x="6862796" y="588743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2843" name="5"/>
          <p:cNvSpPr txBox="1"/>
          <p:nvPr/>
        </p:nvSpPr>
        <p:spPr>
          <a:xfrm>
            <a:off x="6688621" y="280015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2844" name="6"/>
          <p:cNvSpPr txBox="1"/>
          <p:nvPr/>
        </p:nvSpPr>
        <p:spPr>
          <a:xfrm>
            <a:off x="7664785" y="1983633"/>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2845" name="7"/>
          <p:cNvSpPr txBox="1"/>
          <p:nvPr/>
        </p:nvSpPr>
        <p:spPr>
          <a:xfrm>
            <a:off x="8994768" y="33254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7</a:t>
            </a:r>
          </a:p>
        </p:txBody>
      </p:sp>
      <p:sp>
        <p:nvSpPr>
          <p:cNvPr id="2846" name="5"/>
          <p:cNvSpPr txBox="1"/>
          <p:nvPr/>
        </p:nvSpPr>
        <p:spPr>
          <a:xfrm>
            <a:off x="7664785" y="471436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2847" name="0"/>
          <p:cNvSpPr txBox="1"/>
          <p:nvPr/>
        </p:nvSpPr>
        <p:spPr>
          <a:xfrm>
            <a:off x="5464783" y="323926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848"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849"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2850"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851"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2852"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2853"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854"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5"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2856"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2857"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58"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9"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90" name="Group"/>
          <p:cNvGrpSpPr/>
          <p:nvPr/>
        </p:nvGrpSpPr>
        <p:grpSpPr>
          <a:xfrm>
            <a:off x="3810000" y="2540000"/>
            <a:ext cx="5161030" cy="3402288"/>
            <a:chOff x="0" y="0"/>
            <a:chExt cx="5161029" cy="3402287"/>
          </a:xfrm>
        </p:grpSpPr>
        <p:sp>
          <p:nvSpPr>
            <p:cNvPr id="2861"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2862"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2863"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2864"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2865"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2866"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2867"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2868"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2869"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70"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71"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72" name="7"/>
            <p:cNvSpPr/>
            <p:nvPr/>
          </p:nvSpPr>
          <p:spPr>
            <a:xfrm>
              <a:off x="4478981" y="764517"/>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2873"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74"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75"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76"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77"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78"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79"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80"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81"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82"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83"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84"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85"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86"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87"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88"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889"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2891"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892" name="1"/>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2893" name="3"/>
          <p:cNvSpPr txBox="1"/>
          <p:nvPr/>
        </p:nvSpPr>
        <p:spPr>
          <a:xfrm>
            <a:off x="5143613" y="570146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2894" name="4"/>
          <p:cNvSpPr txBox="1"/>
          <p:nvPr/>
        </p:nvSpPr>
        <p:spPr>
          <a:xfrm>
            <a:off x="6862796" y="588743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2895" name="5"/>
          <p:cNvSpPr txBox="1"/>
          <p:nvPr/>
        </p:nvSpPr>
        <p:spPr>
          <a:xfrm>
            <a:off x="6688621" y="280015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2896" name="6"/>
          <p:cNvSpPr txBox="1"/>
          <p:nvPr/>
        </p:nvSpPr>
        <p:spPr>
          <a:xfrm>
            <a:off x="7664785" y="1983633"/>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6</a:t>
            </a:r>
          </a:p>
        </p:txBody>
      </p:sp>
      <p:sp>
        <p:nvSpPr>
          <p:cNvPr id="2897" name="5"/>
          <p:cNvSpPr txBox="1"/>
          <p:nvPr/>
        </p:nvSpPr>
        <p:spPr>
          <a:xfrm>
            <a:off x="8994768" y="33254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2898" name="5"/>
          <p:cNvSpPr txBox="1"/>
          <p:nvPr/>
        </p:nvSpPr>
        <p:spPr>
          <a:xfrm>
            <a:off x="7664785" y="471436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2899" name="0"/>
          <p:cNvSpPr txBox="1"/>
          <p:nvPr/>
        </p:nvSpPr>
        <p:spPr>
          <a:xfrm>
            <a:off x="5464783" y="323926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900"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901"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2902"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903"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2904"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2905"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906"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7"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2908"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2909"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10"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1"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3" name="# Perform Depth First Search (DFS) to find bridges.…"/>
          <p:cNvSpPr txBox="1"/>
          <p:nvPr/>
        </p:nvSpPr>
        <p:spPr>
          <a:xfrm>
            <a:off x="1632857" y="301188"/>
            <a:ext cx="9326880" cy="9151223"/>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spAutoFit/>
          </a:bodyPr>
          <a:lstStyle/>
          <a:p>
            <a:pPr algn="l">
              <a:defRPr sz="3000">
                <a:solidFill>
                  <a:schemeClr val="accent1">
                    <a:hueOff val="-242908"/>
                    <a:lumOff val="13873"/>
                  </a:schemeClr>
                </a:solidFill>
              </a:defRPr>
            </a:pPr>
            <a:r>
              <a:rPr sz="2800" dirty="0"/>
              <a:t># Perform Depth First Search (DFS) to find bridges.</a:t>
            </a:r>
          </a:p>
          <a:p>
            <a:pPr algn="l">
              <a:defRPr sz="3000">
                <a:solidFill>
                  <a:schemeClr val="accent1">
                    <a:hueOff val="-242908"/>
                    <a:lumOff val="13873"/>
                  </a:schemeClr>
                </a:solidFill>
              </a:defRPr>
            </a:pPr>
            <a:r>
              <a:rPr sz="2800" dirty="0"/>
              <a:t># at = current node, parent = previous node. The        </a:t>
            </a:r>
            <a:endParaRPr lang="en-US" altLang="zh-TW" sz="2800" dirty="0"/>
          </a:p>
          <a:p>
            <a:pPr algn="l">
              <a:defRPr sz="3000">
                <a:solidFill>
                  <a:schemeClr val="accent1">
                    <a:hueOff val="-242908"/>
                    <a:lumOff val="13873"/>
                  </a:schemeClr>
                </a:solidFill>
              </a:defRPr>
            </a:pPr>
            <a:r>
              <a:rPr sz="2800" dirty="0"/>
              <a:t># bridges list is always of even length and indexes     </a:t>
            </a:r>
            <a:endParaRPr lang="en-US" altLang="zh-TW" sz="2800" dirty="0"/>
          </a:p>
          <a:p>
            <a:pPr algn="l">
              <a:defRPr sz="3000">
                <a:solidFill>
                  <a:schemeClr val="accent1">
                    <a:hueOff val="-242908"/>
                    <a:lumOff val="13873"/>
                  </a:schemeClr>
                </a:solidFill>
              </a:defRPr>
            </a:pPr>
            <a:r>
              <a:rPr sz="2800" dirty="0"/>
              <a:t># (2*</a:t>
            </a:r>
            <a:r>
              <a:rPr sz="2800" dirty="0" err="1"/>
              <a:t>i</a:t>
            </a:r>
            <a:r>
              <a:rPr sz="2800" dirty="0"/>
              <a:t>, 2*i+1) form a bridge. For example, nodes at     </a:t>
            </a:r>
            <a:endParaRPr lang="en-US" altLang="zh-TW" sz="2800" dirty="0"/>
          </a:p>
          <a:p>
            <a:pPr algn="l">
              <a:defRPr sz="3000">
                <a:solidFill>
                  <a:schemeClr val="accent1">
                    <a:hueOff val="-242908"/>
                    <a:lumOff val="13873"/>
                  </a:schemeClr>
                </a:solidFill>
              </a:defRPr>
            </a:pPr>
            <a:r>
              <a:rPr sz="2800" dirty="0"/>
              <a:t># indexes (0, 1) are a bridge, (2, 3) is another etc...</a:t>
            </a:r>
          </a:p>
          <a:p>
            <a:pPr algn="l">
              <a:defRPr sz="3000"/>
            </a:pPr>
            <a:r>
              <a:rPr sz="2800" b="1" dirty="0">
                <a:solidFill>
                  <a:schemeClr val="accent5">
                    <a:hueOff val="225206"/>
                    <a:satOff val="23568"/>
                    <a:lumOff val="38160"/>
                  </a:schemeClr>
                </a:solidFill>
              </a:rPr>
              <a:t>function</a:t>
            </a:r>
            <a:r>
              <a:rPr sz="2800" dirty="0"/>
              <a:t> </a:t>
            </a:r>
            <a:r>
              <a:rPr sz="2800" dirty="0" err="1"/>
              <a:t>dfs</a:t>
            </a:r>
            <a:r>
              <a:rPr sz="2800" dirty="0"/>
              <a:t>(at, parent, bridges):</a:t>
            </a:r>
          </a:p>
          <a:p>
            <a:pPr lvl="2" algn="l">
              <a:defRPr sz="3000"/>
            </a:pPr>
            <a:r>
              <a:rPr sz="2800" dirty="0"/>
              <a:t>visited[at] = </a:t>
            </a:r>
            <a:r>
              <a:rPr sz="2800" b="1" dirty="0">
                <a:solidFill>
                  <a:schemeClr val="accent5">
                    <a:hueOff val="225206"/>
                    <a:satOff val="23568"/>
                    <a:lumOff val="38160"/>
                  </a:schemeClr>
                </a:solidFill>
              </a:rPr>
              <a:t>true</a:t>
            </a:r>
          </a:p>
          <a:p>
            <a:pPr lvl="2" algn="l">
              <a:defRPr sz="3000"/>
            </a:pPr>
            <a:r>
              <a:rPr sz="2800" dirty="0"/>
              <a:t>id = id + 1</a:t>
            </a:r>
          </a:p>
          <a:p>
            <a:pPr lvl="2" algn="l">
              <a:defRPr sz="3000"/>
            </a:pPr>
            <a:r>
              <a:rPr sz="2800" dirty="0"/>
              <a:t>low[at] = ids[at] = id</a:t>
            </a:r>
          </a:p>
          <a:p>
            <a:pPr lvl="2" algn="l">
              <a:defRPr sz="3000"/>
            </a:pPr>
            <a:endParaRPr sz="2800" dirty="0"/>
          </a:p>
          <a:p>
            <a:pPr lvl="2" algn="l">
              <a:defRPr sz="3000">
                <a:solidFill>
                  <a:schemeClr val="accent1">
                    <a:hueOff val="-242908"/>
                    <a:lumOff val="13873"/>
                  </a:schemeClr>
                </a:solidFill>
              </a:defRPr>
            </a:pPr>
            <a:r>
              <a:rPr sz="2800" dirty="0"/>
              <a:t># For each edge from node ‘at’ to node ‘to’</a:t>
            </a:r>
          </a:p>
          <a:p>
            <a:pPr lvl="2" algn="l">
              <a:defRPr sz="3000"/>
            </a:pPr>
            <a:r>
              <a:rPr sz="2800" b="1" dirty="0">
                <a:solidFill>
                  <a:schemeClr val="accent5">
                    <a:hueOff val="225206"/>
                    <a:satOff val="23568"/>
                    <a:lumOff val="38160"/>
                  </a:schemeClr>
                </a:solidFill>
              </a:rPr>
              <a:t>for</a:t>
            </a:r>
            <a:r>
              <a:rPr sz="2800" dirty="0"/>
              <a:t> (to : g[at]):</a:t>
            </a:r>
          </a:p>
          <a:p>
            <a:pPr lvl="4" algn="l">
              <a:defRPr sz="3000"/>
            </a:pPr>
            <a:r>
              <a:rPr sz="2800" b="1" dirty="0">
                <a:solidFill>
                  <a:schemeClr val="accent5">
                    <a:hueOff val="225206"/>
                    <a:satOff val="23568"/>
                    <a:lumOff val="38160"/>
                  </a:schemeClr>
                </a:solidFill>
              </a:rPr>
              <a:t>if</a:t>
            </a:r>
            <a:r>
              <a:rPr sz="2800" dirty="0"/>
              <a:t> to == parent: </a:t>
            </a:r>
            <a:r>
              <a:rPr sz="2800" b="1" dirty="0">
                <a:solidFill>
                  <a:schemeClr val="accent5">
                    <a:hueOff val="225206"/>
                    <a:satOff val="23568"/>
                    <a:lumOff val="38160"/>
                  </a:schemeClr>
                </a:solidFill>
              </a:rPr>
              <a:t>continue</a:t>
            </a:r>
          </a:p>
          <a:p>
            <a:pPr lvl="4" algn="l">
              <a:defRPr sz="3000"/>
            </a:pPr>
            <a:r>
              <a:rPr sz="2800" b="1" dirty="0">
                <a:solidFill>
                  <a:schemeClr val="accent5">
                    <a:hueOff val="225206"/>
                    <a:satOff val="23568"/>
                    <a:lumOff val="38160"/>
                  </a:schemeClr>
                </a:solidFill>
              </a:rPr>
              <a:t>if</a:t>
            </a:r>
            <a:r>
              <a:rPr sz="2800" dirty="0"/>
              <a:t> (!visited[to]):</a:t>
            </a:r>
          </a:p>
          <a:p>
            <a:pPr lvl="6" algn="l">
              <a:defRPr sz="3000"/>
            </a:pPr>
            <a:r>
              <a:rPr sz="2800" b="1" dirty="0" err="1">
                <a:solidFill>
                  <a:schemeClr val="accent4">
                    <a:hueOff val="218867"/>
                    <a:satOff val="38688"/>
                    <a:lumOff val="18783"/>
                  </a:schemeClr>
                </a:solidFill>
              </a:rPr>
              <a:t>dfs</a:t>
            </a:r>
            <a:r>
              <a:rPr sz="2800" dirty="0"/>
              <a:t>(to, at, bridges)</a:t>
            </a:r>
          </a:p>
          <a:p>
            <a:pPr lvl="6" algn="l">
              <a:defRPr sz="3000"/>
            </a:pPr>
            <a:r>
              <a:rPr sz="2800" dirty="0"/>
              <a:t>low[at] = </a:t>
            </a:r>
            <a:r>
              <a:rPr sz="2800" b="1" dirty="0">
                <a:solidFill>
                  <a:schemeClr val="accent4">
                    <a:hueOff val="218867"/>
                    <a:satOff val="38688"/>
                    <a:lumOff val="18783"/>
                  </a:schemeClr>
                </a:solidFill>
              </a:rPr>
              <a:t>min</a:t>
            </a:r>
            <a:r>
              <a:rPr sz="2800" dirty="0"/>
              <a:t>(low[at], low[to])</a:t>
            </a:r>
          </a:p>
          <a:p>
            <a:pPr lvl="6" algn="l">
              <a:defRPr sz="3000"/>
            </a:pPr>
            <a:r>
              <a:rPr sz="2800" b="1" dirty="0">
                <a:solidFill>
                  <a:schemeClr val="accent5">
                    <a:hueOff val="225206"/>
                    <a:satOff val="23568"/>
                    <a:lumOff val="38160"/>
                  </a:schemeClr>
                </a:solidFill>
              </a:rPr>
              <a:t>if</a:t>
            </a:r>
            <a:r>
              <a:rPr sz="2800" dirty="0"/>
              <a:t> (ids[at] &lt; low[to]):</a:t>
            </a:r>
          </a:p>
          <a:p>
            <a:pPr lvl="8" algn="l">
              <a:defRPr sz="3000"/>
            </a:pPr>
            <a:r>
              <a:rPr sz="2800" dirty="0" err="1"/>
              <a:t>bridges.add</a:t>
            </a:r>
            <a:r>
              <a:rPr sz="2800" dirty="0"/>
              <a:t>(at)</a:t>
            </a:r>
          </a:p>
          <a:p>
            <a:pPr lvl="8" algn="l">
              <a:defRPr sz="3000"/>
            </a:pPr>
            <a:r>
              <a:rPr sz="2800" dirty="0" err="1"/>
              <a:t>bridges.add</a:t>
            </a:r>
            <a:r>
              <a:rPr sz="2800" dirty="0"/>
              <a:t>(to)</a:t>
            </a:r>
          </a:p>
          <a:p>
            <a:pPr lvl="4" algn="l">
              <a:defRPr sz="3000"/>
            </a:pPr>
            <a:r>
              <a:rPr sz="2800" b="1" dirty="0">
                <a:solidFill>
                  <a:schemeClr val="accent5">
                    <a:hueOff val="225206"/>
                    <a:satOff val="23568"/>
                    <a:lumOff val="38160"/>
                  </a:schemeClr>
                </a:solidFill>
              </a:rPr>
              <a:t>else</a:t>
            </a:r>
            <a:r>
              <a:rPr sz="2800" dirty="0"/>
              <a:t>:</a:t>
            </a:r>
          </a:p>
          <a:p>
            <a:pPr lvl="6" algn="l">
              <a:defRPr sz="3000"/>
            </a:pPr>
            <a:r>
              <a:rPr sz="2800" dirty="0"/>
              <a:t>low[at] = </a:t>
            </a:r>
            <a:r>
              <a:rPr sz="2800" b="1" dirty="0">
                <a:solidFill>
                  <a:schemeClr val="accent4">
                    <a:hueOff val="218867"/>
                    <a:satOff val="38688"/>
                    <a:lumOff val="18783"/>
                  </a:schemeClr>
                </a:solidFill>
              </a:rPr>
              <a:t>min</a:t>
            </a:r>
            <a:r>
              <a:rPr sz="2800" dirty="0"/>
              <a:t>(low[at], ids[to])</a:t>
            </a:r>
          </a:p>
        </p:txBody>
      </p:sp>
      <p:sp>
        <p:nvSpPr>
          <p:cNvPr id="2914" name="Rectangle"/>
          <p:cNvSpPr/>
          <p:nvPr/>
        </p:nvSpPr>
        <p:spPr>
          <a:xfrm>
            <a:off x="3009981" y="6736934"/>
            <a:ext cx="4644853" cy="467229"/>
          </a:xfrm>
          <a:prstGeom prst="rect">
            <a:avLst/>
          </a:prstGeom>
          <a:ln w="50800">
            <a:solidFill>
              <a:srgbClr val="FF1D19"/>
            </a:solidFill>
            <a:miter lim="400000"/>
          </a:ln>
        </p:spPr>
        <p:txBody>
          <a:bodyPr lIns="50800" tIns="50800" rIns="50800" bIns="50800" anchor="ctr">
            <a:normAutofit lnSpcReduction="10000"/>
          </a:bodyPr>
          <a:lstStyle/>
          <a:p>
            <a:pPr>
              <a:defRPr sz="2600">
                <a:latin typeface="+mn-lt"/>
                <a:ea typeface="+mn-ea"/>
                <a:cs typeface="+mn-cs"/>
                <a:sym typeface="Helvetica Light"/>
              </a:defRPr>
            </a:pPr>
            <a:endParaRPr/>
          </a:p>
        </p:txBody>
      </p:sp>
      <p:sp>
        <p:nvSpPr>
          <p:cNvPr id="2915" name="Line"/>
          <p:cNvSpPr/>
          <p:nvPr/>
        </p:nvSpPr>
        <p:spPr>
          <a:xfrm flipH="1">
            <a:off x="7654834" y="5821331"/>
            <a:ext cx="1183615" cy="788460"/>
          </a:xfrm>
          <a:prstGeom prst="line">
            <a:avLst/>
          </a:prstGeom>
          <a:ln w="63500">
            <a:solidFill>
              <a:srgbClr val="FF1D18"/>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46" name="Group"/>
          <p:cNvGrpSpPr/>
          <p:nvPr/>
        </p:nvGrpSpPr>
        <p:grpSpPr>
          <a:xfrm>
            <a:off x="3810000" y="2540000"/>
            <a:ext cx="5161030" cy="3402288"/>
            <a:chOff x="0" y="0"/>
            <a:chExt cx="5161029" cy="3402287"/>
          </a:xfrm>
        </p:grpSpPr>
        <p:sp>
          <p:nvSpPr>
            <p:cNvPr id="2917"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2918"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2919"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2920"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2921"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2922" name="6"/>
            <p:cNvSpPr/>
            <p:nvPr/>
          </p:nvSpPr>
          <p:spPr>
            <a:xfrm>
              <a:off x="3714515" y="0"/>
              <a:ext cx="682049" cy="682048"/>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2923"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2924"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2925"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26"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27"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28"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2929"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30"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31"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32"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33"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34"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35" name="Line"/>
            <p:cNvSpPr/>
            <p:nvPr/>
          </p:nvSpPr>
          <p:spPr>
            <a:xfrm>
              <a:off x="4317656" y="577570"/>
              <a:ext cx="261240" cy="27300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36"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37"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38"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39"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40"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41"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42"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43"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44"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45"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2947"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948" name="1"/>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2949" name="3"/>
          <p:cNvSpPr txBox="1"/>
          <p:nvPr/>
        </p:nvSpPr>
        <p:spPr>
          <a:xfrm>
            <a:off x="5143613" y="570146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2950" name="4"/>
          <p:cNvSpPr txBox="1"/>
          <p:nvPr/>
        </p:nvSpPr>
        <p:spPr>
          <a:xfrm>
            <a:off x="6862796" y="588743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2951" name="5"/>
          <p:cNvSpPr txBox="1"/>
          <p:nvPr/>
        </p:nvSpPr>
        <p:spPr>
          <a:xfrm>
            <a:off x="6688621" y="280015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2952" name="5"/>
          <p:cNvSpPr txBox="1"/>
          <p:nvPr/>
        </p:nvSpPr>
        <p:spPr>
          <a:xfrm>
            <a:off x="7664785" y="1983633"/>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2953" name="5"/>
          <p:cNvSpPr txBox="1"/>
          <p:nvPr/>
        </p:nvSpPr>
        <p:spPr>
          <a:xfrm>
            <a:off x="8994768" y="33254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2954" name="5"/>
          <p:cNvSpPr txBox="1"/>
          <p:nvPr/>
        </p:nvSpPr>
        <p:spPr>
          <a:xfrm>
            <a:off x="7664785" y="471436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2955" name="0"/>
          <p:cNvSpPr txBox="1"/>
          <p:nvPr/>
        </p:nvSpPr>
        <p:spPr>
          <a:xfrm>
            <a:off x="5464783" y="323926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2956"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957"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2958"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959"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2960"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2961"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2962"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3"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2964"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2965"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6"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7"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98" name="Group"/>
          <p:cNvGrpSpPr/>
          <p:nvPr/>
        </p:nvGrpSpPr>
        <p:grpSpPr>
          <a:xfrm>
            <a:off x="3810000" y="2540000"/>
            <a:ext cx="5161030" cy="3402288"/>
            <a:chOff x="0" y="0"/>
            <a:chExt cx="5161029" cy="3402287"/>
          </a:xfrm>
        </p:grpSpPr>
        <p:sp>
          <p:nvSpPr>
            <p:cNvPr id="2969"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2970"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2971"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2972" name="5"/>
            <p:cNvSpPr/>
            <p:nvPr/>
          </p:nvSpPr>
          <p:spPr>
            <a:xfrm>
              <a:off x="2950050" y="764517"/>
              <a:ext cx="682048"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2973"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2974"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2975"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2976"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2977"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78"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79"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80"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2981"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82"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83"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84"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85"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86"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87" name="Line"/>
            <p:cNvSpPr/>
            <p:nvPr/>
          </p:nvSpPr>
          <p:spPr>
            <a:xfrm>
              <a:off x="4311709" y="583387"/>
              <a:ext cx="267187" cy="267187"/>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88"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89"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90"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91"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92"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93"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94"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95"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96"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997"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2999"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000" name="1"/>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3001" name="3"/>
          <p:cNvSpPr txBox="1"/>
          <p:nvPr/>
        </p:nvSpPr>
        <p:spPr>
          <a:xfrm>
            <a:off x="5143613" y="570146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3002" name="4"/>
          <p:cNvSpPr txBox="1"/>
          <p:nvPr/>
        </p:nvSpPr>
        <p:spPr>
          <a:xfrm>
            <a:off x="6862796" y="588743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3003" name="5"/>
          <p:cNvSpPr txBox="1"/>
          <p:nvPr/>
        </p:nvSpPr>
        <p:spPr>
          <a:xfrm>
            <a:off x="6688621" y="280015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004" name="5"/>
          <p:cNvSpPr txBox="1"/>
          <p:nvPr/>
        </p:nvSpPr>
        <p:spPr>
          <a:xfrm>
            <a:off x="7664785" y="1983633"/>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005" name="5"/>
          <p:cNvSpPr txBox="1"/>
          <p:nvPr/>
        </p:nvSpPr>
        <p:spPr>
          <a:xfrm>
            <a:off x="8994768" y="33254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006" name="5"/>
          <p:cNvSpPr txBox="1"/>
          <p:nvPr/>
        </p:nvSpPr>
        <p:spPr>
          <a:xfrm>
            <a:off x="7664785" y="471436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007" name="0"/>
          <p:cNvSpPr txBox="1"/>
          <p:nvPr/>
        </p:nvSpPr>
        <p:spPr>
          <a:xfrm>
            <a:off x="5464783" y="323926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008"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3009"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3010"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3011"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3012"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3013"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3014"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5"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3016"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3017"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18"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9"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50" name="Group"/>
          <p:cNvGrpSpPr/>
          <p:nvPr/>
        </p:nvGrpSpPr>
        <p:grpSpPr>
          <a:xfrm>
            <a:off x="3810000" y="2540000"/>
            <a:ext cx="5161030" cy="3402288"/>
            <a:chOff x="0" y="0"/>
            <a:chExt cx="5161029" cy="3402287"/>
          </a:xfrm>
        </p:grpSpPr>
        <p:sp>
          <p:nvSpPr>
            <p:cNvPr id="3021"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3022"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3023" name="2"/>
            <p:cNvSpPr/>
            <p:nvPr/>
          </p:nvSpPr>
          <p:spPr>
            <a:xfrm>
              <a:off x="1342018" y="1219920"/>
              <a:ext cx="682049" cy="682048"/>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3024"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3025"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3026"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3027"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3028"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3029"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30"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31"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32"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3033"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34"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35"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36"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37"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38"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39" name="Line"/>
            <p:cNvSpPr/>
            <p:nvPr/>
          </p:nvSpPr>
          <p:spPr>
            <a:xfrm>
              <a:off x="4311709" y="583387"/>
              <a:ext cx="267187" cy="267187"/>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40"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41"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42"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43"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44"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45"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46"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47"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48"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49"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051"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052" name="1"/>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3053" name="3"/>
          <p:cNvSpPr txBox="1"/>
          <p:nvPr/>
        </p:nvSpPr>
        <p:spPr>
          <a:xfrm>
            <a:off x="5143613" y="570146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3054" name="4"/>
          <p:cNvSpPr txBox="1"/>
          <p:nvPr/>
        </p:nvSpPr>
        <p:spPr>
          <a:xfrm>
            <a:off x="6862796" y="588743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3055" name="5"/>
          <p:cNvSpPr txBox="1"/>
          <p:nvPr/>
        </p:nvSpPr>
        <p:spPr>
          <a:xfrm>
            <a:off x="6688621" y="280015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056" name="5"/>
          <p:cNvSpPr txBox="1"/>
          <p:nvPr/>
        </p:nvSpPr>
        <p:spPr>
          <a:xfrm>
            <a:off x="7664785" y="1983633"/>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057" name="5"/>
          <p:cNvSpPr txBox="1"/>
          <p:nvPr/>
        </p:nvSpPr>
        <p:spPr>
          <a:xfrm>
            <a:off x="8994768" y="33254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058" name="5"/>
          <p:cNvSpPr txBox="1"/>
          <p:nvPr/>
        </p:nvSpPr>
        <p:spPr>
          <a:xfrm>
            <a:off x="7664785" y="471436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059" name="0"/>
          <p:cNvSpPr txBox="1"/>
          <p:nvPr/>
        </p:nvSpPr>
        <p:spPr>
          <a:xfrm>
            <a:off x="5464783" y="323926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060"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3061"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3062"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3063"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3064"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3065"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3066"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7"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3068"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3069"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70"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1"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02" name="Group"/>
          <p:cNvGrpSpPr/>
          <p:nvPr/>
        </p:nvGrpSpPr>
        <p:grpSpPr>
          <a:xfrm>
            <a:off x="3810000" y="2540000"/>
            <a:ext cx="5161030" cy="3402288"/>
            <a:chOff x="0" y="0"/>
            <a:chExt cx="5161029" cy="3402287"/>
          </a:xfrm>
        </p:grpSpPr>
        <p:sp>
          <p:nvSpPr>
            <p:cNvPr id="3073"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3074" name="1"/>
            <p:cNvSpPr/>
            <p:nvPr/>
          </p:nvSpPr>
          <p:spPr>
            <a:xfrm>
              <a:off x="0" y="1399654"/>
              <a:ext cx="682048"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3075"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3076"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3077"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3078"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3079"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3080"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3081"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82"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83"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84"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3085"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86"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87"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88"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89"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90"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91" name="Line"/>
            <p:cNvSpPr/>
            <p:nvPr/>
          </p:nvSpPr>
          <p:spPr>
            <a:xfrm>
              <a:off x="4311709" y="583387"/>
              <a:ext cx="267187" cy="267187"/>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92"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93"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94"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95"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96"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97"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98"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099"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00"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01"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103"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104" name="0"/>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105" name="3"/>
          <p:cNvSpPr txBox="1"/>
          <p:nvPr/>
        </p:nvSpPr>
        <p:spPr>
          <a:xfrm>
            <a:off x="5143613" y="570146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3106" name="4"/>
          <p:cNvSpPr txBox="1"/>
          <p:nvPr/>
        </p:nvSpPr>
        <p:spPr>
          <a:xfrm>
            <a:off x="6862796" y="588743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3107" name="5"/>
          <p:cNvSpPr txBox="1"/>
          <p:nvPr/>
        </p:nvSpPr>
        <p:spPr>
          <a:xfrm>
            <a:off x="6688621" y="280015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108" name="5"/>
          <p:cNvSpPr txBox="1"/>
          <p:nvPr/>
        </p:nvSpPr>
        <p:spPr>
          <a:xfrm>
            <a:off x="7664785" y="1983633"/>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109" name="5"/>
          <p:cNvSpPr txBox="1"/>
          <p:nvPr/>
        </p:nvSpPr>
        <p:spPr>
          <a:xfrm>
            <a:off x="8994768" y="33254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110" name="5"/>
          <p:cNvSpPr txBox="1"/>
          <p:nvPr/>
        </p:nvSpPr>
        <p:spPr>
          <a:xfrm>
            <a:off x="7664785" y="471436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111" name="0"/>
          <p:cNvSpPr txBox="1"/>
          <p:nvPr/>
        </p:nvSpPr>
        <p:spPr>
          <a:xfrm>
            <a:off x="5464783" y="323926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112"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3113"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3114"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3115"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3116"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3117" name="Circle"/>
          <p:cNvSpPr/>
          <p:nvPr/>
        </p:nvSpPr>
        <p:spPr>
          <a:xfrm>
            <a:off x="390167" y="126179"/>
            <a:ext cx="682049"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3118"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9"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3120"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3121"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22"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3"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3" name="Group"/>
          <p:cNvGrpSpPr/>
          <p:nvPr/>
        </p:nvGrpSpPr>
        <p:grpSpPr>
          <a:xfrm>
            <a:off x="3810000" y="2540000"/>
            <a:ext cx="5161030" cy="3402288"/>
            <a:chOff x="0" y="0"/>
            <a:chExt cx="5161029" cy="3402287"/>
          </a:xfrm>
        </p:grpSpPr>
        <p:sp>
          <p:nvSpPr>
            <p:cNvPr id="224" name="Circle"/>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25" name="Circle"/>
            <p:cNvSpPr/>
            <p:nvPr/>
          </p:nvSpPr>
          <p:spPr>
            <a:xfrm>
              <a:off x="0" y="1399655"/>
              <a:ext cx="682048" cy="682048"/>
            </a:xfrm>
            <a:prstGeom prst="ellipse">
              <a:avLst/>
            </a:prstGeom>
            <a:blipFill rotWithShape="1">
              <a:blip r:embed="rId2"/>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26" name="Circle"/>
            <p:cNvSpPr/>
            <p:nvPr/>
          </p:nvSpPr>
          <p:spPr>
            <a:xfrm>
              <a:off x="1342018" y="1219920"/>
              <a:ext cx="682049" cy="682049"/>
            </a:xfrm>
            <a:prstGeom prst="ellipse">
              <a:avLst/>
            </a:prstGeom>
            <a:blipFill rotWithShape="1">
              <a:blip r:embed="rId2"/>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27" name="Circle"/>
            <p:cNvSpPr/>
            <p:nvPr/>
          </p:nvSpPr>
          <p:spPr>
            <a:xfrm>
              <a:off x="2950050" y="764517"/>
              <a:ext cx="682049" cy="682049"/>
            </a:xfrm>
            <a:prstGeom prst="ellipse">
              <a:avLst/>
            </a:prstGeom>
            <a:blipFill rotWithShape="1">
              <a:blip r:embed="rId2"/>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28" name="Circle"/>
            <p:cNvSpPr/>
            <p:nvPr/>
          </p:nvSpPr>
          <p:spPr>
            <a:xfrm>
              <a:off x="1629594" y="2720239"/>
              <a:ext cx="682049" cy="682049"/>
            </a:xfrm>
            <a:prstGeom prst="ellipse">
              <a:avLst/>
            </a:prstGeom>
            <a:blipFill rotWithShape="1">
              <a:blip r:embed="rId2"/>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29" name="Circle"/>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30" name="Circle"/>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31" name="Circle"/>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32"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3"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4" name="Line"/>
            <p:cNvSpPr/>
            <p:nvPr/>
          </p:nvSpPr>
          <p:spPr>
            <a:xfrm flipH="1" flipV="1">
              <a:off x="1148757"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5" name="Circle"/>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36"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7"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8"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39"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0"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1"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42"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244"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246"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247"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48" name="DFS traversal"/>
          <p:cNvSpPr txBox="1"/>
          <p:nvPr/>
        </p:nvSpPr>
        <p:spPr>
          <a:xfrm>
            <a:off x="2352952" y="342900"/>
            <a:ext cx="8298896" cy="990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6000" b="1"/>
            </a:lvl1pPr>
          </a:lstStyle>
          <a:p>
            <a:r>
              <a:t>DFS traversal</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54" name="Group"/>
          <p:cNvGrpSpPr/>
          <p:nvPr/>
        </p:nvGrpSpPr>
        <p:grpSpPr>
          <a:xfrm>
            <a:off x="3810000" y="2540000"/>
            <a:ext cx="5161030" cy="3402288"/>
            <a:chOff x="0" y="0"/>
            <a:chExt cx="5161029" cy="3402287"/>
          </a:xfrm>
        </p:grpSpPr>
        <p:sp>
          <p:nvSpPr>
            <p:cNvPr id="3125"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3126" name="1"/>
            <p:cNvSpPr/>
            <p:nvPr/>
          </p:nvSpPr>
          <p:spPr>
            <a:xfrm>
              <a:off x="0" y="1399654"/>
              <a:ext cx="682048"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3127" name="2"/>
            <p:cNvSpPr/>
            <p:nvPr/>
          </p:nvSpPr>
          <p:spPr>
            <a:xfrm>
              <a:off x="1342018" y="1219920"/>
              <a:ext cx="682049" cy="682048"/>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3128" name="5"/>
            <p:cNvSpPr/>
            <p:nvPr/>
          </p:nvSpPr>
          <p:spPr>
            <a:xfrm>
              <a:off x="2950050" y="764517"/>
              <a:ext cx="682048"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3129" name="3"/>
            <p:cNvSpPr/>
            <p:nvPr/>
          </p:nvSpPr>
          <p:spPr>
            <a:xfrm>
              <a:off x="1629593" y="2720239"/>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3130" name="6"/>
            <p:cNvSpPr/>
            <p:nvPr/>
          </p:nvSpPr>
          <p:spPr>
            <a:xfrm>
              <a:off x="3714515" y="0"/>
              <a:ext cx="682049" cy="682048"/>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3131" name="4"/>
            <p:cNvSpPr/>
            <p:nvPr/>
          </p:nvSpPr>
          <p:spPr>
            <a:xfrm>
              <a:off x="2851789" y="2720239"/>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3132" name="8"/>
            <p:cNvSpPr/>
            <p:nvPr/>
          </p:nvSpPr>
          <p:spPr>
            <a:xfrm>
              <a:off x="3714515" y="1529035"/>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3133"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34"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35"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36" name="7"/>
            <p:cNvSpPr/>
            <p:nvPr/>
          </p:nvSpPr>
          <p:spPr>
            <a:xfrm>
              <a:off x="4478981" y="764517"/>
              <a:ext cx="682049" cy="682049"/>
            </a:xfrm>
            <a:prstGeom prst="ellipse">
              <a:avLst/>
            </a:prstGeom>
            <a:blipFill rotWithShape="1">
              <a:blip r:embed="rId3"/>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3137"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38"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39"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40"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41"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42"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43" name="Line"/>
            <p:cNvSpPr/>
            <p:nvPr/>
          </p:nvSpPr>
          <p:spPr>
            <a:xfrm>
              <a:off x="4311709" y="583387"/>
              <a:ext cx="267187" cy="267187"/>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44"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45"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46"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47"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48"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49"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50"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51"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52"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53"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155"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156" name="0"/>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157" name="3"/>
          <p:cNvSpPr txBox="1"/>
          <p:nvPr/>
        </p:nvSpPr>
        <p:spPr>
          <a:xfrm>
            <a:off x="5143613" y="570146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3158" name="4"/>
          <p:cNvSpPr txBox="1"/>
          <p:nvPr/>
        </p:nvSpPr>
        <p:spPr>
          <a:xfrm>
            <a:off x="6862796" y="588743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3159" name="5"/>
          <p:cNvSpPr txBox="1"/>
          <p:nvPr/>
        </p:nvSpPr>
        <p:spPr>
          <a:xfrm>
            <a:off x="6688621" y="280015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160" name="5"/>
          <p:cNvSpPr txBox="1"/>
          <p:nvPr/>
        </p:nvSpPr>
        <p:spPr>
          <a:xfrm>
            <a:off x="7664785" y="1983633"/>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161" name="5"/>
          <p:cNvSpPr txBox="1"/>
          <p:nvPr/>
        </p:nvSpPr>
        <p:spPr>
          <a:xfrm>
            <a:off x="8994768" y="33254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162" name="5"/>
          <p:cNvSpPr txBox="1"/>
          <p:nvPr/>
        </p:nvSpPr>
        <p:spPr>
          <a:xfrm>
            <a:off x="7664785" y="471436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163" name="0"/>
          <p:cNvSpPr txBox="1"/>
          <p:nvPr/>
        </p:nvSpPr>
        <p:spPr>
          <a:xfrm>
            <a:off x="5464783" y="323926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164" name="Circle"/>
          <p:cNvSpPr/>
          <p:nvPr/>
        </p:nvSpPr>
        <p:spPr>
          <a:xfrm>
            <a:off x="5077210" y="126179"/>
            <a:ext cx="682048"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3165"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3166" name="Circle"/>
          <p:cNvSpPr/>
          <p:nvPr/>
        </p:nvSpPr>
        <p:spPr>
          <a:xfrm>
            <a:off x="8978900" y="126179"/>
            <a:ext cx="682048"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3167"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3168"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3169" name="Circle"/>
          <p:cNvSpPr/>
          <p:nvPr/>
        </p:nvSpPr>
        <p:spPr>
          <a:xfrm>
            <a:off x="390167" y="126179"/>
            <a:ext cx="682049"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3170"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1"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3172"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3173"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74"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5"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06" name="Group"/>
          <p:cNvGrpSpPr/>
          <p:nvPr/>
        </p:nvGrpSpPr>
        <p:grpSpPr>
          <a:xfrm>
            <a:off x="3810000" y="2540000"/>
            <a:ext cx="5161030" cy="3402288"/>
            <a:chOff x="0" y="0"/>
            <a:chExt cx="5161029" cy="3402287"/>
          </a:xfrm>
        </p:grpSpPr>
        <p:sp>
          <p:nvSpPr>
            <p:cNvPr id="3177"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3178"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3179"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3180"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3181"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3182"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3183"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3184"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3185"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86"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87"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88"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3189"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90"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91" name="Line"/>
            <p:cNvSpPr/>
            <p:nvPr/>
          </p:nvSpPr>
          <p:spPr>
            <a:xfrm flipH="1">
              <a:off x="2039800" y="1211728"/>
              <a:ext cx="914432" cy="26406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92"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93"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94"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95" name="Line"/>
            <p:cNvSpPr/>
            <p:nvPr/>
          </p:nvSpPr>
          <p:spPr>
            <a:xfrm>
              <a:off x="4311709" y="583387"/>
              <a:ext cx="267187" cy="267187"/>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96"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97"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98"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199"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00"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01" name="Line"/>
            <p:cNvSpPr/>
            <p:nvPr/>
          </p:nvSpPr>
          <p:spPr>
            <a:xfrm flipV="1">
              <a:off x="2784827" y="1195352"/>
              <a:ext cx="245835" cy="62641"/>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02"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03"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04"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05"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207"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208" name="0"/>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209" name="3"/>
          <p:cNvSpPr txBox="1"/>
          <p:nvPr/>
        </p:nvSpPr>
        <p:spPr>
          <a:xfrm>
            <a:off x="5143613" y="570146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3210" name="4"/>
          <p:cNvSpPr txBox="1"/>
          <p:nvPr/>
        </p:nvSpPr>
        <p:spPr>
          <a:xfrm>
            <a:off x="6862796" y="588743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3211" name="5"/>
          <p:cNvSpPr txBox="1"/>
          <p:nvPr/>
        </p:nvSpPr>
        <p:spPr>
          <a:xfrm>
            <a:off x="6688621" y="280015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212" name="5"/>
          <p:cNvSpPr txBox="1"/>
          <p:nvPr/>
        </p:nvSpPr>
        <p:spPr>
          <a:xfrm>
            <a:off x="7664785" y="1983633"/>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213" name="5"/>
          <p:cNvSpPr txBox="1"/>
          <p:nvPr/>
        </p:nvSpPr>
        <p:spPr>
          <a:xfrm>
            <a:off x="8994768" y="33254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214" name="5"/>
          <p:cNvSpPr txBox="1"/>
          <p:nvPr/>
        </p:nvSpPr>
        <p:spPr>
          <a:xfrm>
            <a:off x="7664785" y="471436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215" name="0"/>
          <p:cNvSpPr txBox="1"/>
          <p:nvPr/>
        </p:nvSpPr>
        <p:spPr>
          <a:xfrm>
            <a:off x="5464783" y="323926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216" name="Circle"/>
          <p:cNvSpPr/>
          <p:nvPr/>
        </p:nvSpPr>
        <p:spPr>
          <a:xfrm>
            <a:off x="5077210" y="126179"/>
            <a:ext cx="682048" cy="682049"/>
          </a:xfrm>
          <a:prstGeom prst="ellipse">
            <a:avLst/>
          </a:prstGeom>
          <a:blipFill>
            <a:blip r:embed="rId2"/>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3217" name="Visited"/>
          <p:cNvSpPr txBox="1"/>
          <p:nvPr/>
        </p:nvSpPr>
        <p:spPr>
          <a:xfrm>
            <a:off x="5886486"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Visited</a:t>
            </a:r>
          </a:p>
        </p:txBody>
      </p:sp>
      <p:sp>
        <p:nvSpPr>
          <p:cNvPr id="3218" name="Circle"/>
          <p:cNvSpPr/>
          <p:nvPr/>
        </p:nvSpPr>
        <p:spPr>
          <a:xfrm>
            <a:off x="8978900" y="126179"/>
            <a:ext cx="682048" cy="682049"/>
          </a:xfrm>
          <a:prstGeom prst="ellipse">
            <a:avLst/>
          </a:prstGeom>
          <a:blipFill>
            <a:blip r:embed="rId3"/>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3219" name="Unvisited"/>
          <p:cNvSpPr txBox="1"/>
          <p:nvPr/>
        </p:nvSpPr>
        <p:spPr>
          <a:xfrm>
            <a:off x="9933232" y="156053"/>
            <a:ext cx="259161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Unvisited</a:t>
            </a:r>
          </a:p>
        </p:txBody>
      </p:sp>
      <p:sp>
        <p:nvSpPr>
          <p:cNvPr id="3220" name="Current"/>
          <p:cNvSpPr txBox="1"/>
          <p:nvPr/>
        </p:nvSpPr>
        <p:spPr>
          <a:xfrm>
            <a:off x="1191141" y="156053"/>
            <a:ext cx="2041104"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Current</a:t>
            </a:r>
          </a:p>
        </p:txBody>
      </p:sp>
      <p:sp>
        <p:nvSpPr>
          <p:cNvPr id="3221" name="Circle"/>
          <p:cNvSpPr/>
          <p:nvPr/>
        </p:nvSpPr>
        <p:spPr>
          <a:xfrm>
            <a:off x="390167" y="126179"/>
            <a:ext cx="682049" cy="682049"/>
          </a:xfrm>
          <a:prstGeom prst="ellipse">
            <a:avLst/>
          </a:prstGeom>
          <a:blipFill>
            <a:blip r:embed="rId4"/>
          </a:blipFill>
          <a:ln w="12700">
            <a:miter lim="400000"/>
          </a:ln>
        </p:spPr>
        <p:txBody>
          <a:bodyPr lIns="50800" tIns="50800" rIns="50800" bIns="50800" anchor="ctr">
            <a:normAutofit lnSpcReduction="10000"/>
          </a:bodyPr>
          <a:lstStyle/>
          <a:p>
            <a:pPr>
              <a:defRPr sz="2600" b="1">
                <a:latin typeface="Helvetica"/>
                <a:ea typeface="Helvetica"/>
                <a:cs typeface="Helvetica"/>
                <a:sym typeface="Helvetica"/>
              </a:defRPr>
            </a:pPr>
            <a:endParaRPr/>
          </a:p>
        </p:txBody>
      </p:sp>
      <p:sp>
        <p:nvSpPr>
          <p:cNvPr id="3222"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3"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3224"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3225"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26"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7"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58" name="Group"/>
          <p:cNvGrpSpPr/>
          <p:nvPr/>
        </p:nvGrpSpPr>
        <p:grpSpPr>
          <a:xfrm>
            <a:off x="3810000" y="2540000"/>
            <a:ext cx="5161030" cy="3402288"/>
            <a:chOff x="0" y="0"/>
            <a:chExt cx="5161029" cy="3402287"/>
          </a:xfrm>
        </p:grpSpPr>
        <p:sp>
          <p:nvSpPr>
            <p:cNvPr id="3229"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3230"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3231"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3232"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3233"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3234"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3235"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3236"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3237"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38"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39"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40"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3241"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42"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43" name="Line"/>
            <p:cNvSpPr/>
            <p:nvPr/>
          </p:nvSpPr>
          <p:spPr>
            <a:xfrm flipH="1">
              <a:off x="2039800" y="1211728"/>
              <a:ext cx="914432" cy="264064"/>
            </a:xfrm>
            <a:prstGeom prst="line">
              <a:avLst/>
            </a:prstGeom>
            <a:noFill/>
            <a:ln w="50800" cap="flat">
              <a:solidFill>
                <a:srgbClr val="FC5CB8"/>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44"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45"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46"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47" name="Line"/>
            <p:cNvSpPr/>
            <p:nvPr/>
          </p:nvSpPr>
          <p:spPr>
            <a:xfrm>
              <a:off x="4311709" y="583387"/>
              <a:ext cx="267187" cy="267187"/>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48"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49"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50"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51" name="Line"/>
            <p:cNvSpPr/>
            <p:nvPr/>
          </p:nvSpPr>
          <p:spPr>
            <a:xfrm>
              <a:off x="1881804" y="2518169"/>
              <a:ext cx="48192" cy="26891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52"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53" name="Line"/>
            <p:cNvSpPr/>
            <p:nvPr/>
          </p:nvSpPr>
          <p:spPr>
            <a:xfrm flipV="1">
              <a:off x="2784827" y="1195352"/>
              <a:ext cx="245835" cy="62641"/>
            </a:xfrm>
            <a:prstGeom prst="line">
              <a:avLst/>
            </a:prstGeom>
            <a:noFill/>
            <a:ln w="50800" cap="flat">
              <a:solidFill>
                <a:srgbClr val="FC5CB8"/>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54"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55"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56"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57"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259"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260" name="0"/>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261" name="3"/>
          <p:cNvSpPr txBox="1"/>
          <p:nvPr/>
        </p:nvSpPr>
        <p:spPr>
          <a:xfrm>
            <a:off x="5143613" y="570146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3262" name="4"/>
          <p:cNvSpPr txBox="1"/>
          <p:nvPr/>
        </p:nvSpPr>
        <p:spPr>
          <a:xfrm>
            <a:off x="6862796" y="588743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3263" name="5"/>
          <p:cNvSpPr txBox="1"/>
          <p:nvPr/>
        </p:nvSpPr>
        <p:spPr>
          <a:xfrm>
            <a:off x="6688621" y="280015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264" name="5"/>
          <p:cNvSpPr txBox="1"/>
          <p:nvPr/>
        </p:nvSpPr>
        <p:spPr>
          <a:xfrm>
            <a:off x="7664785" y="1983633"/>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265" name="5"/>
          <p:cNvSpPr txBox="1"/>
          <p:nvPr/>
        </p:nvSpPr>
        <p:spPr>
          <a:xfrm>
            <a:off x="8994768" y="33254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266" name="5"/>
          <p:cNvSpPr txBox="1"/>
          <p:nvPr/>
        </p:nvSpPr>
        <p:spPr>
          <a:xfrm>
            <a:off x="7664785" y="471436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267" name="0"/>
          <p:cNvSpPr txBox="1"/>
          <p:nvPr/>
        </p:nvSpPr>
        <p:spPr>
          <a:xfrm>
            <a:off x="5464783" y="323926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268" name="Line"/>
          <p:cNvSpPr/>
          <p:nvPr/>
        </p:nvSpPr>
        <p:spPr>
          <a:xfrm>
            <a:off x="5954960" y="2595264"/>
            <a:ext cx="396997" cy="118283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69" name="Is bridge…"/>
          <p:cNvSpPr txBox="1"/>
          <p:nvPr/>
        </p:nvSpPr>
        <p:spPr>
          <a:xfrm>
            <a:off x="4816285" y="1864397"/>
            <a:ext cx="2048750" cy="762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2300"/>
            </a:pPr>
            <a:r>
              <a:t>Is bridge </a:t>
            </a:r>
          </a:p>
          <a:p>
            <a:pPr>
              <a:defRPr sz="2300"/>
            </a:pPr>
            <a:r>
              <a:t>since 2 &lt; 5</a:t>
            </a:r>
          </a:p>
        </p:txBody>
      </p:sp>
      <p:sp>
        <p:nvSpPr>
          <p:cNvPr id="3270" name="The condition for a directed edge ‘e’ to have nodes that belong to a bridge is when the id(e.from) &lt; lowlink(e.to)"/>
          <p:cNvSpPr txBox="1"/>
          <p:nvPr/>
        </p:nvSpPr>
        <p:spPr>
          <a:xfrm>
            <a:off x="14945" y="25749"/>
            <a:ext cx="12974910"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condition for a directed edge ‘e’ to have nodes that belong to a bridge is when the </a:t>
            </a:r>
            <a:r>
              <a:rPr b="1">
                <a:solidFill>
                  <a:schemeClr val="accent2">
                    <a:hueOff val="314161"/>
                    <a:lumOff val="31398"/>
                  </a:schemeClr>
                </a:solidFill>
              </a:rPr>
              <a:t>id(e.from) &lt; lowlink(e.to)</a:t>
            </a:r>
          </a:p>
        </p:txBody>
      </p:sp>
      <p:sp>
        <p:nvSpPr>
          <p:cNvPr id="3271" name="Circle"/>
          <p:cNvSpPr/>
          <p:nvPr/>
        </p:nvSpPr>
        <p:spPr>
          <a:xfrm>
            <a:off x="6622212" y="2843997"/>
            <a:ext cx="487431" cy="487431"/>
          </a:xfrm>
          <a:prstGeom prst="ellipse">
            <a:avLst/>
          </a:prstGeom>
          <a:ln w="50800">
            <a:solidFill>
              <a:schemeClr val="accent1">
                <a:hueOff val="-242908"/>
                <a:lumOff val="13873"/>
              </a:schemeClr>
            </a:solidFill>
            <a:miter lim="400000"/>
          </a:ln>
        </p:spPr>
        <p:txBody>
          <a:bodyPr lIns="50800" tIns="50800" rIns="50800" bIns="50800" anchor="ctr">
            <a:normAutofit fontScale="70000" lnSpcReduction="20000"/>
          </a:bodyPr>
          <a:lstStyle/>
          <a:p>
            <a:pPr>
              <a:defRPr sz="2600">
                <a:latin typeface="+mn-lt"/>
                <a:ea typeface="+mn-ea"/>
                <a:cs typeface="+mn-cs"/>
                <a:sym typeface="Helvetica Light"/>
              </a:defRPr>
            </a:pPr>
            <a:endParaRPr/>
          </a:p>
        </p:txBody>
      </p:sp>
      <p:sp>
        <p:nvSpPr>
          <p:cNvPr id="3272" name="Circle"/>
          <p:cNvSpPr/>
          <p:nvPr/>
        </p:nvSpPr>
        <p:spPr>
          <a:xfrm>
            <a:off x="5251380" y="3867337"/>
            <a:ext cx="487431" cy="487431"/>
          </a:xfrm>
          <a:prstGeom prst="ellipse">
            <a:avLst/>
          </a:prstGeom>
          <a:ln w="63500">
            <a:solidFill>
              <a:schemeClr val="accent1">
                <a:hueOff val="-242908"/>
                <a:lumOff val="13873"/>
              </a:schemeClr>
            </a:solidFill>
            <a:miter lim="400000"/>
          </a:ln>
        </p:spPr>
        <p:txBody>
          <a:bodyPr lIns="50800" tIns="50800" rIns="50800" bIns="50800" anchor="ctr">
            <a:normAutofit fontScale="70000" lnSpcReduction="20000"/>
          </a:bodyPr>
          <a:lstStyle/>
          <a:p>
            <a:pPr>
              <a:defRPr sz="2600">
                <a:latin typeface="+mn-lt"/>
                <a:ea typeface="+mn-ea"/>
                <a:cs typeface="+mn-cs"/>
                <a:sym typeface="Helvetica Light"/>
              </a:defRPr>
            </a:pPr>
            <a:endParaRPr/>
          </a:p>
        </p:txBody>
      </p:sp>
      <p:sp>
        <p:nvSpPr>
          <p:cNvPr id="3273"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4"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3275"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3276"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77"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8"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09" name="Group"/>
          <p:cNvGrpSpPr/>
          <p:nvPr/>
        </p:nvGrpSpPr>
        <p:grpSpPr>
          <a:xfrm>
            <a:off x="3810000" y="2540000"/>
            <a:ext cx="5161030" cy="3402288"/>
            <a:chOff x="0" y="0"/>
            <a:chExt cx="5161029" cy="3402287"/>
          </a:xfrm>
        </p:grpSpPr>
        <p:sp>
          <p:nvSpPr>
            <p:cNvPr id="3280"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3281"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3282"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3283"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3284"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3285"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3286"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3287"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3288"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89"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90"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91"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3292" name="Line"/>
            <p:cNvSpPr/>
            <p:nvPr/>
          </p:nvSpPr>
          <p:spPr>
            <a:xfrm flipH="1" flipV="1">
              <a:off x="1772601" y="1896124"/>
              <a:ext cx="140871" cy="798759"/>
            </a:xfrm>
            <a:prstGeom prst="line">
              <a:avLst/>
            </a:prstGeom>
            <a:noFill/>
            <a:ln w="50800" cap="flat">
              <a:solidFill>
                <a:srgbClr val="FC5CB8"/>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93"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94" name="Line"/>
            <p:cNvSpPr/>
            <p:nvPr/>
          </p:nvSpPr>
          <p:spPr>
            <a:xfrm flipH="1">
              <a:off x="2039800" y="1211728"/>
              <a:ext cx="914432" cy="264064"/>
            </a:xfrm>
            <a:prstGeom prst="line">
              <a:avLst/>
            </a:prstGeom>
            <a:noFill/>
            <a:ln w="50800" cap="flat">
              <a:solidFill>
                <a:srgbClr val="FC5CB8"/>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95"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96"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97"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98" name="Line"/>
            <p:cNvSpPr/>
            <p:nvPr/>
          </p:nvSpPr>
          <p:spPr>
            <a:xfrm>
              <a:off x="4311709" y="583387"/>
              <a:ext cx="267187" cy="267187"/>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299"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00"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01"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02" name="Line"/>
            <p:cNvSpPr/>
            <p:nvPr/>
          </p:nvSpPr>
          <p:spPr>
            <a:xfrm>
              <a:off x="1881804" y="2518169"/>
              <a:ext cx="48192" cy="268917"/>
            </a:xfrm>
            <a:prstGeom prst="line">
              <a:avLst/>
            </a:prstGeom>
            <a:noFill/>
            <a:ln w="50800" cap="flat">
              <a:solidFill>
                <a:srgbClr val="FC5CB8"/>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03" name="Line"/>
            <p:cNvSpPr/>
            <p:nvPr/>
          </p:nvSpPr>
          <p:spPr>
            <a:xfrm flipV="1">
              <a:off x="2656306" y="3058019"/>
              <a:ext cx="255823" cy="6119"/>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04" name="Line"/>
            <p:cNvSpPr/>
            <p:nvPr/>
          </p:nvSpPr>
          <p:spPr>
            <a:xfrm flipV="1">
              <a:off x="2784827" y="1195352"/>
              <a:ext cx="245835" cy="62641"/>
            </a:xfrm>
            <a:prstGeom prst="line">
              <a:avLst/>
            </a:prstGeom>
            <a:noFill/>
            <a:ln w="50800" cap="flat">
              <a:solidFill>
                <a:srgbClr val="FC5CB8"/>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05"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06"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07"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08"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310"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311" name="0"/>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312" name="3"/>
          <p:cNvSpPr txBox="1"/>
          <p:nvPr/>
        </p:nvSpPr>
        <p:spPr>
          <a:xfrm>
            <a:off x="5143613" y="570146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3313" name="4"/>
          <p:cNvSpPr txBox="1"/>
          <p:nvPr/>
        </p:nvSpPr>
        <p:spPr>
          <a:xfrm>
            <a:off x="6862796" y="588743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3314" name="5"/>
          <p:cNvSpPr txBox="1"/>
          <p:nvPr/>
        </p:nvSpPr>
        <p:spPr>
          <a:xfrm>
            <a:off x="6688621" y="280015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315" name="5"/>
          <p:cNvSpPr txBox="1"/>
          <p:nvPr/>
        </p:nvSpPr>
        <p:spPr>
          <a:xfrm>
            <a:off x="7664785" y="1983633"/>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316" name="5"/>
          <p:cNvSpPr txBox="1"/>
          <p:nvPr/>
        </p:nvSpPr>
        <p:spPr>
          <a:xfrm>
            <a:off x="8994768" y="33254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317" name="5"/>
          <p:cNvSpPr txBox="1"/>
          <p:nvPr/>
        </p:nvSpPr>
        <p:spPr>
          <a:xfrm>
            <a:off x="7664785" y="471436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318" name="0"/>
          <p:cNvSpPr txBox="1"/>
          <p:nvPr/>
        </p:nvSpPr>
        <p:spPr>
          <a:xfrm>
            <a:off x="5464783" y="323926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319" name="Is bridge…"/>
          <p:cNvSpPr txBox="1"/>
          <p:nvPr/>
        </p:nvSpPr>
        <p:spPr>
          <a:xfrm>
            <a:off x="1257191" y="4924329"/>
            <a:ext cx="2048751" cy="762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2300"/>
            </a:pPr>
            <a:r>
              <a:t>Is bridge </a:t>
            </a:r>
          </a:p>
          <a:p>
            <a:pPr>
              <a:defRPr sz="2300"/>
            </a:pPr>
            <a:r>
              <a:t>since 2 &lt; 3</a:t>
            </a:r>
          </a:p>
        </p:txBody>
      </p:sp>
      <p:sp>
        <p:nvSpPr>
          <p:cNvPr id="3320" name="Line"/>
          <p:cNvSpPr/>
          <p:nvPr/>
        </p:nvSpPr>
        <p:spPr>
          <a:xfrm flipV="1">
            <a:off x="3224460" y="4844751"/>
            <a:ext cx="2299963" cy="40481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21" name="The condition for a directed edge ‘e’ to have nodes that belong to a bridge is when the id(e.from) &lt; lowlink(e.to)"/>
          <p:cNvSpPr txBox="1"/>
          <p:nvPr/>
        </p:nvSpPr>
        <p:spPr>
          <a:xfrm>
            <a:off x="14945" y="25749"/>
            <a:ext cx="12974910"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condition for a directed edge ‘e’ to have nodes that belong to a bridge is when the </a:t>
            </a:r>
            <a:r>
              <a:rPr b="1">
                <a:solidFill>
                  <a:schemeClr val="accent2">
                    <a:hueOff val="314161"/>
                    <a:lumOff val="31398"/>
                  </a:schemeClr>
                </a:solidFill>
              </a:rPr>
              <a:t>id(e.from) &lt; lowlink(e.to)</a:t>
            </a:r>
          </a:p>
        </p:txBody>
      </p:sp>
      <p:sp>
        <p:nvSpPr>
          <p:cNvPr id="3322" name="Circle"/>
          <p:cNvSpPr/>
          <p:nvPr/>
        </p:nvSpPr>
        <p:spPr>
          <a:xfrm>
            <a:off x="5251380" y="3867337"/>
            <a:ext cx="487431" cy="487431"/>
          </a:xfrm>
          <a:prstGeom prst="ellipse">
            <a:avLst/>
          </a:prstGeom>
          <a:ln w="63500">
            <a:solidFill>
              <a:schemeClr val="accent1">
                <a:hueOff val="-242908"/>
                <a:lumOff val="13873"/>
              </a:schemeClr>
            </a:solidFill>
            <a:miter lim="400000"/>
          </a:ln>
        </p:spPr>
        <p:txBody>
          <a:bodyPr lIns="50800" tIns="50800" rIns="50800" bIns="50800" anchor="ctr">
            <a:normAutofit fontScale="70000" lnSpcReduction="20000"/>
          </a:bodyPr>
          <a:lstStyle/>
          <a:p>
            <a:pPr>
              <a:defRPr sz="2600">
                <a:latin typeface="+mn-lt"/>
                <a:ea typeface="+mn-ea"/>
                <a:cs typeface="+mn-cs"/>
                <a:sym typeface="Helvetica Light"/>
              </a:defRPr>
            </a:pPr>
            <a:endParaRPr/>
          </a:p>
        </p:txBody>
      </p:sp>
      <p:sp>
        <p:nvSpPr>
          <p:cNvPr id="3323" name="Circle"/>
          <p:cNvSpPr/>
          <p:nvPr/>
        </p:nvSpPr>
        <p:spPr>
          <a:xfrm>
            <a:off x="5083531" y="5751637"/>
            <a:ext cx="487431" cy="487430"/>
          </a:xfrm>
          <a:prstGeom prst="ellipse">
            <a:avLst/>
          </a:prstGeom>
          <a:ln w="63500">
            <a:solidFill>
              <a:schemeClr val="accent1">
                <a:hueOff val="-242908"/>
                <a:lumOff val="13873"/>
              </a:schemeClr>
            </a:solidFill>
            <a:miter lim="400000"/>
          </a:ln>
        </p:spPr>
        <p:txBody>
          <a:bodyPr lIns="50800" tIns="50800" rIns="50800" bIns="50800" anchor="ctr">
            <a:normAutofit fontScale="70000" lnSpcReduction="20000"/>
          </a:bodyPr>
          <a:lstStyle/>
          <a:p>
            <a:pPr>
              <a:defRPr sz="2600">
                <a:latin typeface="+mn-lt"/>
                <a:ea typeface="+mn-ea"/>
                <a:cs typeface="+mn-cs"/>
                <a:sym typeface="Helvetica Light"/>
              </a:defRPr>
            </a:pPr>
            <a:endParaRPr/>
          </a:p>
        </p:txBody>
      </p:sp>
      <p:sp>
        <p:nvSpPr>
          <p:cNvPr id="3324"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5"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3326"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3327"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28"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9"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60" name="Group"/>
          <p:cNvGrpSpPr/>
          <p:nvPr/>
        </p:nvGrpSpPr>
        <p:grpSpPr>
          <a:xfrm>
            <a:off x="3810000" y="2540000"/>
            <a:ext cx="5161030" cy="3402288"/>
            <a:chOff x="0" y="0"/>
            <a:chExt cx="5161029" cy="3402287"/>
          </a:xfrm>
        </p:grpSpPr>
        <p:sp>
          <p:nvSpPr>
            <p:cNvPr id="3331"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3332"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3333"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3334"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3335"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3336"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3337"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3338"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3339"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40"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41" name="Line"/>
            <p:cNvSpPr/>
            <p:nvPr/>
          </p:nvSpPr>
          <p:spPr>
            <a:xfrm flipH="1" flipV="1">
              <a:off x="1148756" y="918520"/>
              <a:ext cx="307781" cy="374043"/>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42"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3343" name="Line"/>
            <p:cNvSpPr/>
            <p:nvPr/>
          </p:nvSpPr>
          <p:spPr>
            <a:xfrm flipH="1" flipV="1">
              <a:off x="1772601" y="1896124"/>
              <a:ext cx="140871" cy="798759"/>
            </a:xfrm>
            <a:prstGeom prst="line">
              <a:avLst/>
            </a:prstGeom>
            <a:noFill/>
            <a:ln w="50800" cap="flat">
              <a:solidFill>
                <a:srgbClr val="FC5CB8"/>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44" name="Line"/>
            <p:cNvSpPr/>
            <p:nvPr/>
          </p:nvSpPr>
          <p:spPr>
            <a:xfrm flipH="1">
              <a:off x="2330964" y="3064056"/>
              <a:ext cx="499873" cy="1530"/>
            </a:xfrm>
            <a:prstGeom prst="line">
              <a:avLst/>
            </a:prstGeom>
            <a:noFill/>
            <a:ln w="50800" cap="flat">
              <a:solidFill>
                <a:srgbClr val="FC5CB8"/>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45" name="Line"/>
            <p:cNvSpPr/>
            <p:nvPr/>
          </p:nvSpPr>
          <p:spPr>
            <a:xfrm flipH="1">
              <a:off x="2039800" y="1211728"/>
              <a:ext cx="914432" cy="264064"/>
            </a:xfrm>
            <a:prstGeom prst="line">
              <a:avLst/>
            </a:prstGeom>
            <a:noFill/>
            <a:ln w="50800" cap="flat">
              <a:solidFill>
                <a:srgbClr val="FC5CB8"/>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46"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47"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48" name="Line"/>
            <p:cNvSpPr/>
            <p:nvPr/>
          </p:nvSpPr>
          <p:spPr>
            <a:xfrm>
              <a:off x="3531629" y="1361226"/>
              <a:ext cx="280103" cy="254235"/>
            </a:xfrm>
            <a:prstGeom prst="line">
              <a:avLst/>
            </a:prstGeom>
            <a:noFill/>
            <a:ln w="50800" cap="flat">
              <a:solidFill>
                <a:srgbClr val="FFFFFF"/>
              </a:solidFill>
              <a:prstDash val="sysDot"/>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49" name="Line"/>
            <p:cNvSpPr/>
            <p:nvPr/>
          </p:nvSpPr>
          <p:spPr>
            <a:xfrm>
              <a:off x="4311709" y="583387"/>
              <a:ext cx="267187" cy="267187"/>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50"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51"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52"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53" name="Line"/>
            <p:cNvSpPr/>
            <p:nvPr/>
          </p:nvSpPr>
          <p:spPr>
            <a:xfrm>
              <a:off x="1881804" y="2518169"/>
              <a:ext cx="48192" cy="268917"/>
            </a:xfrm>
            <a:prstGeom prst="line">
              <a:avLst/>
            </a:prstGeom>
            <a:noFill/>
            <a:ln w="50800" cap="flat">
              <a:solidFill>
                <a:srgbClr val="FC5CB8"/>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54" name="Line"/>
            <p:cNvSpPr/>
            <p:nvPr/>
          </p:nvSpPr>
          <p:spPr>
            <a:xfrm flipV="1">
              <a:off x="2656306" y="3058019"/>
              <a:ext cx="255823" cy="6119"/>
            </a:xfrm>
            <a:prstGeom prst="line">
              <a:avLst/>
            </a:prstGeom>
            <a:noFill/>
            <a:ln w="50800" cap="flat">
              <a:solidFill>
                <a:srgbClr val="FC5CB8"/>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55" name="Line"/>
            <p:cNvSpPr/>
            <p:nvPr/>
          </p:nvSpPr>
          <p:spPr>
            <a:xfrm flipV="1">
              <a:off x="2784827" y="1195352"/>
              <a:ext cx="245835" cy="62641"/>
            </a:xfrm>
            <a:prstGeom prst="line">
              <a:avLst/>
            </a:prstGeom>
            <a:noFill/>
            <a:ln w="50800" cap="flat">
              <a:solidFill>
                <a:srgbClr val="FC5CB8"/>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56"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57"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58"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59"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361"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362" name="0"/>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363" name="3"/>
          <p:cNvSpPr txBox="1"/>
          <p:nvPr/>
        </p:nvSpPr>
        <p:spPr>
          <a:xfrm>
            <a:off x="5143613" y="570146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3364" name="4"/>
          <p:cNvSpPr txBox="1"/>
          <p:nvPr/>
        </p:nvSpPr>
        <p:spPr>
          <a:xfrm>
            <a:off x="6862796" y="588743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3365" name="5"/>
          <p:cNvSpPr txBox="1"/>
          <p:nvPr/>
        </p:nvSpPr>
        <p:spPr>
          <a:xfrm>
            <a:off x="6688621" y="280015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366" name="5"/>
          <p:cNvSpPr txBox="1"/>
          <p:nvPr/>
        </p:nvSpPr>
        <p:spPr>
          <a:xfrm>
            <a:off x="7664785" y="1983633"/>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367" name="5"/>
          <p:cNvSpPr txBox="1"/>
          <p:nvPr/>
        </p:nvSpPr>
        <p:spPr>
          <a:xfrm>
            <a:off x="8994768" y="33254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368" name="5"/>
          <p:cNvSpPr txBox="1"/>
          <p:nvPr/>
        </p:nvSpPr>
        <p:spPr>
          <a:xfrm>
            <a:off x="7664785" y="471436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369" name="0"/>
          <p:cNvSpPr txBox="1"/>
          <p:nvPr/>
        </p:nvSpPr>
        <p:spPr>
          <a:xfrm>
            <a:off x="5464783" y="323926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370" name="Line"/>
          <p:cNvSpPr/>
          <p:nvPr/>
        </p:nvSpPr>
        <p:spPr>
          <a:xfrm flipV="1">
            <a:off x="6348660" y="5813100"/>
            <a:ext cx="1" cy="76200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1" name="Is bridge…"/>
          <p:cNvSpPr txBox="1"/>
          <p:nvPr/>
        </p:nvSpPr>
        <p:spPr>
          <a:xfrm>
            <a:off x="5324285" y="6668549"/>
            <a:ext cx="2048750" cy="762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2300"/>
            </a:pPr>
            <a:r>
              <a:t>Is bridge </a:t>
            </a:r>
          </a:p>
          <a:p>
            <a:pPr>
              <a:defRPr sz="2300"/>
            </a:pPr>
            <a:r>
              <a:t>since 3 &lt; 4</a:t>
            </a:r>
          </a:p>
        </p:txBody>
      </p:sp>
      <p:sp>
        <p:nvSpPr>
          <p:cNvPr id="3372" name="The condition for a directed edge ‘e’ to have nodes that belong to a bridge is when the id(e.from) &lt; lowlink(e.to)"/>
          <p:cNvSpPr txBox="1"/>
          <p:nvPr/>
        </p:nvSpPr>
        <p:spPr>
          <a:xfrm>
            <a:off x="14945" y="25749"/>
            <a:ext cx="12974910"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condition for a directed edge ‘e’ to have nodes that belong to a bridge is when the </a:t>
            </a:r>
            <a:r>
              <a:rPr b="1">
                <a:solidFill>
                  <a:schemeClr val="accent2">
                    <a:hueOff val="314161"/>
                    <a:lumOff val="31398"/>
                  </a:schemeClr>
                </a:solidFill>
              </a:rPr>
              <a:t>id(e.from) &lt; lowlink(e.to)</a:t>
            </a:r>
          </a:p>
        </p:txBody>
      </p:sp>
      <p:sp>
        <p:nvSpPr>
          <p:cNvPr id="3373" name="Circle"/>
          <p:cNvSpPr/>
          <p:nvPr/>
        </p:nvSpPr>
        <p:spPr>
          <a:xfrm>
            <a:off x="6819976" y="5954867"/>
            <a:ext cx="487431" cy="487431"/>
          </a:xfrm>
          <a:prstGeom prst="ellipse">
            <a:avLst/>
          </a:prstGeom>
          <a:ln w="63500">
            <a:solidFill>
              <a:schemeClr val="accent1">
                <a:hueOff val="-242908"/>
                <a:lumOff val="13873"/>
              </a:schemeClr>
            </a:solidFill>
            <a:miter lim="400000"/>
          </a:ln>
        </p:spPr>
        <p:txBody>
          <a:bodyPr lIns="50800" tIns="50800" rIns="50800" bIns="50800" anchor="ctr">
            <a:normAutofit fontScale="70000" lnSpcReduction="20000"/>
          </a:bodyPr>
          <a:lstStyle/>
          <a:p>
            <a:pPr>
              <a:defRPr sz="2600">
                <a:latin typeface="+mn-lt"/>
                <a:ea typeface="+mn-ea"/>
                <a:cs typeface="+mn-cs"/>
                <a:sym typeface="Helvetica Light"/>
              </a:defRPr>
            </a:pPr>
            <a:endParaRPr/>
          </a:p>
        </p:txBody>
      </p:sp>
      <p:sp>
        <p:nvSpPr>
          <p:cNvPr id="3374" name="Circle"/>
          <p:cNvSpPr/>
          <p:nvPr/>
        </p:nvSpPr>
        <p:spPr>
          <a:xfrm>
            <a:off x="5531702" y="5374230"/>
            <a:ext cx="487430" cy="487431"/>
          </a:xfrm>
          <a:prstGeom prst="ellipse">
            <a:avLst/>
          </a:prstGeom>
          <a:ln w="63500">
            <a:solidFill>
              <a:schemeClr val="accent1">
                <a:hueOff val="-242908"/>
                <a:lumOff val="13873"/>
              </a:schemeClr>
            </a:solidFill>
            <a:miter lim="400000"/>
          </a:ln>
        </p:spPr>
        <p:txBody>
          <a:bodyPr lIns="50800" tIns="50800" rIns="50800" bIns="50800" anchor="ctr">
            <a:normAutofit fontScale="70000" lnSpcReduction="20000"/>
          </a:bodyPr>
          <a:lstStyle/>
          <a:p>
            <a:pPr>
              <a:defRPr sz="2600">
                <a:latin typeface="+mn-lt"/>
                <a:ea typeface="+mn-ea"/>
                <a:cs typeface="+mn-cs"/>
                <a:sym typeface="Helvetica Light"/>
              </a:defRPr>
            </a:pPr>
            <a:endParaRPr/>
          </a:p>
        </p:txBody>
      </p:sp>
      <p:sp>
        <p:nvSpPr>
          <p:cNvPr id="3375"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6"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3377"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3378"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79" name="Line"/>
          <p:cNvSpPr/>
          <p:nvPr/>
        </p:nvSpPr>
        <p:spPr>
          <a:xfrm flipH="1" flipV="1">
            <a:off x="4958756" y="3458520"/>
            <a:ext cx="307781" cy="37404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0" name="Line"/>
          <p:cNvSpPr/>
          <p:nvPr/>
        </p:nvSpPr>
        <p:spPr>
          <a:xfrm>
            <a:off x="7341629" y="3901226"/>
            <a:ext cx="280103" cy="25423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11" name="Group"/>
          <p:cNvGrpSpPr/>
          <p:nvPr/>
        </p:nvGrpSpPr>
        <p:grpSpPr>
          <a:xfrm>
            <a:off x="3810000" y="2540000"/>
            <a:ext cx="5161030" cy="3402288"/>
            <a:chOff x="0" y="0"/>
            <a:chExt cx="5161029" cy="3402287"/>
          </a:xfrm>
        </p:grpSpPr>
        <p:sp>
          <p:nvSpPr>
            <p:cNvPr id="3382"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3383" name="1"/>
            <p:cNvSpPr/>
            <p:nvPr/>
          </p:nvSpPr>
          <p:spPr>
            <a:xfrm>
              <a:off x="0" y="1399654"/>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1</a:t>
              </a:r>
            </a:p>
          </p:txBody>
        </p:sp>
        <p:sp>
          <p:nvSpPr>
            <p:cNvPr id="3384" name="2"/>
            <p:cNvSpPr/>
            <p:nvPr/>
          </p:nvSpPr>
          <p:spPr>
            <a:xfrm>
              <a:off x="1342018" y="121992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2</a:t>
              </a:r>
            </a:p>
          </p:txBody>
        </p:sp>
        <p:sp>
          <p:nvSpPr>
            <p:cNvPr id="3385" name="5"/>
            <p:cNvSpPr/>
            <p:nvPr/>
          </p:nvSpPr>
          <p:spPr>
            <a:xfrm>
              <a:off x="2950050" y="764517"/>
              <a:ext cx="682048"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5</a:t>
              </a:r>
            </a:p>
          </p:txBody>
        </p:sp>
        <p:sp>
          <p:nvSpPr>
            <p:cNvPr id="3386" name="3"/>
            <p:cNvSpPr/>
            <p:nvPr/>
          </p:nvSpPr>
          <p:spPr>
            <a:xfrm>
              <a:off x="1629593"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3</a:t>
              </a:r>
            </a:p>
          </p:txBody>
        </p:sp>
        <p:sp>
          <p:nvSpPr>
            <p:cNvPr id="3387" name="6"/>
            <p:cNvSpPr/>
            <p:nvPr/>
          </p:nvSpPr>
          <p:spPr>
            <a:xfrm>
              <a:off x="3714515" y="0"/>
              <a:ext cx="682049" cy="682048"/>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6</a:t>
              </a:r>
            </a:p>
          </p:txBody>
        </p:sp>
        <p:sp>
          <p:nvSpPr>
            <p:cNvPr id="3388" name="4"/>
            <p:cNvSpPr/>
            <p:nvPr/>
          </p:nvSpPr>
          <p:spPr>
            <a:xfrm>
              <a:off x="2851789" y="2720239"/>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4</a:t>
              </a:r>
            </a:p>
          </p:txBody>
        </p:sp>
        <p:sp>
          <p:nvSpPr>
            <p:cNvPr id="3389" name="8"/>
            <p:cNvSpPr/>
            <p:nvPr/>
          </p:nvSpPr>
          <p:spPr>
            <a:xfrm>
              <a:off x="3714515" y="1529035"/>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8</a:t>
              </a:r>
            </a:p>
          </p:txBody>
        </p:sp>
        <p:sp>
          <p:nvSpPr>
            <p:cNvPr id="3390"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91"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92" name="Line"/>
            <p:cNvSpPr/>
            <p:nvPr/>
          </p:nvSpPr>
          <p:spPr>
            <a:xfrm flipH="1" flipV="1">
              <a:off x="1148756"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93" name="7"/>
            <p:cNvSpPr/>
            <p:nvPr/>
          </p:nvSpPr>
          <p:spPr>
            <a:xfrm>
              <a:off x="4478981" y="764517"/>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7</a:t>
              </a:r>
            </a:p>
          </p:txBody>
        </p:sp>
        <p:sp>
          <p:nvSpPr>
            <p:cNvPr id="3394" name="Line"/>
            <p:cNvSpPr/>
            <p:nvPr/>
          </p:nvSpPr>
          <p:spPr>
            <a:xfrm flipH="1" flipV="1">
              <a:off x="1772601" y="1896124"/>
              <a:ext cx="140871" cy="798759"/>
            </a:xfrm>
            <a:prstGeom prst="line">
              <a:avLst/>
            </a:prstGeom>
            <a:noFill/>
            <a:ln w="50800" cap="flat">
              <a:solidFill>
                <a:srgbClr val="FC5CB8"/>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95" name="Line"/>
            <p:cNvSpPr/>
            <p:nvPr/>
          </p:nvSpPr>
          <p:spPr>
            <a:xfrm flipH="1">
              <a:off x="2330964" y="3064056"/>
              <a:ext cx="499873" cy="1530"/>
            </a:xfrm>
            <a:prstGeom prst="line">
              <a:avLst/>
            </a:prstGeom>
            <a:noFill/>
            <a:ln w="50800" cap="flat">
              <a:solidFill>
                <a:srgbClr val="FC5CB8"/>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96" name="Line"/>
            <p:cNvSpPr/>
            <p:nvPr/>
          </p:nvSpPr>
          <p:spPr>
            <a:xfrm flipH="1">
              <a:off x="2039800" y="1211728"/>
              <a:ext cx="914432" cy="264064"/>
            </a:xfrm>
            <a:prstGeom prst="line">
              <a:avLst/>
            </a:prstGeom>
            <a:noFill/>
            <a:ln w="50800" cap="flat">
              <a:solidFill>
                <a:srgbClr val="FC5CB8"/>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97"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98"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399"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400" name="Line"/>
            <p:cNvSpPr/>
            <p:nvPr/>
          </p:nvSpPr>
          <p:spPr>
            <a:xfrm>
              <a:off x="4311709" y="583387"/>
              <a:ext cx="267187" cy="267187"/>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401" name="Line"/>
            <p:cNvSpPr/>
            <p:nvPr/>
          </p:nvSpPr>
          <p:spPr>
            <a:xfrm flipH="1">
              <a:off x="456795" y="1276199"/>
              <a:ext cx="147933" cy="246527"/>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402" name="Line"/>
            <p:cNvSpPr/>
            <p:nvPr/>
          </p:nvSpPr>
          <p:spPr>
            <a:xfrm flipV="1">
              <a:off x="1139218" y="1610211"/>
              <a:ext cx="291245" cy="34132"/>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403" name="Line"/>
            <p:cNvSpPr/>
            <p:nvPr/>
          </p:nvSpPr>
          <p:spPr>
            <a:xfrm flipH="1" flipV="1">
              <a:off x="1090609" y="827102"/>
              <a:ext cx="140756" cy="192486"/>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404" name="Line"/>
            <p:cNvSpPr/>
            <p:nvPr/>
          </p:nvSpPr>
          <p:spPr>
            <a:xfrm>
              <a:off x="1881804" y="2518169"/>
              <a:ext cx="48192" cy="268917"/>
            </a:xfrm>
            <a:prstGeom prst="line">
              <a:avLst/>
            </a:prstGeom>
            <a:noFill/>
            <a:ln w="50800" cap="flat">
              <a:solidFill>
                <a:srgbClr val="FC5CB8"/>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405" name="Line"/>
            <p:cNvSpPr/>
            <p:nvPr/>
          </p:nvSpPr>
          <p:spPr>
            <a:xfrm flipV="1">
              <a:off x="2656306" y="3058019"/>
              <a:ext cx="255823" cy="6119"/>
            </a:xfrm>
            <a:prstGeom prst="line">
              <a:avLst/>
            </a:prstGeom>
            <a:noFill/>
            <a:ln w="50800" cap="flat">
              <a:solidFill>
                <a:srgbClr val="FC5CB8"/>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406" name="Line"/>
            <p:cNvSpPr/>
            <p:nvPr/>
          </p:nvSpPr>
          <p:spPr>
            <a:xfrm flipV="1">
              <a:off x="2784827" y="1195352"/>
              <a:ext cx="245835" cy="62641"/>
            </a:xfrm>
            <a:prstGeom prst="line">
              <a:avLst/>
            </a:prstGeom>
            <a:noFill/>
            <a:ln w="50800" cap="flat">
              <a:solidFill>
                <a:srgbClr val="FC5CB8"/>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407" name="Line"/>
            <p:cNvSpPr/>
            <p:nvPr/>
          </p:nvSpPr>
          <p:spPr>
            <a:xfrm flipV="1">
              <a:off x="3670451" y="551885"/>
              <a:ext cx="186437" cy="182465"/>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408" name="Line"/>
            <p:cNvSpPr/>
            <p:nvPr/>
          </p:nvSpPr>
          <p:spPr>
            <a:xfrm>
              <a:off x="4463972" y="728065"/>
              <a:ext cx="183823" cy="18788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409" name="Line"/>
            <p:cNvSpPr/>
            <p:nvPr/>
          </p:nvSpPr>
          <p:spPr>
            <a:xfrm flipH="1">
              <a:off x="4241394" y="1479812"/>
              <a:ext cx="191358" cy="215074"/>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3410" name="Line"/>
            <p:cNvSpPr/>
            <p:nvPr/>
          </p:nvSpPr>
          <p:spPr>
            <a:xfrm flipH="1" flipV="1">
              <a:off x="3439243" y="1280019"/>
              <a:ext cx="184114" cy="165498"/>
            </a:xfrm>
            <a:prstGeom prst="line">
              <a:avLst/>
            </a:prstGeom>
            <a:noFill/>
            <a:ln w="508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412" name="0"/>
          <p:cNvSpPr txBox="1"/>
          <p:nvPr/>
        </p:nvSpPr>
        <p:spPr>
          <a:xfrm>
            <a:off x="4102151" y="2525295"/>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413" name="0"/>
          <p:cNvSpPr txBox="1"/>
          <p:nvPr/>
        </p:nvSpPr>
        <p:spPr>
          <a:xfrm>
            <a:off x="3368193" y="400860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414" name="3"/>
          <p:cNvSpPr txBox="1"/>
          <p:nvPr/>
        </p:nvSpPr>
        <p:spPr>
          <a:xfrm>
            <a:off x="5143613" y="5701462"/>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3415" name="4"/>
          <p:cNvSpPr txBox="1"/>
          <p:nvPr/>
        </p:nvSpPr>
        <p:spPr>
          <a:xfrm>
            <a:off x="6862796" y="5887432"/>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3416" name="5"/>
          <p:cNvSpPr txBox="1"/>
          <p:nvPr/>
        </p:nvSpPr>
        <p:spPr>
          <a:xfrm>
            <a:off x="6688621" y="2800150"/>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417" name="5"/>
          <p:cNvSpPr txBox="1"/>
          <p:nvPr/>
        </p:nvSpPr>
        <p:spPr>
          <a:xfrm>
            <a:off x="7664785" y="1983633"/>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418" name="5"/>
          <p:cNvSpPr txBox="1"/>
          <p:nvPr/>
        </p:nvSpPr>
        <p:spPr>
          <a:xfrm>
            <a:off x="8994768" y="3325411"/>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419" name="5"/>
          <p:cNvSpPr txBox="1"/>
          <p:nvPr/>
        </p:nvSpPr>
        <p:spPr>
          <a:xfrm>
            <a:off x="7664785" y="471436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420" name="0"/>
          <p:cNvSpPr txBox="1"/>
          <p:nvPr/>
        </p:nvSpPr>
        <p:spPr>
          <a:xfrm>
            <a:off x="5464783" y="3239260"/>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421" name="Line"/>
          <p:cNvSpPr/>
          <p:nvPr/>
        </p:nvSpPr>
        <p:spPr>
          <a:xfrm flipV="1">
            <a:off x="6348660" y="5813100"/>
            <a:ext cx="1" cy="762002"/>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2" name="Is bridge…"/>
          <p:cNvSpPr txBox="1"/>
          <p:nvPr/>
        </p:nvSpPr>
        <p:spPr>
          <a:xfrm>
            <a:off x="5324285" y="6668549"/>
            <a:ext cx="2048750" cy="762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2300"/>
            </a:pPr>
            <a:r>
              <a:t>Is bridge </a:t>
            </a:r>
          </a:p>
          <a:p>
            <a:pPr>
              <a:defRPr sz="2300"/>
            </a:pPr>
            <a:r>
              <a:t>since 3 &lt; 4</a:t>
            </a:r>
          </a:p>
        </p:txBody>
      </p:sp>
      <p:sp>
        <p:nvSpPr>
          <p:cNvPr id="3423" name="The condition for a directed edge ‘e’ to have nodes that belong to a bridge is when the id(e.from) &lt; lowlink(e.to)"/>
          <p:cNvSpPr txBox="1"/>
          <p:nvPr/>
        </p:nvSpPr>
        <p:spPr>
          <a:xfrm>
            <a:off x="14945" y="25749"/>
            <a:ext cx="12974910" cy="16637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p>
            <a:r>
              <a:t>The condition for a directed edge ‘e’ to have nodes that belong to a bridge is when the </a:t>
            </a:r>
            <a:r>
              <a:rPr b="1">
                <a:solidFill>
                  <a:schemeClr val="accent2">
                    <a:hueOff val="314161"/>
                    <a:lumOff val="31398"/>
                  </a:schemeClr>
                </a:solidFill>
              </a:rPr>
              <a:t>id(e.from) &lt; lowlink(e.to)</a:t>
            </a:r>
          </a:p>
        </p:txBody>
      </p:sp>
      <p:sp>
        <p:nvSpPr>
          <p:cNvPr id="3424" name="Is bridge…"/>
          <p:cNvSpPr txBox="1"/>
          <p:nvPr/>
        </p:nvSpPr>
        <p:spPr>
          <a:xfrm>
            <a:off x="1257191" y="4924329"/>
            <a:ext cx="2048751" cy="762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2300"/>
            </a:pPr>
            <a:r>
              <a:t>Is bridge </a:t>
            </a:r>
          </a:p>
          <a:p>
            <a:pPr>
              <a:defRPr sz="2300"/>
            </a:pPr>
            <a:r>
              <a:t>since 2 &lt; 3</a:t>
            </a:r>
          </a:p>
        </p:txBody>
      </p:sp>
      <p:sp>
        <p:nvSpPr>
          <p:cNvPr id="3425" name="Line"/>
          <p:cNvSpPr/>
          <p:nvPr/>
        </p:nvSpPr>
        <p:spPr>
          <a:xfrm flipV="1">
            <a:off x="3224460" y="4844751"/>
            <a:ext cx="2299963" cy="404815"/>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6" name="Line"/>
          <p:cNvSpPr/>
          <p:nvPr/>
        </p:nvSpPr>
        <p:spPr>
          <a:xfrm>
            <a:off x="5954960" y="2595264"/>
            <a:ext cx="396997" cy="1182836"/>
          </a:xfrm>
          <a:prstGeom prst="line">
            <a:avLst/>
          </a:prstGeom>
          <a:ln w="254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27" name="Is bridge…"/>
          <p:cNvSpPr txBox="1"/>
          <p:nvPr/>
        </p:nvSpPr>
        <p:spPr>
          <a:xfrm>
            <a:off x="4816285" y="1864397"/>
            <a:ext cx="2048750" cy="762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pPr>
              <a:defRPr sz="2300"/>
            </a:pPr>
            <a:r>
              <a:t>Is bridge </a:t>
            </a:r>
          </a:p>
          <a:p>
            <a:pPr>
              <a:defRPr sz="2300"/>
            </a:pPr>
            <a:r>
              <a:t>since 2 &lt; 5</a:t>
            </a:r>
          </a:p>
        </p:txBody>
      </p:sp>
      <p:sp>
        <p:nvSpPr>
          <p:cNvPr id="3428"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9"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3430"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3431"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3" name="Articulation points"/>
          <p:cNvSpPr txBox="1"/>
          <p:nvPr/>
        </p:nvSpPr>
        <p:spPr>
          <a:xfrm>
            <a:off x="981857" y="1297395"/>
            <a:ext cx="11041086" cy="850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5100" b="1"/>
            </a:lvl1pPr>
          </a:lstStyle>
          <a:p>
            <a:r>
              <a:rPr dirty="0"/>
              <a:t>Articulation points</a:t>
            </a:r>
          </a:p>
        </p:txBody>
      </p:sp>
      <p:sp>
        <p:nvSpPr>
          <p:cNvPr id="3434" name="Articulation points are related very closely to bridges. It won’t take much modification to the finding bridges algorithm to find articulation points."/>
          <p:cNvSpPr txBox="1"/>
          <p:nvPr/>
        </p:nvSpPr>
        <p:spPr>
          <a:xfrm>
            <a:off x="981858" y="3078583"/>
            <a:ext cx="11041086" cy="359643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endParaRPr dirty="0"/>
          </a:p>
          <a:p>
            <a:pPr marL="571500" indent="-571500" algn="l">
              <a:buFont typeface="Arial" panose="020B0604020202020204" pitchFamily="34" charset="0"/>
              <a:buChar char="•"/>
            </a:pPr>
            <a:r>
              <a:rPr dirty="0"/>
              <a:t>Articulation points are related very closely to bridges. </a:t>
            </a:r>
            <a:endParaRPr lang="en-US" altLang="zh-TW" dirty="0"/>
          </a:p>
          <a:p>
            <a:pPr marL="571500" indent="-571500" algn="l">
              <a:buFont typeface="Arial" panose="020B0604020202020204" pitchFamily="34" charset="0"/>
              <a:buChar char="•"/>
            </a:pPr>
            <a:r>
              <a:rPr dirty="0"/>
              <a:t>It </a:t>
            </a:r>
            <a:r>
              <a:rPr dirty="0">
                <a:solidFill>
                  <a:srgbClr val="FFFF00"/>
                </a:solidFill>
              </a:rPr>
              <a:t>won’t take much modification </a:t>
            </a:r>
            <a:r>
              <a:rPr dirty="0"/>
              <a:t>to the finding bridges algorithm to find articulation points.</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6" name="Articulation points"/>
          <p:cNvSpPr txBox="1"/>
          <p:nvPr/>
        </p:nvSpPr>
        <p:spPr>
          <a:xfrm>
            <a:off x="981857" y="813405"/>
            <a:ext cx="11041086" cy="850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5100" b="1"/>
            </a:lvl1pPr>
          </a:lstStyle>
          <a:p>
            <a:r>
              <a:rPr dirty="0"/>
              <a:t>Articulation points</a:t>
            </a:r>
          </a:p>
        </p:txBody>
      </p:sp>
      <p:sp>
        <p:nvSpPr>
          <p:cNvPr id="3438" name="On a connected component with three or more vertices if an edge (u, v) is a bridge then either u or v is an articulation point."/>
          <p:cNvSpPr txBox="1"/>
          <p:nvPr/>
        </p:nvSpPr>
        <p:spPr>
          <a:xfrm>
            <a:off x="1136345" y="2963168"/>
            <a:ext cx="10685541" cy="194925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defRPr sz="3000"/>
            </a:lvl1pPr>
          </a:lstStyle>
          <a:p>
            <a:pPr algn="l"/>
            <a:r>
              <a:rPr lang="en-US" altLang="zh-TW" dirty="0"/>
              <a:t>Simple observation about articulation points:</a:t>
            </a:r>
          </a:p>
          <a:p>
            <a:pPr algn="l"/>
            <a:endParaRPr lang="en-US" altLang="zh-TW" dirty="0"/>
          </a:p>
          <a:p>
            <a:pPr marL="457200" indent="-457200" algn="l">
              <a:buFont typeface="Arial" panose="020B0604020202020204" pitchFamily="34" charset="0"/>
              <a:buChar char="•"/>
            </a:pPr>
            <a:r>
              <a:rPr dirty="0"/>
              <a:t>On a connected component with </a:t>
            </a:r>
            <a:r>
              <a:rPr dirty="0">
                <a:solidFill>
                  <a:srgbClr val="FFFF00"/>
                </a:solidFill>
              </a:rPr>
              <a:t>three or more vertices </a:t>
            </a:r>
            <a:r>
              <a:rPr dirty="0"/>
              <a:t>if an edge (u, v) is a bridge then either u or v is an articulation point.</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 name="Articulation points"/>
          <p:cNvSpPr txBox="1"/>
          <p:nvPr/>
        </p:nvSpPr>
        <p:spPr>
          <a:xfrm>
            <a:off x="981857" y="82549"/>
            <a:ext cx="11041086" cy="850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5100" b="1"/>
            </a:lvl1pPr>
          </a:lstStyle>
          <a:p>
            <a:r>
              <a:t>Articulation points</a:t>
            </a:r>
          </a:p>
        </p:txBody>
      </p:sp>
      <p:sp>
        <p:nvSpPr>
          <p:cNvPr id="3441" name="Simple observation about articulation points:"/>
          <p:cNvSpPr txBox="1"/>
          <p:nvPr/>
        </p:nvSpPr>
        <p:spPr>
          <a:xfrm>
            <a:off x="-141528" y="1077465"/>
            <a:ext cx="13287856" cy="234736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pPr>
              <a:defRPr sz="3000"/>
            </a:pPr>
            <a:r>
              <a:t>Simple observation about articulation points:</a:t>
            </a:r>
          </a:p>
          <a:p>
            <a:pPr>
              <a:defRPr sz="3000"/>
            </a:pPr>
            <a:endParaRPr/>
          </a:p>
        </p:txBody>
      </p:sp>
      <p:sp>
        <p:nvSpPr>
          <p:cNvPr id="3442" name="On a connected component with three or more vertices if an edge (u, v) is a bridge then either u or v is an articulation point."/>
          <p:cNvSpPr txBox="1"/>
          <p:nvPr/>
        </p:nvSpPr>
        <p:spPr>
          <a:xfrm>
            <a:off x="827369" y="1883016"/>
            <a:ext cx="11350062" cy="14351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3000"/>
            </a:lvl1pPr>
          </a:lstStyle>
          <a:p>
            <a:r>
              <a:t>On a connected component with three or more vertices if an edge (u, v) is a bridge then either u or v is an articulation point.</a:t>
            </a:r>
          </a:p>
        </p:txBody>
      </p:sp>
      <p:sp>
        <p:nvSpPr>
          <p:cNvPr id="3443" name="0"/>
          <p:cNvSpPr/>
          <p:nvPr/>
        </p:nvSpPr>
        <p:spPr>
          <a:xfrm>
            <a:off x="4251628" y="5896493"/>
            <a:ext cx="750214" cy="75021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0</a:t>
            </a:r>
          </a:p>
        </p:txBody>
      </p:sp>
      <p:sp>
        <p:nvSpPr>
          <p:cNvPr id="3444" name="1"/>
          <p:cNvSpPr/>
          <p:nvPr/>
        </p:nvSpPr>
        <p:spPr>
          <a:xfrm>
            <a:off x="6100545" y="5946836"/>
            <a:ext cx="750215" cy="750214"/>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1</a:t>
            </a:r>
          </a:p>
        </p:txBody>
      </p:sp>
      <p:sp>
        <p:nvSpPr>
          <p:cNvPr id="3445" name="2"/>
          <p:cNvSpPr/>
          <p:nvPr/>
        </p:nvSpPr>
        <p:spPr>
          <a:xfrm>
            <a:off x="7651880" y="4792395"/>
            <a:ext cx="750215" cy="750215"/>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2</a:t>
            </a:r>
          </a:p>
        </p:txBody>
      </p:sp>
      <p:sp>
        <p:nvSpPr>
          <p:cNvPr id="3446" name="3"/>
          <p:cNvSpPr/>
          <p:nvPr/>
        </p:nvSpPr>
        <p:spPr>
          <a:xfrm>
            <a:off x="7675468" y="7113071"/>
            <a:ext cx="750215" cy="750214"/>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3</a:t>
            </a:r>
          </a:p>
        </p:txBody>
      </p:sp>
      <p:sp>
        <p:nvSpPr>
          <p:cNvPr id="3447" name="Line"/>
          <p:cNvSpPr/>
          <p:nvPr/>
        </p:nvSpPr>
        <p:spPr>
          <a:xfrm>
            <a:off x="5015240" y="6289417"/>
            <a:ext cx="1071907" cy="1"/>
          </a:xfrm>
          <a:prstGeom prst="line">
            <a:avLst/>
          </a:prstGeom>
          <a:ln w="50800">
            <a:solidFill>
              <a:srgbClr val="FC5CB8"/>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8" name="Line"/>
          <p:cNvSpPr/>
          <p:nvPr/>
        </p:nvSpPr>
        <p:spPr>
          <a:xfrm>
            <a:off x="6793393" y="6546151"/>
            <a:ext cx="927017" cy="72099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9" name="Line"/>
          <p:cNvSpPr/>
          <p:nvPr/>
        </p:nvSpPr>
        <p:spPr>
          <a:xfrm flipV="1">
            <a:off x="6826042" y="5418430"/>
            <a:ext cx="917342" cy="7239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0" name="Line"/>
          <p:cNvSpPr/>
          <p:nvPr/>
        </p:nvSpPr>
        <p:spPr>
          <a:xfrm flipV="1">
            <a:off x="8050575" y="5551593"/>
            <a:ext cx="6266" cy="15672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1" name="Line"/>
          <p:cNvSpPr/>
          <p:nvPr/>
        </p:nvSpPr>
        <p:spPr>
          <a:xfrm flipV="1">
            <a:off x="5525636" y="6645048"/>
            <a:ext cx="1" cy="850901"/>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52" name="Bridge"/>
          <p:cNvSpPr txBox="1"/>
          <p:nvPr/>
        </p:nvSpPr>
        <p:spPr>
          <a:xfrm>
            <a:off x="4642713" y="7684651"/>
            <a:ext cx="1765847"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Bridge</a:t>
            </a:r>
          </a:p>
        </p:txBody>
      </p:sp>
      <p:sp>
        <p:nvSpPr>
          <p:cNvPr id="3453" name="Line"/>
          <p:cNvSpPr/>
          <p:nvPr/>
        </p:nvSpPr>
        <p:spPr>
          <a:xfrm>
            <a:off x="6229480" y="5044702"/>
            <a:ext cx="201558" cy="817439"/>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54" name="Articulation…"/>
          <p:cNvSpPr txBox="1"/>
          <p:nvPr/>
        </p:nvSpPr>
        <p:spPr>
          <a:xfrm>
            <a:off x="3983221" y="3840161"/>
            <a:ext cx="3692650" cy="1143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Articulation</a:t>
            </a:r>
          </a:p>
          <a:p>
            <a:r>
              <a:t>point</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6" name="Articulation points"/>
          <p:cNvSpPr txBox="1"/>
          <p:nvPr/>
        </p:nvSpPr>
        <p:spPr>
          <a:xfrm>
            <a:off x="981857" y="744667"/>
            <a:ext cx="11041086" cy="850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5100" b="1"/>
            </a:lvl1pPr>
          </a:lstStyle>
          <a:p>
            <a:r>
              <a:rPr dirty="0"/>
              <a:t>Articulation points</a:t>
            </a:r>
          </a:p>
        </p:txBody>
      </p:sp>
      <p:sp>
        <p:nvSpPr>
          <p:cNvPr id="3457" name="However, this condition alone is not sufficient to capture all articulation points. There exist cases where there is an articulation point without a bridge:"/>
          <p:cNvSpPr txBox="1"/>
          <p:nvPr/>
        </p:nvSpPr>
        <p:spPr>
          <a:xfrm>
            <a:off x="400651" y="1956656"/>
            <a:ext cx="12415789" cy="150304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lvl1pPr>
              <a:defRPr sz="3000"/>
            </a:lvl1pPr>
          </a:lstStyle>
          <a:p>
            <a:pPr algn="l"/>
            <a:r>
              <a:rPr dirty="0"/>
              <a:t>However, this condition alone is not sufficient to capture all articulation points. There exist cases where there is an articulation point without a bridge:</a:t>
            </a:r>
          </a:p>
        </p:txBody>
      </p:sp>
      <p:sp>
        <p:nvSpPr>
          <p:cNvPr id="3458" name="0"/>
          <p:cNvSpPr/>
          <p:nvPr/>
        </p:nvSpPr>
        <p:spPr>
          <a:xfrm>
            <a:off x="4123061" y="3585166"/>
            <a:ext cx="754200" cy="754200"/>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0</a:t>
            </a:r>
          </a:p>
        </p:txBody>
      </p:sp>
      <p:sp>
        <p:nvSpPr>
          <p:cNvPr id="3459" name="1"/>
          <p:cNvSpPr/>
          <p:nvPr/>
        </p:nvSpPr>
        <p:spPr>
          <a:xfrm>
            <a:off x="4123061" y="5414234"/>
            <a:ext cx="754200" cy="754200"/>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1</a:t>
            </a:r>
          </a:p>
        </p:txBody>
      </p:sp>
      <p:sp>
        <p:nvSpPr>
          <p:cNvPr id="3460" name="2"/>
          <p:cNvSpPr/>
          <p:nvPr/>
        </p:nvSpPr>
        <p:spPr>
          <a:xfrm>
            <a:off x="6125300" y="4537743"/>
            <a:ext cx="754200" cy="754199"/>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2</a:t>
            </a:r>
          </a:p>
        </p:txBody>
      </p:sp>
      <p:sp>
        <p:nvSpPr>
          <p:cNvPr id="3461" name="3"/>
          <p:cNvSpPr/>
          <p:nvPr/>
        </p:nvSpPr>
        <p:spPr>
          <a:xfrm>
            <a:off x="8127539" y="3585166"/>
            <a:ext cx="754200" cy="754200"/>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3</a:t>
            </a:r>
          </a:p>
        </p:txBody>
      </p:sp>
      <p:sp>
        <p:nvSpPr>
          <p:cNvPr id="3462" name="4"/>
          <p:cNvSpPr/>
          <p:nvPr/>
        </p:nvSpPr>
        <p:spPr>
          <a:xfrm>
            <a:off x="8127539" y="5414234"/>
            <a:ext cx="754200" cy="754200"/>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4</a:t>
            </a:r>
          </a:p>
        </p:txBody>
      </p:sp>
      <p:sp>
        <p:nvSpPr>
          <p:cNvPr id="3463" name="Line"/>
          <p:cNvSpPr/>
          <p:nvPr/>
        </p:nvSpPr>
        <p:spPr>
          <a:xfrm flipV="1">
            <a:off x="4500161" y="4335575"/>
            <a:ext cx="1" cy="10824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4" name="Line"/>
          <p:cNvSpPr/>
          <p:nvPr/>
        </p:nvSpPr>
        <p:spPr>
          <a:xfrm flipH="1" flipV="1">
            <a:off x="6856218" y="5052273"/>
            <a:ext cx="1286003" cy="6576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5" name="Line"/>
          <p:cNvSpPr/>
          <p:nvPr/>
        </p:nvSpPr>
        <p:spPr>
          <a:xfrm flipH="1" flipV="1">
            <a:off x="4860306" y="4106023"/>
            <a:ext cx="1286003" cy="6576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6" name="There are no bridges but node 2 is an articulation point since its removal would cause the graph to split into two components."/>
          <p:cNvSpPr txBox="1"/>
          <p:nvPr/>
        </p:nvSpPr>
        <p:spPr>
          <a:xfrm>
            <a:off x="337057" y="7565022"/>
            <a:ext cx="12415789" cy="121058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p>
            <a:r>
              <a:rPr dirty="0"/>
              <a:t>There are no bridges but node 2 is an articulation point since its removal would cause the graph to split into two components.</a:t>
            </a:r>
          </a:p>
        </p:txBody>
      </p:sp>
      <p:sp>
        <p:nvSpPr>
          <p:cNvPr id="3467" name="Line"/>
          <p:cNvSpPr/>
          <p:nvPr/>
        </p:nvSpPr>
        <p:spPr>
          <a:xfrm flipV="1">
            <a:off x="4863040" y="5111611"/>
            <a:ext cx="1304292" cy="57494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8" name="Line"/>
          <p:cNvSpPr/>
          <p:nvPr/>
        </p:nvSpPr>
        <p:spPr>
          <a:xfrm flipH="1">
            <a:off x="6855281" y="4169816"/>
            <a:ext cx="1343682" cy="5974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9" name="Line"/>
          <p:cNvSpPr/>
          <p:nvPr/>
        </p:nvSpPr>
        <p:spPr>
          <a:xfrm flipV="1">
            <a:off x="8504638" y="4335575"/>
            <a:ext cx="1" cy="108245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9" name="Group"/>
          <p:cNvGrpSpPr/>
          <p:nvPr/>
        </p:nvGrpSpPr>
        <p:grpSpPr>
          <a:xfrm>
            <a:off x="3810000" y="2540000"/>
            <a:ext cx="5161030" cy="3402288"/>
            <a:chOff x="0" y="0"/>
            <a:chExt cx="5161029" cy="3402287"/>
          </a:xfrm>
        </p:grpSpPr>
        <p:sp>
          <p:nvSpPr>
            <p:cNvPr id="250" name="0"/>
            <p:cNvSpPr/>
            <p:nvPr/>
          </p:nvSpPr>
          <p:spPr>
            <a:xfrm>
              <a:off x="627885" y="266140"/>
              <a:ext cx="682049" cy="682049"/>
            </a:xfrm>
            <a:prstGeom prst="ellipse">
              <a:avLst/>
            </a:prstGeom>
            <a:blipFill rotWithShape="1">
              <a:blip r:embed="rId2"/>
              <a:srcRect/>
              <a:tile tx="0" ty="0" sx="100000" sy="100000" flip="none" algn="tl"/>
            </a:blip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rmAutofit lnSpcReduction="10000"/>
            </a:bodyPr>
            <a:lstStyle>
              <a:lvl1pPr>
                <a:defRPr sz="2600" b="1">
                  <a:latin typeface="Helvetica"/>
                  <a:ea typeface="Helvetica"/>
                  <a:cs typeface="Helvetica"/>
                  <a:sym typeface="Helvetica"/>
                </a:defRPr>
              </a:lvl1pPr>
            </a:lstStyle>
            <a:p>
              <a:r>
                <a:t>0</a:t>
              </a:r>
            </a:p>
          </p:txBody>
        </p:sp>
        <p:sp>
          <p:nvSpPr>
            <p:cNvPr id="251" name="Circle"/>
            <p:cNvSpPr/>
            <p:nvPr/>
          </p:nvSpPr>
          <p:spPr>
            <a:xfrm>
              <a:off x="0" y="1399655"/>
              <a:ext cx="682048" cy="682048"/>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52" name="Circle"/>
            <p:cNvSpPr/>
            <p:nvPr/>
          </p:nvSpPr>
          <p:spPr>
            <a:xfrm>
              <a:off x="1342018" y="1219920"/>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53" name="Circle"/>
            <p:cNvSpPr/>
            <p:nvPr/>
          </p:nvSpPr>
          <p:spPr>
            <a:xfrm>
              <a:off x="2950050" y="764517"/>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54" name="Circle"/>
            <p:cNvSpPr/>
            <p:nvPr/>
          </p:nvSpPr>
          <p:spPr>
            <a:xfrm>
              <a:off x="1629594" y="2720239"/>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55" name="Circle"/>
            <p:cNvSpPr/>
            <p:nvPr/>
          </p:nvSpPr>
          <p:spPr>
            <a:xfrm>
              <a:off x="3714515" y="0"/>
              <a:ext cx="682049" cy="682048"/>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56" name="Circle"/>
            <p:cNvSpPr/>
            <p:nvPr/>
          </p:nvSpPr>
          <p:spPr>
            <a:xfrm>
              <a:off x="2851789" y="2720239"/>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57" name="Circle"/>
            <p:cNvSpPr/>
            <p:nvPr/>
          </p:nvSpPr>
          <p:spPr>
            <a:xfrm>
              <a:off x="3714515" y="1529035"/>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58" name="Line"/>
            <p:cNvSpPr/>
            <p:nvPr/>
          </p:nvSpPr>
          <p:spPr>
            <a:xfrm flipV="1">
              <a:off x="698905" y="1619782"/>
              <a:ext cx="633956" cy="8862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59" name="Line"/>
            <p:cNvSpPr/>
            <p:nvPr/>
          </p:nvSpPr>
          <p:spPr>
            <a:xfrm flipV="1">
              <a:off x="514646" y="917288"/>
              <a:ext cx="290213" cy="51717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0" name="Line"/>
            <p:cNvSpPr/>
            <p:nvPr/>
          </p:nvSpPr>
          <p:spPr>
            <a:xfrm flipH="1" flipV="1">
              <a:off x="1148757" y="918520"/>
              <a:ext cx="307781" cy="374043"/>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1" name="Circle"/>
            <p:cNvSpPr/>
            <p:nvPr/>
          </p:nvSpPr>
          <p:spPr>
            <a:xfrm>
              <a:off x="4478981" y="764517"/>
              <a:ext cx="682049" cy="682049"/>
            </a:xfrm>
            <a:prstGeom prst="ellipse">
              <a:avLst/>
            </a:prstGeom>
            <a:blipFill rotWithShape="1">
              <a:blip r:embed="rId3"/>
              <a:srcRect/>
              <a:tile tx="0" ty="0" sx="100000" sy="100000" flip="none" algn="tl"/>
            </a:blipFill>
            <a:ln w="12700" cap="flat">
              <a:noFill/>
              <a:miter lim="400000"/>
            </a:ln>
            <a:effectLst/>
          </p:spPr>
          <p:txBody>
            <a:bodyPr wrap="square" lIns="50800" tIns="50800" rIns="50800" bIns="50800" numCol="1" anchor="ctr">
              <a:normAutofit lnSpcReduction="10000"/>
            </a:bodyPr>
            <a:lstStyle/>
            <a:p>
              <a:pPr>
                <a:defRPr sz="2600" b="1">
                  <a:latin typeface="Helvetica"/>
                  <a:ea typeface="Helvetica"/>
                  <a:cs typeface="Helvetica"/>
                  <a:sym typeface="Helvetica"/>
                </a:defRPr>
              </a:pPr>
              <a:endParaRPr/>
            </a:p>
          </p:txBody>
        </p:sp>
        <p:sp>
          <p:nvSpPr>
            <p:cNvPr id="262" name="Line"/>
            <p:cNvSpPr/>
            <p:nvPr/>
          </p:nvSpPr>
          <p:spPr>
            <a:xfrm flipH="1" flipV="1">
              <a:off x="1772601" y="1896124"/>
              <a:ext cx="140871" cy="798759"/>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3" name="Line"/>
            <p:cNvSpPr/>
            <p:nvPr/>
          </p:nvSpPr>
          <p:spPr>
            <a:xfrm flipH="1">
              <a:off x="2330964" y="3064056"/>
              <a:ext cx="499873" cy="1530"/>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4" name="Line"/>
            <p:cNvSpPr/>
            <p:nvPr/>
          </p:nvSpPr>
          <p:spPr>
            <a:xfrm flipH="1">
              <a:off x="2039800" y="1211728"/>
              <a:ext cx="914433" cy="26406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5" name="Line"/>
            <p:cNvSpPr/>
            <p:nvPr/>
          </p:nvSpPr>
          <p:spPr>
            <a:xfrm flipH="1">
              <a:off x="3534796" y="619509"/>
              <a:ext cx="274034" cy="23092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6" name="Line"/>
            <p:cNvSpPr/>
            <p:nvPr/>
          </p:nvSpPr>
          <p:spPr>
            <a:xfrm flipH="1">
              <a:off x="4305611" y="1345624"/>
              <a:ext cx="253299" cy="26766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7" name="Line"/>
            <p:cNvSpPr/>
            <p:nvPr/>
          </p:nvSpPr>
          <p:spPr>
            <a:xfrm>
              <a:off x="3531629" y="1361226"/>
              <a:ext cx="280103" cy="25423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sp>
          <p:nvSpPr>
            <p:cNvPr id="268" name="Line"/>
            <p:cNvSpPr/>
            <p:nvPr/>
          </p:nvSpPr>
          <p:spPr>
            <a:xfrm>
              <a:off x="4317656" y="577570"/>
              <a:ext cx="261240" cy="273005"/>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270" name="DFS traversal"/>
          <p:cNvSpPr txBox="1"/>
          <p:nvPr/>
        </p:nvSpPr>
        <p:spPr>
          <a:xfrm>
            <a:off x="2352952" y="342900"/>
            <a:ext cx="8298896" cy="9906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6000" b="1"/>
            </a:lvl1pPr>
          </a:lstStyle>
          <a:p>
            <a:r>
              <a:t>DFS traversal</a:t>
            </a:r>
          </a:p>
        </p:txBody>
      </p:sp>
      <p:sp>
        <p:nvSpPr>
          <p:cNvPr id="271" name="Line"/>
          <p:cNvSpPr/>
          <p:nvPr/>
        </p:nvSpPr>
        <p:spPr>
          <a:xfrm flipH="1">
            <a:off x="1506452" y="8693783"/>
            <a:ext cx="4243165" cy="1"/>
          </a:xfrm>
          <a:prstGeom prst="line">
            <a:avLst/>
          </a:prstGeom>
          <a:ln w="889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 name="Undirected edge"/>
          <p:cNvSpPr txBox="1"/>
          <p:nvPr/>
        </p:nvSpPr>
        <p:spPr>
          <a:xfrm>
            <a:off x="1506452" y="8992944"/>
            <a:ext cx="4243165"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Undirected edge</a:t>
            </a:r>
          </a:p>
        </p:txBody>
      </p:sp>
      <p:sp>
        <p:nvSpPr>
          <p:cNvPr id="273" name="Directed edge"/>
          <p:cNvSpPr txBox="1"/>
          <p:nvPr/>
        </p:nvSpPr>
        <p:spPr>
          <a:xfrm>
            <a:off x="7958348" y="8992944"/>
            <a:ext cx="3692650"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Directed edge</a:t>
            </a:r>
          </a:p>
        </p:txBody>
      </p:sp>
      <p:sp>
        <p:nvSpPr>
          <p:cNvPr id="274" name="Line"/>
          <p:cNvSpPr/>
          <p:nvPr/>
        </p:nvSpPr>
        <p:spPr>
          <a:xfrm>
            <a:off x="8025438" y="8693783"/>
            <a:ext cx="342209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 name="Articulation points"/>
          <p:cNvSpPr txBox="1"/>
          <p:nvPr/>
        </p:nvSpPr>
        <p:spPr>
          <a:xfrm>
            <a:off x="981857" y="649590"/>
            <a:ext cx="11041086" cy="850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5100" b="1"/>
            </a:lvl1pPr>
          </a:lstStyle>
          <a:p>
            <a:r>
              <a:rPr dirty="0"/>
              <a:t>Articulation points</a:t>
            </a:r>
          </a:p>
        </p:txBody>
      </p:sp>
      <p:sp>
        <p:nvSpPr>
          <p:cNvPr id="3472" name="0"/>
          <p:cNvSpPr/>
          <p:nvPr/>
        </p:nvSpPr>
        <p:spPr>
          <a:xfrm>
            <a:off x="3471445" y="46491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0</a:t>
            </a:r>
          </a:p>
        </p:txBody>
      </p:sp>
      <p:sp>
        <p:nvSpPr>
          <p:cNvPr id="3473" name="Circle"/>
          <p:cNvSpPr/>
          <p:nvPr/>
        </p:nvSpPr>
        <p:spPr>
          <a:xfrm>
            <a:off x="5276217" y="2806846"/>
            <a:ext cx="800101" cy="800101"/>
          </a:xfrm>
          <a:prstGeom prst="ellipse">
            <a:avLst/>
          </a:prstGeom>
          <a:blipFill>
            <a:blip r:embed="rId3"/>
          </a:blipFill>
          <a:ln w="12700">
            <a:miter lim="400000"/>
          </a:ln>
        </p:spPr>
        <p:txBody>
          <a:bodyPr lIns="50800" tIns="50800" rIns="50800" bIns="50800" anchor="ctr">
            <a:normAutofit/>
          </a:bodyPr>
          <a:lstStyle/>
          <a:p>
            <a:pPr>
              <a:defRPr sz="2600" b="1">
                <a:latin typeface="Helvetica"/>
                <a:ea typeface="Helvetica"/>
                <a:cs typeface="Helvetica"/>
                <a:sym typeface="Helvetica"/>
              </a:defRPr>
            </a:pPr>
            <a:endParaRPr/>
          </a:p>
        </p:txBody>
      </p:sp>
      <p:sp>
        <p:nvSpPr>
          <p:cNvPr id="3474" name="Circle"/>
          <p:cNvSpPr/>
          <p:nvPr/>
        </p:nvSpPr>
        <p:spPr>
          <a:xfrm>
            <a:off x="7926284" y="2806846"/>
            <a:ext cx="800101" cy="800101"/>
          </a:xfrm>
          <a:prstGeom prst="ellipse">
            <a:avLst/>
          </a:prstGeom>
          <a:blipFill>
            <a:blip r:embed="rId3"/>
          </a:blipFill>
          <a:ln w="12700">
            <a:miter lim="400000"/>
          </a:ln>
        </p:spPr>
        <p:txBody>
          <a:bodyPr lIns="50800" tIns="50800" rIns="50800" bIns="50800" anchor="ctr">
            <a:normAutofit/>
          </a:bodyPr>
          <a:lstStyle/>
          <a:p>
            <a:pPr>
              <a:defRPr sz="2600" b="1">
                <a:latin typeface="Helvetica"/>
                <a:ea typeface="Helvetica"/>
                <a:cs typeface="Helvetica"/>
                <a:sym typeface="Helvetica"/>
              </a:defRPr>
            </a:pPr>
            <a:endParaRPr/>
          </a:p>
        </p:txBody>
      </p:sp>
      <p:sp>
        <p:nvSpPr>
          <p:cNvPr id="3475" name="Circle"/>
          <p:cNvSpPr/>
          <p:nvPr/>
        </p:nvSpPr>
        <p:spPr>
          <a:xfrm>
            <a:off x="9052351" y="4649182"/>
            <a:ext cx="800101" cy="800101"/>
          </a:xfrm>
          <a:prstGeom prst="ellipse">
            <a:avLst/>
          </a:prstGeom>
          <a:blipFill>
            <a:blip r:embed="rId3"/>
          </a:blipFill>
          <a:ln w="12700">
            <a:miter lim="400000"/>
          </a:ln>
        </p:spPr>
        <p:txBody>
          <a:bodyPr lIns="50800" tIns="50800" rIns="50800" bIns="50800" anchor="ctr">
            <a:normAutofit/>
          </a:bodyPr>
          <a:lstStyle/>
          <a:p>
            <a:pPr>
              <a:defRPr sz="2600" b="1">
                <a:latin typeface="Helvetica"/>
                <a:ea typeface="Helvetica"/>
                <a:cs typeface="Helvetica"/>
                <a:sym typeface="Helvetica"/>
              </a:defRPr>
            </a:pPr>
            <a:endParaRPr/>
          </a:p>
        </p:txBody>
      </p:sp>
      <p:sp>
        <p:nvSpPr>
          <p:cNvPr id="3476" name="Circle"/>
          <p:cNvSpPr/>
          <p:nvPr/>
        </p:nvSpPr>
        <p:spPr>
          <a:xfrm>
            <a:off x="7926284" y="6503382"/>
            <a:ext cx="800101" cy="800101"/>
          </a:xfrm>
          <a:prstGeom prst="ellipse">
            <a:avLst/>
          </a:prstGeom>
          <a:blipFill>
            <a:blip r:embed="rId3"/>
          </a:blipFill>
          <a:ln w="12700">
            <a:miter lim="400000"/>
          </a:ln>
        </p:spPr>
        <p:txBody>
          <a:bodyPr lIns="50800" tIns="50800" rIns="50800" bIns="50800" anchor="ctr">
            <a:normAutofit/>
          </a:bodyPr>
          <a:lstStyle/>
          <a:p>
            <a:pPr>
              <a:defRPr sz="2600" b="1">
                <a:latin typeface="Helvetica"/>
                <a:ea typeface="Helvetica"/>
                <a:cs typeface="Helvetica"/>
                <a:sym typeface="Helvetica"/>
              </a:defRPr>
            </a:pPr>
            <a:endParaRPr/>
          </a:p>
        </p:txBody>
      </p:sp>
      <p:sp>
        <p:nvSpPr>
          <p:cNvPr id="3477" name="Circle"/>
          <p:cNvSpPr/>
          <p:nvPr/>
        </p:nvSpPr>
        <p:spPr>
          <a:xfrm>
            <a:off x="5276217" y="6503382"/>
            <a:ext cx="800101" cy="800101"/>
          </a:xfrm>
          <a:prstGeom prst="ellipse">
            <a:avLst/>
          </a:prstGeom>
          <a:blipFill>
            <a:blip r:embed="rId3"/>
          </a:blipFill>
          <a:ln w="12700">
            <a:miter lim="400000"/>
          </a:ln>
        </p:spPr>
        <p:txBody>
          <a:bodyPr lIns="50800" tIns="50800" rIns="50800" bIns="50800" anchor="ctr">
            <a:normAutofit/>
          </a:bodyPr>
          <a:lstStyle/>
          <a:p>
            <a:pPr>
              <a:defRPr sz="2600" b="1">
                <a:latin typeface="Helvetica"/>
                <a:ea typeface="Helvetica"/>
                <a:cs typeface="Helvetica"/>
                <a:sym typeface="Helvetica"/>
              </a:defRPr>
            </a:pPr>
            <a:endParaRPr/>
          </a:p>
        </p:txBody>
      </p:sp>
      <p:sp>
        <p:nvSpPr>
          <p:cNvPr id="3478" name="Line"/>
          <p:cNvSpPr/>
          <p:nvPr/>
        </p:nvSpPr>
        <p:spPr>
          <a:xfrm flipV="1">
            <a:off x="5163028" y="3486606"/>
            <a:ext cx="211560" cy="2409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9" name="Line"/>
          <p:cNvSpPr/>
          <p:nvPr/>
        </p:nvSpPr>
        <p:spPr>
          <a:xfrm flipV="1">
            <a:off x="4193470" y="3709345"/>
            <a:ext cx="983391" cy="10385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0" name="Line"/>
          <p:cNvSpPr/>
          <p:nvPr/>
        </p:nvSpPr>
        <p:spPr>
          <a:xfrm>
            <a:off x="7948363" y="635257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81" name="Line"/>
          <p:cNvSpPr/>
          <p:nvPr/>
        </p:nvSpPr>
        <p:spPr>
          <a:xfrm flipH="1" flipV="1">
            <a:off x="5938860" y="3540012"/>
            <a:ext cx="2024245" cy="283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2" name="Line"/>
          <p:cNvSpPr/>
          <p:nvPr/>
        </p:nvSpPr>
        <p:spPr>
          <a:xfrm flipH="1" flipV="1">
            <a:off x="8316123" y="3636890"/>
            <a:ext cx="8220" cy="28747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83" name="Line"/>
          <p:cNvSpPr/>
          <p:nvPr/>
        </p:nvSpPr>
        <p:spPr>
          <a:xfrm>
            <a:off x="9123700" y="445392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84" name="Line"/>
          <p:cNvSpPr/>
          <p:nvPr/>
        </p:nvSpPr>
        <p:spPr>
          <a:xfrm flipH="1">
            <a:off x="6037691" y="6574005"/>
            <a:ext cx="248825" cy="13628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85" name="Line"/>
          <p:cNvSpPr/>
          <p:nvPr/>
        </p:nvSpPr>
        <p:spPr>
          <a:xfrm flipH="1" flipV="1">
            <a:off x="4151741" y="5338689"/>
            <a:ext cx="194701" cy="2160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86" name="Line"/>
          <p:cNvSpPr/>
          <p:nvPr/>
        </p:nvSpPr>
        <p:spPr>
          <a:xfrm flipV="1">
            <a:off x="8326333" y="3922616"/>
            <a:ext cx="423" cy="2558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7" name="Line"/>
          <p:cNvSpPr/>
          <p:nvPr/>
        </p:nvSpPr>
        <p:spPr>
          <a:xfrm flipH="1" flipV="1">
            <a:off x="8504555" y="3586066"/>
            <a:ext cx="663080" cy="9319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8" name="Line"/>
          <p:cNvSpPr/>
          <p:nvPr/>
        </p:nvSpPr>
        <p:spPr>
          <a:xfrm flipH="1">
            <a:off x="6178818" y="5222836"/>
            <a:ext cx="2925317" cy="140825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9" name="0"/>
          <p:cNvSpPr txBox="1"/>
          <p:nvPr/>
        </p:nvSpPr>
        <p:spPr>
          <a:xfrm>
            <a:off x="3676717" y="399097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490" name="Line"/>
          <p:cNvSpPr/>
          <p:nvPr/>
        </p:nvSpPr>
        <p:spPr>
          <a:xfrm flipH="1" flipV="1">
            <a:off x="4256405" y="5459316"/>
            <a:ext cx="1107332" cy="11473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1" name="Line"/>
          <p:cNvSpPr/>
          <p:nvPr/>
        </p:nvSpPr>
        <p:spPr>
          <a:xfrm>
            <a:off x="2351738" y="5045524"/>
            <a:ext cx="1093061"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2" name="Line"/>
          <p:cNvSpPr/>
          <p:nvPr/>
        </p:nvSpPr>
        <p:spPr>
          <a:xfrm>
            <a:off x="3233554" y="5052940"/>
            <a:ext cx="29953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4" name="Articulation points"/>
          <p:cNvSpPr txBox="1"/>
          <p:nvPr/>
        </p:nvSpPr>
        <p:spPr>
          <a:xfrm>
            <a:off x="981857" y="520661"/>
            <a:ext cx="11041086" cy="850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5100" b="1"/>
            </a:lvl1pPr>
          </a:lstStyle>
          <a:p>
            <a:r>
              <a:rPr dirty="0"/>
              <a:t>Articulation points</a:t>
            </a:r>
          </a:p>
        </p:txBody>
      </p:sp>
      <p:sp>
        <p:nvSpPr>
          <p:cNvPr id="3495" name="0"/>
          <p:cNvSpPr/>
          <p:nvPr/>
        </p:nvSpPr>
        <p:spPr>
          <a:xfrm>
            <a:off x="3471445" y="46491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0</a:t>
            </a:r>
          </a:p>
        </p:txBody>
      </p:sp>
      <p:sp>
        <p:nvSpPr>
          <p:cNvPr id="3496" name="1"/>
          <p:cNvSpPr/>
          <p:nvPr/>
        </p:nvSpPr>
        <p:spPr>
          <a:xfrm>
            <a:off x="5276217" y="2806846"/>
            <a:ext cx="800101" cy="80010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1</a:t>
            </a:r>
          </a:p>
        </p:txBody>
      </p:sp>
      <p:sp>
        <p:nvSpPr>
          <p:cNvPr id="3497" name="Circle"/>
          <p:cNvSpPr/>
          <p:nvPr/>
        </p:nvSpPr>
        <p:spPr>
          <a:xfrm>
            <a:off x="7926284" y="2806846"/>
            <a:ext cx="800101" cy="800101"/>
          </a:xfrm>
          <a:prstGeom prst="ellipse">
            <a:avLst/>
          </a:prstGeom>
          <a:blipFill>
            <a:blip r:embed="rId4"/>
          </a:blipFill>
          <a:ln w="12700">
            <a:miter lim="400000"/>
          </a:ln>
        </p:spPr>
        <p:txBody>
          <a:bodyPr lIns="50800" tIns="50800" rIns="50800" bIns="50800" anchor="ctr">
            <a:normAutofit/>
          </a:bodyPr>
          <a:lstStyle/>
          <a:p>
            <a:pPr>
              <a:defRPr sz="2600" b="1">
                <a:latin typeface="Helvetica"/>
                <a:ea typeface="Helvetica"/>
                <a:cs typeface="Helvetica"/>
                <a:sym typeface="Helvetica"/>
              </a:defRPr>
            </a:pPr>
            <a:endParaRPr/>
          </a:p>
        </p:txBody>
      </p:sp>
      <p:sp>
        <p:nvSpPr>
          <p:cNvPr id="3498" name="Circle"/>
          <p:cNvSpPr/>
          <p:nvPr/>
        </p:nvSpPr>
        <p:spPr>
          <a:xfrm>
            <a:off x="9052351" y="4649182"/>
            <a:ext cx="800101" cy="800101"/>
          </a:xfrm>
          <a:prstGeom prst="ellipse">
            <a:avLst/>
          </a:prstGeom>
          <a:blipFill>
            <a:blip r:embed="rId4"/>
          </a:blipFill>
          <a:ln w="12700">
            <a:miter lim="400000"/>
          </a:ln>
        </p:spPr>
        <p:txBody>
          <a:bodyPr lIns="50800" tIns="50800" rIns="50800" bIns="50800" anchor="ctr">
            <a:normAutofit/>
          </a:bodyPr>
          <a:lstStyle/>
          <a:p>
            <a:pPr>
              <a:defRPr sz="2600" b="1">
                <a:latin typeface="Helvetica"/>
                <a:ea typeface="Helvetica"/>
                <a:cs typeface="Helvetica"/>
                <a:sym typeface="Helvetica"/>
              </a:defRPr>
            </a:pPr>
            <a:endParaRPr/>
          </a:p>
        </p:txBody>
      </p:sp>
      <p:sp>
        <p:nvSpPr>
          <p:cNvPr id="3499" name="Circle"/>
          <p:cNvSpPr/>
          <p:nvPr/>
        </p:nvSpPr>
        <p:spPr>
          <a:xfrm>
            <a:off x="7926284" y="6503382"/>
            <a:ext cx="800101" cy="800101"/>
          </a:xfrm>
          <a:prstGeom prst="ellipse">
            <a:avLst/>
          </a:prstGeom>
          <a:blipFill>
            <a:blip r:embed="rId4"/>
          </a:blipFill>
          <a:ln w="12700">
            <a:miter lim="400000"/>
          </a:ln>
        </p:spPr>
        <p:txBody>
          <a:bodyPr lIns="50800" tIns="50800" rIns="50800" bIns="50800" anchor="ctr">
            <a:normAutofit/>
          </a:bodyPr>
          <a:lstStyle/>
          <a:p>
            <a:pPr>
              <a:defRPr sz="2600" b="1">
                <a:latin typeface="Helvetica"/>
                <a:ea typeface="Helvetica"/>
                <a:cs typeface="Helvetica"/>
                <a:sym typeface="Helvetica"/>
              </a:defRPr>
            </a:pPr>
            <a:endParaRPr/>
          </a:p>
        </p:txBody>
      </p:sp>
      <p:sp>
        <p:nvSpPr>
          <p:cNvPr id="3500" name="Circle"/>
          <p:cNvSpPr/>
          <p:nvPr/>
        </p:nvSpPr>
        <p:spPr>
          <a:xfrm>
            <a:off x="5276217" y="6503382"/>
            <a:ext cx="800101" cy="800101"/>
          </a:xfrm>
          <a:prstGeom prst="ellipse">
            <a:avLst/>
          </a:prstGeom>
          <a:blipFill>
            <a:blip r:embed="rId4"/>
          </a:blipFill>
          <a:ln w="12700">
            <a:miter lim="400000"/>
          </a:ln>
        </p:spPr>
        <p:txBody>
          <a:bodyPr lIns="50800" tIns="50800" rIns="50800" bIns="50800" anchor="ctr">
            <a:normAutofit/>
          </a:bodyPr>
          <a:lstStyle/>
          <a:p>
            <a:pPr>
              <a:defRPr sz="2600" b="1">
                <a:latin typeface="Helvetica"/>
                <a:ea typeface="Helvetica"/>
                <a:cs typeface="Helvetica"/>
                <a:sym typeface="Helvetica"/>
              </a:defRPr>
            </a:pPr>
            <a:endParaRPr/>
          </a:p>
        </p:txBody>
      </p:sp>
      <p:sp>
        <p:nvSpPr>
          <p:cNvPr id="3501" name="Line"/>
          <p:cNvSpPr/>
          <p:nvPr/>
        </p:nvSpPr>
        <p:spPr>
          <a:xfrm flipV="1">
            <a:off x="5163028" y="3486606"/>
            <a:ext cx="211560" cy="2409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02" name="Line"/>
          <p:cNvSpPr/>
          <p:nvPr/>
        </p:nvSpPr>
        <p:spPr>
          <a:xfrm flipV="1">
            <a:off x="4193470" y="3709345"/>
            <a:ext cx="983391" cy="10385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03" name="Line"/>
          <p:cNvSpPr/>
          <p:nvPr/>
        </p:nvSpPr>
        <p:spPr>
          <a:xfrm>
            <a:off x="7948363" y="635257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04" name="Line"/>
          <p:cNvSpPr/>
          <p:nvPr/>
        </p:nvSpPr>
        <p:spPr>
          <a:xfrm flipH="1" flipV="1">
            <a:off x="5938860" y="3540012"/>
            <a:ext cx="2024245" cy="283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05" name="Line"/>
          <p:cNvSpPr/>
          <p:nvPr/>
        </p:nvSpPr>
        <p:spPr>
          <a:xfrm flipH="1" flipV="1">
            <a:off x="8316123" y="3636890"/>
            <a:ext cx="8220" cy="28747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06" name="Line"/>
          <p:cNvSpPr/>
          <p:nvPr/>
        </p:nvSpPr>
        <p:spPr>
          <a:xfrm>
            <a:off x="9123700" y="445392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07" name="Line"/>
          <p:cNvSpPr/>
          <p:nvPr/>
        </p:nvSpPr>
        <p:spPr>
          <a:xfrm flipH="1">
            <a:off x="6037691" y="6574005"/>
            <a:ext cx="248825" cy="13628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08" name="Line"/>
          <p:cNvSpPr/>
          <p:nvPr/>
        </p:nvSpPr>
        <p:spPr>
          <a:xfrm flipH="1" flipV="1">
            <a:off x="4151741" y="5338689"/>
            <a:ext cx="194701" cy="2160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09" name="Line"/>
          <p:cNvSpPr/>
          <p:nvPr/>
        </p:nvSpPr>
        <p:spPr>
          <a:xfrm flipV="1">
            <a:off x="8326333" y="3922616"/>
            <a:ext cx="423" cy="2558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0" name="Line"/>
          <p:cNvSpPr/>
          <p:nvPr/>
        </p:nvSpPr>
        <p:spPr>
          <a:xfrm flipH="1" flipV="1">
            <a:off x="8504555" y="3586066"/>
            <a:ext cx="663080" cy="9319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1" name="Line"/>
          <p:cNvSpPr/>
          <p:nvPr/>
        </p:nvSpPr>
        <p:spPr>
          <a:xfrm flipH="1">
            <a:off x="6178818" y="5222836"/>
            <a:ext cx="2925317" cy="140825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2" name="0"/>
          <p:cNvSpPr txBox="1"/>
          <p:nvPr/>
        </p:nvSpPr>
        <p:spPr>
          <a:xfrm>
            <a:off x="3676717" y="399097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513" name="1"/>
          <p:cNvSpPr txBox="1"/>
          <p:nvPr/>
        </p:nvSpPr>
        <p:spPr>
          <a:xfrm>
            <a:off x="5481488" y="221297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3514" name="Line"/>
          <p:cNvSpPr/>
          <p:nvPr/>
        </p:nvSpPr>
        <p:spPr>
          <a:xfrm flipH="1" flipV="1">
            <a:off x="4256405" y="5472016"/>
            <a:ext cx="1107332" cy="11473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5" name="Line"/>
          <p:cNvSpPr/>
          <p:nvPr/>
        </p:nvSpPr>
        <p:spPr>
          <a:xfrm>
            <a:off x="2351738" y="5045524"/>
            <a:ext cx="1093061"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6" name="Line"/>
          <p:cNvSpPr/>
          <p:nvPr/>
        </p:nvSpPr>
        <p:spPr>
          <a:xfrm>
            <a:off x="3233554" y="5052940"/>
            <a:ext cx="29953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8" name="Articulation points"/>
          <p:cNvSpPr txBox="1"/>
          <p:nvPr/>
        </p:nvSpPr>
        <p:spPr>
          <a:xfrm>
            <a:off x="981857" y="639687"/>
            <a:ext cx="11041086" cy="850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5100" b="1"/>
            </a:lvl1pPr>
          </a:lstStyle>
          <a:p>
            <a:r>
              <a:rPr dirty="0"/>
              <a:t>Articulation points</a:t>
            </a:r>
          </a:p>
        </p:txBody>
      </p:sp>
      <p:sp>
        <p:nvSpPr>
          <p:cNvPr id="3519" name="0"/>
          <p:cNvSpPr/>
          <p:nvPr/>
        </p:nvSpPr>
        <p:spPr>
          <a:xfrm>
            <a:off x="3471445" y="46491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0</a:t>
            </a:r>
          </a:p>
        </p:txBody>
      </p:sp>
      <p:sp>
        <p:nvSpPr>
          <p:cNvPr id="3520" name="1"/>
          <p:cNvSpPr/>
          <p:nvPr/>
        </p:nvSpPr>
        <p:spPr>
          <a:xfrm>
            <a:off x="5276217" y="2806846"/>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1</a:t>
            </a:r>
          </a:p>
        </p:txBody>
      </p:sp>
      <p:sp>
        <p:nvSpPr>
          <p:cNvPr id="3521" name="Circle"/>
          <p:cNvSpPr/>
          <p:nvPr/>
        </p:nvSpPr>
        <p:spPr>
          <a:xfrm>
            <a:off x="7926284" y="2806846"/>
            <a:ext cx="800101" cy="800101"/>
          </a:xfrm>
          <a:prstGeom prst="ellipse">
            <a:avLst/>
          </a:prstGeom>
          <a:blipFill>
            <a:blip r:embed="rId3"/>
          </a:blipFill>
          <a:ln w="12700">
            <a:miter lim="400000"/>
          </a:ln>
        </p:spPr>
        <p:txBody>
          <a:bodyPr lIns="50800" tIns="50800" rIns="50800" bIns="50800" anchor="ctr">
            <a:normAutofit/>
          </a:bodyPr>
          <a:lstStyle/>
          <a:p>
            <a:pPr>
              <a:defRPr sz="2600" b="1">
                <a:latin typeface="Helvetica"/>
                <a:ea typeface="Helvetica"/>
                <a:cs typeface="Helvetica"/>
                <a:sym typeface="Helvetica"/>
              </a:defRPr>
            </a:pPr>
            <a:endParaRPr/>
          </a:p>
        </p:txBody>
      </p:sp>
      <p:sp>
        <p:nvSpPr>
          <p:cNvPr id="3522" name="Circle"/>
          <p:cNvSpPr/>
          <p:nvPr/>
        </p:nvSpPr>
        <p:spPr>
          <a:xfrm>
            <a:off x="9052351" y="4649182"/>
            <a:ext cx="800101" cy="800101"/>
          </a:xfrm>
          <a:prstGeom prst="ellipse">
            <a:avLst/>
          </a:prstGeom>
          <a:blipFill>
            <a:blip r:embed="rId3"/>
          </a:blipFill>
          <a:ln w="12700">
            <a:miter lim="400000"/>
          </a:ln>
        </p:spPr>
        <p:txBody>
          <a:bodyPr lIns="50800" tIns="50800" rIns="50800" bIns="50800" anchor="ctr">
            <a:normAutofit/>
          </a:bodyPr>
          <a:lstStyle/>
          <a:p>
            <a:pPr>
              <a:defRPr sz="2600" b="1">
                <a:latin typeface="Helvetica"/>
                <a:ea typeface="Helvetica"/>
                <a:cs typeface="Helvetica"/>
                <a:sym typeface="Helvetica"/>
              </a:defRPr>
            </a:pPr>
            <a:endParaRPr/>
          </a:p>
        </p:txBody>
      </p:sp>
      <p:sp>
        <p:nvSpPr>
          <p:cNvPr id="3523" name="2"/>
          <p:cNvSpPr/>
          <p:nvPr/>
        </p:nvSpPr>
        <p:spPr>
          <a:xfrm>
            <a:off x="7926284" y="6503382"/>
            <a:ext cx="800101" cy="800101"/>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2</a:t>
            </a:r>
          </a:p>
        </p:txBody>
      </p:sp>
      <p:sp>
        <p:nvSpPr>
          <p:cNvPr id="3524" name="Circle"/>
          <p:cNvSpPr/>
          <p:nvPr/>
        </p:nvSpPr>
        <p:spPr>
          <a:xfrm>
            <a:off x="5276217" y="6503382"/>
            <a:ext cx="800101" cy="800101"/>
          </a:xfrm>
          <a:prstGeom prst="ellipse">
            <a:avLst/>
          </a:prstGeom>
          <a:blipFill>
            <a:blip r:embed="rId3"/>
          </a:blipFill>
          <a:ln w="12700">
            <a:miter lim="400000"/>
          </a:ln>
        </p:spPr>
        <p:txBody>
          <a:bodyPr lIns="50800" tIns="50800" rIns="50800" bIns="50800" anchor="ctr">
            <a:normAutofit/>
          </a:bodyPr>
          <a:lstStyle/>
          <a:p>
            <a:pPr>
              <a:defRPr sz="2600" b="1">
                <a:latin typeface="Helvetica"/>
                <a:ea typeface="Helvetica"/>
                <a:cs typeface="Helvetica"/>
                <a:sym typeface="Helvetica"/>
              </a:defRPr>
            </a:pPr>
            <a:endParaRPr/>
          </a:p>
        </p:txBody>
      </p:sp>
      <p:sp>
        <p:nvSpPr>
          <p:cNvPr id="3525" name="Line"/>
          <p:cNvSpPr/>
          <p:nvPr/>
        </p:nvSpPr>
        <p:spPr>
          <a:xfrm flipV="1">
            <a:off x="5163028" y="3486606"/>
            <a:ext cx="211560" cy="2409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26" name="Line"/>
          <p:cNvSpPr/>
          <p:nvPr/>
        </p:nvSpPr>
        <p:spPr>
          <a:xfrm flipV="1">
            <a:off x="4193470" y="3709345"/>
            <a:ext cx="983391" cy="10385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7" name="Line"/>
          <p:cNvSpPr/>
          <p:nvPr/>
        </p:nvSpPr>
        <p:spPr>
          <a:xfrm>
            <a:off x="7948363" y="635257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28" name="Line"/>
          <p:cNvSpPr/>
          <p:nvPr/>
        </p:nvSpPr>
        <p:spPr>
          <a:xfrm flipH="1" flipV="1">
            <a:off x="5938860" y="3540012"/>
            <a:ext cx="2024245" cy="283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9" name="Line"/>
          <p:cNvSpPr/>
          <p:nvPr/>
        </p:nvSpPr>
        <p:spPr>
          <a:xfrm flipH="1" flipV="1">
            <a:off x="8316123" y="3636890"/>
            <a:ext cx="8220" cy="28747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30" name="Line"/>
          <p:cNvSpPr/>
          <p:nvPr/>
        </p:nvSpPr>
        <p:spPr>
          <a:xfrm>
            <a:off x="9123700" y="445392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31" name="Line"/>
          <p:cNvSpPr/>
          <p:nvPr/>
        </p:nvSpPr>
        <p:spPr>
          <a:xfrm flipH="1">
            <a:off x="6037691" y="6574005"/>
            <a:ext cx="248825" cy="13628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32" name="Line"/>
          <p:cNvSpPr/>
          <p:nvPr/>
        </p:nvSpPr>
        <p:spPr>
          <a:xfrm flipH="1" flipV="1">
            <a:off x="4151741" y="5338689"/>
            <a:ext cx="194701" cy="2160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33" name="Line"/>
          <p:cNvSpPr/>
          <p:nvPr/>
        </p:nvSpPr>
        <p:spPr>
          <a:xfrm flipV="1">
            <a:off x="8326333" y="3922616"/>
            <a:ext cx="423" cy="2558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4" name="Line"/>
          <p:cNvSpPr/>
          <p:nvPr/>
        </p:nvSpPr>
        <p:spPr>
          <a:xfrm flipH="1" flipV="1">
            <a:off x="8504555" y="3586066"/>
            <a:ext cx="663080" cy="9319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5" name="Line"/>
          <p:cNvSpPr/>
          <p:nvPr/>
        </p:nvSpPr>
        <p:spPr>
          <a:xfrm flipH="1">
            <a:off x="6178818" y="5222836"/>
            <a:ext cx="2925317" cy="140825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6" name="0"/>
          <p:cNvSpPr txBox="1"/>
          <p:nvPr/>
        </p:nvSpPr>
        <p:spPr>
          <a:xfrm>
            <a:off x="3676717" y="399097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537" name="1"/>
          <p:cNvSpPr txBox="1"/>
          <p:nvPr/>
        </p:nvSpPr>
        <p:spPr>
          <a:xfrm>
            <a:off x="5481488" y="221297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3538" name="2"/>
          <p:cNvSpPr txBox="1"/>
          <p:nvPr/>
        </p:nvSpPr>
        <p:spPr>
          <a:xfrm>
            <a:off x="8127441" y="733342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3539" name="Line"/>
          <p:cNvSpPr/>
          <p:nvPr/>
        </p:nvSpPr>
        <p:spPr>
          <a:xfrm flipH="1" flipV="1">
            <a:off x="4256405" y="5459316"/>
            <a:ext cx="1107332" cy="11473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0" name="Line"/>
          <p:cNvSpPr/>
          <p:nvPr/>
        </p:nvSpPr>
        <p:spPr>
          <a:xfrm>
            <a:off x="2351738" y="5045524"/>
            <a:ext cx="1093061"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1" name="Line"/>
          <p:cNvSpPr/>
          <p:nvPr/>
        </p:nvSpPr>
        <p:spPr>
          <a:xfrm>
            <a:off x="3233554" y="5052940"/>
            <a:ext cx="29953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 name="Articulation points"/>
          <p:cNvSpPr txBox="1"/>
          <p:nvPr/>
        </p:nvSpPr>
        <p:spPr>
          <a:xfrm>
            <a:off x="981857" y="880385"/>
            <a:ext cx="11041086" cy="850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5100" b="1"/>
            </a:lvl1pPr>
          </a:lstStyle>
          <a:p>
            <a:r>
              <a:rPr dirty="0"/>
              <a:t>Articulation points</a:t>
            </a:r>
          </a:p>
        </p:txBody>
      </p:sp>
      <p:sp>
        <p:nvSpPr>
          <p:cNvPr id="3544" name="0"/>
          <p:cNvSpPr/>
          <p:nvPr/>
        </p:nvSpPr>
        <p:spPr>
          <a:xfrm>
            <a:off x="3471445" y="46491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0</a:t>
            </a:r>
          </a:p>
        </p:txBody>
      </p:sp>
      <p:sp>
        <p:nvSpPr>
          <p:cNvPr id="3545" name="1"/>
          <p:cNvSpPr/>
          <p:nvPr/>
        </p:nvSpPr>
        <p:spPr>
          <a:xfrm>
            <a:off x="5276217" y="2806846"/>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1</a:t>
            </a:r>
          </a:p>
        </p:txBody>
      </p:sp>
      <p:sp>
        <p:nvSpPr>
          <p:cNvPr id="3546" name="3"/>
          <p:cNvSpPr/>
          <p:nvPr/>
        </p:nvSpPr>
        <p:spPr>
          <a:xfrm>
            <a:off x="7926284" y="2806846"/>
            <a:ext cx="800101" cy="80010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3</a:t>
            </a:r>
          </a:p>
        </p:txBody>
      </p:sp>
      <p:sp>
        <p:nvSpPr>
          <p:cNvPr id="3547" name="Circle"/>
          <p:cNvSpPr/>
          <p:nvPr/>
        </p:nvSpPr>
        <p:spPr>
          <a:xfrm>
            <a:off x="9052351" y="4649182"/>
            <a:ext cx="800101" cy="800101"/>
          </a:xfrm>
          <a:prstGeom prst="ellipse">
            <a:avLst/>
          </a:prstGeom>
          <a:blipFill>
            <a:blip r:embed="rId4"/>
          </a:blipFill>
          <a:ln w="12700">
            <a:miter lim="400000"/>
          </a:ln>
        </p:spPr>
        <p:txBody>
          <a:bodyPr lIns="50800" tIns="50800" rIns="50800" bIns="50800" anchor="ctr">
            <a:normAutofit/>
          </a:bodyPr>
          <a:lstStyle/>
          <a:p>
            <a:pPr>
              <a:defRPr sz="2600" b="1">
                <a:latin typeface="Helvetica"/>
                <a:ea typeface="Helvetica"/>
                <a:cs typeface="Helvetica"/>
                <a:sym typeface="Helvetica"/>
              </a:defRPr>
            </a:pPr>
            <a:endParaRPr/>
          </a:p>
        </p:txBody>
      </p:sp>
      <p:sp>
        <p:nvSpPr>
          <p:cNvPr id="3548" name="2"/>
          <p:cNvSpPr/>
          <p:nvPr/>
        </p:nvSpPr>
        <p:spPr>
          <a:xfrm>
            <a:off x="7926284" y="65033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2</a:t>
            </a:r>
          </a:p>
        </p:txBody>
      </p:sp>
      <p:sp>
        <p:nvSpPr>
          <p:cNvPr id="3549" name="Circle"/>
          <p:cNvSpPr/>
          <p:nvPr/>
        </p:nvSpPr>
        <p:spPr>
          <a:xfrm>
            <a:off x="5276217" y="6503382"/>
            <a:ext cx="800101" cy="800101"/>
          </a:xfrm>
          <a:prstGeom prst="ellipse">
            <a:avLst/>
          </a:prstGeom>
          <a:blipFill>
            <a:blip r:embed="rId4"/>
          </a:blipFill>
          <a:ln w="12700">
            <a:miter lim="400000"/>
          </a:ln>
        </p:spPr>
        <p:txBody>
          <a:bodyPr lIns="50800" tIns="50800" rIns="50800" bIns="50800" anchor="ctr">
            <a:normAutofit/>
          </a:bodyPr>
          <a:lstStyle/>
          <a:p>
            <a:pPr>
              <a:defRPr sz="2600" b="1">
                <a:latin typeface="Helvetica"/>
                <a:ea typeface="Helvetica"/>
                <a:cs typeface="Helvetica"/>
                <a:sym typeface="Helvetica"/>
              </a:defRPr>
            </a:pPr>
            <a:endParaRPr/>
          </a:p>
        </p:txBody>
      </p:sp>
      <p:sp>
        <p:nvSpPr>
          <p:cNvPr id="3550" name="Line"/>
          <p:cNvSpPr/>
          <p:nvPr/>
        </p:nvSpPr>
        <p:spPr>
          <a:xfrm flipV="1">
            <a:off x="5163028" y="3486606"/>
            <a:ext cx="211560" cy="2409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1" name="Line"/>
          <p:cNvSpPr/>
          <p:nvPr/>
        </p:nvSpPr>
        <p:spPr>
          <a:xfrm flipV="1">
            <a:off x="4193470" y="3709345"/>
            <a:ext cx="983391" cy="10385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2" name="Line"/>
          <p:cNvSpPr/>
          <p:nvPr/>
        </p:nvSpPr>
        <p:spPr>
          <a:xfrm>
            <a:off x="7948363" y="635257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3" name="Line"/>
          <p:cNvSpPr/>
          <p:nvPr/>
        </p:nvSpPr>
        <p:spPr>
          <a:xfrm flipH="1" flipV="1">
            <a:off x="5938860" y="3540012"/>
            <a:ext cx="2024245" cy="283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4" name="Line"/>
          <p:cNvSpPr/>
          <p:nvPr/>
        </p:nvSpPr>
        <p:spPr>
          <a:xfrm flipH="1" flipV="1">
            <a:off x="8316123" y="3636890"/>
            <a:ext cx="8220" cy="28747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5" name="Line"/>
          <p:cNvSpPr/>
          <p:nvPr/>
        </p:nvSpPr>
        <p:spPr>
          <a:xfrm>
            <a:off x="9123700" y="445392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6" name="Line"/>
          <p:cNvSpPr/>
          <p:nvPr/>
        </p:nvSpPr>
        <p:spPr>
          <a:xfrm flipH="1">
            <a:off x="6037691" y="6574005"/>
            <a:ext cx="248825" cy="13628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7" name="Line"/>
          <p:cNvSpPr/>
          <p:nvPr/>
        </p:nvSpPr>
        <p:spPr>
          <a:xfrm flipH="1" flipV="1">
            <a:off x="4151741" y="5338689"/>
            <a:ext cx="194701" cy="2160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8" name="Line"/>
          <p:cNvSpPr/>
          <p:nvPr/>
        </p:nvSpPr>
        <p:spPr>
          <a:xfrm flipV="1">
            <a:off x="8326333" y="3922616"/>
            <a:ext cx="423" cy="2558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9" name="Line"/>
          <p:cNvSpPr/>
          <p:nvPr/>
        </p:nvSpPr>
        <p:spPr>
          <a:xfrm flipH="1" flipV="1">
            <a:off x="8504555" y="3586066"/>
            <a:ext cx="663080" cy="9319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0" name="Line"/>
          <p:cNvSpPr/>
          <p:nvPr/>
        </p:nvSpPr>
        <p:spPr>
          <a:xfrm flipH="1">
            <a:off x="6178818" y="5222836"/>
            <a:ext cx="2925317" cy="140825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1" name="0"/>
          <p:cNvSpPr txBox="1"/>
          <p:nvPr/>
        </p:nvSpPr>
        <p:spPr>
          <a:xfrm>
            <a:off x="3676717" y="399097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562" name="1"/>
          <p:cNvSpPr txBox="1"/>
          <p:nvPr/>
        </p:nvSpPr>
        <p:spPr>
          <a:xfrm>
            <a:off x="5481488" y="221297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3563" name="2"/>
          <p:cNvSpPr txBox="1"/>
          <p:nvPr/>
        </p:nvSpPr>
        <p:spPr>
          <a:xfrm>
            <a:off x="8127441" y="733342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3564" name="3"/>
          <p:cNvSpPr txBox="1"/>
          <p:nvPr/>
        </p:nvSpPr>
        <p:spPr>
          <a:xfrm>
            <a:off x="8131555" y="227272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3565" name="Line"/>
          <p:cNvSpPr/>
          <p:nvPr/>
        </p:nvSpPr>
        <p:spPr>
          <a:xfrm flipH="1" flipV="1">
            <a:off x="4256405" y="5459316"/>
            <a:ext cx="1107332" cy="11473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6" name="Line"/>
          <p:cNvSpPr/>
          <p:nvPr/>
        </p:nvSpPr>
        <p:spPr>
          <a:xfrm>
            <a:off x="2351738" y="5045524"/>
            <a:ext cx="1093061"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7" name="Line"/>
          <p:cNvSpPr/>
          <p:nvPr/>
        </p:nvSpPr>
        <p:spPr>
          <a:xfrm>
            <a:off x="3233554" y="5052940"/>
            <a:ext cx="29953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9" name="Articulation points"/>
          <p:cNvSpPr txBox="1"/>
          <p:nvPr/>
        </p:nvSpPr>
        <p:spPr>
          <a:xfrm>
            <a:off x="981857" y="772593"/>
            <a:ext cx="11041086" cy="850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5100" b="1"/>
            </a:lvl1pPr>
          </a:lstStyle>
          <a:p>
            <a:r>
              <a:rPr dirty="0"/>
              <a:t>Articulation points</a:t>
            </a:r>
          </a:p>
        </p:txBody>
      </p:sp>
      <p:sp>
        <p:nvSpPr>
          <p:cNvPr id="3570" name="0"/>
          <p:cNvSpPr/>
          <p:nvPr/>
        </p:nvSpPr>
        <p:spPr>
          <a:xfrm>
            <a:off x="3471445" y="46491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0</a:t>
            </a:r>
          </a:p>
        </p:txBody>
      </p:sp>
      <p:sp>
        <p:nvSpPr>
          <p:cNvPr id="3571" name="1"/>
          <p:cNvSpPr/>
          <p:nvPr/>
        </p:nvSpPr>
        <p:spPr>
          <a:xfrm>
            <a:off x="5276217" y="2806846"/>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1</a:t>
            </a:r>
          </a:p>
        </p:txBody>
      </p:sp>
      <p:sp>
        <p:nvSpPr>
          <p:cNvPr id="3572" name="3"/>
          <p:cNvSpPr/>
          <p:nvPr/>
        </p:nvSpPr>
        <p:spPr>
          <a:xfrm>
            <a:off x="7926284" y="2806846"/>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3</a:t>
            </a:r>
          </a:p>
        </p:txBody>
      </p:sp>
      <p:sp>
        <p:nvSpPr>
          <p:cNvPr id="3573" name="4"/>
          <p:cNvSpPr/>
          <p:nvPr/>
        </p:nvSpPr>
        <p:spPr>
          <a:xfrm>
            <a:off x="9052351" y="4649182"/>
            <a:ext cx="800101" cy="80010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4</a:t>
            </a:r>
          </a:p>
        </p:txBody>
      </p:sp>
      <p:sp>
        <p:nvSpPr>
          <p:cNvPr id="3574" name="2"/>
          <p:cNvSpPr/>
          <p:nvPr/>
        </p:nvSpPr>
        <p:spPr>
          <a:xfrm>
            <a:off x="7926284" y="65033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2</a:t>
            </a:r>
          </a:p>
        </p:txBody>
      </p:sp>
      <p:sp>
        <p:nvSpPr>
          <p:cNvPr id="3575" name="Circle"/>
          <p:cNvSpPr/>
          <p:nvPr/>
        </p:nvSpPr>
        <p:spPr>
          <a:xfrm>
            <a:off x="5276217" y="6503382"/>
            <a:ext cx="800101" cy="800101"/>
          </a:xfrm>
          <a:prstGeom prst="ellipse">
            <a:avLst/>
          </a:prstGeom>
          <a:blipFill>
            <a:blip r:embed="rId4"/>
          </a:blipFill>
          <a:ln w="12700">
            <a:miter lim="400000"/>
          </a:ln>
        </p:spPr>
        <p:txBody>
          <a:bodyPr lIns="50800" tIns="50800" rIns="50800" bIns="50800" anchor="ctr">
            <a:normAutofit/>
          </a:bodyPr>
          <a:lstStyle/>
          <a:p>
            <a:pPr>
              <a:defRPr sz="2600" b="1">
                <a:latin typeface="Helvetica"/>
                <a:ea typeface="Helvetica"/>
                <a:cs typeface="Helvetica"/>
                <a:sym typeface="Helvetica"/>
              </a:defRPr>
            </a:pPr>
            <a:endParaRPr/>
          </a:p>
        </p:txBody>
      </p:sp>
      <p:sp>
        <p:nvSpPr>
          <p:cNvPr id="3576" name="Line"/>
          <p:cNvSpPr/>
          <p:nvPr/>
        </p:nvSpPr>
        <p:spPr>
          <a:xfrm flipV="1">
            <a:off x="5163028" y="3486606"/>
            <a:ext cx="211560" cy="2409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77" name="Line"/>
          <p:cNvSpPr/>
          <p:nvPr/>
        </p:nvSpPr>
        <p:spPr>
          <a:xfrm flipV="1">
            <a:off x="4193470" y="3709345"/>
            <a:ext cx="983391" cy="10385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8" name="Line"/>
          <p:cNvSpPr/>
          <p:nvPr/>
        </p:nvSpPr>
        <p:spPr>
          <a:xfrm>
            <a:off x="7948363" y="635257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79" name="Line"/>
          <p:cNvSpPr/>
          <p:nvPr/>
        </p:nvSpPr>
        <p:spPr>
          <a:xfrm flipH="1" flipV="1">
            <a:off x="5938860" y="3540012"/>
            <a:ext cx="2024245" cy="283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0" name="Line"/>
          <p:cNvSpPr/>
          <p:nvPr/>
        </p:nvSpPr>
        <p:spPr>
          <a:xfrm flipH="1" flipV="1">
            <a:off x="8316123" y="3636890"/>
            <a:ext cx="8220" cy="28747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81" name="Line"/>
          <p:cNvSpPr/>
          <p:nvPr/>
        </p:nvSpPr>
        <p:spPr>
          <a:xfrm>
            <a:off x="9123700" y="445392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82" name="Line"/>
          <p:cNvSpPr/>
          <p:nvPr/>
        </p:nvSpPr>
        <p:spPr>
          <a:xfrm flipH="1">
            <a:off x="6037691" y="6574005"/>
            <a:ext cx="248825" cy="13628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83" name="Line"/>
          <p:cNvSpPr/>
          <p:nvPr/>
        </p:nvSpPr>
        <p:spPr>
          <a:xfrm flipH="1" flipV="1">
            <a:off x="4151741" y="5338689"/>
            <a:ext cx="194701" cy="2160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84" name="Line"/>
          <p:cNvSpPr/>
          <p:nvPr/>
        </p:nvSpPr>
        <p:spPr>
          <a:xfrm flipV="1">
            <a:off x="8326333" y="3922616"/>
            <a:ext cx="423" cy="2558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5" name="Line"/>
          <p:cNvSpPr/>
          <p:nvPr/>
        </p:nvSpPr>
        <p:spPr>
          <a:xfrm flipH="1" flipV="1">
            <a:off x="8504555" y="3586066"/>
            <a:ext cx="663080" cy="9319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6" name="Line"/>
          <p:cNvSpPr/>
          <p:nvPr/>
        </p:nvSpPr>
        <p:spPr>
          <a:xfrm flipH="1">
            <a:off x="6178818" y="5222836"/>
            <a:ext cx="2925317" cy="140825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7" name="0"/>
          <p:cNvSpPr txBox="1"/>
          <p:nvPr/>
        </p:nvSpPr>
        <p:spPr>
          <a:xfrm>
            <a:off x="3676717" y="399097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588" name="1"/>
          <p:cNvSpPr txBox="1"/>
          <p:nvPr/>
        </p:nvSpPr>
        <p:spPr>
          <a:xfrm>
            <a:off x="5481488" y="221297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3589" name="2"/>
          <p:cNvSpPr txBox="1"/>
          <p:nvPr/>
        </p:nvSpPr>
        <p:spPr>
          <a:xfrm>
            <a:off x="8127441" y="733342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3590" name="3"/>
          <p:cNvSpPr txBox="1"/>
          <p:nvPr/>
        </p:nvSpPr>
        <p:spPr>
          <a:xfrm>
            <a:off x="8131555" y="227272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3591" name="4"/>
          <p:cNvSpPr txBox="1"/>
          <p:nvPr/>
        </p:nvSpPr>
        <p:spPr>
          <a:xfrm>
            <a:off x="9257622" y="547312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3592" name="Line"/>
          <p:cNvSpPr/>
          <p:nvPr/>
        </p:nvSpPr>
        <p:spPr>
          <a:xfrm flipH="1" flipV="1">
            <a:off x="4256405" y="5459316"/>
            <a:ext cx="1107332" cy="11473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3" name="Line"/>
          <p:cNvSpPr/>
          <p:nvPr/>
        </p:nvSpPr>
        <p:spPr>
          <a:xfrm>
            <a:off x="2351738" y="5045524"/>
            <a:ext cx="1093061"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4" name="Line"/>
          <p:cNvSpPr/>
          <p:nvPr/>
        </p:nvSpPr>
        <p:spPr>
          <a:xfrm>
            <a:off x="3233554" y="5052940"/>
            <a:ext cx="29953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6" name="Articulation points"/>
          <p:cNvSpPr txBox="1"/>
          <p:nvPr/>
        </p:nvSpPr>
        <p:spPr>
          <a:xfrm>
            <a:off x="981857" y="793760"/>
            <a:ext cx="11041086" cy="850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5100" b="1"/>
            </a:lvl1pPr>
          </a:lstStyle>
          <a:p>
            <a:r>
              <a:rPr dirty="0"/>
              <a:t>Articulation points</a:t>
            </a:r>
          </a:p>
        </p:txBody>
      </p:sp>
      <p:sp>
        <p:nvSpPr>
          <p:cNvPr id="3597" name="0"/>
          <p:cNvSpPr/>
          <p:nvPr/>
        </p:nvSpPr>
        <p:spPr>
          <a:xfrm>
            <a:off x="3471445" y="46491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0</a:t>
            </a:r>
          </a:p>
        </p:txBody>
      </p:sp>
      <p:sp>
        <p:nvSpPr>
          <p:cNvPr id="3598" name="1"/>
          <p:cNvSpPr/>
          <p:nvPr/>
        </p:nvSpPr>
        <p:spPr>
          <a:xfrm>
            <a:off x="5276217" y="2806846"/>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1</a:t>
            </a:r>
          </a:p>
        </p:txBody>
      </p:sp>
      <p:sp>
        <p:nvSpPr>
          <p:cNvPr id="3599" name="3"/>
          <p:cNvSpPr/>
          <p:nvPr/>
        </p:nvSpPr>
        <p:spPr>
          <a:xfrm>
            <a:off x="7926284" y="2806846"/>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3</a:t>
            </a:r>
          </a:p>
        </p:txBody>
      </p:sp>
      <p:sp>
        <p:nvSpPr>
          <p:cNvPr id="3600" name="4"/>
          <p:cNvSpPr/>
          <p:nvPr/>
        </p:nvSpPr>
        <p:spPr>
          <a:xfrm>
            <a:off x="9052351" y="46491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4</a:t>
            </a:r>
          </a:p>
        </p:txBody>
      </p:sp>
      <p:sp>
        <p:nvSpPr>
          <p:cNvPr id="3601" name="2"/>
          <p:cNvSpPr/>
          <p:nvPr/>
        </p:nvSpPr>
        <p:spPr>
          <a:xfrm>
            <a:off x="7926284" y="65033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2</a:t>
            </a:r>
          </a:p>
        </p:txBody>
      </p:sp>
      <p:sp>
        <p:nvSpPr>
          <p:cNvPr id="3602" name="5"/>
          <p:cNvSpPr/>
          <p:nvPr/>
        </p:nvSpPr>
        <p:spPr>
          <a:xfrm>
            <a:off x="5276217" y="6503382"/>
            <a:ext cx="800101" cy="80010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5</a:t>
            </a:r>
          </a:p>
        </p:txBody>
      </p:sp>
      <p:sp>
        <p:nvSpPr>
          <p:cNvPr id="3603" name="Line"/>
          <p:cNvSpPr/>
          <p:nvPr/>
        </p:nvSpPr>
        <p:spPr>
          <a:xfrm flipV="1">
            <a:off x="5163028" y="3486606"/>
            <a:ext cx="211560" cy="2409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04" name="Line"/>
          <p:cNvSpPr/>
          <p:nvPr/>
        </p:nvSpPr>
        <p:spPr>
          <a:xfrm flipV="1">
            <a:off x="4193470" y="3709345"/>
            <a:ext cx="983391" cy="10385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5" name="Line"/>
          <p:cNvSpPr/>
          <p:nvPr/>
        </p:nvSpPr>
        <p:spPr>
          <a:xfrm>
            <a:off x="7948363" y="635257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06" name="Line"/>
          <p:cNvSpPr/>
          <p:nvPr/>
        </p:nvSpPr>
        <p:spPr>
          <a:xfrm flipH="1" flipV="1">
            <a:off x="5938860" y="3540012"/>
            <a:ext cx="2024245" cy="283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7" name="Line"/>
          <p:cNvSpPr/>
          <p:nvPr/>
        </p:nvSpPr>
        <p:spPr>
          <a:xfrm flipH="1" flipV="1">
            <a:off x="8316123" y="3636890"/>
            <a:ext cx="8220" cy="28747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08" name="Line"/>
          <p:cNvSpPr/>
          <p:nvPr/>
        </p:nvSpPr>
        <p:spPr>
          <a:xfrm>
            <a:off x="9123700" y="445392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09" name="Line"/>
          <p:cNvSpPr/>
          <p:nvPr/>
        </p:nvSpPr>
        <p:spPr>
          <a:xfrm flipH="1">
            <a:off x="6037691" y="6574005"/>
            <a:ext cx="248825" cy="13628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10" name="Line"/>
          <p:cNvSpPr/>
          <p:nvPr/>
        </p:nvSpPr>
        <p:spPr>
          <a:xfrm flipH="1" flipV="1">
            <a:off x="4151741" y="5338689"/>
            <a:ext cx="194701" cy="2160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11" name="Line"/>
          <p:cNvSpPr/>
          <p:nvPr/>
        </p:nvSpPr>
        <p:spPr>
          <a:xfrm flipV="1">
            <a:off x="8326333" y="3922616"/>
            <a:ext cx="423" cy="2558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2" name="Line"/>
          <p:cNvSpPr/>
          <p:nvPr/>
        </p:nvSpPr>
        <p:spPr>
          <a:xfrm flipH="1" flipV="1">
            <a:off x="8504555" y="3586066"/>
            <a:ext cx="663080" cy="9319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3" name="Line"/>
          <p:cNvSpPr/>
          <p:nvPr/>
        </p:nvSpPr>
        <p:spPr>
          <a:xfrm flipH="1">
            <a:off x="6178818" y="5222836"/>
            <a:ext cx="2925317" cy="140825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4" name="0"/>
          <p:cNvSpPr txBox="1"/>
          <p:nvPr/>
        </p:nvSpPr>
        <p:spPr>
          <a:xfrm>
            <a:off x="3676717" y="399097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615" name="1"/>
          <p:cNvSpPr txBox="1"/>
          <p:nvPr/>
        </p:nvSpPr>
        <p:spPr>
          <a:xfrm>
            <a:off x="5481488" y="221297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3616" name="2"/>
          <p:cNvSpPr txBox="1"/>
          <p:nvPr/>
        </p:nvSpPr>
        <p:spPr>
          <a:xfrm>
            <a:off x="8127441" y="733342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3617" name="3"/>
          <p:cNvSpPr txBox="1"/>
          <p:nvPr/>
        </p:nvSpPr>
        <p:spPr>
          <a:xfrm>
            <a:off x="8131555" y="227272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3618" name="4"/>
          <p:cNvSpPr txBox="1"/>
          <p:nvPr/>
        </p:nvSpPr>
        <p:spPr>
          <a:xfrm>
            <a:off x="9257622" y="547312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3619" name="5"/>
          <p:cNvSpPr txBox="1"/>
          <p:nvPr/>
        </p:nvSpPr>
        <p:spPr>
          <a:xfrm>
            <a:off x="5481488" y="733342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5</a:t>
            </a:r>
          </a:p>
        </p:txBody>
      </p:sp>
      <p:sp>
        <p:nvSpPr>
          <p:cNvPr id="3620" name="Line"/>
          <p:cNvSpPr/>
          <p:nvPr/>
        </p:nvSpPr>
        <p:spPr>
          <a:xfrm flipH="1" flipV="1">
            <a:off x="4256405" y="5459316"/>
            <a:ext cx="1107332" cy="11473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1" name="Line"/>
          <p:cNvSpPr/>
          <p:nvPr/>
        </p:nvSpPr>
        <p:spPr>
          <a:xfrm>
            <a:off x="2351738" y="5045524"/>
            <a:ext cx="1093061"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2" name="Line"/>
          <p:cNvSpPr/>
          <p:nvPr/>
        </p:nvSpPr>
        <p:spPr>
          <a:xfrm>
            <a:off x="3233554" y="5052940"/>
            <a:ext cx="29953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 name="Articulation points"/>
          <p:cNvSpPr txBox="1"/>
          <p:nvPr/>
        </p:nvSpPr>
        <p:spPr>
          <a:xfrm>
            <a:off x="981857" y="671036"/>
            <a:ext cx="11041086" cy="850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5100" b="1"/>
            </a:lvl1pPr>
          </a:lstStyle>
          <a:p>
            <a:r>
              <a:rPr dirty="0"/>
              <a:t>Articulation points</a:t>
            </a:r>
          </a:p>
        </p:txBody>
      </p:sp>
      <p:sp>
        <p:nvSpPr>
          <p:cNvPr id="3625" name="0"/>
          <p:cNvSpPr/>
          <p:nvPr/>
        </p:nvSpPr>
        <p:spPr>
          <a:xfrm>
            <a:off x="3471445" y="46491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0</a:t>
            </a:r>
          </a:p>
        </p:txBody>
      </p:sp>
      <p:sp>
        <p:nvSpPr>
          <p:cNvPr id="3626" name="1"/>
          <p:cNvSpPr/>
          <p:nvPr/>
        </p:nvSpPr>
        <p:spPr>
          <a:xfrm>
            <a:off x="5276217" y="2806846"/>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1</a:t>
            </a:r>
          </a:p>
        </p:txBody>
      </p:sp>
      <p:sp>
        <p:nvSpPr>
          <p:cNvPr id="3627" name="3"/>
          <p:cNvSpPr/>
          <p:nvPr/>
        </p:nvSpPr>
        <p:spPr>
          <a:xfrm>
            <a:off x="7926284" y="2806846"/>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3</a:t>
            </a:r>
          </a:p>
        </p:txBody>
      </p:sp>
      <p:sp>
        <p:nvSpPr>
          <p:cNvPr id="3628" name="4"/>
          <p:cNvSpPr/>
          <p:nvPr/>
        </p:nvSpPr>
        <p:spPr>
          <a:xfrm>
            <a:off x="9052351" y="46491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4</a:t>
            </a:r>
          </a:p>
        </p:txBody>
      </p:sp>
      <p:sp>
        <p:nvSpPr>
          <p:cNvPr id="3629" name="2"/>
          <p:cNvSpPr/>
          <p:nvPr/>
        </p:nvSpPr>
        <p:spPr>
          <a:xfrm>
            <a:off x="7926284" y="65033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2</a:t>
            </a:r>
          </a:p>
        </p:txBody>
      </p:sp>
      <p:sp>
        <p:nvSpPr>
          <p:cNvPr id="3630" name="5"/>
          <p:cNvSpPr/>
          <p:nvPr/>
        </p:nvSpPr>
        <p:spPr>
          <a:xfrm>
            <a:off x="5276217" y="6503382"/>
            <a:ext cx="800101" cy="80010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5</a:t>
            </a:r>
          </a:p>
        </p:txBody>
      </p:sp>
      <p:sp>
        <p:nvSpPr>
          <p:cNvPr id="3631" name="Line"/>
          <p:cNvSpPr/>
          <p:nvPr/>
        </p:nvSpPr>
        <p:spPr>
          <a:xfrm flipV="1">
            <a:off x="5163028" y="3486606"/>
            <a:ext cx="211560" cy="2409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2" name="Line"/>
          <p:cNvSpPr/>
          <p:nvPr/>
        </p:nvSpPr>
        <p:spPr>
          <a:xfrm flipV="1">
            <a:off x="4193470" y="3709345"/>
            <a:ext cx="983391" cy="10385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33" name="Line"/>
          <p:cNvSpPr/>
          <p:nvPr/>
        </p:nvSpPr>
        <p:spPr>
          <a:xfrm>
            <a:off x="7948363" y="635257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4" name="Line"/>
          <p:cNvSpPr/>
          <p:nvPr/>
        </p:nvSpPr>
        <p:spPr>
          <a:xfrm flipH="1" flipV="1">
            <a:off x="5938860" y="3540012"/>
            <a:ext cx="2024245" cy="283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35" name="Line"/>
          <p:cNvSpPr/>
          <p:nvPr/>
        </p:nvSpPr>
        <p:spPr>
          <a:xfrm flipH="1" flipV="1">
            <a:off x="8316123" y="3636890"/>
            <a:ext cx="8220" cy="28747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6" name="Line"/>
          <p:cNvSpPr/>
          <p:nvPr/>
        </p:nvSpPr>
        <p:spPr>
          <a:xfrm>
            <a:off x="9123700" y="445392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7" name="Line"/>
          <p:cNvSpPr/>
          <p:nvPr/>
        </p:nvSpPr>
        <p:spPr>
          <a:xfrm flipH="1">
            <a:off x="6037691" y="6574005"/>
            <a:ext cx="248825" cy="13628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8" name="Line"/>
          <p:cNvSpPr/>
          <p:nvPr/>
        </p:nvSpPr>
        <p:spPr>
          <a:xfrm flipH="1" flipV="1">
            <a:off x="4151741" y="5338689"/>
            <a:ext cx="194701" cy="2160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9" name="Line"/>
          <p:cNvSpPr/>
          <p:nvPr/>
        </p:nvSpPr>
        <p:spPr>
          <a:xfrm flipV="1">
            <a:off x="8326333" y="3922616"/>
            <a:ext cx="423" cy="2558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0" name="Line"/>
          <p:cNvSpPr/>
          <p:nvPr/>
        </p:nvSpPr>
        <p:spPr>
          <a:xfrm flipH="1" flipV="1">
            <a:off x="8504555" y="3586066"/>
            <a:ext cx="663080" cy="9319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1" name="Line"/>
          <p:cNvSpPr/>
          <p:nvPr/>
        </p:nvSpPr>
        <p:spPr>
          <a:xfrm flipH="1">
            <a:off x="6178818" y="5222836"/>
            <a:ext cx="2925317" cy="140825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2" name="0"/>
          <p:cNvSpPr txBox="1"/>
          <p:nvPr/>
        </p:nvSpPr>
        <p:spPr>
          <a:xfrm>
            <a:off x="3676717" y="399097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643" name="1"/>
          <p:cNvSpPr txBox="1"/>
          <p:nvPr/>
        </p:nvSpPr>
        <p:spPr>
          <a:xfrm>
            <a:off x="5481488" y="221297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3644" name="2"/>
          <p:cNvSpPr txBox="1"/>
          <p:nvPr/>
        </p:nvSpPr>
        <p:spPr>
          <a:xfrm>
            <a:off x="8127441" y="733342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3645" name="3"/>
          <p:cNvSpPr txBox="1"/>
          <p:nvPr/>
        </p:nvSpPr>
        <p:spPr>
          <a:xfrm>
            <a:off x="8131555" y="227272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3646" name="4"/>
          <p:cNvSpPr txBox="1"/>
          <p:nvPr/>
        </p:nvSpPr>
        <p:spPr>
          <a:xfrm>
            <a:off x="9257622" y="547312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3647" name="0"/>
          <p:cNvSpPr txBox="1"/>
          <p:nvPr/>
        </p:nvSpPr>
        <p:spPr>
          <a:xfrm>
            <a:off x="5481488" y="733342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648" name="Line"/>
          <p:cNvSpPr/>
          <p:nvPr/>
        </p:nvSpPr>
        <p:spPr>
          <a:xfrm flipH="1" flipV="1">
            <a:off x="4256405" y="5459316"/>
            <a:ext cx="1107332" cy="11473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9" name="Line"/>
          <p:cNvSpPr/>
          <p:nvPr/>
        </p:nvSpPr>
        <p:spPr>
          <a:xfrm>
            <a:off x="2351738" y="5045524"/>
            <a:ext cx="1093061"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0" name="Line"/>
          <p:cNvSpPr/>
          <p:nvPr/>
        </p:nvSpPr>
        <p:spPr>
          <a:xfrm>
            <a:off x="3233554" y="5052940"/>
            <a:ext cx="29953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2" name="Articulation points"/>
          <p:cNvSpPr txBox="1"/>
          <p:nvPr/>
        </p:nvSpPr>
        <p:spPr>
          <a:xfrm>
            <a:off x="981857" y="709550"/>
            <a:ext cx="11041086" cy="850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5100" b="1"/>
            </a:lvl1pPr>
          </a:lstStyle>
          <a:p>
            <a:r>
              <a:rPr dirty="0"/>
              <a:t>Articulation points</a:t>
            </a:r>
          </a:p>
        </p:txBody>
      </p:sp>
      <p:sp>
        <p:nvSpPr>
          <p:cNvPr id="3653" name="0"/>
          <p:cNvSpPr/>
          <p:nvPr/>
        </p:nvSpPr>
        <p:spPr>
          <a:xfrm>
            <a:off x="3471445" y="46491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0</a:t>
            </a:r>
          </a:p>
        </p:txBody>
      </p:sp>
      <p:sp>
        <p:nvSpPr>
          <p:cNvPr id="3654" name="1"/>
          <p:cNvSpPr/>
          <p:nvPr/>
        </p:nvSpPr>
        <p:spPr>
          <a:xfrm>
            <a:off x="5276217" y="2806846"/>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1</a:t>
            </a:r>
          </a:p>
        </p:txBody>
      </p:sp>
      <p:sp>
        <p:nvSpPr>
          <p:cNvPr id="3655" name="3"/>
          <p:cNvSpPr/>
          <p:nvPr/>
        </p:nvSpPr>
        <p:spPr>
          <a:xfrm>
            <a:off x="7926284" y="2806846"/>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3</a:t>
            </a:r>
          </a:p>
        </p:txBody>
      </p:sp>
      <p:sp>
        <p:nvSpPr>
          <p:cNvPr id="3656" name="4"/>
          <p:cNvSpPr/>
          <p:nvPr/>
        </p:nvSpPr>
        <p:spPr>
          <a:xfrm>
            <a:off x="9052351" y="4649182"/>
            <a:ext cx="800101" cy="80010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4</a:t>
            </a:r>
          </a:p>
        </p:txBody>
      </p:sp>
      <p:sp>
        <p:nvSpPr>
          <p:cNvPr id="3657" name="2"/>
          <p:cNvSpPr/>
          <p:nvPr/>
        </p:nvSpPr>
        <p:spPr>
          <a:xfrm>
            <a:off x="7926284" y="65033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2</a:t>
            </a:r>
          </a:p>
        </p:txBody>
      </p:sp>
      <p:sp>
        <p:nvSpPr>
          <p:cNvPr id="3658" name="5"/>
          <p:cNvSpPr/>
          <p:nvPr/>
        </p:nvSpPr>
        <p:spPr>
          <a:xfrm>
            <a:off x="5276217" y="65033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5</a:t>
            </a:r>
          </a:p>
        </p:txBody>
      </p:sp>
      <p:sp>
        <p:nvSpPr>
          <p:cNvPr id="3659" name="Line"/>
          <p:cNvSpPr/>
          <p:nvPr/>
        </p:nvSpPr>
        <p:spPr>
          <a:xfrm flipV="1">
            <a:off x="5163028" y="3486606"/>
            <a:ext cx="211560" cy="2409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60" name="Line"/>
          <p:cNvSpPr/>
          <p:nvPr/>
        </p:nvSpPr>
        <p:spPr>
          <a:xfrm flipV="1">
            <a:off x="4193470" y="3709345"/>
            <a:ext cx="983391" cy="10385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61" name="Line"/>
          <p:cNvSpPr/>
          <p:nvPr/>
        </p:nvSpPr>
        <p:spPr>
          <a:xfrm>
            <a:off x="7948363" y="635257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62" name="Line"/>
          <p:cNvSpPr/>
          <p:nvPr/>
        </p:nvSpPr>
        <p:spPr>
          <a:xfrm flipH="1" flipV="1">
            <a:off x="5938860" y="3540012"/>
            <a:ext cx="2024245" cy="283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63" name="Line"/>
          <p:cNvSpPr/>
          <p:nvPr/>
        </p:nvSpPr>
        <p:spPr>
          <a:xfrm flipH="1" flipV="1">
            <a:off x="8316123" y="3636890"/>
            <a:ext cx="8220" cy="28747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64" name="Line"/>
          <p:cNvSpPr/>
          <p:nvPr/>
        </p:nvSpPr>
        <p:spPr>
          <a:xfrm>
            <a:off x="9123700" y="445392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65" name="Line"/>
          <p:cNvSpPr/>
          <p:nvPr/>
        </p:nvSpPr>
        <p:spPr>
          <a:xfrm flipH="1">
            <a:off x="6037691" y="6574005"/>
            <a:ext cx="248825" cy="13628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66" name="Line"/>
          <p:cNvSpPr/>
          <p:nvPr/>
        </p:nvSpPr>
        <p:spPr>
          <a:xfrm flipH="1" flipV="1">
            <a:off x="4151741" y="5338689"/>
            <a:ext cx="194701" cy="2160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67" name="Line"/>
          <p:cNvSpPr/>
          <p:nvPr/>
        </p:nvSpPr>
        <p:spPr>
          <a:xfrm flipV="1">
            <a:off x="8326333" y="3922616"/>
            <a:ext cx="423" cy="2558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68" name="Line"/>
          <p:cNvSpPr/>
          <p:nvPr/>
        </p:nvSpPr>
        <p:spPr>
          <a:xfrm flipH="1" flipV="1">
            <a:off x="8504555" y="3586066"/>
            <a:ext cx="663080" cy="9319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69" name="Line"/>
          <p:cNvSpPr/>
          <p:nvPr/>
        </p:nvSpPr>
        <p:spPr>
          <a:xfrm flipH="1">
            <a:off x="6178818" y="5222836"/>
            <a:ext cx="2925317" cy="140825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0" name="0"/>
          <p:cNvSpPr txBox="1"/>
          <p:nvPr/>
        </p:nvSpPr>
        <p:spPr>
          <a:xfrm>
            <a:off x="3676717" y="399097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671" name="1"/>
          <p:cNvSpPr txBox="1"/>
          <p:nvPr/>
        </p:nvSpPr>
        <p:spPr>
          <a:xfrm>
            <a:off x="5481488" y="221297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3672" name="2"/>
          <p:cNvSpPr txBox="1"/>
          <p:nvPr/>
        </p:nvSpPr>
        <p:spPr>
          <a:xfrm>
            <a:off x="8127441" y="733342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3673" name="3"/>
          <p:cNvSpPr txBox="1"/>
          <p:nvPr/>
        </p:nvSpPr>
        <p:spPr>
          <a:xfrm>
            <a:off x="8131555" y="227272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3674" name="0"/>
          <p:cNvSpPr txBox="1"/>
          <p:nvPr/>
        </p:nvSpPr>
        <p:spPr>
          <a:xfrm>
            <a:off x="9257622" y="547312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675" name="0"/>
          <p:cNvSpPr txBox="1"/>
          <p:nvPr/>
        </p:nvSpPr>
        <p:spPr>
          <a:xfrm>
            <a:off x="5481488" y="733342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676" name="Line"/>
          <p:cNvSpPr/>
          <p:nvPr/>
        </p:nvSpPr>
        <p:spPr>
          <a:xfrm flipH="1" flipV="1">
            <a:off x="4256405" y="5459316"/>
            <a:ext cx="1107332" cy="11473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7" name="Line"/>
          <p:cNvSpPr/>
          <p:nvPr/>
        </p:nvSpPr>
        <p:spPr>
          <a:xfrm>
            <a:off x="2351738" y="5045524"/>
            <a:ext cx="1093061"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8" name="Line"/>
          <p:cNvSpPr/>
          <p:nvPr/>
        </p:nvSpPr>
        <p:spPr>
          <a:xfrm>
            <a:off x="3233554" y="5052940"/>
            <a:ext cx="29953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0" name="Articulation points"/>
          <p:cNvSpPr txBox="1"/>
          <p:nvPr/>
        </p:nvSpPr>
        <p:spPr>
          <a:xfrm>
            <a:off x="981857" y="961065"/>
            <a:ext cx="11041086" cy="850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5100" b="1"/>
            </a:lvl1pPr>
          </a:lstStyle>
          <a:p>
            <a:r>
              <a:rPr dirty="0"/>
              <a:t>Articulation points</a:t>
            </a:r>
          </a:p>
        </p:txBody>
      </p:sp>
      <p:sp>
        <p:nvSpPr>
          <p:cNvPr id="3681" name="0"/>
          <p:cNvSpPr/>
          <p:nvPr/>
        </p:nvSpPr>
        <p:spPr>
          <a:xfrm>
            <a:off x="3471445" y="46491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0</a:t>
            </a:r>
          </a:p>
        </p:txBody>
      </p:sp>
      <p:sp>
        <p:nvSpPr>
          <p:cNvPr id="3682" name="1"/>
          <p:cNvSpPr/>
          <p:nvPr/>
        </p:nvSpPr>
        <p:spPr>
          <a:xfrm>
            <a:off x="5276217" y="2806846"/>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1</a:t>
            </a:r>
          </a:p>
        </p:txBody>
      </p:sp>
      <p:sp>
        <p:nvSpPr>
          <p:cNvPr id="3683" name="3"/>
          <p:cNvSpPr/>
          <p:nvPr/>
        </p:nvSpPr>
        <p:spPr>
          <a:xfrm>
            <a:off x="7926284" y="2806846"/>
            <a:ext cx="800101" cy="80010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3</a:t>
            </a:r>
          </a:p>
        </p:txBody>
      </p:sp>
      <p:sp>
        <p:nvSpPr>
          <p:cNvPr id="3684" name="4"/>
          <p:cNvSpPr/>
          <p:nvPr/>
        </p:nvSpPr>
        <p:spPr>
          <a:xfrm>
            <a:off x="9052351" y="46491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4</a:t>
            </a:r>
          </a:p>
        </p:txBody>
      </p:sp>
      <p:sp>
        <p:nvSpPr>
          <p:cNvPr id="3685" name="2"/>
          <p:cNvSpPr/>
          <p:nvPr/>
        </p:nvSpPr>
        <p:spPr>
          <a:xfrm>
            <a:off x="7926284" y="65033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2</a:t>
            </a:r>
          </a:p>
        </p:txBody>
      </p:sp>
      <p:sp>
        <p:nvSpPr>
          <p:cNvPr id="3686" name="5"/>
          <p:cNvSpPr/>
          <p:nvPr/>
        </p:nvSpPr>
        <p:spPr>
          <a:xfrm>
            <a:off x="5276217" y="65033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5</a:t>
            </a:r>
          </a:p>
        </p:txBody>
      </p:sp>
      <p:sp>
        <p:nvSpPr>
          <p:cNvPr id="3687" name="Line"/>
          <p:cNvSpPr/>
          <p:nvPr/>
        </p:nvSpPr>
        <p:spPr>
          <a:xfrm flipV="1">
            <a:off x="5163028" y="3486606"/>
            <a:ext cx="211560" cy="2409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88" name="Line"/>
          <p:cNvSpPr/>
          <p:nvPr/>
        </p:nvSpPr>
        <p:spPr>
          <a:xfrm flipV="1">
            <a:off x="4193470" y="3709345"/>
            <a:ext cx="983391" cy="10385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9" name="Line"/>
          <p:cNvSpPr/>
          <p:nvPr/>
        </p:nvSpPr>
        <p:spPr>
          <a:xfrm>
            <a:off x="7948363" y="635257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90" name="Line"/>
          <p:cNvSpPr/>
          <p:nvPr/>
        </p:nvSpPr>
        <p:spPr>
          <a:xfrm flipH="1" flipV="1">
            <a:off x="5938860" y="3540012"/>
            <a:ext cx="2024245" cy="283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1" name="Line"/>
          <p:cNvSpPr/>
          <p:nvPr/>
        </p:nvSpPr>
        <p:spPr>
          <a:xfrm flipH="1" flipV="1">
            <a:off x="8316123" y="3636890"/>
            <a:ext cx="8220" cy="28747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92" name="Line"/>
          <p:cNvSpPr/>
          <p:nvPr/>
        </p:nvSpPr>
        <p:spPr>
          <a:xfrm>
            <a:off x="9123700" y="445392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93" name="Line"/>
          <p:cNvSpPr/>
          <p:nvPr/>
        </p:nvSpPr>
        <p:spPr>
          <a:xfrm flipH="1">
            <a:off x="6037691" y="6574005"/>
            <a:ext cx="248825" cy="13628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94" name="Line"/>
          <p:cNvSpPr/>
          <p:nvPr/>
        </p:nvSpPr>
        <p:spPr>
          <a:xfrm flipH="1" flipV="1">
            <a:off x="4151741" y="5338689"/>
            <a:ext cx="194701" cy="2160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95" name="Line"/>
          <p:cNvSpPr/>
          <p:nvPr/>
        </p:nvSpPr>
        <p:spPr>
          <a:xfrm flipV="1">
            <a:off x="8326333" y="3922616"/>
            <a:ext cx="423" cy="2558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6" name="Line"/>
          <p:cNvSpPr/>
          <p:nvPr/>
        </p:nvSpPr>
        <p:spPr>
          <a:xfrm flipH="1" flipV="1">
            <a:off x="8504555" y="3586066"/>
            <a:ext cx="663080" cy="9319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7" name="Line"/>
          <p:cNvSpPr/>
          <p:nvPr/>
        </p:nvSpPr>
        <p:spPr>
          <a:xfrm flipH="1">
            <a:off x="6178818" y="5222836"/>
            <a:ext cx="2925317" cy="140825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8" name="0"/>
          <p:cNvSpPr txBox="1"/>
          <p:nvPr/>
        </p:nvSpPr>
        <p:spPr>
          <a:xfrm>
            <a:off x="3676717" y="399097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699" name="1"/>
          <p:cNvSpPr txBox="1"/>
          <p:nvPr/>
        </p:nvSpPr>
        <p:spPr>
          <a:xfrm>
            <a:off x="5481488" y="221297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3700" name="2"/>
          <p:cNvSpPr txBox="1"/>
          <p:nvPr/>
        </p:nvSpPr>
        <p:spPr>
          <a:xfrm>
            <a:off x="8127441" y="733342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3701" name="0"/>
          <p:cNvSpPr txBox="1"/>
          <p:nvPr/>
        </p:nvSpPr>
        <p:spPr>
          <a:xfrm>
            <a:off x="8131555" y="227272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702" name="0"/>
          <p:cNvSpPr txBox="1"/>
          <p:nvPr/>
        </p:nvSpPr>
        <p:spPr>
          <a:xfrm>
            <a:off x="9257622" y="547312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703" name="0"/>
          <p:cNvSpPr txBox="1"/>
          <p:nvPr/>
        </p:nvSpPr>
        <p:spPr>
          <a:xfrm>
            <a:off x="5481488" y="733342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704" name="Line"/>
          <p:cNvSpPr/>
          <p:nvPr/>
        </p:nvSpPr>
        <p:spPr>
          <a:xfrm flipH="1" flipV="1">
            <a:off x="4256405" y="5459316"/>
            <a:ext cx="1107332" cy="11473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5" name="Line"/>
          <p:cNvSpPr/>
          <p:nvPr/>
        </p:nvSpPr>
        <p:spPr>
          <a:xfrm>
            <a:off x="2351738" y="5045524"/>
            <a:ext cx="1093061"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6" name="Line"/>
          <p:cNvSpPr/>
          <p:nvPr/>
        </p:nvSpPr>
        <p:spPr>
          <a:xfrm>
            <a:off x="3233554" y="5052940"/>
            <a:ext cx="29953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8" name="Articulation points"/>
          <p:cNvSpPr txBox="1"/>
          <p:nvPr/>
        </p:nvSpPr>
        <p:spPr>
          <a:xfrm>
            <a:off x="981857" y="840040"/>
            <a:ext cx="11041086" cy="85090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5100" b="1"/>
            </a:lvl1pPr>
          </a:lstStyle>
          <a:p>
            <a:r>
              <a:rPr dirty="0"/>
              <a:t>Articulation points</a:t>
            </a:r>
          </a:p>
        </p:txBody>
      </p:sp>
      <p:sp>
        <p:nvSpPr>
          <p:cNvPr id="3709" name="0"/>
          <p:cNvSpPr/>
          <p:nvPr/>
        </p:nvSpPr>
        <p:spPr>
          <a:xfrm>
            <a:off x="3471445" y="46491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0</a:t>
            </a:r>
          </a:p>
        </p:txBody>
      </p:sp>
      <p:sp>
        <p:nvSpPr>
          <p:cNvPr id="3710" name="1"/>
          <p:cNvSpPr/>
          <p:nvPr/>
        </p:nvSpPr>
        <p:spPr>
          <a:xfrm>
            <a:off x="5276217" y="2806846"/>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1</a:t>
            </a:r>
          </a:p>
        </p:txBody>
      </p:sp>
      <p:sp>
        <p:nvSpPr>
          <p:cNvPr id="3711" name="3"/>
          <p:cNvSpPr/>
          <p:nvPr/>
        </p:nvSpPr>
        <p:spPr>
          <a:xfrm>
            <a:off x="7926284" y="2806846"/>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3</a:t>
            </a:r>
          </a:p>
        </p:txBody>
      </p:sp>
      <p:sp>
        <p:nvSpPr>
          <p:cNvPr id="3712" name="4"/>
          <p:cNvSpPr/>
          <p:nvPr/>
        </p:nvSpPr>
        <p:spPr>
          <a:xfrm>
            <a:off x="9052351" y="46491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4</a:t>
            </a:r>
          </a:p>
        </p:txBody>
      </p:sp>
      <p:sp>
        <p:nvSpPr>
          <p:cNvPr id="3713" name="2"/>
          <p:cNvSpPr/>
          <p:nvPr/>
        </p:nvSpPr>
        <p:spPr>
          <a:xfrm>
            <a:off x="7926284" y="6503382"/>
            <a:ext cx="800101" cy="800101"/>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2</a:t>
            </a:r>
          </a:p>
        </p:txBody>
      </p:sp>
      <p:sp>
        <p:nvSpPr>
          <p:cNvPr id="3714" name="5"/>
          <p:cNvSpPr/>
          <p:nvPr/>
        </p:nvSpPr>
        <p:spPr>
          <a:xfrm>
            <a:off x="5276217" y="6503382"/>
            <a:ext cx="800101" cy="800101"/>
          </a:xfrm>
          <a:prstGeom prst="ellipse">
            <a:avLst/>
          </a:prstGeom>
          <a:blipFill>
            <a:blip r:embed="rId2"/>
          </a:blipFill>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lvl1pPr>
              <a:defRPr sz="2600" b="1">
                <a:latin typeface="Helvetica"/>
                <a:ea typeface="Helvetica"/>
                <a:cs typeface="Helvetica"/>
                <a:sym typeface="Helvetica"/>
              </a:defRPr>
            </a:lvl1pPr>
          </a:lstStyle>
          <a:p>
            <a:r>
              <a:t>5</a:t>
            </a:r>
          </a:p>
        </p:txBody>
      </p:sp>
      <p:sp>
        <p:nvSpPr>
          <p:cNvPr id="3715" name="Line"/>
          <p:cNvSpPr/>
          <p:nvPr/>
        </p:nvSpPr>
        <p:spPr>
          <a:xfrm flipV="1">
            <a:off x="5163028" y="3486606"/>
            <a:ext cx="211560" cy="2409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6" name="Line"/>
          <p:cNvSpPr/>
          <p:nvPr/>
        </p:nvSpPr>
        <p:spPr>
          <a:xfrm flipV="1">
            <a:off x="4193470" y="3709345"/>
            <a:ext cx="983391" cy="10385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7" name="Line"/>
          <p:cNvSpPr/>
          <p:nvPr/>
        </p:nvSpPr>
        <p:spPr>
          <a:xfrm>
            <a:off x="7948363" y="635257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18" name="Line"/>
          <p:cNvSpPr/>
          <p:nvPr/>
        </p:nvSpPr>
        <p:spPr>
          <a:xfrm flipH="1" flipV="1">
            <a:off x="5938860" y="3540012"/>
            <a:ext cx="2024245" cy="283174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9" name="Line"/>
          <p:cNvSpPr/>
          <p:nvPr/>
        </p:nvSpPr>
        <p:spPr>
          <a:xfrm flipH="1" flipV="1">
            <a:off x="8316123" y="3636890"/>
            <a:ext cx="8220" cy="28747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20" name="Line"/>
          <p:cNvSpPr/>
          <p:nvPr/>
        </p:nvSpPr>
        <p:spPr>
          <a:xfrm>
            <a:off x="9123700" y="4453923"/>
            <a:ext cx="152492" cy="22436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21" name="Line"/>
          <p:cNvSpPr/>
          <p:nvPr/>
        </p:nvSpPr>
        <p:spPr>
          <a:xfrm flipH="1">
            <a:off x="6037691" y="6574005"/>
            <a:ext cx="248825" cy="13628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22" name="Line"/>
          <p:cNvSpPr/>
          <p:nvPr/>
        </p:nvSpPr>
        <p:spPr>
          <a:xfrm flipH="1" flipV="1">
            <a:off x="4151741" y="5338689"/>
            <a:ext cx="194701" cy="21605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23" name="Line"/>
          <p:cNvSpPr/>
          <p:nvPr/>
        </p:nvSpPr>
        <p:spPr>
          <a:xfrm flipV="1">
            <a:off x="8326333" y="3922616"/>
            <a:ext cx="423" cy="2558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4" name="Line"/>
          <p:cNvSpPr/>
          <p:nvPr/>
        </p:nvSpPr>
        <p:spPr>
          <a:xfrm flipH="1" flipV="1">
            <a:off x="8504555" y="3586066"/>
            <a:ext cx="663080" cy="93192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5" name="Line"/>
          <p:cNvSpPr/>
          <p:nvPr/>
        </p:nvSpPr>
        <p:spPr>
          <a:xfrm flipH="1">
            <a:off x="6178818" y="5222836"/>
            <a:ext cx="2925317" cy="140825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6" name="0"/>
          <p:cNvSpPr txBox="1"/>
          <p:nvPr/>
        </p:nvSpPr>
        <p:spPr>
          <a:xfrm>
            <a:off x="3676717" y="3990974"/>
            <a:ext cx="389558"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727" name="1"/>
          <p:cNvSpPr txBox="1"/>
          <p:nvPr/>
        </p:nvSpPr>
        <p:spPr>
          <a:xfrm>
            <a:off x="5481488" y="2212974"/>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3728" name="0"/>
          <p:cNvSpPr txBox="1"/>
          <p:nvPr/>
        </p:nvSpPr>
        <p:spPr>
          <a:xfrm>
            <a:off x="8127441" y="733342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729" name="0"/>
          <p:cNvSpPr txBox="1"/>
          <p:nvPr/>
        </p:nvSpPr>
        <p:spPr>
          <a:xfrm>
            <a:off x="8131555" y="2272728"/>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730" name="0"/>
          <p:cNvSpPr txBox="1"/>
          <p:nvPr/>
        </p:nvSpPr>
        <p:spPr>
          <a:xfrm>
            <a:off x="9257622" y="547312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731" name="0"/>
          <p:cNvSpPr txBox="1"/>
          <p:nvPr/>
        </p:nvSpPr>
        <p:spPr>
          <a:xfrm>
            <a:off x="5481488" y="7333427"/>
            <a:ext cx="389559" cy="6223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3732" name="Line"/>
          <p:cNvSpPr/>
          <p:nvPr/>
        </p:nvSpPr>
        <p:spPr>
          <a:xfrm flipH="1" flipV="1">
            <a:off x="4256405" y="5459316"/>
            <a:ext cx="1107332" cy="114739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3" name="Line"/>
          <p:cNvSpPr/>
          <p:nvPr/>
        </p:nvSpPr>
        <p:spPr>
          <a:xfrm>
            <a:off x="2351738" y="5045524"/>
            <a:ext cx="1093061"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4" name="Line"/>
          <p:cNvSpPr/>
          <p:nvPr/>
        </p:nvSpPr>
        <p:spPr>
          <a:xfrm>
            <a:off x="3233554" y="5052940"/>
            <a:ext cx="299534" cy="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C78630"/>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norm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C78630"/>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norm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482</TotalTime>
  <Words>4667</Words>
  <Application>Microsoft Office PowerPoint</Application>
  <PresentationFormat>自訂</PresentationFormat>
  <Paragraphs>1656</Paragraphs>
  <Slides>106</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106</vt:i4>
      </vt:variant>
    </vt:vector>
  </HeadingPairs>
  <TitlesOfParts>
    <vt:vector size="112" baseType="lpstr">
      <vt:lpstr>Helvetica Light</vt:lpstr>
      <vt:lpstr>Helvetica Neue</vt:lpstr>
      <vt:lpstr>Menlo</vt:lpstr>
      <vt:lpstr>Arial</vt:lpstr>
      <vt:lpstr>Helvetica</vt:lpstr>
      <vt:lpstr>Black</vt:lpstr>
      <vt:lpstr>Algorithm to Find Bridges and Articulation Points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to Find Bridges and Articulation Points</dc:title>
  <cp:lastModifiedBy>Daniel</cp:lastModifiedBy>
  <cp:revision>6</cp:revision>
  <dcterms:modified xsi:type="dcterms:W3CDTF">2020-04-05T08:29:54Z</dcterms:modified>
</cp:coreProperties>
</file>