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3" r:id="rId3"/>
    <p:sldId id="284" r:id="rId4"/>
    <p:sldId id="282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62" r:id="rId15"/>
    <p:sldId id="257" r:id="rId16"/>
    <p:sldId id="264" r:id="rId17"/>
    <p:sldId id="265" r:id="rId18"/>
    <p:sldId id="266" r:id="rId19"/>
    <p:sldId id="285" r:id="rId20"/>
    <p:sldId id="281" r:id="rId21"/>
    <p:sldId id="301" r:id="rId22"/>
    <p:sldId id="298" r:id="rId23"/>
    <p:sldId id="267" r:id="rId24"/>
    <p:sldId id="268" r:id="rId25"/>
    <p:sldId id="269" r:id="rId26"/>
    <p:sldId id="270" r:id="rId27"/>
    <p:sldId id="271" r:id="rId28"/>
    <p:sldId id="274" r:id="rId29"/>
    <p:sldId id="275" r:id="rId30"/>
    <p:sldId id="277" r:id="rId31"/>
    <p:sldId id="278" r:id="rId32"/>
    <p:sldId id="280" r:id="rId33"/>
    <p:sldId id="260" r:id="rId34"/>
    <p:sldId id="259" r:id="rId35"/>
    <p:sldId id="299" r:id="rId36"/>
    <p:sldId id="286" r:id="rId37"/>
    <p:sldId id="287" r:id="rId38"/>
    <p:sldId id="300" r:id="rId39"/>
    <p:sldId id="263" r:id="rId40"/>
    <p:sldId id="302" r:id="rId41"/>
    <p:sldId id="303" r:id="rId42"/>
    <p:sldId id="30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3F2C-8AAA-4443-A456-80CBFB1A1DB7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F6F8-027F-4DBD-A7E1-BE8C31B0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0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3F2C-8AAA-4443-A456-80CBFB1A1DB7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F6F8-027F-4DBD-A7E1-BE8C31B0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3F2C-8AAA-4443-A456-80CBFB1A1DB7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F6F8-027F-4DBD-A7E1-BE8C31B0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88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3F2C-8AAA-4443-A456-80CBFB1A1DB7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F6F8-027F-4DBD-A7E1-BE8C31B0C5A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4517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3F2C-8AAA-4443-A456-80CBFB1A1DB7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F6F8-027F-4DBD-A7E1-BE8C31B0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04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3F2C-8AAA-4443-A456-80CBFB1A1DB7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F6F8-027F-4DBD-A7E1-BE8C31B0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06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3F2C-8AAA-4443-A456-80CBFB1A1DB7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F6F8-027F-4DBD-A7E1-BE8C31B0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2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3F2C-8AAA-4443-A456-80CBFB1A1DB7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F6F8-027F-4DBD-A7E1-BE8C31B0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17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3F2C-8AAA-4443-A456-80CBFB1A1DB7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F6F8-027F-4DBD-A7E1-BE8C31B0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1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3F2C-8AAA-4443-A456-80CBFB1A1DB7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F6F8-027F-4DBD-A7E1-BE8C31B0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5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3F2C-8AAA-4443-A456-80CBFB1A1DB7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F6F8-027F-4DBD-A7E1-BE8C31B0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2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3F2C-8AAA-4443-A456-80CBFB1A1DB7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F6F8-027F-4DBD-A7E1-BE8C31B0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8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3F2C-8AAA-4443-A456-80CBFB1A1DB7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F6F8-027F-4DBD-A7E1-BE8C31B0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7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3F2C-8AAA-4443-A456-80CBFB1A1DB7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F6F8-027F-4DBD-A7E1-BE8C31B0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4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3F2C-8AAA-4443-A456-80CBFB1A1DB7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F6F8-027F-4DBD-A7E1-BE8C31B0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3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3F2C-8AAA-4443-A456-80CBFB1A1DB7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F6F8-027F-4DBD-A7E1-BE8C31B0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6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3F2C-8AAA-4443-A456-80CBFB1A1DB7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F6F8-027F-4DBD-A7E1-BE8C31B0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5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FC63F2C-8AAA-4443-A456-80CBFB1A1DB7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0F6F8-027F-4DBD-A7E1-BE8C31B0C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994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ASSOCIATIVE ARRAYS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ADT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68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518" y="450761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Motivation: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61375" y="1326524"/>
            <a:ext cx="7301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Arrays are just like that: if we know the index, the insert / retreive</a:t>
            </a:r>
          </a:p>
          <a:p>
            <a:r>
              <a:rPr lang="hu-HU" dirty="0"/>
              <a:t>	operations can be done in O(1) time </a:t>
            </a:r>
          </a:p>
        </p:txBody>
      </p:sp>
      <p:sp>
        <p:nvSpPr>
          <p:cNvPr id="3" name="Rectangle 2"/>
          <p:cNvSpPr/>
          <p:nvPr/>
        </p:nvSpPr>
        <p:spPr>
          <a:xfrm>
            <a:off x="1184857" y="2479286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1184857" y="3007320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1184857" y="3535354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user1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84857" y="4063388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1184857" y="4063388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184857" y="4591422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1184857" y="5119456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user2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84857" y="5647490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3580327" y="25586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80327" y="30866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80327" y="36147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84140" y="4142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84140" y="46707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84140" y="51988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80327" y="57268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38887" y="2558637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insert(5,user2) </a:t>
            </a:r>
          </a:p>
        </p:txBody>
      </p:sp>
    </p:spTree>
    <p:extLst>
      <p:ext uri="{BB962C8B-B14F-4D97-AF65-F5344CB8AC3E}">
        <p14:creationId xmlns:p14="http://schemas.microsoft.com/office/powerpoint/2010/main" val="2425069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518" y="450761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Motivation: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61375" y="1326524"/>
            <a:ext cx="7301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Arrays are just like that: if we know the index, the insert / retreive</a:t>
            </a:r>
          </a:p>
          <a:p>
            <a:r>
              <a:rPr lang="hu-HU" dirty="0"/>
              <a:t>	operations can be done in O(1) time </a:t>
            </a:r>
          </a:p>
        </p:txBody>
      </p:sp>
      <p:sp>
        <p:nvSpPr>
          <p:cNvPr id="3" name="Rectangle 2"/>
          <p:cNvSpPr/>
          <p:nvPr/>
        </p:nvSpPr>
        <p:spPr>
          <a:xfrm>
            <a:off x="1184857" y="2479286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1184857" y="3007320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1184857" y="3535354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user1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84857" y="4063388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1184857" y="4063388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184857" y="4591422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1184857" y="5119456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user2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84857" y="5647490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3580327" y="25586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80327" y="30866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80327" y="36147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84140" y="4142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84140" y="46707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84140" y="51988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80327" y="57268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38887" y="2558637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get(2) </a:t>
            </a:r>
          </a:p>
        </p:txBody>
      </p:sp>
    </p:spTree>
    <p:extLst>
      <p:ext uri="{BB962C8B-B14F-4D97-AF65-F5344CB8AC3E}">
        <p14:creationId xmlns:p14="http://schemas.microsoft.com/office/powerpoint/2010/main" val="3913549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518" y="450761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Motivation: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61375" y="1326524"/>
            <a:ext cx="7301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Arrays are just like that: if we know the index, the insert / retreive</a:t>
            </a:r>
          </a:p>
          <a:p>
            <a:r>
              <a:rPr lang="hu-HU" dirty="0"/>
              <a:t>	operations can be done in O(1) time </a:t>
            </a:r>
          </a:p>
        </p:txBody>
      </p:sp>
      <p:sp>
        <p:nvSpPr>
          <p:cNvPr id="3" name="Rectangle 2"/>
          <p:cNvSpPr/>
          <p:nvPr/>
        </p:nvSpPr>
        <p:spPr>
          <a:xfrm>
            <a:off x="1184857" y="2479286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1184857" y="3007320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1184857" y="3535354"/>
            <a:ext cx="2305318" cy="5280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user1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84857" y="4063388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1184857" y="4063388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184857" y="4591422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1184857" y="5119456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user2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84857" y="5647490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3580327" y="25586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80327" y="30866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80327" y="36147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84140" y="4142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84140" y="46707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84140" y="51988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80327" y="57268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38887" y="2558637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get(2) </a:t>
            </a:r>
          </a:p>
        </p:txBody>
      </p:sp>
    </p:spTree>
    <p:extLst>
      <p:ext uri="{BB962C8B-B14F-4D97-AF65-F5344CB8AC3E}">
        <p14:creationId xmlns:p14="http://schemas.microsoft.com/office/powerpoint/2010/main" val="859243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518" y="450761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Motivation: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61375" y="1326524"/>
            <a:ext cx="7301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Arrays are just like that: if we know the index, the insert / retreive</a:t>
            </a:r>
          </a:p>
          <a:p>
            <a:r>
              <a:rPr lang="hu-HU" dirty="0"/>
              <a:t>	operations can be done in O(1) time </a:t>
            </a:r>
          </a:p>
        </p:txBody>
      </p:sp>
      <p:sp>
        <p:nvSpPr>
          <p:cNvPr id="3" name="Rectangle 2"/>
          <p:cNvSpPr/>
          <p:nvPr/>
        </p:nvSpPr>
        <p:spPr>
          <a:xfrm>
            <a:off x="1184857" y="2479286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1184857" y="3007320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1184857" y="3535354"/>
            <a:ext cx="2305318" cy="5280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user1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84857" y="4063388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1184857" y="4063388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184857" y="4591422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1184857" y="5119456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user2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84857" y="5647490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3580327" y="25586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80327" y="30866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80327" y="36147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84140" y="4142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84140" y="46707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84140" y="51988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80327" y="57268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38887" y="2558637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get(2)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77307" y="3456003"/>
            <a:ext cx="66672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So arrays are going to solve our problem: the operations</a:t>
            </a:r>
          </a:p>
          <a:p>
            <a:r>
              <a:rPr lang="hu-HU" dirty="0"/>
              <a:t> running time can be reduced to O(1)</a:t>
            </a:r>
          </a:p>
          <a:p>
            <a:endParaRPr lang="hu-HU" dirty="0"/>
          </a:p>
          <a:p>
            <a:r>
              <a:rPr lang="hu-HU" dirty="0"/>
              <a:t>PROBLEM: we must </a:t>
            </a:r>
            <a:r>
              <a:rPr lang="hu-HU" dirty="0">
                <a:solidFill>
                  <a:srgbClr val="FFFF00"/>
                </a:solidFill>
              </a:rPr>
              <a:t>transform the keys into array indexes </a:t>
            </a:r>
            <a:r>
              <a:rPr lang="hu-HU" dirty="0"/>
              <a:t>!!!</a:t>
            </a:r>
          </a:p>
          <a:p>
            <a:r>
              <a:rPr lang="hu-HU" dirty="0"/>
              <a:t>	// this is </a:t>
            </a:r>
            <a:r>
              <a:rPr lang="hu-HU" b="1" dirty="0">
                <a:solidFill>
                  <a:srgbClr val="FF0000"/>
                </a:solidFill>
              </a:rPr>
              <a:t>why hashfunctions came to be </a:t>
            </a:r>
          </a:p>
        </p:txBody>
      </p:sp>
    </p:spTree>
    <p:extLst>
      <p:ext uri="{BB962C8B-B14F-4D97-AF65-F5344CB8AC3E}">
        <p14:creationId xmlns:p14="http://schemas.microsoft.com/office/powerpoint/2010/main" val="3417316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759854"/>
            <a:ext cx="8946541" cy="4662152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FF00"/>
                </a:solidFill>
              </a:rPr>
              <a:t>Balanced BST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we can achieve </a:t>
            </a:r>
            <a:r>
              <a:rPr lang="hu-HU" b="1" dirty="0"/>
              <a:t>O(logN)</a:t>
            </a:r>
            <a:r>
              <a:rPr lang="hu-HU" dirty="0"/>
              <a:t> time complexity for several operations including search</a:t>
            </a:r>
          </a:p>
          <a:p>
            <a:r>
              <a:rPr lang="hu-HU" dirty="0"/>
              <a:t>Can we do </a:t>
            </a:r>
            <a:r>
              <a:rPr lang="hu-HU" dirty="0">
                <a:solidFill>
                  <a:srgbClr val="FFFF00"/>
                </a:solidFill>
              </a:rPr>
              <a:t>better</a:t>
            </a:r>
            <a:r>
              <a:rPr lang="hu-HU" dirty="0"/>
              <a:t>?</a:t>
            </a:r>
          </a:p>
          <a:p>
            <a:r>
              <a:rPr lang="hu-HU" dirty="0"/>
              <a:t>Yes, maybe we can reach </a:t>
            </a:r>
            <a:r>
              <a:rPr lang="hu-HU" b="1" dirty="0"/>
              <a:t>O(1)</a:t>
            </a:r>
            <a:r>
              <a:rPr lang="hu-HU" dirty="0"/>
              <a:t> !!!</a:t>
            </a:r>
          </a:p>
          <a:p>
            <a:pPr marL="0" indent="0">
              <a:buNone/>
            </a:pPr>
            <a:r>
              <a:rPr lang="hu-HU" dirty="0"/>
              <a:t>		This is why </a:t>
            </a:r>
            <a:r>
              <a:rPr lang="hu-HU" b="1" dirty="0">
                <a:solidFill>
                  <a:srgbClr val="FFFF00"/>
                </a:solidFill>
              </a:rPr>
              <a:t>hashtables</a:t>
            </a:r>
            <a:r>
              <a:rPr lang="hu-HU" dirty="0"/>
              <a:t> came to be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	Array: if we know the index, the insertion and retrieval operations</a:t>
            </a:r>
          </a:p>
          <a:p>
            <a:pPr marL="0" indent="0">
              <a:buNone/>
            </a:pPr>
            <a:r>
              <a:rPr lang="hu-HU" dirty="0"/>
              <a:t>		are very fast </a:t>
            </a:r>
            <a:r>
              <a:rPr lang="hu-HU" b="1" dirty="0"/>
              <a:t>O(1)</a:t>
            </a:r>
            <a:r>
              <a:rPr lang="hu-HU" dirty="0"/>
              <a:t> ... that is what we are after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Here we want to search for a given item with a given key </a:t>
            </a:r>
          </a:p>
          <a:p>
            <a:pPr marL="0" indent="0">
              <a:buNone/>
            </a:pPr>
            <a:r>
              <a:rPr lang="hu-HU" dirty="0"/>
              <a:t>	We have key-value pairs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79561" y="5692462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KEY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950322" y="5872766"/>
            <a:ext cx="2587594" cy="4362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78568" y="5692462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slot in a set of buckets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6676" y="6143222"/>
            <a:ext cx="949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index = h(key)  </a:t>
            </a:r>
            <a:r>
              <a:rPr lang="hu-HU" dirty="0"/>
              <a:t>where h() is the hashfunction, </a:t>
            </a:r>
            <a:r>
              <a:rPr lang="hu-HU" b="1" dirty="0">
                <a:solidFill>
                  <a:srgbClr val="FF0000"/>
                </a:solidFill>
              </a:rPr>
              <a:t>it maps keys to indexes in the array </a:t>
            </a:r>
            <a:r>
              <a:rPr lang="hu-HU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3628384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02940" y="13716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KEYS</a:t>
            </a:r>
            <a:endParaRPr lang="en-US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7776518" y="1370915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BUCKETS</a:t>
            </a:r>
            <a:r>
              <a:rPr lang="hu-HU" dirty="0"/>
              <a:t> ( array slots 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34675" y="2536907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Andre</a:t>
            </a:r>
            <a:r>
              <a:rPr lang="hu-HU" dirty="0"/>
              <a:t> </a:t>
            </a:r>
            <a:r>
              <a:rPr lang="hu-HU" dirty="0" err="1"/>
              <a:t>Malraux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44104" y="3107379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Herbert Spencer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53297" y="3677851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Albert Camus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488195" y="2347784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88195" y="2631989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22596" y="3177057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222596" y="3236772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222596" y="3310911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492567" y="381617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92567" y="4100377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496171" y="4375458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>
            <a:stCxn id="8" idx="3"/>
            <a:endCxn id="18" idx="1"/>
          </p:cNvCxnSpPr>
          <p:nvPr/>
        </p:nvCxnSpPr>
        <p:spPr>
          <a:xfrm>
            <a:off x="3167228" y="2721573"/>
            <a:ext cx="4325339" cy="12367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12" idx="1"/>
          </p:cNvCxnSpPr>
          <p:nvPr/>
        </p:nvCxnSpPr>
        <p:spPr>
          <a:xfrm flipV="1">
            <a:off x="3257797" y="2489887"/>
            <a:ext cx="4230398" cy="8021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  <a:endCxn id="20" idx="1"/>
          </p:cNvCxnSpPr>
          <p:nvPr/>
        </p:nvCxnSpPr>
        <p:spPr>
          <a:xfrm>
            <a:off x="3167228" y="3862517"/>
            <a:ext cx="4328943" cy="6550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44104" y="5950039"/>
            <a:ext cx="10265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Problem: keys are not always nonnegative integers. </a:t>
            </a:r>
            <a:r>
              <a:rPr lang="hu-HU" b="1" dirty="0">
                <a:solidFill>
                  <a:srgbClr val="FFFF00"/>
                </a:solidFill>
              </a:rPr>
              <a:t>We have to do „prehashing” in order </a:t>
            </a:r>
          </a:p>
          <a:p>
            <a:r>
              <a:rPr lang="hu-HU" b="1" dirty="0">
                <a:solidFill>
                  <a:srgbClr val="FFFF00"/>
                </a:solidFill>
              </a:rPr>
              <a:t>	to map string keys to indexes of an array</a:t>
            </a:r>
            <a:r>
              <a:rPr lang="hu-HU" dirty="0"/>
              <a:t> !!!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89558" y="22708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89302" y="25914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89046" y="28826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81070" y="409218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m-2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479963" y="2913684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210102" y="433469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m-1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33891" y="4947585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m: size of the array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44104" y="5562275"/>
            <a:ext cx="932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 general: we have </a:t>
            </a:r>
            <a:r>
              <a:rPr lang="hu-HU" b="1" i="1" dirty="0">
                <a:solidFill>
                  <a:srgbClr val="FFFF00"/>
                </a:solidFill>
              </a:rPr>
              <a:t>n</a:t>
            </a:r>
            <a:r>
              <a:rPr lang="hu-HU" dirty="0">
                <a:solidFill>
                  <a:srgbClr val="FFFF00"/>
                </a:solidFill>
              </a:rPr>
              <a:t> items </a:t>
            </a:r>
            <a:r>
              <a:rPr lang="hu-HU" dirty="0"/>
              <a:t>to be stored  +  </a:t>
            </a:r>
            <a:r>
              <a:rPr lang="hu-HU" b="1" i="1" dirty="0">
                <a:solidFill>
                  <a:srgbClr val="FFFF00"/>
                </a:solidFill>
              </a:rPr>
              <a:t>m</a:t>
            </a:r>
            <a:r>
              <a:rPr lang="hu-HU" dirty="0">
                <a:solidFill>
                  <a:srgbClr val="FFFF00"/>
                </a:solidFill>
              </a:rPr>
              <a:t> buckets </a:t>
            </a:r>
            <a:r>
              <a:rPr lang="hu-HU" dirty="0"/>
              <a:t>in which we can store items</a:t>
            </a:r>
          </a:p>
        </p:txBody>
      </p:sp>
    </p:spTree>
    <p:extLst>
      <p:ext uri="{BB962C8B-B14F-4D97-AF65-F5344CB8AC3E}">
        <p14:creationId xmlns:p14="http://schemas.microsoft.com/office/powerpoint/2010/main" val="1770846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120462" y="1249250"/>
            <a:ext cx="4121240" cy="45591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extBox 5"/>
          <p:cNvSpPr txBox="1"/>
          <p:nvPr/>
        </p:nvSpPr>
        <p:spPr>
          <a:xfrm>
            <a:off x="8819707" y="173152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BUCKETS</a:t>
            </a:r>
            <a:endParaRPr lang="en-US" b="1" u="sng" dirty="0"/>
          </a:p>
        </p:txBody>
      </p:sp>
      <p:sp>
        <p:nvSpPr>
          <p:cNvPr id="7" name="Rectangle 6"/>
          <p:cNvSpPr/>
          <p:nvPr/>
        </p:nvSpPr>
        <p:spPr>
          <a:xfrm>
            <a:off x="8531384" y="27083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31384" y="2992597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65785" y="353766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65785" y="359738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265785" y="367151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535756" y="4176780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35756" y="4460985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39360" y="4736066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32747" y="26314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32491" y="29520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32235" y="32432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24259" y="44527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m-2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253291" y="469530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m-1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91630" y="605307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KEY SPACE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539360" y="3260671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887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20462" y="1249250"/>
            <a:ext cx="4121240" cy="45591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8819707" y="173152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BUCKETS</a:t>
            </a:r>
            <a:endParaRPr lang="en-US" b="1" u="sng" dirty="0"/>
          </a:p>
        </p:txBody>
      </p:sp>
      <p:sp>
        <p:nvSpPr>
          <p:cNvPr id="6" name="Rectangle 5"/>
          <p:cNvSpPr/>
          <p:nvPr/>
        </p:nvSpPr>
        <p:spPr>
          <a:xfrm>
            <a:off x="8531384" y="27083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31384" y="2992597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65785" y="353766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65785" y="359738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65785" y="367151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35756" y="4176780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35756" y="4460985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39360" y="4736066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32747" y="26314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32491" y="29520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32235" y="32432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24259" y="44527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m-2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523152" y="32742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53291" y="469530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m-1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91630" y="605307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KEY SPACE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670479" y="2318197"/>
            <a:ext cx="5715318" cy="5543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81082" y="21008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91630" y="315740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00463" y="42359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k3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984620" y="3347336"/>
            <a:ext cx="6384969" cy="65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121265" y="4402212"/>
            <a:ext cx="5264532" cy="1947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777284" y="6078155"/>
            <a:ext cx="7983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It is a basically a </a:t>
            </a:r>
            <a:r>
              <a:rPr lang="hu-HU" b="1" dirty="0">
                <a:solidFill>
                  <a:srgbClr val="FFFF00"/>
                </a:solidFill>
              </a:rPr>
              <a:t>relationship</a:t>
            </a:r>
            <a:r>
              <a:rPr lang="hu-HU" dirty="0"/>
              <a:t> between the keys and the slots / buckets </a:t>
            </a:r>
          </a:p>
        </p:txBody>
      </p:sp>
    </p:spTree>
    <p:extLst>
      <p:ext uri="{BB962C8B-B14F-4D97-AF65-F5344CB8AC3E}">
        <p14:creationId xmlns:p14="http://schemas.microsoft.com/office/powerpoint/2010/main" val="1605523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20462" y="1249250"/>
            <a:ext cx="4121240" cy="45591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8819707" y="173152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BUCKETS</a:t>
            </a:r>
            <a:endParaRPr lang="en-US" b="1" u="sng" dirty="0"/>
          </a:p>
        </p:txBody>
      </p:sp>
      <p:sp>
        <p:nvSpPr>
          <p:cNvPr id="6" name="Rectangle 5"/>
          <p:cNvSpPr/>
          <p:nvPr/>
        </p:nvSpPr>
        <p:spPr>
          <a:xfrm>
            <a:off x="8531384" y="27083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31384" y="2992597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65785" y="353766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65785" y="359738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65785" y="367151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35756" y="4176780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35756" y="4460985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39360" y="4736066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32747" y="26314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32491" y="29520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32235" y="32432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24259" y="44527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m-2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523152" y="32742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53291" y="469530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m-1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91630" y="605307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KEY SPACE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670479" y="2318197"/>
            <a:ext cx="5715318" cy="5543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81082" y="21008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91630" y="315740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00463" y="42359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k3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984620" y="3347336"/>
            <a:ext cx="6384969" cy="653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121265" y="4402212"/>
            <a:ext cx="5264532" cy="1947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50799" y="5912993"/>
            <a:ext cx="931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How can we map a certain key to a slot in our array? h(x) hashfunction is needed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73043" y="21547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h(x)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68927" y="29520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h(x)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77104" y="408346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h(x)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28919" y="6276159"/>
            <a:ext cx="875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Hashing</a:t>
            </a:r>
            <a:r>
              <a:rPr lang="hu-HU" dirty="0"/>
              <a:t>: we can </a:t>
            </a:r>
            <a:r>
              <a:rPr lang="hu-HU" dirty="0">
                <a:solidFill>
                  <a:srgbClr val="FFFF00"/>
                </a:solidFill>
              </a:rPr>
              <a:t>map a certain key of any type </a:t>
            </a:r>
            <a:r>
              <a:rPr lang="hu-HU" dirty="0"/>
              <a:t>(!!!) </a:t>
            </a:r>
            <a:r>
              <a:rPr lang="hu-HU" dirty="0">
                <a:solidFill>
                  <a:srgbClr val="FFFF00"/>
                </a:solidFill>
              </a:rPr>
              <a:t>to a random array index</a:t>
            </a:r>
          </a:p>
        </p:txBody>
      </p:sp>
    </p:spTree>
    <p:extLst>
      <p:ext uri="{BB962C8B-B14F-4D97-AF65-F5344CB8AC3E}">
        <p14:creationId xmlns:p14="http://schemas.microsoft.com/office/powerpoint/2010/main" val="909478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841706" y="555382"/>
            <a:ext cx="931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How can we map a certain key to a slot in our array? h(x) hashfunction is needed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19826" y="918548"/>
            <a:ext cx="101697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Hashing: we can map a certain key of any type (!!!) to a random array index</a:t>
            </a:r>
          </a:p>
          <a:p>
            <a:endParaRPr lang="hu-HU" dirty="0"/>
          </a:p>
          <a:p>
            <a:r>
              <a:rPr lang="hu-HU" dirty="0"/>
              <a:t>	- if we have </a:t>
            </a:r>
            <a:r>
              <a:rPr lang="hu-HU" dirty="0">
                <a:solidFill>
                  <a:srgbClr val="FFFF00"/>
                </a:solidFill>
              </a:rPr>
              <a:t>integer</a:t>
            </a:r>
            <a:r>
              <a:rPr lang="hu-HU" dirty="0"/>
              <a:t> keys we just have to </a:t>
            </a:r>
            <a:r>
              <a:rPr lang="hu-HU" dirty="0">
                <a:solidFill>
                  <a:srgbClr val="FFFF00"/>
                </a:solidFill>
              </a:rPr>
              <a:t>use the modulo operator </a:t>
            </a:r>
            <a:r>
              <a:rPr lang="hu-HU" dirty="0"/>
              <a:t>to transform </a:t>
            </a:r>
          </a:p>
          <a:p>
            <a:r>
              <a:rPr lang="hu-HU" dirty="0"/>
              <a:t>	  the number into the range </a:t>
            </a:r>
            <a:r>
              <a:rPr lang="hu-HU" b="1" dirty="0"/>
              <a:t>[0,m-1]  </a:t>
            </a:r>
            <a:r>
              <a:rPr lang="hu-HU" dirty="0"/>
              <a:t>~ quite easy</a:t>
            </a:r>
          </a:p>
          <a:p>
            <a:endParaRPr lang="hu-HU" dirty="0"/>
          </a:p>
          <a:p>
            <a:r>
              <a:rPr lang="hu-HU" dirty="0"/>
              <a:t>	- if the keys are </a:t>
            </a:r>
            <a:r>
              <a:rPr lang="hu-HU" b="1" dirty="0">
                <a:solidFill>
                  <a:srgbClr val="FFFF00"/>
                </a:solidFill>
              </a:rPr>
              <a:t>strings</a:t>
            </a:r>
            <a:r>
              <a:rPr lang="hu-HU" dirty="0"/>
              <a:t>: we can have the </a:t>
            </a:r>
            <a:r>
              <a:rPr lang="hu-HU" dirty="0">
                <a:solidFill>
                  <a:srgbClr val="FFFF00"/>
                </a:solidFill>
              </a:rPr>
              <a:t>ASCII values of the character </a:t>
            </a:r>
            <a:r>
              <a:rPr lang="hu-HU" dirty="0"/>
              <a:t>and</a:t>
            </a:r>
          </a:p>
          <a:p>
            <a:r>
              <a:rPr lang="hu-HU" dirty="0"/>
              <a:t>		make some transformation in order to end up with an index to the array </a:t>
            </a:r>
          </a:p>
        </p:txBody>
      </p:sp>
    </p:spTree>
    <p:extLst>
      <p:ext uri="{BB962C8B-B14F-4D97-AF65-F5344CB8AC3E}">
        <p14:creationId xmlns:p14="http://schemas.microsoft.com/office/powerpoint/2010/main" val="3013520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Associative arrays / maps / dictionaries are abstract data types !!!</a:t>
            </a:r>
          </a:p>
          <a:p>
            <a:r>
              <a:rPr lang="hu-HU" dirty="0"/>
              <a:t>Composed of </a:t>
            </a:r>
            <a:r>
              <a:rPr lang="hu-HU" dirty="0">
                <a:solidFill>
                  <a:srgbClr val="FFFF00"/>
                </a:solidFill>
              </a:rPr>
              <a:t>a collection of key-value pairs </a:t>
            </a:r>
            <a:r>
              <a:rPr lang="hu-HU" dirty="0"/>
              <a:t>where each key appears only once in the collection</a:t>
            </a:r>
          </a:p>
          <a:p>
            <a:r>
              <a:rPr lang="hu-HU" dirty="0"/>
              <a:t>Most of the times we implement associative arrays with </a:t>
            </a:r>
            <a:r>
              <a:rPr lang="hu-HU" b="1" dirty="0">
                <a:solidFill>
                  <a:srgbClr val="FFFF00"/>
                </a:solidFill>
              </a:rPr>
              <a:t>hashtables</a:t>
            </a:r>
            <a:r>
              <a:rPr lang="hu-HU" dirty="0"/>
              <a:t> but </a:t>
            </a:r>
            <a:r>
              <a:rPr lang="hu-HU" b="1" dirty="0">
                <a:solidFill>
                  <a:srgbClr val="FFFF00"/>
                </a:solidFill>
              </a:rPr>
              <a:t>binary search trees </a:t>
            </a:r>
            <a:r>
              <a:rPr lang="hu-HU" dirty="0"/>
              <a:t>can be used as well</a:t>
            </a:r>
          </a:p>
          <a:p>
            <a:r>
              <a:rPr lang="hu-HU" dirty="0"/>
              <a:t>The aim is to </a:t>
            </a:r>
            <a:r>
              <a:rPr lang="hu-HU" b="1" dirty="0">
                <a:solidFill>
                  <a:srgbClr val="FFFF00"/>
                </a:solidFill>
              </a:rPr>
              <a:t>reach O(1) time complexity </a:t>
            </a:r>
            <a:r>
              <a:rPr lang="hu-HU" dirty="0"/>
              <a:t>for most of the operations</a:t>
            </a:r>
          </a:p>
        </p:txBody>
      </p:sp>
    </p:spTree>
    <p:extLst>
      <p:ext uri="{BB962C8B-B14F-4D97-AF65-F5344CB8AC3E}">
        <p14:creationId xmlns:p14="http://schemas.microsoft.com/office/powerpoint/2010/main" val="1347664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Hash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Distribute the keys </a:t>
            </a:r>
            <a:r>
              <a:rPr lang="hu-HU" b="1" dirty="0">
                <a:solidFill>
                  <a:srgbClr val="FFFF00"/>
                </a:solidFill>
              </a:rPr>
              <a:t>uniformly</a:t>
            </a:r>
            <a:r>
              <a:rPr lang="hu-HU" dirty="0"/>
              <a:t> into buckets</a:t>
            </a:r>
          </a:p>
          <a:p>
            <a:r>
              <a:rPr lang="hu-HU" dirty="0"/>
              <a:t>n: number of keys</a:t>
            </a:r>
          </a:p>
          <a:p>
            <a:r>
              <a:rPr lang="hu-HU" dirty="0"/>
              <a:t>m: number of buckets // size of array</a:t>
            </a:r>
          </a:p>
          <a:p>
            <a:r>
              <a:rPr lang="hu-HU" b="1" dirty="0">
                <a:solidFill>
                  <a:srgbClr val="FFFF00"/>
                </a:solidFill>
              </a:rPr>
              <a:t>h(x) = n % m   ( modulo operator )</a:t>
            </a:r>
          </a:p>
          <a:p>
            <a:pPr lvl="1"/>
            <a:r>
              <a:rPr lang="hu-HU" dirty="0"/>
              <a:t>We should </a:t>
            </a:r>
            <a:r>
              <a:rPr lang="hu-HU" b="1" dirty="0">
                <a:solidFill>
                  <a:srgbClr val="FFFF00"/>
                </a:solidFill>
              </a:rPr>
              <a:t>use prime numbers </a:t>
            </a:r>
            <a:r>
              <a:rPr lang="hu-HU" dirty="0"/>
              <a:t>both for the size of the array and in our hash function to make sure the distribution of the generated indexes  will be uniform !!!</a:t>
            </a:r>
          </a:p>
          <a:p>
            <a:pPr lvl="1"/>
            <a:r>
              <a:rPr lang="hu-HU" dirty="0"/>
              <a:t>String keys: we could calculate the ASCII value for each character, </a:t>
            </a:r>
            <a:r>
              <a:rPr lang="hu-HU" b="1" dirty="0">
                <a:solidFill>
                  <a:srgbClr val="FFFF00"/>
                </a:solidFill>
              </a:rPr>
              <a:t>add them up </a:t>
            </a:r>
            <a:r>
              <a:rPr lang="hu-HU" dirty="0"/>
              <a:t>-&gt; </a:t>
            </a:r>
            <a:r>
              <a:rPr lang="hu-HU" b="1" dirty="0">
                <a:solidFill>
                  <a:srgbClr val="FFFF00"/>
                </a:solidFill>
              </a:rPr>
              <a:t>make % modulo </a:t>
            </a:r>
          </a:p>
        </p:txBody>
      </p:sp>
    </p:spTree>
    <p:extLst>
      <p:ext uri="{BB962C8B-B14F-4D97-AF65-F5344CB8AC3E}">
        <p14:creationId xmlns:p14="http://schemas.microsoft.com/office/powerpoint/2010/main" val="1788901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Hash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define the </a:t>
            </a:r>
            <a:r>
              <a:rPr lang="en-US" dirty="0" err="1"/>
              <a:t>hashfunction</a:t>
            </a:r>
            <a:r>
              <a:rPr lang="en-US" dirty="0"/>
              <a:t>; what is important that it should return an integer (the index of the </a:t>
            </a:r>
            <a:r>
              <a:rPr lang="en-US" dirty="0" err="1"/>
              <a:t>arrayslot</a:t>
            </a:r>
            <a:r>
              <a:rPr lang="en-US" dirty="0"/>
              <a:t>)</a:t>
            </a:r>
          </a:p>
          <a:p>
            <a:r>
              <a:rPr lang="en-US" dirty="0"/>
              <a:t>We can have the ASCII values for the characters</a:t>
            </a:r>
          </a:p>
          <a:p>
            <a:r>
              <a:rPr lang="en-US" dirty="0">
                <a:solidFill>
                  <a:srgbClr val="FFFF00"/>
                </a:solidFill>
              </a:rPr>
              <a:t>Sum them up </a:t>
            </a:r>
            <a:r>
              <a:rPr lang="en-US" dirty="0"/>
              <a:t>+ use </a:t>
            </a:r>
            <a:r>
              <a:rPr lang="en-US" dirty="0">
                <a:solidFill>
                  <a:srgbClr val="FFFF00"/>
                </a:solidFill>
              </a:rPr>
              <a:t>modulo operator </a:t>
            </a:r>
            <a:r>
              <a:rPr lang="en-US" dirty="0"/>
              <a:t>to transform the </a:t>
            </a:r>
            <a:r>
              <a:rPr lang="en-US" dirty="0">
                <a:solidFill>
                  <a:srgbClr val="FFFF00"/>
                </a:solidFill>
              </a:rPr>
              <a:t>final index </a:t>
            </a:r>
            <a:r>
              <a:rPr lang="en-US" dirty="0"/>
              <a:t>into a valid range!!!</a:t>
            </a:r>
            <a:endParaRPr lang="hu-HU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C7BF490-FF29-42FE-BEC0-F8B0DFA7E65F}"/>
              </a:ext>
            </a:extLst>
          </p:cNvPr>
          <p:cNvSpPr txBox="1"/>
          <p:nvPr/>
        </p:nvSpPr>
        <p:spPr>
          <a:xfrm>
            <a:off x="1103312" y="1483916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Key: </a:t>
            </a:r>
            <a:r>
              <a:rPr lang="en-US" altLang="zh-TW" b="1" dirty="0">
                <a:solidFill>
                  <a:srgbClr val="FFFF00"/>
                </a:solidFill>
              </a:rPr>
              <a:t>a p </a:t>
            </a:r>
            <a:r>
              <a:rPr lang="en-US" altLang="zh-TW" b="1" dirty="0" err="1">
                <a:solidFill>
                  <a:srgbClr val="FFFF00"/>
                </a:solidFill>
              </a:rPr>
              <a:t>p</a:t>
            </a:r>
            <a:r>
              <a:rPr lang="en-US" altLang="zh-TW" b="1" dirty="0">
                <a:solidFill>
                  <a:srgbClr val="FFFF00"/>
                </a:solidFill>
              </a:rPr>
              <a:t> l 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2D43CD2-882B-40BB-9D09-EA01E29A41B2}"/>
              </a:ext>
            </a:extLst>
          </p:cNvPr>
          <p:cNvSpPr txBox="1"/>
          <p:nvPr/>
        </p:nvSpPr>
        <p:spPr>
          <a:xfrm>
            <a:off x="2142146" y="4349931"/>
            <a:ext cx="75766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FF00"/>
                </a:solidFill>
              </a:rPr>
              <a:t>	</a:t>
            </a:r>
            <a:r>
              <a:rPr lang="en-US" altLang="zh-TW" b="1" dirty="0">
                <a:solidFill>
                  <a:srgbClr val="FFFF00"/>
                </a:solidFill>
              </a:rPr>
              <a:t>a 	  p 	  p 	  l 	  e</a:t>
            </a:r>
          </a:p>
          <a:p>
            <a:r>
              <a:rPr lang="en-US" altLang="zh-TW" dirty="0">
                <a:solidFill>
                  <a:srgbClr val="FFFF00"/>
                </a:solidFill>
              </a:rPr>
              <a:t>	</a:t>
            </a:r>
            <a:r>
              <a:rPr lang="en-US" altLang="zh-TW" dirty="0"/>
              <a:t>97	112	112	108	101</a:t>
            </a:r>
          </a:p>
          <a:p>
            <a:endParaRPr lang="en-US" altLang="zh-TW" dirty="0"/>
          </a:p>
          <a:p>
            <a:r>
              <a:rPr lang="en-US" altLang="zh-TW" dirty="0"/>
              <a:t>	97 + 112 + 112 + 108 + 101 = 530</a:t>
            </a:r>
          </a:p>
          <a:p>
            <a:endParaRPr lang="en-US" altLang="zh-TW" dirty="0"/>
          </a:p>
          <a:p>
            <a:r>
              <a:rPr lang="en-US" altLang="zh-TW" dirty="0"/>
              <a:t>// we have to </a:t>
            </a:r>
            <a:r>
              <a:rPr lang="en-US" altLang="zh-TW" dirty="0">
                <a:solidFill>
                  <a:srgbClr val="FFFF00"/>
                </a:solidFill>
              </a:rPr>
              <a:t>normalize</a:t>
            </a:r>
            <a:r>
              <a:rPr lang="en-US" altLang="zh-TW" dirty="0"/>
              <a:t> it with the </a:t>
            </a:r>
            <a:r>
              <a:rPr lang="en-US" altLang="zh-TW" dirty="0">
                <a:solidFill>
                  <a:srgbClr val="FFC000"/>
                </a:solidFill>
              </a:rPr>
              <a:t>size of the underlying array</a:t>
            </a:r>
            <a:r>
              <a:rPr lang="en-US" altLang="zh-TW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2281758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55690"/>
            <a:ext cx="12192000" cy="1400530"/>
          </a:xfrm>
        </p:spPr>
        <p:txBody>
          <a:bodyPr anchor="ctr"/>
          <a:lstStyle/>
          <a:p>
            <a:pPr algn="ctr"/>
            <a:r>
              <a:rPr lang="hu-HU" sz="6000" b="1" dirty="0"/>
              <a:t>Collisions</a:t>
            </a:r>
          </a:p>
        </p:txBody>
      </p:sp>
    </p:spTree>
    <p:extLst>
      <p:ext uri="{BB962C8B-B14F-4D97-AF65-F5344CB8AC3E}">
        <p14:creationId xmlns:p14="http://schemas.microsoft.com/office/powerpoint/2010/main" val="3532851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20462" y="1249250"/>
            <a:ext cx="4121240" cy="45591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8819707" y="173152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BUCKETS</a:t>
            </a:r>
            <a:endParaRPr lang="en-US" b="1" u="sng" dirty="0"/>
          </a:p>
        </p:txBody>
      </p:sp>
      <p:sp>
        <p:nvSpPr>
          <p:cNvPr id="6" name="Rectangle 5"/>
          <p:cNvSpPr/>
          <p:nvPr/>
        </p:nvSpPr>
        <p:spPr>
          <a:xfrm>
            <a:off x="8531384" y="27083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31384" y="2992597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65785" y="353766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65785" y="359738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65785" y="367151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35756" y="4176780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35756" y="4460985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39360" y="4736066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32747" y="26314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32491" y="29520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32235" y="32432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24259" y="44527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m-2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523152" y="32742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53291" y="469530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m-1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91630" y="605307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KEY SPACE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670479" y="2318197"/>
            <a:ext cx="5715318" cy="5543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81082" y="21008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91630" y="315740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00463" y="42359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k3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984620" y="3347336"/>
            <a:ext cx="6185138" cy="27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121265" y="3467373"/>
            <a:ext cx="5144520" cy="934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50799" y="5912993"/>
            <a:ext cx="931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How can we map a certain key to a slot in our array? h(x) hashfunction is needed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73043" y="21547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h(x)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68927" y="29520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h(x)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77104" y="408346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h(x)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28919" y="6276159"/>
            <a:ext cx="875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Hashing: we can map a certain key of any type (!!!) to a random array index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2102" y="197986"/>
            <a:ext cx="573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COLLISION: we map two keys to the same bucket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80232" y="244152"/>
            <a:ext cx="3398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If hash function is </a:t>
            </a:r>
            <a:r>
              <a:rPr lang="hu-HU" b="1" dirty="0">
                <a:solidFill>
                  <a:srgbClr val="FFFF00"/>
                </a:solidFill>
              </a:rPr>
              <a:t>perfect</a:t>
            </a:r>
            <a:r>
              <a:rPr lang="hu-HU" dirty="0"/>
              <a:t>: </a:t>
            </a:r>
            <a:r>
              <a:rPr lang="hu-HU" dirty="0">
                <a:solidFill>
                  <a:srgbClr val="FFFF00"/>
                </a:solidFill>
              </a:rPr>
              <a:t>no</a:t>
            </a:r>
          </a:p>
          <a:p>
            <a:r>
              <a:rPr lang="hu-HU" dirty="0"/>
              <a:t>	</a:t>
            </a:r>
            <a:r>
              <a:rPr lang="hu-HU" dirty="0">
                <a:solidFill>
                  <a:srgbClr val="FFFF00"/>
                </a:solidFill>
              </a:rPr>
              <a:t>collisions</a:t>
            </a:r>
            <a:r>
              <a:rPr lang="hu-HU" dirty="0"/>
              <a:t> at all !!!</a:t>
            </a:r>
          </a:p>
        </p:txBody>
      </p:sp>
    </p:spTree>
    <p:extLst>
      <p:ext uri="{BB962C8B-B14F-4D97-AF65-F5344CB8AC3E}">
        <p14:creationId xmlns:p14="http://schemas.microsoft.com/office/powerpoint/2010/main" val="1025243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20462" y="1249250"/>
            <a:ext cx="4121240" cy="45591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8819707" y="173152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BUCKETS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31384" y="27083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31384" y="2992597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65785" y="353766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65785" y="359738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65785" y="367151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35756" y="4176780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35756" y="4460985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39360" y="4736066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32747" y="26314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32491" y="29520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32235" y="32432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24259" y="44527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m-2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523152" y="32742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53291" y="469530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m-1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35720" y="887386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KEY SPACE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81082" y="21008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91630" y="315740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00463" y="42359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50799" y="5912993"/>
            <a:ext cx="931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How can we map a certain key to a slot in our array? h(x) hashfunction is needed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28919" y="6276159"/>
            <a:ext cx="875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Hashing: we can map a certain key of any type (!!!) to a random array index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530" y="96937"/>
            <a:ext cx="9028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Resolve collision #1 -&gt; </a:t>
            </a:r>
            <a:r>
              <a:rPr lang="hu-HU" b="1" u="sng" dirty="0">
                <a:solidFill>
                  <a:srgbClr val="FFFF00"/>
                </a:solidFill>
              </a:rPr>
              <a:t>chaining</a:t>
            </a:r>
            <a:r>
              <a:rPr lang="hu-HU" dirty="0"/>
              <a:t>: we store both values at the same bucket ... we</a:t>
            </a:r>
          </a:p>
          <a:p>
            <a:r>
              <a:rPr lang="hu-HU" dirty="0"/>
              <a:t>	</a:t>
            </a:r>
            <a:r>
              <a:rPr lang="hu-HU" dirty="0">
                <a:solidFill>
                  <a:srgbClr val="FFFF00"/>
                </a:solidFill>
              </a:rPr>
              <a:t>use linked lists to connect them</a:t>
            </a:r>
          </a:p>
        </p:txBody>
      </p:sp>
    </p:spTree>
    <p:extLst>
      <p:ext uri="{BB962C8B-B14F-4D97-AF65-F5344CB8AC3E}">
        <p14:creationId xmlns:p14="http://schemas.microsoft.com/office/powerpoint/2010/main" val="3720073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20462" y="1249250"/>
            <a:ext cx="4121240" cy="45591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8819707" y="173152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BUCKETS</a:t>
            </a:r>
            <a:endParaRPr lang="en-US" b="1" u="sng" dirty="0"/>
          </a:p>
        </p:txBody>
      </p:sp>
      <p:sp>
        <p:nvSpPr>
          <p:cNvPr id="6" name="Rectangle 5"/>
          <p:cNvSpPr/>
          <p:nvPr/>
        </p:nvSpPr>
        <p:spPr>
          <a:xfrm>
            <a:off x="8531384" y="27083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Value(k1)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31384" y="2992597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65785" y="353766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65785" y="359738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65785" y="367151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35756" y="4176780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35756" y="4460985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39360" y="4736066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32747" y="26314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32491" y="29520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32235" y="32432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24259" y="44527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m-2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523152" y="32742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53291" y="469530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m-1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35720" y="887386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KEY SPACE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81082" y="21008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91630" y="315740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00463" y="42359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50799" y="5912993"/>
            <a:ext cx="931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How can we map a certain key to a slot in our array? h(x) hashfunction is needed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73043" y="21547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h(x)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28919" y="6276159"/>
            <a:ext cx="875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Hashing: we can map a certain key of any type (!!!) to a random array index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530" y="96937"/>
            <a:ext cx="9028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Resolve collision #1 -&gt; </a:t>
            </a:r>
            <a:r>
              <a:rPr lang="hu-HU" b="1" u="sng" dirty="0"/>
              <a:t>chaining</a:t>
            </a:r>
            <a:r>
              <a:rPr lang="hu-HU" dirty="0"/>
              <a:t>: we store both values at the same bucket ... we</a:t>
            </a:r>
          </a:p>
          <a:p>
            <a:r>
              <a:rPr lang="hu-HU" dirty="0"/>
              <a:t>	use linked lists</a:t>
            </a:r>
          </a:p>
        </p:txBody>
      </p:sp>
      <p:cxnSp>
        <p:nvCxnSpPr>
          <p:cNvPr id="21" name="Straight Arrow Connector 20"/>
          <p:cNvCxnSpPr>
            <a:stCxn id="22" idx="3"/>
            <a:endCxn id="6" idx="1"/>
          </p:cNvCxnSpPr>
          <p:nvPr/>
        </p:nvCxnSpPr>
        <p:spPr>
          <a:xfrm>
            <a:off x="3609404" y="2285521"/>
            <a:ext cx="4921980" cy="5649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91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20462" y="1249250"/>
            <a:ext cx="4121240" cy="45591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8819707" y="173152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BUCKETS</a:t>
            </a:r>
            <a:endParaRPr lang="en-US" b="1" u="sng" dirty="0"/>
          </a:p>
        </p:txBody>
      </p:sp>
      <p:sp>
        <p:nvSpPr>
          <p:cNvPr id="6" name="Rectangle 5"/>
          <p:cNvSpPr/>
          <p:nvPr/>
        </p:nvSpPr>
        <p:spPr>
          <a:xfrm>
            <a:off x="8531384" y="27083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Value(k1)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31384" y="2992597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65785" y="353766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65785" y="359738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65785" y="367151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35756" y="4176780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35756" y="4460985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Value(k2)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39360" y="4736066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32747" y="26314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32491" y="29520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32235" y="32432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24259" y="44527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m-2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523152" y="32742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53291" y="469530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m-1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35720" y="887386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KEY SPACE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81082" y="21008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91630" y="315740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00463" y="42359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50799" y="5912993"/>
            <a:ext cx="931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How can we map a certain key to a slot in our array? h(x) hashfunction is needed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73043" y="21547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h(x)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70394" y="3612631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h(x)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28919" y="6276159"/>
            <a:ext cx="875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Hashing: we can map a certain key of any type (!!!) to a random array index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530" y="96937"/>
            <a:ext cx="9028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Resolve collision #1 -&gt; </a:t>
            </a:r>
            <a:r>
              <a:rPr lang="hu-HU" b="1" u="sng" dirty="0"/>
              <a:t>chaining</a:t>
            </a:r>
            <a:r>
              <a:rPr lang="hu-HU" dirty="0"/>
              <a:t>: we store both values at the same bucket ... we</a:t>
            </a:r>
          </a:p>
          <a:p>
            <a:r>
              <a:rPr lang="hu-HU" dirty="0"/>
              <a:t>	use linked lists</a:t>
            </a:r>
          </a:p>
        </p:txBody>
      </p:sp>
      <p:cxnSp>
        <p:nvCxnSpPr>
          <p:cNvPr id="21" name="Straight Arrow Connector 20"/>
          <p:cNvCxnSpPr>
            <a:stCxn id="22" idx="3"/>
            <a:endCxn id="6" idx="1"/>
          </p:cNvCxnSpPr>
          <p:nvPr/>
        </p:nvCxnSpPr>
        <p:spPr>
          <a:xfrm>
            <a:off x="3609404" y="2285521"/>
            <a:ext cx="4921980" cy="5649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3"/>
            <a:endCxn id="12" idx="1"/>
          </p:cNvCxnSpPr>
          <p:nvPr/>
        </p:nvCxnSpPr>
        <p:spPr>
          <a:xfrm>
            <a:off x="2919952" y="3342067"/>
            <a:ext cx="5615804" cy="12610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28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20462" y="1249250"/>
            <a:ext cx="4121240" cy="45591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8819707" y="173152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BUCKETS</a:t>
            </a:r>
            <a:endParaRPr lang="en-US" b="1" u="sng" dirty="0"/>
          </a:p>
        </p:txBody>
      </p:sp>
      <p:sp>
        <p:nvSpPr>
          <p:cNvPr id="6" name="Rectangle 5"/>
          <p:cNvSpPr/>
          <p:nvPr/>
        </p:nvSpPr>
        <p:spPr>
          <a:xfrm>
            <a:off x="8531384" y="27083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Value(k1)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31384" y="2992597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65785" y="353766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65785" y="359738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65785" y="367151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35756" y="4176780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35756" y="4460985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Value(k2)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39360" y="4736066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32747" y="26314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32491" y="29520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32235" y="32432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523152" y="32742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53291" y="469530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m-1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35720" y="887386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KEY SPACE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81082" y="21008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91630" y="315740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00463" y="42359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50799" y="5912993"/>
            <a:ext cx="931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How can we map a certain key to a slot in our array? h(x) hashfunction is needed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73043" y="21547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h(x)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77104" y="408346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h(x)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28919" y="6276159"/>
            <a:ext cx="875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Hashing: we can map a certain key of any type (!!!) to a random array index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530" y="96937"/>
            <a:ext cx="9028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Resolve collision #1 -&gt; </a:t>
            </a:r>
            <a:r>
              <a:rPr lang="hu-HU" b="1" u="sng" dirty="0"/>
              <a:t>chaining</a:t>
            </a:r>
            <a:r>
              <a:rPr lang="hu-HU" dirty="0"/>
              <a:t>: we store both values at the same bucket ... we</a:t>
            </a:r>
          </a:p>
          <a:p>
            <a:r>
              <a:rPr lang="hu-HU" dirty="0"/>
              <a:t>	use linked lists</a:t>
            </a:r>
          </a:p>
        </p:txBody>
      </p:sp>
      <p:cxnSp>
        <p:nvCxnSpPr>
          <p:cNvPr id="21" name="Straight Arrow Connector 20"/>
          <p:cNvCxnSpPr>
            <a:stCxn id="22" idx="3"/>
            <a:endCxn id="6" idx="1"/>
          </p:cNvCxnSpPr>
          <p:nvPr/>
        </p:nvCxnSpPr>
        <p:spPr>
          <a:xfrm>
            <a:off x="3609404" y="2285521"/>
            <a:ext cx="4921980" cy="5649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3"/>
            <a:endCxn id="12" idx="1"/>
          </p:cNvCxnSpPr>
          <p:nvPr/>
        </p:nvCxnSpPr>
        <p:spPr>
          <a:xfrm>
            <a:off x="2919952" y="3342067"/>
            <a:ext cx="5615804" cy="12610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3"/>
            <a:endCxn id="12" idx="1"/>
          </p:cNvCxnSpPr>
          <p:nvPr/>
        </p:nvCxnSpPr>
        <p:spPr>
          <a:xfrm>
            <a:off x="4128785" y="4420606"/>
            <a:ext cx="4406971" cy="1824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783360" y="3804698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COLLISION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070394" y="3612631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h(x)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224259" y="44527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m-2</a:t>
            </a:r>
          </a:p>
        </p:txBody>
      </p:sp>
    </p:spTree>
    <p:extLst>
      <p:ext uri="{BB962C8B-B14F-4D97-AF65-F5344CB8AC3E}">
        <p14:creationId xmlns:p14="http://schemas.microsoft.com/office/powerpoint/2010/main" val="3372755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20462" y="1249250"/>
            <a:ext cx="4121240" cy="45591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8819707" y="173152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BUCKETS</a:t>
            </a:r>
            <a:endParaRPr lang="en-US" b="1" u="sng" dirty="0"/>
          </a:p>
        </p:txBody>
      </p:sp>
      <p:sp>
        <p:nvSpPr>
          <p:cNvPr id="6" name="Rectangle 5"/>
          <p:cNvSpPr/>
          <p:nvPr/>
        </p:nvSpPr>
        <p:spPr>
          <a:xfrm>
            <a:off x="8531384" y="27083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Value(k1)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31384" y="2992597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65785" y="353766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65785" y="359738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65785" y="367151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35756" y="4176780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35756" y="4460985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Value(k2)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39360" y="4736066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32747" y="26314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32491" y="29520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32235" y="32432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523152" y="32742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53291" y="469530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m-1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35720" y="887386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KEY SPACE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81082" y="21008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91630" y="315740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00463" y="42359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50799" y="5912993"/>
            <a:ext cx="931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How can we map a certain key to a slot in our array? h(x) hashfunction is needed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73043" y="21547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h(x)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77104" y="408346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h(x)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28919" y="6276159"/>
            <a:ext cx="875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Hashing: we can map a certain key of any type (!!!) to a random array index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530" y="96937"/>
            <a:ext cx="9028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Resolve collision #1 -&gt; </a:t>
            </a:r>
            <a:r>
              <a:rPr lang="hu-HU" b="1" u="sng" dirty="0"/>
              <a:t>chaining</a:t>
            </a:r>
            <a:r>
              <a:rPr lang="hu-HU" dirty="0"/>
              <a:t>: we store both values at the same bucket ... we</a:t>
            </a:r>
          </a:p>
          <a:p>
            <a:r>
              <a:rPr lang="hu-HU" dirty="0"/>
              <a:t>	use linked lists</a:t>
            </a:r>
          </a:p>
        </p:txBody>
      </p:sp>
      <p:cxnSp>
        <p:nvCxnSpPr>
          <p:cNvPr id="21" name="Straight Arrow Connector 20"/>
          <p:cNvCxnSpPr>
            <a:stCxn id="22" idx="3"/>
            <a:endCxn id="6" idx="1"/>
          </p:cNvCxnSpPr>
          <p:nvPr/>
        </p:nvCxnSpPr>
        <p:spPr>
          <a:xfrm>
            <a:off x="3609404" y="2285521"/>
            <a:ext cx="4921980" cy="5649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3"/>
            <a:endCxn id="12" idx="1"/>
          </p:cNvCxnSpPr>
          <p:nvPr/>
        </p:nvCxnSpPr>
        <p:spPr>
          <a:xfrm>
            <a:off x="2919952" y="3342067"/>
            <a:ext cx="5615804" cy="126102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4" idx="3"/>
            <a:endCxn id="12" idx="1"/>
          </p:cNvCxnSpPr>
          <p:nvPr/>
        </p:nvCxnSpPr>
        <p:spPr>
          <a:xfrm>
            <a:off x="4128785" y="4420606"/>
            <a:ext cx="4406971" cy="1824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3"/>
          </p:cNvCxnSpPr>
          <p:nvPr/>
        </p:nvCxnSpPr>
        <p:spPr>
          <a:xfrm>
            <a:off x="10228631" y="4603088"/>
            <a:ext cx="31651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0635234" y="4420606"/>
            <a:ext cx="1286272" cy="309978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Value(k3)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70394" y="3612631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h(x)</a:t>
            </a:r>
          </a:p>
        </p:txBody>
      </p:sp>
    </p:spTree>
    <p:extLst>
      <p:ext uri="{BB962C8B-B14F-4D97-AF65-F5344CB8AC3E}">
        <p14:creationId xmlns:p14="http://schemas.microsoft.com/office/powerpoint/2010/main" val="3320438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20462" y="1249250"/>
            <a:ext cx="4121240" cy="45591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8819707" y="173152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BUCKETS</a:t>
            </a:r>
            <a:endParaRPr lang="en-US" b="1" u="sng" dirty="0"/>
          </a:p>
        </p:txBody>
      </p:sp>
      <p:sp>
        <p:nvSpPr>
          <p:cNvPr id="6" name="Rectangle 5"/>
          <p:cNvSpPr/>
          <p:nvPr/>
        </p:nvSpPr>
        <p:spPr>
          <a:xfrm>
            <a:off x="8531384" y="27083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Value(k1)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31384" y="2992597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65785" y="353766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65785" y="359738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65785" y="367151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35756" y="4176780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35756" y="4460985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39360" y="4736066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32747" y="26314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32491" y="29520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32235" y="32432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24259" y="44527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m-2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523152" y="32742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53291" y="469530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m-1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35720" y="887386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KEY SPACE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81082" y="21008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91630" y="315740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00463" y="42359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50799" y="5912993"/>
            <a:ext cx="931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How can we map a certain key to a slot in our array? h(x) hashfunction is needed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28919" y="6276159"/>
            <a:ext cx="875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Hashing: we can map a certain key of any type (!!!) to a random array index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530" y="96937"/>
            <a:ext cx="910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Resolve collision #2 -&gt; </a:t>
            </a:r>
            <a:r>
              <a:rPr lang="hu-HU" b="1" u="sng" dirty="0">
                <a:solidFill>
                  <a:srgbClr val="FFFF00"/>
                </a:solidFill>
              </a:rPr>
              <a:t>open addressing</a:t>
            </a:r>
            <a:r>
              <a:rPr lang="hu-HU" dirty="0"/>
              <a:t>: we generate a new index for the item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609404" y="2285521"/>
            <a:ext cx="4921980" cy="5649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09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u="sng" dirty="0"/>
              <a:t>Supported operations</a:t>
            </a:r>
            <a:r>
              <a:rPr lang="hu-HU" dirty="0"/>
              <a:t>:</a:t>
            </a:r>
          </a:p>
          <a:p>
            <a:pPr lvl="1"/>
            <a:r>
              <a:rPr lang="hu-HU" dirty="0">
                <a:solidFill>
                  <a:srgbClr val="FFFF00"/>
                </a:solidFill>
              </a:rPr>
              <a:t>Adding key-value pairs </a:t>
            </a:r>
            <a:r>
              <a:rPr lang="hu-HU" dirty="0"/>
              <a:t>to the collection</a:t>
            </a:r>
          </a:p>
          <a:p>
            <a:pPr lvl="1"/>
            <a:r>
              <a:rPr lang="hu-HU" dirty="0">
                <a:solidFill>
                  <a:srgbClr val="FFFF00"/>
                </a:solidFill>
              </a:rPr>
              <a:t>Removing key-value pairs </a:t>
            </a:r>
            <a:r>
              <a:rPr lang="hu-HU" dirty="0"/>
              <a:t>from the collection</a:t>
            </a:r>
          </a:p>
          <a:p>
            <a:pPr lvl="1"/>
            <a:r>
              <a:rPr lang="hu-HU" dirty="0">
                <a:solidFill>
                  <a:srgbClr val="FFFF00"/>
                </a:solidFill>
              </a:rPr>
              <a:t>Update</a:t>
            </a:r>
            <a:r>
              <a:rPr lang="hu-HU" dirty="0"/>
              <a:t> existing key-value pairs</a:t>
            </a:r>
          </a:p>
          <a:p>
            <a:pPr lvl="1"/>
            <a:r>
              <a:rPr lang="hu-HU" dirty="0">
                <a:solidFill>
                  <a:srgbClr val="FFFF00"/>
                </a:solidFill>
              </a:rPr>
              <a:t>Lookup</a:t>
            </a:r>
            <a:r>
              <a:rPr lang="hu-HU" dirty="0"/>
              <a:t> of value associated with a given key</a:t>
            </a:r>
          </a:p>
        </p:txBody>
      </p:sp>
    </p:spTree>
    <p:extLst>
      <p:ext uri="{BB962C8B-B14F-4D97-AF65-F5344CB8AC3E}">
        <p14:creationId xmlns:p14="http://schemas.microsoft.com/office/powerpoint/2010/main" val="3370518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20462" y="1249250"/>
            <a:ext cx="4121240" cy="45591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8819707" y="173152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BUCKETS</a:t>
            </a:r>
            <a:endParaRPr lang="en-US" b="1" u="sng" dirty="0"/>
          </a:p>
        </p:txBody>
      </p:sp>
      <p:sp>
        <p:nvSpPr>
          <p:cNvPr id="6" name="Rectangle 5"/>
          <p:cNvSpPr/>
          <p:nvPr/>
        </p:nvSpPr>
        <p:spPr>
          <a:xfrm>
            <a:off x="8531384" y="27083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Value(k1)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31384" y="2992597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65785" y="353766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65785" y="359738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65785" y="367151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35756" y="4176780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Value(k2)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35756" y="4460985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39360" y="4736066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32747" y="26314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32491" y="29520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32235" y="32432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24259" y="44527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m-2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523152" y="32742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53291" y="469530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m-1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35720" y="887386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KEY SPACE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81082" y="21008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91630" y="315740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00463" y="42359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50799" y="5912993"/>
            <a:ext cx="931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How can we map a certain key to a slot in our array? h(x) hashfunction is needed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28919" y="6276159"/>
            <a:ext cx="875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Hashing: we can map a certain key of any type (!!!) to a random array index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530" y="96937"/>
            <a:ext cx="910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Resolve collision #2 -&gt; </a:t>
            </a:r>
            <a:r>
              <a:rPr lang="hu-HU" b="1" u="sng" dirty="0"/>
              <a:t>open addressing</a:t>
            </a:r>
            <a:r>
              <a:rPr lang="hu-HU" dirty="0"/>
              <a:t>: we generate a new index for the item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609404" y="2285521"/>
            <a:ext cx="4921980" cy="5649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11" idx="1"/>
          </p:cNvCxnSpPr>
          <p:nvPr/>
        </p:nvCxnSpPr>
        <p:spPr>
          <a:xfrm>
            <a:off x="2919952" y="3342067"/>
            <a:ext cx="5615804" cy="9768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2109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20462" y="1249250"/>
            <a:ext cx="4121240" cy="45591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8819707" y="173152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BUCKETS</a:t>
            </a:r>
            <a:endParaRPr lang="en-US" b="1" u="sng" dirty="0"/>
          </a:p>
        </p:txBody>
      </p:sp>
      <p:sp>
        <p:nvSpPr>
          <p:cNvPr id="6" name="Rectangle 5"/>
          <p:cNvSpPr/>
          <p:nvPr/>
        </p:nvSpPr>
        <p:spPr>
          <a:xfrm>
            <a:off x="8531384" y="27083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Value(k1)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31384" y="2992597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65785" y="353766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65785" y="359738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65785" y="367151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35756" y="4176780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Value(k2)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35756" y="4460985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39360" y="4736066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32747" y="26314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32491" y="29520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32235" y="32432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24259" y="44527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m-2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523152" y="32742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53291" y="469530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m-1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35720" y="887386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KEY SPACE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81082" y="21008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91630" y="315740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00463" y="42359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50799" y="5912993"/>
            <a:ext cx="931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How can we map a certain key to a slot in our array? h(x) hashfunction is needed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28919" y="6276159"/>
            <a:ext cx="875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Hashing: we can map a certain key of any type (!!!) to a random array index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530" y="96937"/>
            <a:ext cx="910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Resolve collision #2 -&gt; </a:t>
            </a:r>
            <a:r>
              <a:rPr lang="hu-HU" b="1" u="sng" dirty="0"/>
              <a:t>open addressing</a:t>
            </a:r>
            <a:r>
              <a:rPr lang="hu-HU" dirty="0"/>
              <a:t>: we generate a new index for the item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609404" y="2285521"/>
            <a:ext cx="4921980" cy="5649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11" idx="1"/>
          </p:cNvCxnSpPr>
          <p:nvPr/>
        </p:nvCxnSpPr>
        <p:spPr>
          <a:xfrm>
            <a:off x="2919952" y="3342067"/>
            <a:ext cx="5615804" cy="9768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11" idx="1"/>
          </p:cNvCxnSpPr>
          <p:nvPr/>
        </p:nvCxnSpPr>
        <p:spPr>
          <a:xfrm flipV="1">
            <a:off x="4128785" y="4318883"/>
            <a:ext cx="4406971" cy="10172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32270" y="3537665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COLLISION</a:t>
            </a:r>
          </a:p>
        </p:txBody>
      </p:sp>
    </p:spTree>
    <p:extLst>
      <p:ext uri="{BB962C8B-B14F-4D97-AF65-F5344CB8AC3E}">
        <p14:creationId xmlns:p14="http://schemas.microsoft.com/office/powerpoint/2010/main" val="3032176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20462" y="1249250"/>
            <a:ext cx="4121240" cy="4559122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8819707" y="1731523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BUCKETS</a:t>
            </a:r>
            <a:endParaRPr lang="en-US" b="1" u="sng" dirty="0"/>
          </a:p>
        </p:txBody>
      </p:sp>
      <p:sp>
        <p:nvSpPr>
          <p:cNvPr id="6" name="Rectangle 5"/>
          <p:cNvSpPr/>
          <p:nvPr/>
        </p:nvSpPr>
        <p:spPr>
          <a:xfrm>
            <a:off x="8531384" y="27083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Value(k1)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31384" y="2992597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65785" y="353766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65785" y="359738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265785" y="367151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35756" y="4176780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Value(k2)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535756" y="4460985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Value(k3)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39360" y="4736066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232747" y="26314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32491" y="29520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32235" y="32432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24259" y="44527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m-2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523152" y="3274292"/>
            <a:ext cx="1692875" cy="28420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253291" y="469530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m-1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35720" y="887386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KEY SPACE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81082" y="210085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91630" y="315740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00463" y="42359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50799" y="5912993"/>
            <a:ext cx="931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How can we map a certain key to a slot in our array? h(x) hashfunction is needed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28919" y="6276159"/>
            <a:ext cx="875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Hashing: we can map a certain key of any type (!!!) to a random array index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530" y="96937"/>
            <a:ext cx="910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Resolve collision #2 -&gt; </a:t>
            </a:r>
            <a:r>
              <a:rPr lang="hu-HU" b="1" u="sng" dirty="0"/>
              <a:t>open addressing</a:t>
            </a:r>
            <a:r>
              <a:rPr lang="hu-HU" dirty="0"/>
              <a:t>: we </a:t>
            </a:r>
            <a:r>
              <a:rPr lang="hu-HU" dirty="0">
                <a:solidFill>
                  <a:srgbClr val="FFFF00"/>
                </a:solidFill>
              </a:rPr>
              <a:t>generate a new index </a:t>
            </a:r>
            <a:r>
              <a:rPr lang="hu-HU" dirty="0"/>
              <a:t>for the item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609404" y="2285521"/>
            <a:ext cx="4921980" cy="5649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11" idx="1"/>
          </p:cNvCxnSpPr>
          <p:nvPr/>
        </p:nvCxnSpPr>
        <p:spPr>
          <a:xfrm>
            <a:off x="2919952" y="3342067"/>
            <a:ext cx="5615804" cy="9768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12" idx="1"/>
          </p:cNvCxnSpPr>
          <p:nvPr/>
        </p:nvCxnSpPr>
        <p:spPr>
          <a:xfrm>
            <a:off x="4128785" y="4420606"/>
            <a:ext cx="4406971" cy="1824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1025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/>
              <a:t>Collisions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/>
              <a:t>Collision</a:t>
            </a:r>
            <a:r>
              <a:rPr lang="hu-HU" dirty="0"/>
              <a:t> </a:t>
            </a:r>
            <a:r>
              <a:rPr lang="hu-HU" dirty="0" err="1"/>
              <a:t>resolution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b="1" i="1" u="sng" dirty="0" err="1">
                <a:solidFill>
                  <a:srgbClr val="FFC000"/>
                </a:solidFill>
              </a:rPr>
              <a:t>chaining</a:t>
            </a:r>
            <a:r>
              <a:rPr lang="hu-HU" dirty="0"/>
              <a:t>: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put</a:t>
            </a:r>
            <a:r>
              <a:rPr lang="hu-HU" dirty="0"/>
              <a:t>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entries</a:t>
            </a:r>
            <a:r>
              <a:rPr lang="hu-HU" dirty="0"/>
              <a:t> </a:t>
            </a:r>
            <a:r>
              <a:rPr lang="hu-HU" dirty="0" err="1"/>
              <a:t>into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same</a:t>
            </a:r>
            <a:r>
              <a:rPr lang="hu-HU" dirty="0"/>
              <a:t> </a:t>
            </a:r>
            <a:r>
              <a:rPr lang="hu-HU" dirty="0" err="1"/>
              <a:t>slot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>
                <a:solidFill>
                  <a:srgbClr val="FFFF00"/>
                </a:solidFill>
              </a:rPr>
              <a:t>help</a:t>
            </a:r>
            <a:r>
              <a:rPr lang="hu-HU" dirty="0"/>
              <a:t> of a linked </a:t>
            </a:r>
            <a:r>
              <a:rPr lang="hu-HU" dirty="0" err="1"/>
              <a:t>list</a:t>
            </a:r>
            <a:endParaRPr lang="hu-HU" dirty="0"/>
          </a:p>
          <a:p>
            <a:pPr lvl="1"/>
            <a:r>
              <a:rPr lang="hu-HU" dirty="0"/>
              <a:t>If there are many collisions: O(1) complexity gets worse !!!</a:t>
            </a:r>
          </a:p>
          <a:p>
            <a:pPr lvl="1"/>
            <a:r>
              <a:rPr lang="hu-HU" dirty="0" err="1"/>
              <a:t>It</a:t>
            </a:r>
            <a:r>
              <a:rPr lang="hu-HU" dirty="0"/>
              <a:t> has an </a:t>
            </a:r>
            <a:r>
              <a:rPr lang="hu-HU" dirty="0" err="1">
                <a:solidFill>
                  <a:srgbClr val="FFFF00"/>
                </a:solidFill>
              </a:rPr>
              <a:t>additional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 err="1">
                <a:solidFill>
                  <a:srgbClr val="FFFF00"/>
                </a:solidFill>
              </a:rPr>
              <a:t>memory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 err="1">
                <a:solidFill>
                  <a:srgbClr val="FFFF00"/>
                </a:solidFill>
              </a:rPr>
              <a:t>cost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 err="1"/>
              <a:t>due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references</a:t>
            </a:r>
            <a:endParaRPr lang="hu-HU" dirty="0"/>
          </a:p>
          <a:p>
            <a:r>
              <a:rPr lang="hu-HU" dirty="0"/>
              <a:t>Collision resolution with  </a:t>
            </a:r>
            <a:r>
              <a:rPr lang="hu-HU" b="1" u="sng" dirty="0">
                <a:solidFill>
                  <a:srgbClr val="FFC000"/>
                </a:solidFill>
              </a:rPr>
              <a:t>open addressing</a:t>
            </a:r>
            <a:r>
              <a:rPr lang="hu-HU" dirty="0"/>
              <a:t>: </a:t>
            </a:r>
            <a:r>
              <a:rPr lang="hu-HU" dirty="0">
                <a:solidFill>
                  <a:srgbClr val="FFFF00"/>
                </a:solidFill>
              </a:rPr>
              <a:t>better solution</a:t>
            </a:r>
          </a:p>
          <a:p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collision</a:t>
            </a:r>
            <a:r>
              <a:rPr lang="hu-HU" dirty="0"/>
              <a:t> </a:t>
            </a:r>
            <a:r>
              <a:rPr lang="hu-HU" dirty="0" err="1"/>
              <a:t>occurs</a:t>
            </a:r>
            <a:r>
              <a:rPr lang="hu-HU" dirty="0"/>
              <a:t>,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find</a:t>
            </a:r>
            <a:r>
              <a:rPr lang="hu-HU" dirty="0"/>
              <a:t> an </a:t>
            </a:r>
            <a:r>
              <a:rPr lang="hu-HU" dirty="0" err="1">
                <a:solidFill>
                  <a:srgbClr val="FFFF00"/>
                </a:solidFill>
              </a:rPr>
              <a:t>empty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 err="1">
                <a:solidFill>
                  <a:srgbClr val="FFFF00"/>
                </a:solidFill>
              </a:rPr>
              <a:t>slot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 err="1"/>
              <a:t>instead</a:t>
            </a:r>
            <a:endParaRPr lang="hu-HU" dirty="0"/>
          </a:p>
          <a:p>
            <a:pPr lvl="1"/>
            <a:r>
              <a:rPr lang="hu-HU" b="1" dirty="0" err="1">
                <a:solidFill>
                  <a:srgbClr val="FFC000"/>
                </a:solidFill>
              </a:rPr>
              <a:t>Linear</a:t>
            </a:r>
            <a:r>
              <a:rPr lang="hu-HU" b="1" dirty="0">
                <a:solidFill>
                  <a:srgbClr val="FFC000"/>
                </a:solidFill>
              </a:rPr>
              <a:t> </a:t>
            </a:r>
            <a:r>
              <a:rPr lang="hu-HU" b="1" dirty="0" err="1">
                <a:solidFill>
                  <a:srgbClr val="FFC000"/>
                </a:solidFill>
              </a:rPr>
              <a:t>probing</a:t>
            </a:r>
            <a:r>
              <a:rPr lang="hu-HU" dirty="0"/>
              <a:t>: </a:t>
            </a:r>
            <a:r>
              <a:rPr lang="hu-HU" dirty="0" err="1"/>
              <a:t>if</a:t>
            </a:r>
            <a:r>
              <a:rPr lang="hu-HU" dirty="0"/>
              <a:t> a </a:t>
            </a:r>
            <a:r>
              <a:rPr lang="hu-HU" dirty="0" err="1"/>
              <a:t>collision</a:t>
            </a:r>
            <a:r>
              <a:rPr lang="hu-HU" dirty="0"/>
              <a:t> </a:t>
            </a:r>
            <a:r>
              <a:rPr lang="hu-HU" dirty="0" err="1"/>
              <a:t>occures</a:t>
            </a:r>
            <a:r>
              <a:rPr lang="hu-HU" dirty="0"/>
              <a:t>,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try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next</a:t>
            </a:r>
            <a:r>
              <a:rPr lang="hu-HU" dirty="0"/>
              <a:t> </a:t>
            </a:r>
            <a:r>
              <a:rPr lang="hu-HU" dirty="0" err="1"/>
              <a:t>slot</a:t>
            </a:r>
            <a:r>
              <a:rPr lang="hu-HU" dirty="0"/>
              <a:t> …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there</a:t>
            </a:r>
            <a:r>
              <a:rPr lang="hu-HU" dirty="0"/>
              <a:t> is a </a:t>
            </a:r>
            <a:r>
              <a:rPr lang="hu-HU" dirty="0" err="1"/>
              <a:t>collision</a:t>
            </a:r>
            <a:r>
              <a:rPr lang="hu-HU" dirty="0"/>
              <a:t> </a:t>
            </a:r>
            <a:r>
              <a:rPr lang="hu-HU" dirty="0" err="1"/>
              <a:t>too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keep</a:t>
            </a:r>
            <a:r>
              <a:rPr lang="hu-HU" dirty="0"/>
              <a:t> </a:t>
            </a:r>
            <a:r>
              <a:rPr lang="hu-HU" dirty="0" err="1"/>
              <a:t>trying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next</a:t>
            </a:r>
            <a:r>
              <a:rPr lang="hu-HU" dirty="0"/>
              <a:t> </a:t>
            </a:r>
            <a:r>
              <a:rPr lang="hu-HU" dirty="0" err="1"/>
              <a:t>slot</a:t>
            </a:r>
            <a:r>
              <a:rPr lang="hu-HU" dirty="0"/>
              <a:t> </a:t>
            </a:r>
            <a:r>
              <a:rPr lang="hu-HU" dirty="0" err="1"/>
              <a:t>until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find</a:t>
            </a:r>
            <a:r>
              <a:rPr lang="hu-HU" dirty="0"/>
              <a:t> an </a:t>
            </a:r>
            <a:r>
              <a:rPr lang="hu-HU" dirty="0" err="1"/>
              <a:t>empty</a:t>
            </a:r>
            <a:r>
              <a:rPr lang="hu-HU" dirty="0"/>
              <a:t> </a:t>
            </a:r>
            <a:r>
              <a:rPr lang="hu-HU" dirty="0" err="1"/>
              <a:t>slot</a:t>
            </a:r>
            <a:endParaRPr lang="hu-HU" dirty="0"/>
          </a:p>
          <a:p>
            <a:pPr lvl="1"/>
            <a:r>
              <a:rPr lang="hu-HU" b="1" dirty="0" err="1">
                <a:solidFill>
                  <a:srgbClr val="FFC000"/>
                </a:solidFill>
              </a:rPr>
              <a:t>Quadratic</a:t>
            </a:r>
            <a:r>
              <a:rPr lang="hu-HU" b="1" dirty="0">
                <a:solidFill>
                  <a:srgbClr val="FFC000"/>
                </a:solidFill>
              </a:rPr>
              <a:t> </a:t>
            </a:r>
            <a:r>
              <a:rPr lang="hu-HU" b="1" dirty="0" err="1">
                <a:solidFill>
                  <a:srgbClr val="FFC000"/>
                </a:solidFill>
              </a:rPr>
              <a:t>probing</a:t>
            </a:r>
            <a:r>
              <a:rPr lang="hu-HU" dirty="0"/>
              <a:t>: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trying</a:t>
            </a:r>
            <a:r>
              <a:rPr lang="hu-HU" dirty="0"/>
              <a:t> </a:t>
            </a:r>
            <a:r>
              <a:rPr lang="hu-HU" dirty="0" err="1"/>
              <a:t>slots</a:t>
            </a:r>
            <a:r>
              <a:rPr lang="hu-HU" dirty="0"/>
              <a:t> </a:t>
            </a:r>
            <a:r>
              <a:rPr lang="hu-HU" dirty="0">
                <a:solidFill>
                  <a:srgbClr val="FFFF00"/>
                </a:solidFill>
              </a:rPr>
              <a:t>1,2,4,8</a:t>
            </a:r>
            <a:r>
              <a:rPr lang="hu-HU" dirty="0"/>
              <a:t>… </a:t>
            </a:r>
            <a:r>
              <a:rPr lang="hu-HU" dirty="0" err="1"/>
              <a:t>units</a:t>
            </a:r>
            <a:r>
              <a:rPr lang="hu-HU" dirty="0"/>
              <a:t> far </a:t>
            </a:r>
            <a:r>
              <a:rPr lang="hu-HU" dirty="0" err="1"/>
              <a:t>away</a:t>
            </a:r>
            <a:endParaRPr lang="hu-HU" dirty="0"/>
          </a:p>
          <a:p>
            <a:pPr lvl="1"/>
            <a:r>
              <a:rPr lang="hu-HU" b="1" dirty="0" err="1">
                <a:solidFill>
                  <a:srgbClr val="FFC000"/>
                </a:solidFill>
              </a:rPr>
              <a:t>Rehashing</a:t>
            </a:r>
            <a:r>
              <a:rPr lang="hu-HU" dirty="0"/>
              <a:t>: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>
                <a:solidFill>
                  <a:srgbClr val="FFFF00"/>
                </a:solidFill>
              </a:rPr>
              <a:t>hash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 err="1">
                <a:solidFill>
                  <a:srgbClr val="FFFF00"/>
                </a:solidFill>
              </a:rPr>
              <a:t>the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 err="1">
                <a:solidFill>
                  <a:srgbClr val="FFFF00"/>
                </a:solidFill>
              </a:rPr>
              <a:t>result</a:t>
            </a:r>
            <a:r>
              <a:rPr lang="hu-HU" dirty="0">
                <a:solidFill>
                  <a:srgbClr val="FFFF00"/>
                </a:solidFill>
              </a:rPr>
              <a:t> again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order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find</a:t>
            </a:r>
            <a:r>
              <a:rPr lang="hu-HU" dirty="0"/>
              <a:t> an </a:t>
            </a:r>
            <a:r>
              <a:rPr lang="hu-HU" dirty="0" err="1"/>
              <a:t>empty</a:t>
            </a:r>
            <a:r>
              <a:rPr lang="hu-HU" dirty="0"/>
              <a:t> </a:t>
            </a:r>
            <a:r>
              <a:rPr lang="hu-HU" dirty="0" err="1"/>
              <a:t>slot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	</a:t>
            </a:r>
          </a:p>
          <a:p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794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767126"/>
              </p:ext>
            </p:extLst>
          </p:nvPr>
        </p:nvGraphicFramePr>
        <p:xfrm>
          <a:off x="1622297" y="1606979"/>
          <a:ext cx="8947149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Worst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case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O(n)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O(n)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Search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O(n)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Insert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O(n)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err="1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O(1)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O(n)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163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55690"/>
            <a:ext cx="12192000" cy="1400530"/>
          </a:xfrm>
        </p:spPr>
        <p:txBody>
          <a:bodyPr anchor="ctr"/>
          <a:lstStyle/>
          <a:p>
            <a:pPr algn="ctr"/>
            <a:r>
              <a:rPr lang="hu-HU" sz="6000" b="1" dirty="0"/>
              <a:t>Dynamic resizing</a:t>
            </a:r>
          </a:p>
        </p:txBody>
      </p:sp>
    </p:spTree>
    <p:extLst>
      <p:ext uri="{BB962C8B-B14F-4D97-AF65-F5344CB8AC3E}">
        <p14:creationId xmlns:p14="http://schemas.microsoft.com/office/powerpoint/2010/main" val="39205185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0158" y="540913"/>
            <a:ext cx="814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rgbClr val="FFFF00"/>
                </a:solidFill>
              </a:rPr>
              <a:t>Load factor</a:t>
            </a:r>
            <a:r>
              <a:rPr lang="hu-HU" dirty="0"/>
              <a:t>: number of </a:t>
            </a:r>
            <a:r>
              <a:rPr lang="hu-HU" dirty="0">
                <a:solidFill>
                  <a:srgbClr val="FFFF00"/>
                </a:solidFill>
              </a:rPr>
              <a:t>entries</a:t>
            </a:r>
            <a:r>
              <a:rPr lang="hu-HU" dirty="0"/>
              <a:t> divided by the number of </a:t>
            </a:r>
            <a:r>
              <a:rPr lang="hu-HU" dirty="0">
                <a:solidFill>
                  <a:srgbClr val="FFFF00"/>
                </a:solidFill>
              </a:rPr>
              <a:t>slots / buckets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4457" y="1312272"/>
                <a:ext cx="591572" cy="830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hu-HU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hu-HU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457" y="1312272"/>
                <a:ext cx="591572" cy="83022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490175" y="1298020"/>
            <a:ext cx="6409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This is the load factor. It is 0 if the hashtable is empty, it is</a:t>
            </a:r>
          </a:p>
          <a:p>
            <a:r>
              <a:rPr lang="hu-HU" dirty="0"/>
              <a:t>1 if the hashtable is full !!!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4406" y="2640169"/>
            <a:ext cx="9672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/>
              <a:t>if the load factor is approximately 1 </a:t>
            </a:r>
            <a:r>
              <a:rPr lang="hu-HU" dirty="0">
                <a:sym typeface="Wingdings" panose="05000000000000000000" pitchFamily="2" charset="2"/>
              </a:rPr>
              <a:t> it means it is nearly </a:t>
            </a:r>
            <a:r>
              <a:rPr lang="hu-HU" dirty="0">
                <a:solidFill>
                  <a:srgbClr val="FFFF00"/>
                </a:solidFill>
                <a:sym typeface="Wingdings" panose="05000000000000000000" pitchFamily="2" charset="2"/>
              </a:rPr>
              <a:t>full</a:t>
            </a:r>
            <a:r>
              <a:rPr lang="hu-HU" dirty="0">
                <a:sym typeface="Wingdings" panose="05000000000000000000" pitchFamily="2" charset="2"/>
              </a:rPr>
              <a:t>: the performance will</a:t>
            </a:r>
          </a:p>
          <a:p>
            <a:pPr lvl="1"/>
            <a:r>
              <a:rPr lang="hu-HU" dirty="0">
                <a:solidFill>
                  <a:srgbClr val="FFFF00"/>
                </a:solidFill>
                <a:sym typeface="Wingdings" panose="05000000000000000000" pitchFamily="2" charset="2"/>
              </a:rPr>
              <a:t>decrease</a:t>
            </a:r>
            <a:r>
              <a:rPr lang="hu-HU" dirty="0">
                <a:sym typeface="Wingdings" panose="05000000000000000000" pitchFamily="2" charset="2"/>
              </a:rPr>
              <a:t>, the operations will be slow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more collisions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4405" y="3461004"/>
            <a:ext cx="9137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/>
              <a:t>if the load factor is approximately 0 </a:t>
            </a:r>
            <a:r>
              <a:rPr lang="hu-HU" dirty="0">
                <a:sym typeface="Wingdings" panose="05000000000000000000" pitchFamily="2" charset="2"/>
              </a:rPr>
              <a:t> it means it is nearly empty: there will be</a:t>
            </a:r>
          </a:p>
          <a:p>
            <a:pPr lvl="1"/>
            <a:r>
              <a:rPr lang="hu-HU" dirty="0">
                <a:sym typeface="Wingdings" panose="05000000000000000000" pitchFamily="2" charset="2"/>
              </a:rPr>
              <a:t>a lot of </a:t>
            </a:r>
            <a:r>
              <a:rPr lang="hu-HU" dirty="0">
                <a:solidFill>
                  <a:srgbClr val="FFFF00"/>
                </a:solidFill>
                <a:sym typeface="Wingdings" panose="05000000000000000000" pitchFamily="2" charset="2"/>
              </a:rPr>
              <a:t>memory wasted</a:t>
            </a: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no collisions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hu-HU" dirty="0"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91685" y="4281839"/>
            <a:ext cx="532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SO: </a:t>
            </a:r>
            <a:r>
              <a:rPr lang="hu-HU" b="1" dirty="0">
                <a:solidFill>
                  <a:srgbClr val="FFFF00"/>
                </a:solidFill>
              </a:rPr>
              <a:t>dynamic resizing </a:t>
            </a:r>
            <a:r>
              <a:rPr lang="hu-HU" b="1" dirty="0"/>
              <a:t>is needed sometimes !!!</a:t>
            </a:r>
          </a:p>
        </p:txBody>
      </p:sp>
    </p:spTree>
    <p:extLst>
      <p:ext uri="{BB962C8B-B14F-4D97-AF65-F5344CB8AC3E}">
        <p14:creationId xmlns:p14="http://schemas.microsoft.com/office/powerpoint/2010/main" val="21080578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6974" y="450760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>
                <a:solidFill>
                  <a:srgbClr val="FFFF00"/>
                </a:solidFill>
              </a:rPr>
              <a:t>Dynamic resizing</a:t>
            </a:r>
            <a:r>
              <a:rPr lang="hu-HU" b="1" u="sng" dirty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9672" y="1225689"/>
            <a:ext cx="1030602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FF00"/>
                </a:solidFill>
              </a:rPr>
              <a:t>Performance</a:t>
            </a:r>
            <a:r>
              <a:rPr lang="hu-HU" dirty="0"/>
              <a:t> depends on the </a:t>
            </a:r>
            <a:r>
              <a:rPr lang="hu-HU" dirty="0">
                <a:solidFill>
                  <a:srgbClr val="FFFF00"/>
                </a:solidFill>
              </a:rPr>
              <a:t>load factor</a:t>
            </a:r>
            <a:r>
              <a:rPr lang="hu-HU" dirty="0"/>
              <a:t>: what is the number of entries</a:t>
            </a:r>
          </a:p>
          <a:p>
            <a:r>
              <a:rPr lang="hu-HU" dirty="0"/>
              <a:t>	and number of buckets ratio</a:t>
            </a:r>
          </a:p>
          <a:p>
            <a:endParaRPr lang="hu-HU" dirty="0"/>
          </a:p>
          <a:p>
            <a:r>
              <a:rPr lang="hu-HU" dirty="0">
                <a:solidFill>
                  <a:srgbClr val="FFFF00"/>
                </a:solidFill>
              </a:rPr>
              <a:t>Space-time tradeoff </a:t>
            </a:r>
            <a:r>
              <a:rPr lang="hu-HU" dirty="0"/>
              <a:t>is important: t</a:t>
            </a:r>
            <a:r>
              <a:rPr lang="en-US" dirty="0"/>
              <a:t>he solution is to resize table, </a:t>
            </a:r>
            <a:endParaRPr lang="hu-HU" dirty="0"/>
          </a:p>
          <a:p>
            <a:r>
              <a:rPr lang="hu-HU" dirty="0"/>
              <a:t>	</a:t>
            </a:r>
            <a:r>
              <a:rPr lang="en-US" dirty="0"/>
              <a:t>when its load factor exceeds given threshold</a:t>
            </a:r>
            <a:endParaRPr lang="hu-HU" dirty="0"/>
          </a:p>
          <a:p>
            <a:endParaRPr lang="hu-HU" dirty="0"/>
          </a:p>
          <a:p>
            <a:r>
              <a:rPr lang="hu-HU" b="1" i="1" dirty="0">
                <a:solidFill>
                  <a:srgbClr val="FFC000"/>
                </a:solidFill>
              </a:rPr>
              <a:t>Java</a:t>
            </a:r>
            <a:r>
              <a:rPr lang="hu-HU" dirty="0"/>
              <a:t>: when the load factor is greater than </a:t>
            </a:r>
            <a:r>
              <a:rPr lang="hu-HU" dirty="0">
                <a:solidFill>
                  <a:srgbClr val="FFFF00"/>
                </a:solidFill>
              </a:rPr>
              <a:t>0.75</a:t>
            </a:r>
            <a:r>
              <a:rPr lang="hu-HU" dirty="0"/>
              <a:t>, the hashmap will be </a:t>
            </a:r>
          </a:p>
          <a:p>
            <a:r>
              <a:rPr lang="hu-HU" dirty="0"/>
              <a:t>	</a:t>
            </a:r>
            <a:r>
              <a:rPr lang="hu-HU" dirty="0">
                <a:solidFill>
                  <a:srgbClr val="FFFF00"/>
                </a:solidFill>
              </a:rPr>
              <a:t>resized </a:t>
            </a:r>
            <a:r>
              <a:rPr lang="hu-HU" dirty="0"/>
              <a:t>automatically</a:t>
            </a:r>
          </a:p>
          <a:p>
            <a:endParaRPr lang="hu-HU" dirty="0"/>
          </a:p>
          <a:p>
            <a:r>
              <a:rPr lang="hu-HU" b="1" i="1" dirty="0">
                <a:solidFill>
                  <a:srgbClr val="FFC000"/>
                </a:solidFill>
              </a:rPr>
              <a:t>Python</a:t>
            </a:r>
            <a:r>
              <a:rPr lang="hu-HU" dirty="0"/>
              <a:t>: the threashold is </a:t>
            </a:r>
            <a:r>
              <a:rPr lang="hu-HU" dirty="0">
                <a:solidFill>
                  <a:srgbClr val="FFFF00"/>
                </a:solidFill>
              </a:rPr>
              <a:t>2/3</a:t>
            </a:r>
            <a:r>
              <a:rPr lang="hu-HU" dirty="0"/>
              <a:t> ~ 0.66</a:t>
            </a:r>
          </a:p>
          <a:p>
            <a:endParaRPr lang="hu-HU" dirty="0"/>
          </a:p>
          <a:p>
            <a:r>
              <a:rPr lang="hu-HU" dirty="0"/>
              <a:t>	1.) </a:t>
            </a:r>
            <a:r>
              <a:rPr lang="en-US" dirty="0"/>
              <a:t>hash values depend on table's size</a:t>
            </a:r>
            <a:r>
              <a:rPr lang="hu-HU" dirty="0"/>
              <a:t> so</a:t>
            </a:r>
            <a:r>
              <a:rPr lang="en-US" dirty="0"/>
              <a:t> hashes of entries are changed</a:t>
            </a:r>
            <a:endParaRPr lang="hu-HU" dirty="0"/>
          </a:p>
          <a:p>
            <a:r>
              <a:rPr lang="hu-HU" dirty="0"/>
              <a:t>		</a:t>
            </a:r>
            <a:r>
              <a:rPr lang="en-US" dirty="0"/>
              <a:t> when resizing and algorithm can't just copy data from</a:t>
            </a:r>
            <a:endParaRPr lang="hu-HU" dirty="0"/>
          </a:p>
          <a:p>
            <a:r>
              <a:rPr lang="hu-HU" dirty="0"/>
              <a:t>			</a:t>
            </a:r>
            <a:r>
              <a:rPr lang="en-US" dirty="0"/>
              <a:t> old storage to new one</a:t>
            </a:r>
            <a:endParaRPr lang="hu-HU" dirty="0"/>
          </a:p>
          <a:p>
            <a:endParaRPr lang="hu-HU" dirty="0"/>
          </a:p>
          <a:p>
            <a:r>
              <a:rPr lang="hu-HU" dirty="0"/>
              <a:t>	2.) </a:t>
            </a:r>
            <a:r>
              <a:rPr lang="en-US" dirty="0">
                <a:solidFill>
                  <a:srgbClr val="FFFF00"/>
                </a:solidFill>
              </a:rPr>
              <a:t>resizing takes </a:t>
            </a:r>
            <a:r>
              <a:rPr lang="en-US" b="1" dirty="0">
                <a:solidFill>
                  <a:srgbClr val="FFFF00"/>
                </a:solidFill>
              </a:rPr>
              <a:t>O(n)</a:t>
            </a:r>
            <a:r>
              <a:rPr lang="en-US" dirty="0">
                <a:solidFill>
                  <a:srgbClr val="FFFF00"/>
                </a:solidFill>
              </a:rPr>
              <a:t> time to complete</a:t>
            </a:r>
            <a:r>
              <a:rPr lang="en-US" dirty="0"/>
              <a:t>, where </a:t>
            </a:r>
            <a:r>
              <a:rPr lang="en-US" b="1" dirty="0"/>
              <a:t>n</a:t>
            </a:r>
            <a:r>
              <a:rPr lang="en-US" dirty="0"/>
              <a:t> is a number of entries in the table</a:t>
            </a:r>
            <a:endParaRPr lang="hu-HU" dirty="0"/>
          </a:p>
          <a:p>
            <a:r>
              <a:rPr lang="hu-HU" dirty="0"/>
              <a:t>		</a:t>
            </a:r>
            <a:r>
              <a:rPr lang="en-US" dirty="0"/>
              <a:t> </a:t>
            </a:r>
            <a:r>
              <a:rPr lang="hu-HU" dirty="0"/>
              <a:t>T</a:t>
            </a:r>
            <a:r>
              <a:rPr lang="en-US" dirty="0"/>
              <a:t>his fact may make dynamic-sized hash tables </a:t>
            </a:r>
            <a:r>
              <a:rPr lang="en-US" dirty="0">
                <a:solidFill>
                  <a:srgbClr val="FFFF00"/>
                </a:solidFill>
              </a:rPr>
              <a:t>inappropriate</a:t>
            </a:r>
            <a:r>
              <a:rPr lang="en-US" dirty="0"/>
              <a:t> for</a:t>
            </a:r>
            <a:endParaRPr lang="hu-HU" dirty="0"/>
          </a:p>
          <a:p>
            <a:r>
              <a:rPr lang="hu-HU" dirty="0"/>
              <a:t>			</a:t>
            </a:r>
            <a:r>
              <a:rPr lang="en-US" dirty="0"/>
              <a:t> real-time applications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104960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55690"/>
            <a:ext cx="12192000" cy="1400530"/>
          </a:xfrm>
        </p:spPr>
        <p:txBody>
          <a:bodyPr anchor="ctr"/>
          <a:lstStyle/>
          <a:p>
            <a:pPr algn="ctr"/>
            <a:r>
              <a:rPr lang="en-US" sz="6000" b="1" dirty="0"/>
              <a:t>Application</a:t>
            </a:r>
            <a:endParaRPr lang="hu-HU" sz="6000" b="1" dirty="0"/>
          </a:p>
        </p:txBody>
      </p:sp>
    </p:spTree>
    <p:extLst>
      <p:ext uri="{BB962C8B-B14F-4D97-AF65-F5344CB8AC3E}">
        <p14:creationId xmlns:p14="http://schemas.microsoft.com/office/powerpoint/2010/main" val="24767492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Databases: sometimes search trees, sometimes </a:t>
            </a:r>
            <a:r>
              <a:rPr lang="hu-HU" dirty="0">
                <a:solidFill>
                  <a:srgbClr val="FFFF00"/>
                </a:solidFill>
              </a:rPr>
              <a:t>hashing</a:t>
            </a:r>
            <a:r>
              <a:rPr lang="hu-HU" dirty="0"/>
              <a:t> is better</a:t>
            </a:r>
          </a:p>
          <a:p>
            <a:r>
              <a:rPr lang="hu-HU" dirty="0">
                <a:solidFill>
                  <a:srgbClr val="FFFF00"/>
                </a:solidFill>
              </a:rPr>
              <a:t>Counting given word occurence </a:t>
            </a:r>
            <a:r>
              <a:rPr lang="hu-HU" dirty="0"/>
              <a:t>in a particular document</a:t>
            </a:r>
          </a:p>
          <a:p>
            <a:r>
              <a:rPr lang="hu-HU" dirty="0"/>
              <a:t>Storing data + lookup tables ( </a:t>
            </a:r>
            <a:r>
              <a:rPr lang="hu-HU" dirty="0">
                <a:solidFill>
                  <a:srgbClr val="FFFF00"/>
                </a:solidFill>
              </a:rPr>
              <a:t>password checks</a:t>
            </a:r>
            <a:r>
              <a:rPr lang="hu-HU" dirty="0"/>
              <a:t>... )</a:t>
            </a:r>
          </a:p>
          <a:p>
            <a:r>
              <a:rPr lang="hu-HU" dirty="0"/>
              <a:t>Lookup tables in huge networks ( </a:t>
            </a:r>
            <a:r>
              <a:rPr lang="hu-HU" dirty="0">
                <a:solidFill>
                  <a:srgbClr val="FFFF00"/>
                </a:solidFill>
              </a:rPr>
              <a:t>lookup for IP addresses </a:t>
            </a:r>
            <a:r>
              <a:rPr lang="hu-HU" dirty="0"/>
              <a:t>)</a:t>
            </a:r>
          </a:p>
          <a:p>
            <a:r>
              <a:rPr lang="hu-HU" dirty="0"/>
              <a:t>The hashing technique can be used for </a:t>
            </a:r>
            <a:r>
              <a:rPr lang="hu-HU" dirty="0">
                <a:solidFill>
                  <a:srgbClr val="FFFF00"/>
                </a:solidFill>
              </a:rPr>
              <a:t>substring search </a:t>
            </a:r>
          </a:p>
          <a:p>
            <a:pPr marL="0" indent="0">
              <a:buNone/>
            </a:pPr>
            <a:r>
              <a:rPr lang="hu-HU" dirty="0"/>
              <a:t>		( Rabin-Karp algorithm )</a:t>
            </a:r>
          </a:p>
        </p:txBody>
      </p:sp>
    </p:spTree>
    <p:extLst>
      <p:ext uri="{BB962C8B-B14F-4D97-AF65-F5344CB8AC3E}">
        <p14:creationId xmlns:p14="http://schemas.microsoft.com/office/powerpoint/2010/main" val="406762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HASH TABLES / DICTIONARIES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2230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Hashing </a:t>
            </a:r>
            <a:r>
              <a:rPr lang="hu-HU" u="sng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935" y="1608781"/>
            <a:ext cx="10200414" cy="4195481"/>
          </a:xfrm>
        </p:spPr>
        <p:txBody>
          <a:bodyPr>
            <a:normAutofit/>
          </a:bodyPr>
          <a:lstStyle/>
          <a:p>
            <a:r>
              <a:rPr lang="en-US" dirty="0"/>
              <a:t>Operating system uses almost all the important data structures. The real world applications of </a:t>
            </a:r>
            <a:r>
              <a:rPr lang="en-US" dirty="0">
                <a:solidFill>
                  <a:srgbClr val="FFC000"/>
                </a:solidFill>
              </a:rPr>
              <a:t>hashing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Index generation </a:t>
            </a:r>
            <a:r>
              <a:rPr lang="en-US" dirty="0"/>
              <a:t>in </a:t>
            </a:r>
            <a:r>
              <a:rPr lang="en-US" dirty="0" err="1"/>
              <a:t>hashmaps</a:t>
            </a:r>
            <a:r>
              <a:rPr lang="en-US" dirty="0"/>
              <a:t> (Java) and dictionaries (Python)</a:t>
            </a:r>
          </a:p>
          <a:p>
            <a:pPr marL="685800" lvl="1">
              <a:buFont typeface="Wingdings" panose="05000000000000000000" pitchFamily="2" charset="2"/>
              <a:buChar char="ü"/>
            </a:pPr>
            <a:r>
              <a:rPr lang="en-US" dirty="0"/>
              <a:t>We can achieve O(1) running time complexity for </a:t>
            </a:r>
            <a:r>
              <a:rPr lang="en-US" dirty="0">
                <a:solidFill>
                  <a:srgbClr val="FFFF00"/>
                </a:solidFill>
              </a:rPr>
              <a:t>insertion</a:t>
            </a:r>
            <a:r>
              <a:rPr lang="en-US" dirty="0"/>
              <a:t> and </a:t>
            </a:r>
            <a:r>
              <a:rPr lang="en-US" dirty="0">
                <a:solidFill>
                  <a:srgbClr val="FFFF00"/>
                </a:solidFill>
              </a:rPr>
              <a:t>retrieval</a:t>
            </a:r>
            <a:r>
              <a:rPr lang="en-US" dirty="0"/>
              <a:t> with a perfect hash-function.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Hashes are important in cryptography: “</a:t>
            </a:r>
            <a:r>
              <a:rPr lang="en-US" dirty="0">
                <a:solidFill>
                  <a:srgbClr val="FFC000"/>
                </a:solidFill>
              </a:rPr>
              <a:t>Cryptographic fingerprints</a:t>
            </a:r>
            <a:r>
              <a:rPr lang="en-US" dirty="0"/>
              <a:t>”</a:t>
            </a:r>
          </a:p>
          <a:p>
            <a:pPr marL="685800" lvl="1">
              <a:buClr>
                <a:srgbClr val="1E5155">
                  <a:lumMod val="40000"/>
                  <a:lumOff val="60000"/>
                </a:srgbClr>
              </a:buClr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prstClr val="white"/>
                </a:solidFill>
              </a:rPr>
              <a:t>We can generate the hash for a given file (pdf) and this hash will </a:t>
            </a:r>
            <a:r>
              <a:rPr lang="en-US" altLang="zh-TW" dirty="0">
                <a:solidFill>
                  <a:srgbClr val="FFFF00"/>
                </a:solidFill>
              </a:rPr>
              <a:t>uniquely identify </a:t>
            </a:r>
            <a:r>
              <a:rPr lang="en-US" altLang="zh-TW" dirty="0">
                <a:solidFill>
                  <a:prstClr val="white"/>
                </a:solidFill>
              </a:rPr>
              <a:t>that document (fingerprint).</a:t>
            </a:r>
          </a:p>
          <a:p>
            <a:pPr marL="685800" lvl="1">
              <a:buClr>
                <a:srgbClr val="1E5155">
                  <a:lumMod val="40000"/>
                  <a:lumOff val="60000"/>
                </a:srgbClr>
              </a:buClr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prstClr val="white"/>
                </a:solidFill>
              </a:rPr>
              <a:t>If anything changes (a single character) then the hash will change as well.</a:t>
            </a:r>
          </a:p>
          <a:p>
            <a:pPr marL="685800" lvl="1">
              <a:buClr>
                <a:srgbClr val="1E5155">
                  <a:lumMod val="40000"/>
                  <a:lumOff val="60000"/>
                </a:srgbClr>
              </a:buClr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srgbClr val="FFC000"/>
                </a:solidFill>
              </a:rPr>
              <a:t>We can compare the hashes very fast</a:t>
            </a:r>
            <a:r>
              <a:rPr lang="en-US" altLang="zh-TW" dirty="0">
                <a:solidFill>
                  <a:prstClr val="white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67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Hashing </a:t>
            </a:r>
            <a:r>
              <a:rPr lang="hu-HU" u="sng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935" y="1608781"/>
            <a:ext cx="10200414" cy="41954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Operating system uses almost all the important data structures. The real world applications of </a:t>
            </a:r>
            <a:r>
              <a:rPr lang="en-US" dirty="0">
                <a:solidFill>
                  <a:srgbClr val="FFC000"/>
                </a:solidFill>
              </a:rPr>
              <a:t>hashing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b="1" dirty="0">
                <a:solidFill>
                  <a:srgbClr val="FFC000"/>
                </a:solidFill>
              </a:rPr>
              <a:t>Password verification</a:t>
            </a:r>
          </a:p>
          <a:p>
            <a:pPr marL="685800" lvl="1">
              <a:buClr>
                <a:srgbClr val="1E5155">
                  <a:lumMod val="40000"/>
                  <a:lumOff val="60000"/>
                </a:srgbClr>
              </a:buClr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prstClr val="white"/>
                </a:solidFill>
              </a:rPr>
              <a:t>It would not be a good idea to store the passwords on servers because if it is hacked then the attacker is able to use these passwords.</a:t>
            </a:r>
          </a:p>
          <a:p>
            <a:pPr marL="685800" lvl="1">
              <a:buClr>
                <a:srgbClr val="1E5155">
                  <a:lumMod val="40000"/>
                  <a:lumOff val="60000"/>
                </a:srgbClr>
              </a:buClr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prstClr val="white"/>
                </a:solidFill>
              </a:rPr>
              <a:t>Instead servers </a:t>
            </a:r>
            <a:r>
              <a:rPr lang="en-US" altLang="zh-TW" dirty="0">
                <a:solidFill>
                  <a:srgbClr val="FFFF00"/>
                </a:solidFill>
              </a:rPr>
              <a:t>store the hash of the passwords</a:t>
            </a:r>
            <a:r>
              <a:rPr lang="en-US" altLang="zh-TW" dirty="0">
                <a:solidFill>
                  <a:prstClr val="white"/>
                </a:solidFill>
              </a:rPr>
              <a:t>.</a:t>
            </a:r>
          </a:p>
          <a:p>
            <a:pPr marL="685800" lvl="1">
              <a:buClr>
                <a:srgbClr val="1E5155">
                  <a:lumMod val="40000"/>
                  <a:lumOff val="60000"/>
                </a:srgbClr>
              </a:buClr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prstClr val="white"/>
                </a:solidFill>
              </a:rPr>
              <a:t>For example: </a:t>
            </a:r>
            <a:r>
              <a:rPr lang="en-US" altLang="zh-TW" dirty="0">
                <a:solidFill>
                  <a:srgbClr val="00B0F0"/>
                </a:solidFill>
              </a:rPr>
              <a:t>admin123</a:t>
            </a:r>
            <a:r>
              <a:rPr lang="en-US" altLang="zh-TW" dirty="0">
                <a:solidFill>
                  <a:prstClr val="white"/>
                </a:solidFill>
              </a:rPr>
              <a:t> </a:t>
            </a:r>
            <a:r>
              <a:rPr lang="en-US" altLang="zh-TW" dirty="0">
                <a:solidFill>
                  <a:prstClr val="white"/>
                </a:solidFill>
                <a:sym typeface="Wingdings" panose="05000000000000000000" pitchFamily="2" charset="2"/>
              </a:rPr>
              <a:t> </a:t>
            </a:r>
            <a:r>
              <a:rPr lang="en-US" altLang="zh-TW" dirty="0">
                <a:solidFill>
                  <a:srgbClr val="FFC000"/>
                </a:solidFill>
                <a:sym typeface="Wingdings" panose="05000000000000000000" pitchFamily="2" charset="2"/>
              </a:rPr>
              <a:t>240BE518FABD2724DDB6F04EEB1DA5967448D7E….720A9</a:t>
            </a:r>
          </a:p>
          <a:p>
            <a:pPr marL="685800" lvl="1">
              <a:buClr>
                <a:srgbClr val="1E5155">
                  <a:lumMod val="40000"/>
                  <a:lumOff val="60000"/>
                </a:srgbClr>
              </a:buClr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prstClr val="white"/>
                </a:solidFill>
                <a:sym typeface="Wingdings" panose="05000000000000000000" pitchFamily="2" charset="2"/>
              </a:rPr>
              <a:t>Why it is so powerful?</a:t>
            </a:r>
          </a:p>
          <a:p>
            <a:pPr marL="1085850" lvl="2">
              <a:buClr>
                <a:srgbClr val="1E5155">
                  <a:lumMod val="40000"/>
                  <a:lumOff val="60000"/>
                </a:srgbClr>
              </a:buClr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prstClr val="white"/>
                </a:solidFill>
                <a:sym typeface="Wingdings" panose="05000000000000000000" pitchFamily="2" charset="2"/>
              </a:rPr>
              <a:t>Because now the attacker is </a:t>
            </a:r>
            <a:r>
              <a:rPr lang="en-US" altLang="zh-TW" dirty="0">
                <a:solidFill>
                  <a:srgbClr val="FFFF00"/>
                </a:solidFill>
                <a:sym typeface="Wingdings" panose="05000000000000000000" pitchFamily="2" charset="2"/>
              </a:rPr>
              <a:t>not able to use this as a valid password</a:t>
            </a:r>
            <a:r>
              <a:rPr lang="en-US" altLang="zh-TW" dirty="0">
                <a:solidFill>
                  <a:prstClr val="white"/>
                </a:solidFill>
                <a:sym typeface="Wingdings" panose="05000000000000000000" pitchFamily="2" charset="2"/>
              </a:rPr>
              <a:t> so there is no point in hacking a database.</a:t>
            </a:r>
          </a:p>
          <a:p>
            <a:pPr marL="1085850" lvl="2">
              <a:buClr>
                <a:srgbClr val="1E5155">
                  <a:lumMod val="40000"/>
                  <a:lumOff val="60000"/>
                </a:srgbClr>
              </a:buClr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prstClr val="white"/>
                </a:solidFill>
                <a:sym typeface="Wingdings" panose="05000000000000000000" pitchFamily="2" charset="2"/>
              </a:rPr>
              <a:t>Of course when the user enters password then a hash-function must be applied (</a:t>
            </a:r>
            <a:r>
              <a:rPr lang="en-US" altLang="zh-TW" b="1" dirty="0">
                <a:solidFill>
                  <a:srgbClr val="FFFF00"/>
                </a:solidFill>
                <a:sym typeface="Wingdings" panose="05000000000000000000" pitchFamily="2" charset="2"/>
              </a:rPr>
              <a:t>SHA-256</a:t>
            </a:r>
            <a:r>
              <a:rPr lang="en-US" altLang="zh-TW" dirty="0">
                <a:solidFill>
                  <a:prstClr val="white"/>
                </a:solidFill>
                <a:sym typeface="Wingdings" panose="05000000000000000000" pitchFamily="2" charset="2"/>
              </a:rPr>
              <a:t>).</a:t>
            </a:r>
          </a:p>
          <a:p>
            <a:pPr marL="1085850" lvl="2">
              <a:buClr>
                <a:srgbClr val="1E5155">
                  <a:lumMod val="40000"/>
                  <a:lumOff val="60000"/>
                </a:srgbClr>
              </a:buClr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prstClr val="white"/>
                </a:solidFill>
                <a:sym typeface="Wingdings" panose="05000000000000000000" pitchFamily="2" charset="2"/>
              </a:rPr>
              <a:t>SHA256 Generator online.</a:t>
            </a:r>
            <a:endParaRPr lang="en-US" altLang="zh-TW" dirty="0">
              <a:solidFill>
                <a:prstClr val="white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950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Hashing </a:t>
            </a:r>
            <a:r>
              <a:rPr lang="hu-HU" u="sng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5793" y="1530404"/>
            <a:ext cx="10200414" cy="4983608"/>
          </a:xfrm>
        </p:spPr>
        <p:txBody>
          <a:bodyPr>
            <a:normAutofit/>
          </a:bodyPr>
          <a:lstStyle/>
          <a:p>
            <a:r>
              <a:rPr lang="en-US" dirty="0"/>
              <a:t>Operating system uses almost all the important data structures. The real world applications of </a:t>
            </a:r>
            <a:r>
              <a:rPr lang="en-US" dirty="0">
                <a:solidFill>
                  <a:srgbClr val="FFC000"/>
                </a:solidFill>
              </a:rPr>
              <a:t>hashing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b="1" dirty="0">
                <a:solidFill>
                  <a:srgbClr val="FFC000"/>
                </a:solidFill>
              </a:rPr>
              <a:t>Blockchain: </a:t>
            </a:r>
            <a:r>
              <a:rPr lang="en-US" dirty="0"/>
              <a:t>the identifiers of the blocks are </a:t>
            </a:r>
            <a:r>
              <a:rPr lang="en-US" b="1" dirty="0">
                <a:solidFill>
                  <a:srgbClr val="FFC000"/>
                </a:solidFill>
              </a:rPr>
              <a:t>SHA-256</a:t>
            </a:r>
            <a:r>
              <a:rPr lang="en-US" dirty="0"/>
              <a:t> hashes</a:t>
            </a:r>
          </a:p>
          <a:p>
            <a:pPr marL="685800" lvl="1">
              <a:buClr>
                <a:srgbClr val="1E5155">
                  <a:lumMod val="40000"/>
                  <a:lumOff val="60000"/>
                </a:srgbClr>
              </a:buClr>
              <a:buFont typeface="Wingdings" panose="05000000000000000000" pitchFamily="2" charset="2"/>
              <a:buChar char="ü"/>
            </a:pPr>
            <a:endParaRPr lang="en-US" altLang="zh-TW" dirty="0">
              <a:solidFill>
                <a:prstClr val="white"/>
              </a:solidFill>
            </a:endParaRPr>
          </a:p>
          <a:p>
            <a:pPr marL="685800" lvl="1">
              <a:buClr>
                <a:srgbClr val="1E5155">
                  <a:lumMod val="40000"/>
                  <a:lumOff val="60000"/>
                </a:srgbClr>
              </a:buClr>
              <a:buFont typeface="Wingdings" panose="05000000000000000000" pitchFamily="2" charset="2"/>
              <a:buChar char="ü"/>
            </a:pPr>
            <a:endParaRPr lang="en-US" altLang="zh-TW" dirty="0">
              <a:solidFill>
                <a:prstClr val="white"/>
              </a:solidFill>
            </a:endParaRPr>
          </a:p>
          <a:p>
            <a:pPr marL="685800" lvl="1">
              <a:buClr>
                <a:srgbClr val="1E5155">
                  <a:lumMod val="40000"/>
                  <a:lumOff val="60000"/>
                </a:srgbClr>
              </a:buClr>
              <a:buFont typeface="Wingdings" panose="05000000000000000000" pitchFamily="2" charset="2"/>
              <a:buChar char="ü"/>
            </a:pPr>
            <a:endParaRPr lang="en-US" altLang="zh-TW" dirty="0">
              <a:solidFill>
                <a:prstClr val="white"/>
              </a:solidFill>
            </a:endParaRPr>
          </a:p>
          <a:p>
            <a:pPr marL="685800" lvl="1">
              <a:buClr>
                <a:srgbClr val="1E5155">
                  <a:lumMod val="40000"/>
                  <a:lumOff val="60000"/>
                </a:srgbClr>
              </a:buClr>
              <a:buFont typeface="Wingdings" panose="05000000000000000000" pitchFamily="2" charset="2"/>
              <a:buChar char="ü"/>
            </a:pPr>
            <a:endParaRPr lang="en-US" altLang="zh-TW" dirty="0">
              <a:solidFill>
                <a:prstClr val="white"/>
              </a:solidFill>
            </a:endParaRPr>
          </a:p>
          <a:p>
            <a:pPr marL="685800" lvl="1">
              <a:buClr>
                <a:srgbClr val="1E5155">
                  <a:lumMod val="40000"/>
                  <a:lumOff val="60000"/>
                </a:srgbClr>
              </a:buClr>
              <a:buFont typeface="Wingdings" panose="05000000000000000000" pitchFamily="2" charset="2"/>
              <a:buChar char="ü"/>
            </a:pPr>
            <a:endParaRPr lang="en-US" altLang="zh-TW" dirty="0">
              <a:solidFill>
                <a:prstClr val="white"/>
              </a:solidFill>
            </a:endParaRPr>
          </a:p>
          <a:p>
            <a:pPr marL="685800" lvl="1">
              <a:buClr>
                <a:srgbClr val="1E5155">
                  <a:lumMod val="40000"/>
                  <a:lumOff val="60000"/>
                </a:srgbClr>
              </a:buClr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prstClr val="white"/>
                </a:solidFill>
              </a:rPr>
              <a:t>So the blockchain itself is a linked list with hash-pointers.</a:t>
            </a:r>
          </a:p>
          <a:p>
            <a:pPr marL="685800" lvl="1">
              <a:buClr>
                <a:srgbClr val="1E5155">
                  <a:lumMod val="40000"/>
                  <a:lumOff val="60000"/>
                </a:srgbClr>
              </a:buClr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prstClr val="white"/>
                </a:solidFill>
              </a:rPr>
              <a:t>Every node in the blockchain has </a:t>
            </a:r>
            <a:r>
              <a:rPr lang="en-US" altLang="zh-TW" b="1" dirty="0">
                <a:solidFill>
                  <a:srgbClr val="FFC000"/>
                </a:solidFill>
              </a:rPr>
              <a:t>2 </a:t>
            </a:r>
            <a:r>
              <a:rPr lang="en-US" altLang="zh-TW" dirty="0">
                <a:solidFill>
                  <a:prstClr val="white"/>
                </a:solidFill>
              </a:rPr>
              <a:t>hash values: own hash and the hash value of the previous block.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6F5428-D40A-4500-9739-9646710A7A30}"/>
              </a:ext>
            </a:extLst>
          </p:cNvPr>
          <p:cNvSpPr/>
          <p:nvPr/>
        </p:nvSpPr>
        <p:spPr>
          <a:xfrm>
            <a:off x="2159726" y="2856411"/>
            <a:ext cx="1105988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GENESIS</a:t>
            </a:r>
          </a:p>
          <a:p>
            <a:pPr algn="ctr"/>
            <a:r>
              <a:rPr lang="en-US" altLang="zh-TW" sz="1200" dirty="0"/>
              <a:t>BLOCK</a:t>
            </a:r>
            <a:endParaRPr lang="zh-TW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95E09E-FFC7-4C6F-9848-552BAE49E850}"/>
              </a:ext>
            </a:extLst>
          </p:cNvPr>
          <p:cNvSpPr/>
          <p:nvPr/>
        </p:nvSpPr>
        <p:spPr>
          <a:xfrm>
            <a:off x="4624252" y="2856411"/>
            <a:ext cx="1105988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BLOCK # 1</a:t>
            </a:r>
            <a:endParaRPr lang="zh-TW" altLang="en-US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F9530B-FD0F-4EE0-BCCB-52604883F6C2}"/>
              </a:ext>
            </a:extLst>
          </p:cNvPr>
          <p:cNvSpPr/>
          <p:nvPr/>
        </p:nvSpPr>
        <p:spPr>
          <a:xfrm>
            <a:off x="6688183" y="2856411"/>
            <a:ext cx="1105988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BLOCK # 2</a:t>
            </a:r>
            <a:endParaRPr lang="zh-TW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3FC9F2C-73AD-4897-9771-2DD4539AE260}"/>
              </a:ext>
            </a:extLst>
          </p:cNvPr>
          <p:cNvSpPr/>
          <p:nvPr/>
        </p:nvSpPr>
        <p:spPr>
          <a:xfrm>
            <a:off x="8586652" y="2841671"/>
            <a:ext cx="1105988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BLOCK # 3</a:t>
            </a:r>
            <a:endParaRPr lang="zh-TW" altLang="en-US" sz="1200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CE8AC01-DA94-429C-BD0A-104189051D69}"/>
              </a:ext>
            </a:extLst>
          </p:cNvPr>
          <p:cNvCxnSpPr>
            <a:stCxn id="4" idx="3"/>
          </p:cNvCxnSpPr>
          <p:nvPr/>
        </p:nvCxnSpPr>
        <p:spPr>
          <a:xfrm flipV="1">
            <a:off x="3265714" y="3268391"/>
            <a:ext cx="1358538" cy="1474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4992224-3FD7-4397-9976-8641750070D0}"/>
              </a:ext>
            </a:extLst>
          </p:cNvPr>
          <p:cNvCxnSpPr>
            <a:cxnSpLocks/>
          </p:cNvCxnSpPr>
          <p:nvPr/>
        </p:nvCxnSpPr>
        <p:spPr>
          <a:xfrm>
            <a:off x="5712823" y="3275761"/>
            <a:ext cx="984069" cy="737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0E87922E-9229-4164-A60F-D679B2C4545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794171" y="3268391"/>
            <a:ext cx="792481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064C823-9C06-431A-B571-652F85F1C2B2}"/>
              </a:ext>
            </a:extLst>
          </p:cNvPr>
          <p:cNvCxnSpPr>
            <a:cxnSpLocks/>
          </p:cNvCxnSpPr>
          <p:nvPr/>
        </p:nvCxnSpPr>
        <p:spPr>
          <a:xfrm>
            <a:off x="9654593" y="3268391"/>
            <a:ext cx="792481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9026D2E-AD5F-42AF-8CD3-3F1023287D3F}"/>
              </a:ext>
            </a:extLst>
          </p:cNvPr>
          <p:cNvSpPr txBox="1"/>
          <p:nvPr/>
        </p:nvSpPr>
        <p:spPr>
          <a:xfrm>
            <a:off x="1921478" y="3752499"/>
            <a:ext cx="15824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/>
              <a:t>Data: …</a:t>
            </a:r>
          </a:p>
          <a:p>
            <a:pPr algn="ctr"/>
            <a:r>
              <a:rPr lang="en-US" altLang="zh-TW" sz="1400" dirty="0"/>
              <a:t>Prev. Hash: </a:t>
            </a:r>
            <a:r>
              <a:rPr lang="en-US" altLang="zh-TW" sz="1400" b="1" dirty="0"/>
              <a:t>0000</a:t>
            </a:r>
          </a:p>
          <a:p>
            <a:pPr algn="ctr"/>
            <a:r>
              <a:rPr lang="en-US" altLang="zh-TW" sz="1400" dirty="0"/>
              <a:t>Hash:</a:t>
            </a:r>
            <a:r>
              <a:rPr lang="en-US" altLang="zh-TW" sz="1400" b="1" dirty="0"/>
              <a:t>056FH</a:t>
            </a:r>
            <a:endParaRPr lang="zh-TW" altLang="en-US" sz="1400" b="1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7A44F15-75EE-49E4-A239-5CBDB0CCE322}"/>
              </a:ext>
            </a:extLst>
          </p:cNvPr>
          <p:cNvSpPr txBox="1"/>
          <p:nvPr/>
        </p:nvSpPr>
        <p:spPr>
          <a:xfrm>
            <a:off x="4329097" y="3759869"/>
            <a:ext cx="16962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/>
              <a:t>Data: …</a:t>
            </a:r>
          </a:p>
          <a:p>
            <a:pPr algn="ctr"/>
            <a:r>
              <a:rPr lang="en-US" altLang="zh-TW" sz="1400" dirty="0"/>
              <a:t>Prev. Hash: </a:t>
            </a:r>
            <a:r>
              <a:rPr lang="en-US" altLang="zh-TW" sz="1400" b="1" dirty="0"/>
              <a:t>056FH</a:t>
            </a:r>
          </a:p>
          <a:p>
            <a:pPr algn="ctr"/>
            <a:r>
              <a:rPr lang="en-US" altLang="zh-TW" sz="1400" dirty="0"/>
              <a:t>Hash:</a:t>
            </a:r>
            <a:r>
              <a:rPr lang="en-US" altLang="zh-TW" sz="1400" b="1" dirty="0"/>
              <a:t>HJI66</a:t>
            </a:r>
            <a:endParaRPr lang="zh-TW" altLang="en-US" sz="1400" b="1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7A1FB1F-BD1E-4AAE-94C9-6057E5530E16}"/>
              </a:ext>
            </a:extLst>
          </p:cNvPr>
          <p:cNvSpPr txBox="1"/>
          <p:nvPr/>
        </p:nvSpPr>
        <p:spPr>
          <a:xfrm>
            <a:off x="6418678" y="3741557"/>
            <a:ext cx="16450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/>
              <a:t>Data: …</a:t>
            </a:r>
          </a:p>
          <a:p>
            <a:pPr algn="ctr"/>
            <a:r>
              <a:rPr lang="en-US" altLang="zh-TW" sz="1400" dirty="0"/>
              <a:t>Prev. Hash: </a:t>
            </a:r>
            <a:r>
              <a:rPr lang="en-US" altLang="zh-TW" sz="1400" b="1" dirty="0"/>
              <a:t>HJI66</a:t>
            </a:r>
          </a:p>
          <a:p>
            <a:pPr algn="ctr"/>
            <a:r>
              <a:rPr lang="en-US" altLang="zh-TW" sz="1400" dirty="0"/>
              <a:t>Hash:</a:t>
            </a:r>
            <a:r>
              <a:rPr lang="en-US" altLang="zh-TW" sz="1400" b="1" dirty="0"/>
              <a:t>ZU77F</a:t>
            </a:r>
            <a:endParaRPr lang="zh-TW" altLang="en-US" sz="1400" b="1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94EB269-0897-4ECC-81BC-CF84A6527968}"/>
              </a:ext>
            </a:extLst>
          </p:cNvPr>
          <p:cNvSpPr txBox="1"/>
          <p:nvPr/>
        </p:nvSpPr>
        <p:spPr>
          <a:xfrm>
            <a:off x="8300314" y="3731253"/>
            <a:ext cx="16786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dirty="0"/>
              <a:t>Data: …</a:t>
            </a:r>
          </a:p>
          <a:p>
            <a:pPr algn="ctr"/>
            <a:r>
              <a:rPr lang="en-US" altLang="zh-TW" sz="1400" dirty="0"/>
              <a:t>Prev. Hash: </a:t>
            </a:r>
            <a:r>
              <a:rPr lang="en-US" altLang="zh-TW" sz="1400" b="1" dirty="0"/>
              <a:t>ZU77F</a:t>
            </a:r>
          </a:p>
          <a:p>
            <a:pPr algn="ctr"/>
            <a:r>
              <a:rPr lang="en-US" altLang="zh-TW" sz="1400" dirty="0"/>
              <a:t>Hash:</a:t>
            </a:r>
            <a:r>
              <a:rPr lang="en-US" altLang="zh-TW" sz="1400" b="1" dirty="0"/>
              <a:t>789BV</a:t>
            </a:r>
            <a:endParaRPr lang="zh-TW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7067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518" y="450761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Motivation: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717442" y="2021983"/>
            <a:ext cx="592428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628068" y="1378039"/>
            <a:ext cx="0" cy="354169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68267" y="1469179"/>
            <a:ext cx="4222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Keys			   Values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68267" y="2354136"/>
            <a:ext cx="57246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Goethe			     Faust</a:t>
            </a:r>
          </a:p>
          <a:p>
            <a:endParaRPr lang="hu-HU" dirty="0"/>
          </a:p>
          <a:p>
            <a:r>
              <a:rPr lang="hu-HU" dirty="0"/>
              <a:t>Schiller			     Don Carlos</a:t>
            </a:r>
          </a:p>
          <a:p>
            <a:endParaRPr lang="hu-HU" dirty="0"/>
          </a:p>
          <a:p>
            <a:r>
              <a:rPr lang="hu-HU" dirty="0"/>
              <a:t>Heidegger		     Being and time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14732" y="5140697"/>
            <a:ext cx="6702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would like to store </a:t>
            </a:r>
            <a:r>
              <a:rPr lang="hu-HU" dirty="0">
                <a:solidFill>
                  <a:srgbClr val="FFFF00"/>
                </a:solidFill>
              </a:rPr>
              <a:t>authors</a:t>
            </a:r>
            <a:r>
              <a:rPr lang="hu-HU" dirty="0"/>
              <a:t> and the </a:t>
            </a:r>
            <a:r>
              <a:rPr lang="hu-HU" dirty="0">
                <a:solidFill>
                  <a:srgbClr val="FFFF00"/>
                </a:solidFill>
              </a:rPr>
              <a:t>titles of their novels </a:t>
            </a:r>
          </a:p>
          <a:p>
            <a:r>
              <a:rPr lang="hu-HU" dirty="0"/>
              <a:t>	So we have </a:t>
            </a:r>
            <a:r>
              <a:rPr lang="hu-HU" dirty="0">
                <a:solidFill>
                  <a:srgbClr val="FFFF00"/>
                </a:solidFill>
              </a:rPr>
              <a:t>keys</a:t>
            </a:r>
            <a:r>
              <a:rPr lang="hu-HU" dirty="0"/>
              <a:t> ( authors ) and </a:t>
            </a:r>
            <a:r>
              <a:rPr lang="hu-HU" dirty="0">
                <a:solidFill>
                  <a:srgbClr val="FFFF00"/>
                </a:solidFill>
              </a:rPr>
              <a:t>values</a:t>
            </a:r>
            <a:r>
              <a:rPr lang="hu-HU" dirty="0"/>
              <a:t> ( titles ) </a:t>
            </a:r>
          </a:p>
        </p:txBody>
      </p:sp>
    </p:spTree>
    <p:extLst>
      <p:ext uri="{BB962C8B-B14F-4D97-AF65-F5344CB8AC3E}">
        <p14:creationId xmlns:p14="http://schemas.microsoft.com/office/powerpoint/2010/main" val="4240364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518" y="450761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Motivation: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717442" y="2021983"/>
            <a:ext cx="592428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628068" y="1378039"/>
            <a:ext cx="0" cy="354169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68267" y="1469179"/>
            <a:ext cx="4222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Keys			   Values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17442" y="2410220"/>
            <a:ext cx="66479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daniel@gmail.com		User(„Daniel”,24)</a:t>
            </a:r>
          </a:p>
          <a:p>
            <a:endParaRPr lang="hu-HU" dirty="0"/>
          </a:p>
          <a:p>
            <a:r>
              <a:rPr lang="hu-HU" dirty="0"/>
              <a:t>kevin@gmail.com		User(„Kevin”,34) </a:t>
            </a:r>
          </a:p>
          <a:p>
            <a:endParaRPr lang="hu-HU" dirty="0"/>
          </a:p>
          <a:p>
            <a:r>
              <a:rPr lang="hu-HU" dirty="0"/>
              <a:t>adam@gmail.com		User(„Adam”,56)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14732" y="5140697"/>
            <a:ext cx="8109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would like to store users and the keys could be their email</a:t>
            </a:r>
          </a:p>
          <a:p>
            <a:r>
              <a:rPr lang="hu-HU" dirty="0"/>
              <a:t>	address. The aim would be to </a:t>
            </a:r>
            <a:r>
              <a:rPr lang="hu-HU" dirty="0">
                <a:solidFill>
                  <a:srgbClr val="FFFF00"/>
                </a:solidFill>
              </a:rPr>
              <a:t>insert / retreive </a:t>
            </a:r>
            <a:r>
              <a:rPr lang="hu-HU" dirty="0"/>
              <a:t>users according</a:t>
            </a:r>
          </a:p>
          <a:p>
            <a:r>
              <a:rPr lang="hu-HU" dirty="0"/>
              <a:t>		to their email address</a:t>
            </a:r>
          </a:p>
        </p:txBody>
      </p:sp>
    </p:spTree>
    <p:extLst>
      <p:ext uri="{BB962C8B-B14F-4D97-AF65-F5344CB8AC3E}">
        <p14:creationId xmlns:p14="http://schemas.microsoft.com/office/powerpoint/2010/main" val="372602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518" y="450761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Motivation: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61375" y="1326524"/>
            <a:ext cx="7301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Arrays are just like that: if we know the index, the insert / retreive</a:t>
            </a:r>
          </a:p>
          <a:p>
            <a:r>
              <a:rPr lang="hu-HU" dirty="0"/>
              <a:t>	operations can be done in </a:t>
            </a:r>
            <a:r>
              <a:rPr lang="hu-HU" b="1" dirty="0">
                <a:solidFill>
                  <a:srgbClr val="FFFF00"/>
                </a:solidFill>
              </a:rPr>
              <a:t>O(1) time </a:t>
            </a:r>
          </a:p>
        </p:txBody>
      </p:sp>
      <p:sp>
        <p:nvSpPr>
          <p:cNvPr id="3" name="Rectangle 2"/>
          <p:cNvSpPr/>
          <p:nvPr/>
        </p:nvSpPr>
        <p:spPr>
          <a:xfrm>
            <a:off x="1184857" y="2479286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1184857" y="3007320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1184857" y="3535354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184857" y="4063388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1184857" y="4063388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184857" y="4591422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1184857" y="5119456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1184857" y="5647490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3580327" y="25586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80327" y="30866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80327" y="36147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84140" y="4142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84140" y="46707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84140" y="51988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80327" y="57268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38887" y="2558637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insert(2,user1)</a:t>
            </a:r>
          </a:p>
        </p:txBody>
      </p:sp>
    </p:spTree>
    <p:extLst>
      <p:ext uri="{BB962C8B-B14F-4D97-AF65-F5344CB8AC3E}">
        <p14:creationId xmlns:p14="http://schemas.microsoft.com/office/powerpoint/2010/main" val="3636743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518" y="450761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Motivation: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61375" y="1326524"/>
            <a:ext cx="7301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Arrays are just like that: if we know the index, the insert / retreive</a:t>
            </a:r>
          </a:p>
          <a:p>
            <a:r>
              <a:rPr lang="hu-HU" dirty="0"/>
              <a:t>	operations can be done in O(1) time </a:t>
            </a:r>
          </a:p>
        </p:txBody>
      </p:sp>
      <p:sp>
        <p:nvSpPr>
          <p:cNvPr id="3" name="Rectangle 2"/>
          <p:cNvSpPr/>
          <p:nvPr/>
        </p:nvSpPr>
        <p:spPr>
          <a:xfrm>
            <a:off x="1184857" y="2479286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1184857" y="3007320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1184857" y="3535354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user1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84857" y="4063388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1184857" y="4063388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184857" y="4591422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1184857" y="5119456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1184857" y="5647490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3580327" y="25586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80327" y="30866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80327" y="36147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84140" y="4142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84140" y="46707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84140" y="51988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80327" y="57268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38887" y="2558637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insert(2,user1)</a:t>
            </a:r>
          </a:p>
        </p:txBody>
      </p:sp>
    </p:spTree>
    <p:extLst>
      <p:ext uri="{BB962C8B-B14F-4D97-AF65-F5344CB8AC3E}">
        <p14:creationId xmlns:p14="http://schemas.microsoft.com/office/powerpoint/2010/main" val="3915673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518" y="450761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Motivation: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61375" y="1326524"/>
            <a:ext cx="7301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Arrays are just like that: if we know the index, the insert / retreive</a:t>
            </a:r>
          </a:p>
          <a:p>
            <a:r>
              <a:rPr lang="hu-HU" dirty="0"/>
              <a:t>	operations can be done in O(1) time </a:t>
            </a:r>
          </a:p>
        </p:txBody>
      </p:sp>
      <p:sp>
        <p:nvSpPr>
          <p:cNvPr id="3" name="Rectangle 2"/>
          <p:cNvSpPr/>
          <p:nvPr/>
        </p:nvSpPr>
        <p:spPr>
          <a:xfrm>
            <a:off x="1184857" y="2479286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1184857" y="3007320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/>
          <p:cNvSpPr/>
          <p:nvPr/>
        </p:nvSpPr>
        <p:spPr>
          <a:xfrm>
            <a:off x="1184857" y="3535354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user1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84857" y="4063388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Rectangle 14"/>
          <p:cNvSpPr/>
          <p:nvPr/>
        </p:nvSpPr>
        <p:spPr>
          <a:xfrm>
            <a:off x="1184857" y="4063388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184857" y="4591422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Rectangle 16"/>
          <p:cNvSpPr/>
          <p:nvPr/>
        </p:nvSpPr>
        <p:spPr>
          <a:xfrm>
            <a:off x="1184857" y="5119456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Rectangle 17"/>
          <p:cNvSpPr/>
          <p:nvPr/>
        </p:nvSpPr>
        <p:spPr>
          <a:xfrm>
            <a:off x="1184857" y="5647490"/>
            <a:ext cx="2305318" cy="528034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extBox 4"/>
          <p:cNvSpPr txBox="1"/>
          <p:nvPr/>
        </p:nvSpPr>
        <p:spPr>
          <a:xfrm>
            <a:off x="3580327" y="25586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80327" y="30866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80327" y="36147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584140" y="41427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84140" y="46707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84140" y="51988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80327" y="57268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38887" y="2558637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insert(5,user2)</a:t>
            </a:r>
          </a:p>
        </p:txBody>
      </p:sp>
    </p:spTree>
    <p:extLst>
      <p:ext uri="{BB962C8B-B14F-4D97-AF65-F5344CB8AC3E}">
        <p14:creationId xmlns:p14="http://schemas.microsoft.com/office/powerpoint/2010/main" val="41986151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3381</TotalTime>
  <Words>2263</Words>
  <Application>Microsoft Office PowerPoint</Application>
  <PresentationFormat>寬螢幕</PresentationFormat>
  <Paragraphs>524</Paragraphs>
  <Slides>42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9" baseType="lpstr">
      <vt:lpstr>新細明體</vt:lpstr>
      <vt:lpstr>Arial</vt:lpstr>
      <vt:lpstr>Cambria Math</vt:lpstr>
      <vt:lpstr>Century Gothic</vt:lpstr>
      <vt:lpstr>Wingdings</vt:lpstr>
      <vt:lpstr>Wingdings 3</vt:lpstr>
      <vt:lpstr>Ion</vt:lpstr>
      <vt:lpstr>ASSOCIATIVE ARRAYS</vt:lpstr>
      <vt:lpstr>PowerPoint 簡報</vt:lpstr>
      <vt:lpstr>PowerPoint 簡報</vt:lpstr>
      <vt:lpstr>HASH TABLES / DICTIONARIES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Hash function</vt:lpstr>
      <vt:lpstr>Hash function</vt:lpstr>
      <vt:lpstr>Collisions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Collisions</vt:lpstr>
      <vt:lpstr>PowerPoint 簡報</vt:lpstr>
      <vt:lpstr>Dynamic resizing</vt:lpstr>
      <vt:lpstr>PowerPoint 簡報</vt:lpstr>
      <vt:lpstr>PowerPoint 簡報</vt:lpstr>
      <vt:lpstr>Application</vt:lpstr>
      <vt:lpstr>Applications</vt:lpstr>
      <vt:lpstr>Hashing Applications</vt:lpstr>
      <vt:lpstr>Hashing Applications</vt:lpstr>
      <vt:lpstr>Hashing Applications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>Balazs Holczer</dc:creator>
  <cp:lastModifiedBy>Daniel</cp:lastModifiedBy>
  <cp:revision>109</cp:revision>
  <dcterms:created xsi:type="dcterms:W3CDTF">2015-03-02T07:33:25Z</dcterms:created>
  <dcterms:modified xsi:type="dcterms:W3CDTF">2019-10-29T06:40:17Z</dcterms:modified>
</cp:coreProperties>
</file>