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307" r:id="rId4"/>
    <p:sldId id="308" r:id="rId5"/>
    <p:sldId id="261" r:id="rId6"/>
    <p:sldId id="262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22" r:id="rId15"/>
    <p:sldId id="354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45" r:id="rId24"/>
    <p:sldId id="331" r:id="rId25"/>
    <p:sldId id="330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6" r:id="rId40"/>
    <p:sldId id="347" r:id="rId41"/>
    <p:sldId id="348" r:id="rId42"/>
    <p:sldId id="349" r:id="rId43"/>
    <p:sldId id="303" r:id="rId44"/>
    <p:sldId id="350" r:id="rId45"/>
    <p:sldId id="351" r:id="rId46"/>
    <p:sldId id="353" r:id="rId47"/>
    <p:sldId id="263" r:id="rId48"/>
    <p:sldId id="394" r:id="rId49"/>
    <p:sldId id="395" r:id="rId50"/>
    <p:sldId id="396" r:id="rId51"/>
    <p:sldId id="397" r:id="rId52"/>
    <p:sldId id="39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520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0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2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78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9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6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1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9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9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9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2453BA-0569-40C3-A706-DBA2E5C1A0F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C085-6C00-4756-A2F1-58354E2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2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LINKED LISTS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beginning of the linked list: very simple, we just have to</a:t>
            </a:r>
          </a:p>
          <a:p>
            <a:r>
              <a:rPr lang="hu-HU" dirty="0"/>
              <a:t>	update the references  </a:t>
            </a:r>
            <a:r>
              <a:rPr lang="hu-HU" dirty="0">
                <a:sym typeface="Wingdings" panose="05000000000000000000" pitchFamily="2" charset="2"/>
              </a:rPr>
              <a:t> O(1) time complexity</a:t>
            </a:r>
            <a:endParaRPr lang="hu-HU" dirty="0"/>
          </a:p>
          <a:p>
            <a:endParaRPr lang="hu-HU" dirty="0"/>
          </a:p>
          <a:p>
            <a:r>
              <a:rPr lang="hu-HU" dirty="0"/>
              <a:t>linkedList.insertAtStart(4);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5190" y="390229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8228" y="414443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39437" y="432272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89421" y="390229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13668" y="4322723"/>
            <a:ext cx="901522" cy="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2082" y="5243589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just have to set the pointer to point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10315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beginning of the linked list: very simple, we just have to</a:t>
            </a:r>
          </a:p>
          <a:p>
            <a:r>
              <a:rPr lang="hu-HU" dirty="0"/>
              <a:t>	update the references  </a:t>
            </a:r>
            <a:r>
              <a:rPr lang="hu-HU" dirty="0">
                <a:sym typeface="Wingdings" panose="05000000000000000000" pitchFamily="2" charset="2"/>
              </a:rPr>
              <a:t> O(1) time complexity</a:t>
            </a:r>
            <a:endParaRPr lang="hu-HU" dirty="0"/>
          </a:p>
          <a:p>
            <a:endParaRPr lang="hu-HU" dirty="0"/>
          </a:p>
          <a:p>
            <a:r>
              <a:rPr lang="hu-HU" dirty="0"/>
              <a:t>linkedList.insertAtStart(-5);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5190" y="390229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8228" y="414443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439437" y="432272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89421" y="390229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13668" y="432272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beginning of the linked list: very simple, we just have to</a:t>
            </a:r>
          </a:p>
          <a:p>
            <a:r>
              <a:rPr lang="hu-HU" dirty="0"/>
              <a:t>	update the references  </a:t>
            </a:r>
            <a:r>
              <a:rPr lang="hu-HU" dirty="0">
                <a:sym typeface="Wingdings" panose="05000000000000000000" pitchFamily="2" charset="2"/>
              </a:rPr>
              <a:t> O(1) time complexity</a:t>
            </a:r>
            <a:endParaRPr lang="hu-HU" dirty="0"/>
          </a:p>
          <a:p>
            <a:endParaRPr lang="hu-HU" dirty="0"/>
          </a:p>
          <a:p>
            <a:r>
              <a:rPr lang="hu-HU" dirty="0"/>
              <a:t>linkedList.insertAtStart(-5);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6334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9372" y="428411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600581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50565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74812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24796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49043" y="4462409"/>
            <a:ext cx="901522" cy="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32082" y="5243589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just have to set the pointer to point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206780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beginning of the linked list: very simple, we just have to</a:t>
            </a:r>
          </a:p>
          <a:p>
            <a:r>
              <a:rPr lang="hu-HU" dirty="0"/>
              <a:t>	update the references  </a:t>
            </a:r>
            <a:r>
              <a:rPr lang="hu-HU" dirty="0">
                <a:sym typeface="Wingdings" panose="05000000000000000000" pitchFamily="2" charset="2"/>
              </a:rPr>
              <a:t> O(1) time complexity</a:t>
            </a:r>
            <a:endParaRPr lang="hu-HU" dirty="0"/>
          </a:p>
          <a:p>
            <a:endParaRPr lang="hu-HU" dirty="0"/>
          </a:p>
          <a:p>
            <a:r>
              <a:rPr lang="hu-HU" dirty="0"/>
              <a:t>linkedList.insertAtStart(-5);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6334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9372" y="428411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600581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50565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74812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24796" y="404198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-5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49043" y="446240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32082" y="5243589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just have to set the pointer to point to the next node</a:t>
            </a:r>
          </a:p>
          <a:p>
            <a:endParaRPr lang="hu-HU" dirty="0"/>
          </a:p>
          <a:p>
            <a:r>
              <a:rPr lang="hu-HU" dirty="0"/>
              <a:t>SO THIS OPERATION IS VERY FAST, THIS IS WHY WE LIKE LINKED LISTS !!!</a:t>
            </a:r>
          </a:p>
        </p:txBody>
      </p:sp>
    </p:spTree>
    <p:extLst>
      <p:ext uri="{BB962C8B-B14F-4D97-AF65-F5344CB8AC3E}">
        <p14:creationId xmlns:p14="http://schemas.microsoft.com/office/powerpoint/2010/main" val="276553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 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14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r>
              <a:rPr lang="hu-HU" dirty="0"/>
              <a:t>linkedList.insertAtEnd(25);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3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r>
              <a:rPr lang="hu-HU" dirty="0"/>
              <a:t>linkedList.insertAtEnd(25);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85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get to the last node: so is it pointing to a NULL? No, keep going</a:t>
            </a:r>
          </a:p>
        </p:txBody>
      </p:sp>
    </p:spTree>
    <p:extLst>
      <p:ext uri="{BB962C8B-B14F-4D97-AF65-F5344CB8AC3E}">
        <p14:creationId xmlns:p14="http://schemas.microsoft.com/office/powerpoint/2010/main" val="247040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r>
              <a:rPr lang="hu-HU" dirty="0"/>
              <a:t>linkedList.insertAtEnd(25);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85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get to the last node: so is it pointing to a NULL? No, keep going</a:t>
            </a:r>
          </a:p>
        </p:txBody>
      </p:sp>
    </p:spTree>
    <p:extLst>
      <p:ext uri="{BB962C8B-B14F-4D97-AF65-F5344CB8AC3E}">
        <p14:creationId xmlns:p14="http://schemas.microsoft.com/office/powerpoint/2010/main" val="244789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r>
              <a:rPr lang="hu-HU" dirty="0"/>
              <a:t>linkedList.insertAtEnd(25);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85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get to the last node: so is it pointing to a NULL? No, keep going</a:t>
            </a:r>
          </a:p>
        </p:txBody>
      </p:sp>
    </p:spTree>
    <p:extLst>
      <p:ext uri="{BB962C8B-B14F-4D97-AF65-F5344CB8AC3E}">
        <p14:creationId xmlns:p14="http://schemas.microsoft.com/office/powerpoint/2010/main" val="408084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r>
              <a:rPr lang="hu-HU" dirty="0"/>
              <a:t>linkedList.insertAtEnd(25);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856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get to the last node: so is it pointing to a NULL? No, keep going</a:t>
            </a:r>
          </a:p>
        </p:txBody>
      </p:sp>
    </p:spTree>
    <p:extLst>
      <p:ext uri="{BB962C8B-B14F-4D97-AF65-F5344CB8AC3E}">
        <p14:creationId xmlns:p14="http://schemas.microsoft.com/office/powerpoint/2010/main" val="96262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0919" y="3039414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2562896" y="362540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64418" y="3039413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7611416" y="3035119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537917" y="3035119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9762184" y="344080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36395" y="361909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709894" y="3619094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783393" y="361909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6829" y="2537137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node1		    node2	        node3	           node4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13533" y="977341"/>
            <a:ext cx="8533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Linked lists are composed of nodes and references / pointers pointing from</a:t>
            </a:r>
          </a:p>
          <a:p>
            <a:r>
              <a:rPr lang="hu-HU" dirty="0"/>
              <a:t>	one node to the other !!!</a:t>
            </a:r>
          </a:p>
          <a:p>
            <a:endParaRPr lang="hu-HU" dirty="0"/>
          </a:p>
          <a:p>
            <a:r>
              <a:rPr lang="hu-HU" dirty="0"/>
              <a:t>The last reference is pointing to a NULL </a:t>
            </a:r>
          </a:p>
        </p:txBody>
      </p:sp>
    </p:spTree>
    <p:extLst>
      <p:ext uri="{BB962C8B-B14F-4D97-AF65-F5344CB8AC3E}">
        <p14:creationId xmlns:p14="http://schemas.microsoft.com/office/powerpoint/2010/main" val="37566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r>
              <a:rPr lang="hu-HU" dirty="0"/>
              <a:t>linkedList.insertAtEnd(25);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632585" y="4454723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5623" y="46968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56832" y="487514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71922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31063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745" y="4433757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77886" y="484588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58082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7223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04905" y="4454723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64046" y="486684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942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get to the last node: so is it pointing to a NULL? Yes, this is the last node</a:t>
            </a:r>
          </a:p>
          <a:p>
            <a:r>
              <a:rPr lang="hu-HU" dirty="0"/>
              <a:t>	We have to update the references</a:t>
            </a:r>
          </a:p>
        </p:txBody>
      </p:sp>
    </p:spTree>
    <p:extLst>
      <p:ext uri="{BB962C8B-B14F-4D97-AF65-F5344CB8AC3E}">
        <p14:creationId xmlns:p14="http://schemas.microsoft.com/office/powerpoint/2010/main" val="1854653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r>
              <a:rPr lang="hu-HU" dirty="0"/>
              <a:t>linkedList.insertAtEnd(25);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7526124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50371" y="480513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65461" y="436374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24602" y="477586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12284" y="436374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71425" y="477586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621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10762" y="47968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8444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57585" y="47968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942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get to the last node: so is it pointing to a NULL? Yes, this is the last node</a:t>
            </a:r>
          </a:p>
          <a:p>
            <a:r>
              <a:rPr lang="hu-HU" dirty="0"/>
              <a:t>	We have to update the references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51893" y="4349909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54931" y="45920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76140" y="47703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53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r>
              <a:rPr lang="hu-HU" dirty="0"/>
              <a:t>linkedList.insertAtEnd(25);</a:t>
            </a:r>
          </a:p>
        </p:txBody>
      </p:sp>
      <p:sp>
        <p:nvSpPr>
          <p:cNvPr id="3" name="Rectangle 2"/>
          <p:cNvSpPr/>
          <p:nvPr/>
        </p:nvSpPr>
        <p:spPr>
          <a:xfrm>
            <a:off x="7526124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50371" y="480513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65461" y="436374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24602" y="477586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12284" y="436374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71425" y="477586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621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10762" y="47968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8444" y="4384711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57585" y="47968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6906" y="5691094"/>
            <a:ext cx="938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Very important: updating the references again takes O(1) BUT we have to traverse</a:t>
            </a:r>
          </a:p>
          <a:p>
            <a:r>
              <a:rPr lang="hu-HU" dirty="0"/>
              <a:t>	the list itself and that what takes O(N) !!!   // O(1) + O(N) = O(N)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51893" y="4349909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54931" y="459204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76140" y="477033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61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1015694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end of the linked list: not thatvery simple, we have to</a:t>
            </a:r>
          </a:p>
          <a:p>
            <a:r>
              <a:rPr lang="hu-HU" dirty="0"/>
              <a:t>	traverse the whole linked list to find the last node</a:t>
            </a:r>
          </a:p>
          <a:p>
            <a:r>
              <a:rPr lang="hu-HU" dirty="0"/>
              <a:t>		How do we find the last node? We know the last node is pointing</a:t>
            </a:r>
          </a:p>
          <a:p>
            <a:r>
              <a:rPr lang="hu-HU" dirty="0"/>
              <a:t>			to a NULL !!!</a:t>
            </a:r>
          </a:p>
          <a:p>
            <a:endParaRPr lang="hu-HU" dirty="0"/>
          </a:p>
          <a:p>
            <a:r>
              <a:rPr lang="hu-HU" dirty="0"/>
              <a:t>				+ we have to update the references when we get there</a:t>
            </a:r>
          </a:p>
          <a:p>
            <a:r>
              <a:rPr lang="hu-HU" dirty="0"/>
              <a:t>					O(N) time complexity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	Insert at the beginning    O(1)</a:t>
            </a:r>
          </a:p>
          <a:p>
            <a:r>
              <a:rPr lang="hu-HU" dirty="0"/>
              <a:t>	Inserting at the end         O(N)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281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the beginning of the list is always very fast: we do not have to search</a:t>
            </a:r>
          </a:p>
          <a:p>
            <a:r>
              <a:rPr lang="hu-HU" dirty="0"/>
              <a:t>	the item, we just have to update the references accordingly</a:t>
            </a:r>
          </a:p>
          <a:p>
            <a:r>
              <a:rPr lang="hu-HU" dirty="0"/>
              <a:t>		O(1) time complexity</a:t>
            </a:r>
          </a:p>
          <a:p>
            <a:endParaRPr lang="hu-HU" dirty="0"/>
          </a:p>
          <a:p>
            <a:r>
              <a:rPr lang="hu-HU" dirty="0"/>
              <a:t>linkedList.removeStart()</a:t>
            </a:r>
          </a:p>
        </p:txBody>
      </p:sp>
    </p:spTree>
    <p:extLst>
      <p:ext uri="{BB962C8B-B14F-4D97-AF65-F5344CB8AC3E}">
        <p14:creationId xmlns:p14="http://schemas.microsoft.com/office/powerpoint/2010/main" val="3938721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the beginning of the list is always very fast: we do not have to search</a:t>
            </a:r>
          </a:p>
          <a:p>
            <a:r>
              <a:rPr lang="hu-HU" dirty="0"/>
              <a:t>	the item, we just have to update the references accordingly</a:t>
            </a:r>
          </a:p>
          <a:p>
            <a:r>
              <a:rPr lang="hu-HU" dirty="0"/>
              <a:t>		O(1) time complexity</a:t>
            </a:r>
          </a:p>
          <a:p>
            <a:endParaRPr lang="hu-HU" dirty="0"/>
          </a:p>
          <a:p>
            <a:r>
              <a:rPr lang="hu-HU" dirty="0"/>
              <a:t>linkedList.removeStart()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936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the beginning of the list is always very fast: we do not have to search</a:t>
            </a:r>
          </a:p>
          <a:p>
            <a:r>
              <a:rPr lang="hu-HU" dirty="0"/>
              <a:t>	the item, we just have to update the references accordingly</a:t>
            </a:r>
          </a:p>
          <a:p>
            <a:r>
              <a:rPr lang="hu-HU" dirty="0"/>
              <a:t>		O(1) time complexity</a:t>
            </a:r>
          </a:p>
          <a:p>
            <a:endParaRPr lang="hu-HU" dirty="0"/>
          </a:p>
          <a:p>
            <a:r>
              <a:rPr lang="hu-HU" dirty="0"/>
              <a:t>linkedList.removeStart()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98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the beginning of the list is always very fast: we do not have to search</a:t>
            </a:r>
          </a:p>
          <a:p>
            <a:r>
              <a:rPr lang="hu-HU" dirty="0"/>
              <a:t>	the item, we just have to update the references accordingly</a:t>
            </a:r>
          </a:p>
          <a:p>
            <a:r>
              <a:rPr lang="hu-HU" dirty="0"/>
              <a:t>		O(1) time complexity</a:t>
            </a:r>
          </a:p>
          <a:p>
            <a:endParaRPr lang="hu-HU" dirty="0"/>
          </a:p>
          <a:p>
            <a:r>
              <a:rPr lang="hu-HU" dirty="0"/>
              <a:t>linkedList.removeStart()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19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719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the beginning of the list is always very fast: we do not have to search</a:t>
            </a:r>
          </a:p>
          <a:p>
            <a:r>
              <a:rPr lang="hu-HU" dirty="0"/>
              <a:t>	the item, we just have to update the references accordingly</a:t>
            </a:r>
          </a:p>
          <a:p>
            <a:r>
              <a:rPr lang="hu-HU" dirty="0"/>
              <a:t>		O(1) time complexity</a:t>
            </a:r>
          </a:p>
          <a:p>
            <a:endParaRPr lang="hu-HU" dirty="0"/>
          </a:p>
          <a:p>
            <a:r>
              <a:rPr lang="hu-HU" dirty="0"/>
              <a:t>linkedList.removeStart()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61729" y="5116940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just to remove it, very simple and fast operation !!!</a:t>
            </a:r>
          </a:p>
        </p:txBody>
      </p:sp>
    </p:spTree>
    <p:extLst>
      <p:ext uri="{BB962C8B-B14F-4D97-AF65-F5344CB8AC3E}">
        <p14:creationId xmlns:p14="http://schemas.microsoft.com/office/powerpoint/2010/main" val="1247893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1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8345" y="1339402"/>
            <a:ext cx="1790163" cy="1790163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--------------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2908" y="1339402"/>
            <a:ext cx="60917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A single node</a:t>
            </a:r>
            <a:r>
              <a:rPr lang="hu-HU" dirty="0"/>
              <a:t>:</a:t>
            </a:r>
          </a:p>
          <a:p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/>
              <a:t>contains data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integer, double or custom object</a:t>
            </a:r>
          </a:p>
          <a:p>
            <a:pPr marL="285750" indent="-285750">
              <a:buFontTx/>
              <a:buChar char="-"/>
            </a:pPr>
            <a:r>
              <a:rPr lang="hu-HU" dirty="0"/>
              <a:t>contains a reference pointing to the next node in </a:t>
            </a:r>
          </a:p>
          <a:p>
            <a:pPr lvl="1"/>
            <a:r>
              <a:rPr lang="hu-HU" dirty="0"/>
              <a:t>the linked list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558345" y="3850783"/>
            <a:ext cx="2980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class Node {</a:t>
            </a:r>
          </a:p>
          <a:p>
            <a:endParaRPr lang="hu-HU" dirty="0"/>
          </a:p>
          <a:p>
            <a:r>
              <a:rPr lang="hu-HU" dirty="0"/>
              <a:t>	data</a:t>
            </a:r>
          </a:p>
          <a:p>
            <a:r>
              <a:rPr lang="hu-HU" dirty="0"/>
              <a:t>	Node nextNode</a:t>
            </a:r>
          </a:p>
          <a:p>
            <a:endParaRPr lang="hu-HU" dirty="0"/>
          </a:p>
          <a:p>
            <a:r>
              <a:rPr lang="hu-HU" dirty="0"/>
              <a:t>	...</a:t>
            </a:r>
          </a:p>
          <a:p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2130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 it the item we are looking for? NO, keep going</a:t>
            </a:r>
          </a:p>
        </p:txBody>
      </p:sp>
    </p:spTree>
    <p:extLst>
      <p:ext uri="{BB962C8B-B14F-4D97-AF65-F5344CB8AC3E}">
        <p14:creationId xmlns:p14="http://schemas.microsoft.com/office/powerpoint/2010/main" val="2585023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 it the item we are looking for? NO, keep going</a:t>
            </a:r>
          </a:p>
        </p:txBody>
      </p:sp>
    </p:spTree>
    <p:extLst>
      <p:ext uri="{BB962C8B-B14F-4D97-AF65-F5344CB8AC3E}">
        <p14:creationId xmlns:p14="http://schemas.microsoft.com/office/powerpoint/2010/main" val="1258540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 it the item we are looking for? NO, keep going</a:t>
            </a:r>
          </a:p>
        </p:txBody>
      </p:sp>
    </p:spTree>
    <p:extLst>
      <p:ext uri="{BB962C8B-B14F-4D97-AF65-F5344CB8AC3E}">
        <p14:creationId xmlns:p14="http://schemas.microsoft.com/office/powerpoint/2010/main" val="1180282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 it the item we are looking for? NO, keep going</a:t>
            </a:r>
          </a:p>
        </p:txBody>
      </p:sp>
    </p:spTree>
    <p:extLst>
      <p:ext uri="{BB962C8B-B14F-4D97-AF65-F5344CB8AC3E}">
        <p14:creationId xmlns:p14="http://schemas.microsoft.com/office/powerpoint/2010/main" val="2053378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 it the item we are looking for? YES</a:t>
            </a:r>
          </a:p>
        </p:txBody>
      </p:sp>
    </p:spTree>
    <p:extLst>
      <p:ext uri="{BB962C8B-B14F-4D97-AF65-F5344CB8AC3E}">
        <p14:creationId xmlns:p14="http://schemas.microsoft.com/office/powerpoint/2010/main" val="1379883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87487" y="3617184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11734" y="403761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5965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 it the item we are looking for? YES, we just have to update the</a:t>
            </a:r>
          </a:p>
          <a:p>
            <a:r>
              <a:rPr lang="hu-HU" dirty="0"/>
              <a:t>	references: the previous node should point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704806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3" name="Rectangle 2"/>
          <p:cNvSpPr/>
          <p:nvPr/>
        </p:nvSpPr>
        <p:spPr>
          <a:xfrm>
            <a:off x="7470040" y="2771971"/>
            <a:ext cx="824247" cy="824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>
            <a:endCxn id="16" idx="1"/>
          </p:cNvCxnSpPr>
          <p:nvPr/>
        </p:nvCxnSpPr>
        <p:spPr>
          <a:xfrm flipV="1">
            <a:off x="6585965" y="3994506"/>
            <a:ext cx="2627291" cy="138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3256" y="3582382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6294" y="382451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0037503" y="40028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 it the item we are looking for? YES, we just have to update the</a:t>
            </a:r>
          </a:p>
          <a:p>
            <a:r>
              <a:rPr lang="hu-HU" dirty="0"/>
              <a:t>	references: the previous node should point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679566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>
            <a:stCxn id="7" idx="3"/>
            <a:endCxn id="16" idx="1"/>
          </p:cNvCxnSpPr>
          <p:nvPr/>
        </p:nvCxnSpPr>
        <p:spPr>
          <a:xfrm>
            <a:off x="6551071" y="4008342"/>
            <a:ext cx="97505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261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29162" y="383835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350371" y="4016644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 it the item we are looking for? YES, we just have to update the</a:t>
            </a:r>
          </a:p>
          <a:p>
            <a:r>
              <a:rPr lang="hu-HU" dirty="0"/>
              <a:t>	references: the previous node should point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367321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r>
              <a:rPr lang="hu-HU" dirty="0"/>
              <a:t>linkedList.remove(10)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68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8" name="Straight Arrow Connector 7"/>
          <p:cNvCxnSpPr>
            <a:stCxn id="7" idx="3"/>
            <a:endCxn id="16" idx="1"/>
          </p:cNvCxnSpPr>
          <p:nvPr/>
        </p:nvCxnSpPr>
        <p:spPr>
          <a:xfrm>
            <a:off x="6551071" y="4008342"/>
            <a:ext cx="97505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73647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2788" y="4008342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2984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72125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9807" y="3617184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18948" y="402930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26124" y="3596218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29162" y="383835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350371" y="4016644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7231" y="5087155"/>
            <a:ext cx="8031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SO: we have managed to get rid of node with data 10, but we had to </a:t>
            </a:r>
          </a:p>
          <a:p>
            <a:r>
              <a:rPr lang="hu-HU" dirty="0"/>
              <a:t>	traverse the list ... O(N) time complexity </a:t>
            </a:r>
          </a:p>
        </p:txBody>
      </p:sp>
    </p:spTree>
    <p:extLst>
      <p:ext uri="{BB962C8B-B14F-4D97-AF65-F5344CB8AC3E}">
        <p14:creationId xmlns:p14="http://schemas.microsoft.com/office/powerpoint/2010/main" val="2364756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remove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96287"/>
            <a:ext cx="92576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Remove item at a given point of the list is not always very fast: we have to search</a:t>
            </a:r>
          </a:p>
          <a:p>
            <a:r>
              <a:rPr lang="hu-HU" dirty="0"/>
              <a:t>	for the given item which may take lot of time if the item is at the end</a:t>
            </a:r>
          </a:p>
          <a:p>
            <a:r>
              <a:rPr lang="hu-HU" dirty="0"/>
              <a:t>		of the list</a:t>
            </a:r>
          </a:p>
          <a:p>
            <a:r>
              <a:rPr lang="hu-HU" dirty="0"/>
              <a:t>			O(N) time complexity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	Remove items at the beginning:  O(1)</a:t>
            </a:r>
          </a:p>
          <a:p>
            <a:r>
              <a:rPr lang="hu-HU" dirty="0"/>
              <a:t>	Remove items at given positions:  O(N) in the main</a:t>
            </a:r>
          </a:p>
        </p:txBody>
      </p:sp>
    </p:spTree>
    <p:extLst>
      <p:ext uri="{BB962C8B-B14F-4D97-AF65-F5344CB8AC3E}">
        <p14:creationId xmlns:p14="http://schemas.microsoft.com/office/powerpoint/2010/main" val="184433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706" y="1279302"/>
            <a:ext cx="8946541" cy="5578698"/>
          </a:xfrm>
        </p:spPr>
        <p:txBody>
          <a:bodyPr>
            <a:normAutofit/>
          </a:bodyPr>
          <a:lstStyle/>
          <a:p>
            <a:r>
              <a:rPr lang="hu-HU" dirty="0"/>
              <a:t>E</a:t>
            </a:r>
            <a:r>
              <a:rPr lang="en-US" dirty="0"/>
              <a:t>ach node is composed of a data and a reference</a:t>
            </a:r>
            <a:r>
              <a:rPr lang="hu-HU" dirty="0"/>
              <a:t>/link </a:t>
            </a:r>
            <a:r>
              <a:rPr lang="en-US" dirty="0"/>
              <a:t>to the next node in the sequence</a:t>
            </a:r>
            <a:endParaRPr lang="hu-HU" dirty="0"/>
          </a:p>
          <a:p>
            <a:r>
              <a:rPr lang="hu-HU" dirty="0"/>
              <a:t>Simple </a:t>
            </a:r>
            <a:r>
              <a:rPr lang="en-US" dirty="0"/>
              <a:t>and </a:t>
            </a:r>
            <a:r>
              <a:rPr lang="hu-HU" dirty="0"/>
              <a:t>very </a:t>
            </a:r>
            <a:r>
              <a:rPr lang="en-US" dirty="0"/>
              <a:t>common data structure</a:t>
            </a:r>
            <a:r>
              <a:rPr lang="hu-HU" dirty="0"/>
              <a:t> !!!</a:t>
            </a:r>
          </a:p>
          <a:p>
            <a:r>
              <a:rPr lang="en-US" dirty="0"/>
              <a:t>They can be used to implement several other common data type</a:t>
            </a:r>
            <a:r>
              <a:rPr lang="hu-HU" dirty="0"/>
              <a:t>s:</a:t>
            </a:r>
            <a:r>
              <a:rPr lang="en-US" dirty="0"/>
              <a:t> stacks, queues</a:t>
            </a:r>
            <a:endParaRPr lang="hu-HU" dirty="0"/>
          </a:p>
          <a:p>
            <a:r>
              <a:rPr lang="hu-HU" dirty="0"/>
              <a:t>Simple </a:t>
            </a:r>
            <a:r>
              <a:rPr lang="en-US" dirty="0"/>
              <a:t>linked lists by themselves </a:t>
            </a:r>
            <a:r>
              <a:rPr lang="en-US" b="1" dirty="0">
                <a:solidFill>
                  <a:srgbClr val="FF0000"/>
                </a:solidFill>
              </a:rPr>
              <a:t>do not allow random access</a:t>
            </a:r>
            <a:r>
              <a:rPr lang="en-US" dirty="0"/>
              <a:t> to the data</a:t>
            </a:r>
            <a:r>
              <a:rPr lang="hu-HU" dirty="0"/>
              <a:t>  // so we can not use indexes ... getItem(int index) !!!</a:t>
            </a:r>
          </a:p>
          <a:p>
            <a:r>
              <a:rPr lang="hu-HU" dirty="0"/>
              <a:t>M</a:t>
            </a:r>
            <a:r>
              <a:rPr lang="en-US" dirty="0"/>
              <a:t>any basic operations such as obtaining the last node of the list</a:t>
            </a:r>
            <a:r>
              <a:rPr lang="hu-HU" dirty="0"/>
              <a:t> </a:t>
            </a:r>
            <a:r>
              <a:rPr lang="en-US" dirty="0"/>
              <a:t>or finding a node that contains a given </a:t>
            </a:r>
            <a:r>
              <a:rPr lang="en-US" dirty="0" err="1"/>
              <a:t>dat</a:t>
            </a:r>
            <a:r>
              <a:rPr lang="hu-HU" dirty="0"/>
              <a:t>a </a:t>
            </a:r>
            <a:r>
              <a:rPr lang="en-US" dirty="0"/>
              <a:t>or locating the place where a new node should be inserted — require </a:t>
            </a:r>
            <a:r>
              <a:rPr lang="en-US" b="1" dirty="0">
                <a:solidFill>
                  <a:srgbClr val="FF0000"/>
                </a:solidFill>
              </a:rPr>
              <a:t>sequential scanning</a:t>
            </a:r>
            <a:r>
              <a:rPr lang="en-US" dirty="0"/>
              <a:t> of most or all of the list elements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0073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Problems with linked lists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94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cxnSp>
        <p:nvCxnSpPr>
          <p:cNvPr id="5" name="Straight Arrow Connector 4"/>
          <p:cNvCxnSpPr>
            <a:stCxn id="4" idx="3"/>
            <a:endCxn id="12" idx="1"/>
          </p:cNvCxnSpPr>
          <p:nvPr/>
        </p:nvCxnSpPr>
        <p:spPr>
          <a:xfrm>
            <a:off x="7233651" y="2166663"/>
            <a:ext cx="97505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56227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15368" y="2166663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95564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54705" y="218762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42387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01528" y="218762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087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11742" y="199667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032951" y="217496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9859" y="3541690"/>
            <a:ext cx="8533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get from 4 to 25 because we just have to hop to the next nodes</a:t>
            </a:r>
          </a:p>
          <a:p>
            <a:r>
              <a:rPr lang="hu-HU" dirty="0"/>
              <a:t>	BUT we can not go from 25 to 4 because the references are in the </a:t>
            </a:r>
          </a:p>
          <a:p>
            <a:r>
              <a:rPr lang="hu-HU" dirty="0"/>
              <a:t>		opposite directions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2495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Problems with linked lists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94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6" name="Rectangle 5"/>
          <p:cNvSpPr/>
          <p:nvPr/>
        </p:nvSpPr>
        <p:spPr>
          <a:xfrm>
            <a:off x="4656227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564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2387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01528" y="223914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087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50834" y="19365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071585" y="2121206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72027" y="2059307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41001" y="223999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711500" y="2060157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15368" y="222470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85867" y="2044863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68545" y="221267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39044" y="2032833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48706" y="3309871"/>
            <a:ext cx="86308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get from 4 to 25 because we just have to hop to the next node</a:t>
            </a:r>
          </a:p>
          <a:p>
            <a:r>
              <a:rPr lang="hu-HU" dirty="0"/>
              <a:t>	BUT we can not go from 25 to 4 because the references are in the </a:t>
            </a:r>
          </a:p>
          <a:p>
            <a:r>
              <a:rPr lang="hu-HU" dirty="0"/>
              <a:t>		opposite directions !!!</a:t>
            </a:r>
          </a:p>
          <a:p>
            <a:endParaRPr lang="hu-HU" dirty="0"/>
          </a:p>
          <a:p>
            <a:r>
              <a:rPr lang="hu-HU" dirty="0"/>
              <a:t>Solution: doubly linked list </a:t>
            </a:r>
            <a:r>
              <a:rPr lang="hu-HU" dirty="0">
                <a:sym typeface="Wingdings" panose="05000000000000000000" pitchFamily="2" charset="2"/>
              </a:rPr>
              <a:t> Node class has two references, one pointing to</a:t>
            </a:r>
          </a:p>
          <a:p>
            <a:r>
              <a:rPr lang="hu-HU" dirty="0">
                <a:sym typeface="Wingdings" panose="05000000000000000000" pitchFamily="2" charset="2"/>
              </a:rPr>
              <a:t>	the next node, one pointing to the previous node</a:t>
            </a: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5825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Problems with linked lists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94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6" name="Rectangle 5"/>
          <p:cNvSpPr/>
          <p:nvPr/>
        </p:nvSpPr>
        <p:spPr>
          <a:xfrm>
            <a:off x="4656227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564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2387" y="1775505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01528" y="223914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208704" y="1754539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50834" y="193654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071585" y="2121206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8706" y="3309871"/>
            <a:ext cx="90348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get from 4 to 25 because we just have to hop to the next node</a:t>
            </a:r>
          </a:p>
          <a:p>
            <a:r>
              <a:rPr lang="hu-HU" dirty="0"/>
              <a:t>	BUT we can not go from 25 to 4 because the references are in the </a:t>
            </a:r>
          </a:p>
          <a:p>
            <a:r>
              <a:rPr lang="hu-HU" dirty="0"/>
              <a:t>		opposite directions !!!</a:t>
            </a:r>
          </a:p>
          <a:p>
            <a:endParaRPr lang="hu-HU" dirty="0"/>
          </a:p>
          <a:p>
            <a:r>
              <a:rPr lang="hu-HU" dirty="0"/>
              <a:t>Solution: doubly linked list </a:t>
            </a:r>
            <a:r>
              <a:rPr lang="hu-HU" dirty="0">
                <a:sym typeface="Wingdings" panose="05000000000000000000" pitchFamily="2" charset="2"/>
              </a:rPr>
              <a:t> Node class has two references, one pointing to</a:t>
            </a:r>
          </a:p>
          <a:p>
            <a:r>
              <a:rPr lang="hu-HU" dirty="0">
                <a:sym typeface="Wingdings" panose="05000000000000000000" pitchFamily="2" charset="2"/>
              </a:rPr>
              <a:t>	the next node, one pointing to the previous node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OK we can get from everywhere to everywhere BUT it is not so memory friendly,</a:t>
            </a:r>
          </a:p>
          <a:p>
            <a:r>
              <a:rPr lang="hu-HU" dirty="0">
                <a:sym typeface="Wingdings" panose="05000000000000000000" pitchFamily="2" charset="2"/>
              </a:rPr>
              <a:t>	we have to store lots of references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BUT there is no need to track the previous node during traversal !!!</a:t>
            </a:r>
            <a:endParaRPr lang="hu-HU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972027" y="2059307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41001" y="2239995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711500" y="2060157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15368" y="222470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85867" y="2044863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68545" y="221267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39044" y="2032833"/>
            <a:ext cx="90900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14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lists VS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4718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1.) </a:t>
            </a:r>
            <a:r>
              <a:rPr lang="hu-HU" b="1" u="sng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8344"/>
            <a:ext cx="8946541" cy="479094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Search operation yields the same result for both data structure</a:t>
            </a:r>
          </a:p>
          <a:p>
            <a:r>
              <a:rPr lang="en-US" dirty="0" err="1"/>
              <a:t>ArrayList</a:t>
            </a:r>
            <a:r>
              <a:rPr lang="en-US" dirty="0"/>
              <a:t> search operation is pretty fast compared to the </a:t>
            </a:r>
            <a:r>
              <a:rPr lang="en-US" dirty="0" err="1"/>
              <a:t>LinkedList</a:t>
            </a:r>
            <a:r>
              <a:rPr lang="en-US" dirty="0"/>
              <a:t> search operation</a:t>
            </a:r>
            <a:endParaRPr lang="hu-HU" dirty="0"/>
          </a:p>
          <a:p>
            <a:r>
              <a:rPr lang="hu-HU" dirty="0"/>
              <a:t>We can use random access with arrays: getItem(int index) which is O(1) time complexity</a:t>
            </a:r>
          </a:p>
          <a:p>
            <a:r>
              <a:rPr lang="hu-HU" dirty="0"/>
              <a:t>LinkedList performance is O(N) time complexity</a:t>
            </a:r>
          </a:p>
          <a:p>
            <a:r>
              <a:rPr lang="hu-HU" dirty="0"/>
              <a:t>So the conclusion: ArrayList is better for this operation </a:t>
            </a:r>
          </a:p>
          <a:p>
            <a:r>
              <a:rPr lang="hu-HU" u="sng" dirty="0"/>
              <a:t>Why?</a:t>
            </a:r>
          </a:p>
          <a:p>
            <a:r>
              <a:rPr lang="en-US" dirty="0" err="1"/>
              <a:t>ArrayList</a:t>
            </a:r>
            <a:r>
              <a:rPr lang="en-US" dirty="0"/>
              <a:t> maintains index based system for its elements as it uses array data structure implicitly which makes it faster for searching an element in the list</a:t>
            </a:r>
            <a:endParaRPr lang="hu-HU" dirty="0"/>
          </a:p>
          <a:p>
            <a:r>
              <a:rPr lang="en-US" dirty="0"/>
              <a:t>On the other </a:t>
            </a:r>
            <a:r>
              <a:rPr lang="hu-HU" dirty="0"/>
              <a:t>hand LinkedList </a:t>
            </a:r>
            <a:r>
              <a:rPr lang="en-US" dirty="0"/>
              <a:t>requires the traversal through all the </a:t>
            </a:r>
            <a:r>
              <a:rPr lang="hu-HU" dirty="0"/>
              <a:t>items </a:t>
            </a:r>
            <a:r>
              <a:rPr lang="en-US" dirty="0"/>
              <a:t>for searching an element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1881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2.) </a:t>
            </a:r>
            <a:r>
              <a:rPr lang="hu-HU" b="1" u="sng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8344"/>
            <a:ext cx="8946541" cy="4790941"/>
          </a:xfrm>
        </p:spPr>
        <p:txBody>
          <a:bodyPr>
            <a:normAutofit/>
          </a:bodyPr>
          <a:lstStyle/>
          <a:p>
            <a:r>
              <a:rPr lang="hu-HU" dirty="0"/>
              <a:t>LinkedList remove operation takes O(1) time if we remove items from the beginning and usually this is the case</a:t>
            </a:r>
          </a:p>
          <a:p>
            <a:r>
              <a:rPr lang="hu-HU" dirty="0"/>
              <a:t>ArrayList: removing first element ( so at the beginning ) takes O(N) time, removing the last item takes O(1) times</a:t>
            </a:r>
          </a:p>
          <a:p>
            <a:r>
              <a:rPr lang="hu-HU" dirty="0"/>
              <a:t>But on average: we have to reconstruct the array when removing</a:t>
            </a:r>
          </a:p>
          <a:p>
            <a:r>
              <a:rPr lang="hu-HU" dirty="0"/>
              <a:t>So the conculsion</a:t>
            </a:r>
            <a:r>
              <a:rPr lang="hu-HU" dirty="0">
                <a:solidFill>
                  <a:srgbClr val="FFFF00"/>
                </a:solidFill>
              </a:rPr>
              <a:t>: LinkedList is better for this operation</a:t>
            </a:r>
          </a:p>
          <a:p>
            <a:r>
              <a:rPr lang="hu-HU" u="sng" dirty="0"/>
              <a:t>Why?</a:t>
            </a:r>
          </a:p>
          <a:p>
            <a:r>
              <a:rPr lang="hu-HU" dirty="0"/>
              <a:t>LinkedList basically operates with pointers: </a:t>
            </a:r>
            <a:r>
              <a:rPr lang="en-US" dirty="0"/>
              <a:t>removal only requires change in the pointer location</a:t>
            </a:r>
            <a:r>
              <a:rPr lang="hu-HU" dirty="0"/>
              <a:t> which can be done very fast</a:t>
            </a:r>
          </a:p>
        </p:txBody>
      </p:sp>
    </p:spTree>
    <p:extLst>
      <p:ext uri="{BB962C8B-B14F-4D97-AF65-F5344CB8AC3E}">
        <p14:creationId xmlns:p14="http://schemas.microsoft.com/office/powerpoint/2010/main" val="1488531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3.) </a:t>
            </a:r>
            <a:r>
              <a:rPr lang="hu-HU" b="1" u="sng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8344"/>
            <a:ext cx="8946541" cy="4790941"/>
          </a:xfrm>
        </p:spPr>
        <p:txBody>
          <a:bodyPr>
            <a:normAutofit/>
          </a:bodyPr>
          <a:lstStyle/>
          <a:p>
            <a:r>
              <a:rPr lang="hu-HU" dirty="0"/>
              <a:t>Arrays do not need any extra memory</a:t>
            </a:r>
          </a:p>
          <a:p>
            <a:r>
              <a:rPr lang="hu-HU" dirty="0"/>
              <a:t>LinkedLists on the other hand do need </a:t>
            </a:r>
            <a:r>
              <a:rPr lang="hu-HU" dirty="0">
                <a:solidFill>
                  <a:srgbClr val="FFFF00"/>
                </a:solidFill>
              </a:rPr>
              <a:t>extra memory</a:t>
            </a:r>
            <a:r>
              <a:rPr lang="hu-HU" dirty="0"/>
              <a:t> because of the references / pointers</a:t>
            </a:r>
          </a:p>
          <a:p>
            <a:r>
              <a:rPr lang="hu-HU" dirty="0"/>
              <a:t>So in this aspect: </a:t>
            </a:r>
            <a:r>
              <a:rPr lang="hu-HU" dirty="0">
                <a:solidFill>
                  <a:srgbClr val="FFFF00"/>
                </a:solidFill>
              </a:rPr>
              <a:t>arrays are better</a:t>
            </a:r>
            <a:r>
              <a:rPr lang="hu-HU" dirty="0"/>
              <a:t>, they are memory friendly !!!</a:t>
            </a:r>
          </a:p>
        </p:txBody>
      </p:sp>
    </p:spTree>
    <p:extLst>
      <p:ext uri="{BB962C8B-B14F-4D97-AF65-F5344CB8AC3E}">
        <p14:creationId xmlns:p14="http://schemas.microsoft.com/office/powerpoint/2010/main" val="4269154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800739"/>
              </p:ext>
            </p:extLst>
          </p:nvPr>
        </p:nvGraphicFramePr>
        <p:xfrm>
          <a:off x="1879780" y="2385858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LinkedList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Search</a:t>
                      </a:r>
                      <a:r>
                        <a:rPr lang="hu-HU" baseline="0" dirty="0"/>
                        <a:t>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Insert at the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Insert at the</a:t>
                      </a:r>
                      <a:r>
                        <a:rPr lang="hu-HU" baseline="0" dirty="0"/>
                        <a:t> end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Waste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777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Operation system </a:t>
            </a:r>
            <a:r>
              <a:rPr lang="en-US" dirty="0"/>
              <a:t>uses almost </a:t>
            </a:r>
            <a:r>
              <a:rPr lang="en-US" dirty="0">
                <a:solidFill>
                  <a:srgbClr val="FFFF00"/>
                </a:solidFill>
              </a:rPr>
              <a:t>all the important data structures</a:t>
            </a:r>
            <a:r>
              <a:rPr lang="en-US" dirty="0"/>
              <a:t>. Let’s talk about the real-world applications of </a:t>
            </a:r>
            <a:r>
              <a:rPr lang="en-US" b="1" dirty="0"/>
              <a:t>linked lists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Low level memory management</a:t>
            </a:r>
          </a:p>
          <a:p>
            <a:pPr lvl="2"/>
            <a:r>
              <a:rPr lang="en-US" dirty="0"/>
              <a:t>Linked lists are important in low level memory management</a:t>
            </a:r>
          </a:p>
          <a:p>
            <a:pPr lvl="3"/>
            <a:r>
              <a:rPr lang="en-US" dirty="0"/>
              <a:t>When dealing with C program malloc() and free() functions</a:t>
            </a:r>
          </a:p>
          <a:p>
            <a:pPr lvl="2"/>
            <a:r>
              <a:rPr lang="en-US" dirty="0"/>
              <a:t>With these built-in functions we can </a:t>
            </a:r>
            <a:r>
              <a:rPr lang="en-US" dirty="0">
                <a:solidFill>
                  <a:srgbClr val="FFFF00"/>
                </a:solidFill>
              </a:rPr>
              <a:t>manipulate the heap memory</a:t>
            </a:r>
          </a:p>
          <a:p>
            <a:pPr lvl="3"/>
            <a:r>
              <a:rPr lang="en-US" dirty="0"/>
              <a:t>Char* </a:t>
            </a:r>
            <a:r>
              <a:rPr lang="en-US" dirty="0" err="1"/>
              <a:t>char_ptr</a:t>
            </a:r>
            <a:r>
              <a:rPr lang="en-US" dirty="0"/>
              <a:t> = (char*) malloc(30);  //allocates 30 bytes of memory in the heap</a:t>
            </a:r>
          </a:p>
          <a:p>
            <a:pPr lvl="1"/>
            <a:r>
              <a:rPr lang="en-US" dirty="0"/>
              <a:t>Applications in Windows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Alt-Tab</a:t>
            </a:r>
            <a:r>
              <a:rPr lang="en-US" dirty="0"/>
              <a:t>: showing the windows that are linked lists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072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 system uses almost all the important data structures. Let’s talk about the real-world applications of </a:t>
            </a:r>
            <a:r>
              <a:rPr lang="en-US" b="1" dirty="0"/>
              <a:t>linked lists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Applications in Windows</a:t>
            </a:r>
          </a:p>
          <a:p>
            <a:pPr lvl="2"/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PhotoViewer</a:t>
            </a:r>
            <a:r>
              <a:rPr lang="en-US" dirty="0">
                <a:solidFill>
                  <a:srgbClr val="FF0000"/>
                </a:solidFill>
              </a:rPr>
              <a:t> application </a:t>
            </a:r>
            <a:r>
              <a:rPr lang="en-US" dirty="0"/>
              <a:t>is another example of linked list</a:t>
            </a:r>
          </a:p>
          <a:p>
            <a:pPr lvl="3"/>
            <a:r>
              <a:rPr lang="en-US" dirty="0"/>
              <a:t>Next photo: next node in the linked list</a:t>
            </a:r>
          </a:p>
          <a:p>
            <a:pPr lvl="3"/>
            <a:r>
              <a:rPr lang="en-US" dirty="0"/>
              <a:t>Previous photo: previous node in the linked list</a:t>
            </a:r>
          </a:p>
          <a:p>
            <a:pPr lvl="1"/>
            <a:r>
              <a:rPr lang="en-US" dirty="0"/>
              <a:t>Blockchains (</a:t>
            </a:r>
            <a:r>
              <a:rPr lang="en-US" dirty="0" err="1"/>
              <a:t>BitCoin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blockchain is basically a simple linked list where blocks are cryptographically linked together</a:t>
            </a:r>
          </a:p>
          <a:p>
            <a:pPr lvl="3"/>
            <a:r>
              <a:rPr lang="en-US" dirty="0"/>
              <a:t>So the blockchain itself is a linked list with hash-pointers</a:t>
            </a:r>
          </a:p>
          <a:p>
            <a:pPr lvl="3"/>
            <a:r>
              <a:rPr lang="en-US" dirty="0"/>
              <a:t>Every node in the blockchain has 2 hash values: own hash and the hash value of previous block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54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Linked lists are dynamic data structures (arrays are not !!!)</a:t>
            </a:r>
          </a:p>
          <a:p>
            <a:r>
              <a:rPr lang="hu-HU" dirty="0"/>
              <a:t>It can allocate the needed memory in run-time</a:t>
            </a:r>
          </a:p>
          <a:p>
            <a:r>
              <a:rPr lang="hu-HU" dirty="0"/>
              <a:t>Very efficient if we want to manipulate the </a:t>
            </a:r>
            <a:r>
              <a:rPr lang="hu-HU" dirty="0">
                <a:solidFill>
                  <a:srgbClr val="FFFF00"/>
                </a:solidFill>
              </a:rPr>
              <a:t>first</a:t>
            </a:r>
            <a:r>
              <a:rPr lang="hu-HU" dirty="0"/>
              <a:t> elements </a:t>
            </a:r>
          </a:p>
          <a:p>
            <a:r>
              <a:rPr lang="hu-HU" b="1" dirty="0">
                <a:solidFill>
                  <a:srgbClr val="FFFF00"/>
                </a:solidFill>
              </a:rPr>
              <a:t>EASY IMPLEMENTATION</a:t>
            </a:r>
          </a:p>
          <a:p>
            <a:r>
              <a:rPr lang="hu-HU" dirty="0"/>
              <a:t>Can store items with </a:t>
            </a:r>
            <a:r>
              <a:rPr lang="hu-HU" dirty="0">
                <a:solidFill>
                  <a:srgbClr val="FFFF00"/>
                </a:solidFill>
              </a:rPr>
              <a:t>different sizes</a:t>
            </a:r>
            <a:r>
              <a:rPr lang="hu-HU" dirty="0"/>
              <a:t>: a</a:t>
            </a:r>
            <a:r>
              <a:rPr lang="en-US" dirty="0"/>
              <a:t>n array assumes every element </a:t>
            </a:r>
            <a:r>
              <a:rPr lang="hu-HU" dirty="0"/>
              <a:t>to be</a:t>
            </a:r>
            <a:r>
              <a:rPr lang="en-US" dirty="0"/>
              <a:t> exactly t</a:t>
            </a:r>
            <a:r>
              <a:rPr lang="hu-HU" dirty="0"/>
              <a:t>he same</a:t>
            </a:r>
          </a:p>
          <a:p>
            <a:r>
              <a:rPr lang="hu-HU" dirty="0"/>
              <a:t>I</a:t>
            </a:r>
            <a:r>
              <a:rPr lang="en-US" dirty="0"/>
              <a:t>t's easier for a linked list to </a:t>
            </a:r>
            <a:r>
              <a:rPr lang="en-US" dirty="0">
                <a:solidFill>
                  <a:srgbClr val="FFFF00"/>
                </a:solidFill>
              </a:rPr>
              <a:t>grow organically</a:t>
            </a:r>
            <a:r>
              <a:rPr lang="en-US" dirty="0"/>
              <a:t>. An array's size needs to be known ahead of time, or re-created when it needs to grow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1794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LINKED LISTS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DOUBLY </a:t>
            </a:r>
            <a:r>
              <a:rPr lang="hu-HU" dirty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3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4989" y="3309380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3546966" y="389536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48488" y="3309379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8595486" y="3305085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6521987" y="3305085"/>
            <a:ext cx="1171977" cy="117197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10746254" y="371076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620465" y="3889058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693964" y="388906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767463" y="3889059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0899" y="2807103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node1		    node2	        node3	           node4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224" y="949080"/>
            <a:ext cx="9323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Doubly </a:t>
            </a:r>
            <a:r>
              <a:rPr lang="hu-HU" dirty="0"/>
              <a:t>Linked lists are composed of nodes and references / pointers pointing from</a:t>
            </a:r>
          </a:p>
          <a:p>
            <a:r>
              <a:rPr lang="hu-HU" dirty="0"/>
              <a:t>	one node to the other !!!</a:t>
            </a:r>
          </a:p>
          <a:p>
            <a:endParaRPr lang="hu-HU" dirty="0"/>
          </a:p>
          <a:p>
            <a:r>
              <a:rPr lang="hu-HU" dirty="0"/>
              <a:t>The last </a:t>
            </a:r>
            <a:r>
              <a:rPr lang="en-US" dirty="0"/>
              <a:t>and first </a:t>
            </a:r>
            <a:r>
              <a:rPr lang="hu-HU" dirty="0"/>
              <a:t>reference</a:t>
            </a:r>
            <a:r>
              <a:rPr lang="en-US" dirty="0"/>
              <a:t>s</a:t>
            </a:r>
            <a:r>
              <a:rPr lang="hu-HU" dirty="0"/>
              <a:t> </a:t>
            </a:r>
            <a:r>
              <a:rPr lang="en-US" dirty="0"/>
              <a:t>are</a:t>
            </a:r>
            <a:r>
              <a:rPr lang="hu-HU" dirty="0"/>
              <a:t> pointing to a </a:t>
            </a:r>
            <a:r>
              <a:rPr lang="hu-HU" b="1" dirty="0"/>
              <a:t>NULL</a:t>
            </a:r>
            <a:r>
              <a:rPr lang="hu-HU" dirty="0"/>
              <a:t> </a:t>
            </a:r>
          </a:p>
        </p:txBody>
      </p:sp>
      <p:cxnSp>
        <p:nvCxnSpPr>
          <p:cNvPr id="18" name="Straight Arrow Connector 5">
            <a:extLst>
              <a:ext uri="{FF2B5EF4-FFF2-40B4-BE49-F238E27FC236}">
                <a16:creationId xmlns:a16="http://schemas.microsoft.com/office/drawing/2014/main" id="{3D31B6DE-AA36-4008-BB67-AC2164B13A78}"/>
              </a:ext>
            </a:extLst>
          </p:cNvPr>
          <p:cNvCxnSpPr>
            <a:cxnSpLocks/>
          </p:cNvCxnSpPr>
          <p:nvPr/>
        </p:nvCxnSpPr>
        <p:spPr>
          <a:xfrm flipH="1" flipV="1">
            <a:off x="3546966" y="408010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>
            <a:extLst>
              <a:ext uri="{FF2B5EF4-FFF2-40B4-BE49-F238E27FC236}">
                <a16:creationId xmlns:a16="http://schemas.microsoft.com/office/drawing/2014/main" id="{4314E112-CE81-40FA-BAF1-D7B9E00E9588}"/>
              </a:ext>
            </a:extLst>
          </p:cNvPr>
          <p:cNvCxnSpPr>
            <a:cxnSpLocks/>
          </p:cNvCxnSpPr>
          <p:nvPr/>
        </p:nvCxnSpPr>
        <p:spPr>
          <a:xfrm flipH="1" flipV="1">
            <a:off x="5620465" y="4077731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5">
            <a:extLst>
              <a:ext uri="{FF2B5EF4-FFF2-40B4-BE49-F238E27FC236}">
                <a16:creationId xmlns:a16="http://schemas.microsoft.com/office/drawing/2014/main" id="{FE0B32C2-2566-44CF-8FD1-0B55E500A0E2}"/>
              </a:ext>
            </a:extLst>
          </p:cNvPr>
          <p:cNvCxnSpPr>
            <a:cxnSpLocks/>
          </p:cNvCxnSpPr>
          <p:nvPr/>
        </p:nvCxnSpPr>
        <p:spPr>
          <a:xfrm flipH="1" flipV="1">
            <a:off x="7693964" y="4082550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">
            <a:extLst>
              <a:ext uri="{FF2B5EF4-FFF2-40B4-BE49-F238E27FC236}">
                <a16:creationId xmlns:a16="http://schemas.microsoft.com/office/drawing/2014/main" id="{4F5BD4C2-535E-488A-A76A-68E17A895FA6}"/>
              </a:ext>
            </a:extLst>
          </p:cNvPr>
          <p:cNvCxnSpPr>
            <a:cxnSpLocks/>
          </p:cNvCxnSpPr>
          <p:nvPr/>
        </p:nvCxnSpPr>
        <p:spPr>
          <a:xfrm flipH="1" flipV="1">
            <a:off x="1473467" y="3889057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9">
            <a:extLst>
              <a:ext uri="{FF2B5EF4-FFF2-40B4-BE49-F238E27FC236}">
                <a16:creationId xmlns:a16="http://schemas.microsoft.com/office/drawing/2014/main" id="{DD65D3BD-895F-4FBC-A906-3A3BA90D756C}"/>
              </a:ext>
            </a:extLst>
          </p:cNvPr>
          <p:cNvSpPr txBox="1"/>
          <p:nvPr/>
        </p:nvSpPr>
        <p:spPr>
          <a:xfrm>
            <a:off x="766189" y="37043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NULL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5A4583BC-903E-45CB-A0F0-74B2677510FB}"/>
              </a:ext>
            </a:extLst>
          </p:cNvPr>
          <p:cNvSpPr txBox="1"/>
          <p:nvPr/>
        </p:nvSpPr>
        <p:spPr>
          <a:xfrm>
            <a:off x="5537917" y="5056741"/>
            <a:ext cx="411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 can access the head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can access the tail as well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64420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8345" y="1339402"/>
            <a:ext cx="1790163" cy="1790163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--------------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2908" y="1339402"/>
            <a:ext cx="6135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/>
              <a:t>A single node</a:t>
            </a:r>
            <a:r>
              <a:rPr lang="hu-HU" dirty="0"/>
              <a:t>:</a:t>
            </a:r>
          </a:p>
          <a:p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/>
              <a:t>contains data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integer, double or custom object</a:t>
            </a:r>
          </a:p>
          <a:p>
            <a:pPr marL="285750" indent="-285750">
              <a:buFontTx/>
              <a:buChar char="-"/>
            </a:pPr>
            <a:r>
              <a:rPr lang="hu-HU" dirty="0"/>
              <a:t>contains a reference pointing to the next node in the linked list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contains a reference pointing to the previous node in the linked list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558345" y="3850783"/>
            <a:ext cx="33682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class Node {</a:t>
            </a:r>
          </a:p>
          <a:p>
            <a:endParaRPr lang="hu-HU" dirty="0"/>
          </a:p>
          <a:p>
            <a:r>
              <a:rPr lang="hu-HU" dirty="0"/>
              <a:t>	data</a:t>
            </a:r>
          </a:p>
          <a:p>
            <a:r>
              <a:rPr lang="hu-HU" dirty="0"/>
              <a:t>	Node nextNode</a:t>
            </a:r>
            <a:endParaRPr lang="en-US" dirty="0"/>
          </a:p>
          <a:p>
            <a:r>
              <a:rPr lang="en-US" dirty="0"/>
              <a:t>	Node </a:t>
            </a:r>
            <a:r>
              <a:rPr lang="en-US"/>
              <a:t>previousNode</a:t>
            </a:r>
            <a:endParaRPr lang="hu-HU" dirty="0"/>
          </a:p>
          <a:p>
            <a:endParaRPr lang="hu-HU" dirty="0"/>
          </a:p>
          <a:p>
            <a:r>
              <a:rPr lang="hu-HU" dirty="0"/>
              <a:t>	...</a:t>
            </a:r>
          </a:p>
          <a:p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479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rgbClr val="FFFF00"/>
                </a:solidFill>
              </a:rPr>
              <a:t>Waste memory </a:t>
            </a:r>
            <a:r>
              <a:rPr lang="hu-HU" dirty="0"/>
              <a:t>because of the references</a:t>
            </a:r>
          </a:p>
          <a:p>
            <a:r>
              <a:rPr lang="en-US" dirty="0"/>
              <a:t>Nodes in a linked list must be read in order from the beginning as linked lists</a:t>
            </a:r>
            <a:r>
              <a:rPr lang="hu-HU" dirty="0"/>
              <a:t> have</a:t>
            </a:r>
            <a:r>
              <a:rPr lang="en-US" dirty="0"/>
              <a:t> sequential access</a:t>
            </a:r>
            <a:r>
              <a:rPr lang="hu-HU" dirty="0"/>
              <a:t> ( array items can be reached via indexes in </a:t>
            </a:r>
            <a:r>
              <a:rPr lang="hu-HU" b="1" dirty="0"/>
              <a:t>O(1)</a:t>
            </a:r>
            <a:r>
              <a:rPr lang="hu-HU" dirty="0"/>
              <a:t> time  !!! )</a:t>
            </a:r>
          </a:p>
          <a:p>
            <a:r>
              <a:rPr lang="en-US" dirty="0">
                <a:solidFill>
                  <a:srgbClr val="FFFF00"/>
                </a:solidFill>
              </a:rPr>
              <a:t>Difficulties</a:t>
            </a:r>
            <a:r>
              <a:rPr lang="en-US" dirty="0"/>
              <a:t> arise in linked lists when it comes to </a:t>
            </a:r>
            <a:r>
              <a:rPr lang="en-US" dirty="0">
                <a:solidFill>
                  <a:srgbClr val="FFFF00"/>
                </a:solidFill>
              </a:rPr>
              <a:t>reverse traversing</a:t>
            </a:r>
            <a:r>
              <a:rPr lang="en-US" dirty="0"/>
              <a:t>. Singly linked lists are extremely difficult to navigate backwards,</a:t>
            </a:r>
            <a:endParaRPr lang="hu-HU" dirty="0"/>
          </a:p>
          <a:p>
            <a:r>
              <a:rPr lang="hu-HU" dirty="0"/>
              <a:t>Solution: 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doubly linked lists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en-US" dirty="0"/>
              <a:t>easier to read,</a:t>
            </a:r>
            <a:r>
              <a:rPr lang="hu-HU" dirty="0"/>
              <a:t> but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memory is wasted </a:t>
            </a:r>
            <a:r>
              <a:rPr lang="en-US" dirty="0"/>
              <a:t>in allocating space for a back pointer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625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beginning of the linked list: very simple, we just have to</a:t>
            </a:r>
          </a:p>
          <a:p>
            <a:r>
              <a:rPr lang="hu-HU" dirty="0"/>
              <a:t>	update the references 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O(1) time complexity</a:t>
            </a:r>
            <a:endParaRPr lang="hu-HU" dirty="0">
              <a:solidFill>
                <a:srgbClr val="FFFF00"/>
              </a:solidFill>
            </a:endParaRPr>
          </a:p>
          <a:p>
            <a:endParaRPr lang="hu-HU" dirty="0"/>
          </a:p>
          <a:p>
            <a:r>
              <a:rPr lang="hu-HU" dirty="0"/>
              <a:t>linkedList.insertAtStart(10);</a:t>
            </a:r>
          </a:p>
        </p:txBody>
      </p:sp>
    </p:spTree>
    <p:extLst>
      <p:ext uri="{BB962C8B-B14F-4D97-AF65-F5344CB8AC3E}">
        <p14:creationId xmlns:p14="http://schemas.microsoft.com/office/powerpoint/2010/main" val="422753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beginning of the linked list: very simple, we just have to</a:t>
            </a:r>
          </a:p>
          <a:p>
            <a:r>
              <a:rPr lang="hu-HU" dirty="0"/>
              <a:t>	update the references  </a:t>
            </a:r>
            <a:r>
              <a:rPr lang="hu-HU" dirty="0">
                <a:sym typeface="Wingdings" panose="05000000000000000000" pitchFamily="2" charset="2"/>
              </a:rPr>
              <a:t> O(1) time complexity</a:t>
            </a:r>
            <a:endParaRPr lang="hu-HU" dirty="0"/>
          </a:p>
          <a:p>
            <a:endParaRPr lang="hu-HU" dirty="0"/>
          </a:p>
          <a:p>
            <a:r>
              <a:rPr lang="hu-HU" dirty="0"/>
              <a:t>linkedList.insertAtStart(10);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7156" y="3760630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0194" y="40027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911403" y="4181056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2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Linked list operations</a:t>
            </a:r>
            <a:r>
              <a:rPr lang="hu-HU" dirty="0"/>
              <a:t>   insertion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853248"/>
            <a:ext cx="865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items at the beginning of the linked list: very simple, we just have to</a:t>
            </a:r>
          </a:p>
          <a:p>
            <a:r>
              <a:rPr lang="hu-HU" dirty="0"/>
              <a:t>	update the references  </a:t>
            </a:r>
            <a:r>
              <a:rPr lang="hu-HU" dirty="0">
                <a:sym typeface="Wingdings" panose="05000000000000000000" pitchFamily="2" charset="2"/>
              </a:rPr>
              <a:t> O(1) time complexity</a:t>
            </a:r>
            <a:endParaRPr lang="hu-HU" dirty="0"/>
          </a:p>
          <a:p>
            <a:endParaRPr lang="hu-HU" dirty="0"/>
          </a:p>
          <a:p>
            <a:r>
              <a:rPr lang="hu-HU" dirty="0"/>
              <a:t>linkedList.insertAtStart(4);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7156" y="3760630"/>
            <a:ext cx="824247" cy="824247"/>
          </a:xfrm>
          <a:prstGeom prst="rect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0194" y="40027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NULL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911403" y="4181056"/>
            <a:ext cx="901522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812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4027</TotalTime>
  <Words>2059</Words>
  <Application>Microsoft Office PowerPoint</Application>
  <PresentationFormat>寬螢幕</PresentationFormat>
  <Paragraphs>597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7" baseType="lpstr">
      <vt:lpstr>Arial</vt:lpstr>
      <vt:lpstr>Century Gothic</vt:lpstr>
      <vt:lpstr>Wingdings</vt:lpstr>
      <vt:lpstr>Wingdings 3</vt:lpstr>
      <vt:lpstr>Ion</vt:lpstr>
      <vt:lpstr>LINKED LISTS</vt:lpstr>
      <vt:lpstr>PowerPoint 簡報</vt:lpstr>
      <vt:lpstr>PowerPoint 簡報</vt:lpstr>
      <vt:lpstr>PowerPoint 簡報</vt:lpstr>
      <vt:lpstr>Advantages</vt:lpstr>
      <vt:lpstr>Disadvantages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insertion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Linked list operations   remove</vt:lpstr>
      <vt:lpstr>Problems with linked lists</vt:lpstr>
      <vt:lpstr>Problems with linked lists</vt:lpstr>
      <vt:lpstr>Problems with linked lists</vt:lpstr>
      <vt:lpstr>Linked lists VS arrays</vt:lpstr>
      <vt:lpstr>1.) Search</vt:lpstr>
      <vt:lpstr>2.) Deletion</vt:lpstr>
      <vt:lpstr>3.) Memory management</vt:lpstr>
      <vt:lpstr>PowerPoint 簡報</vt:lpstr>
      <vt:lpstr>Applications</vt:lpstr>
      <vt:lpstr>Applications</vt:lpstr>
      <vt:lpstr>LINKED LISTS</vt:lpstr>
      <vt:lpstr>PowerPoint 簡報</vt:lpstr>
      <vt:lpstr>PowerPoint 簡報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Balazs Holczer</dc:creator>
  <cp:lastModifiedBy>Daniel</cp:lastModifiedBy>
  <cp:revision>104</cp:revision>
  <dcterms:created xsi:type="dcterms:W3CDTF">2015-02-20T11:28:05Z</dcterms:created>
  <dcterms:modified xsi:type="dcterms:W3CDTF">2019-05-16T06:04:29Z</dcterms:modified>
</cp:coreProperties>
</file>