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78"/>
  </p:notesMasterIdLst>
  <p:handoutMasterIdLst>
    <p:handoutMasterId r:id="rId79"/>
  </p:handoutMasterIdLst>
  <p:sldIdLst>
    <p:sldId id="834" r:id="rId2"/>
    <p:sldId id="1377" r:id="rId3"/>
    <p:sldId id="1515" r:id="rId4"/>
    <p:sldId id="1454" r:id="rId5"/>
    <p:sldId id="1552" r:id="rId6"/>
    <p:sldId id="1553" r:id="rId7"/>
    <p:sldId id="1554" r:id="rId8"/>
    <p:sldId id="1555" r:id="rId9"/>
    <p:sldId id="1556" r:id="rId10"/>
    <p:sldId id="1557" r:id="rId11"/>
    <p:sldId id="1546" r:id="rId12"/>
    <p:sldId id="1559" r:id="rId13"/>
    <p:sldId id="1560" r:id="rId14"/>
    <p:sldId id="1561" r:id="rId15"/>
    <p:sldId id="1578" r:id="rId16"/>
    <p:sldId id="1562" r:id="rId17"/>
    <p:sldId id="1563" r:id="rId18"/>
    <p:sldId id="1566" r:id="rId19"/>
    <p:sldId id="1564" r:id="rId20"/>
    <p:sldId id="1567" r:id="rId21"/>
    <p:sldId id="1565" r:id="rId22"/>
    <p:sldId id="1568" r:id="rId23"/>
    <p:sldId id="1569" r:id="rId24"/>
    <p:sldId id="1570" r:id="rId25"/>
    <p:sldId id="1571" r:id="rId26"/>
    <p:sldId id="1572" r:id="rId27"/>
    <p:sldId id="1573" r:id="rId28"/>
    <p:sldId id="1574" r:id="rId29"/>
    <p:sldId id="1575" r:id="rId30"/>
    <p:sldId id="1576" r:id="rId31"/>
    <p:sldId id="1558" r:id="rId32"/>
    <p:sldId id="1579" r:id="rId33"/>
    <p:sldId id="1580" r:id="rId34"/>
    <p:sldId id="1581" r:id="rId35"/>
    <p:sldId id="1582" r:id="rId36"/>
    <p:sldId id="1583" r:id="rId37"/>
    <p:sldId id="1584" r:id="rId38"/>
    <p:sldId id="1585" r:id="rId39"/>
    <p:sldId id="1586" r:id="rId40"/>
    <p:sldId id="1588" r:id="rId41"/>
    <p:sldId id="1589" r:id="rId42"/>
    <p:sldId id="1577" r:id="rId43"/>
    <p:sldId id="1591" r:id="rId44"/>
    <p:sldId id="1592" r:id="rId45"/>
    <p:sldId id="1593" r:id="rId46"/>
    <p:sldId id="1594" r:id="rId47"/>
    <p:sldId id="1595" r:id="rId48"/>
    <p:sldId id="1596" r:id="rId49"/>
    <p:sldId id="1597" r:id="rId50"/>
    <p:sldId id="1598" r:id="rId51"/>
    <p:sldId id="1599" r:id="rId52"/>
    <p:sldId id="1600" r:id="rId53"/>
    <p:sldId id="1601" r:id="rId54"/>
    <p:sldId id="1602" r:id="rId55"/>
    <p:sldId id="1603" r:id="rId56"/>
    <p:sldId id="1604" r:id="rId57"/>
    <p:sldId id="1605" r:id="rId58"/>
    <p:sldId id="1606" r:id="rId59"/>
    <p:sldId id="1607" r:id="rId60"/>
    <p:sldId id="1608" r:id="rId61"/>
    <p:sldId id="1609" r:id="rId62"/>
    <p:sldId id="1611" r:id="rId63"/>
    <p:sldId id="1612" r:id="rId64"/>
    <p:sldId id="1613" r:id="rId65"/>
    <p:sldId id="1614" r:id="rId66"/>
    <p:sldId id="1615" r:id="rId67"/>
    <p:sldId id="1616" r:id="rId68"/>
    <p:sldId id="1618" r:id="rId69"/>
    <p:sldId id="1619" r:id="rId70"/>
    <p:sldId id="1620" r:id="rId71"/>
    <p:sldId id="1621" r:id="rId72"/>
    <p:sldId id="1622" r:id="rId73"/>
    <p:sldId id="1623" r:id="rId74"/>
    <p:sldId id="1625" r:id="rId75"/>
    <p:sldId id="1624" r:id="rId76"/>
    <p:sldId id="1590" r:id="rId77"/>
  </p:sldIdLst>
  <p:sldSz cx="9144000" cy="6858000" type="screen4x3"/>
  <p:notesSz cx="7010400" cy="9296400"/>
  <p:defaultTextStyle>
    <a:defPPr>
      <a:defRPr lang="zh-TW"/>
    </a:defPPr>
    <a:lvl1pPr algn="ctr" rtl="0" fontAlgn="base">
      <a:lnSpc>
        <a:spcPct val="90000"/>
      </a:lnSpc>
      <a:spcBef>
        <a:spcPct val="20000"/>
      </a:spcBef>
      <a:spcAft>
        <a:spcPct val="0"/>
      </a:spcAft>
      <a:buClr>
        <a:schemeClr val="hlink"/>
      </a:buClr>
      <a:defRPr kumimoji="1" sz="2800" kern="1200">
        <a:solidFill>
          <a:srgbClr val="3333FF"/>
        </a:solidFill>
        <a:latin typeface="Courier New" pitchFamily="49" charset="0"/>
        <a:ea typeface="標楷體" pitchFamily="65" charset="-120"/>
        <a:cs typeface="+mn-cs"/>
      </a:defRPr>
    </a:lvl1pPr>
    <a:lvl2pPr marL="457200" algn="ctr" rtl="0" fontAlgn="base">
      <a:lnSpc>
        <a:spcPct val="90000"/>
      </a:lnSpc>
      <a:spcBef>
        <a:spcPct val="20000"/>
      </a:spcBef>
      <a:spcAft>
        <a:spcPct val="0"/>
      </a:spcAft>
      <a:buClr>
        <a:schemeClr val="hlink"/>
      </a:buClr>
      <a:defRPr kumimoji="1" sz="2800" kern="1200">
        <a:solidFill>
          <a:srgbClr val="3333FF"/>
        </a:solidFill>
        <a:latin typeface="Courier New" pitchFamily="49" charset="0"/>
        <a:ea typeface="標楷體" pitchFamily="65" charset="-120"/>
        <a:cs typeface="+mn-cs"/>
      </a:defRPr>
    </a:lvl2pPr>
    <a:lvl3pPr marL="914400" algn="ctr" rtl="0" fontAlgn="base">
      <a:lnSpc>
        <a:spcPct val="90000"/>
      </a:lnSpc>
      <a:spcBef>
        <a:spcPct val="20000"/>
      </a:spcBef>
      <a:spcAft>
        <a:spcPct val="0"/>
      </a:spcAft>
      <a:buClr>
        <a:schemeClr val="hlink"/>
      </a:buClr>
      <a:defRPr kumimoji="1" sz="2800" kern="1200">
        <a:solidFill>
          <a:srgbClr val="3333FF"/>
        </a:solidFill>
        <a:latin typeface="Courier New" pitchFamily="49" charset="0"/>
        <a:ea typeface="標楷體" pitchFamily="65" charset="-120"/>
        <a:cs typeface="+mn-cs"/>
      </a:defRPr>
    </a:lvl3pPr>
    <a:lvl4pPr marL="1371600" algn="ctr" rtl="0" fontAlgn="base">
      <a:lnSpc>
        <a:spcPct val="90000"/>
      </a:lnSpc>
      <a:spcBef>
        <a:spcPct val="20000"/>
      </a:spcBef>
      <a:spcAft>
        <a:spcPct val="0"/>
      </a:spcAft>
      <a:buClr>
        <a:schemeClr val="hlink"/>
      </a:buClr>
      <a:defRPr kumimoji="1" sz="2800" kern="1200">
        <a:solidFill>
          <a:srgbClr val="3333FF"/>
        </a:solidFill>
        <a:latin typeface="Courier New" pitchFamily="49" charset="0"/>
        <a:ea typeface="標楷體" pitchFamily="65" charset="-120"/>
        <a:cs typeface="+mn-cs"/>
      </a:defRPr>
    </a:lvl4pPr>
    <a:lvl5pPr marL="1828800" algn="ctr" rtl="0" fontAlgn="base">
      <a:lnSpc>
        <a:spcPct val="90000"/>
      </a:lnSpc>
      <a:spcBef>
        <a:spcPct val="20000"/>
      </a:spcBef>
      <a:spcAft>
        <a:spcPct val="0"/>
      </a:spcAft>
      <a:buClr>
        <a:schemeClr val="hlink"/>
      </a:buClr>
      <a:defRPr kumimoji="1" sz="2800" kern="1200">
        <a:solidFill>
          <a:srgbClr val="3333FF"/>
        </a:solidFill>
        <a:latin typeface="Courier New" pitchFamily="49" charset="0"/>
        <a:ea typeface="標楷體" pitchFamily="65" charset="-120"/>
        <a:cs typeface="+mn-cs"/>
      </a:defRPr>
    </a:lvl5pPr>
    <a:lvl6pPr marL="2286000" algn="l" defTabSz="914400" rtl="0" eaLnBrk="1" latinLnBrk="0" hangingPunct="1">
      <a:defRPr kumimoji="1" sz="2800" kern="1200">
        <a:solidFill>
          <a:srgbClr val="3333FF"/>
        </a:solidFill>
        <a:latin typeface="Courier New" pitchFamily="49" charset="0"/>
        <a:ea typeface="標楷體" pitchFamily="65" charset="-120"/>
        <a:cs typeface="+mn-cs"/>
      </a:defRPr>
    </a:lvl6pPr>
    <a:lvl7pPr marL="2743200" algn="l" defTabSz="914400" rtl="0" eaLnBrk="1" latinLnBrk="0" hangingPunct="1">
      <a:defRPr kumimoji="1" sz="2800" kern="1200">
        <a:solidFill>
          <a:srgbClr val="3333FF"/>
        </a:solidFill>
        <a:latin typeface="Courier New" pitchFamily="49" charset="0"/>
        <a:ea typeface="標楷體" pitchFamily="65" charset="-120"/>
        <a:cs typeface="+mn-cs"/>
      </a:defRPr>
    </a:lvl7pPr>
    <a:lvl8pPr marL="3200400" algn="l" defTabSz="914400" rtl="0" eaLnBrk="1" latinLnBrk="0" hangingPunct="1">
      <a:defRPr kumimoji="1" sz="2800" kern="1200">
        <a:solidFill>
          <a:srgbClr val="3333FF"/>
        </a:solidFill>
        <a:latin typeface="Courier New" pitchFamily="49" charset="0"/>
        <a:ea typeface="標楷體" pitchFamily="65" charset="-120"/>
        <a:cs typeface="+mn-cs"/>
      </a:defRPr>
    </a:lvl8pPr>
    <a:lvl9pPr marL="3657600" algn="l" defTabSz="914400" rtl="0" eaLnBrk="1" latinLnBrk="0" hangingPunct="1">
      <a:defRPr kumimoji="1" sz="2800" kern="1200">
        <a:solidFill>
          <a:srgbClr val="3333FF"/>
        </a:solidFill>
        <a:latin typeface="Courier New" pitchFamily="49" charset="0"/>
        <a:ea typeface="標楷體"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CCFFCC"/>
    <a:srgbClr val="CCFFFF"/>
    <a:srgbClr val="006600"/>
    <a:srgbClr val="99FF66"/>
    <a:srgbClr val="FF0066"/>
    <a:srgbClr val="FF5050"/>
    <a:srgbClr val="FFCCFF"/>
    <a:srgbClr val="CCCC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9492" autoAdjust="0"/>
  </p:normalViewPr>
  <p:slideViewPr>
    <p:cSldViewPr>
      <p:cViewPr varScale="1">
        <p:scale>
          <a:sx n="88" d="100"/>
          <a:sy n="88" d="100"/>
        </p:scale>
        <p:origin x="133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52"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0114" name="Rectangle 2"/>
          <p:cNvSpPr>
            <a:spLocks noGrp="1" noChangeArrowheads="1"/>
          </p:cNvSpPr>
          <p:nvPr>
            <p:ph type="hdr" sz="quarter"/>
          </p:nvPr>
        </p:nvSpPr>
        <p:spPr bwMode="auto">
          <a:xfrm>
            <a:off x="0" y="1"/>
            <a:ext cx="3037840" cy="464820"/>
          </a:xfrm>
          <a:prstGeom prst="rect">
            <a:avLst/>
          </a:prstGeom>
          <a:noFill/>
          <a:ln w="9525">
            <a:noFill/>
            <a:miter lim="800000"/>
            <a:headEnd/>
            <a:tailEnd/>
          </a:ln>
          <a:effectLst/>
        </p:spPr>
        <p:txBody>
          <a:bodyPr vert="horz" wrap="square" lIns="92757" tIns="46378" rIns="92757" bIns="46378" numCol="1" anchor="t" anchorCtr="0" compatLnSpc="1">
            <a:prstTxWarp prst="textNoShape">
              <a:avLst/>
            </a:prstTxWarp>
          </a:bodyPr>
          <a:lstStyle>
            <a:lvl1pPr algn="l">
              <a:lnSpc>
                <a:spcPct val="100000"/>
              </a:lnSpc>
              <a:spcBef>
                <a:spcPct val="0"/>
              </a:spcBef>
              <a:buClrTx/>
              <a:defRPr sz="1200">
                <a:solidFill>
                  <a:schemeClr val="tx1"/>
                </a:solidFill>
                <a:latin typeface="Arial" charset="0"/>
                <a:ea typeface="新細明體" pitchFamily="18" charset="-120"/>
              </a:defRPr>
            </a:lvl1pPr>
          </a:lstStyle>
          <a:p>
            <a:pPr>
              <a:defRPr/>
            </a:pPr>
            <a:endParaRPr lang="en-US" altLang="zh-TW"/>
          </a:p>
        </p:txBody>
      </p:sp>
      <p:sp>
        <p:nvSpPr>
          <p:cNvPr id="730115" name="Rectangle 3"/>
          <p:cNvSpPr>
            <a:spLocks noGrp="1" noChangeArrowheads="1"/>
          </p:cNvSpPr>
          <p:nvPr>
            <p:ph type="dt" sz="quarter" idx="1"/>
          </p:nvPr>
        </p:nvSpPr>
        <p:spPr bwMode="auto">
          <a:xfrm>
            <a:off x="3970938" y="1"/>
            <a:ext cx="3037840" cy="464820"/>
          </a:xfrm>
          <a:prstGeom prst="rect">
            <a:avLst/>
          </a:prstGeom>
          <a:noFill/>
          <a:ln w="9525">
            <a:noFill/>
            <a:miter lim="800000"/>
            <a:headEnd/>
            <a:tailEnd/>
          </a:ln>
          <a:effectLst/>
        </p:spPr>
        <p:txBody>
          <a:bodyPr vert="horz" wrap="square" lIns="92757" tIns="46378" rIns="92757" bIns="46378" numCol="1" anchor="t" anchorCtr="0" compatLnSpc="1">
            <a:prstTxWarp prst="textNoShape">
              <a:avLst/>
            </a:prstTxWarp>
          </a:bodyPr>
          <a:lstStyle>
            <a:lvl1pPr algn="r">
              <a:lnSpc>
                <a:spcPct val="100000"/>
              </a:lnSpc>
              <a:spcBef>
                <a:spcPct val="0"/>
              </a:spcBef>
              <a:buClrTx/>
              <a:defRPr sz="1200">
                <a:solidFill>
                  <a:schemeClr val="tx1"/>
                </a:solidFill>
                <a:latin typeface="Arial" charset="0"/>
                <a:ea typeface="新細明體" pitchFamily="18" charset="-120"/>
              </a:defRPr>
            </a:lvl1pPr>
          </a:lstStyle>
          <a:p>
            <a:pPr>
              <a:defRPr/>
            </a:pPr>
            <a:endParaRPr lang="en-US" altLang="zh-TW"/>
          </a:p>
        </p:txBody>
      </p:sp>
      <p:sp>
        <p:nvSpPr>
          <p:cNvPr id="730116"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2757" tIns="46378" rIns="92757" bIns="46378" numCol="1" anchor="b" anchorCtr="0" compatLnSpc="1">
            <a:prstTxWarp prst="textNoShape">
              <a:avLst/>
            </a:prstTxWarp>
          </a:bodyPr>
          <a:lstStyle>
            <a:lvl1pPr algn="l">
              <a:lnSpc>
                <a:spcPct val="100000"/>
              </a:lnSpc>
              <a:spcBef>
                <a:spcPct val="0"/>
              </a:spcBef>
              <a:buClrTx/>
              <a:defRPr sz="1200">
                <a:solidFill>
                  <a:schemeClr val="tx1"/>
                </a:solidFill>
                <a:latin typeface="Arial" charset="0"/>
                <a:ea typeface="新細明體" pitchFamily="18" charset="-120"/>
              </a:defRPr>
            </a:lvl1pPr>
          </a:lstStyle>
          <a:p>
            <a:pPr>
              <a:defRPr/>
            </a:pPr>
            <a:endParaRPr lang="en-US" altLang="zh-TW"/>
          </a:p>
        </p:txBody>
      </p:sp>
      <p:sp>
        <p:nvSpPr>
          <p:cNvPr id="730117"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2757" tIns="46378" rIns="92757" bIns="46378" numCol="1" anchor="b" anchorCtr="0" compatLnSpc="1">
            <a:prstTxWarp prst="textNoShape">
              <a:avLst/>
            </a:prstTxWarp>
          </a:bodyPr>
          <a:lstStyle>
            <a:lvl1pPr algn="r">
              <a:lnSpc>
                <a:spcPct val="100000"/>
              </a:lnSpc>
              <a:spcBef>
                <a:spcPct val="0"/>
              </a:spcBef>
              <a:buClrTx/>
              <a:defRPr sz="1200">
                <a:solidFill>
                  <a:schemeClr val="tx1"/>
                </a:solidFill>
                <a:latin typeface="Arial" charset="0"/>
                <a:ea typeface="新細明體" pitchFamily="18" charset="-120"/>
              </a:defRPr>
            </a:lvl1pPr>
          </a:lstStyle>
          <a:p>
            <a:pPr>
              <a:defRPr/>
            </a:pPr>
            <a:fld id="{2EE04A46-01E4-4885-94E2-5C1BD8EEC76B}" type="slidenum">
              <a:rPr lang="en-US" altLang="zh-TW"/>
              <a:pPr>
                <a:defRPr/>
              </a:pPr>
              <a:t>‹#›</a:t>
            </a:fld>
            <a:endParaRPr lang="en-US" altLang="zh-TW"/>
          </a:p>
        </p:txBody>
      </p:sp>
    </p:spTree>
    <p:extLst>
      <p:ext uri="{BB962C8B-B14F-4D97-AF65-F5344CB8AC3E}">
        <p14:creationId xmlns:p14="http://schemas.microsoft.com/office/powerpoint/2010/main" val="3305529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1"/>
            <a:ext cx="3037840" cy="464820"/>
          </a:xfrm>
          <a:prstGeom prst="rect">
            <a:avLst/>
          </a:prstGeom>
          <a:noFill/>
          <a:ln w="9525">
            <a:noFill/>
            <a:miter lim="800000"/>
            <a:headEnd/>
            <a:tailEnd/>
          </a:ln>
          <a:effectLst/>
        </p:spPr>
        <p:txBody>
          <a:bodyPr vert="horz" wrap="square" lIns="92757" tIns="46378" rIns="92757" bIns="46378" numCol="1" anchor="t" anchorCtr="0" compatLnSpc="1">
            <a:prstTxWarp prst="textNoShape">
              <a:avLst/>
            </a:prstTxWarp>
          </a:bodyPr>
          <a:lstStyle>
            <a:lvl1pPr algn="l">
              <a:lnSpc>
                <a:spcPct val="100000"/>
              </a:lnSpc>
              <a:spcBef>
                <a:spcPct val="0"/>
              </a:spcBef>
              <a:buClrTx/>
              <a:defRPr sz="1200">
                <a:solidFill>
                  <a:schemeClr val="tx1"/>
                </a:solidFill>
                <a:latin typeface="Arial" charset="0"/>
                <a:ea typeface="新細明體" pitchFamily="18" charset="-120"/>
              </a:defRPr>
            </a:lvl1pPr>
          </a:lstStyle>
          <a:p>
            <a:pPr>
              <a:defRPr/>
            </a:pPr>
            <a:endParaRPr lang="en-US" altLang="zh-TW"/>
          </a:p>
        </p:txBody>
      </p:sp>
      <p:sp>
        <p:nvSpPr>
          <p:cNvPr id="30723" name="Rectangle 3"/>
          <p:cNvSpPr>
            <a:spLocks noGrp="1" noChangeArrowheads="1"/>
          </p:cNvSpPr>
          <p:nvPr>
            <p:ph type="dt" idx="1"/>
          </p:nvPr>
        </p:nvSpPr>
        <p:spPr bwMode="auto">
          <a:xfrm>
            <a:off x="3970938" y="1"/>
            <a:ext cx="3037840" cy="464820"/>
          </a:xfrm>
          <a:prstGeom prst="rect">
            <a:avLst/>
          </a:prstGeom>
          <a:noFill/>
          <a:ln w="9525">
            <a:noFill/>
            <a:miter lim="800000"/>
            <a:headEnd/>
            <a:tailEnd/>
          </a:ln>
          <a:effectLst/>
        </p:spPr>
        <p:txBody>
          <a:bodyPr vert="horz" wrap="square" lIns="92757" tIns="46378" rIns="92757" bIns="46378" numCol="1" anchor="t" anchorCtr="0" compatLnSpc="1">
            <a:prstTxWarp prst="textNoShape">
              <a:avLst/>
            </a:prstTxWarp>
          </a:bodyPr>
          <a:lstStyle>
            <a:lvl1pPr algn="r">
              <a:lnSpc>
                <a:spcPct val="100000"/>
              </a:lnSpc>
              <a:spcBef>
                <a:spcPct val="0"/>
              </a:spcBef>
              <a:buClrTx/>
              <a:defRPr sz="1200">
                <a:solidFill>
                  <a:schemeClr val="tx1"/>
                </a:solidFill>
                <a:latin typeface="Arial" charset="0"/>
                <a:ea typeface="新細明體" pitchFamily="18" charset="-120"/>
              </a:defRPr>
            </a:lvl1pPr>
          </a:lstStyle>
          <a:p>
            <a:pPr>
              <a:defRPr/>
            </a:pPr>
            <a:endParaRPr lang="en-US" altLang="zh-TW"/>
          </a:p>
        </p:txBody>
      </p:sp>
      <p:sp>
        <p:nvSpPr>
          <p:cNvPr id="80900" name="Rectangle 4"/>
          <p:cNvSpPr>
            <a:spLocks noGrp="1" noRot="1" noChangeAspect="1" noChangeArrowheads="1" noTextEdit="1"/>
          </p:cNvSpPr>
          <p:nvPr>
            <p:ph type="sldImg" idx="2"/>
          </p:nvPr>
        </p:nvSpPr>
        <p:spPr bwMode="auto">
          <a:xfrm>
            <a:off x="1181100" y="696913"/>
            <a:ext cx="4648200" cy="3487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701040" y="4415791"/>
            <a:ext cx="5608320" cy="4183380"/>
          </a:xfrm>
          <a:prstGeom prst="rect">
            <a:avLst/>
          </a:prstGeom>
          <a:noFill/>
          <a:ln w="9525">
            <a:noFill/>
            <a:miter lim="800000"/>
            <a:headEnd/>
            <a:tailEnd/>
          </a:ln>
          <a:effectLst/>
        </p:spPr>
        <p:txBody>
          <a:bodyPr vert="horz" wrap="square" lIns="92757" tIns="46378" rIns="92757" bIns="46378"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7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2757" tIns="46378" rIns="92757" bIns="46378" numCol="1" anchor="b" anchorCtr="0" compatLnSpc="1">
            <a:prstTxWarp prst="textNoShape">
              <a:avLst/>
            </a:prstTxWarp>
          </a:bodyPr>
          <a:lstStyle>
            <a:lvl1pPr algn="l">
              <a:lnSpc>
                <a:spcPct val="100000"/>
              </a:lnSpc>
              <a:spcBef>
                <a:spcPct val="0"/>
              </a:spcBef>
              <a:buClrTx/>
              <a:defRPr sz="1200">
                <a:solidFill>
                  <a:schemeClr val="tx1"/>
                </a:solidFill>
                <a:latin typeface="Arial" charset="0"/>
                <a:ea typeface="新細明體" pitchFamily="18" charset="-120"/>
              </a:defRPr>
            </a:lvl1pPr>
          </a:lstStyle>
          <a:p>
            <a:pPr>
              <a:defRPr/>
            </a:pPr>
            <a:endParaRPr lang="en-US" altLang="zh-TW"/>
          </a:p>
        </p:txBody>
      </p:sp>
      <p:sp>
        <p:nvSpPr>
          <p:cNvPr id="307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2757" tIns="46378" rIns="92757" bIns="46378" numCol="1" anchor="b" anchorCtr="0" compatLnSpc="1">
            <a:prstTxWarp prst="textNoShape">
              <a:avLst/>
            </a:prstTxWarp>
          </a:bodyPr>
          <a:lstStyle>
            <a:lvl1pPr algn="r">
              <a:lnSpc>
                <a:spcPct val="100000"/>
              </a:lnSpc>
              <a:spcBef>
                <a:spcPct val="0"/>
              </a:spcBef>
              <a:buClrTx/>
              <a:defRPr sz="1200">
                <a:solidFill>
                  <a:schemeClr val="tx1"/>
                </a:solidFill>
                <a:latin typeface="Arial" charset="0"/>
                <a:ea typeface="新細明體" pitchFamily="18" charset="-120"/>
              </a:defRPr>
            </a:lvl1pPr>
          </a:lstStyle>
          <a:p>
            <a:pPr>
              <a:defRPr/>
            </a:pPr>
            <a:fld id="{D5D21104-6848-4C37-B3A1-10F896C663ED}" type="slidenum">
              <a:rPr lang="en-US" altLang="zh-TW"/>
              <a:pPr>
                <a:defRPr/>
              </a:pPr>
              <a:t>‹#›</a:t>
            </a:fld>
            <a:endParaRPr lang="en-US" altLang="zh-TW"/>
          </a:p>
        </p:txBody>
      </p:sp>
    </p:spTree>
    <p:extLst>
      <p:ext uri="{BB962C8B-B14F-4D97-AF65-F5344CB8AC3E}">
        <p14:creationId xmlns:p14="http://schemas.microsoft.com/office/powerpoint/2010/main" val="24210401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527050"/>
            <a:ext cx="8686800" cy="5638800"/>
          </a:xfrm>
          <a:prstGeom prst="roundRect">
            <a:avLst>
              <a:gd name="adj" fmla="val 7912"/>
            </a:avLst>
          </a:prstGeom>
          <a:solidFill>
            <a:srgbClr val="99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100000"/>
              </a:lnSpc>
              <a:spcBef>
                <a:spcPct val="0"/>
              </a:spcBef>
              <a:buClrTx/>
            </a:pPr>
            <a:endParaRPr kumimoji="0" lang="zh-TW" altLang="zh-TW" sz="2400">
              <a:solidFill>
                <a:schemeClr val="tx1"/>
              </a:solidFill>
              <a:latin typeface="Times New Roman" pitchFamily="18" charset="0"/>
              <a:ea typeface="新細明體" charset="-120"/>
            </a:endParaRPr>
          </a:p>
        </p:txBody>
      </p:sp>
      <p:sp>
        <p:nvSpPr>
          <p:cNvPr id="5" name="AutoShape 3"/>
          <p:cNvSpPr>
            <a:spLocks noChangeArrowheads="1"/>
          </p:cNvSpPr>
          <p:nvPr/>
        </p:nvSpPr>
        <p:spPr bwMode="white">
          <a:xfrm>
            <a:off x="327025" y="635000"/>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100000"/>
              </a:lnSpc>
              <a:spcBef>
                <a:spcPct val="0"/>
              </a:spcBef>
              <a:buClrTx/>
            </a:pPr>
            <a:endParaRPr kumimoji="0" lang="zh-TW" altLang="zh-TW" sz="2400">
              <a:solidFill>
                <a:schemeClr val="tx1"/>
              </a:solidFill>
              <a:latin typeface="Times New Roman" pitchFamily="18" charset="0"/>
              <a:ea typeface="新細明體" charset="-120"/>
            </a:endParaRPr>
          </a:p>
        </p:txBody>
      </p:sp>
      <p:sp>
        <p:nvSpPr>
          <p:cNvPr id="6" name="AutoShape 4"/>
          <p:cNvSpPr>
            <a:spLocks noChangeArrowheads="1"/>
          </p:cNvSpPr>
          <p:nvPr/>
        </p:nvSpPr>
        <p:spPr bwMode="blackWhite">
          <a:xfrm>
            <a:off x="1371600" y="3484563"/>
            <a:ext cx="6400800" cy="2286000"/>
          </a:xfrm>
          <a:prstGeom prst="roundRect">
            <a:avLst>
              <a:gd name="adj" fmla="val 16667"/>
            </a:avLst>
          </a:prstGeom>
          <a:solidFill>
            <a:schemeClr val="bg1"/>
          </a:solidFill>
          <a:ln w="50800">
            <a:solidFill>
              <a:srgbClr val="CC6600"/>
            </a:solidFill>
            <a:round/>
            <a:headEnd/>
            <a:tailEnd/>
          </a:ln>
        </p:spPr>
        <p:txBody>
          <a:bodyPr wrap="none" anchor="ctr"/>
          <a:lstStyle/>
          <a:p>
            <a:pPr>
              <a:lnSpc>
                <a:spcPct val="100000"/>
              </a:lnSpc>
              <a:spcBef>
                <a:spcPct val="0"/>
              </a:spcBef>
              <a:buClrTx/>
            </a:pPr>
            <a:endParaRPr kumimoji="0" lang="zh-TW" altLang="zh-TW" sz="1800">
              <a:solidFill>
                <a:schemeClr val="tx1"/>
              </a:solidFill>
              <a:latin typeface="Arial" charset="0"/>
              <a:ea typeface="新細明體" charset="-120"/>
            </a:endParaRPr>
          </a:p>
        </p:txBody>
      </p:sp>
      <p:sp>
        <p:nvSpPr>
          <p:cNvPr id="24581" name="Rectangle 5"/>
          <p:cNvSpPr>
            <a:spLocks noGrp="1" noChangeArrowheads="1"/>
          </p:cNvSpPr>
          <p:nvPr>
            <p:ph type="ctrTitle"/>
          </p:nvPr>
        </p:nvSpPr>
        <p:spPr>
          <a:xfrm>
            <a:off x="685800" y="1003300"/>
            <a:ext cx="7772400" cy="2266950"/>
          </a:xfrm>
        </p:spPr>
        <p:txBody>
          <a:bodyPr anchor="ctr" anchorCtr="1"/>
          <a:lstStyle>
            <a:lvl1pPr>
              <a:defRPr sz="4400" i="0"/>
            </a:lvl1pPr>
          </a:lstStyle>
          <a:p>
            <a:r>
              <a:rPr lang="zh-TW" altLang="en-US" dirty="0"/>
              <a:t>按一下以編輯母片標題樣式</a:t>
            </a:r>
          </a:p>
        </p:txBody>
      </p:sp>
      <p:sp>
        <p:nvSpPr>
          <p:cNvPr id="24582" name="Rectangle 6"/>
          <p:cNvSpPr>
            <a:spLocks noGrp="1" noChangeArrowheads="1"/>
          </p:cNvSpPr>
          <p:nvPr>
            <p:ph type="subTitle" idx="1"/>
          </p:nvPr>
        </p:nvSpPr>
        <p:spPr>
          <a:xfrm>
            <a:off x="1752600" y="3713163"/>
            <a:ext cx="5410200" cy="1905000"/>
          </a:xfrm>
        </p:spPr>
        <p:txBody>
          <a:bodyPr anchor="ctr"/>
          <a:lstStyle>
            <a:lvl1pPr marL="0" indent="0" algn="ctr">
              <a:buFont typeface="Wingdings" pitchFamily="2" charset="2"/>
              <a:buNone/>
              <a:defRPr sz="2600"/>
            </a:lvl1pPr>
          </a:lstStyle>
          <a:p>
            <a:r>
              <a:rPr lang="zh-TW" altLang="en-US"/>
              <a:t>按一下以編輯母片副標題樣式</a:t>
            </a:r>
          </a:p>
        </p:txBody>
      </p:sp>
      <p:sp>
        <p:nvSpPr>
          <p:cNvPr id="7" name="Rectangle 7"/>
          <p:cNvSpPr>
            <a:spLocks noGrp="1" noChangeArrowheads="1"/>
          </p:cNvSpPr>
          <p:nvPr>
            <p:ph type="dt" sz="half" idx="10"/>
          </p:nvPr>
        </p:nvSpPr>
        <p:spPr>
          <a:xfrm>
            <a:off x="762000" y="6391275"/>
            <a:ext cx="2057400" cy="457200"/>
          </a:xfrm>
        </p:spPr>
        <p:txBody>
          <a:bodyPr/>
          <a:lstStyle>
            <a:lvl1pPr>
              <a:defRPr sz="1400">
                <a:solidFill>
                  <a:schemeClr val="tx1"/>
                </a:solidFill>
                <a:latin typeface="Arial" charset="0"/>
              </a:defRPr>
            </a:lvl1pPr>
          </a:lstStyle>
          <a:p>
            <a:pPr>
              <a:defRPr/>
            </a:pPr>
            <a:fld id="{7FB9671F-9828-4809-A62C-CF49A9CAAB06}" type="datetime1">
              <a:rPr lang="zh-TW" altLang="en-US"/>
              <a:pPr>
                <a:defRPr/>
              </a:pPr>
              <a:t>2019/11/6</a:t>
            </a:fld>
            <a:endParaRPr lang="en-US" altLang="zh-TW"/>
          </a:p>
        </p:txBody>
      </p:sp>
      <p:sp>
        <p:nvSpPr>
          <p:cNvPr id="8" name="Rectangle 8"/>
          <p:cNvSpPr>
            <a:spLocks noGrp="1" noChangeArrowheads="1"/>
          </p:cNvSpPr>
          <p:nvPr>
            <p:ph type="ftr" sz="quarter" idx="11"/>
          </p:nvPr>
        </p:nvSpPr>
        <p:spPr>
          <a:xfrm>
            <a:off x="3352800" y="6391275"/>
            <a:ext cx="2895600" cy="457200"/>
          </a:xfrm>
        </p:spPr>
        <p:txBody>
          <a:bodyPr/>
          <a:lstStyle>
            <a:lvl1pPr>
              <a:defRPr sz="1400">
                <a:latin typeface="Arial" charset="0"/>
              </a:defRPr>
            </a:lvl1pPr>
          </a:lstStyle>
          <a:p>
            <a:pPr>
              <a:defRPr/>
            </a:pPr>
            <a:r>
              <a:rPr lang="en-US" altLang="zh-TW"/>
              <a:t>Ph.D. Dissertation Defense</a:t>
            </a:r>
          </a:p>
        </p:txBody>
      </p:sp>
      <p:sp>
        <p:nvSpPr>
          <p:cNvPr id="9" name="Rectangle 9"/>
          <p:cNvSpPr>
            <a:spLocks noGrp="1" noChangeArrowheads="1"/>
          </p:cNvSpPr>
          <p:nvPr>
            <p:ph type="sldNum" sz="quarter" idx="12"/>
          </p:nvPr>
        </p:nvSpPr>
        <p:spPr>
          <a:xfrm>
            <a:off x="6858000" y="6391275"/>
            <a:ext cx="1600200" cy="457200"/>
          </a:xfrm>
        </p:spPr>
        <p:txBody>
          <a:bodyPr/>
          <a:lstStyle>
            <a:lvl1pPr>
              <a:defRPr sz="1400" i="0">
                <a:solidFill>
                  <a:schemeClr val="tx1"/>
                </a:solidFill>
                <a:latin typeface="Arial" charset="0"/>
              </a:defRPr>
            </a:lvl1pPr>
          </a:lstStyle>
          <a:p>
            <a:pPr>
              <a:defRPr/>
            </a:pPr>
            <a:fld id="{F44A63E6-6604-4FC2-B6ED-48101852A2E1}" type="slidenum">
              <a:rPr lang="en-US" altLang="zh-TW"/>
              <a:pPr>
                <a:defRPr/>
              </a:pPr>
              <a:t>‹#›</a:t>
            </a:fld>
            <a:endParaRPr lang="en-US" altLang="zh-TW"/>
          </a:p>
        </p:txBody>
      </p:sp>
    </p:spTree>
    <p:extLst>
      <p:ext uri="{BB962C8B-B14F-4D97-AF65-F5344CB8AC3E}">
        <p14:creationId xmlns:p14="http://schemas.microsoft.com/office/powerpoint/2010/main" val="380234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6DD6694B-85C2-448A-BA25-9EAB4621A22C}" type="datetime1">
              <a:rPr lang="zh-TW" altLang="en-US"/>
              <a:pPr>
                <a:defRPr/>
              </a:pPr>
              <a:t>2019/11/6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7" name="Rectangle 6"/>
          <p:cNvSpPr>
            <a:spLocks noGrp="1" noChangeArrowheads="1"/>
          </p:cNvSpPr>
          <p:nvPr>
            <p:ph type="sldNum" sz="quarter" idx="12"/>
          </p:nvPr>
        </p:nvSpPr>
        <p:spPr>
          <a:ln/>
        </p:spPr>
        <p:txBody>
          <a:bodyPr/>
          <a:lstStyle>
            <a:lvl1pPr>
              <a:defRPr/>
            </a:lvl1pPr>
          </a:lstStyle>
          <a:p>
            <a:pPr>
              <a:defRPr/>
            </a:pPr>
            <a:fld id="{88194B80-D5CD-492D-BA82-4216EA4977E5}" type="slidenum">
              <a:rPr lang="en-US" altLang="zh-TW"/>
              <a:pPr>
                <a:defRPr/>
              </a:pPr>
              <a:t>‹#›</a:t>
            </a:fld>
            <a:r>
              <a:rPr lang="en-US" altLang="zh-TW"/>
              <a:t>/55</a:t>
            </a:r>
          </a:p>
        </p:txBody>
      </p:sp>
    </p:spTree>
    <p:extLst>
      <p:ext uri="{BB962C8B-B14F-4D97-AF65-F5344CB8AC3E}">
        <p14:creationId xmlns:p14="http://schemas.microsoft.com/office/powerpoint/2010/main" val="55157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fld id="{603251DC-50C0-4C98-BF42-65BF1B43076A}" type="datetime1">
              <a:rPr lang="zh-TW" altLang="en-US"/>
              <a:pPr>
                <a:defRPr/>
              </a:pPr>
              <a:t>2019/11/6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6" name="Rectangle 6"/>
          <p:cNvSpPr>
            <a:spLocks noGrp="1" noChangeArrowheads="1"/>
          </p:cNvSpPr>
          <p:nvPr>
            <p:ph type="sldNum" sz="quarter" idx="12"/>
          </p:nvPr>
        </p:nvSpPr>
        <p:spPr>
          <a:ln/>
        </p:spPr>
        <p:txBody>
          <a:bodyPr/>
          <a:lstStyle>
            <a:lvl1pPr>
              <a:defRPr/>
            </a:lvl1pPr>
          </a:lstStyle>
          <a:p>
            <a:pPr>
              <a:defRPr/>
            </a:pPr>
            <a:fld id="{4C1FC7FB-92FB-4557-945C-825A4AFAE728}" type="slidenum">
              <a:rPr lang="en-US" altLang="zh-TW"/>
              <a:pPr>
                <a:defRPr/>
              </a:pPr>
              <a:t>‹#›</a:t>
            </a:fld>
            <a:r>
              <a:rPr lang="en-US" altLang="zh-TW"/>
              <a:t>/55</a:t>
            </a:r>
          </a:p>
        </p:txBody>
      </p:sp>
    </p:spTree>
    <p:extLst>
      <p:ext uri="{BB962C8B-B14F-4D97-AF65-F5344CB8AC3E}">
        <p14:creationId xmlns:p14="http://schemas.microsoft.com/office/powerpoint/2010/main" val="3231051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32563" y="404813"/>
            <a:ext cx="1925637" cy="601186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755650" y="404813"/>
            <a:ext cx="5624513" cy="60118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fld id="{9509FD54-9F17-4701-923A-83D3BCAA9550}" type="datetime1">
              <a:rPr lang="zh-TW" altLang="en-US"/>
              <a:pPr>
                <a:defRPr/>
              </a:pPr>
              <a:t>2019/11/6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6" name="Rectangle 6"/>
          <p:cNvSpPr>
            <a:spLocks noGrp="1" noChangeArrowheads="1"/>
          </p:cNvSpPr>
          <p:nvPr>
            <p:ph type="sldNum" sz="quarter" idx="12"/>
          </p:nvPr>
        </p:nvSpPr>
        <p:spPr>
          <a:ln/>
        </p:spPr>
        <p:txBody>
          <a:bodyPr/>
          <a:lstStyle>
            <a:lvl1pPr>
              <a:defRPr/>
            </a:lvl1pPr>
          </a:lstStyle>
          <a:p>
            <a:pPr>
              <a:defRPr/>
            </a:pPr>
            <a:fld id="{13F83C56-8F7E-41C5-93FE-CD3A3B8E7582}" type="slidenum">
              <a:rPr lang="en-US" altLang="zh-TW"/>
              <a:pPr>
                <a:defRPr/>
              </a:pPr>
              <a:t>‹#›</a:t>
            </a:fld>
            <a:r>
              <a:rPr lang="en-US" altLang="zh-TW"/>
              <a:t>/55</a:t>
            </a:r>
          </a:p>
        </p:txBody>
      </p:sp>
    </p:spTree>
    <p:extLst>
      <p:ext uri="{BB962C8B-B14F-4D97-AF65-F5344CB8AC3E}">
        <p14:creationId xmlns:p14="http://schemas.microsoft.com/office/powerpoint/2010/main" val="114982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標題投影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527050"/>
            <a:ext cx="8686800" cy="5638800"/>
          </a:xfrm>
          <a:prstGeom prst="roundRect">
            <a:avLst>
              <a:gd name="adj" fmla="val 7912"/>
            </a:avLst>
          </a:prstGeom>
          <a:solidFill>
            <a:srgbClr val="9900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100000"/>
              </a:lnSpc>
              <a:spcBef>
                <a:spcPct val="0"/>
              </a:spcBef>
              <a:buClrTx/>
            </a:pPr>
            <a:endParaRPr kumimoji="0" lang="zh-TW" altLang="zh-TW" sz="2400">
              <a:solidFill>
                <a:schemeClr val="tx1"/>
              </a:solidFill>
              <a:latin typeface="Times New Roman" pitchFamily="18" charset="0"/>
              <a:ea typeface="新細明體" charset="-120"/>
            </a:endParaRPr>
          </a:p>
        </p:txBody>
      </p:sp>
      <p:sp>
        <p:nvSpPr>
          <p:cNvPr id="5" name="AutoShape 3"/>
          <p:cNvSpPr>
            <a:spLocks noChangeArrowheads="1"/>
          </p:cNvSpPr>
          <p:nvPr/>
        </p:nvSpPr>
        <p:spPr bwMode="white">
          <a:xfrm>
            <a:off x="327025" y="635000"/>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100000"/>
              </a:lnSpc>
              <a:spcBef>
                <a:spcPct val="0"/>
              </a:spcBef>
              <a:buClrTx/>
            </a:pPr>
            <a:endParaRPr kumimoji="0" lang="zh-TW" altLang="zh-TW" sz="2400">
              <a:solidFill>
                <a:schemeClr val="tx1"/>
              </a:solidFill>
              <a:latin typeface="Times New Roman" pitchFamily="18" charset="0"/>
              <a:ea typeface="新細明體" charset="-120"/>
            </a:endParaRPr>
          </a:p>
        </p:txBody>
      </p:sp>
      <p:sp>
        <p:nvSpPr>
          <p:cNvPr id="6" name="AutoShape 4"/>
          <p:cNvSpPr>
            <a:spLocks noChangeArrowheads="1"/>
          </p:cNvSpPr>
          <p:nvPr/>
        </p:nvSpPr>
        <p:spPr bwMode="blackWhite">
          <a:xfrm>
            <a:off x="1371600" y="1916832"/>
            <a:ext cx="6400800" cy="2286000"/>
          </a:xfrm>
          <a:prstGeom prst="roundRect">
            <a:avLst>
              <a:gd name="adj" fmla="val 16667"/>
            </a:avLst>
          </a:prstGeom>
          <a:solidFill>
            <a:schemeClr val="bg1"/>
          </a:solidFill>
          <a:ln w="50800">
            <a:solidFill>
              <a:srgbClr val="CC6600"/>
            </a:solidFill>
            <a:round/>
            <a:headEnd/>
            <a:tailEnd/>
          </a:ln>
        </p:spPr>
        <p:txBody>
          <a:bodyPr wrap="none" anchor="ctr"/>
          <a:lstStyle/>
          <a:p>
            <a:pPr>
              <a:lnSpc>
                <a:spcPct val="100000"/>
              </a:lnSpc>
              <a:spcBef>
                <a:spcPct val="0"/>
              </a:spcBef>
              <a:buClrTx/>
            </a:pPr>
            <a:endParaRPr kumimoji="0" lang="zh-TW" altLang="zh-TW" sz="1800">
              <a:solidFill>
                <a:schemeClr val="tx1"/>
              </a:solidFill>
              <a:latin typeface="Arial" charset="0"/>
              <a:ea typeface="新細明體" charset="-120"/>
            </a:endParaRPr>
          </a:p>
        </p:txBody>
      </p:sp>
      <p:sp>
        <p:nvSpPr>
          <p:cNvPr id="24582" name="Rectangle 6"/>
          <p:cNvSpPr>
            <a:spLocks noGrp="1" noChangeArrowheads="1"/>
          </p:cNvSpPr>
          <p:nvPr>
            <p:ph type="subTitle" idx="1"/>
          </p:nvPr>
        </p:nvSpPr>
        <p:spPr>
          <a:xfrm>
            <a:off x="1547664" y="2100064"/>
            <a:ext cx="6048672" cy="1905000"/>
          </a:xfrm>
        </p:spPr>
        <p:txBody>
          <a:bodyPr anchor="ctr"/>
          <a:lstStyle>
            <a:lvl1pPr marL="0" indent="0" algn="ctr">
              <a:buFont typeface="Wingdings" pitchFamily="2" charset="2"/>
              <a:buNone/>
              <a:defRPr sz="2600"/>
            </a:lvl1pPr>
          </a:lstStyle>
          <a:p>
            <a:r>
              <a:rPr lang="zh-TW" altLang="en-US"/>
              <a:t>按一下以編輯母片副標題樣式</a:t>
            </a:r>
          </a:p>
        </p:txBody>
      </p:sp>
      <p:sp>
        <p:nvSpPr>
          <p:cNvPr id="7" name="Rectangle 7"/>
          <p:cNvSpPr>
            <a:spLocks noGrp="1" noChangeArrowheads="1"/>
          </p:cNvSpPr>
          <p:nvPr>
            <p:ph type="dt" sz="half" idx="10"/>
          </p:nvPr>
        </p:nvSpPr>
        <p:spPr>
          <a:xfrm>
            <a:off x="762000" y="6391275"/>
            <a:ext cx="2057400" cy="457200"/>
          </a:xfrm>
        </p:spPr>
        <p:txBody>
          <a:bodyPr/>
          <a:lstStyle>
            <a:lvl1pPr>
              <a:defRPr sz="1400">
                <a:solidFill>
                  <a:schemeClr val="tx1"/>
                </a:solidFill>
                <a:latin typeface="Arial" charset="0"/>
              </a:defRPr>
            </a:lvl1pPr>
          </a:lstStyle>
          <a:p>
            <a:pPr>
              <a:defRPr/>
            </a:pPr>
            <a:fld id="{7FB9671F-9828-4809-A62C-CF49A9CAAB06}" type="datetime1">
              <a:rPr lang="zh-TW" altLang="en-US"/>
              <a:pPr>
                <a:defRPr/>
              </a:pPr>
              <a:t>2019/11/6</a:t>
            </a:fld>
            <a:endParaRPr lang="en-US" altLang="zh-TW"/>
          </a:p>
        </p:txBody>
      </p:sp>
      <p:sp>
        <p:nvSpPr>
          <p:cNvPr id="8" name="Rectangle 8"/>
          <p:cNvSpPr>
            <a:spLocks noGrp="1" noChangeArrowheads="1"/>
          </p:cNvSpPr>
          <p:nvPr>
            <p:ph type="ftr" sz="quarter" idx="11"/>
          </p:nvPr>
        </p:nvSpPr>
        <p:spPr>
          <a:xfrm>
            <a:off x="3352800" y="6391275"/>
            <a:ext cx="2895600" cy="457200"/>
          </a:xfrm>
        </p:spPr>
        <p:txBody>
          <a:bodyPr/>
          <a:lstStyle>
            <a:lvl1pPr>
              <a:defRPr sz="1400">
                <a:latin typeface="Arial" charset="0"/>
              </a:defRPr>
            </a:lvl1pPr>
          </a:lstStyle>
          <a:p>
            <a:pPr>
              <a:defRPr/>
            </a:pPr>
            <a:r>
              <a:rPr lang="en-US" altLang="zh-TW"/>
              <a:t>Ph.D. Dissertation Defense</a:t>
            </a:r>
          </a:p>
        </p:txBody>
      </p:sp>
      <p:sp>
        <p:nvSpPr>
          <p:cNvPr id="9" name="Rectangle 9"/>
          <p:cNvSpPr>
            <a:spLocks noGrp="1" noChangeArrowheads="1"/>
          </p:cNvSpPr>
          <p:nvPr>
            <p:ph type="sldNum" sz="quarter" idx="12"/>
          </p:nvPr>
        </p:nvSpPr>
        <p:spPr>
          <a:xfrm>
            <a:off x="6858000" y="6391275"/>
            <a:ext cx="1600200" cy="457200"/>
          </a:xfrm>
        </p:spPr>
        <p:txBody>
          <a:bodyPr/>
          <a:lstStyle>
            <a:lvl1pPr>
              <a:defRPr sz="1400" i="0">
                <a:solidFill>
                  <a:schemeClr val="tx1"/>
                </a:solidFill>
                <a:latin typeface="Arial" charset="0"/>
              </a:defRPr>
            </a:lvl1pPr>
          </a:lstStyle>
          <a:p>
            <a:pPr>
              <a:defRPr/>
            </a:pPr>
            <a:fld id="{F44A63E6-6604-4FC2-B6ED-48101852A2E1}" type="slidenum">
              <a:rPr lang="en-US" altLang="zh-TW"/>
              <a:pPr>
                <a:defRPr/>
              </a:pPr>
              <a:t>‹#›</a:t>
            </a:fld>
            <a:endParaRPr lang="en-US" altLang="zh-TW"/>
          </a:p>
        </p:txBody>
      </p:sp>
    </p:spTree>
    <p:extLst>
      <p:ext uri="{BB962C8B-B14F-4D97-AF65-F5344CB8AC3E}">
        <p14:creationId xmlns:p14="http://schemas.microsoft.com/office/powerpoint/2010/main" val="185293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p:txBody>
          <a:bodyPr/>
          <a:lstStyle>
            <a:lvl1pPr>
              <a:defRPr/>
            </a:lvl1pPr>
          </a:lstStyle>
          <a:p>
            <a:pPr>
              <a:defRPr/>
            </a:pPr>
            <a:fld id="{C495E8D0-3333-4FEA-9135-FF5BDD12CD96}" type="datetime1">
              <a:rPr lang="zh-TW" altLang="en-US"/>
              <a:pPr>
                <a:defRPr/>
              </a:pPr>
              <a:t>2019/11/6</a:t>
            </a:fld>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r>
              <a:rPr lang="en-US" altLang="zh-TW"/>
              <a:t>Ph.D. Dissertation Defense</a:t>
            </a:r>
          </a:p>
        </p:txBody>
      </p:sp>
      <p:sp>
        <p:nvSpPr>
          <p:cNvPr id="6" name="Rectangle 6"/>
          <p:cNvSpPr>
            <a:spLocks noGrp="1" noChangeArrowheads="1"/>
          </p:cNvSpPr>
          <p:nvPr>
            <p:ph type="sldNum" sz="quarter" idx="12"/>
          </p:nvPr>
        </p:nvSpPr>
        <p:spPr/>
        <p:txBody>
          <a:bodyPr/>
          <a:lstStyle>
            <a:lvl1pPr>
              <a:defRPr/>
            </a:lvl1pPr>
          </a:lstStyle>
          <a:p>
            <a:pPr>
              <a:defRPr/>
            </a:pPr>
            <a:fld id="{43EEE938-DF48-46A3-A8E4-7AB944F71916}" type="slidenum">
              <a:rPr lang="en-US" altLang="zh-TW"/>
              <a:pPr>
                <a:defRPr/>
              </a:pPr>
              <a:t>‹#›</a:t>
            </a:fld>
            <a:endParaRPr lang="en-US" altLang="zh-TW" dirty="0"/>
          </a:p>
        </p:txBody>
      </p:sp>
    </p:spTree>
    <p:extLst>
      <p:ext uri="{BB962C8B-B14F-4D97-AF65-F5344CB8AC3E}">
        <p14:creationId xmlns:p14="http://schemas.microsoft.com/office/powerpoint/2010/main" val="234530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D20BC990-E6A7-4D3F-9A4E-39FBB7832498}" type="datetime1">
              <a:rPr lang="zh-TW" altLang="en-US"/>
              <a:pPr>
                <a:defRPr/>
              </a:pPr>
              <a:t>2019/11/6</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6" name="Rectangle 6"/>
          <p:cNvSpPr>
            <a:spLocks noGrp="1" noChangeArrowheads="1"/>
          </p:cNvSpPr>
          <p:nvPr>
            <p:ph type="sldNum" sz="quarter" idx="12"/>
          </p:nvPr>
        </p:nvSpPr>
        <p:spPr>
          <a:ln/>
        </p:spPr>
        <p:txBody>
          <a:bodyPr/>
          <a:lstStyle>
            <a:lvl1pPr>
              <a:defRPr/>
            </a:lvl1pPr>
          </a:lstStyle>
          <a:p>
            <a:pPr>
              <a:defRPr/>
            </a:pPr>
            <a:fld id="{262CF298-3327-4206-AB24-38BFD9591117}" type="slidenum">
              <a:rPr lang="en-US" altLang="zh-TW"/>
              <a:pPr>
                <a:defRPr/>
              </a:pPr>
              <a:t>‹#›</a:t>
            </a:fld>
            <a:r>
              <a:rPr lang="en-US" altLang="zh-TW"/>
              <a:t>/55</a:t>
            </a:r>
          </a:p>
        </p:txBody>
      </p:sp>
    </p:spTree>
    <p:extLst>
      <p:ext uri="{BB962C8B-B14F-4D97-AF65-F5344CB8AC3E}">
        <p14:creationId xmlns:p14="http://schemas.microsoft.com/office/powerpoint/2010/main" val="90487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762000" y="1196975"/>
            <a:ext cx="37719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196975"/>
            <a:ext cx="37719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fld id="{E64CCAE2-C6B8-4720-B595-2EAB337992E0}" type="datetime1">
              <a:rPr lang="zh-TW" altLang="en-US"/>
              <a:pPr>
                <a:defRPr/>
              </a:pPr>
              <a:t>2019/11/6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7" name="Rectangle 6"/>
          <p:cNvSpPr>
            <a:spLocks noGrp="1" noChangeArrowheads="1"/>
          </p:cNvSpPr>
          <p:nvPr>
            <p:ph type="sldNum" sz="quarter" idx="12"/>
          </p:nvPr>
        </p:nvSpPr>
        <p:spPr>
          <a:ln/>
        </p:spPr>
        <p:txBody>
          <a:bodyPr/>
          <a:lstStyle>
            <a:lvl1pPr>
              <a:defRPr/>
            </a:lvl1pPr>
          </a:lstStyle>
          <a:p>
            <a:pPr>
              <a:defRPr/>
            </a:pPr>
            <a:fld id="{ECE8EFDC-69D4-401E-99D4-7954306B7D72}" type="slidenum">
              <a:rPr lang="en-US" altLang="zh-TW"/>
              <a:pPr>
                <a:defRPr/>
              </a:pPr>
              <a:t>‹#›</a:t>
            </a:fld>
            <a:r>
              <a:rPr lang="en-US" altLang="zh-TW"/>
              <a:t>/55</a:t>
            </a:r>
          </a:p>
        </p:txBody>
      </p:sp>
    </p:spTree>
    <p:extLst>
      <p:ext uri="{BB962C8B-B14F-4D97-AF65-F5344CB8AC3E}">
        <p14:creationId xmlns:p14="http://schemas.microsoft.com/office/powerpoint/2010/main" val="365483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fld id="{C105F70F-E6E8-44ED-B02B-BC42B81AA89C}" type="datetime1">
              <a:rPr lang="zh-TW" altLang="en-US"/>
              <a:pPr>
                <a:defRPr/>
              </a:pPr>
              <a:t>2019/11/6</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9" name="Rectangle 6"/>
          <p:cNvSpPr>
            <a:spLocks noGrp="1" noChangeArrowheads="1"/>
          </p:cNvSpPr>
          <p:nvPr>
            <p:ph type="sldNum" sz="quarter" idx="12"/>
          </p:nvPr>
        </p:nvSpPr>
        <p:spPr>
          <a:ln/>
        </p:spPr>
        <p:txBody>
          <a:bodyPr/>
          <a:lstStyle>
            <a:lvl1pPr>
              <a:defRPr/>
            </a:lvl1pPr>
          </a:lstStyle>
          <a:p>
            <a:pPr>
              <a:defRPr/>
            </a:pPr>
            <a:fld id="{74C4D958-FB9A-4CC0-A45B-6BF01F6BEEA8}" type="slidenum">
              <a:rPr lang="en-US" altLang="zh-TW"/>
              <a:pPr>
                <a:defRPr/>
              </a:pPr>
              <a:t>‹#›</a:t>
            </a:fld>
            <a:r>
              <a:rPr lang="en-US" altLang="zh-TW"/>
              <a:t>/55</a:t>
            </a:r>
          </a:p>
        </p:txBody>
      </p:sp>
    </p:spTree>
    <p:extLst>
      <p:ext uri="{BB962C8B-B14F-4D97-AF65-F5344CB8AC3E}">
        <p14:creationId xmlns:p14="http://schemas.microsoft.com/office/powerpoint/2010/main" val="1260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fld id="{CE6FBC1B-DA9F-489D-B4BE-53BE4FE9ACDC}" type="datetime1">
              <a:rPr lang="zh-TW" altLang="en-US"/>
              <a:pPr>
                <a:defRPr/>
              </a:pPr>
              <a:t>2019/11/6</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5" name="Rectangle 6"/>
          <p:cNvSpPr>
            <a:spLocks noGrp="1" noChangeArrowheads="1"/>
          </p:cNvSpPr>
          <p:nvPr>
            <p:ph type="sldNum" sz="quarter" idx="12"/>
          </p:nvPr>
        </p:nvSpPr>
        <p:spPr>
          <a:ln/>
        </p:spPr>
        <p:txBody>
          <a:bodyPr/>
          <a:lstStyle>
            <a:lvl1pPr>
              <a:defRPr/>
            </a:lvl1pPr>
          </a:lstStyle>
          <a:p>
            <a:pPr>
              <a:defRPr/>
            </a:pPr>
            <a:fld id="{C1EFC385-EA41-4A29-8CEE-7878C767E535}" type="slidenum">
              <a:rPr lang="en-US" altLang="zh-TW"/>
              <a:pPr>
                <a:defRPr/>
              </a:pPr>
              <a:t>‹#›</a:t>
            </a:fld>
            <a:r>
              <a:rPr lang="en-US" altLang="zh-TW"/>
              <a:t>/55</a:t>
            </a:r>
          </a:p>
        </p:txBody>
      </p:sp>
    </p:spTree>
    <p:extLst>
      <p:ext uri="{BB962C8B-B14F-4D97-AF65-F5344CB8AC3E}">
        <p14:creationId xmlns:p14="http://schemas.microsoft.com/office/powerpoint/2010/main" val="14804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3A8613A-1A51-407A-8D85-F35725E52048}" type="datetime1">
              <a:rPr lang="zh-TW" altLang="en-US"/>
              <a:pPr>
                <a:defRPr/>
              </a:pPr>
              <a:t>2019/11/6</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4" name="Rectangle 6"/>
          <p:cNvSpPr>
            <a:spLocks noGrp="1" noChangeArrowheads="1"/>
          </p:cNvSpPr>
          <p:nvPr>
            <p:ph type="sldNum" sz="quarter" idx="12"/>
          </p:nvPr>
        </p:nvSpPr>
        <p:spPr>
          <a:ln/>
        </p:spPr>
        <p:txBody>
          <a:bodyPr/>
          <a:lstStyle>
            <a:lvl1pPr>
              <a:defRPr/>
            </a:lvl1pPr>
          </a:lstStyle>
          <a:p>
            <a:pPr>
              <a:defRPr/>
            </a:pPr>
            <a:fld id="{CE754526-6398-468B-9A61-5432FE94307A}" type="slidenum">
              <a:rPr lang="en-US" altLang="zh-TW"/>
              <a:pPr>
                <a:defRPr/>
              </a:pPr>
              <a:t>‹#›</a:t>
            </a:fld>
            <a:r>
              <a:rPr lang="en-US" altLang="zh-TW"/>
              <a:t>/55</a:t>
            </a:r>
          </a:p>
        </p:txBody>
      </p:sp>
    </p:spTree>
    <p:extLst>
      <p:ext uri="{BB962C8B-B14F-4D97-AF65-F5344CB8AC3E}">
        <p14:creationId xmlns:p14="http://schemas.microsoft.com/office/powerpoint/2010/main" val="58365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A535645F-2C00-40E4-8358-2C1DBCA3A3B6}" type="datetime1">
              <a:rPr lang="zh-TW" altLang="en-US"/>
              <a:pPr>
                <a:defRPr/>
              </a:pPr>
              <a:t>2019/11/6</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Ph.D. Dissertation Defense</a:t>
            </a:r>
          </a:p>
        </p:txBody>
      </p:sp>
      <p:sp>
        <p:nvSpPr>
          <p:cNvPr id="7" name="Rectangle 6"/>
          <p:cNvSpPr>
            <a:spLocks noGrp="1" noChangeArrowheads="1"/>
          </p:cNvSpPr>
          <p:nvPr>
            <p:ph type="sldNum" sz="quarter" idx="12"/>
          </p:nvPr>
        </p:nvSpPr>
        <p:spPr>
          <a:ln/>
        </p:spPr>
        <p:txBody>
          <a:bodyPr/>
          <a:lstStyle>
            <a:lvl1pPr>
              <a:defRPr/>
            </a:lvl1pPr>
          </a:lstStyle>
          <a:p>
            <a:pPr>
              <a:defRPr/>
            </a:pPr>
            <a:fld id="{7F939D6A-EEEA-424D-8660-0A7C1D8EC284}" type="slidenum">
              <a:rPr lang="en-US" altLang="zh-TW"/>
              <a:pPr>
                <a:defRPr/>
              </a:pPr>
              <a:t>‹#›</a:t>
            </a:fld>
            <a:r>
              <a:rPr lang="en-US" altLang="zh-TW"/>
              <a:t>/55</a:t>
            </a:r>
          </a:p>
        </p:txBody>
      </p:sp>
    </p:spTree>
    <p:extLst>
      <p:ext uri="{BB962C8B-B14F-4D97-AF65-F5344CB8AC3E}">
        <p14:creationId xmlns:p14="http://schemas.microsoft.com/office/powerpoint/2010/main" val="345521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04813"/>
            <a:ext cx="770255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762000" y="1196975"/>
            <a:ext cx="76962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3556" name="Rectangle 4"/>
          <p:cNvSpPr>
            <a:spLocks noGrp="1" noChangeArrowheads="1"/>
          </p:cNvSpPr>
          <p:nvPr>
            <p:ph type="dt" sz="half" idx="2"/>
          </p:nvPr>
        </p:nvSpPr>
        <p:spPr bwMode="auto">
          <a:xfrm>
            <a:off x="358775" y="6535738"/>
            <a:ext cx="1001713"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defRPr kumimoji="0" sz="1200">
                <a:latin typeface="+mn-lt"/>
              </a:defRPr>
            </a:lvl1pPr>
          </a:lstStyle>
          <a:p>
            <a:pPr>
              <a:defRPr/>
            </a:pPr>
            <a:fld id="{09EB0D60-F975-4153-9622-847B8DC17DD7}" type="datetime1">
              <a:rPr lang="zh-TW" altLang="en-US"/>
              <a:pPr>
                <a:defRPr/>
              </a:pPr>
              <a:t>2019/11/6</a:t>
            </a:fld>
            <a:endParaRPr lang="en-US" altLang="zh-TW"/>
          </a:p>
        </p:txBody>
      </p:sp>
      <p:sp>
        <p:nvSpPr>
          <p:cNvPr id="23557" name="Rectangle 5"/>
          <p:cNvSpPr>
            <a:spLocks noGrp="1" noChangeArrowheads="1"/>
          </p:cNvSpPr>
          <p:nvPr>
            <p:ph type="ftr" sz="quarter" idx="3"/>
          </p:nvPr>
        </p:nvSpPr>
        <p:spPr bwMode="auto">
          <a:xfrm>
            <a:off x="2916238" y="6403975"/>
            <a:ext cx="381635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defRPr kumimoji="0" sz="1200">
                <a:solidFill>
                  <a:schemeClr val="tx1"/>
                </a:solidFill>
                <a:latin typeface="+mn-lt"/>
              </a:defRPr>
            </a:lvl1pPr>
          </a:lstStyle>
          <a:p>
            <a:pPr>
              <a:defRPr/>
            </a:pPr>
            <a:r>
              <a:rPr lang="en-US" altLang="zh-TW"/>
              <a:t>Ph.D. Dissertation Defense</a:t>
            </a:r>
          </a:p>
        </p:txBody>
      </p:sp>
      <p:sp>
        <p:nvSpPr>
          <p:cNvPr id="23558" name="Rectangle 6"/>
          <p:cNvSpPr>
            <a:spLocks noGrp="1" noChangeArrowheads="1"/>
          </p:cNvSpPr>
          <p:nvPr>
            <p:ph type="sldNum" sz="quarter" idx="4"/>
          </p:nvPr>
        </p:nvSpPr>
        <p:spPr bwMode="auto">
          <a:xfrm>
            <a:off x="8355013" y="6545263"/>
            <a:ext cx="573087"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defRPr kumimoji="0" sz="1200" i="1">
                <a:latin typeface="+mn-lt"/>
              </a:defRPr>
            </a:lvl1pPr>
          </a:lstStyle>
          <a:p>
            <a:pPr>
              <a:defRPr/>
            </a:pPr>
            <a:fld id="{D48BF1DC-8892-4106-AD1D-0A5574866426}" type="slidenum">
              <a:rPr lang="en-US" altLang="zh-TW"/>
              <a:pPr>
                <a:defRPr/>
              </a:pPr>
              <a:t>‹#›</a:t>
            </a:fld>
            <a:r>
              <a:rPr lang="en-US" altLang="zh-TW"/>
              <a:t>/55</a:t>
            </a:r>
          </a:p>
        </p:txBody>
      </p:sp>
      <p:sp>
        <p:nvSpPr>
          <p:cNvPr id="1031" name="AutoShape 8"/>
          <p:cNvSpPr>
            <a:spLocks noChangeArrowheads="1"/>
          </p:cNvSpPr>
          <p:nvPr/>
        </p:nvSpPr>
        <p:spPr bwMode="auto">
          <a:xfrm>
            <a:off x="168275" y="228600"/>
            <a:ext cx="8823325" cy="6332538"/>
          </a:xfrm>
          <a:prstGeom prst="roundRect">
            <a:avLst>
              <a:gd name="adj" fmla="val 11046"/>
            </a:avLst>
          </a:prstGeom>
          <a:noFill/>
          <a:ln w="28575">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spcBef>
                <a:spcPct val="0"/>
              </a:spcBef>
              <a:buClrTx/>
            </a:pPr>
            <a:endParaRPr kumimoji="0" lang="zh-TW" altLang="zh-TW" sz="2400">
              <a:solidFill>
                <a:schemeClr val="tx1"/>
              </a:solidFill>
              <a:latin typeface="Times New Roman" pitchFamily="18" charset="0"/>
              <a:ea typeface="新細明體" charset="-120"/>
            </a:endParaRPr>
          </a:p>
        </p:txBody>
      </p:sp>
      <p:sp>
        <p:nvSpPr>
          <p:cNvPr id="1032" name="Line 9"/>
          <p:cNvSpPr>
            <a:spLocks noChangeShapeType="1"/>
          </p:cNvSpPr>
          <p:nvPr/>
        </p:nvSpPr>
        <p:spPr bwMode="auto">
          <a:xfrm>
            <a:off x="762000" y="1160463"/>
            <a:ext cx="7696200" cy="0"/>
          </a:xfrm>
          <a:prstGeom prst="line">
            <a:avLst/>
          </a:prstGeom>
          <a:noFill/>
          <a:ln w="38100">
            <a:solidFill>
              <a:srgbClr val="993366"/>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958" r:id="rId1"/>
    <p:sldLayoutId id="2147483960" r:id="rId2"/>
    <p:sldLayoutId id="2147483959"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Lst>
  <p:hf hdr="0" ftr="0"/>
  <p:txStyles>
    <p:titleStyle>
      <a:lvl1pPr algn="ctr" rtl="0" eaLnBrk="0" fontAlgn="base" hangingPunct="0">
        <a:spcBef>
          <a:spcPct val="0"/>
        </a:spcBef>
        <a:spcAft>
          <a:spcPct val="0"/>
        </a:spcAft>
        <a:defRPr kumimoji="1" sz="3600">
          <a:solidFill>
            <a:srgbClr val="800080"/>
          </a:solidFill>
          <a:latin typeface="+mj-lt"/>
          <a:ea typeface="+mj-ea"/>
          <a:cs typeface="+mj-cs"/>
        </a:defRPr>
      </a:lvl1pPr>
      <a:lvl2pPr algn="ctr" rtl="0" eaLnBrk="0" fontAlgn="base" hangingPunct="0">
        <a:spcBef>
          <a:spcPct val="0"/>
        </a:spcBef>
        <a:spcAft>
          <a:spcPct val="0"/>
        </a:spcAft>
        <a:defRPr kumimoji="1" sz="3600">
          <a:solidFill>
            <a:srgbClr val="800080"/>
          </a:solidFill>
          <a:latin typeface="Times New Roman" pitchFamily="18" charset="0"/>
          <a:ea typeface="標楷體" pitchFamily="65" charset="-120"/>
        </a:defRPr>
      </a:lvl2pPr>
      <a:lvl3pPr algn="ctr" rtl="0" eaLnBrk="0" fontAlgn="base" hangingPunct="0">
        <a:spcBef>
          <a:spcPct val="0"/>
        </a:spcBef>
        <a:spcAft>
          <a:spcPct val="0"/>
        </a:spcAft>
        <a:defRPr kumimoji="1" sz="3600">
          <a:solidFill>
            <a:srgbClr val="800080"/>
          </a:solidFill>
          <a:latin typeface="Times New Roman" pitchFamily="18" charset="0"/>
          <a:ea typeface="標楷體" pitchFamily="65" charset="-120"/>
        </a:defRPr>
      </a:lvl3pPr>
      <a:lvl4pPr algn="ctr" rtl="0" eaLnBrk="0" fontAlgn="base" hangingPunct="0">
        <a:spcBef>
          <a:spcPct val="0"/>
        </a:spcBef>
        <a:spcAft>
          <a:spcPct val="0"/>
        </a:spcAft>
        <a:defRPr kumimoji="1" sz="3600">
          <a:solidFill>
            <a:srgbClr val="800080"/>
          </a:solidFill>
          <a:latin typeface="Times New Roman" pitchFamily="18" charset="0"/>
          <a:ea typeface="標楷體" pitchFamily="65" charset="-120"/>
        </a:defRPr>
      </a:lvl4pPr>
      <a:lvl5pPr algn="ctr" rtl="0" eaLnBrk="0" fontAlgn="base" hangingPunct="0">
        <a:spcBef>
          <a:spcPct val="0"/>
        </a:spcBef>
        <a:spcAft>
          <a:spcPct val="0"/>
        </a:spcAft>
        <a:defRPr kumimoji="1" sz="3600">
          <a:solidFill>
            <a:srgbClr val="800080"/>
          </a:solidFill>
          <a:latin typeface="Times New Roman" pitchFamily="18" charset="0"/>
          <a:ea typeface="標楷體" pitchFamily="65" charset="-120"/>
        </a:defRPr>
      </a:lvl5pPr>
      <a:lvl6pPr marL="457200" algn="ctr" rtl="0" fontAlgn="base">
        <a:spcBef>
          <a:spcPct val="0"/>
        </a:spcBef>
        <a:spcAft>
          <a:spcPct val="0"/>
        </a:spcAft>
        <a:defRPr kumimoji="1" sz="3600">
          <a:solidFill>
            <a:srgbClr val="800080"/>
          </a:solidFill>
          <a:latin typeface="Times New Roman" pitchFamily="18" charset="0"/>
          <a:ea typeface="標楷體" pitchFamily="65" charset="-120"/>
        </a:defRPr>
      </a:lvl6pPr>
      <a:lvl7pPr marL="914400" algn="ctr" rtl="0" fontAlgn="base">
        <a:spcBef>
          <a:spcPct val="0"/>
        </a:spcBef>
        <a:spcAft>
          <a:spcPct val="0"/>
        </a:spcAft>
        <a:defRPr kumimoji="1" sz="3600">
          <a:solidFill>
            <a:srgbClr val="800080"/>
          </a:solidFill>
          <a:latin typeface="Times New Roman" pitchFamily="18" charset="0"/>
          <a:ea typeface="標楷體" pitchFamily="65" charset="-120"/>
        </a:defRPr>
      </a:lvl7pPr>
      <a:lvl8pPr marL="1371600" algn="ctr" rtl="0" fontAlgn="base">
        <a:spcBef>
          <a:spcPct val="0"/>
        </a:spcBef>
        <a:spcAft>
          <a:spcPct val="0"/>
        </a:spcAft>
        <a:defRPr kumimoji="1" sz="3600">
          <a:solidFill>
            <a:srgbClr val="800080"/>
          </a:solidFill>
          <a:latin typeface="Times New Roman" pitchFamily="18" charset="0"/>
          <a:ea typeface="標楷體" pitchFamily="65" charset="-120"/>
        </a:defRPr>
      </a:lvl8pPr>
      <a:lvl9pPr marL="1828800" algn="ctr" rtl="0" fontAlgn="base">
        <a:spcBef>
          <a:spcPct val="0"/>
        </a:spcBef>
        <a:spcAft>
          <a:spcPct val="0"/>
        </a:spcAft>
        <a:defRPr kumimoji="1" sz="3600">
          <a:solidFill>
            <a:srgbClr val="800080"/>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rgbClr val="3333FF"/>
        </a:buClr>
        <a:buFont typeface="Wingdings" pitchFamily="2" charset="2"/>
        <a:buChar char="Ø"/>
        <a:defRPr kumimoji="1" sz="2000">
          <a:solidFill>
            <a:srgbClr val="3333FF"/>
          </a:solidFill>
          <a:latin typeface="+mn-lt"/>
          <a:ea typeface="+mn-ea"/>
          <a:cs typeface="+mn-cs"/>
        </a:defRPr>
      </a:lvl1pPr>
      <a:lvl2pPr marL="742950" indent="-285750" algn="l" rtl="0" eaLnBrk="0" fontAlgn="base" hangingPunct="0">
        <a:spcBef>
          <a:spcPct val="20000"/>
        </a:spcBef>
        <a:spcAft>
          <a:spcPct val="0"/>
        </a:spcAft>
        <a:buClr>
          <a:srgbClr val="990033"/>
        </a:buClr>
        <a:buChar char="•"/>
        <a:defRPr kumimoji="1" sz="2000">
          <a:solidFill>
            <a:srgbClr val="990033"/>
          </a:solidFill>
          <a:latin typeface="+mn-lt"/>
          <a:ea typeface="+mn-ea"/>
        </a:defRPr>
      </a:lvl2pPr>
      <a:lvl3pPr marL="1143000" indent="-228600" algn="l" rtl="0" eaLnBrk="0" fontAlgn="base" hangingPunct="0">
        <a:spcBef>
          <a:spcPct val="20000"/>
        </a:spcBef>
        <a:spcAft>
          <a:spcPct val="0"/>
        </a:spcAft>
        <a:buClr>
          <a:schemeClr val="hlink"/>
        </a:buClr>
        <a:buChar char="•"/>
        <a:defRPr kumimoji="1" sz="2000">
          <a:solidFill>
            <a:srgbClr val="006600"/>
          </a:solidFill>
          <a:latin typeface="+mn-lt"/>
          <a:ea typeface="+mn-ea"/>
        </a:defRPr>
      </a:lvl3pPr>
      <a:lvl4pPr marL="1600200" indent="-228600" algn="l" rtl="0" eaLnBrk="0" fontAlgn="base" hangingPunct="0">
        <a:spcBef>
          <a:spcPct val="20000"/>
        </a:spcBef>
        <a:spcAft>
          <a:spcPct val="0"/>
        </a:spcAft>
        <a:buClr>
          <a:srgbClr val="CC6600"/>
        </a:buClr>
        <a:buChar char="•"/>
        <a:defRPr kumimoji="1" sz="2000">
          <a:solidFill>
            <a:srgbClr val="CC6600"/>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rgbClr val="6600FF"/>
          </a:solidFill>
          <a:latin typeface="+mn-lt"/>
          <a:ea typeface="+mn-ea"/>
        </a:defRPr>
      </a:lvl5pPr>
      <a:lvl6pPr marL="2514600" indent="-228600" algn="l" rtl="0" fontAlgn="base">
        <a:spcBef>
          <a:spcPct val="20000"/>
        </a:spcBef>
        <a:spcAft>
          <a:spcPct val="0"/>
        </a:spcAft>
        <a:buClr>
          <a:schemeClr val="accent1"/>
        </a:buClr>
        <a:buChar char="•"/>
        <a:defRPr kumimoji="1" sz="2400">
          <a:solidFill>
            <a:srgbClr val="6600FF"/>
          </a:solidFill>
          <a:latin typeface="+mn-lt"/>
          <a:ea typeface="+mn-ea"/>
        </a:defRPr>
      </a:lvl6pPr>
      <a:lvl7pPr marL="2971800" indent="-228600" algn="l" rtl="0" fontAlgn="base">
        <a:spcBef>
          <a:spcPct val="20000"/>
        </a:spcBef>
        <a:spcAft>
          <a:spcPct val="0"/>
        </a:spcAft>
        <a:buClr>
          <a:schemeClr val="accent1"/>
        </a:buClr>
        <a:buChar char="•"/>
        <a:defRPr kumimoji="1" sz="2400">
          <a:solidFill>
            <a:srgbClr val="6600FF"/>
          </a:solidFill>
          <a:latin typeface="+mn-lt"/>
          <a:ea typeface="+mn-ea"/>
        </a:defRPr>
      </a:lvl7pPr>
      <a:lvl8pPr marL="3429000" indent="-228600" algn="l" rtl="0" fontAlgn="base">
        <a:spcBef>
          <a:spcPct val="20000"/>
        </a:spcBef>
        <a:spcAft>
          <a:spcPct val="0"/>
        </a:spcAft>
        <a:buClr>
          <a:schemeClr val="accent1"/>
        </a:buClr>
        <a:buChar char="•"/>
        <a:defRPr kumimoji="1" sz="2400">
          <a:solidFill>
            <a:srgbClr val="6600FF"/>
          </a:solidFill>
          <a:latin typeface="+mn-lt"/>
          <a:ea typeface="+mn-ea"/>
        </a:defRPr>
      </a:lvl8pPr>
      <a:lvl9pPr marL="3886200" indent="-228600" algn="l" rtl="0" fontAlgn="base">
        <a:spcBef>
          <a:spcPct val="20000"/>
        </a:spcBef>
        <a:spcAft>
          <a:spcPct val="0"/>
        </a:spcAft>
        <a:buClr>
          <a:schemeClr val="accent1"/>
        </a:buClr>
        <a:buChar char="•"/>
        <a:defRPr kumimoji="1" sz="2400">
          <a:solidFill>
            <a:srgbClr val="6600FF"/>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003300"/>
            <a:ext cx="7772400" cy="2281238"/>
          </a:xfrm>
        </p:spPr>
        <p:txBody>
          <a:bodyPr>
            <a:normAutofit/>
          </a:bodyPr>
          <a:lstStyle/>
          <a:p>
            <a:pPr eaLnBrk="1" hangingPunct="1"/>
            <a:r>
              <a:rPr lang="en-US" altLang="zh-TW" sz="4800" b="1" dirty="0"/>
              <a:t>Problem Solving Paradigms</a:t>
            </a:r>
            <a:endParaRPr lang="zh-TW" altLang="en-US" sz="4800" b="1" dirty="0"/>
          </a:p>
        </p:txBody>
      </p:sp>
      <p:sp>
        <p:nvSpPr>
          <p:cNvPr id="4099" name="Rectangle 3"/>
          <p:cNvSpPr>
            <a:spLocks noGrp="1" noChangeArrowheads="1"/>
          </p:cNvSpPr>
          <p:nvPr>
            <p:ph type="subTitle" idx="1"/>
          </p:nvPr>
        </p:nvSpPr>
        <p:spPr>
          <a:xfrm>
            <a:off x="1475656" y="3713163"/>
            <a:ext cx="6192688" cy="1905000"/>
          </a:xfrm>
        </p:spPr>
        <p:txBody>
          <a:bodyPr/>
          <a:lstStyle/>
          <a:p>
            <a:pPr eaLnBrk="1" hangingPunct="1"/>
            <a:r>
              <a:rPr lang="en-US" altLang="zh-TW" sz="3700" b="1" dirty="0"/>
              <a:t>Dr. Michael </a:t>
            </a:r>
            <a:r>
              <a:rPr lang="en-US" altLang="zh-TW" sz="3700" b="1" dirty="0" err="1"/>
              <a:t>Meng</a:t>
            </a:r>
            <a:endParaRPr lang="zh-TW" altLang="en-US" sz="3700" b="1"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Summary</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10</a:t>
            </a:fld>
            <a:endParaRPr lang="en-US" altLang="zh-TW" dirty="0"/>
          </a:p>
        </p:txBody>
      </p:sp>
      <p:sp>
        <p:nvSpPr>
          <p:cNvPr id="6" name="內容版面配置區 5"/>
          <p:cNvSpPr>
            <a:spLocks noGrp="1"/>
          </p:cNvSpPr>
          <p:nvPr>
            <p:ph idx="1"/>
          </p:nvPr>
        </p:nvSpPr>
        <p:spPr/>
        <p:txBody>
          <a:bodyPr/>
          <a:lstStyle/>
          <a:p>
            <a:r>
              <a:rPr lang="en-US" altLang="zh-TW" dirty="0"/>
              <a:t>Please do not just memorize the solutions for each problem discussed, but instead remember and internalize the </a:t>
            </a:r>
            <a:r>
              <a:rPr lang="en-US" altLang="zh-TW" dirty="0">
                <a:solidFill>
                  <a:srgbClr val="FF0000"/>
                </a:solidFill>
              </a:rPr>
              <a:t>thought process </a:t>
            </a:r>
            <a:r>
              <a:rPr lang="en-US" altLang="zh-TW" dirty="0"/>
              <a:t>and </a:t>
            </a:r>
            <a:r>
              <a:rPr lang="en-US" altLang="zh-TW" dirty="0">
                <a:solidFill>
                  <a:srgbClr val="FF0000"/>
                </a:solidFill>
              </a:rPr>
              <a:t>problem solving strategies</a:t>
            </a:r>
            <a:r>
              <a:rPr lang="en-US" altLang="zh-TW" dirty="0"/>
              <a:t> used. </a:t>
            </a:r>
          </a:p>
          <a:p>
            <a:r>
              <a:rPr lang="en-US" altLang="zh-TW" dirty="0"/>
              <a:t>Good </a:t>
            </a:r>
            <a:r>
              <a:rPr lang="en-US" altLang="zh-TW" dirty="0">
                <a:solidFill>
                  <a:srgbClr val="FF0000"/>
                </a:solidFill>
              </a:rPr>
              <a:t>problem solving skills </a:t>
            </a:r>
            <a:r>
              <a:rPr lang="en-US" altLang="zh-TW" dirty="0"/>
              <a:t>are more important than memorized solutions for well-known Computer Science problems when dealing with (often creative and novel) contest problems.</a:t>
            </a:r>
            <a:endParaRPr lang="zh-TW" altLang="en-US" dirty="0"/>
          </a:p>
        </p:txBody>
      </p:sp>
    </p:spTree>
    <p:extLst>
      <p:ext uri="{BB962C8B-B14F-4D97-AF65-F5344CB8AC3E}">
        <p14:creationId xmlns:p14="http://schemas.microsoft.com/office/powerpoint/2010/main" val="351338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p:txBody>
          <a:bodyPr/>
          <a:lstStyle/>
          <a:p>
            <a:r>
              <a:rPr lang="en-US" altLang="zh-TW" sz="3600" dirty="0">
                <a:latin typeface="Cooper Black" pitchFamily="18" charset="0"/>
              </a:rPr>
              <a:t>Complete Search</a:t>
            </a:r>
            <a:endParaRPr lang="zh-TW" altLang="en-US" sz="3600" dirty="0">
              <a:latin typeface="Cooper Black" pitchFamily="18" charset="0"/>
            </a:endParaRPr>
          </a:p>
        </p:txBody>
      </p:sp>
      <p:sp>
        <p:nvSpPr>
          <p:cNvPr id="3" name="日期版面配置區 2"/>
          <p:cNvSpPr>
            <a:spLocks noGrp="1"/>
          </p:cNvSpPr>
          <p:nvPr>
            <p:ph type="dt" sz="half" idx="10"/>
          </p:nvPr>
        </p:nvSpPr>
        <p:spPr/>
        <p:txBody>
          <a:bodyPr/>
          <a:lstStyle/>
          <a:p>
            <a:pPr>
              <a:defRPr/>
            </a:pPr>
            <a:fld id="{7FB9671F-9828-4809-A62C-CF49A9CAAB06}" type="datetime1">
              <a:rPr lang="zh-TW" altLang="en-US" smtClean="0"/>
              <a:pPr>
                <a:defRPr/>
              </a:pPr>
              <a:t>2019/11/6</a:t>
            </a:fld>
            <a:endParaRPr lang="en-US" altLang="zh-TW"/>
          </a:p>
        </p:txBody>
      </p:sp>
      <p:sp>
        <p:nvSpPr>
          <p:cNvPr id="4" name="投影片編號版面配置區 3"/>
          <p:cNvSpPr>
            <a:spLocks noGrp="1"/>
          </p:cNvSpPr>
          <p:nvPr>
            <p:ph type="sldNum" sz="quarter" idx="12"/>
          </p:nvPr>
        </p:nvSpPr>
        <p:spPr/>
        <p:txBody>
          <a:bodyPr/>
          <a:lstStyle/>
          <a:p>
            <a:pPr>
              <a:defRPr/>
            </a:pPr>
            <a:fld id="{F44A63E6-6604-4FC2-B6ED-48101852A2E1}" type="slidenum">
              <a:rPr lang="en-US" altLang="zh-TW" smtClean="0"/>
              <a:pPr>
                <a:defRPr/>
              </a:pPr>
              <a:t>11</a:t>
            </a:fld>
            <a:endParaRPr lang="en-US" altLang="zh-TW"/>
          </a:p>
        </p:txBody>
      </p:sp>
    </p:spTree>
    <p:extLst>
      <p:ext uri="{BB962C8B-B14F-4D97-AF65-F5344CB8AC3E}">
        <p14:creationId xmlns:p14="http://schemas.microsoft.com/office/powerpoint/2010/main" val="148201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Introduction to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12</a:t>
            </a:fld>
            <a:endParaRPr lang="en-US" altLang="zh-TW" dirty="0"/>
          </a:p>
        </p:txBody>
      </p:sp>
      <p:sp>
        <p:nvSpPr>
          <p:cNvPr id="6" name="內容版面配置區 5"/>
          <p:cNvSpPr>
            <a:spLocks noGrp="1"/>
          </p:cNvSpPr>
          <p:nvPr>
            <p:ph idx="1"/>
          </p:nvPr>
        </p:nvSpPr>
        <p:spPr/>
        <p:txBody>
          <a:bodyPr/>
          <a:lstStyle/>
          <a:p>
            <a:r>
              <a:rPr lang="en-US" altLang="zh-TW" dirty="0"/>
              <a:t>Complete Search technique</a:t>
            </a:r>
          </a:p>
          <a:p>
            <a:pPr lvl="1"/>
            <a:r>
              <a:rPr lang="en-US" altLang="zh-TW" dirty="0"/>
              <a:t>also known as </a:t>
            </a:r>
            <a:r>
              <a:rPr lang="en-US" altLang="zh-TW" b="1" dirty="0">
                <a:solidFill>
                  <a:srgbClr val="FF0000"/>
                </a:solidFill>
              </a:rPr>
              <a:t>brute force </a:t>
            </a:r>
            <a:r>
              <a:rPr lang="en-US" altLang="zh-TW" dirty="0"/>
              <a:t>or </a:t>
            </a:r>
            <a:r>
              <a:rPr lang="en-US" altLang="zh-TW" b="1" dirty="0">
                <a:solidFill>
                  <a:srgbClr val="FF0000"/>
                </a:solidFill>
              </a:rPr>
              <a:t>recursive backtracking</a:t>
            </a:r>
          </a:p>
          <a:p>
            <a:pPr lvl="1"/>
            <a:r>
              <a:rPr lang="en-US" altLang="zh-TW" dirty="0">
                <a:solidFill>
                  <a:srgbClr val="C00000"/>
                </a:solidFill>
              </a:rPr>
              <a:t>It </a:t>
            </a:r>
            <a:r>
              <a:rPr lang="en-US" altLang="zh-TW" dirty="0"/>
              <a:t>is a method for solving a problem by </a:t>
            </a:r>
            <a:r>
              <a:rPr lang="en-US" altLang="zh-TW" b="1" dirty="0">
                <a:solidFill>
                  <a:srgbClr val="FF0000"/>
                </a:solidFill>
              </a:rPr>
              <a:t>traversing the entire</a:t>
            </a:r>
            <a:r>
              <a:rPr lang="en-US" altLang="zh-TW" b="1" dirty="0"/>
              <a:t> </a:t>
            </a:r>
            <a:r>
              <a:rPr lang="en-US" altLang="zh-TW" dirty="0"/>
              <a:t>(or part of the) search space to obtain the required solution. </a:t>
            </a:r>
          </a:p>
          <a:p>
            <a:pPr lvl="1"/>
            <a:r>
              <a:rPr lang="en-US" altLang="zh-TW" dirty="0"/>
              <a:t>During the search, we are allowed to prune (that is, choose not to explore) parts of the search space if we have determined that these parts have </a:t>
            </a:r>
            <a:r>
              <a:rPr lang="en-US" altLang="zh-TW" b="1" dirty="0">
                <a:solidFill>
                  <a:srgbClr val="FF0000"/>
                </a:solidFill>
              </a:rPr>
              <a:t>no possibility </a:t>
            </a:r>
            <a:r>
              <a:rPr lang="en-US" altLang="zh-TW" dirty="0"/>
              <a:t>of containing the required solution.</a:t>
            </a:r>
          </a:p>
          <a:p>
            <a:r>
              <a:rPr lang="en-US" altLang="zh-TW" dirty="0"/>
              <a:t>Two different Complete Search technique</a:t>
            </a:r>
          </a:p>
          <a:p>
            <a:pPr lvl="1"/>
            <a:r>
              <a:rPr lang="en-US" altLang="zh-TW" dirty="0"/>
              <a:t>Iterative Complete Search </a:t>
            </a:r>
          </a:p>
          <a:p>
            <a:pPr lvl="1"/>
            <a:r>
              <a:rPr lang="en-US" altLang="zh-TW" dirty="0"/>
              <a:t>Recursive Complete Search </a:t>
            </a:r>
            <a:endParaRPr lang="zh-TW" altLang="en-US" dirty="0"/>
          </a:p>
        </p:txBody>
      </p:sp>
    </p:spTree>
    <p:extLst>
      <p:ext uri="{BB962C8B-B14F-4D97-AF65-F5344CB8AC3E}">
        <p14:creationId xmlns:p14="http://schemas.microsoft.com/office/powerpoint/2010/main" val="187485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Introduction to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13</a:t>
            </a:fld>
            <a:endParaRPr lang="en-US" altLang="zh-TW" dirty="0"/>
          </a:p>
        </p:txBody>
      </p:sp>
      <p:sp>
        <p:nvSpPr>
          <p:cNvPr id="6" name="內容版面配置區 5"/>
          <p:cNvSpPr>
            <a:spLocks noGrp="1"/>
          </p:cNvSpPr>
          <p:nvPr>
            <p:ph idx="1"/>
          </p:nvPr>
        </p:nvSpPr>
        <p:spPr/>
        <p:txBody>
          <a:bodyPr/>
          <a:lstStyle/>
          <a:p>
            <a:r>
              <a:rPr lang="en-US" altLang="zh-TW" dirty="0"/>
              <a:t>When to use Complete Search technique</a:t>
            </a:r>
          </a:p>
          <a:p>
            <a:pPr lvl="1"/>
            <a:r>
              <a:rPr lang="en-US" altLang="zh-TW" dirty="0"/>
              <a:t>When here is clearly </a:t>
            </a:r>
            <a:r>
              <a:rPr lang="en-US" altLang="zh-TW" dirty="0">
                <a:solidFill>
                  <a:srgbClr val="FF0000"/>
                </a:solidFill>
              </a:rPr>
              <a:t>no</a:t>
            </a:r>
            <a:r>
              <a:rPr lang="en-US" altLang="zh-TW" dirty="0"/>
              <a:t> other algorithm available.</a:t>
            </a:r>
          </a:p>
          <a:p>
            <a:pPr lvl="2"/>
            <a:r>
              <a:rPr lang="en-US" altLang="zh-TW" dirty="0"/>
              <a:t>e.g. the task of enumerating all permutations of {0, 1, 2, . . .,N − 1} clearly requires O(N!) operations.</a:t>
            </a:r>
          </a:p>
          <a:p>
            <a:pPr lvl="1"/>
            <a:r>
              <a:rPr lang="en-US" altLang="zh-TW" dirty="0"/>
              <a:t>When better algorithms exist, but are </a:t>
            </a:r>
            <a:r>
              <a:rPr lang="en-US" altLang="zh-TW" dirty="0">
                <a:solidFill>
                  <a:srgbClr val="FF0000"/>
                </a:solidFill>
              </a:rPr>
              <a:t>overkill</a:t>
            </a:r>
            <a:r>
              <a:rPr lang="en-US" altLang="zh-TW" dirty="0"/>
              <a:t> as the input size happens to be small.</a:t>
            </a:r>
          </a:p>
          <a:p>
            <a:pPr lvl="2"/>
            <a:r>
              <a:rPr lang="en-US" altLang="zh-TW" dirty="0"/>
              <a:t>e.g. the problem of answering Range Minimum Queries but on static arrays with N ≤ 100 is solvable with an O(N) loop for each query.</a:t>
            </a:r>
            <a:endParaRPr lang="zh-TW" altLang="en-US" dirty="0"/>
          </a:p>
        </p:txBody>
      </p:sp>
    </p:spTree>
    <p:extLst>
      <p:ext uri="{BB962C8B-B14F-4D97-AF65-F5344CB8AC3E}">
        <p14:creationId xmlns:p14="http://schemas.microsoft.com/office/powerpoint/2010/main" val="180673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Introduction to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14</a:t>
            </a:fld>
            <a:endParaRPr lang="en-US" altLang="zh-TW" dirty="0"/>
          </a:p>
        </p:txBody>
      </p:sp>
      <p:sp>
        <p:nvSpPr>
          <p:cNvPr id="6" name="內容版面配置區 5"/>
          <p:cNvSpPr>
            <a:spLocks noGrp="1"/>
          </p:cNvSpPr>
          <p:nvPr>
            <p:ph idx="1"/>
          </p:nvPr>
        </p:nvSpPr>
        <p:spPr/>
        <p:txBody>
          <a:bodyPr/>
          <a:lstStyle/>
          <a:p>
            <a:r>
              <a:rPr lang="en-US" altLang="zh-TW" dirty="0"/>
              <a:t>Sometimes, running Complete Search on </a:t>
            </a:r>
            <a:r>
              <a:rPr lang="en-US" altLang="zh-TW" i="1" dirty="0">
                <a:solidFill>
                  <a:srgbClr val="FF0000"/>
                </a:solidFill>
              </a:rPr>
              <a:t>small instances </a:t>
            </a:r>
            <a:r>
              <a:rPr lang="en-US" altLang="zh-TW" dirty="0"/>
              <a:t>of a challenging problem can help us to </a:t>
            </a:r>
            <a:r>
              <a:rPr lang="en-US" altLang="zh-TW" dirty="0">
                <a:solidFill>
                  <a:srgbClr val="FF0000"/>
                </a:solidFill>
              </a:rPr>
              <a:t>understand</a:t>
            </a:r>
            <a:r>
              <a:rPr lang="en-US" altLang="zh-TW" dirty="0"/>
              <a:t> its structure through </a:t>
            </a:r>
            <a:r>
              <a:rPr lang="en-US" altLang="zh-TW" dirty="0">
                <a:solidFill>
                  <a:srgbClr val="FF0000"/>
                </a:solidFill>
              </a:rPr>
              <a:t>patterns</a:t>
            </a:r>
            <a:r>
              <a:rPr lang="en-US" altLang="zh-TW" dirty="0"/>
              <a:t> in the output (it is possible to visualize the pattern for some problems) that can be exploited to </a:t>
            </a:r>
            <a:r>
              <a:rPr lang="en-US" altLang="zh-TW" dirty="0">
                <a:solidFill>
                  <a:srgbClr val="FF0000"/>
                </a:solidFill>
              </a:rPr>
              <a:t>design a faster algorithm</a:t>
            </a:r>
            <a:r>
              <a:rPr lang="en-US" altLang="zh-TW" dirty="0"/>
              <a:t>. </a:t>
            </a:r>
          </a:p>
          <a:p>
            <a:pPr lvl="1"/>
            <a:r>
              <a:rPr lang="en-US" altLang="zh-TW" dirty="0"/>
              <a:t>Some combinatorics problems can be solved this way. </a:t>
            </a:r>
          </a:p>
          <a:p>
            <a:r>
              <a:rPr lang="en-US" altLang="zh-TW" dirty="0"/>
              <a:t>Then, the Complete Search solution can also act as a </a:t>
            </a:r>
            <a:r>
              <a:rPr lang="en-US" altLang="zh-TW" b="1" dirty="0">
                <a:solidFill>
                  <a:srgbClr val="FF0000"/>
                </a:solidFill>
              </a:rPr>
              <a:t>verifier</a:t>
            </a:r>
            <a:r>
              <a:rPr lang="en-US" altLang="zh-TW" dirty="0"/>
              <a:t> for small instances, providing an additional check for the faster but non-trivial algorithm that you develop.</a:t>
            </a:r>
          </a:p>
          <a:p>
            <a:r>
              <a:rPr lang="en-US" altLang="zh-TW" dirty="0"/>
              <a:t>There exist </a:t>
            </a:r>
            <a:r>
              <a:rPr lang="en-US" altLang="zh-TW" dirty="0">
                <a:solidFill>
                  <a:srgbClr val="FF0000"/>
                </a:solidFill>
              </a:rPr>
              <a:t>hard</a:t>
            </a:r>
            <a:r>
              <a:rPr lang="en-US" altLang="zh-TW" dirty="0"/>
              <a:t> problems that are </a:t>
            </a:r>
            <a:r>
              <a:rPr lang="en-US" altLang="zh-TW" dirty="0">
                <a:solidFill>
                  <a:srgbClr val="FF0000"/>
                </a:solidFill>
              </a:rPr>
              <a:t>only</a:t>
            </a:r>
            <a:r>
              <a:rPr lang="en-US" altLang="zh-TW" dirty="0"/>
              <a:t> solvable with </a:t>
            </a:r>
            <a:r>
              <a:rPr lang="en-US" altLang="zh-TW" dirty="0">
                <a:solidFill>
                  <a:srgbClr val="FF0000"/>
                </a:solidFill>
              </a:rPr>
              <a:t>creative</a:t>
            </a:r>
            <a:r>
              <a:rPr lang="en-US" altLang="zh-TW" dirty="0"/>
              <a:t> Complete Search algorithms.</a:t>
            </a:r>
          </a:p>
          <a:p>
            <a:pPr lvl="1"/>
            <a:r>
              <a:rPr lang="en-US" altLang="zh-TW" dirty="0"/>
              <a:t>Complete Search algorithm is not just useful for easy problem.</a:t>
            </a:r>
            <a:endParaRPr lang="zh-TW" altLang="en-US" dirty="0"/>
          </a:p>
        </p:txBody>
      </p:sp>
    </p:spTree>
    <p:extLst>
      <p:ext uri="{BB962C8B-B14F-4D97-AF65-F5344CB8AC3E}">
        <p14:creationId xmlns:p14="http://schemas.microsoft.com/office/powerpoint/2010/main" val="77814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p:txBody>
          <a:bodyPr/>
          <a:lstStyle/>
          <a:p>
            <a:r>
              <a:rPr lang="en-US" altLang="zh-TW" sz="3600" dirty="0">
                <a:latin typeface="Cooper Black" pitchFamily="18" charset="0"/>
              </a:rPr>
              <a:t>Iterative</a:t>
            </a:r>
          </a:p>
          <a:p>
            <a:r>
              <a:rPr lang="en-US" altLang="zh-TW" sz="3600" dirty="0">
                <a:latin typeface="Cooper Black" pitchFamily="18" charset="0"/>
              </a:rPr>
              <a:t>Complete Search</a:t>
            </a:r>
            <a:endParaRPr lang="zh-TW" altLang="en-US" sz="3600" dirty="0">
              <a:latin typeface="Cooper Black" pitchFamily="18" charset="0"/>
            </a:endParaRPr>
          </a:p>
        </p:txBody>
      </p:sp>
      <p:sp>
        <p:nvSpPr>
          <p:cNvPr id="3" name="日期版面配置區 2"/>
          <p:cNvSpPr>
            <a:spLocks noGrp="1"/>
          </p:cNvSpPr>
          <p:nvPr>
            <p:ph type="dt" sz="half" idx="10"/>
          </p:nvPr>
        </p:nvSpPr>
        <p:spPr/>
        <p:txBody>
          <a:bodyPr/>
          <a:lstStyle/>
          <a:p>
            <a:pPr>
              <a:defRPr/>
            </a:pPr>
            <a:fld id="{7FB9671F-9828-4809-A62C-CF49A9CAAB06}" type="datetime1">
              <a:rPr lang="zh-TW" altLang="en-US" smtClean="0"/>
              <a:pPr>
                <a:defRPr/>
              </a:pPr>
              <a:t>2019/11/6</a:t>
            </a:fld>
            <a:endParaRPr lang="en-US" altLang="zh-TW"/>
          </a:p>
        </p:txBody>
      </p:sp>
      <p:sp>
        <p:nvSpPr>
          <p:cNvPr id="4" name="投影片編號版面配置區 3"/>
          <p:cNvSpPr>
            <a:spLocks noGrp="1"/>
          </p:cNvSpPr>
          <p:nvPr>
            <p:ph type="sldNum" sz="quarter" idx="12"/>
          </p:nvPr>
        </p:nvSpPr>
        <p:spPr/>
        <p:txBody>
          <a:bodyPr/>
          <a:lstStyle/>
          <a:p>
            <a:pPr>
              <a:defRPr/>
            </a:pPr>
            <a:fld id="{F44A63E6-6604-4FC2-B6ED-48101852A2E1}" type="slidenum">
              <a:rPr lang="en-US" altLang="zh-TW" smtClean="0"/>
              <a:pPr>
                <a:defRPr/>
              </a:pPr>
              <a:t>15</a:t>
            </a:fld>
            <a:endParaRPr lang="en-US" altLang="zh-TW"/>
          </a:p>
        </p:txBody>
      </p:sp>
    </p:spTree>
    <p:extLst>
      <p:ext uri="{BB962C8B-B14F-4D97-AF65-F5344CB8AC3E}">
        <p14:creationId xmlns:p14="http://schemas.microsoft.com/office/powerpoint/2010/main" val="265957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16</a:t>
            </a:fld>
            <a:endParaRPr lang="en-US" altLang="zh-TW" dirty="0"/>
          </a:p>
        </p:txBody>
      </p:sp>
      <p:sp>
        <p:nvSpPr>
          <p:cNvPr id="6" name="內容版面配置區 5"/>
          <p:cNvSpPr>
            <a:spLocks noGrp="1"/>
          </p:cNvSpPr>
          <p:nvPr>
            <p:ph idx="1"/>
          </p:nvPr>
        </p:nvSpPr>
        <p:spPr/>
        <p:txBody>
          <a:bodyPr/>
          <a:lstStyle/>
          <a:p>
            <a:r>
              <a:rPr lang="en-US" altLang="zh-TW" b="1" dirty="0"/>
              <a:t>Question 1</a:t>
            </a:r>
            <a:r>
              <a:rPr lang="en-US" altLang="zh-TW" dirty="0"/>
              <a:t>: (Two Nested Loops: </a:t>
            </a:r>
            <a:r>
              <a:rPr lang="en-US" altLang="zh-TW" dirty="0" err="1"/>
              <a:t>UVa</a:t>
            </a:r>
            <a:r>
              <a:rPr lang="en-US" altLang="zh-TW" dirty="0"/>
              <a:t> 725 - Division) </a:t>
            </a:r>
          </a:p>
          <a:p>
            <a:r>
              <a:rPr lang="en-US" altLang="zh-TW" dirty="0"/>
              <a:t>Find and display all pairs of 5-digit numbers that collectively use the digits 0 through 9 once each, such that the first number divided by the second is equal to an integer N, where 2 </a:t>
            </a:r>
            <a:r>
              <a:rPr lang="en-US" altLang="zh-TW" i="1" dirty="0"/>
              <a:t>≤ N ≤ </a:t>
            </a:r>
            <a:r>
              <a:rPr lang="en-US" altLang="zh-TW" dirty="0"/>
              <a:t>79. </a:t>
            </a:r>
          </a:p>
          <a:p>
            <a:pPr lvl="1"/>
            <a:r>
              <a:rPr lang="en-US" altLang="zh-TW" dirty="0"/>
              <a:t>That is, </a:t>
            </a:r>
            <a:r>
              <a:rPr lang="en-US" altLang="zh-TW" dirty="0" err="1"/>
              <a:t>abcde</a:t>
            </a:r>
            <a:r>
              <a:rPr lang="en-US" altLang="zh-TW" dirty="0"/>
              <a:t> / </a:t>
            </a:r>
            <a:r>
              <a:rPr lang="en-US" altLang="zh-TW" dirty="0" err="1"/>
              <a:t>fghij</a:t>
            </a:r>
            <a:r>
              <a:rPr lang="en-US" altLang="zh-TW" dirty="0"/>
              <a:t> = N, where each letter represents a different digit. </a:t>
            </a:r>
          </a:p>
          <a:p>
            <a:pPr lvl="1"/>
            <a:r>
              <a:rPr lang="en-US" altLang="zh-TW" dirty="0"/>
              <a:t>The first digit of one of the numbers is allowed to be zero, e.g. for N = 62, we have 79546 / 01283 = 62; 94736 / 01528 = 62.</a:t>
            </a:r>
          </a:p>
          <a:p>
            <a:pPr lvl="1"/>
            <a:endParaRPr lang="zh-TW" altLang="en-US" dirty="0"/>
          </a:p>
        </p:txBody>
      </p:sp>
    </p:spTree>
    <p:extLst>
      <p:ext uri="{BB962C8B-B14F-4D97-AF65-F5344CB8AC3E}">
        <p14:creationId xmlns:p14="http://schemas.microsoft.com/office/powerpoint/2010/main" val="147977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17</a:t>
            </a:fld>
            <a:endParaRPr lang="en-US" altLang="zh-TW" dirty="0"/>
          </a:p>
        </p:txBody>
      </p:sp>
      <p:sp>
        <p:nvSpPr>
          <p:cNvPr id="6" name="內容版面配置區 5"/>
          <p:cNvSpPr>
            <a:spLocks noGrp="1"/>
          </p:cNvSpPr>
          <p:nvPr>
            <p:ph idx="1"/>
          </p:nvPr>
        </p:nvSpPr>
        <p:spPr/>
        <p:txBody>
          <a:bodyPr/>
          <a:lstStyle/>
          <a:p>
            <a:r>
              <a:rPr lang="en-US" altLang="zh-TW" b="1" dirty="0"/>
              <a:t>Analysis 1</a:t>
            </a:r>
            <a:r>
              <a:rPr lang="en-US" altLang="zh-TW" dirty="0"/>
              <a:t>:</a:t>
            </a:r>
          </a:p>
          <a:p>
            <a:pPr lvl="1"/>
            <a:r>
              <a:rPr lang="en-US" altLang="zh-TW" dirty="0" err="1"/>
              <a:t>fghij</a:t>
            </a:r>
            <a:r>
              <a:rPr lang="en-US" altLang="zh-TW" dirty="0"/>
              <a:t> can only range from 01234 to 98765 which is at most</a:t>
            </a:r>
          </a:p>
          <a:p>
            <a:pPr lvl="1"/>
            <a:r>
              <a:rPr lang="en-US" altLang="zh-TW" dirty="0"/>
              <a:t>≈ </a:t>
            </a:r>
            <a:r>
              <a:rPr lang="en-US" altLang="zh-TW" dirty="0">
                <a:solidFill>
                  <a:srgbClr val="FF0000"/>
                </a:solidFill>
              </a:rPr>
              <a:t>100K</a:t>
            </a:r>
            <a:r>
              <a:rPr lang="en-US" altLang="zh-TW" dirty="0"/>
              <a:t> possibilities. </a:t>
            </a:r>
          </a:p>
          <a:p>
            <a:pPr lvl="1"/>
            <a:r>
              <a:rPr lang="en-US" altLang="zh-TW" dirty="0"/>
              <a:t>An even better bound for </a:t>
            </a:r>
            <a:r>
              <a:rPr lang="en-US" altLang="zh-TW" dirty="0" err="1"/>
              <a:t>fghij</a:t>
            </a:r>
            <a:r>
              <a:rPr lang="en-US" altLang="zh-TW" dirty="0"/>
              <a:t> is the range 01234 to 98765 / N, which has at most ≈ </a:t>
            </a:r>
            <a:r>
              <a:rPr lang="en-US" altLang="zh-TW" dirty="0">
                <a:solidFill>
                  <a:srgbClr val="FF0000"/>
                </a:solidFill>
              </a:rPr>
              <a:t>50K</a:t>
            </a:r>
            <a:r>
              <a:rPr lang="en-US" altLang="zh-TW" dirty="0"/>
              <a:t> possibilities for N = 2 and becomes smaller with increasing N. </a:t>
            </a:r>
          </a:p>
          <a:p>
            <a:pPr lvl="1"/>
            <a:r>
              <a:rPr lang="en-US" altLang="zh-TW" dirty="0"/>
              <a:t>For each attempted </a:t>
            </a:r>
            <a:r>
              <a:rPr lang="en-US" altLang="zh-TW" dirty="0" err="1"/>
              <a:t>fghij</a:t>
            </a:r>
            <a:r>
              <a:rPr lang="en-US" altLang="zh-TW" dirty="0"/>
              <a:t>, we can get </a:t>
            </a:r>
            <a:r>
              <a:rPr lang="en-US" altLang="zh-TW" dirty="0" err="1"/>
              <a:t>abcde</a:t>
            </a:r>
            <a:r>
              <a:rPr lang="en-US" altLang="zh-TW" dirty="0"/>
              <a:t> from </a:t>
            </a:r>
            <a:r>
              <a:rPr lang="en-US" altLang="zh-TW" dirty="0" err="1"/>
              <a:t>fghij</a:t>
            </a:r>
            <a:r>
              <a:rPr lang="en-US" altLang="zh-TW" dirty="0"/>
              <a:t> * N and then check if all 10 digits are different. </a:t>
            </a:r>
          </a:p>
          <a:p>
            <a:pPr lvl="1"/>
            <a:r>
              <a:rPr lang="en-US" altLang="zh-TW" dirty="0"/>
              <a:t>This is a </a:t>
            </a:r>
            <a:r>
              <a:rPr lang="en-US" altLang="zh-TW" b="1" dirty="0">
                <a:solidFill>
                  <a:srgbClr val="FF0000"/>
                </a:solidFill>
              </a:rPr>
              <a:t>doubly-nested loop </a:t>
            </a:r>
            <a:r>
              <a:rPr lang="en-US" altLang="zh-TW" dirty="0"/>
              <a:t>with a time complexity of at most ≈ </a:t>
            </a:r>
            <a:r>
              <a:rPr lang="en-US" altLang="zh-TW" dirty="0">
                <a:solidFill>
                  <a:srgbClr val="FF0000"/>
                </a:solidFill>
              </a:rPr>
              <a:t>50K×10 = 500K </a:t>
            </a:r>
            <a:r>
              <a:rPr lang="en-US" altLang="zh-TW" dirty="0"/>
              <a:t>operations per test case. </a:t>
            </a:r>
          </a:p>
          <a:p>
            <a:pPr lvl="1"/>
            <a:r>
              <a:rPr lang="en-US" altLang="zh-TW" dirty="0"/>
              <a:t>This is small. Thus, an iterative Complete Search is </a:t>
            </a:r>
            <a:r>
              <a:rPr lang="en-US" altLang="zh-TW" b="1" dirty="0">
                <a:solidFill>
                  <a:srgbClr val="FF0000"/>
                </a:solidFill>
              </a:rPr>
              <a:t>feasible</a:t>
            </a:r>
            <a:r>
              <a:rPr lang="en-US" altLang="zh-TW" dirty="0"/>
              <a:t>.</a:t>
            </a:r>
            <a:endParaRPr lang="zh-TW" altLang="en-US" dirty="0"/>
          </a:p>
        </p:txBody>
      </p:sp>
    </p:spTree>
    <p:extLst>
      <p:ext uri="{BB962C8B-B14F-4D97-AF65-F5344CB8AC3E}">
        <p14:creationId xmlns:p14="http://schemas.microsoft.com/office/powerpoint/2010/main" val="3448306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18</a:t>
            </a:fld>
            <a:endParaRPr lang="en-US" altLang="zh-TW" dirty="0"/>
          </a:p>
        </p:txBody>
      </p:sp>
      <p:sp>
        <p:nvSpPr>
          <p:cNvPr id="6" name="內容版面配置區 5"/>
          <p:cNvSpPr>
            <a:spLocks noGrp="1"/>
          </p:cNvSpPr>
          <p:nvPr>
            <p:ph idx="1"/>
          </p:nvPr>
        </p:nvSpPr>
        <p:spPr/>
        <p:txBody>
          <a:bodyPr/>
          <a:lstStyle/>
          <a:p>
            <a:r>
              <a:rPr lang="en-US" altLang="zh-TW" b="1" dirty="0"/>
              <a:t>Code 1</a:t>
            </a:r>
            <a:r>
              <a:rPr lang="en-US" altLang="zh-TW" dirty="0"/>
              <a:t>:</a:t>
            </a:r>
          </a:p>
          <a:p>
            <a:pPr lvl="1"/>
            <a:endParaRPr lang="zh-TW" altLang="en-US" dirty="0"/>
          </a:p>
        </p:txBody>
      </p:sp>
      <p:sp>
        <p:nvSpPr>
          <p:cNvPr id="7" name="矩形 6">
            <a:extLst>
              <a:ext uri="{FF2B5EF4-FFF2-40B4-BE49-F238E27FC236}">
                <a16:creationId xmlns:a16="http://schemas.microsoft.com/office/drawing/2014/main" id="{6980D268-0832-4355-B533-FE4CD0B392D0}"/>
              </a:ext>
            </a:extLst>
          </p:cNvPr>
          <p:cNvSpPr/>
          <p:nvPr/>
        </p:nvSpPr>
        <p:spPr>
          <a:xfrm>
            <a:off x="696456" y="1844824"/>
            <a:ext cx="7835984" cy="2086725"/>
          </a:xfrm>
          <a:prstGeom prst="rect">
            <a:avLst/>
          </a:prstGeom>
          <a:solidFill>
            <a:srgbClr val="CCFFCC"/>
          </a:solidFill>
        </p:spPr>
        <p:txBody>
          <a:bodyPr wrap="square">
            <a:spAutoFit/>
          </a:bodyPr>
          <a:lstStyle/>
          <a:p>
            <a:pPr algn="l"/>
            <a:r>
              <a:rPr lang="en-US" altLang="zh-TW" sz="1200" dirty="0">
                <a:solidFill>
                  <a:schemeClr val="tx1"/>
                </a:solidFill>
              </a:rPr>
              <a:t>for (</a:t>
            </a:r>
            <a:r>
              <a:rPr lang="en-US" altLang="zh-TW" sz="1200" dirty="0" err="1">
                <a:solidFill>
                  <a:schemeClr val="tx1"/>
                </a:solidFill>
              </a:rPr>
              <a:t>int</a:t>
            </a:r>
            <a:r>
              <a:rPr lang="en-US" altLang="zh-TW" sz="1200" dirty="0">
                <a:solidFill>
                  <a:schemeClr val="tx1"/>
                </a:solidFill>
              </a:rPr>
              <a:t> </a:t>
            </a:r>
            <a:r>
              <a:rPr lang="en-US" altLang="zh-TW" sz="1200" dirty="0" err="1">
                <a:solidFill>
                  <a:schemeClr val="tx1"/>
                </a:solidFill>
              </a:rPr>
              <a:t>fghij</a:t>
            </a:r>
            <a:r>
              <a:rPr lang="en-US" altLang="zh-TW" sz="1200" dirty="0">
                <a:solidFill>
                  <a:schemeClr val="tx1"/>
                </a:solidFill>
              </a:rPr>
              <a:t> = 1234; </a:t>
            </a:r>
            <a:r>
              <a:rPr lang="en-US" altLang="zh-TW" sz="1200" dirty="0" err="1">
                <a:solidFill>
                  <a:schemeClr val="tx1"/>
                </a:solidFill>
              </a:rPr>
              <a:t>fghij</a:t>
            </a:r>
            <a:r>
              <a:rPr lang="en-US" altLang="zh-TW" sz="1200" dirty="0">
                <a:solidFill>
                  <a:schemeClr val="tx1"/>
                </a:solidFill>
              </a:rPr>
              <a:t> &lt;= 98765 / N; </a:t>
            </a:r>
            <a:r>
              <a:rPr lang="en-US" altLang="zh-TW" sz="1200" dirty="0" err="1">
                <a:solidFill>
                  <a:schemeClr val="tx1"/>
                </a:solidFill>
              </a:rPr>
              <a:t>fghij</a:t>
            </a:r>
            <a:r>
              <a:rPr lang="en-US" altLang="zh-TW" sz="1200" dirty="0">
                <a:solidFill>
                  <a:schemeClr val="tx1"/>
                </a:solidFill>
              </a:rPr>
              <a:t>++) {</a:t>
            </a:r>
          </a:p>
          <a:p>
            <a:pPr algn="l"/>
            <a:r>
              <a:rPr lang="en-US" altLang="zh-TW" sz="1200" dirty="0">
                <a:solidFill>
                  <a:schemeClr val="tx1"/>
                </a:solidFill>
              </a:rPr>
              <a:t>   </a:t>
            </a:r>
            <a:r>
              <a:rPr lang="en-US" altLang="zh-TW" sz="1200" dirty="0" err="1">
                <a:solidFill>
                  <a:schemeClr val="tx1"/>
                </a:solidFill>
              </a:rPr>
              <a:t>int</a:t>
            </a:r>
            <a:r>
              <a:rPr lang="en-US" altLang="zh-TW" sz="1200" dirty="0">
                <a:solidFill>
                  <a:schemeClr val="tx1"/>
                </a:solidFill>
              </a:rPr>
              <a:t> </a:t>
            </a:r>
            <a:r>
              <a:rPr lang="en-US" altLang="zh-TW" sz="1200" dirty="0" err="1">
                <a:solidFill>
                  <a:schemeClr val="tx1"/>
                </a:solidFill>
              </a:rPr>
              <a:t>abcde</a:t>
            </a:r>
            <a:r>
              <a:rPr lang="en-US" altLang="zh-TW" sz="1200" dirty="0">
                <a:solidFill>
                  <a:schemeClr val="tx1"/>
                </a:solidFill>
              </a:rPr>
              <a:t> = </a:t>
            </a:r>
            <a:r>
              <a:rPr lang="en-US" altLang="zh-TW" sz="1200" dirty="0" err="1">
                <a:solidFill>
                  <a:schemeClr val="tx1"/>
                </a:solidFill>
              </a:rPr>
              <a:t>fghij</a:t>
            </a:r>
            <a:r>
              <a:rPr lang="en-US" altLang="zh-TW" sz="1200" dirty="0">
                <a:solidFill>
                  <a:schemeClr val="tx1"/>
                </a:solidFill>
              </a:rPr>
              <a:t> * N; // this way, </a:t>
            </a:r>
            <a:r>
              <a:rPr lang="en-US" altLang="zh-TW" sz="1200" dirty="0" err="1">
                <a:solidFill>
                  <a:schemeClr val="tx1"/>
                </a:solidFill>
              </a:rPr>
              <a:t>abcde</a:t>
            </a:r>
            <a:r>
              <a:rPr lang="en-US" altLang="zh-TW" sz="1200" dirty="0">
                <a:solidFill>
                  <a:schemeClr val="tx1"/>
                </a:solidFill>
              </a:rPr>
              <a:t> and </a:t>
            </a:r>
            <a:r>
              <a:rPr lang="en-US" altLang="zh-TW" sz="1200" dirty="0" err="1">
                <a:solidFill>
                  <a:schemeClr val="tx1"/>
                </a:solidFill>
              </a:rPr>
              <a:t>fghij</a:t>
            </a:r>
            <a:r>
              <a:rPr lang="en-US" altLang="zh-TW" sz="1200" dirty="0">
                <a:solidFill>
                  <a:schemeClr val="tx1"/>
                </a:solidFill>
              </a:rPr>
              <a:t> are at most 5 digits</a:t>
            </a:r>
          </a:p>
          <a:p>
            <a:pPr algn="l"/>
            <a:r>
              <a:rPr lang="en-US" altLang="zh-TW" sz="1200" dirty="0">
                <a:solidFill>
                  <a:schemeClr val="tx1"/>
                </a:solidFill>
              </a:rPr>
              <a:t>   </a:t>
            </a:r>
            <a:r>
              <a:rPr lang="en-US" altLang="zh-TW" sz="1200" dirty="0" err="1">
                <a:solidFill>
                  <a:schemeClr val="tx1"/>
                </a:solidFill>
              </a:rPr>
              <a:t>int</a:t>
            </a:r>
            <a:r>
              <a:rPr lang="en-US" altLang="zh-TW" sz="1200" dirty="0">
                <a:solidFill>
                  <a:schemeClr val="tx1"/>
                </a:solidFill>
              </a:rPr>
              <a:t> </a:t>
            </a:r>
            <a:r>
              <a:rPr lang="en-US" altLang="zh-TW" sz="1200" dirty="0" err="1">
                <a:solidFill>
                  <a:schemeClr val="tx1"/>
                </a:solidFill>
              </a:rPr>
              <a:t>tmp</a:t>
            </a:r>
            <a:r>
              <a:rPr lang="en-US" altLang="zh-TW" sz="1200" dirty="0">
                <a:solidFill>
                  <a:schemeClr val="tx1"/>
                </a:solidFill>
              </a:rPr>
              <a:t>, used = (</a:t>
            </a:r>
            <a:r>
              <a:rPr lang="en-US" altLang="zh-TW" sz="1200" dirty="0" err="1">
                <a:solidFill>
                  <a:schemeClr val="tx1"/>
                </a:solidFill>
              </a:rPr>
              <a:t>fghij</a:t>
            </a:r>
            <a:r>
              <a:rPr lang="en-US" altLang="zh-TW" sz="1200" dirty="0">
                <a:solidFill>
                  <a:schemeClr val="tx1"/>
                </a:solidFill>
              </a:rPr>
              <a:t> &lt; 10000); // if digit f=0, then we have to flag it</a:t>
            </a:r>
          </a:p>
          <a:p>
            <a:pPr algn="l"/>
            <a:r>
              <a:rPr lang="en-US" altLang="zh-TW" sz="1200" dirty="0">
                <a:solidFill>
                  <a:schemeClr val="tx1"/>
                </a:solidFill>
              </a:rPr>
              <a:t>   </a:t>
            </a:r>
            <a:r>
              <a:rPr lang="en-US" altLang="zh-TW" sz="1200" dirty="0" err="1">
                <a:solidFill>
                  <a:schemeClr val="tx1"/>
                </a:solidFill>
              </a:rPr>
              <a:t>tmp</a:t>
            </a:r>
            <a:r>
              <a:rPr lang="en-US" altLang="zh-TW" sz="1200" dirty="0">
                <a:solidFill>
                  <a:schemeClr val="tx1"/>
                </a:solidFill>
              </a:rPr>
              <a:t> = </a:t>
            </a:r>
            <a:r>
              <a:rPr lang="en-US" altLang="zh-TW" sz="1200" dirty="0" err="1">
                <a:solidFill>
                  <a:schemeClr val="tx1"/>
                </a:solidFill>
              </a:rPr>
              <a:t>abcde</a:t>
            </a:r>
            <a:r>
              <a:rPr lang="en-US" altLang="zh-TW" sz="1200" dirty="0">
                <a:solidFill>
                  <a:schemeClr val="tx1"/>
                </a:solidFill>
              </a:rPr>
              <a:t>; </a:t>
            </a:r>
          </a:p>
          <a:p>
            <a:pPr algn="l"/>
            <a:r>
              <a:rPr lang="en-US" altLang="zh-TW" sz="1200" dirty="0">
                <a:solidFill>
                  <a:schemeClr val="tx1"/>
                </a:solidFill>
              </a:rPr>
              <a:t>   while (</a:t>
            </a:r>
            <a:r>
              <a:rPr lang="en-US" altLang="zh-TW" sz="1200" dirty="0" err="1">
                <a:solidFill>
                  <a:schemeClr val="tx1"/>
                </a:solidFill>
              </a:rPr>
              <a:t>tmp</a:t>
            </a:r>
            <a:r>
              <a:rPr lang="en-US" altLang="zh-TW" sz="1200" dirty="0">
                <a:solidFill>
                  <a:schemeClr val="tx1"/>
                </a:solidFill>
              </a:rPr>
              <a:t>) { used |= 1 &lt;&lt; (</a:t>
            </a:r>
            <a:r>
              <a:rPr lang="en-US" altLang="zh-TW" sz="1200" dirty="0" err="1">
                <a:solidFill>
                  <a:schemeClr val="tx1"/>
                </a:solidFill>
              </a:rPr>
              <a:t>tmp</a:t>
            </a:r>
            <a:r>
              <a:rPr lang="en-US" altLang="zh-TW" sz="1200" dirty="0">
                <a:solidFill>
                  <a:schemeClr val="tx1"/>
                </a:solidFill>
              </a:rPr>
              <a:t> % 10); </a:t>
            </a:r>
            <a:r>
              <a:rPr lang="en-US" altLang="zh-TW" sz="1200" dirty="0" err="1">
                <a:solidFill>
                  <a:schemeClr val="tx1"/>
                </a:solidFill>
              </a:rPr>
              <a:t>tmp</a:t>
            </a:r>
            <a:r>
              <a:rPr lang="en-US" altLang="zh-TW" sz="1200" dirty="0">
                <a:solidFill>
                  <a:schemeClr val="tx1"/>
                </a:solidFill>
              </a:rPr>
              <a:t> /= 10; }</a:t>
            </a:r>
          </a:p>
          <a:p>
            <a:pPr algn="l"/>
            <a:r>
              <a:rPr lang="en-US" altLang="zh-TW" sz="1200" dirty="0">
                <a:solidFill>
                  <a:schemeClr val="tx1"/>
                </a:solidFill>
              </a:rPr>
              <a:t>   </a:t>
            </a:r>
            <a:r>
              <a:rPr lang="en-US" altLang="zh-TW" sz="1200" dirty="0" err="1">
                <a:solidFill>
                  <a:schemeClr val="tx1"/>
                </a:solidFill>
              </a:rPr>
              <a:t>tmp</a:t>
            </a:r>
            <a:r>
              <a:rPr lang="en-US" altLang="zh-TW" sz="1200" dirty="0">
                <a:solidFill>
                  <a:schemeClr val="tx1"/>
                </a:solidFill>
              </a:rPr>
              <a:t> = </a:t>
            </a:r>
            <a:r>
              <a:rPr lang="en-US" altLang="zh-TW" sz="1200" dirty="0" err="1">
                <a:solidFill>
                  <a:schemeClr val="tx1"/>
                </a:solidFill>
              </a:rPr>
              <a:t>fghij</a:t>
            </a:r>
            <a:r>
              <a:rPr lang="en-US" altLang="zh-TW" sz="1200" dirty="0">
                <a:solidFill>
                  <a:schemeClr val="tx1"/>
                </a:solidFill>
              </a:rPr>
              <a:t>; </a:t>
            </a:r>
          </a:p>
          <a:p>
            <a:pPr algn="l"/>
            <a:r>
              <a:rPr lang="en-US" altLang="zh-TW" sz="1200" dirty="0">
                <a:solidFill>
                  <a:schemeClr val="tx1"/>
                </a:solidFill>
              </a:rPr>
              <a:t>   while (</a:t>
            </a:r>
            <a:r>
              <a:rPr lang="en-US" altLang="zh-TW" sz="1200" dirty="0" err="1">
                <a:solidFill>
                  <a:schemeClr val="tx1"/>
                </a:solidFill>
              </a:rPr>
              <a:t>tmp</a:t>
            </a:r>
            <a:r>
              <a:rPr lang="en-US" altLang="zh-TW" sz="1200" dirty="0">
                <a:solidFill>
                  <a:schemeClr val="tx1"/>
                </a:solidFill>
              </a:rPr>
              <a:t>) { used |= 1 &lt;&lt; (</a:t>
            </a:r>
            <a:r>
              <a:rPr lang="en-US" altLang="zh-TW" sz="1200" dirty="0" err="1">
                <a:solidFill>
                  <a:schemeClr val="tx1"/>
                </a:solidFill>
              </a:rPr>
              <a:t>tmp</a:t>
            </a:r>
            <a:r>
              <a:rPr lang="en-US" altLang="zh-TW" sz="1200" dirty="0">
                <a:solidFill>
                  <a:schemeClr val="tx1"/>
                </a:solidFill>
              </a:rPr>
              <a:t> % 10); </a:t>
            </a:r>
            <a:r>
              <a:rPr lang="en-US" altLang="zh-TW" sz="1200" dirty="0" err="1">
                <a:solidFill>
                  <a:schemeClr val="tx1"/>
                </a:solidFill>
              </a:rPr>
              <a:t>tmp</a:t>
            </a:r>
            <a:r>
              <a:rPr lang="en-US" altLang="zh-TW" sz="1200" dirty="0">
                <a:solidFill>
                  <a:schemeClr val="tx1"/>
                </a:solidFill>
              </a:rPr>
              <a:t> /= 10; }</a:t>
            </a:r>
          </a:p>
          <a:p>
            <a:pPr algn="l"/>
            <a:r>
              <a:rPr lang="en-US" altLang="zh-TW" sz="1200" dirty="0">
                <a:solidFill>
                  <a:schemeClr val="tx1"/>
                </a:solidFill>
              </a:rPr>
              <a:t>   if (used == (1&lt;&lt;10) - 1) // if all digits are used, print it</a:t>
            </a:r>
          </a:p>
          <a:p>
            <a:pPr algn="l"/>
            <a:r>
              <a:rPr lang="en-US" altLang="zh-TW" sz="1200" dirty="0">
                <a:solidFill>
                  <a:schemeClr val="tx1"/>
                </a:solidFill>
              </a:rPr>
              <a:t>      </a:t>
            </a:r>
            <a:r>
              <a:rPr lang="en-US" altLang="zh-TW" sz="1200" dirty="0" err="1">
                <a:solidFill>
                  <a:schemeClr val="tx1"/>
                </a:solidFill>
              </a:rPr>
              <a:t>printf</a:t>
            </a:r>
            <a:r>
              <a:rPr lang="en-US" altLang="zh-TW" sz="1200" dirty="0">
                <a:solidFill>
                  <a:schemeClr val="tx1"/>
                </a:solidFill>
              </a:rPr>
              <a:t>("%0.5d / %0.5d = %d\n", </a:t>
            </a:r>
            <a:r>
              <a:rPr lang="en-US" altLang="zh-TW" sz="1200" dirty="0" err="1">
                <a:solidFill>
                  <a:schemeClr val="tx1"/>
                </a:solidFill>
              </a:rPr>
              <a:t>abcde</a:t>
            </a:r>
            <a:r>
              <a:rPr lang="en-US" altLang="zh-TW" sz="1200" dirty="0">
                <a:solidFill>
                  <a:schemeClr val="tx1"/>
                </a:solidFill>
              </a:rPr>
              <a:t>, </a:t>
            </a:r>
            <a:r>
              <a:rPr lang="en-US" altLang="zh-TW" sz="1200" dirty="0" err="1">
                <a:solidFill>
                  <a:schemeClr val="tx1"/>
                </a:solidFill>
              </a:rPr>
              <a:t>fghij</a:t>
            </a:r>
            <a:r>
              <a:rPr lang="en-US" altLang="zh-TW" sz="1200" dirty="0">
                <a:solidFill>
                  <a:schemeClr val="tx1"/>
                </a:solidFill>
              </a:rPr>
              <a:t>, N);</a:t>
            </a:r>
          </a:p>
          <a:p>
            <a:pPr algn="l"/>
            <a:r>
              <a:rPr lang="en-US" altLang="zh-TW" sz="1200" dirty="0">
                <a:solidFill>
                  <a:schemeClr val="tx1"/>
                </a:solidFill>
              </a:rPr>
              <a:t>}</a:t>
            </a:r>
            <a:endParaRPr lang="zh-TW" altLang="en-US" sz="1200" dirty="0">
              <a:solidFill>
                <a:schemeClr val="tx1"/>
              </a:solidFill>
            </a:endParaRPr>
          </a:p>
        </p:txBody>
      </p:sp>
    </p:spTree>
    <p:extLst>
      <p:ext uri="{BB962C8B-B14F-4D97-AF65-F5344CB8AC3E}">
        <p14:creationId xmlns:p14="http://schemas.microsoft.com/office/powerpoint/2010/main" val="362792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19</a:t>
            </a:fld>
            <a:endParaRPr lang="en-US" altLang="zh-TW" dirty="0"/>
          </a:p>
        </p:txBody>
      </p:sp>
      <p:sp>
        <p:nvSpPr>
          <p:cNvPr id="6" name="內容版面配置區 5"/>
          <p:cNvSpPr>
            <a:spLocks noGrp="1"/>
          </p:cNvSpPr>
          <p:nvPr>
            <p:ph idx="1"/>
          </p:nvPr>
        </p:nvSpPr>
        <p:spPr/>
        <p:txBody>
          <a:bodyPr/>
          <a:lstStyle/>
          <a:p>
            <a:r>
              <a:rPr lang="en-US" altLang="zh-TW" b="1" dirty="0"/>
              <a:t>Question 2</a:t>
            </a:r>
            <a:r>
              <a:rPr lang="en-US" altLang="zh-TW" dirty="0"/>
              <a:t>:(Many Nested Loops: </a:t>
            </a:r>
            <a:r>
              <a:rPr lang="en-US" altLang="zh-TW" dirty="0" err="1"/>
              <a:t>UVa</a:t>
            </a:r>
            <a:r>
              <a:rPr lang="en-US" altLang="zh-TW" dirty="0"/>
              <a:t> 441 - Lotto)</a:t>
            </a:r>
          </a:p>
          <a:p>
            <a:r>
              <a:rPr lang="en-US" altLang="zh-TW" dirty="0"/>
              <a:t>Given 6 &lt; k &lt; 13 integers, enumerate all possible subsets of size 6 of these integers in sorted order.</a:t>
            </a:r>
          </a:p>
          <a:p>
            <a:r>
              <a:rPr lang="en-US" altLang="zh-TW" b="1" dirty="0"/>
              <a:t>Analysis 2</a:t>
            </a:r>
            <a:r>
              <a:rPr lang="en-US" altLang="zh-TW" dirty="0"/>
              <a:t>:</a:t>
            </a:r>
          </a:p>
          <a:p>
            <a:pPr lvl="1"/>
            <a:r>
              <a:rPr lang="en-US" altLang="zh-TW" dirty="0"/>
              <a:t>Since the </a:t>
            </a:r>
            <a:r>
              <a:rPr lang="en-US" altLang="zh-TW" dirty="0">
                <a:solidFill>
                  <a:srgbClr val="FF0000"/>
                </a:solidFill>
              </a:rPr>
              <a:t>size</a:t>
            </a:r>
            <a:r>
              <a:rPr lang="en-US" altLang="zh-TW" dirty="0"/>
              <a:t> of the required subset is </a:t>
            </a:r>
            <a:r>
              <a:rPr lang="en-US" altLang="zh-TW" dirty="0">
                <a:solidFill>
                  <a:srgbClr val="FF0000"/>
                </a:solidFill>
              </a:rPr>
              <a:t>always 6</a:t>
            </a:r>
            <a:r>
              <a:rPr lang="en-US" altLang="zh-TW" dirty="0"/>
              <a:t> and the output has to be sorted lexicographically (the input is already sorted), the easiest solution is to </a:t>
            </a:r>
            <a:r>
              <a:rPr lang="en-US" altLang="zh-TW" dirty="0">
                <a:solidFill>
                  <a:srgbClr val="FF0000"/>
                </a:solidFill>
              </a:rPr>
              <a:t>use six nested loops</a:t>
            </a:r>
            <a:r>
              <a:rPr lang="en-US" altLang="zh-TW" dirty="0"/>
              <a:t>. </a:t>
            </a:r>
          </a:p>
          <a:p>
            <a:pPr lvl="1"/>
            <a:r>
              <a:rPr lang="en-US" altLang="zh-TW" dirty="0"/>
              <a:t>Note that even in the largest test case when k = 12, these six nested loops will only produce </a:t>
            </a:r>
            <a:r>
              <a:rPr lang="en-US" altLang="zh-TW" baseline="-25000" dirty="0"/>
              <a:t>12</a:t>
            </a:r>
            <a:r>
              <a:rPr lang="en-US" altLang="zh-TW" dirty="0"/>
              <a:t>C</a:t>
            </a:r>
            <a:r>
              <a:rPr lang="en-US" altLang="zh-TW" baseline="-25000" dirty="0"/>
              <a:t>6</a:t>
            </a:r>
            <a:r>
              <a:rPr lang="en-US" altLang="zh-TW" dirty="0"/>
              <a:t> = 924 lines of output. This is small.</a:t>
            </a:r>
            <a:endParaRPr lang="zh-TW" altLang="en-US" dirty="0"/>
          </a:p>
        </p:txBody>
      </p:sp>
    </p:spTree>
    <p:extLst>
      <p:ext uri="{BB962C8B-B14F-4D97-AF65-F5344CB8AC3E}">
        <p14:creationId xmlns:p14="http://schemas.microsoft.com/office/powerpoint/2010/main" val="220105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t>Objectives</a:t>
            </a:r>
            <a:endParaRPr lang="zh-TW" altLang="en-US" sz="4400" dirty="0"/>
          </a:p>
        </p:txBody>
      </p:sp>
      <p:sp>
        <p:nvSpPr>
          <p:cNvPr id="3" name="內容版面配置區 2"/>
          <p:cNvSpPr>
            <a:spLocks noGrp="1"/>
          </p:cNvSpPr>
          <p:nvPr>
            <p:ph idx="1"/>
          </p:nvPr>
        </p:nvSpPr>
        <p:spPr/>
        <p:txBody>
          <a:bodyPr/>
          <a:lstStyle/>
          <a:p>
            <a:r>
              <a:rPr lang="en-US" altLang="zh-TW" dirty="0"/>
              <a:t>Iterative Complete Search</a:t>
            </a:r>
          </a:p>
          <a:p>
            <a:pPr lvl="1"/>
            <a:r>
              <a:rPr lang="en-US" altLang="zh-TW" dirty="0"/>
              <a:t>Two Nested Loops: </a:t>
            </a:r>
            <a:r>
              <a:rPr lang="en-US" altLang="zh-TW" dirty="0" err="1"/>
              <a:t>UVa</a:t>
            </a:r>
            <a:r>
              <a:rPr lang="en-US" altLang="zh-TW" dirty="0"/>
              <a:t> 725 – Division</a:t>
            </a:r>
          </a:p>
          <a:p>
            <a:pPr lvl="1"/>
            <a:r>
              <a:rPr lang="en-US" altLang="zh-TW" dirty="0"/>
              <a:t>Many Nested Loops: </a:t>
            </a:r>
            <a:r>
              <a:rPr lang="en-US" altLang="zh-TW" dirty="0" err="1"/>
              <a:t>UVa</a:t>
            </a:r>
            <a:r>
              <a:rPr lang="en-US" altLang="zh-TW" dirty="0"/>
              <a:t> 441 – Lotto</a:t>
            </a:r>
          </a:p>
          <a:p>
            <a:pPr lvl="1"/>
            <a:r>
              <a:rPr lang="en-US" altLang="zh-TW" dirty="0"/>
              <a:t>Loops + Pruning: </a:t>
            </a:r>
            <a:r>
              <a:rPr lang="en-US" altLang="zh-TW" dirty="0" err="1"/>
              <a:t>UVa</a:t>
            </a:r>
            <a:r>
              <a:rPr lang="en-US" altLang="zh-TW" dirty="0"/>
              <a:t> 11565 - Simple Equations</a:t>
            </a:r>
          </a:p>
          <a:p>
            <a:pPr lvl="1"/>
            <a:r>
              <a:rPr lang="en-US" altLang="zh-TW" dirty="0"/>
              <a:t>Loops + Pruning: </a:t>
            </a:r>
            <a:r>
              <a:rPr lang="en-US" altLang="zh-TW" dirty="0" err="1"/>
              <a:t>UVa</a:t>
            </a:r>
            <a:r>
              <a:rPr lang="en-US" altLang="zh-TW" dirty="0"/>
              <a:t> 11571 - Simple Equations - Extreme!!</a:t>
            </a:r>
          </a:p>
          <a:p>
            <a:pPr lvl="1"/>
            <a:r>
              <a:rPr lang="fr-FR" altLang="zh-TW" dirty="0"/>
              <a:t>Permutations: </a:t>
            </a:r>
            <a:r>
              <a:rPr lang="fr-FR" altLang="zh-TW" dirty="0" err="1"/>
              <a:t>UVa</a:t>
            </a:r>
            <a:r>
              <a:rPr lang="fr-FR" altLang="zh-TW" dirty="0"/>
              <a:t> 11742 - Social Contraints </a:t>
            </a:r>
          </a:p>
          <a:p>
            <a:pPr lvl="1"/>
            <a:r>
              <a:rPr lang="fr-FR" altLang="zh-TW" dirty="0" err="1"/>
              <a:t>Subsets</a:t>
            </a:r>
            <a:r>
              <a:rPr lang="fr-FR" altLang="zh-TW" dirty="0"/>
              <a:t>: </a:t>
            </a:r>
            <a:r>
              <a:rPr lang="fr-FR" altLang="zh-TW" dirty="0" err="1"/>
              <a:t>UVa</a:t>
            </a:r>
            <a:r>
              <a:rPr lang="fr-FR" altLang="zh-TW" dirty="0"/>
              <a:t> 12455 - Bars</a:t>
            </a:r>
            <a:endParaRPr lang="en-US" altLang="zh-TW" dirty="0"/>
          </a:p>
          <a:p>
            <a:r>
              <a:rPr lang="en-US" altLang="zh-TW" dirty="0"/>
              <a:t>Recursive Complete Search</a:t>
            </a:r>
          </a:p>
          <a:p>
            <a:pPr lvl="1"/>
            <a:r>
              <a:rPr lang="fr-FR" altLang="zh-TW" dirty="0"/>
              <a:t>Simple </a:t>
            </a:r>
            <a:r>
              <a:rPr lang="fr-FR" altLang="zh-TW" dirty="0" err="1"/>
              <a:t>Backtracking</a:t>
            </a:r>
            <a:r>
              <a:rPr lang="fr-FR" altLang="zh-TW" dirty="0"/>
              <a:t>: </a:t>
            </a:r>
            <a:r>
              <a:rPr lang="fr-FR" altLang="zh-TW" dirty="0" err="1"/>
              <a:t>UVa</a:t>
            </a:r>
            <a:r>
              <a:rPr lang="fr-FR" altLang="zh-TW" dirty="0"/>
              <a:t> 750 8-Queen Chess </a:t>
            </a:r>
            <a:r>
              <a:rPr lang="fr-FR" altLang="zh-TW" dirty="0" err="1"/>
              <a:t>Problem</a:t>
            </a:r>
            <a:endParaRPr lang="fr-FR" altLang="zh-TW" dirty="0"/>
          </a:p>
          <a:p>
            <a:pPr lvl="1"/>
            <a:r>
              <a:rPr lang="en-US" altLang="zh-TW" dirty="0"/>
              <a:t>More Challenging Backtracking: </a:t>
            </a:r>
            <a:r>
              <a:rPr lang="en-US" altLang="zh-TW" dirty="0" err="1"/>
              <a:t>UVa</a:t>
            </a:r>
            <a:r>
              <a:rPr lang="en-US" altLang="zh-TW" dirty="0"/>
              <a:t> 11195 - Another n-Queen Problem</a:t>
            </a:r>
          </a:p>
          <a:p>
            <a:pPr lvl="1"/>
            <a:endParaRPr lang="en-US" altLang="zh-TW" dirty="0"/>
          </a:p>
          <a:p>
            <a:pPr lvl="1"/>
            <a:endParaRPr lang="en-US" altLang="zh-TW"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a:t>
            </a:fld>
            <a:endParaRPr lang="en-US" altLang="zh-TW" dirty="0"/>
          </a:p>
        </p:txBody>
      </p:sp>
    </p:spTree>
    <p:extLst>
      <p:ext uri="{BB962C8B-B14F-4D97-AF65-F5344CB8AC3E}">
        <p14:creationId xmlns:p14="http://schemas.microsoft.com/office/powerpoint/2010/main" val="308860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20</a:t>
            </a:fld>
            <a:endParaRPr lang="en-US" altLang="zh-TW" dirty="0"/>
          </a:p>
        </p:txBody>
      </p:sp>
      <p:sp>
        <p:nvSpPr>
          <p:cNvPr id="6" name="內容版面配置區 5"/>
          <p:cNvSpPr>
            <a:spLocks noGrp="1"/>
          </p:cNvSpPr>
          <p:nvPr>
            <p:ph idx="1"/>
          </p:nvPr>
        </p:nvSpPr>
        <p:spPr/>
        <p:txBody>
          <a:bodyPr/>
          <a:lstStyle/>
          <a:p>
            <a:r>
              <a:rPr lang="en-US" altLang="zh-TW" b="1" dirty="0"/>
              <a:t>Code 2</a:t>
            </a:r>
            <a:r>
              <a:rPr lang="en-US" altLang="zh-TW" dirty="0"/>
              <a:t>:</a:t>
            </a:r>
          </a:p>
          <a:p>
            <a:endParaRPr lang="zh-TW" altLang="en-US" dirty="0"/>
          </a:p>
        </p:txBody>
      </p:sp>
      <p:sp>
        <p:nvSpPr>
          <p:cNvPr id="7" name="矩形 6">
            <a:extLst>
              <a:ext uri="{FF2B5EF4-FFF2-40B4-BE49-F238E27FC236}">
                <a16:creationId xmlns:a16="http://schemas.microsoft.com/office/drawing/2014/main" id="{171FD048-79C1-4772-BE4F-4A1E476FCE1E}"/>
              </a:ext>
            </a:extLst>
          </p:cNvPr>
          <p:cNvSpPr/>
          <p:nvPr/>
        </p:nvSpPr>
        <p:spPr>
          <a:xfrm>
            <a:off x="696456" y="1844824"/>
            <a:ext cx="7835984" cy="1883593"/>
          </a:xfrm>
          <a:prstGeom prst="rect">
            <a:avLst/>
          </a:prstGeom>
          <a:solidFill>
            <a:srgbClr val="CCFFCC"/>
          </a:solidFill>
        </p:spPr>
        <p:txBody>
          <a:bodyPr wrap="square">
            <a:spAutoFit/>
          </a:bodyPr>
          <a:lstStyle/>
          <a:p>
            <a:pPr algn="l"/>
            <a:r>
              <a:rPr lang="en-US" altLang="zh-TW" sz="1200" dirty="0">
                <a:solidFill>
                  <a:schemeClr val="tx1"/>
                </a:solidFill>
              </a:rPr>
              <a:t>for (</a:t>
            </a:r>
            <a:r>
              <a:rPr lang="en-US" altLang="zh-TW" sz="1200" dirty="0" err="1">
                <a:solidFill>
                  <a:schemeClr val="tx1"/>
                </a:solidFill>
              </a:rPr>
              <a:t>int</a:t>
            </a:r>
            <a:r>
              <a:rPr lang="en-US" altLang="zh-TW" sz="1200" dirty="0">
                <a:solidFill>
                  <a:schemeClr val="tx1"/>
                </a:solidFill>
              </a:rPr>
              <a:t> </a:t>
            </a:r>
            <a:r>
              <a:rPr lang="en-US" altLang="zh-TW" sz="1200" dirty="0" err="1">
                <a:solidFill>
                  <a:schemeClr val="tx1"/>
                </a:solidFill>
              </a:rPr>
              <a:t>i</a:t>
            </a:r>
            <a:r>
              <a:rPr lang="en-US" altLang="zh-TW" sz="1200" dirty="0">
                <a:solidFill>
                  <a:schemeClr val="tx1"/>
                </a:solidFill>
              </a:rPr>
              <a:t> = 0; </a:t>
            </a:r>
            <a:r>
              <a:rPr lang="en-US" altLang="zh-TW" sz="1200" dirty="0" err="1">
                <a:solidFill>
                  <a:schemeClr val="tx1"/>
                </a:solidFill>
              </a:rPr>
              <a:t>i</a:t>
            </a:r>
            <a:r>
              <a:rPr lang="en-US" altLang="zh-TW" sz="1200" dirty="0">
                <a:solidFill>
                  <a:schemeClr val="tx1"/>
                </a:solidFill>
              </a:rPr>
              <a:t> &lt; k; </a:t>
            </a:r>
            <a:r>
              <a:rPr lang="en-US" altLang="zh-TW" sz="1200" dirty="0" err="1">
                <a:solidFill>
                  <a:schemeClr val="tx1"/>
                </a:solidFill>
              </a:rPr>
              <a:t>i</a:t>
            </a:r>
            <a:r>
              <a:rPr lang="en-US" altLang="zh-TW" sz="1200" dirty="0">
                <a:solidFill>
                  <a:schemeClr val="tx1"/>
                </a:solidFill>
              </a:rPr>
              <a:t>++) // input: k sorted integers</a:t>
            </a:r>
          </a:p>
          <a:p>
            <a:pPr algn="l"/>
            <a:r>
              <a:rPr lang="en-US" altLang="zh-TW" sz="1200" dirty="0">
                <a:solidFill>
                  <a:schemeClr val="tx1"/>
                </a:solidFill>
              </a:rPr>
              <a:t>   </a:t>
            </a:r>
            <a:r>
              <a:rPr lang="en-US" altLang="zh-TW" sz="1200" dirty="0" err="1">
                <a:solidFill>
                  <a:schemeClr val="tx1"/>
                </a:solidFill>
              </a:rPr>
              <a:t>scanf</a:t>
            </a:r>
            <a:r>
              <a:rPr lang="en-US" altLang="zh-TW" sz="1200" dirty="0">
                <a:solidFill>
                  <a:schemeClr val="tx1"/>
                </a:solidFill>
              </a:rPr>
              <a:t>("%d", &amp;S[</a:t>
            </a:r>
            <a:r>
              <a:rPr lang="en-US" altLang="zh-TW" sz="1200" dirty="0" err="1">
                <a:solidFill>
                  <a:schemeClr val="tx1"/>
                </a:solidFill>
              </a:rPr>
              <a:t>i</a:t>
            </a:r>
            <a:r>
              <a:rPr lang="en-US" altLang="zh-TW" sz="1200" dirty="0">
                <a:solidFill>
                  <a:schemeClr val="tx1"/>
                </a:solidFill>
              </a:rPr>
              <a:t>]);</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a = 0 ; a &lt; k - 5; a++) // six nested loops!</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b = a + 1; b &lt; k - 4; b++)</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c = b + 1; c &lt; k - 3; </a:t>
            </a:r>
            <a:r>
              <a:rPr lang="en-US" altLang="zh-TW" sz="1200" dirty="0" err="1">
                <a:solidFill>
                  <a:schemeClr val="tx1"/>
                </a:solidFill>
              </a:rPr>
              <a:t>c++</a:t>
            </a:r>
            <a:r>
              <a:rPr lang="en-US" altLang="zh-TW" sz="1200" dirty="0">
                <a:solidFill>
                  <a:schemeClr val="tx1"/>
                </a:solidFill>
              </a:rPr>
              <a:t>)</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d = c + 1; d &lt; k - 2; d++)</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e = d + 1; e &lt; k - 1; e++)</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f = e + 1; f &lt; k ; f++)</a:t>
            </a:r>
          </a:p>
          <a:p>
            <a:pPr algn="l"/>
            <a:r>
              <a:rPr lang="en-US" altLang="zh-TW" sz="1200" dirty="0">
                <a:solidFill>
                  <a:schemeClr val="tx1"/>
                </a:solidFill>
              </a:rPr>
              <a:t>                      </a:t>
            </a:r>
            <a:r>
              <a:rPr lang="en-US" altLang="zh-TW" sz="1200" dirty="0" err="1">
                <a:solidFill>
                  <a:schemeClr val="tx1"/>
                </a:solidFill>
              </a:rPr>
              <a:t>printf</a:t>
            </a:r>
            <a:r>
              <a:rPr lang="en-US" altLang="zh-TW" sz="1200" dirty="0">
                <a:solidFill>
                  <a:schemeClr val="tx1"/>
                </a:solidFill>
              </a:rPr>
              <a:t>("%d %d %d %d %d %d\</a:t>
            </a:r>
            <a:r>
              <a:rPr lang="en-US" altLang="zh-TW" sz="1200" dirty="0" err="1">
                <a:solidFill>
                  <a:schemeClr val="tx1"/>
                </a:solidFill>
              </a:rPr>
              <a:t>n",S</a:t>
            </a:r>
            <a:r>
              <a:rPr lang="en-US" altLang="zh-TW" sz="1200" dirty="0">
                <a:solidFill>
                  <a:schemeClr val="tx1"/>
                </a:solidFill>
              </a:rPr>
              <a:t>[a],S[b],S[c],S[d],S[e],S[f]);</a:t>
            </a:r>
            <a:endParaRPr lang="zh-TW" altLang="en-US" sz="1200" dirty="0">
              <a:solidFill>
                <a:schemeClr val="tx1"/>
              </a:solidFill>
            </a:endParaRPr>
          </a:p>
        </p:txBody>
      </p:sp>
    </p:spTree>
    <p:extLst>
      <p:ext uri="{BB962C8B-B14F-4D97-AF65-F5344CB8AC3E}">
        <p14:creationId xmlns:p14="http://schemas.microsoft.com/office/powerpoint/2010/main" val="368530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21</a:t>
            </a:fld>
            <a:endParaRPr lang="en-US" altLang="zh-TW" dirty="0"/>
          </a:p>
        </p:txBody>
      </p:sp>
      <p:sp>
        <p:nvSpPr>
          <p:cNvPr id="6" name="內容版面配置區 5"/>
          <p:cNvSpPr>
            <a:spLocks noGrp="1"/>
          </p:cNvSpPr>
          <p:nvPr>
            <p:ph idx="1"/>
          </p:nvPr>
        </p:nvSpPr>
        <p:spPr/>
        <p:txBody>
          <a:bodyPr/>
          <a:lstStyle/>
          <a:p>
            <a:r>
              <a:rPr lang="en-US" altLang="zh-TW" b="1" dirty="0"/>
              <a:t>Question 3</a:t>
            </a:r>
            <a:r>
              <a:rPr lang="en-US" altLang="zh-TW" dirty="0"/>
              <a:t>:(Loops + Pruning: </a:t>
            </a:r>
            <a:r>
              <a:rPr lang="en-US" altLang="zh-TW" dirty="0" err="1"/>
              <a:t>UVa</a:t>
            </a:r>
            <a:r>
              <a:rPr lang="en-US" altLang="zh-TW" dirty="0"/>
              <a:t> 11565 - Simple Equations)</a:t>
            </a:r>
          </a:p>
          <a:p>
            <a:r>
              <a:rPr lang="en-US" altLang="zh-TW" dirty="0"/>
              <a:t>Given three integers A, B, and C (1 ≤ A,B,C ≤ 10000), find three other distinct integers x, y, and z such that x + y + z = A, x × y × z = B, and x</a:t>
            </a:r>
            <a:r>
              <a:rPr lang="en-US" altLang="zh-TW" baseline="30000" dirty="0"/>
              <a:t>2</a:t>
            </a:r>
            <a:r>
              <a:rPr lang="en-US" altLang="zh-TW" dirty="0"/>
              <a:t> + y</a:t>
            </a:r>
            <a:r>
              <a:rPr lang="en-US" altLang="zh-TW" baseline="30000" dirty="0"/>
              <a:t>2</a:t>
            </a:r>
            <a:r>
              <a:rPr lang="en-US" altLang="zh-TW" dirty="0"/>
              <a:t> + z</a:t>
            </a:r>
            <a:r>
              <a:rPr lang="en-US" altLang="zh-TW" baseline="30000" dirty="0"/>
              <a:t>2</a:t>
            </a:r>
            <a:r>
              <a:rPr lang="en-US" altLang="zh-TW" dirty="0"/>
              <a:t> = C.</a:t>
            </a:r>
          </a:p>
          <a:p>
            <a:r>
              <a:rPr lang="en-US" altLang="zh-TW" b="1" dirty="0"/>
              <a:t>Analysis 3</a:t>
            </a:r>
            <a:r>
              <a:rPr lang="en-US" altLang="zh-TW" dirty="0"/>
              <a:t>:</a:t>
            </a:r>
          </a:p>
          <a:p>
            <a:pPr lvl="1"/>
            <a:r>
              <a:rPr lang="en-US" altLang="zh-TW" dirty="0"/>
              <a:t>The third equation x</a:t>
            </a:r>
            <a:r>
              <a:rPr lang="en-US" altLang="zh-TW" baseline="30000" dirty="0"/>
              <a:t>2</a:t>
            </a:r>
            <a:r>
              <a:rPr lang="en-US" altLang="zh-TW" dirty="0"/>
              <a:t> + y</a:t>
            </a:r>
            <a:r>
              <a:rPr lang="en-US" altLang="zh-TW" baseline="30000" dirty="0"/>
              <a:t>2</a:t>
            </a:r>
            <a:r>
              <a:rPr lang="en-US" altLang="zh-TW" dirty="0"/>
              <a:t> + z</a:t>
            </a:r>
            <a:r>
              <a:rPr lang="en-US" altLang="zh-TW" baseline="30000" dirty="0"/>
              <a:t>2</a:t>
            </a:r>
            <a:r>
              <a:rPr lang="en-US" altLang="zh-TW" dirty="0"/>
              <a:t> = C is a good starting point. </a:t>
            </a:r>
          </a:p>
          <a:p>
            <a:pPr lvl="1"/>
            <a:r>
              <a:rPr lang="en-US" altLang="zh-TW" dirty="0"/>
              <a:t>Assuming that C has the largest value of 10000 and y and z are one and two (x, y, z have to be distinct), then the possible range of values for x is [−100 . . . 100]. </a:t>
            </a:r>
          </a:p>
          <a:p>
            <a:pPr lvl="1"/>
            <a:r>
              <a:rPr lang="en-US" altLang="zh-TW" dirty="0"/>
              <a:t>We can use the same reasoning to get a similar range for y and z. </a:t>
            </a:r>
          </a:p>
          <a:p>
            <a:pPr lvl="1"/>
            <a:r>
              <a:rPr lang="en-US" altLang="zh-TW" dirty="0"/>
              <a:t>We can then write the following triply-nested iterative solution below that requires 201 × 201 × 201 ≈ 8M operations per test case.</a:t>
            </a:r>
            <a:endParaRPr lang="zh-TW" altLang="en-US" dirty="0"/>
          </a:p>
        </p:txBody>
      </p:sp>
    </p:spTree>
    <p:extLst>
      <p:ext uri="{BB962C8B-B14F-4D97-AF65-F5344CB8AC3E}">
        <p14:creationId xmlns:p14="http://schemas.microsoft.com/office/powerpoint/2010/main" val="2597565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22</a:t>
            </a:fld>
            <a:endParaRPr lang="en-US" altLang="zh-TW" dirty="0"/>
          </a:p>
        </p:txBody>
      </p:sp>
      <p:sp>
        <p:nvSpPr>
          <p:cNvPr id="6" name="內容版面配置區 5"/>
          <p:cNvSpPr>
            <a:spLocks noGrp="1"/>
          </p:cNvSpPr>
          <p:nvPr>
            <p:ph idx="1"/>
          </p:nvPr>
        </p:nvSpPr>
        <p:spPr/>
        <p:txBody>
          <a:bodyPr/>
          <a:lstStyle/>
          <a:p>
            <a:r>
              <a:rPr lang="en-US" altLang="zh-TW" b="1" dirty="0"/>
              <a:t>Code 3</a:t>
            </a:r>
            <a:r>
              <a:rPr lang="en-US" altLang="zh-TW" dirty="0"/>
              <a:t>:</a:t>
            </a:r>
            <a:endParaRPr lang="zh-TW" altLang="en-US" dirty="0"/>
          </a:p>
        </p:txBody>
      </p:sp>
      <p:sp>
        <p:nvSpPr>
          <p:cNvPr id="7" name="矩形 6">
            <a:extLst>
              <a:ext uri="{FF2B5EF4-FFF2-40B4-BE49-F238E27FC236}">
                <a16:creationId xmlns:a16="http://schemas.microsoft.com/office/drawing/2014/main" id="{3E97E040-F71E-4104-9CA4-5A9FA59BE4C1}"/>
              </a:ext>
            </a:extLst>
          </p:cNvPr>
          <p:cNvSpPr/>
          <p:nvPr/>
        </p:nvSpPr>
        <p:spPr>
          <a:xfrm>
            <a:off x="696456" y="1844824"/>
            <a:ext cx="7835984" cy="2492990"/>
          </a:xfrm>
          <a:prstGeom prst="rect">
            <a:avLst/>
          </a:prstGeom>
          <a:solidFill>
            <a:srgbClr val="CCFFCC"/>
          </a:solidFill>
        </p:spPr>
        <p:txBody>
          <a:bodyPr wrap="square">
            <a:spAutoFit/>
          </a:bodyPr>
          <a:lstStyle/>
          <a:p>
            <a:pPr algn="l"/>
            <a:r>
              <a:rPr lang="en-US" altLang="zh-TW" sz="1200" dirty="0">
                <a:solidFill>
                  <a:schemeClr val="tx1"/>
                </a:solidFill>
              </a:rPr>
              <a:t>bool sol = false; </a:t>
            </a:r>
          </a:p>
          <a:p>
            <a:pPr algn="l"/>
            <a:r>
              <a:rPr lang="en-US" altLang="zh-TW" sz="1200" dirty="0" err="1">
                <a:solidFill>
                  <a:schemeClr val="tx1"/>
                </a:solidFill>
              </a:rPr>
              <a:t>int</a:t>
            </a:r>
            <a:r>
              <a:rPr lang="en-US" altLang="zh-TW" sz="1200" dirty="0">
                <a:solidFill>
                  <a:schemeClr val="tx1"/>
                </a:solidFill>
              </a:rPr>
              <a:t> x, y, z;</a:t>
            </a:r>
          </a:p>
          <a:p>
            <a:pPr algn="l"/>
            <a:r>
              <a:rPr lang="en-US" altLang="zh-TW" sz="1200" dirty="0">
                <a:solidFill>
                  <a:schemeClr val="tx1"/>
                </a:solidFill>
              </a:rPr>
              <a:t>for (x = -100; x &lt;= 100; x++)</a:t>
            </a:r>
          </a:p>
          <a:p>
            <a:pPr algn="l"/>
            <a:r>
              <a:rPr lang="en-US" altLang="zh-TW" sz="1200" dirty="0">
                <a:solidFill>
                  <a:schemeClr val="tx1"/>
                </a:solidFill>
              </a:rPr>
              <a:t>for (y = -100; y &lt;= 100; y++)</a:t>
            </a:r>
          </a:p>
          <a:p>
            <a:pPr algn="l"/>
            <a:r>
              <a:rPr lang="en-US" altLang="zh-TW" sz="1200" dirty="0">
                <a:solidFill>
                  <a:schemeClr val="tx1"/>
                </a:solidFill>
              </a:rPr>
              <a:t>for (z = -100; z &lt;= 100; z++)</a:t>
            </a:r>
          </a:p>
          <a:p>
            <a:pPr algn="l"/>
            <a:endParaRPr lang="en-US" altLang="zh-TW" sz="1200" dirty="0">
              <a:solidFill>
                <a:schemeClr val="tx1"/>
              </a:solidFill>
            </a:endParaRPr>
          </a:p>
          <a:p>
            <a:pPr algn="l"/>
            <a:r>
              <a:rPr lang="en-US" altLang="zh-TW" sz="1200" dirty="0">
                <a:solidFill>
                  <a:schemeClr val="tx1"/>
                </a:solidFill>
              </a:rPr>
              <a:t>// all three must be different</a:t>
            </a:r>
          </a:p>
          <a:p>
            <a:pPr algn="l"/>
            <a:r>
              <a:rPr lang="en-US" altLang="zh-TW" sz="1200" dirty="0">
                <a:solidFill>
                  <a:schemeClr val="tx1"/>
                </a:solidFill>
              </a:rPr>
              <a:t>if (y != x &amp;&amp; z != x &amp;&amp; z != y &amp;&amp; x + y + z == A &amp;&amp; x * y * z == B &amp;&amp; </a:t>
            </a:r>
          </a:p>
          <a:p>
            <a:pPr algn="l"/>
            <a:r>
              <a:rPr lang="en-US" altLang="zh-TW" sz="1200" dirty="0">
                <a:solidFill>
                  <a:schemeClr val="tx1"/>
                </a:solidFill>
              </a:rPr>
              <a:t>    x * x + y * y + z * z == C) {</a:t>
            </a:r>
          </a:p>
          <a:p>
            <a:pPr algn="l"/>
            <a:r>
              <a:rPr lang="en-US" altLang="zh-TW" sz="1200" dirty="0">
                <a:solidFill>
                  <a:schemeClr val="tx1"/>
                </a:solidFill>
              </a:rPr>
              <a:t>   if (!sol) </a:t>
            </a:r>
            <a:r>
              <a:rPr lang="en-US" altLang="zh-TW" sz="1200" dirty="0" err="1">
                <a:solidFill>
                  <a:schemeClr val="tx1"/>
                </a:solidFill>
              </a:rPr>
              <a:t>printf</a:t>
            </a:r>
            <a:r>
              <a:rPr lang="en-US" altLang="zh-TW" sz="1200" dirty="0">
                <a:solidFill>
                  <a:schemeClr val="tx1"/>
                </a:solidFill>
              </a:rPr>
              <a:t>("%d %d %d\n", x, y, z);</a:t>
            </a:r>
          </a:p>
          <a:p>
            <a:pPr algn="l"/>
            <a:r>
              <a:rPr lang="en-US" altLang="zh-TW" sz="1200" dirty="0">
                <a:solidFill>
                  <a:schemeClr val="tx1"/>
                </a:solidFill>
              </a:rPr>
              <a:t>   sol = true; </a:t>
            </a:r>
          </a:p>
          <a:p>
            <a:pPr algn="l"/>
            <a:r>
              <a:rPr lang="en-US" altLang="zh-TW" sz="1200" dirty="0">
                <a:solidFill>
                  <a:schemeClr val="tx1"/>
                </a:solidFill>
              </a:rPr>
              <a:t>}</a:t>
            </a:r>
            <a:endParaRPr lang="zh-TW" altLang="en-US" sz="1200" dirty="0">
              <a:solidFill>
                <a:schemeClr val="tx1"/>
              </a:solidFill>
            </a:endParaRPr>
          </a:p>
        </p:txBody>
      </p:sp>
      <p:sp>
        <p:nvSpPr>
          <p:cNvPr id="8" name="文字方塊 7">
            <a:extLst>
              <a:ext uri="{FF2B5EF4-FFF2-40B4-BE49-F238E27FC236}">
                <a16:creationId xmlns:a16="http://schemas.microsoft.com/office/drawing/2014/main" id="{EABAD7EE-6155-470E-B86A-A439258D4BAB}"/>
              </a:ext>
            </a:extLst>
          </p:cNvPr>
          <p:cNvSpPr txBox="1"/>
          <p:nvPr/>
        </p:nvSpPr>
        <p:spPr>
          <a:xfrm>
            <a:off x="696456" y="4480434"/>
            <a:ext cx="7835984" cy="535531"/>
          </a:xfrm>
          <a:prstGeom prst="rect">
            <a:avLst/>
          </a:prstGeom>
          <a:solidFill>
            <a:srgbClr val="FFFF00"/>
          </a:solidFill>
        </p:spPr>
        <p:txBody>
          <a:bodyPr wrap="square" rtlCol="0">
            <a:spAutoFit/>
          </a:bodyPr>
          <a:lstStyle/>
          <a:p>
            <a:pPr algn="l"/>
            <a:r>
              <a:rPr lang="en-US" altLang="zh-TW" sz="1600" dirty="0">
                <a:latin typeface="+mn-lt"/>
              </a:rPr>
              <a:t>Notice the way a </a:t>
            </a:r>
            <a:r>
              <a:rPr lang="en-US" altLang="zh-TW" sz="1600" dirty="0">
                <a:solidFill>
                  <a:srgbClr val="FF0000"/>
                </a:solidFill>
                <a:latin typeface="+mn-lt"/>
              </a:rPr>
              <a:t>short circuit AND </a:t>
            </a:r>
            <a:r>
              <a:rPr lang="en-US" altLang="zh-TW" sz="1600" dirty="0">
                <a:latin typeface="+mn-lt"/>
              </a:rPr>
              <a:t>was used to speed up the solution by enforcing a lightweight check on whether x, y, and z are all different before we check the three formulas.</a:t>
            </a:r>
            <a:endParaRPr lang="zh-TW" altLang="en-US" sz="1600" dirty="0">
              <a:latin typeface="+mn-lt"/>
            </a:endParaRPr>
          </a:p>
        </p:txBody>
      </p:sp>
      <p:sp>
        <p:nvSpPr>
          <p:cNvPr id="10" name="文字方塊 9">
            <a:extLst>
              <a:ext uri="{FF2B5EF4-FFF2-40B4-BE49-F238E27FC236}">
                <a16:creationId xmlns:a16="http://schemas.microsoft.com/office/drawing/2014/main" id="{1D7A770A-959E-437D-8B60-7D12E4FC16CA}"/>
              </a:ext>
            </a:extLst>
          </p:cNvPr>
          <p:cNvSpPr txBox="1"/>
          <p:nvPr/>
        </p:nvSpPr>
        <p:spPr>
          <a:xfrm>
            <a:off x="696456" y="5125494"/>
            <a:ext cx="7835984" cy="584775"/>
          </a:xfrm>
          <a:prstGeom prst="rect">
            <a:avLst/>
          </a:prstGeom>
          <a:solidFill>
            <a:srgbClr val="FFFF00"/>
          </a:solidFill>
        </p:spPr>
        <p:txBody>
          <a:bodyPr wrap="square" rtlCol="0">
            <a:spAutoFit/>
          </a:bodyPr>
          <a:lstStyle/>
          <a:p>
            <a:pPr algn="l"/>
            <a:r>
              <a:rPr lang="en-US" altLang="zh-TW" sz="1600" dirty="0">
                <a:solidFill>
                  <a:schemeClr val="tx1"/>
                </a:solidFill>
                <a:latin typeface="+mn-lt"/>
              </a:rPr>
              <a:t>The code shown above already </a:t>
            </a:r>
            <a:r>
              <a:rPr lang="en-US" altLang="zh-TW" sz="1600" dirty="0">
                <a:solidFill>
                  <a:srgbClr val="FF0000"/>
                </a:solidFill>
                <a:latin typeface="+mn-lt"/>
              </a:rPr>
              <a:t>passes the required time limit </a:t>
            </a:r>
            <a:r>
              <a:rPr lang="en-US" altLang="zh-TW" sz="1600" dirty="0">
                <a:solidFill>
                  <a:schemeClr val="tx1"/>
                </a:solidFill>
                <a:latin typeface="+mn-lt"/>
              </a:rPr>
              <a:t>for this problem, but we can</a:t>
            </a:r>
          </a:p>
          <a:p>
            <a:pPr algn="l"/>
            <a:r>
              <a:rPr lang="en-US" altLang="zh-TW" sz="1600" dirty="0">
                <a:solidFill>
                  <a:schemeClr val="tx1"/>
                </a:solidFill>
                <a:latin typeface="+mn-lt"/>
              </a:rPr>
              <a:t>do better.</a:t>
            </a:r>
            <a:endParaRPr lang="zh-TW" altLang="en-US" sz="1600" dirty="0">
              <a:solidFill>
                <a:schemeClr val="tx1"/>
              </a:solidFill>
              <a:latin typeface="+mn-lt"/>
            </a:endParaRPr>
          </a:p>
        </p:txBody>
      </p:sp>
    </p:spTree>
    <p:extLst>
      <p:ext uri="{BB962C8B-B14F-4D97-AF65-F5344CB8AC3E}">
        <p14:creationId xmlns:p14="http://schemas.microsoft.com/office/powerpoint/2010/main" val="413235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23</a:t>
            </a:fld>
            <a:endParaRPr lang="en-US" altLang="zh-TW" dirty="0"/>
          </a:p>
        </p:txBody>
      </p:sp>
      <mc:AlternateContent xmlns:mc="http://schemas.openxmlformats.org/markup-compatibility/2006">
        <mc:Choice xmlns:a14="http://schemas.microsoft.com/office/drawing/2010/main" Requires="a14">
          <p:sp>
            <p:nvSpPr>
              <p:cNvPr id="6" name="內容版面配置區 5"/>
              <p:cNvSpPr>
                <a:spLocks noGrp="1"/>
              </p:cNvSpPr>
              <p:nvPr>
                <p:ph idx="1"/>
              </p:nvPr>
            </p:nvSpPr>
            <p:spPr/>
            <p:txBody>
              <a:bodyPr/>
              <a:lstStyle/>
              <a:p>
                <a:r>
                  <a:rPr lang="en-US" altLang="zh-TW" b="1" dirty="0"/>
                  <a:t>Question 4</a:t>
                </a:r>
                <a:r>
                  <a:rPr lang="en-US" altLang="zh-TW" dirty="0"/>
                  <a:t>:(Loops + Pruning: </a:t>
                </a:r>
                <a:r>
                  <a:rPr lang="en-US" altLang="zh-TW" dirty="0" err="1"/>
                  <a:t>UVa</a:t>
                </a:r>
                <a:r>
                  <a:rPr lang="en-US" altLang="zh-TW" dirty="0"/>
                  <a:t> 11571 - Simple Equations - Extreme!!)</a:t>
                </a:r>
              </a:p>
              <a:p>
                <a:r>
                  <a:rPr lang="en-US" altLang="zh-TW" b="1" dirty="0"/>
                  <a:t>Analysis 4</a:t>
                </a:r>
                <a:r>
                  <a:rPr lang="en-US" altLang="zh-TW" dirty="0"/>
                  <a:t>:</a:t>
                </a:r>
              </a:p>
              <a:p>
                <a:pPr lvl="1"/>
                <a:r>
                  <a:rPr lang="en-US" altLang="zh-TW" dirty="0"/>
                  <a:t>We can also use the second equation x × y × z = B and assume that x = y = z to obtain x * x * x &lt; B or x &lt; </a:t>
                </a:r>
                <a14:m>
                  <m:oMath xmlns:m="http://schemas.openxmlformats.org/officeDocument/2006/math">
                    <m:rad>
                      <m:radPr>
                        <m:ctrlPr>
                          <a:rPr lang="en-US" altLang="zh-TW" i="1" dirty="0" smtClean="0">
                            <a:latin typeface="Cambria Math" panose="02040503050406030204" pitchFamily="18" charset="0"/>
                          </a:rPr>
                        </m:ctrlPr>
                      </m:radPr>
                      <m:deg>
                        <m:r>
                          <m:rPr>
                            <m:brk m:alnAt="7"/>
                          </m:rPr>
                          <a:rPr lang="en-US" altLang="zh-TW" b="0" i="1" dirty="0" smtClean="0">
                            <a:latin typeface="Cambria Math" panose="02040503050406030204" pitchFamily="18" charset="0"/>
                          </a:rPr>
                          <m:t>3</m:t>
                        </m:r>
                      </m:deg>
                      <m:e>
                        <m:r>
                          <a:rPr lang="en-US" altLang="zh-TW" b="0" i="1" dirty="0" smtClean="0">
                            <a:latin typeface="Cambria Math" panose="02040503050406030204" pitchFamily="18" charset="0"/>
                          </a:rPr>
                          <m:t>𝐵</m:t>
                        </m:r>
                      </m:e>
                    </m:rad>
                  </m:oMath>
                </a14:m>
                <a:r>
                  <a:rPr lang="en-US" altLang="zh-TW" dirty="0"/>
                  <a:t>. </a:t>
                </a:r>
              </a:p>
              <a:p>
                <a:pPr lvl="1"/>
                <a:r>
                  <a:rPr lang="en-US" altLang="zh-TW" dirty="0"/>
                  <a:t>The new range of x is [−22 . . . 22]. </a:t>
                </a:r>
              </a:p>
              <a:p>
                <a:pPr lvl="1"/>
                <a:r>
                  <a:rPr lang="en-US" altLang="zh-TW" dirty="0"/>
                  <a:t>We can also prune the search space by using if statements to execute only some of the (inner) loops, or use break and/or continue statements to stop/skip loops.</a:t>
                </a:r>
                <a:endParaRPr lang="zh-TW" altLang="en-US" dirty="0"/>
              </a:p>
            </p:txBody>
          </p:sp>
        </mc:Choice>
        <mc:Fallback>
          <p:sp>
            <p:nvSpPr>
              <p:cNvPr id="6" name="內容版面配置區 5"/>
              <p:cNvSpPr>
                <a:spLocks noGrp="1" noRot="1" noChangeAspect="1" noMove="1" noResize="1" noEditPoints="1" noAdjustHandles="1" noChangeArrowheads="1" noChangeShapeType="1" noTextEdit="1"/>
              </p:cNvSpPr>
              <p:nvPr>
                <p:ph idx="1"/>
              </p:nvPr>
            </p:nvSpPr>
            <p:spPr>
              <a:blipFill>
                <a:blip r:embed="rId2"/>
                <a:stretch>
                  <a:fillRect l="-713" t="-58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21243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24</a:t>
            </a:fld>
            <a:endParaRPr lang="en-US" altLang="zh-TW" dirty="0"/>
          </a:p>
        </p:txBody>
      </p:sp>
      <p:sp>
        <p:nvSpPr>
          <p:cNvPr id="6" name="內容版面配置區 5"/>
          <p:cNvSpPr>
            <a:spLocks noGrp="1"/>
          </p:cNvSpPr>
          <p:nvPr>
            <p:ph idx="1"/>
          </p:nvPr>
        </p:nvSpPr>
        <p:spPr/>
        <p:txBody>
          <a:bodyPr/>
          <a:lstStyle/>
          <a:p>
            <a:r>
              <a:rPr lang="en-US" altLang="zh-TW" b="1" dirty="0"/>
              <a:t>Code 4</a:t>
            </a:r>
            <a:r>
              <a:rPr lang="en-US" altLang="zh-TW" dirty="0"/>
              <a:t>:</a:t>
            </a:r>
            <a:endParaRPr lang="zh-TW" altLang="en-US" dirty="0"/>
          </a:p>
        </p:txBody>
      </p:sp>
      <p:sp>
        <p:nvSpPr>
          <p:cNvPr id="7" name="矩形 6">
            <a:extLst>
              <a:ext uri="{FF2B5EF4-FFF2-40B4-BE49-F238E27FC236}">
                <a16:creationId xmlns:a16="http://schemas.microsoft.com/office/drawing/2014/main" id="{3E97E040-F71E-4104-9CA4-5A9FA59BE4C1}"/>
              </a:ext>
            </a:extLst>
          </p:cNvPr>
          <p:cNvSpPr/>
          <p:nvPr/>
        </p:nvSpPr>
        <p:spPr>
          <a:xfrm>
            <a:off x="696456" y="1844824"/>
            <a:ext cx="7835984" cy="2492990"/>
          </a:xfrm>
          <a:prstGeom prst="rect">
            <a:avLst/>
          </a:prstGeom>
          <a:solidFill>
            <a:srgbClr val="CCFFCC"/>
          </a:solidFill>
        </p:spPr>
        <p:txBody>
          <a:bodyPr wrap="square">
            <a:spAutoFit/>
          </a:bodyPr>
          <a:lstStyle/>
          <a:p>
            <a:pPr algn="l"/>
            <a:r>
              <a:rPr lang="en-US" altLang="zh-TW" sz="1200" dirty="0">
                <a:solidFill>
                  <a:schemeClr val="tx1"/>
                </a:solidFill>
              </a:rPr>
              <a:t>bool sol = false; </a:t>
            </a:r>
          </a:p>
          <a:p>
            <a:pPr algn="l"/>
            <a:r>
              <a:rPr lang="en-US" altLang="zh-TW" sz="1200" dirty="0" err="1">
                <a:solidFill>
                  <a:schemeClr val="tx1"/>
                </a:solidFill>
              </a:rPr>
              <a:t>int</a:t>
            </a:r>
            <a:r>
              <a:rPr lang="en-US" altLang="zh-TW" sz="1200" dirty="0">
                <a:solidFill>
                  <a:schemeClr val="tx1"/>
                </a:solidFill>
              </a:rPr>
              <a:t> x, y, z;</a:t>
            </a:r>
          </a:p>
          <a:p>
            <a:pPr algn="l"/>
            <a:r>
              <a:rPr lang="en-US" altLang="zh-TW" sz="1200" dirty="0">
                <a:solidFill>
                  <a:schemeClr val="tx1"/>
                </a:solidFill>
              </a:rPr>
              <a:t>for (x = -22; x &lt;= 22 &amp;&amp; !sol; x++) </a:t>
            </a:r>
          </a:p>
          <a:p>
            <a:pPr algn="l"/>
            <a:r>
              <a:rPr lang="en-US" altLang="zh-TW" sz="1200" dirty="0">
                <a:solidFill>
                  <a:schemeClr val="tx1"/>
                </a:solidFill>
              </a:rPr>
              <a:t>   if (x * x &lt;= C)</a:t>
            </a:r>
          </a:p>
          <a:p>
            <a:pPr algn="l"/>
            <a:r>
              <a:rPr lang="en-US" altLang="zh-TW" sz="1200" dirty="0">
                <a:solidFill>
                  <a:schemeClr val="tx1"/>
                </a:solidFill>
              </a:rPr>
              <a:t>      for (y = -100; y &lt;= 100 &amp;&amp; !sol; y++) </a:t>
            </a:r>
          </a:p>
          <a:p>
            <a:pPr algn="l"/>
            <a:r>
              <a:rPr lang="en-US" altLang="zh-TW" sz="1200" dirty="0">
                <a:solidFill>
                  <a:schemeClr val="tx1"/>
                </a:solidFill>
              </a:rPr>
              <a:t>         if (y != x &amp;&amp; x * x + y * y &lt;= C)</a:t>
            </a:r>
          </a:p>
          <a:p>
            <a:pPr algn="l"/>
            <a:r>
              <a:rPr lang="en-US" altLang="zh-TW" sz="1200" dirty="0">
                <a:solidFill>
                  <a:schemeClr val="tx1"/>
                </a:solidFill>
              </a:rPr>
              <a:t>         for (z = -100; z &lt;= 100 &amp;&amp; !sol; z++)</a:t>
            </a:r>
          </a:p>
          <a:p>
            <a:pPr algn="l"/>
            <a:r>
              <a:rPr lang="en-US" altLang="zh-TW" sz="1200" dirty="0">
                <a:solidFill>
                  <a:schemeClr val="tx1"/>
                </a:solidFill>
              </a:rPr>
              <a:t>            if (z != x &amp;&amp; z != y &amp;&amp; x + y + z == A &amp;&amp; x * y * z == B </a:t>
            </a:r>
          </a:p>
          <a:p>
            <a:pPr algn="l"/>
            <a:r>
              <a:rPr lang="en-US" altLang="zh-TW" sz="1200" dirty="0">
                <a:solidFill>
                  <a:schemeClr val="tx1"/>
                </a:solidFill>
              </a:rPr>
              <a:t>                &amp;&amp; x * x + y * y + z * z == C) {</a:t>
            </a:r>
          </a:p>
          <a:p>
            <a:pPr algn="l"/>
            <a:r>
              <a:rPr lang="en-US" altLang="zh-TW" sz="1200" dirty="0">
                <a:solidFill>
                  <a:schemeClr val="tx1"/>
                </a:solidFill>
              </a:rPr>
              <a:t>               </a:t>
            </a:r>
            <a:r>
              <a:rPr lang="en-US" altLang="zh-TW" sz="1200" dirty="0" err="1">
                <a:solidFill>
                  <a:schemeClr val="tx1"/>
                </a:solidFill>
              </a:rPr>
              <a:t>printf</a:t>
            </a:r>
            <a:r>
              <a:rPr lang="en-US" altLang="zh-TW" sz="1200" dirty="0">
                <a:solidFill>
                  <a:schemeClr val="tx1"/>
                </a:solidFill>
              </a:rPr>
              <a:t>("%d %d %d\n", x, y, z);</a:t>
            </a:r>
          </a:p>
          <a:p>
            <a:pPr algn="l"/>
            <a:r>
              <a:rPr lang="en-US" altLang="zh-TW" sz="1200" dirty="0">
                <a:solidFill>
                  <a:schemeClr val="tx1"/>
                </a:solidFill>
              </a:rPr>
              <a:t>               sol = true; </a:t>
            </a:r>
          </a:p>
          <a:p>
            <a:pPr algn="l"/>
            <a:r>
              <a:rPr lang="en-US" altLang="zh-TW" sz="1200" dirty="0">
                <a:solidFill>
                  <a:schemeClr val="tx1"/>
                </a:solidFill>
              </a:rPr>
              <a:t>	  }</a:t>
            </a:r>
            <a:endParaRPr lang="zh-TW" altLang="en-US" sz="1200" dirty="0">
              <a:solidFill>
                <a:schemeClr val="tx1"/>
              </a:solidFill>
            </a:endParaRPr>
          </a:p>
        </p:txBody>
      </p:sp>
      <p:sp>
        <p:nvSpPr>
          <p:cNvPr id="8" name="文字方塊 7">
            <a:extLst>
              <a:ext uri="{FF2B5EF4-FFF2-40B4-BE49-F238E27FC236}">
                <a16:creationId xmlns:a16="http://schemas.microsoft.com/office/drawing/2014/main" id="{EABAD7EE-6155-470E-B86A-A439258D4BAB}"/>
              </a:ext>
            </a:extLst>
          </p:cNvPr>
          <p:cNvSpPr txBox="1"/>
          <p:nvPr/>
        </p:nvSpPr>
        <p:spPr>
          <a:xfrm>
            <a:off x="696456" y="4480434"/>
            <a:ext cx="7835984" cy="535531"/>
          </a:xfrm>
          <a:prstGeom prst="rect">
            <a:avLst/>
          </a:prstGeom>
          <a:solidFill>
            <a:srgbClr val="FFFF00"/>
          </a:solidFill>
        </p:spPr>
        <p:txBody>
          <a:bodyPr wrap="square" rtlCol="0">
            <a:spAutoFit/>
          </a:bodyPr>
          <a:lstStyle/>
          <a:p>
            <a:pPr algn="l"/>
            <a:r>
              <a:rPr lang="en-US" altLang="zh-TW" sz="1600" dirty="0">
                <a:latin typeface="+mn-lt"/>
              </a:rPr>
              <a:t>We can also prune the search space by using </a:t>
            </a:r>
            <a:r>
              <a:rPr lang="en-US" altLang="zh-TW" sz="1600" b="1" dirty="0">
                <a:solidFill>
                  <a:srgbClr val="FF0000"/>
                </a:solidFill>
                <a:latin typeface="+mn-lt"/>
              </a:rPr>
              <a:t>if statements </a:t>
            </a:r>
            <a:r>
              <a:rPr lang="en-US" altLang="zh-TW" sz="1600" dirty="0">
                <a:latin typeface="+mn-lt"/>
              </a:rPr>
              <a:t>to execute only some of the (inner) loops, or use </a:t>
            </a:r>
            <a:r>
              <a:rPr lang="en-US" altLang="zh-TW" sz="1600" b="1" dirty="0">
                <a:solidFill>
                  <a:srgbClr val="FF0000"/>
                </a:solidFill>
                <a:latin typeface="+mn-lt"/>
              </a:rPr>
              <a:t>break</a:t>
            </a:r>
            <a:r>
              <a:rPr lang="en-US" altLang="zh-TW" sz="1600" dirty="0">
                <a:latin typeface="+mn-lt"/>
              </a:rPr>
              <a:t> and/or </a:t>
            </a:r>
            <a:r>
              <a:rPr lang="en-US" altLang="zh-TW" sz="1600" b="1" dirty="0">
                <a:solidFill>
                  <a:srgbClr val="FF0000"/>
                </a:solidFill>
                <a:latin typeface="+mn-lt"/>
              </a:rPr>
              <a:t>continue</a:t>
            </a:r>
            <a:r>
              <a:rPr lang="en-US" altLang="zh-TW" sz="1600" dirty="0">
                <a:latin typeface="+mn-lt"/>
              </a:rPr>
              <a:t> statements to stop/skip loops..</a:t>
            </a:r>
            <a:endParaRPr lang="zh-TW" altLang="en-US" sz="1600" dirty="0">
              <a:latin typeface="+mn-lt"/>
            </a:endParaRPr>
          </a:p>
        </p:txBody>
      </p:sp>
    </p:spTree>
    <p:extLst>
      <p:ext uri="{BB962C8B-B14F-4D97-AF65-F5344CB8AC3E}">
        <p14:creationId xmlns:p14="http://schemas.microsoft.com/office/powerpoint/2010/main" val="301384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25</a:t>
            </a:fld>
            <a:endParaRPr lang="en-US" altLang="zh-TW" dirty="0"/>
          </a:p>
        </p:txBody>
      </p:sp>
      <p:sp>
        <p:nvSpPr>
          <p:cNvPr id="6" name="內容版面配置區 5"/>
          <p:cNvSpPr>
            <a:spLocks noGrp="1"/>
          </p:cNvSpPr>
          <p:nvPr>
            <p:ph idx="1"/>
          </p:nvPr>
        </p:nvSpPr>
        <p:spPr/>
        <p:txBody>
          <a:bodyPr/>
          <a:lstStyle/>
          <a:p>
            <a:r>
              <a:rPr lang="en-US" altLang="zh-TW" b="1" dirty="0"/>
              <a:t>Question 5</a:t>
            </a:r>
            <a:r>
              <a:rPr lang="en-US" altLang="zh-TW" dirty="0"/>
              <a:t>:(</a:t>
            </a:r>
            <a:r>
              <a:rPr lang="fr-FR" altLang="zh-TW" dirty="0"/>
              <a:t>Permutations: </a:t>
            </a:r>
            <a:r>
              <a:rPr lang="fr-FR" altLang="zh-TW" dirty="0" err="1"/>
              <a:t>UVa</a:t>
            </a:r>
            <a:r>
              <a:rPr lang="fr-FR" altLang="zh-TW" dirty="0"/>
              <a:t> 11742 - Social </a:t>
            </a:r>
            <a:r>
              <a:rPr lang="fr-FR" altLang="zh-TW" dirty="0" err="1"/>
              <a:t>Constraints</a:t>
            </a:r>
            <a:r>
              <a:rPr lang="en-US" altLang="zh-TW" dirty="0"/>
              <a:t>)</a:t>
            </a:r>
          </a:p>
          <a:p>
            <a:r>
              <a:rPr lang="en-US" altLang="zh-TW" dirty="0"/>
              <a:t>There are 0 </a:t>
            </a:r>
            <a:r>
              <a:rPr lang="en-US" altLang="zh-TW" i="1" dirty="0"/>
              <a:t>&lt; n ≤ </a:t>
            </a:r>
            <a:r>
              <a:rPr lang="en-US" altLang="zh-TW" dirty="0"/>
              <a:t>8 movie goers. They will sit in the front row in </a:t>
            </a:r>
            <a:r>
              <a:rPr lang="en-US" altLang="zh-TW" i="1" dirty="0"/>
              <a:t>n </a:t>
            </a:r>
            <a:r>
              <a:rPr lang="en-US" altLang="zh-TW" dirty="0"/>
              <a:t>consecutive open seats. There are 0 </a:t>
            </a:r>
            <a:r>
              <a:rPr lang="en-US" altLang="zh-TW" i="1" dirty="0"/>
              <a:t>≤ m ≤ </a:t>
            </a:r>
            <a:r>
              <a:rPr lang="en-US" altLang="zh-TW" dirty="0"/>
              <a:t>20 seating constraints among them, i.e. movie goer </a:t>
            </a:r>
            <a:r>
              <a:rPr lang="en-US" altLang="zh-TW" b="1" dirty="0"/>
              <a:t>a </a:t>
            </a:r>
            <a:r>
              <a:rPr lang="en-US" altLang="zh-TW" dirty="0"/>
              <a:t>and movie goer </a:t>
            </a:r>
            <a:r>
              <a:rPr lang="en-US" altLang="zh-TW" b="1" dirty="0"/>
              <a:t>b </a:t>
            </a:r>
            <a:r>
              <a:rPr lang="en-US" altLang="zh-TW" dirty="0"/>
              <a:t>must be at most (or at least) </a:t>
            </a:r>
            <a:r>
              <a:rPr lang="en-US" altLang="zh-TW" b="1" dirty="0"/>
              <a:t>c </a:t>
            </a:r>
            <a:r>
              <a:rPr lang="en-US" altLang="zh-TW" dirty="0"/>
              <a:t>seats apart. The question is simple: How many possible seating arrangements are there?</a:t>
            </a:r>
          </a:p>
          <a:p>
            <a:endParaRPr lang="zh-TW" altLang="en-US" dirty="0"/>
          </a:p>
        </p:txBody>
      </p:sp>
    </p:spTree>
    <p:extLst>
      <p:ext uri="{BB962C8B-B14F-4D97-AF65-F5344CB8AC3E}">
        <p14:creationId xmlns:p14="http://schemas.microsoft.com/office/powerpoint/2010/main" val="46044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26</a:t>
            </a:fld>
            <a:endParaRPr lang="en-US" altLang="zh-TW" dirty="0"/>
          </a:p>
        </p:txBody>
      </p:sp>
      <p:sp>
        <p:nvSpPr>
          <p:cNvPr id="6" name="內容版面配置區 5"/>
          <p:cNvSpPr>
            <a:spLocks noGrp="1"/>
          </p:cNvSpPr>
          <p:nvPr>
            <p:ph idx="1"/>
          </p:nvPr>
        </p:nvSpPr>
        <p:spPr/>
        <p:txBody>
          <a:bodyPr/>
          <a:lstStyle/>
          <a:p>
            <a:r>
              <a:rPr lang="en-US" altLang="zh-TW" b="1" dirty="0"/>
              <a:t>Analysis 5</a:t>
            </a:r>
            <a:r>
              <a:rPr lang="en-US" altLang="zh-TW" dirty="0"/>
              <a:t>:</a:t>
            </a:r>
          </a:p>
          <a:p>
            <a:pPr lvl="1"/>
            <a:r>
              <a:rPr lang="en-US" altLang="zh-TW" dirty="0"/>
              <a:t>The key part to solve this problem is in realizing that we have to </a:t>
            </a:r>
            <a:r>
              <a:rPr lang="en-US" altLang="zh-TW" dirty="0">
                <a:solidFill>
                  <a:srgbClr val="FF0000"/>
                </a:solidFill>
              </a:rPr>
              <a:t>explore all permutations </a:t>
            </a:r>
            <a:r>
              <a:rPr lang="en-US" altLang="zh-TW" dirty="0"/>
              <a:t>(seating arrangements). </a:t>
            </a:r>
          </a:p>
          <a:p>
            <a:pPr lvl="1"/>
            <a:r>
              <a:rPr lang="en-US" altLang="zh-TW" dirty="0"/>
              <a:t>Once we realize this fact, we can derive this simple O(m × n!) ‘filtering’ solution. </a:t>
            </a:r>
          </a:p>
          <a:p>
            <a:pPr lvl="1"/>
            <a:r>
              <a:rPr lang="en-US" altLang="zh-TW" dirty="0"/>
              <a:t>We set counter = 0 and then try all possible n! permutations. </a:t>
            </a:r>
          </a:p>
          <a:p>
            <a:pPr lvl="1"/>
            <a:r>
              <a:rPr lang="en-US" altLang="zh-TW" dirty="0"/>
              <a:t>We increase the counter by 1 if the current permutation satisfies all m constraints. </a:t>
            </a:r>
          </a:p>
          <a:p>
            <a:pPr lvl="1"/>
            <a:r>
              <a:rPr lang="en-US" altLang="zh-TW" dirty="0"/>
              <a:t>When all n! permutations have been examined, we output the final value of counter. </a:t>
            </a:r>
          </a:p>
          <a:p>
            <a:pPr lvl="1"/>
            <a:r>
              <a:rPr lang="en-US" altLang="zh-TW" dirty="0"/>
              <a:t>As the maximum n is 8 and maximum m is 20, the largest test case will still only require 20 × 8! = 806400 operations—a perfectly viable solution.</a:t>
            </a:r>
            <a:endParaRPr lang="zh-TW" altLang="en-US" dirty="0"/>
          </a:p>
        </p:txBody>
      </p:sp>
    </p:spTree>
    <p:extLst>
      <p:ext uri="{BB962C8B-B14F-4D97-AF65-F5344CB8AC3E}">
        <p14:creationId xmlns:p14="http://schemas.microsoft.com/office/powerpoint/2010/main" val="3006149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27</a:t>
            </a:fld>
            <a:endParaRPr lang="en-US" altLang="zh-TW" dirty="0"/>
          </a:p>
        </p:txBody>
      </p:sp>
      <p:sp>
        <p:nvSpPr>
          <p:cNvPr id="6" name="內容版面配置區 5"/>
          <p:cNvSpPr>
            <a:spLocks noGrp="1"/>
          </p:cNvSpPr>
          <p:nvPr>
            <p:ph idx="1"/>
          </p:nvPr>
        </p:nvSpPr>
        <p:spPr/>
        <p:txBody>
          <a:bodyPr/>
          <a:lstStyle/>
          <a:p>
            <a:r>
              <a:rPr lang="en-US" altLang="zh-TW" b="1" dirty="0"/>
              <a:t>Code 5</a:t>
            </a:r>
            <a:r>
              <a:rPr lang="en-US" altLang="zh-TW" dirty="0"/>
              <a:t>:</a:t>
            </a:r>
            <a:endParaRPr lang="zh-TW" altLang="en-US" dirty="0"/>
          </a:p>
        </p:txBody>
      </p:sp>
      <p:sp>
        <p:nvSpPr>
          <p:cNvPr id="7" name="矩形 6">
            <a:extLst>
              <a:ext uri="{FF2B5EF4-FFF2-40B4-BE49-F238E27FC236}">
                <a16:creationId xmlns:a16="http://schemas.microsoft.com/office/drawing/2014/main" id="{3E97E040-F71E-4104-9CA4-5A9FA59BE4C1}"/>
              </a:ext>
            </a:extLst>
          </p:cNvPr>
          <p:cNvSpPr/>
          <p:nvPr/>
        </p:nvSpPr>
        <p:spPr>
          <a:xfrm>
            <a:off x="696456" y="1844824"/>
            <a:ext cx="7835984" cy="1883593"/>
          </a:xfrm>
          <a:prstGeom prst="rect">
            <a:avLst/>
          </a:prstGeom>
          <a:solidFill>
            <a:srgbClr val="CCFFCC"/>
          </a:solidFill>
        </p:spPr>
        <p:txBody>
          <a:bodyPr wrap="square">
            <a:spAutoFit/>
          </a:bodyPr>
          <a:lstStyle/>
          <a:p>
            <a:pPr algn="l"/>
            <a:r>
              <a:rPr lang="en-US" altLang="zh-TW" sz="1200" dirty="0">
                <a:solidFill>
                  <a:schemeClr val="tx1"/>
                </a:solidFill>
              </a:rPr>
              <a:t>#include &lt;algorithm&gt; // </a:t>
            </a:r>
            <a:r>
              <a:rPr lang="en-US" altLang="zh-TW" sz="1200" dirty="0" err="1">
                <a:solidFill>
                  <a:schemeClr val="tx1"/>
                </a:solidFill>
              </a:rPr>
              <a:t>next_permutation</a:t>
            </a:r>
            <a:r>
              <a:rPr lang="en-US" altLang="zh-TW" sz="1200" dirty="0">
                <a:solidFill>
                  <a:schemeClr val="tx1"/>
                </a:solidFill>
              </a:rPr>
              <a:t> is inside this C++ STL</a:t>
            </a:r>
          </a:p>
          <a:p>
            <a:pPr algn="l"/>
            <a:r>
              <a:rPr lang="en-US" altLang="zh-TW" sz="1200" dirty="0">
                <a:solidFill>
                  <a:schemeClr val="tx1"/>
                </a:solidFill>
              </a:rPr>
              <a:t>// the main routine</a:t>
            </a:r>
          </a:p>
          <a:p>
            <a:pPr algn="l"/>
            <a:r>
              <a:rPr lang="en-US" altLang="zh-TW" sz="1200" dirty="0" err="1">
                <a:solidFill>
                  <a:schemeClr val="tx1"/>
                </a:solidFill>
              </a:rPr>
              <a:t>int</a:t>
            </a:r>
            <a:r>
              <a:rPr lang="en-US" altLang="zh-TW" sz="1200" dirty="0">
                <a:solidFill>
                  <a:schemeClr val="tx1"/>
                </a:solidFill>
              </a:rPr>
              <a:t> </a:t>
            </a:r>
            <a:r>
              <a:rPr lang="en-US" altLang="zh-TW" sz="1200" dirty="0" err="1">
                <a:solidFill>
                  <a:schemeClr val="tx1"/>
                </a:solidFill>
              </a:rPr>
              <a:t>i</a:t>
            </a:r>
            <a:r>
              <a:rPr lang="en-US" altLang="zh-TW" sz="1200" dirty="0">
                <a:solidFill>
                  <a:schemeClr val="tx1"/>
                </a:solidFill>
              </a:rPr>
              <a:t>, n = 8, p[8] = {0, 1, 2, 3, 4, 5, 6, 7}; // the first permutation</a:t>
            </a:r>
          </a:p>
          <a:p>
            <a:pPr algn="l"/>
            <a:endParaRPr lang="en-US" altLang="zh-TW" sz="1200" dirty="0">
              <a:solidFill>
                <a:schemeClr val="tx1"/>
              </a:solidFill>
            </a:endParaRPr>
          </a:p>
          <a:p>
            <a:pPr algn="l"/>
            <a:r>
              <a:rPr lang="en-US" altLang="zh-TW" sz="1200" dirty="0">
                <a:solidFill>
                  <a:schemeClr val="tx1"/>
                </a:solidFill>
              </a:rPr>
              <a:t>do {   // try all possible O(n!) permutations, the largest input 8! = 40320</a:t>
            </a:r>
          </a:p>
          <a:p>
            <a:pPr algn="l"/>
            <a:r>
              <a:rPr lang="en-US" altLang="zh-TW" sz="1200" dirty="0">
                <a:solidFill>
                  <a:schemeClr val="tx1"/>
                </a:solidFill>
              </a:rPr>
              <a:t>   ... // check the given social constraint based on ‘p’ in O(m)</a:t>
            </a:r>
          </a:p>
          <a:p>
            <a:pPr algn="l"/>
            <a:r>
              <a:rPr lang="en-US" altLang="zh-TW" sz="1200" dirty="0">
                <a:solidFill>
                  <a:schemeClr val="tx1"/>
                </a:solidFill>
              </a:rPr>
              <a:t>}      // the overall time complexity is thus O(m * n!)</a:t>
            </a:r>
          </a:p>
          <a:p>
            <a:pPr algn="l"/>
            <a:endParaRPr lang="en-US" altLang="zh-TW" sz="1200" dirty="0">
              <a:solidFill>
                <a:schemeClr val="tx1"/>
              </a:solidFill>
            </a:endParaRPr>
          </a:p>
          <a:p>
            <a:pPr algn="l"/>
            <a:r>
              <a:rPr lang="en-US" altLang="zh-TW" sz="1200" dirty="0">
                <a:solidFill>
                  <a:schemeClr val="tx1"/>
                </a:solidFill>
              </a:rPr>
              <a:t>while (</a:t>
            </a:r>
            <a:r>
              <a:rPr lang="en-US" altLang="zh-TW" sz="1200" dirty="0" err="1">
                <a:solidFill>
                  <a:schemeClr val="tx1"/>
                </a:solidFill>
              </a:rPr>
              <a:t>next_permutation</a:t>
            </a:r>
            <a:r>
              <a:rPr lang="en-US" altLang="zh-TW" sz="1200" dirty="0">
                <a:solidFill>
                  <a:schemeClr val="tx1"/>
                </a:solidFill>
              </a:rPr>
              <a:t>(p, p + n)); // this is inside C++ STL &lt;algorithm&gt;</a:t>
            </a:r>
            <a:endParaRPr lang="zh-TW" altLang="en-US" sz="1200" dirty="0">
              <a:solidFill>
                <a:schemeClr val="tx1"/>
              </a:solidFill>
            </a:endParaRPr>
          </a:p>
        </p:txBody>
      </p:sp>
    </p:spTree>
    <p:extLst>
      <p:ext uri="{BB962C8B-B14F-4D97-AF65-F5344CB8AC3E}">
        <p14:creationId xmlns:p14="http://schemas.microsoft.com/office/powerpoint/2010/main" val="351195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28</a:t>
            </a:fld>
            <a:endParaRPr lang="en-US" altLang="zh-TW" dirty="0"/>
          </a:p>
        </p:txBody>
      </p:sp>
      <p:sp>
        <p:nvSpPr>
          <p:cNvPr id="6" name="內容版面配置區 5"/>
          <p:cNvSpPr>
            <a:spLocks noGrp="1"/>
          </p:cNvSpPr>
          <p:nvPr>
            <p:ph idx="1"/>
          </p:nvPr>
        </p:nvSpPr>
        <p:spPr/>
        <p:txBody>
          <a:bodyPr/>
          <a:lstStyle/>
          <a:p>
            <a:r>
              <a:rPr lang="en-US" altLang="zh-TW" b="1" dirty="0"/>
              <a:t>Question 6</a:t>
            </a:r>
            <a:r>
              <a:rPr lang="en-US" altLang="zh-TW" dirty="0"/>
              <a:t>:(</a:t>
            </a:r>
            <a:r>
              <a:rPr lang="fr-FR" altLang="zh-TW" dirty="0" err="1"/>
              <a:t>Subsets</a:t>
            </a:r>
            <a:r>
              <a:rPr lang="fr-FR" altLang="zh-TW" dirty="0"/>
              <a:t>: </a:t>
            </a:r>
            <a:r>
              <a:rPr lang="fr-FR" altLang="zh-TW" dirty="0" err="1"/>
              <a:t>UVa</a:t>
            </a:r>
            <a:r>
              <a:rPr lang="fr-FR" altLang="zh-TW" dirty="0"/>
              <a:t> 12455 - Bars</a:t>
            </a:r>
            <a:r>
              <a:rPr lang="en-US" altLang="zh-TW" dirty="0"/>
              <a:t>)</a:t>
            </a:r>
          </a:p>
          <a:p>
            <a:r>
              <a:rPr lang="en-US" altLang="zh-TW" dirty="0"/>
              <a:t>Given a list l containing 1 ≤ n ≤ 20 integers, is there a subset of list l that sums to another given integer X?</a:t>
            </a:r>
          </a:p>
          <a:p>
            <a:r>
              <a:rPr lang="en-US" altLang="zh-TW" b="1" dirty="0"/>
              <a:t>Analysis 6</a:t>
            </a:r>
            <a:r>
              <a:rPr lang="en-US" altLang="zh-TW" dirty="0"/>
              <a:t>:</a:t>
            </a:r>
          </a:p>
          <a:p>
            <a:pPr lvl="1"/>
            <a:r>
              <a:rPr lang="en-US" altLang="zh-TW" dirty="0"/>
              <a:t>We can try all 2</a:t>
            </a:r>
            <a:r>
              <a:rPr lang="en-US" altLang="zh-TW" baseline="30000" dirty="0"/>
              <a:t>n</a:t>
            </a:r>
            <a:r>
              <a:rPr lang="en-US" altLang="zh-TW" dirty="0"/>
              <a:t> possible subsets of integers, sum the selected integers for each subset in O(n), and see if the sum of the selected integers equals to X. </a:t>
            </a:r>
          </a:p>
          <a:p>
            <a:pPr lvl="1"/>
            <a:r>
              <a:rPr lang="en-US" altLang="zh-TW" dirty="0"/>
              <a:t>The overall time complexity is thus O(n × 2</a:t>
            </a:r>
            <a:r>
              <a:rPr lang="en-US" altLang="zh-TW" baseline="30000" dirty="0"/>
              <a:t>n</a:t>
            </a:r>
            <a:r>
              <a:rPr lang="en-US" altLang="zh-TW" dirty="0"/>
              <a:t>). </a:t>
            </a:r>
          </a:p>
          <a:p>
            <a:pPr lvl="1"/>
            <a:r>
              <a:rPr lang="en-US" altLang="zh-TW" dirty="0"/>
              <a:t>For the largest test case when n = 20, this is just 20 × 220 ≈ 21M. </a:t>
            </a:r>
          </a:p>
          <a:p>
            <a:pPr lvl="1"/>
            <a:r>
              <a:rPr lang="en-US" altLang="zh-TW" dirty="0"/>
              <a:t>This is ‘large’ but still viable (for reason described below).</a:t>
            </a:r>
            <a:endParaRPr lang="zh-TW" altLang="en-US" dirty="0"/>
          </a:p>
        </p:txBody>
      </p:sp>
    </p:spTree>
    <p:extLst>
      <p:ext uri="{BB962C8B-B14F-4D97-AF65-F5344CB8AC3E}">
        <p14:creationId xmlns:p14="http://schemas.microsoft.com/office/powerpoint/2010/main" val="119259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29</a:t>
            </a:fld>
            <a:endParaRPr lang="en-US" altLang="zh-TW" dirty="0"/>
          </a:p>
        </p:txBody>
      </p:sp>
      <p:sp>
        <p:nvSpPr>
          <p:cNvPr id="6" name="內容版面配置區 5"/>
          <p:cNvSpPr>
            <a:spLocks noGrp="1"/>
          </p:cNvSpPr>
          <p:nvPr>
            <p:ph idx="1"/>
          </p:nvPr>
        </p:nvSpPr>
        <p:spPr/>
        <p:txBody>
          <a:bodyPr/>
          <a:lstStyle/>
          <a:p>
            <a:r>
              <a:rPr lang="en-US" altLang="zh-TW" b="1" dirty="0"/>
              <a:t>Analysis 6</a:t>
            </a:r>
            <a:r>
              <a:rPr lang="en-US" altLang="zh-TW" dirty="0"/>
              <a:t>:</a:t>
            </a:r>
          </a:p>
          <a:p>
            <a:pPr lvl="1"/>
            <a:r>
              <a:rPr lang="en-US" altLang="zh-TW" dirty="0"/>
              <a:t>An easy solution is to use the </a:t>
            </a:r>
            <a:r>
              <a:rPr lang="en-US" altLang="zh-TW" dirty="0">
                <a:solidFill>
                  <a:srgbClr val="FF0000"/>
                </a:solidFill>
              </a:rPr>
              <a:t>binary representation </a:t>
            </a:r>
            <a:r>
              <a:rPr lang="en-US" altLang="zh-TW" dirty="0"/>
              <a:t>of integers from 0 to 2</a:t>
            </a:r>
            <a:r>
              <a:rPr lang="en-US" altLang="zh-TW" baseline="30000" dirty="0"/>
              <a:t>n</a:t>
            </a:r>
            <a:r>
              <a:rPr lang="en-US" altLang="zh-TW" dirty="0"/>
              <a:t> − 1 to describe all possible subsets.</a:t>
            </a:r>
          </a:p>
          <a:p>
            <a:pPr lvl="1"/>
            <a:r>
              <a:rPr lang="en-US" altLang="zh-TW" dirty="0"/>
              <a:t>The solution can be written in simple C/C++ shown below (also works in Java). </a:t>
            </a:r>
          </a:p>
          <a:p>
            <a:pPr lvl="1"/>
            <a:r>
              <a:rPr lang="en-US" altLang="zh-TW" dirty="0"/>
              <a:t>Since bit manipulation operations are (very) fast, the required 21M operations for the largest test case are still doable in under a second. </a:t>
            </a:r>
          </a:p>
          <a:p>
            <a:pPr lvl="1"/>
            <a:r>
              <a:rPr lang="en-US" altLang="zh-TW" dirty="0"/>
              <a:t>Note: A faster implementation is possible.</a:t>
            </a:r>
            <a:endParaRPr lang="zh-TW" altLang="en-US" dirty="0"/>
          </a:p>
        </p:txBody>
      </p:sp>
    </p:spTree>
    <p:extLst>
      <p:ext uri="{BB962C8B-B14F-4D97-AF65-F5344CB8AC3E}">
        <p14:creationId xmlns:p14="http://schemas.microsoft.com/office/powerpoint/2010/main" val="411628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p:txBody>
          <a:bodyPr/>
          <a:lstStyle/>
          <a:p>
            <a:r>
              <a:rPr lang="en-US" altLang="zh-TW" sz="3600" dirty="0">
                <a:latin typeface="Cooper Black" pitchFamily="18" charset="0"/>
              </a:rPr>
              <a:t>Paradigms Overview</a:t>
            </a:r>
            <a:endParaRPr lang="zh-TW" altLang="en-US" sz="3600" dirty="0">
              <a:latin typeface="Cooper Black" pitchFamily="18" charset="0"/>
            </a:endParaRPr>
          </a:p>
        </p:txBody>
      </p:sp>
      <p:sp>
        <p:nvSpPr>
          <p:cNvPr id="3" name="日期版面配置區 2"/>
          <p:cNvSpPr>
            <a:spLocks noGrp="1"/>
          </p:cNvSpPr>
          <p:nvPr>
            <p:ph type="dt" sz="half" idx="10"/>
          </p:nvPr>
        </p:nvSpPr>
        <p:spPr/>
        <p:txBody>
          <a:bodyPr/>
          <a:lstStyle/>
          <a:p>
            <a:pPr>
              <a:defRPr/>
            </a:pPr>
            <a:fld id="{7FB9671F-9828-4809-A62C-CF49A9CAAB06}" type="datetime1">
              <a:rPr lang="zh-TW" altLang="en-US" smtClean="0"/>
              <a:pPr>
                <a:defRPr/>
              </a:pPr>
              <a:t>2019/11/6</a:t>
            </a:fld>
            <a:endParaRPr lang="en-US" altLang="zh-TW"/>
          </a:p>
        </p:txBody>
      </p:sp>
      <p:sp>
        <p:nvSpPr>
          <p:cNvPr id="4" name="投影片編號版面配置區 3"/>
          <p:cNvSpPr>
            <a:spLocks noGrp="1"/>
          </p:cNvSpPr>
          <p:nvPr>
            <p:ph type="sldNum" sz="quarter" idx="12"/>
          </p:nvPr>
        </p:nvSpPr>
        <p:spPr/>
        <p:txBody>
          <a:bodyPr/>
          <a:lstStyle/>
          <a:p>
            <a:pPr>
              <a:defRPr/>
            </a:pPr>
            <a:fld id="{F44A63E6-6604-4FC2-B6ED-48101852A2E1}" type="slidenum">
              <a:rPr lang="en-US" altLang="zh-TW" smtClean="0"/>
              <a:pPr>
                <a:defRPr/>
              </a:pPr>
              <a:t>3</a:t>
            </a:fld>
            <a:endParaRPr lang="en-US" altLang="zh-TW"/>
          </a:p>
        </p:txBody>
      </p:sp>
    </p:spTree>
    <p:extLst>
      <p:ext uri="{BB962C8B-B14F-4D97-AF65-F5344CB8AC3E}">
        <p14:creationId xmlns:p14="http://schemas.microsoft.com/office/powerpoint/2010/main" val="2908104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Iterative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30</a:t>
            </a:fld>
            <a:endParaRPr lang="en-US" altLang="zh-TW" dirty="0"/>
          </a:p>
        </p:txBody>
      </p:sp>
      <p:sp>
        <p:nvSpPr>
          <p:cNvPr id="6" name="內容版面配置區 5"/>
          <p:cNvSpPr>
            <a:spLocks noGrp="1"/>
          </p:cNvSpPr>
          <p:nvPr>
            <p:ph idx="1"/>
          </p:nvPr>
        </p:nvSpPr>
        <p:spPr/>
        <p:txBody>
          <a:bodyPr/>
          <a:lstStyle/>
          <a:p>
            <a:r>
              <a:rPr lang="en-US" altLang="zh-TW" b="1" dirty="0"/>
              <a:t>Code 6</a:t>
            </a:r>
            <a:r>
              <a:rPr lang="en-US" altLang="zh-TW" dirty="0"/>
              <a:t>:</a:t>
            </a:r>
            <a:endParaRPr lang="zh-TW" altLang="en-US" dirty="0"/>
          </a:p>
        </p:txBody>
      </p:sp>
      <p:sp>
        <p:nvSpPr>
          <p:cNvPr id="7" name="矩形 6">
            <a:extLst>
              <a:ext uri="{FF2B5EF4-FFF2-40B4-BE49-F238E27FC236}">
                <a16:creationId xmlns:a16="http://schemas.microsoft.com/office/drawing/2014/main" id="{3E97E040-F71E-4104-9CA4-5A9FA59BE4C1}"/>
              </a:ext>
            </a:extLst>
          </p:cNvPr>
          <p:cNvSpPr/>
          <p:nvPr/>
        </p:nvSpPr>
        <p:spPr>
          <a:xfrm>
            <a:off x="696456" y="1844824"/>
            <a:ext cx="7835984" cy="1685077"/>
          </a:xfrm>
          <a:prstGeom prst="rect">
            <a:avLst/>
          </a:prstGeom>
          <a:solidFill>
            <a:srgbClr val="CCFFCC"/>
          </a:solidFill>
        </p:spPr>
        <p:txBody>
          <a:bodyPr wrap="square">
            <a:spAutoFit/>
          </a:bodyPr>
          <a:lstStyle/>
          <a:p>
            <a:pPr algn="l"/>
            <a:r>
              <a:rPr lang="en-US" altLang="zh-TW" sz="1200" dirty="0">
                <a:solidFill>
                  <a:schemeClr val="tx1"/>
                </a:solidFill>
              </a:rPr>
              <a:t>// the main routine, variable ‘</a:t>
            </a:r>
            <a:r>
              <a:rPr lang="en-US" altLang="zh-TW" sz="1200" dirty="0" err="1">
                <a:solidFill>
                  <a:schemeClr val="tx1"/>
                </a:solidFill>
              </a:rPr>
              <a:t>i</a:t>
            </a:r>
            <a:r>
              <a:rPr lang="en-US" altLang="zh-TW" sz="1200" dirty="0">
                <a:solidFill>
                  <a:schemeClr val="tx1"/>
                </a:solidFill>
              </a:rPr>
              <a:t>’ (the bitmask) has been declared earlier</a:t>
            </a:r>
          </a:p>
          <a:p>
            <a:pPr algn="l"/>
            <a:r>
              <a:rPr lang="en-US" altLang="zh-TW" sz="1200" dirty="0">
                <a:solidFill>
                  <a:schemeClr val="tx1"/>
                </a:solidFill>
              </a:rPr>
              <a:t>for (</a:t>
            </a:r>
            <a:r>
              <a:rPr lang="en-US" altLang="zh-TW" sz="1200" dirty="0" err="1">
                <a:solidFill>
                  <a:schemeClr val="tx1"/>
                </a:solidFill>
              </a:rPr>
              <a:t>i</a:t>
            </a:r>
            <a:r>
              <a:rPr lang="en-US" altLang="zh-TW" sz="1200" dirty="0">
                <a:solidFill>
                  <a:schemeClr val="tx1"/>
                </a:solidFill>
              </a:rPr>
              <a:t> = 0; </a:t>
            </a:r>
            <a:r>
              <a:rPr lang="en-US" altLang="zh-TW" sz="1200" dirty="0" err="1">
                <a:solidFill>
                  <a:schemeClr val="tx1"/>
                </a:solidFill>
              </a:rPr>
              <a:t>i</a:t>
            </a:r>
            <a:r>
              <a:rPr lang="en-US" altLang="zh-TW" sz="1200" dirty="0">
                <a:solidFill>
                  <a:schemeClr val="tx1"/>
                </a:solidFill>
              </a:rPr>
              <a:t> &lt; (1 &lt;&lt; n); </a:t>
            </a:r>
            <a:r>
              <a:rPr lang="en-US" altLang="zh-TW" sz="1200" dirty="0" err="1">
                <a:solidFill>
                  <a:schemeClr val="tx1"/>
                </a:solidFill>
              </a:rPr>
              <a:t>i</a:t>
            </a:r>
            <a:r>
              <a:rPr lang="en-US" altLang="zh-TW" sz="1200" dirty="0">
                <a:solidFill>
                  <a:schemeClr val="tx1"/>
                </a:solidFill>
              </a:rPr>
              <a:t>++) { // for each subset, O(2^n)</a:t>
            </a:r>
          </a:p>
          <a:p>
            <a:pPr algn="l"/>
            <a:r>
              <a:rPr lang="en-US" altLang="zh-TW" sz="1200" dirty="0">
                <a:solidFill>
                  <a:schemeClr val="tx1"/>
                </a:solidFill>
              </a:rPr>
              <a:t>   sum = 0;</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j = 0; j &lt; n; </a:t>
            </a:r>
            <a:r>
              <a:rPr lang="en-US" altLang="zh-TW" sz="1200" dirty="0" err="1">
                <a:solidFill>
                  <a:schemeClr val="tx1"/>
                </a:solidFill>
              </a:rPr>
              <a:t>j++</a:t>
            </a:r>
            <a:r>
              <a:rPr lang="en-US" altLang="zh-TW" sz="1200" dirty="0">
                <a:solidFill>
                  <a:schemeClr val="tx1"/>
                </a:solidFill>
              </a:rPr>
              <a:t>) // check membership, O(n)</a:t>
            </a:r>
          </a:p>
          <a:p>
            <a:pPr algn="l"/>
            <a:r>
              <a:rPr lang="en-US" altLang="zh-TW" sz="1200" dirty="0">
                <a:solidFill>
                  <a:schemeClr val="tx1"/>
                </a:solidFill>
              </a:rPr>
              <a:t>      if (</a:t>
            </a:r>
            <a:r>
              <a:rPr lang="en-US" altLang="zh-TW" sz="1200" dirty="0" err="1">
                <a:solidFill>
                  <a:schemeClr val="tx1"/>
                </a:solidFill>
              </a:rPr>
              <a:t>i</a:t>
            </a:r>
            <a:r>
              <a:rPr lang="en-US" altLang="zh-TW" sz="1200" dirty="0">
                <a:solidFill>
                  <a:schemeClr val="tx1"/>
                </a:solidFill>
              </a:rPr>
              <a:t> &amp; (1 &lt;&lt; j)) // test if bit ‘j’ is turned on in subset ‘</a:t>
            </a:r>
            <a:r>
              <a:rPr lang="en-US" altLang="zh-TW" sz="1200" dirty="0" err="1">
                <a:solidFill>
                  <a:schemeClr val="tx1"/>
                </a:solidFill>
              </a:rPr>
              <a:t>i</a:t>
            </a:r>
            <a:r>
              <a:rPr lang="en-US" altLang="zh-TW" sz="1200" dirty="0">
                <a:solidFill>
                  <a:schemeClr val="tx1"/>
                </a:solidFill>
              </a:rPr>
              <a:t>’?</a:t>
            </a:r>
          </a:p>
          <a:p>
            <a:pPr algn="l"/>
            <a:r>
              <a:rPr lang="en-US" altLang="zh-TW" sz="1200" dirty="0">
                <a:solidFill>
                  <a:schemeClr val="tx1"/>
                </a:solidFill>
              </a:rPr>
              <a:t>         sum += l[j]; // if yes, process ‘j’</a:t>
            </a:r>
          </a:p>
          <a:p>
            <a:pPr algn="l"/>
            <a:r>
              <a:rPr lang="en-US" altLang="zh-TW" sz="1200" dirty="0">
                <a:solidFill>
                  <a:schemeClr val="tx1"/>
                </a:solidFill>
              </a:rPr>
              <a:t>      if (sum == X) break; // the answer is found: bitmask ‘</a:t>
            </a:r>
            <a:r>
              <a:rPr lang="en-US" altLang="zh-TW" sz="1200" dirty="0" err="1">
                <a:solidFill>
                  <a:schemeClr val="tx1"/>
                </a:solidFill>
              </a:rPr>
              <a:t>i</a:t>
            </a:r>
            <a:r>
              <a:rPr lang="en-US" altLang="zh-TW" sz="1200" dirty="0">
                <a:solidFill>
                  <a:schemeClr val="tx1"/>
                </a:solidFill>
              </a:rPr>
              <a:t>’</a:t>
            </a:r>
          </a:p>
          <a:p>
            <a:pPr algn="l"/>
            <a:r>
              <a:rPr lang="en-US" altLang="zh-TW" sz="1200" dirty="0">
                <a:solidFill>
                  <a:schemeClr val="tx1"/>
                </a:solidFill>
              </a:rPr>
              <a:t>}</a:t>
            </a:r>
            <a:endParaRPr lang="zh-TW" altLang="en-US" sz="1200" dirty="0">
              <a:solidFill>
                <a:schemeClr val="tx1"/>
              </a:solidFill>
            </a:endParaRPr>
          </a:p>
        </p:txBody>
      </p:sp>
    </p:spTree>
    <p:extLst>
      <p:ext uri="{BB962C8B-B14F-4D97-AF65-F5344CB8AC3E}">
        <p14:creationId xmlns:p14="http://schemas.microsoft.com/office/powerpoint/2010/main" val="1525008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p:txBody>
          <a:bodyPr/>
          <a:lstStyle/>
          <a:p>
            <a:r>
              <a:rPr lang="en-US" altLang="zh-TW" sz="3600" dirty="0">
                <a:latin typeface="Cooper Black" pitchFamily="18" charset="0"/>
              </a:rPr>
              <a:t>Recursive </a:t>
            </a:r>
          </a:p>
          <a:p>
            <a:r>
              <a:rPr lang="en-US" altLang="zh-TW" sz="3600" dirty="0">
                <a:latin typeface="Cooper Black" pitchFamily="18" charset="0"/>
              </a:rPr>
              <a:t>Complete Search</a:t>
            </a:r>
            <a:endParaRPr lang="zh-TW" altLang="en-US" sz="3600" dirty="0">
              <a:latin typeface="Cooper Black" pitchFamily="18" charset="0"/>
            </a:endParaRPr>
          </a:p>
        </p:txBody>
      </p:sp>
      <p:sp>
        <p:nvSpPr>
          <p:cNvPr id="3" name="日期版面配置區 2"/>
          <p:cNvSpPr>
            <a:spLocks noGrp="1"/>
          </p:cNvSpPr>
          <p:nvPr>
            <p:ph type="dt" sz="half" idx="10"/>
          </p:nvPr>
        </p:nvSpPr>
        <p:spPr/>
        <p:txBody>
          <a:bodyPr/>
          <a:lstStyle/>
          <a:p>
            <a:pPr>
              <a:defRPr/>
            </a:pPr>
            <a:fld id="{7FB9671F-9828-4809-A62C-CF49A9CAAB06}" type="datetime1">
              <a:rPr lang="zh-TW" altLang="en-US" smtClean="0"/>
              <a:pPr>
                <a:defRPr/>
              </a:pPr>
              <a:t>2019/11/6</a:t>
            </a:fld>
            <a:endParaRPr lang="en-US" altLang="zh-TW"/>
          </a:p>
        </p:txBody>
      </p:sp>
      <p:sp>
        <p:nvSpPr>
          <p:cNvPr id="4" name="投影片編號版面配置區 3"/>
          <p:cNvSpPr>
            <a:spLocks noGrp="1"/>
          </p:cNvSpPr>
          <p:nvPr>
            <p:ph type="sldNum" sz="quarter" idx="12"/>
          </p:nvPr>
        </p:nvSpPr>
        <p:spPr/>
        <p:txBody>
          <a:bodyPr/>
          <a:lstStyle/>
          <a:p>
            <a:pPr>
              <a:defRPr/>
            </a:pPr>
            <a:fld id="{F44A63E6-6604-4FC2-B6ED-48101852A2E1}" type="slidenum">
              <a:rPr lang="en-US" altLang="zh-TW" smtClean="0"/>
              <a:pPr>
                <a:defRPr/>
              </a:pPr>
              <a:t>31</a:t>
            </a:fld>
            <a:endParaRPr lang="en-US" altLang="zh-TW"/>
          </a:p>
        </p:txBody>
      </p:sp>
    </p:spTree>
    <p:extLst>
      <p:ext uri="{BB962C8B-B14F-4D97-AF65-F5344CB8AC3E}">
        <p14:creationId xmlns:p14="http://schemas.microsoft.com/office/powerpoint/2010/main" val="2715097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32</a:t>
            </a:fld>
            <a:endParaRPr lang="en-US" altLang="zh-TW" dirty="0"/>
          </a:p>
        </p:txBody>
      </p:sp>
      <p:sp>
        <p:nvSpPr>
          <p:cNvPr id="6" name="內容版面配置區 5"/>
          <p:cNvSpPr>
            <a:spLocks noGrp="1"/>
          </p:cNvSpPr>
          <p:nvPr>
            <p:ph idx="1"/>
          </p:nvPr>
        </p:nvSpPr>
        <p:spPr/>
        <p:txBody>
          <a:bodyPr/>
          <a:lstStyle/>
          <a:p>
            <a:r>
              <a:rPr lang="en-US" altLang="zh-TW" b="1" dirty="0"/>
              <a:t>Question 7</a:t>
            </a:r>
            <a:r>
              <a:rPr lang="en-US" altLang="zh-TW" dirty="0"/>
              <a:t>:(</a:t>
            </a:r>
            <a:r>
              <a:rPr lang="fr-FR" altLang="zh-TW" dirty="0"/>
              <a:t>Simple </a:t>
            </a:r>
            <a:r>
              <a:rPr lang="fr-FR" altLang="zh-TW" dirty="0" err="1"/>
              <a:t>Backtracking</a:t>
            </a:r>
            <a:r>
              <a:rPr lang="fr-FR" altLang="zh-TW" dirty="0"/>
              <a:t>: </a:t>
            </a:r>
            <a:r>
              <a:rPr lang="fr-FR" altLang="zh-TW" dirty="0" err="1"/>
              <a:t>UVa</a:t>
            </a:r>
            <a:r>
              <a:rPr lang="fr-FR" altLang="zh-TW" dirty="0"/>
              <a:t> 750 8-Queen Chess </a:t>
            </a:r>
            <a:r>
              <a:rPr lang="fr-FR" altLang="zh-TW" dirty="0" err="1"/>
              <a:t>Problem</a:t>
            </a:r>
            <a:r>
              <a:rPr lang="fr-FR" altLang="zh-TW" dirty="0"/>
              <a:t> </a:t>
            </a:r>
            <a:r>
              <a:rPr lang="en-US" altLang="zh-TW" dirty="0"/>
              <a:t>)</a:t>
            </a:r>
          </a:p>
          <a:p>
            <a:r>
              <a:rPr lang="en-US" altLang="zh-TW" dirty="0"/>
              <a:t>In chess (with an 8 × 8 board), it is possible to place eight queens on the board such that no two queens attack each other. Determine all such possible arrangements given the position of one of the queens (i.e. coordinate (a, b) must contain a queen). Output the possibilities in lexicographical (sorted) order.</a:t>
            </a:r>
            <a:endParaRPr lang="zh-TW" altLang="en-US" dirty="0"/>
          </a:p>
        </p:txBody>
      </p:sp>
      <p:pic>
        <p:nvPicPr>
          <p:cNvPr id="7" name="圖片 6">
            <a:extLst>
              <a:ext uri="{FF2B5EF4-FFF2-40B4-BE49-F238E27FC236}">
                <a16:creationId xmlns:a16="http://schemas.microsoft.com/office/drawing/2014/main" id="{ED06041D-441E-46DA-83CC-DF04C114F764}"/>
              </a:ext>
            </a:extLst>
          </p:cNvPr>
          <p:cNvPicPr>
            <a:picLocks noChangeAspect="1"/>
          </p:cNvPicPr>
          <p:nvPr/>
        </p:nvPicPr>
        <p:blipFill>
          <a:blip r:embed="rId2"/>
          <a:stretch>
            <a:fillRect/>
          </a:stretch>
        </p:blipFill>
        <p:spPr>
          <a:xfrm>
            <a:off x="3131840" y="3561275"/>
            <a:ext cx="2952328" cy="2891912"/>
          </a:xfrm>
          <a:prstGeom prst="rect">
            <a:avLst/>
          </a:prstGeom>
        </p:spPr>
      </p:pic>
    </p:spTree>
    <p:extLst>
      <p:ext uri="{BB962C8B-B14F-4D97-AF65-F5344CB8AC3E}">
        <p14:creationId xmlns:p14="http://schemas.microsoft.com/office/powerpoint/2010/main" val="4003916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33</a:t>
            </a:fld>
            <a:endParaRPr lang="en-US" altLang="zh-TW" dirty="0"/>
          </a:p>
        </p:txBody>
      </p:sp>
      <p:sp>
        <p:nvSpPr>
          <p:cNvPr id="6" name="內容版面配置區 5"/>
          <p:cNvSpPr>
            <a:spLocks noGrp="1"/>
          </p:cNvSpPr>
          <p:nvPr>
            <p:ph idx="1"/>
          </p:nvPr>
        </p:nvSpPr>
        <p:spPr>
          <a:xfrm>
            <a:off x="762000" y="1196975"/>
            <a:ext cx="7696200" cy="5219700"/>
          </a:xfrm>
        </p:spPr>
        <p:txBody>
          <a:bodyPr/>
          <a:lstStyle/>
          <a:p>
            <a:r>
              <a:rPr lang="en-US" altLang="zh-TW" b="1" dirty="0"/>
              <a:t>Analysis 7</a:t>
            </a:r>
            <a:r>
              <a:rPr lang="en-US" altLang="zh-TW" dirty="0"/>
              <a:t>:</a:t>
            </a:r>
          </a:p>
          <a:p>
            <a:pPr lvl="1"/>
            <a:r>
              <a:rPr lang="en-US" altLang="zh-TW" dirty="0"/>
              <a:t>The most </a:t>
            </a:r>
            <a:r>
              <a:rPr lang="en-US" altLang="zh-TW" dirty="0">
                <a:solidFill>
                  <a:srgbClr val="FF0000"/>
                </a:solidFill>
              </a:rPr>
              <a:t>naive</a:t>
            </a:r>
            <a:r>
              <a:rPr lang="en-US" altLang="zh-TW" dirty="0"/>
              <a:t> solution is to enumerate all combinations of 8 different cells out of the 8 </a:t>
            </a:r>
            <a:r>
              <a:rPr lang="en-US" altLang="zh-TW" i="1" dirty="0"/>
              <a:t>× </a:t>
            </a:r>
            <a:r>
              <a:rPr lang="en-US" altLang="zh-TW" dirty="0"/>
              <a:t>8 = 64 possible cells in a chess board and see if the 8 queens can be placed at these positions without conflicts. </a:t>
            </a:r>
          </a:p>
          <a:p>
            <a:pPr lvl="2"/>
            <a:r>
              <a:rPr lang="en-US" altLang="zh-TW" dirty="0"/>
              <a:t>However, there are </a:t>
            </a:r>
            <a:r>
              <a:rPr lang="en-US" altLang="zh-TW" baseline="-25000" dirty="0"/>
              <a:t>64</a:t>
            </a:r>
            <a:r>
              <a:rPr lang="en-US" altLang="zh-TW" i="1" dirty="0"/>
              <a:t>C</a:t>
            </a:r>
            <a:r>
              <a:rPr lang="en-US" altLang="zh-TW" baseline="-25000" dirty="0"/>
              <a:t>8</a:t>
            </a:r>
            <a:r>
              <a:rPr lang="en-US" altLang="zh-TW" dirty="0"/>
              <a:t> </a:t>
            </a:r>
            <a:r>
              <a:rPr lang="en-US" altLang="zh-TW" i="1" dirty="0"/>
              <a:t>≈ </a:t>
            </a:r>
            <a:r>
              <a:rPr lang="en-US" altLang="zh-TW" dirty="0"/>
              <a:t>4</a:t>
            </a:r>
            <a:r>
              <a:rPr lang="en-US" altLang="zh-TW" i="1" dirty="0"/>
              <a:t>B </a:t>
            </a:r>
            <a:r>
              <a:rPr lang="en-US" altLang="zh-TW" dirty="0"/>
              <a:t>such possibilities—this idea is not even worth trying.</a:t>
            </a:r>
          </a:p>
          <a:p>
            <a:pPr lvl="1"/>
            <a:r>
              <a:rPr lang="en-US" altLang="zh-TW" dirty="0"/>
              <a:t>A better but still </a:t>
            </a:r>
            <a:r>
              <a:rPr lang="en-US" altLang="zh-TW" dirty="0">
                <a:solidFill>
                  <a:srgbClr val="FF0000"/>
                </a:solidFill>
              </a:rPr>
              <a:t>naive</a:t>
            </a:r>
            <a:r>
              <a:rPr lang="en-US" altLang="zh-TW" dirty="0"/>
              <a:t> solution is to realize that each queen can only occupy one column, so we can put exactly one queen in each column. </a:t>
            </a:r>
          </a:p>
          <a:p>
            <a:pPr lvl="2"/>
            <a:r>
              <a:rPr lang="en-US" altLang="zh-TW" dirty="0"/>
              <a:t>There are only 8</a:t>
            </a:r>
            <a:r>
              <a:rPr lang="en-US" altLang="zh-TW" baseline="30000" dirty="0"/>
              <a:t>8</a:t>
            </a:r>
            <a:r>
              <a:rPr lang="en-US" altLang="zh-TW" i="1" dirty="0"/>
              <a:t>≈ </a:t>
            </a:r>
            <a:r>
              <a:rPr lang="en-US" altLang="zh-TW" dirty="0"/>
              <a:t>17</a:t>
            </a:r>
            <a:r>
              <a:rPr lang="en-US" altLang="zh-TW" i="1" dirty="0"/>
              <a:t>M </a:t>
            </a:r>
            <a:r>
              <a:rPr lang="en-US" altLang="zh-TW" dirty="0"/>
              <a:t>possibilities now, down from 4</a:t>
            </a:r>
            <a:r>
              <a:rPr lang="en-US" altLang="zh-TW" i="1" dirty="0"/>
              <a:t>B</a:t>
            </a:r>
            <a:r>
              <a:rPr lang="en-US" altLang="zh-TW" dirty="0"/>
              <a:t>. </a:t>
            </a:r>
          </a:p>
          <a:p>
            <a:pPr lvl="2"/>
            <a:r>
              <a:rPr lang="en-US" altLang="zh-TW" dirty="0"/>
              <a:t>This is still a ‘borderline’-passing solution for this problem. </a:t>
            </a:r>
          </a:p>
          <a:p>
            <a:pPr lvl="2"/>
            <a:r>
              <a:rPr lang="en-US" altLang="zh-TW" dirty="0"/>
              <a:t>If we write a Complete Search like this, we are likely to receive the Time Limit Exceeded (TLE) verdict especially if there are multiple test cases.</a:t>
            </a:r>
            <a:endParaRPr lang="zh-TW" altLang="en-US" dirty="0"/>
          </a:p>
        </p:txBody>
      </p:sp>
    </p:spTree>
    <p:extLst>
      <p:ext uri="{BB962C8B-B14F-4D97-AF65-F5344CB8AC3E}">
        <p14:creationId xmlns:p14="http://schemas.microsoft.com/office/powerpoint/2010/main" val="1496670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34</a:t>
            </a:fld>
            <a:endParaRPr lang="en-US" altLang="zh-TW" dirty="0"/>
          </a:p>
        </p:txBody>
      </p:sp>
      <p:sp>
        <p:nvSpPr>
          <p:cNvPr id="6" name="內容版面配置區 5"/>
          <p:cNvSpPr>
            <a:spLocks noGrp="1"/>
          </p:cNvSpPr>
          <p:nvPr>
            <p:ph idx="1"/>
          </p:nvPr>
        </p:nvSpPr>
        <p:spPr>
          <a:xfrm>
            <a:off x="762000" y="1196975"/>
            <a:ext cx="7696200" cy="5219700"/>
          </a:xfrm>
        </p:spPr>
        <p:txBody>
          <a:bodyPr/>
          <a:lstStyle/>
          <a:p>
            <a:r>
              <a:rPr lang="en-US" altLang="zh-TW" b="1" dirty="0"/>
              <a:t>Analysis 7</a:t>
            </a:r>
            <a:r>
              <a:rPr lang="en-US" altLang="zh-TW" dirty="0"/>
              <a:t>:</a:t>
            </a:r>
          </a:p>
          <a:p>
            <a:pPr lvl="1"/>
            <a:r>
              <a:rPr lang="en-US" altLang="zh-TW" dirty="0"/>
              <a:t>We know that </a:t>
            </a:r>
            <a:r>
              <a:rPr lang="en-US" altLang="zh-TW" dirty="0">
                <a:solidFill>
                  <a:srgbClr val="FF0000"/>
                </a:solidFill>
              </a:rPr>
              <a:t>no two queens can share the same column or the same row</a:t>
            </a:r>
            <a:r>
              <a:rPr lang="en-US" altLang="zh-TW" dirty="0"/>
              <a:t>. Using this, we can further simplify the original problem to the problem of finding valid permutations of 8! row positions.</a:t>
            </a:r>
          </a:p>
          <a:p>
            <a:pPr lvl="2"/>
            <a:r>
              <a:rPr lang="en-US" altLang="zh-TW" dirty="0"/>
              <a:t>The value of row[</a:t>
            </a:r>
            <a:r>
              <a:rPr lang="en-US" altLang="zh-TW" dirty="0" err="1"/>
              <a:t>i</a:t>
            </a:r>
            <a:r>
              <a:rPr lang="en-US" altLang="zh-TW" dirty="0"/>
              <a:t>] describes the row position of the queen in column </a:t>
            </a:r>
            <a:r>
              <a:rPr lang="en-US" altLang="zh-TW" dirty="0" err="1"/>
              <a:t>i</a:t>
            </a:r>
            <a:r>
              <a:rPr lang="en-US" altLang="zh-TW" dirty="0"/>
              <a:t>. </a:t>
            </a:r>
          </a:p>
          <a:p>
            <a:pPr lvl="2"/>
            <a:r>
              <a:rPr lang="en-US" altLang="zh-TW" dirty="0"/>
              <a:t>Example: row = {1, 3, 5, 7, 2, 0, 6, 4} is one of the solutions for this problem; row[0] = 1 implies that the queen in column 0 is placed in row 1, and so on. </a:t>
            </a:r>
          </a:p>
          <a:p>
            <a:pPr lvl="2"/>
            <a:r>
              <a:rPr lang="en-US" altLang="zh-TW" dirty="0"/>
              <a:t>Modeled this way, the search space goes down from 8</a:t>
            </a:r>
            <a:r>
              <a:rPr lang="en-US" altLang="zh-TW" baseline="30000" dirty="0"/>
              <a:t>8</a:t>
            </a:r>
            <a:r>
              <a:rPr lang="en-US" altLang="zh-TW" dirty="0"/>
              <a:t> ≈ 17M to 8! ≈ 40K. </a:t>
            </a:r>
          </a:p>
          <a:p>
            <a:pPr lvl="2"/>
            <a:r>
              <a:rPr lang="en-US" altLang="zh-TW" dirty="0"/>
              <a:t>This solution is already </a:t>
            </a:r>
            <a:r>
              <a:rPr lang="en-US" altLang="zh-TW" dirty="0">
                <a:solidFill>
                  <a:srgbClr val="FF0000"/>
                </a:solidFill>
              </a:rPr>
              <a:t>fast enough</a:t>
            </a:r>
            <a:r>
              <a:rPr lang="en-US" altLang="zh-TW" dirty="0"/>
              <a:t>, but we </a:t>
            </a:r>
            <a:r>
              <a:rPr lang="en-US" altLang="zh-TW" b="1" dirty="0">
                <a:solidFill>
                  <a:srgbClr val="FF0000"/>
                </a:solidFill>
              </a:rPr>
              <a:t>can still do more</a:t>
            </a:r>
            <a:r>
              <a:rPr lang="en-US" altLang="zh-TW" dirty="0"/>
              <a:t>.</a:t>
            </a:r>
            <a:endParaRPr lang="zh-TW" altLang="en-US" dirty="0"/>
          </a:p>
        </p:txBody>
      </p:sp>
    </p:spTree>
    <p:extLst>
      <p:ext uri="{BB962C8B-B14F-4D97-AF65-F5344CB8AC3E}">
        <p14:creationId xmlns:p14="http://schemas.microsoft.com/office/powerpoint/2010/main" val="2598812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35</a:t>
            </a:fld>
            <a:endParaRPr lang="en-US" altLang="zh-TW" dirty="0"/>
          </a:p>
        </p:txBody>
      </p:sp>
      <p:sp>
        <p:nvSpPr>
          <p:cNvPr id="6" name="內容版面配置區 5"/>
          <p:cNvSpPr>
            <a:spLocks noGrp="1"/>
          </p:cNvSpPr>
          <p:nvPr>
            <p:ph idx="1"/>
          </p:nvPr>
        </p:nvSpPr>
        <p:spPr>
          <a:xfrm>
            <a:off x="762000" y="1196975"/>
            <a:ext cx="7696200" cy="5219700"/>
          </a:xfrm>
        </p:spPr>
        <p:txBody>
          <a:bodyPr/>
          <a:lstStyle/>
          <a:p>
            <a:r>
              <a:rPr lang="en-US" altLang="zh-TW" b="1" dirty="0"/>
              <a:t>Analysis 7</a:t>
            </a:r>
            <a:r>
              <a:rPr lang="en-US" altLang="zh-TW" dirty="0"/>
              <a:t>:</a:t>
            </a:r>
          </a:p>
          <a:p>
            <a:pPr lvl="1"/>
            <a:r>
              <a:rPr lang="en-US" altLang="zh-TW" dirty="0"/>
              <a:t>We also know that </a:t>
            </a:r>
            <a:r>
              <a:rPr lang="en-US" altLang="zh-TW" dirty="0">
                <a:solidFill>
                  <a:srgbClr val="FF0000"/>
                </a:solidFill>
              </a:rPr>
              <a:t>no two queens can share any of the two diagonal lines</a:t>
            </a:r>
            <a:r>
              <a:rPr lang="en-US" altLang="zh-TW" dirty="0"/>
              <a:t>. </a:t>
            </a:r>
          </a:p>
          <a:p>
            <a:pPr lvl="2"/>
            <a:r>
              <a:rPr lang="en-US" altLang="zh-TW" dirty="0"/>
              <a:t>Let queen A be at (</a:t>
            </a:r>
            <a:r>
              <a:rPr lang="en-US" altLang="zh-TW" dirty="0" err="1"/>
              <a:t>i</a:t>
            </a:r>
            <a:r>
              <a:rPr lang="en-US" altLang="zh-TW" dirty="0"/>
              <a:t>, j) and queen B be at (k, l). They attack each other </a:t>
            </a:r>
            <a:r>
              <a:rPr lang="en-US" altLang="zh-TW" dirty="0" err="1"/>
              <a:t>iff</a:t>
            </a:r>
            <a:r>
              <a:rPr lang="en-US" altLang="zh-TW" dirty="0"/>
              <a:t> abs(</a:t>
            </a:r>
            <a:r>
              <a:rPr lang="en-US" altLang="zh-TW" dirty="0" err="1"/>
              <a:t>i</a:t>
            </a:r>
            <a:r>
              <a:rPr lang="en-US" altLang="zh-TW" dirty="0"/>
              <a:t>-k) == abs(j-l).</a:t>
            </a:r>
          </a:p>
          <a:p>
            <a:pPr lvl="2"/>
            <a:r>
              <a:rPr lang="en-US" altLang="zh-TW" dirty="0"/>
              <a:t>This formula means that the vertical and horizontal distances between these two queens are equal, i.e. queen A and B lie on one of each other’s two diagonal lines.</a:t>
            </a:r>
          </a:p>
          <a:p>
            <a:pPr lvl="2"/>
            <a:r>
              <a:rPr lang="en-US" altLang="zh-TW" dirty="0"/>
              <a:t>A </a:t>
            </a:r>
            <a:r>
              <a:rPr lang="en-US" altLang="zh-TW" b="1" i="1" dirty="0">
                <a:solidFill>
                  <a:srgbClr val="FF0000"/>
                </a:solidFill>
              </a:rPr>
              <a:t>recursive backtracking solution </a:t>
            </a:r>
            <a:r>
              <a:rPr lang="en-US" altLang="zh-TW" dirty="0"/>
              <a:t>places the queens one by one in columns 0 to 7, observing all the constraints above. </a:t>
            </a:r>
          </a:p>
          <a:p>
            <a:pPr lvl="2"/>
            <a:r>
              <a:rPr lang="en-US" altLang="zh-TW" dirty="0"/>
              <a:t>Finally, if a candidate solution is found, check if at least one of the queens satisfies the input constraints, i.e. row[b] == a. </a:t>
            </a:r>
          </a:p>
          <a:p>
            <a:pPr lvl="2"/>
            <a:r>
              <a:rPr lang="en-US" altLang="zh-TW" dirty="0"/>
              <a:t>This sub (i.e. lower than) O(n!) solution will obtain an AC verdict.</a:t>
            </a:r>
            <a:endParaRPr lang="zh-TW" altLang="en-US" dirty="0"/>
          </a:p>
        </p:txBody>
      </p:sp>
    </p:spTree>
    <p:extLst>
      <p:ext uri="{BB962C8B-B14F-4D97-AF65-F5344CB8AC3E}">
        <p14:creationId xmlns:p14="http://schemas.microsoft.com/office/powerpoint/2010/main" val="4032556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36</a:t>
            </a:fld>
            <a:endParaRPr lang="en-US" altLang="zh-TW" dirty="0"/>
          </a:p>
        </p:txBody>
      </p:sp>
      <p:sp>
        <p:nvSpPr>
          <p:cNvPr id="6" name="內容版面配置區 5"/>
          <p:cNvSpPr>
            <a:spLocks noGrp="1"/>
          </p:cNvSpPr>
          <p:nvPr>
            <p:ph idx="1"/>
          </p:nvPr>
        </p:nvSpPr>
        <p:spPr/>
        <p:txBody>
          <a:bodyPr/>
          <a:lstStyle/>
          <a:p>
            <a:r>
              <a:rPr lang="en-US" altLang="zh-TW" b="1" dirty="0"/>
              <a:t>Code 7</a:t>
            </a:r>
            <a:r>
              <a:rPr lang="en-US" altLang="zh-TW" dirty="0"/>
              <a:t>:</a:t>
            </a:r>
            <a:endParaRPr lang="zh-TW" altLang="en-US" dirty="0"/>
          </a:p>
        </p:txBody>
      </p:sp>
      <p:sp>
        <p:nvSpPr>
          <p:cNvPr id="7" name="矩形 6">
            <a:extLst>
              <a:ext uri="{FF2B5EF4-FFF2-40B4-BE49-F238E27FC236}">
                <a16:creationId xmlns:a16="http://schemas.microsoft.com/office/drawing/2014/main" id="{3E97E040-F71E-4104-9CA4-5A9FA59BE4C1}"/>
              </a:ext>
            </a:extLst>
          </p:cNvPr>
          <p:cNvSpPr/>
          <p:nvPr/>
        </p:nvSpPr>
        <p:spPr>
          <a:xfrm>
            <a:off x="755650" y="1556792"/>
            <a:ext cx="7702550" cy="4727448"/>
          </a:xfrm>
          <a:prstGeom prst="rect">
            <a:avLst/>
          </a:prstGeom>
          <a:solidFill>
            <a:srgbClr val="CCFFCC"/>
          </a:solidFill>
        </p:spPr>
        <p:txBody>
          <a:bodyPr wrap="square">
            <a:spAutoFit/>
          </a:bodyPr>
          <a:lstStyle/>
          <a:p>
            <a:pPr algn="l"/>
            <a:r>
              <a:rPr lang="en-US" altLang="zh-TW" sz="1200" dirty="0">
                <a:solidFill>
                  <a:schemeClr val="tx1"/>
                </a:solidFill>
              </a:rPr>
              <a:t>#include &lt;</a:t>
            </a:r>
            <a:r>
              <a:rPr lang="en-US" altLang="zh-TW" sz="1200" dirty="0" err="1">
                <a:solidFill>
                  <a:schemeClr val="tx1"/>
                </a:solidFill>
              </a:rPr>
              <a:t>cstdlib</a:t>
            </a:r>
            <a:r>
              <a:rPr lang="en-US" altLang="zh-TW" sz="1200" dirty="0">
                <a:solidFill>
                  <a:schemeClr val="tx1"/>
                </a:solidFill>
              </a:rPr>
              <a:t>&gt; // we use the </a:t>
            </a:r>
            <a:r>
              <a:rPr lang="en-US" altLang="zh-TW" sz="1200" dirty="0" err="1">
                <a:solidFill>
                  <a:schemeClr val="tx1"/>
                </a:solidFill>
              </a:rPr>
              <a:t>int</a:t>
            </a:r>
            <a:r>
              <a:rPr lang="en-US" altLang="zh-TW" sz="1200" dirty="0">
                <a:solidFill>
                  <a:schemeClr val="tx1"/>
                </a:solidFill>
              </a:rPr>
              <a:t> version of ’abs’</a:t>
            </a:r>
          </a:p>
          <a:p>
            <a:pPr algn="l"/>
            <a:r>
              <a:rPr lang="en-US" altLang="zh-TW" sz="1200" dirty="0">
                <a:solidFill>
                  <a:schemeClr val="tx1"/>
                </a:solidFill>
              </a:rPr>
              <a:t>#include &lt;</a:t>
            </a:r>
            <a:r>
              <a:rPr lang="en-US" altLang="zh-TW" sz="1200" dirty="0" err="1">
                <a:solidFill>
                  <a:schemeClr val="tx1"/>
                </a:solidFill>
              </a:rPr>
              <a:t>cstdio</a:t>
            </a:r>
            <a:r>
              <a:rPr lang="en-US" altLang="zh-TW" sz="1200" dirty="0">
                <a:solidFill>
                  <a:schemeClr val="tx1"/>
                </a:solidFill>
              </a:rPr>
              <a:t>&gt;</a:t>
            </a:r>
          </a:p>
          <a:p>
            <a:pPr algn="l"/>
            <a:r>
              <a:rPr lang="en-US" altLang="zh-TW" sz="1200" dirty="0">
                <a:solidFill>
                  <a:schemeClr val="tx1"/>
                </a:solidFill>
              </a:rPr>
              <a:t>#include &lt;</a:t>
            </a:r>
            <a:r>
              <a:rPr lang="en-US" altLang="zh-TW" sz="1200" dirty="0" err="1">
                <a:solidFill>
                  <a:schemeClr val="tx1"/>
                </a:solidFill>
              </a:rPr>
              <a:t>cstring</a:t>
            </a:r>
            <a:r>
              <a:rPr lang="en-US" altLang="zh-TW" sz="1200" dirty="0">
                <a:solidFill>
                  <a:schemeClr val="tx1"/>
                </a:solidFill>
              </a:rPr>
              <a:t>&gt;</a:t>
            </a:r>
          </a:p>
          <a:p>
            <a:pPr algn="l"/>
            <a:r>
              <a:rPr lang="en-US" altLang="zh-TW" sz="1200" dirty="0">
                <a:solidFill>
                  <a:schemeClr val="tx1"/>
                </a:solidFill>
              </a:rPr>
              <a:t>using namespace </a:t>
            </a:r>
            <a:r>
              <a:rPr lang="en-US" altLang="zh-TW" sz="1200" dirty="0" err="1">
                <a:solidFill>
                  <a:schemeClr val="tx1"/>
                </a:solidFill>
              </a:rPr>
              <a:t>std</a:t>
            </a:r>
            <a:r>
              <a:rPr lang="en-US" altLang="zh-TW" sz="1200" dirty="0">
                <a:solidFill>
                  <a:schemeClr val="tx1"/>
                </a:solidFill>
              </a:rPr>
              <a:t>;</a:t>
            </a:r>
          </a:p>
          <a:p>
            <a:pPr algn="l"/>
            <a:r>
              <a:rPr lang="en-US" altLang="zh-TW" sz="1200" dirty="0" err="1">
                <a:solidFill>
                  <a:schemeClr val="tx1"/>
                </a:solidFill>
              </a:rPr>
              <a:t>int</a:t>
            </a:r>
            <a:r>
              <a:rPr lang="en-US" altLang="zh-TW" sz="1200" dirty="0">
                <a:solidFill>
                  <a:schemeClr val="tx1"/>
                </a:solidFill>
              </a:rPr>
              <a:t> row[8], TC, a, b, </a:t>
            </a:r>
            <a:r>
              <a:rPr lang="en-US" altLang="zh-TW" sz="1200" dirty="0" err="1">
                <a:solidFill>
                  <a:schemeClr val="tx1"/>
                </a:solidFill>
              </a:rPr>
              <a:t>lineCounter</a:t>
            </a:r>
            <a:r>
              <a:rPr lang="en-US" altLang="zh-TW" sz="1200" dirty="0">
                <a:solidFill>
                  <a:schemeClr val="tx1"/>
                </a:solidFill>
              </a:rPr>
              <a:t>; // ok to use global variables</a:t>
            </a:r>
          </a:p>
          <a:p>
            <a:pPr algn="l"/>
            <a:endParaRPr lang="en-US" altLang="zh-TW" sz="1200" dirty="0">
              <a:solidFill>
                <a:schemeClr val="tx1"/>
              </a:solidFill>
            </a:endParaRPr>
          </a:p>
          <a:p>
            <a:pPr algn="l"/>
            <a:r>
              <a:rPr lang="en-US" altLang="zh-TW" sz="1200" dirty="0">
                <a:solidFill>
                  <a:schemeClr val="tx1"/>
                </a:solidFill>
              </a:rPr>
              <a:t>bool place(</a:t>
            </a:r>
            <a:r>
              <a:rPr lang="en-US" altLang="zh-TW" sz="1200" dirty="0" err="1">
                <a:solidFill>
                  <a:schemeClr val="tx1"/>
                </a:solidFill>
              </a:rPr>
              <a:t>int</a:t>
            </a:r>
            <a:r>
              <a:rPr lang="en-US" altLang="zh-TW" sz="1200" dirty="0">
                <a:solidFill>
                  <a:schemeClr val="tx1"/>
                </a:solidFill>
              </a:rPr>
              <a:t> r, </a:t>
            </a:r>
            <a:r>
              <a:rPr lang="en-US" altLang="zh-TW" sz="1200" dirty="0" err="1">
                <a:solidFill>
                  <a:schemeClr val="tx1"/>
                </a:solidFill>
              </a:rPr>
              <a:t>int</a:t>
            </a:r>
            <a:r>
              <a:rPr lang="en-US" altLang="zh-TW" sz="1200" dirty="0">
                <a:solidFill>
                  <a:schemeClr val="tx1"/>
                </a:solidFill>
              </a:rPr>
              <a:t> c) {</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a:t>
            </a:r>
            <a:r>
              <a:rPr lang="en-US" altLang="zh-TW" sz="1200" dirty="0" err="1">
                <a:solidFill>
                  <a:schemeClr val="tx1"/>
                </a:solidFill>
              </a:rPr>
              <a:t>prev</a:t>
            </a:r>
            <a:r>
              <a:rPr lang="en-US" altLang="zh-TW" sz="1200" dirty="0">
                <a:solidFill>
                  <a:schemeClr val="tx1"/>
                </a:solidFill>
              </a:rPr>
              <a:t> = 0; </a:t>
            </a:r>
            <a:r>
              <a:rPr lang="en-US" altLang="zh-TW" sz="1200" dirty="0" err="1">
                <a:solidFill>
                  <a:schemeClr val="tx1"/>
                </a:solidFill>
              </a:rPr>
              <a:t>prev</a:t>
            </a:r>
            <a:r>
              <a:rPr lang="en-US" altLang="zh-TW" sz="1200" dirty="0">
                <a:solidFill>
                  <a:schemeClr val="tx1"/>
                </a:solidFill>
              </a:rPr>
              <a:t> &lt; c; </a:t>
            </a:r>
            <a:r>
              <a:rPr lang="en-US" altLang="zh-TW" sz="1200" dirty="0" err="1">
                <a:solidFill>
                  <a:schemeClr val="tx1"/>
                </a:solidFill>
              </a:rPr>
              <a:t>prev</a:t>
            </a:r>
            <a:r>
              <a:rPr lang="en-US" altLang="zh-TW" sz="1200" dirty="0">
                <a:solidFill>
                  <a:schemeClr val="tx1"/>
                </a:solidFill>
              </a:rPr>
              <a:t>++) // check previously placed queens</a:t>
            </a:r>
          </a:p>
          <a:p>
            <a:pPr algn="l"/>
            <a:r>
              <a:rPr lang="en-US" altLang="zh-TW" sz="1200" dirty="0">
                <a:solidFill>
                  <a:schemeClr val="tx1"/>
                </a:solidFill>
              </a:rPr>
              <a:t>     if (row[</a:t>
            </a:r>
            <a:r>
              <a:rPr lang="en-US" altLang="zh-TW" sz="1200" dirty="0" err="1">
                <a:solidFill>
                  <a:schemeClr val="tx1"/>
                </a:solidFill>
              </a:rPr>
              <a:t>prev</a:t>
            </a:r>
            <a:r>
              <a:rPr lang="en-US" altLang="zh-TW" sz="1200" dirty="0">
                <a:solidFill>
                  <a:schemeClr val="tx1"/>
                </a:solidFill>
              </a:rPr>
              <a:t>] == r || (abs(row[</a:t>
            </a:r>
            <a:r>
              <a:rPr lang="en-US" altLang="zh-TW" sz="1200" dirty="0" err="1">
                <a:solidFill>
                  <a:schemeClr val="tx1"/>
                </a:solidFill>
              </a:rPr>
              <a:t>prev</a:t>
            </a:r>
            <a:r>
              <a:rPr lang="en-US" altLang="zh-TW" sz="1200" dirty="0">
                <a:solidFill>
                  <a:schemeClr val="tx1"/>
                </a:solidFill>
              </a:rPr>
              <a:t>] - r) == abs(</a:t>
            </a:r>
            <a:r>
              <a:rPr lang="en-US" altLang="zh-TW" sz="1200" dirty="0" err="1">
                <a:solidFill>
                  <a:schemeClr val="tx1"/>
                </a:solidFill>
              </a:rPr>
              <a:t>prev</a:t>
            </a:r>
            <a:r>
              <a:rPr lang="en-US" altLang="zh-TW" sz="1200" dirty="0">
                <a:solidFill>
                  <a:schemeClr val="tx1"/>
                </a:solidFill>
              </a:rPr>
              <a:t> - c)))</a:t>
            </a:r>
          </a:p>
          <a:p>
            <a:pPr algn="l"/>
            <a:r>
              <a:rPr lang="en-US" altLang="zh-TW" sz="1200" dirty="0">
                <a:solidFill>
                  <a:schemeClr val="tx1"/>
                </a:solidFill>
              </a:rPr>
              <a:t>        return false; // share same row or same diagonal -&gt; infeasible</a:t>
            </a:r>
          </a:p>
          <a:p>
            <a:pPr algn="l"/>
            <a:r>
              <a:rPr lang="en-US" altLang="zh-TW" sz="1200" dirty="0">
                <a:solidFill>
                  <a:schemeClr val="tx1"/>
                </a:solidFill>
              </a:rPr>
              <a:t>   return true; }</a:t>
            </a:r>
          </a:p>
          <a:p>
            <a:pPr algn="l"/>
            <a:endParaRPr lang="en-US" altLang="zh-TW" sz="1200" dirty="0">
              <a:solidFill>
                <a:schemeClr val="tx1"/>
              </a:solidFill>
            </a:endParaRPr>
          </a:p>
          <a:p>
            <a:pPr algn="l"/>
            <a:r>
              <a:rPr lang="en-US" altLang="zh-TW" sz="1200" dirty="0">
                <a:solidFill>
                  <a:schemeClr val="tx1"/>
                </a:solidFill>
              </a:rPr>
              <a:t>void backtrack(</a:t>
            </a:r>
            <a:r>
              <a:rPr lang="en-US" altLang="zh-TW" sz="1200" dirty="0" err="1">
                <a:solidFill>
                  <a:schemeClr val="tx1"/>
                </a:solidFill>
              </a:rPr>
              <a:t>int</a:t>
            </a:r>
            <a:r>
              <a:rPr lang="en-US" altLang="zh-TW" sz="1200" dirty="0">
                <a:solidFill>
                  <a:schemeClr val="tx1"/>
                </a:solidFill>
              </a:rPr>
              <a:t> c) {</a:t>
            </a:r>
          </a:p>
          <a:p>
            <a:pPr algn="l"/>
            <a:r>
              <a:rPr lang="en-US" altLang="zh-TW" sz="1200" dirty="0">
                <a:solidFill>
                  <a:schemeClr val="tx1"/>
                </a:solidFill>
              </a:rPr>
              <a:t>   if (c == 8 &amp;&amp; row[b] == a) { // candidate sol, (a, b) has 1 queen</a:t>
            </a:r>
          </a:p>
          <a:p>
            <a:pPr algn="l"/>
            <a:r>
              <a:rPr lang="en-US" altLang="zh-TW" sz="1200" dirty="0">
                <a:solidFill>
                  <a:schemeClr val="tx1"/>
                </a:solidFill>
              </a:rPr>
              <a:t>      </a:t>
            </a:r>
            <a:r>
              <a:rPr lang="en-US" altLang="zh-TW" sz="1200" dirty="0" err="1">
                <a:solidFill>
                  <a:schemeClr val="tx1"/>
                </a:solidFill>
              </a:rPr>
              <a:t>printf</a:t>
            </a:r>
            <a:r>
              <a:rPr lang="en-US" altLang="zh-TW" sz="1200" dirty="0">
                <a:solidFill>
                  <a:schemeClr val="tx1"/>
                </a:solidFill>
              </a:rPr>
              <a:t>("%2d %d", ++</a:t>
            </a:r>
            <a:r>
              <a:rPr lang="en-US" altLang="zh-TW" sz="1200" dirty="0" err="1">
                <a:solidFill>
                  <a:schemeClr val="tx1"/>
                </a:solidFill>
              </a:rPr>
              <a:t>lineCounter</a:t>
            </a:r>
            <a:r>
              <a:rPr lang="en-US" altLang="zh-TW" sz="1200" dirty="0">
                <a:solidFill>
                  <a:schemeClr val="tx1"/>
                </a:solidFill>
              </a:rPr>
              <a:t>, row[0] + 1);</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j = 1; j &lt; 8; </a:t>
            </a:r>
            <a:r>
              <a:rPr lang="en-US" altLang="zh-TW" sz="1200" dirty="0" err="1">
                <a:solidFill>
                  <a:schemeClr val="tx1"/>
                </a:solidFill>
              </a:rPr>
              <a:t>j++</a:t>
            </a:r>
            <a:r>
              <a:rPr lang="en-US" altLang="zh-TW" sz="1200" dirty="0">
                <a:solidFill>
                  <a:schemeClr val="tx1"/>
                </a:solidFill>
              </a:rPr>
              <a:t>) </a:t>
            </a:r>
            <a:r>
              <a:rPr lang="en-US" altLang="zh-TW" sz="1200" dirty="0" err="1">
                <a:solidFill>
                  <a:schemeClr val="tx1"/>
                </a:solidFill>
              </a:rPr>
              <a:t>printf</a:t>
            </a:r>
            <a:r>
              <a:rPr lang="en-US" altLang="zh-TW" sz="1200" dirty="0">
                <a:solidFill>
                  <a:schemeClr val="tx1"/>
                </a:solidFill>
              </a:rPr>
              <a:t>(" %d", row[j] + 1);</a:t>
            </a:r>
          </a:p>
          <a:p>
            <a:pPr algn="l"/>
            <a:r>
              <a:rPr lang="en-US" altLang="zh-TW" sz="1200" dirty="0">
                <a:solidFill>
                  <a:schemeClr val="tx1"/>
                </a:solidFill>
              </a:rPr>
              <a:t>      </a:t>
            </a:r>
            <a:r>
              <a:rPr lang="en-US" altLang="zh-TW" sz="1200" dirty="0" err="1">
                <a:solidFill>
                  <a:schemeClr val="tx1"/>
                </a:solidFill>
              </a:rPr>
              <a:t>printf</a:t>
            </a:r>
            <a:r>
              <a:rPr lang="en-US" altLang="zh-TW" sz="1200" dirty="0">
                <a:solidFill>
                  <a:schemeClr val="tx1"/>
                </a:solidFill>
              </a:rPr>
              <a:t>("\n"); </a:t>
            </a:r>
          </a:p>
          <a:p>
            <a:pPr algn="l"/>
            <a:r>
              <a:rPr lang="en-US" altLang="zh-TW" sz="1200" dirty="0">
                <a:solidFill>
                  <a:schemeClr val="tx1"/>
                </a:solidFill>
              </a:rPr>
              <a:t>   }</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r = 0; r &lt; 8; r++) // try all possible row</a:t>
            </a:r>
          </a:p>
          <a:p>
            <a:pPr algn="l"/>
            <a:r>
              <a:rPr lang="en-US" altLang="zh-TW" sz="1200" dirty="0">
                <a:solidFill>
                  <a:schemeClr val="tx1"/>
                </a:solidFill>
              </a:rPr>
              <a:t>      if (place(r, c)) { // if can place a queen at this col and row</a:t>
            </a:r>
          </a:p>
          <a:p>
            <a:pPr algn="l"/>
            <a:r>
              <a:rPr lang="en-US" altLang="zh-TW" sz="1200" dirty="0">
                <a:solidFill>
                  <a:schemeClr val="tx1"/>
                </a:solidFill>
              </a:rPr>
              <a:t>         row[c] = r; backtrack(c + 1); // put this queen here and </a:t>
            </a:r>
            <a:r>
              <a:rPr lang="en-US" altLang="zh-TW" sz="1200" dirty="0" err="1">
                <a:solidFill>
                  <a:schemeClr val="tx1"/>
                </a:solidFill>
              </a:rPr>
              <a:t>recurse</a:t>
            </a:r>
            <a:endParaRPr lang="en-US" altLang="zh-TW" sz="1200" dirty="0">
              <a:solidFill>
                <a:schemeClr val="tx1"/>
              </a:solidFill>
            </a:endParaRPr>
          </a:p>
          <a:p>
            <a:pPr algn="l"/>
            <a:r>
              <a:rPr lang="en-US" altLang="zh-TW" sz="1200" dirty="0">
                <a:solidFill>
                  <a:schemeClr val="tx1"/>
                </a:solidFill>
              </a:rPr>
              <a:t>      } </a:t>
            </a:r>
          </a:p>
          <a:p>
            <a:pPr algn="l"/>
            <a:r>
              <a:rPr lang="en-US" altLang="zh-TW" sz="1200" dirty="0">
                <a:solidFill>
                  <a:schemeClr val="tx1"/>
                </a:solidFill>
              </a:rPr>
              <a:t>}</a:t>
            </a:r>
          </a:p>
        </p:txBody>
      </p:sp>
    </p:spTree>
    <p:extLst>
      <p:ext uri="{BB962C8B-B14F-4D97-AF65-F5344CB8AC3E}">
        <p14:creationId xmlns:p14="http://schemas.microsoft.com/office/powerpoint/2010/main" val="3608649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37</a:t>
            </a:fld>
            <a:endParaRPr lang="en-US" altLang="zh-TW" dirty="0"/>
          </a:p>
        </p:txBody>
      </p:sp>
      <p:sp>
        <p:nvSpPr>
          <p:cNvPr id="6" name="內容版面配置區 5"/>
          <p:cNvSpPr>
            <a:spLocks noGrp="1"/>
          </p:cNvSpPr>
          <p:nvPr>
            <p:ph idx="1"/>
          </p:nvPr>
        </p:nvSpPr>
        <p:spPr/>
        <p:txBody>
          <a:bodyPr/>
          <a:lstStyle/>
          <a:p>
            <a:r>
              <a:rPr lang="en-US" altLang="zh-TW" b="1" dirty="0"/>
              <a:t>Code 7</a:t>
            </a:r>
            <a:r>
              <a:rPr lang="en-US" altLang="zh-TW" dirty="0"/>
              <a:t>:</a:t>
            </a:r>
            <a:endParaRPr lang="zh-TW" altLang="en-US" dirty="0"/>
          </a:p>
        </p:txBody>
      </p:sp>
      <p:sp>
        <p:nvSpPr>
          <p:cNvPr id="7" name="矩形 6">
            <a:extLst>
              <a:ext uri="{FF2B5EF4-FFF2-40B4-BE49-F238E27FC236}">
                <a16:creationId xmlns:a16="http://schemas.microsoft.com/office/drawing/2014/main" id="{3E97E040-F71E-4104-9CA4-5A9FA59BE4C1}"/>
              </a:ext>
            </a:extLst>
          </p:cNvPr>
          <p:cNvSpPr/>
          <p:nvPr/>
        </p:nvSpPr>
        <p:spPr>
          <a:xfrm>
            <a:off x="755650" y="1700808"/>
            <a:ext cx="7702550" cy="2289858"/>
          </a:xfrm>
          <a:prstGeom prst="rect">
            <a:avLst/>
          </a:prstGeom>
          <a:solidFill>
            <a:srgbClr val="CCFFCC"/>
          </a:solidFill>
        </p:spPr>
        <p:txBody>
          <a:bodyPr wrap="square">
            <a:spAutoFit/>
          </a:bodyPr>
          <a:lstStyle/>
          <a:p>
            <a:pPr algn="l"/>
            <a:r>
              <a:rPr lang="en-US" altLang="zh-TW" sz="1200" dirty="0" err="1">
                <a:solidFill>
                  <a:schemeClr val="tx1"/>
                </a:solidFill>
              </a:rPr>
              <a:t>int</a:t>
            </a:r>
            <a:r>
              <a:rPr lang="en-US" altLang="zh-TW" sz="1200" dirty="0">
                <a:solidFill>
                  <a:schemeClr val="tx1"/>
                </a:solidFill>
              </a:rPr>
              <a:t> main() {</a:t>
            </a:r>
          </a:p>
          <a:p>
            <a:pPr algn="l"/>
            <a:r>
              <a:rPr lang="en-US" altLang="zh-TW" sz="1200" dirty="0">
                <a:solidFill>
                  <a:schemeClr val="tx1"/>
                </a:solidFill>
              </a:rPr>
              <a:t>   </a:t>
            </a:r>
            <a:r>
              <a:rPr lang="en-US" altLang="zh-TW" sz="1200" dirty="0" err="1">
                <a:solidFill>
                  <a:schemeClr val="tx1"/>
                </a:solidFill>
              </a:rPr>
              <a:t>scanf</a:t>
            </a:r>
            <a:r>
              <a:rPr lang="en-US" altLang="zh-TW" sz="1200" dirty="0">
                <a:solidFill>
                  <a:schemeClr val="tx1"/>
                </a:solidFill>
              </a:rPr>
              <a:t>("%d", &amp;TC);</a:t>
            </a:r>
          </a:p>
          <a:p>
            <a:pPr algn="l"/>
            <a:r>
              <a:rPr lang="en-US" altLang="zh-TW" sz="1200" dirty="0">
                <a:solidFill>
                  <a:schemeClr val="tx1"/>
                </a:solidFill>
              </a:rPr>
              <a:t>   while (TC--) {</a:t>
            </a:r>
          </a:p>
          <a:p>
            <a:pPr algn="l"/>
            <a:r>
              <a:rPr lang="en-US" altLang="zh-TW" sz="1200" dirty="0">
                <a:solidFill>
                  <a:schemeClr val="tx1"/>
                </a:solidFill>
              </a:rPr>
              <a:t>      </a:t>
            </a:r>
            <a:r>
              <a:rPr lang="en-US" altLang="zh-TW" sz="1200" dirty="0" err="1">
                <a:solidFill>
                  <a:schemeClr val="tx1"/>
                </a:solidFill>
              </a:rPr>
              <a:t>scanf</a:t>
            </a:r>
            <a:r>
              <a:rPr lang="en-US" altLang="zh-TW" sz="1200" dirty="0">
                <a:solidFill>
                  <a:schemeClr val="tx1"/>
                </a:solidFill>
              </a:rPr>
              <a:t>("%d %d", &amp;a, &amp;b); a--; b--; // switch to 0-based indexing</a:t>
            </a:r>
          </a:p>
          <a:p>
            <a:pPr algn="l"/>
            <a:r>
              <a:rPr lang="en-US" altLang="zh-TW" sz="1200" dirty="0">
                <a:solidFill>
                  <a:schemeClr val="tx1"/>
                </a:solidFill>
              </a:rPr>
              <a:t>      </a:t>
            </a:r>
            <a:r>
              <a:rPr lang="en-US" altLang="zh-TW" sz="1200" dirty="0" err="1">
                <a:solidFill>
                  <a:schemeClr val="tx1"/>
                </a:solidFill>
              </a:rPr>
              <a:t>memset</a:t>
            </a:r>
            <a:r>
              <a:rPr lang="en-US" altLang="zh-TW" sz="1200" dirty="0">
                <a:solidFill>
                  <a:schemeClr val="tx1"/>
                </a:solidFill>
              </a:rPr>
              <a:t>(row, 0, </a:t>
            </a:r>
            <a:r>
              <a:rPr lang="en-US" altLang="zh-TW" sz="1200" dirty="0" err="1">
                <a:solidFill>
                  <a:schemeClr val="tx1"/>
                </a:solidFill>
              </a:rPr>
              <a:t>sizeof</a:t>
            </a:r>
            <a:r>
              <a:rPr lang="en-US" altLang="zh-TW" sz="1200" dirty="0">
                <a:solidFill>
                  <a:schemeClr val="tx1"/>
                </a:solidFill>
              </a:rPr>
              <a:t> row); </a:t>
            </a:r>
            <a:r>
              <a:rPr lang="en-US" altLang="zh-TW" sz="1200" dirty="0" err="1">
                <a:solidFill>
                  <a:schemeClr val="tx1"/>
                </a:solidFill>
              </a:rPr>
              <a:t>lineCounter</a:t>
            </a:r>
            <a:r>
              <a:rPr lang="en-US" altLang="zh-TW" sz="1200" dirty="0">
                <a:solidFill>
                  <a:schemeClr val="tx1"/>
                </a:solidFill>
              </a:rPr>
              <a:t> = 0;</a:t>
            </a:r>
          </a:p>
          <a:p>
            <a:pPr algn="l"/>
            <a:r>
              <a:rPr lang="en-US" altLang="zh-TW" sz="1200" dirty="0">
                <a:solidFill>
                  <a:schemeClr val="tx1"/>
                </a:solidFill>
              </a:rPr>
              <a:t>      </a:t>
            </a:r>
            <a:r>
              <a:rPr lang="en-US" altLang="zh-TW" sz="1200" dirty="0" err="1">
                <a:solidFill>
                  <a:schemeClr val="tx1"/>
                </a:solidFill>
              </a:rPr>
              <a:t>printf</a:t>
            </a:r>
            <a:r>
              <a:rPr lang="en-US" altLang="zh-TW" sz="1200" dirty="0">
                <a:solidFill>
                  <a:schemeClr val="tx1"/>
                </a:solidFill>
              </a:rPr>
              <a:t>("SOLN COLUMN\n");</a:t>
            </a:r>
          </a:p>
          <a:p>
            <a:pPr algn="l"/>
            <a:r>
              <a:rPr lang="en-US" altLang="zh-TW" sz="1200" dirty="0">
                <a:solidFill>
                  <a:schemeClr val="tx1"/>
                </a:solidFill>
              </a:rPr>
              <a:t>      </a:t>
            </a:r>
            <a:r>
              <a:rPr lang="en-US" altLang="zh-TW" sz="1200" dirty="0" err="1">
                <a:solidFill>
                  <a:schemeClr val="tx1"/>
                </a:solidFill>
              </a:rPr>
              <a:t>printf</a:t>
            </a:r>
            <a:r>
              <a:rPr lang="en-US" altLang="zh-TW" sz="1200" dirty="0">
                <a:solidFill>
                  <a:schemeClr val="tx1"/>
                </a:solidFill>
              </a:rPr>
              <a:t>(" # 1 2 3 4 5 6 7 8\n\n");</a:t>
            </a:r>
          </a:p>
          <a:p>
            <a:pPr algn="l"/>
            <a:r>
              <a:rPr lang="en-US" altLang="zh-TW" sz="1200" dirty="0">
                <a:solidFill>
                  <a:schemeClr val="tx1"/>
                </a:solidFill>
              </a:rPr>
              <a:t>      backtrack(0); // generate all possible 8! candidate solutions</a:t>
            </a:r>
          </a:p>
          <a:p>
            <a:pPr algn="l"/>
            <a:r>
              <a:rPr lang="en-US" altLang="zh-TW" sz="1200" dirty="0">
                <a:solidFill>
                  <a:schemeClr val="tx1"/>
                </a:solidFill>
              </a:rPr>
              <a:t>      if (TC) </a:t>
            </a:r>
            <a:r>
              <a:rPr lang="en-US" altLang="zh-TW" sz="1200" dirty="0" err="1">
                <a:solidFill>
                  <a:schemeClr val="tx1"/>
                </a:solidFill>
              </a:rPr>
              <a:t>printf</a:t>
            </a:r>
            <a:r>
              <a:rPr lang="en-US" altLang="zh-TW" sz="1200" dirty="0">
                <a:solidFill>
                  <a:schemeClr val="tx1"/>
                </a:solidFill>
              </a:rPr>
              <a:t>("\n");</a:t>
            </a:r>
          </a:p>
          <a:p>
            <a:pPr algn="l"/>
            <a:r>
              <a:rPr lang="en-US" altLang="zh-TW" sz="1200" dirty="0">
                <a:solidFill>
                  <a:schemeClr val="tx1"/>
                </a:solidFill>
              </a:rPr>
              <a:t>   } </a:t>
            </a:r>
          </a:p>
          <a:p>
            <a:pPr algn="l"/>
            <a:r>
              <a:rPr lang="en-US" altLang="zh-TW" sz="1200" dirty="0">
                <a:solidFill>
                  <a:schemeClr val="tx1"/>
                </a:solidFill>
              </a:rPr>
              <a:t>} // return 0;</a:t>
            </a:r>
            <a:endParaRPr lang="zh-TW" altLang="en-US" sz="1200" dirty="0">
              <a:solidFill>
                <a:schemeClr val="tx1"/>
              </a:solidFill>
            </a:endParaRPr>
          </a:p>
        </p:txBody>
      </p:sp>
    </p:spTree>
    <p:extLst>
      <p:ext uri="{BB962C8B-B14F-4D97-AF65-F5344CB8AC3E}">
        <p14:creationId xmlns:p14="http://schemas.microsoft.com/office/powerpoint/2010/main" val="2737904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38</a:t>
            </a:fld>
            <a:endParaRPr lang="en-US" altLang="zh-TW" dirty="0"/>
          </a:p>
        </p:txBody>
      </p:sp>
      <p:sp>
        <p:nvSpPr>
          <p:cNvPr id="6" name="內容版面配置區 5"/>
          <p:cNvSpPr>
            <a:spLocks noGrp="1"/>
          </p:cNvSpPr>
          <p:nvPr>
            <p:ph idx="1"/>
          </p:nvPr>
        </p:nvSpPr>
        <p:spPr/>
        <p:txBody>
          <a:bodyPr/>
          <a:lstStyle/>
          <a:p>
            <a:r>
              <a:rPr lang="en-US" altLang="zh-TW" b="1" dirty="0"/>
              <a:t>Question 8</a:t>
            </a:r>
            <a:r>
              <a:rPr lang="en-US" altLang="zh-TW" dirty="0"/>
              <a:t>:(More Challenging Backtracking: </a:t>
            </a:r>
            <a:r>
              <a:rPr lang="en-US" altLang="zh-TW" dirty="0" err="1"/>
              <a:t>UVa</a:t>
            </a:r>
            <a:r>
              <a:rPr lang="en-US" altLang="zh-TW" dirty="0"/>
              <a:t> 11195 - Another n-Queen Problem)</a:t>
            </a:r>
          </a:p>
          <a:p>
            <a:r>
              <a:rPr lang="en-US" altLang="zh-TW" dirty="0"/>
              <a:t>Given an n × n chessboard (3 &lt; n &lt; 15) where some of the cells are bad (queens cannot be placed on those bad cells), how many ways can you place n queens in the chessboard so that no two queens attack each other? Note: Bad cells cannot be used to block queens’ attack.</a:t>
            </a:r>
            <a:endParaRPr lang="zh-TW" altLang="en-US" dirty="0"/>
          </a:p>
        </p:txBody>
      </p:sp>
    </p:spTree>
    <p:extLst>
      <p:ext uri="{BB962C8B-B14F-4D97-AF65-F5344CB8AC3E}">
        <p14:creationId xmlns:p14="http://schemas.microsoft.com/office/powerpoint/2010/main" val="3024886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39</a:t>
            </a:fld>
            <a:endParaRPr lang="en-US" altLang="zh-TW" dirty="0"/>
          </a:p>
        </p:txBody>
      </p:sp>
      <p:sp>
        <p:nvSpPr>
          <p:cNvPr id="6" name="內容版面配置區 5"/>
          <p:cNvSpPr>
            <a:spLocks noGrp="1"/>
          </p:cNvSpPr>
          <p:nvPr>
            <p:ph idx="1"/>
          </p:nvPr>
        </p:nvSpPr>
        <p:spPr/>
        <p:txBody>
          <a:bodyPr/>
          <a:lstStyle/>
          <a:p>
            <a:r>
              <a:rPr lang="en-US" altLang="zh-TW" b="1" dirty="0"/>
              <a:t>Analysis 8</a:t>
            </a:r>
            <a:r>
              <a:rPr lang="en-US" altLang="zh-TW" dirty="0"/>
              <a:t>:</a:t>
            </a:r>
          </a:p>
          <a:p>
            <a:pPr lvl="1"/>
            <a:r>
              <a:rPr lang="en-US" altLang="zh-TW" dirty="0"/>
              <a:t>The recursive backtracking code that we have presented above is </a:t>
            </a:r>
            <a:r>
              <a:rPr lang="en-US" altLang="zh-TW" b="1" dirty="0">
                <a:solidFill>
                  <a:srgbClr val="FF0000"/>
                </a:solidFill>
              </a:rPr>
              <a:t>not fast enough </a:t>
            </a:r>
            <a:r>
              <a:rPr lang="en-US" altLang="zh-TW" dirty="0"/>
              <a:t>for n = 14 and no bad cells, the worst possible test case for this problem. The sub-O(n!) solution presented earlier is still OK for n = 8 but </a:t>
            </a:r>
            <a:r>
              <a:rPr lang="en-US" altLang="zh-TW" dirty="0">
                <a:solidFill>
                  <a:srgbClr val="FF0000"/>
                </a:solidFill>
              </a:rPr>
              <a:t>not for n = 14</a:t>
            </a:r>
            <a:r>
              <a:rPr lang="en-US" altLang="zh-TW" dirty="0"/>
              <a:t>. We have to do better.</a:t>
            </a:r>
          </a:p>
          <a:p>
            <a:pPr lvl="1"/>
            <a:r>
              <a:rPr lang="en-US" altLang="zh-TW" dirty="0"/>
              <a:t>The major issue with the previous n-queens code is that it is quite slow when checking whether the position of a new queen is valid since we compare the new queen’s position with the previous c-1 queens’ positions (see function bool place(</a:t>
            </a:r>
            <a:r>
              <a:rPr lang="en-US" altLang="zh-TW" dirty="0" err="1"/>
              <a:t>int</a:t>
            </a:r>
            <a:r>
              <a:rPr lang="en-US" altLang="zh-TW" dirty="0"/>
              <a:t> r, </a:t>
            </a:r>
            <a:r>
              <a:rPr lang="en-US" altLang="zh-TW" dirty="0" err="1"/>
              <a:t>int</a:t>
            </a:r>
            <a:r>
              <a:rPr lang="en-US" altLang="zh-TW" dirty="0"/>
              <a:t> c)). </a:t>
            </a:r>
          </a:p>
          <a:p>
            <a:pPr lvl="2"/>
            <a:r>
              <a:rPr lang="en-US" altLang="zh-TW" dirty="0"/>
              <a:t>It is better to store the same information with three </a:t>
            </a:r>
            <a:r>
              <a:rPr lang="en-US" altLang="zh-TW" dirty="0" err="1"/>
              <a:t>boolean</a:t>
            </a:r>
            <a:r>
              <a:rPr lang="en-US" altLang="zh-TW" dirty="0"/>
              <a:t> arrays (we use </a:t>
            </a:r>
            <a:r>
              <a:rPr lang="en-US" altLang="zh-TW" dirty="0" err="1"/>
              <a:t>bitsets</a:t>
            </a:r>
            <a:r>
              <a:rPr lang="en-US" altLang="zh-TW" dirty="0"/>
              <a:t> for now):</a:t>
            </a:r>
          </a:p>
          <a:p>
            <a:pPr lvl="3"/>
            <a:r>
              <a:rPr lang="en-US" altLang="zh-TW" dirty="0" err="1"/>
              <a:t>bitset</a:t>
            </a:r>
            <a:r>
              <a:rPr lang="en-US" altLang="zh-TW" dirty="0"/>
              <a:t>&lt;30&gt; </a:t>
            </a:r>
            <a:r>
              <a:rPr lang="en-US" altLang="zh-TW" dirty="0" err="1"/>
              <a:t>rw</a:t>
            </a:r>
            <a:r>
              <a:rPr lang="en-US" altLang="zh-TW" dirty="0"/>
              <a:t>, </a:t>
            </a:r>
            <a:r>
              <a:rPr lang="en-US" altLang="zh-TW" dirty="0" err="1"/>
              <a:t>ld</a:t>
            </a:r>
            <a:r>
              <a:rPr lang="en-US" altLang="zh-TW" dirty="0"/>
              <a:t>, </a:t>
            </a:r>
            <a:r>
              <a:rPr lang="en-US" altLang="zh-TW" dirty="0" err="1"/>
              <a:t>rd</a:t>
            </a:r>
            <a:r>
              <a:rPr lang="en-US" altLang="zh-TW" dirty="0"/>
              <a:t>; // for the largest n = 14, we have 27 diagonals</a:t>
            </a:r>
          </a:p>
          <a:p>
            <a:pPr lvl="1"/>
            <a:endParaRPr lang="zh-TW" altLang="en-US" dirty="0"/>
          </a:p>
        </p:txBody>
      </p:sp>
    </p:spTree>
    <p:extLst>
      <p:ext uri="{BB962C8B-B14F-4D97-AF65-F5344CB8AC3E}">
        <p14:creationId xmlns:p14="http://schemas.microsoft.com/office/powerpoint/2010/main" val="110110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Four Paradigms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a:t>
            </a:fld>
            <a:endParaRPr lang="en-US" altLang="zh-TW" dirty="0"/>
          </a:p>
        </p:txBody>
      </p:sp>
      <p:sp>
        <p:nvSpPr>
          <p:cNvPr id="6" name="內容版面配置區 5"/>
          <p:cNvSpPr>
            <a:spLocks noGrp="1"/>
          </p:cNvSpPr>
          <p:nvPr>
            <p:ph idx="1"/>
          </p:nvPr>
        </p:nvSpPr>
        <p:spPr/>
        <p:txBody>
          <a:bodyPr/>
          <a:lstStyle/>
          <a:p>
            <a:r>
              <a:rPr lang="en-US" altLang="zh-TW" dirty="0"/>
              <a:t>There are four problem solving paradigms commonly used to attack problems in programming contests.</a:t>
            </a:r>
          </a:p>
          <a:p>
            <a:pPr lvl="1"/>
            <a:r>
              <a:rPr lang="en-US" altLang="zh-TW" dirty="0"/>
              <a:t>Complete Search (</a:t>
            </a:r>
            <a:r>
              <a:rPr lang="en-US" altLang="zh-TW" dirty="0" err="1"/>
              <a:t>a.k.a</a:t>
            </a:r>
            <a:r>
              <a:rPr lang="en-US" altLang="zh-TW" dirty="0"/>
              <a:t> Brute Force)</a:t>
            </a:r>
          </a:p>
          <a:p>
            <a:pPr lvl="1"/>
            <a:r>
              <a:rPr lang="en-US" altLang="zh-TW" dirty="0"/>
              <a:t>Divide and Conquer</a:t>
            </a:r>
          </a:p>
          <a:p>
            <a:pPr lvl="1"/>
            <a:r>
              <a:rPr lang="en-US" altLang="zh-TW" dirty="0"/>
              <a:t>Greedy approach</a:t>
            </a:r>
          </a:p>
          <a:p>
            <a:pPr lvl="1"/>
            <a:r>
              <a:rPr lang="en-US" altLang="zh-TW" dirty="0"/>
              <a:t>Dynamic Programming</a:t>
            </a:r>
          </a:p>
          <a:p>
            <a:r>
              <a:rPr lang="en-US" altLang="zh-TW" dirty="0"/>
              <a:t>Hammering </a:t>
            </a:r>
            <a:r>
              <a:rPr lang="en-US" altLang="zh-TW" i="1" dirty="0">
                <a:solidFill>
                  <a:srgbClr val="FF0000"/>
                </a:solidFill>
              </a:rPr>
              <a:t>every</a:t>
            </a:r>
            <a:r>
              <a:rPr lang="en-US" altLang="zh-TW" dirty="0"/>
              <a:t> problem with Brute Force solutions will </a:t>
            </a:r>
            <a:r>
              <a:rPr lang="en-US" altLang="zh-TW" b="1" dirty="0">
                <a:solidFill>
                  <a:srgbClr val="FF0000"/>
                </a:solidFill>
              </a:rPr>
              <a:t>not</a:t>
            </a:r>
            <a:r>
              <a:rPr lang="en-US" altLang="zh-TW" dirty="0"/>
              <a:t> enable anyone to perform well in contests.</a:t>
            </a:r>
            <a:endParaRPr lang="zh-TW" altLang="en-US" dirty="0"/>
          </a:p>
        </p:txBody>
      </p:sp>
    </p:spTree>
    <p:extLst>
      <p:ext uri="{BB962C8B-B14F-4D97-AF65-F5344CB8AC3E}">
        <p14:creationId xmlns:p14="http://schemas.microsoft.com/office/powerpoint/2010/main" val="2073021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40</a:t>
            </a:fld>
            <a:endParaRPr lang="en-US" altLang="zh-TW" dirty="0"/>
          </a:p>
        </p:txBody>
      </p:sp>
      <p:sp>
        <p:nvSpPr>
          <p:cNvPr id="6" name="內容版面配置區 5"/>
          <p:cNvSpPr>
            <a:spLocks noGrp="1"/>
          </p:cNvSpPr>
          <p:nvPr>
            <p:ph idx="1"/>
          </p:nvPr>
        </p:nvSpPr>
        <p:spPr/>
        <p:txBody>
          <a:bodyPr/>
          <a:lstStyle/>
          <a:p>
            <a:r>
              <a:rPr lang="en-US" altLang="zh-TW" b="1" dirty="0"/>
              <a:t>Analysis 8</a:t>
            </a:r>
            <a:r>
              <a:rPr lang="en-US" altLang="zh-TW" dirty="0"/>
              <a:t>:</a:t>
            </a:r>
          </a:p>
          <a:p>
            <a:pPr lvl="1"/>
            <a:r>
              <a:rPr lang="en-US" altLang="zh-TW" dirty="0"/>
              <a:t>Initially all n rows (</a:t>
            </a:r>
            <a:r>
              <a:rPr lang="en-US" altLang="zh-TW" dirty="0" err="1"/>
              <a:t>rw</a:t>
            </a:r>
            <a:r>
              <a:rPr lang="en-US" altLang="zh-TW" dirty="0"/>
              <a:t>), 2×n−1 left diagonals (</a:t>
            </a:r>
            <a:r>
              <a:rPr lang="en-US" altLang="zh-TW" dirty="0" err="1"/>
              <a:t>ld</a:t>
            </a:r>
            <a:r>
              <a:rPr lang="en-US" altLang="zh-TW" dirty="0"/>
              <a:t>), and 2×n−1 right diagonals (</a:t>
            </a:r>
            <a:r>
              <a:rPr lang="en-US" altLang="zh-TW" dirty="0" err="1"/>
              <a:t>rd</a:t>
            </a:r>
            <a:r>
              <a:rPr lang="en-US" altLang="zh-TW" dirty="0"/>
              <a:t>) are unused (these three </a:t>
            </a:r>
            <a:r>
              <a:rPr lang="en-US" altLang="zh-TW" dirty="0" err="1"/>
              <a:t>bitsets</a:t>
            </a:r>
            <a:r>
              <a:rPr lang="en-US" altLang="zh-TW" dirty="0"/>
              <a:t> are all set to false). </a:t>
            </a:r>
          </a:p>
          <a:p>
            <a:pPr lvl="1"/>
            <a:r>
              <a:rPr lang="en-US" altLang="zh-TW" dirty="0"/>
              <a:t>When a queen is placed at cell (r, c), we flag </a:t>
            </a:r>
            <a:r>
              <a:rPr lang="en-US" altLang="zh-TW" dirty="0" err="1"/>
              <a:t>rw</a:t>
            </a:r>
            <a:r>
              <a:rPr lang="en-US" altLang="zh-TW" dirty="0"/>
              <a:t>[r] = true to disallow this row from being used again. Furthermore, all (a, b) where abs(r - a) = abs(c - b) also cannot be used anymore. </a:t>
            </a:r>
          </a:p>
          <a:p>
            <a:pPr lvl="1"/>
            <a:r>
              <a:rPr lang="en-US" altLang="zh-TW" dirty="0"/>
              <a:t>There are two possibilities after removing the abs function: r - c = a - b and r + c = a + b. </a:t>
            </a:r>
          </a:p>
          <a:p>
            <a:pPr lvl="2"/>
            <a:r>
              <a:rPr lang="en-US" altLang="zh-TW" dirty="0"/>
              <a:t>Note that r + c and r - c represent indices for the two diagonal axes. </a:t>
            </a:r>
          </a:p>
          <a:p>
            <a:pPr lvl="2"/>
            <a:r>
              <a:rPr lang="en-US" altLang="zh-TW" dirty="0"/>
              <a:t>As r - c can be negative, we add an offset of n - 1 to both sides of the equation so that r - c + n - 1 = a - b + n - 1. </a:t>
            </a:r>
          </a:p>
          <a:p>
            <a:pPr lvl="2"/>
            <a:r>
              <a:rPr lang="en-US" altLang="zh-TW" dirty="0"/>
              <a:t>If a queen is placed on cell (r, c), we flag </a:t>
            </a:r>
            <a:r>
              <a:rPr lang="en-US" altLang="zh-TW" dirty="0" err="1"/>
              <a:t>ld</a:t>
            </a:r>
            <a:r>
              <a:rPr lang="en-US" altLang="zh-TW" dirty="0"/>
              <a:t>[r - c + n - 1] = true and </a:t>
            </a:r>
            <a:r>
              <a:rPr lang="en-US" altLang="zh-TW" dirty="0" err="1"/>
              <a:t>rd</a:t>
            </a:r>
            <a:r>
              <a:rPr lang="en-US" altLang="zh-TW" dirty="0"/>
              <a:t>[r + c] = true to disallow these two diagonals from being used again. </a:t>
            </a:r>
            <a:endParaRPr lang="zh-TW" altLang="en-US" dirty="0"/>
          </a:p>
        </p:txBody>
      </p:sp>
    </p:spTree>
    <p:extLst>
      <p:ext uri="{BB962C8B-B14F-4D97-AF65-F5344CB8AC3E}">
        <p14:creationId xmlns:p14="http://schemas.microsoft.com/office/powerpoint/2010/main" val="2362159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Recursive Complete Search</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41</a:t>
            </a:fld>
            <a:endParaRPr lang="en-US" altLang="zh-TW" dirty="0"/>
          </a:p>
        </p:txBody>
      </p:sp>
      <p:sp>
        <p:nvSpPr>
          <p:cNvPr id="6" name="內容版面配置區 5"/>
          <p:cNvSpPr>
            <a:spLocks noGrp="1"/>
          </p:cNvSpPr>
          <p:nvPr>
            <p:ph idx="1"/>
          </p:nvPr>
        </p:nvSpPr>
        <p:spPr/>
        <p:txBody>
          <a:bodyPr/>
          <a:lstStyle/>
          <a:p>
            <a:r>
              <a:rPr lang="en-US" altLang="zh-TW" b="1" dirty="0"/>
              <a:t>Code 8</a:t>
            </a:r>
            <a:r>
              <a:rPr lang="en-US" altLang="zh-TW" dirty="0"/>
              <a:t>:</a:t>
            </a:r>
            <a:endParaRPr lang="zh-TW" altLang="en-US" dirty="0"/>
          </a:p>
        </p:txBody>
      </p:sp>
      <p:sp>
        <p:nvSpPr>
          <p:cNvPr id="7" name="矩形 6">
            <a:extLst>
              <a:ext uri="{FF2B5EF4-FFF2-40B4-BE49-F238E27FC236}">
                <a16:creationId xmlns:a16="http://schemas.microsoft.com/office/drawing/2014/main" id="{3E97E040-F71E-4104-9CA4-5A9FA59BE4C1}"/>
              </a:ext>
            </a:extLst>
          </p:cNvPr>
          <p:cNvSpPr/>
          <p:nvPr/>
        </p:nvSpPr>
        <p:spPr>
          <a:xfrm>
            <a:off x="762000" y="1628800"/>
            <a:ext cx="7702550" cy="1888209"/>
          </a:xfrm>
          <a:prstGeom prst="rect">
            <a:avLst/>
          </a:prstGeom>
          <a:solidFill>
            <a:srgbClr val="CCFFCC"/>
          </a:solidFill>
        </p:spPr>
        <p:txBody>
          <a:bodyPr wrap="square">
            <a:spAutoFit/>
          </a:bodyPr>
          <a:lstStyle/>
          <a:p>
            <a:pPr algn="l"/>
            <a:r>
              <a:rPr lang="en-US" altLang="zh-TW" sz="1200" dirty="0">
                <a:solidFill>
                  <a:schemeClr val="tx1"/>
                </a:solidFill>
              </a:rPr>
              <a:t>void backtrack(</a:t>
            </a:r>
            <a:r>
              <a:rPr lang="en-US" altLang="zh-TW" sz="1200" dirty="0" err="1">
                <a:solidFill>
                  <a:schemeClr val="tx1"/>
                </a:solidFill>
              </a:rPr>
              <a:t>int</a:t>
            </a:r>
            <a:r>
              <a:rPr lang="en-US" altLang="zh-TW" sz="1200" dirty="0">
                <a:solidFill>
                  <a:schemeClr val="tx1"/>
                </a:solidFill>
              </a:rPr>
              <a:t> c) {</a:t>
            </a:r>
          </a:p>
          <a:p>
            <a:pPr algn="l"/>
            <a:r>
              <a:rPr lang="en-US" altLang="zh-TW" sz="1200" dirty="0">
                <a:solidFill>
                  <a:schemeClr val="tx1"/>
                </a:solidFill>
              </a:rPr>
              <a:t>   if (c == n) { </a:t>
            </a:r>
            <a:r>
              <a:rPr lang="en-US" altLang="zh-TW" sz="1200" dirty="0" err="1">
                <a:solidFill>
                  <a:schemeClr val="tx1"/>
                </a:solidFill>
              </a:rPr>
              <a:t>ans</a:t>
            </a:r>
            <a:r>
              <a:rPr lang="en-US" altLang="zh-TW" sz="1200" dirty="0">
                <a:solidFill>
                  <a:schemeClr val="tx1"/>
                </a:solidFill>
              </a:rPr>
              <a:t>++; return; } // a solution</a:t>
            </a:r>
          </a:p>
          <a:p>
            <a:pPr algn="l"/>
            <a:r>
              <a:rPr lang="en-US" altLang="zh-TW" sz="1200" dirty="0">
                <a:solidFill>
                  <a:schemeClr val="tx1"/>
                </a:solidFill>
              </a:rPr>
              <a:t>      for (</a:t>
            </a:r>
            <a:r>
              <a:rPr lang="en-US" altLang="zh-TW" sz="1200" dirty="0" err="1">
                <a:solidFill>
                  <a:schemeClr val="tx1"/>
                </a:solidFill>
              </a:rPr>
              <a:t>int</a:t>
            </a:r>
            <a:r>
              <a:rPr lang="en-US" altLang="zh-TW" sz="1200" dirty="0">
                <a:solidFill>
                  <a:schemeClr val="tx1"/>
                </a:solidFill>
              </a:rPr>
              <a:t> r = 0; r &lt; n; r++) // try all possible row</a:t>
            </a:r>
          </a:p>
          <a:p>
            <a:pPr algn="l"/>
            <a:r>
              <a:rPr lang="en-US" altLang="zh-TW" sz="1200" dirty="0">
                <a:solidFill>
                  <a:schemeClr val="tx1"/>
                </a:solidFill>
              </a:rPr>
              <a:t>         if (board[r][c] != ’*’ &amp;&amp; !</a:t>
            </a:r>
            <a:r>
              <a:rPr lang="en-US" altLang="zh-TW" sz="1200" dirty="0" err="1">
                <a:solidFill>
                  <a:schemeClr val="tx1"/>
                </a:solidFill>
              </a:rPr>
              <a:t>rw</a:t>
            </a:r>
            <a:r>
              <a:rPr lang="en-US" altLang="zh-TW" sz="1200" dirty="0">
                <a:solidFill>
                  <a:schemeClr val="tx1"/>
                </a:solidFill>
              </a:rPr>
              <a:t>[r] &amp;&amp; !</a:t>
            </a:r>
            <a:r>
              <a:rPr lang="en-US" altLang="zh-TW" sz="1200" dirty="0" err="1">
                <a:solidFill>
                  <a:schemeClr val="tx1"/>
                </a:solidFill>
              </a:rPr>
              <a:t>ld</a:t>
            </a:r>
            <a:r>
              <a:rPr lang="en-US" altLang="zh-TW" sz="1200" dirty="0">
                <a:solidFill>
                  <a:schemeClr val="tx1"/>
                </a:solidFill>
              </a:rPr>
              <a:t>[r - c + n - 1] &amp;&amp; !</a:t>
            </a:r>
            <a:r>
              <a:rPr lang="en-US" altLang="zh-TW" sz="1200" dirty="0" err="1">
                <a:solidFill>
                  <a:schemeClr val="tx1"/>
                </a:solidFill>
              </a:rPr>
              <a:t>rd</a:t>
            </a:r>
            <a:r>
              <a:rPr lang="en-US" altLang="zh-TW" sz="1200" dirty="0">
                <a:solidFill>
                  <a:schemeClr val="tx1"/>
                </a:solidFill>
              </a:rPr>
              <a:t>[r + c]) {</a:t>
            </a:r>
          </a:p>
          <a:p>
            <a:pPr algn="l"/>
            <a:r>
              <a:rPr lang="en-US" altLang="zh-TW" sz="1200" dirty="0">
                <a:solidFill>
                  <a:schemeClr val="tx1"/>
                </a:solidFill>
              </a:rPr>
              <a:t>            </a:t>
            </a:r>
            <a:r>
              <a:rPr lang="en-US" altLang="zh-TW" sz="1200" dirty="0" err="1">
                <a:solidFill>
                  <a:schemeClr val="tx1"/>
                </a:solidFill>
              </a:rPr>
              <a:t>rw</a:t>
            </a:r>
            <a:r>
              <a:rPr lang="en-US" altLang="zh-TW" sz="1200" dirty="0">
                <a:solidFill>
                  <a:schemeClr val="tx1"/>
                </a:solidFill>
              </a:rPr>
              <a:t>[r] = </a:t>
            </a:r>
            <a:r>
              <a:rPr lang="en-US" altLang="zh-TW" sz="1200" dirty="0" err="1">
                <a:solidFill>
                  <a:schemeClr val="tx1"/>
                </a:solidFill>
              </a:rPr>
              <a:t>ld</a:t>
            </a:r>
            <a:r>
              <a:rPr lang="en-US" altLang="zh-TW" sz="1200" dirty="0">
                <a:solidFill>
                  <a:schemeClr val="tx1"/>
                </a:solidFill>
              </a:rPr>
              <a:t>[r - c + n - 1] = </a:t>
            </a:r>
            <a:r>
              <a:rPr lang="en-US" altLang="zh-TW" sz="1200" dirty="0" err="1">
                <a:solidFill>
                  <a:schemeClr val="tx1"/>
                </a:solidFill>
              </a:rPr>
              <a:t>rd</a:t>
            </a:r>
            <a:r>
              <a:rPr lang="en-US" altLang="zh-TW" sz="1200" dirty="0">
                <a:solidFill>
                  <a:schemeClr val="tx1"/>
                </a:solidFill>
              </a:rPr>
              <a:t>[r + c] = true; // flag off</a:t>
            </a:r>
          </a:p>
          <a:p>
            <a:pPr algn="l"/>
            <a:r>
              <a:rPr lang="en-US" altLang="zh-TW" sz="1200" dirty="0">
                <a:solidFill>
                  <a:schemeClr val="tx1"/>
                </a:solidFill>
              </a:rPr>
              <a:t>            backtrack(c + 1);</a:t>
            </a:r>
          </a:p>
          <a:p>
            <a:pPr algn="l"/>
            <a:r>
              <a:rPr lang="en-US" altLang="zh-TW" sz="1200" dirty="0">
                <a:solidFill>
                  <a:schemeClr val="tx1"/>
                </a:solidFill>
              </a:rPr>
              <a:t>            </a:t>
            </a:r>
            <a:r>
              <a:rPr lang="en-US" altLang="zh-TW" sz="1200" dirty="0" err="1">
                <a:solidFill>
                  <a:schemeClr val="tx1"/>
                </a:solidFill>
              </a:rPr>
              <a:t>rw</a:t>
            </a:r>
            <a:r>
              <a:rPr lang="en-US" altLang="zh-TW" sz="1200" dirty="0">
                <a:solidFill>
                  <a:schemeClr val="tx1"/>
                </a:solidFill>
              </a:rPr>
              <a:t>[r] = </a:t>
            </a:r>
            <a:r>
              <a:rPr lang="en-US" altLang="zh-TW" sz="1200" dirty="0" err="1">
                <a:solidFill>
                  <a:schemeClr val="tx1"/>
                </a:solidFill>
              </a:rPr>
              <a:t>ld</a:t>
            </a:r>
            <a:r>
              <a:rPr lang="en-US" altLang="zh-TW" sz="1200" dirty="0">
                <a:solidFill>
                  <a:schemeClr val="tx1"/>
                </a:solidFill>
              </a:rPr>
              <a:t>[r - c + n - 1] = </a:t>
            </a:r>
            <a:r>
              <a:rPr lang="en-US" altLang="zh-TW" sz="1200" dirty="0" err="1">
                <a:solidFill>
                  <a:schemeClr val="tx1"/>
                </a:solidFill>
              </a:rPr>
              <a:t>rd</a:t>
            </a:r>
            <a:r>
              <a:rPr lang="en-US" altLang="zh-TW" sz="1200" dirty="0">
                <a:solidFill>
                  <a:schemeClr val="tx1"/>
                </a:solidFill>
              </a:rPr>
              <a:t>[r + c] = false; // restore</a:t>
            </a:r>
          </a:p>
          <a:p>
            <a:pPr algn="l"/>
            <a:r>
              <a:rPr lang="en-US" altLang="zh-TW" sz="1200" dirty="0">
                <a:solidFill>
                  <a:schemeClr val="tx1"/>
                </a:solidFill>
              </a:rPr>
              <a:t>         } </a:t>
            </a:r>
          </a:p>
          <a:p>
            <a:pPr algn="l"/>
            <a:r>
              <a:rPr lang="en-US" altLang="zh-TW" sz="1200" dirty="0">
                <a:solidFill>
                  <a:schemeClr val="tx1"/>
                </a:solidFill>
              </a:rPr>
              <a:t>}</a:t>
            </a:r>
          </a:p>
        </p:txBody>
      </p:sp>
    </p:spTree>
    <p:extLst>
      <p:ext uri="{BB962C8B-B14F-4D97-AF65-F5344CB8AC3E}">
        <p14:creationId xmlns:p14="http://schemas.microsoft.com/office/powerpoint/2010/main" val="95090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p:txBody>
          <a:bodyPr/>
          <a:lstStyle/>
          <a:p>
            <a:r>
              <a:rPr lang="en-US" altLang="zh-TW" sz="3600" dirty="0">
                <a:latin typeface="Cooper Black" pitchFamily="18" charset="0"/>
              </a:rPr>
              <a:t>Tips For Complete Search</a:t>
            </a:r>
            <a:endParaRPr lang="zh-TW" altLang="en-US" sz="3600" dirty="0">
              <a:latin typeface="Cooper Black" pitchFamily="18" charset="0"/>
            </a:endParaRPr>
          </a:p>
        </p:txBody>
      </p:sp>
      <p:sp>
        <p:nvSpPr>
          <p:cNvPr id="3" name="日期版面配置區 2"/>
          <p:cNvSpPr>
            <a:spLocks noGrp="1"/>
          </p:cNvSpPr>
          <p:nvPr>
            <p:ph type="dt" sz="half" idx="10"/>
          </p:nvPr>
        </p:nvSpPr>
        <p:spPr/>
        <p:txBody>
          <a:bodyPr/>
          <a:lstStyle/>
          <a:p>
            <a:pPr>
              <a:defRPr/>
            </a:pPr>
            <a:fld id="{7FB9671F-9828-4809-A62C-CF49A9CAAB06}" type="datetime1">
              <a:rPr lang="zh-TW" altLang="en-US" smtClean="0"/>
              <a:pPr>
                <a:defRPr/>
              </a:pPr>
              <a:t>2019/11/6</a:t>
            </a:fld>
            <a:endParaRPr lang="en-US" altLang="zh-TW"/>
          </a:p>
        </p:txBody>
      </p:sp>
      <p:sp>
        <p:nvSpPr>
          <p:cNvPr id="4" name="投影片編號版面配置區 3"/>
          <p:cNvSpPr>
            <a:spLocks noGrp="1"/>
          </p:cNvSpPr>
          <p:nvPr>
            <p:ph type="sldNum" sz="quarter" idx="12"/>
          </p:nvPr>
        </p:nvSpPr>
        <p:spPr/>
        <p:txBody>
          <a:bodyPr/>
          <a:lstStyle/>
          <a:p>
            <a:pPr>
              <a:defRPr/>
            </a:pPr>
            <a:fld id="{F44A63E6-6604-4FC2-B6ED-48101852A2E1}" type="slidenum">
              <a:rPr lang="en-US" altLang="zh-TW" smtClean="0"/>
              <a:pPr>
                <a:defRPr/>
              </a:pPr>
              <a:t>42</a:t>
            </a:fld>
            <a:endParaRPr lang="en-US" altLang="zh-TW"/>
          </a:p>
        </p:txBody>
      </p:sp>
    </p:spTree>
    <p:extLst>
      <p:ext uri="{BB962C8B-B14F-4D97-AF65-F5344CB8AC3E}">
        <p14:creationId xmlns:p14="http://schemas.microsoft.com/office/powerpoint/2010/main" val="3158757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43</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The </a:t>
            </a:r>
            <a:r>
              <a:rPr lang="en-US" altLang="zh-TW" dirty="0">
                <a:solidFill>
                  <a:srgbClr val="FF0000"/>
                </a:solidFill>
              </a:rPr>
              <a:t>biggest gamble </a:t>
            </a:r>
            <a:r>
              <a:rPr lang="en-US" altLang="zh-TW" dirty="0"/>
              <a:t>in writing a Complete Search solution is whether it will or will </a:t>
            </a:r>
            <a:r>
              <a:rPr lang="en-US" altLang="zh-TW" dirty="0">
                <a:solidFill>
                  <a:srgbClr val="FF0000"/>
                </a:solidFill>
              </a:rPr>
              <a:t>not</a:t>
            </a:r>
            <a:r>
              <a:rPr lang="en-US" altLang="zh-TW" dirty="0"/>
              <a:t> be able to </a:t>
            </a:r>
            <a:r>
              <a:rPr lang="en-US" altLang="zh-TW" dirty="0">
                <a:solidFill>
                  <a:srgbClr val="FF0000"/>
                </a:solidFill>
              </a:rPr>
              <a:t>pass</a:t>
            </a:r>
            <a:r>
              <a:rPr lang="en-US" altLang="zh-TW" dirty="0"/>
              <a:t> the </a:t>
            </a:r>
            <a:r>
              <a:rPr lang="en-US" altLang="zh-TW" dirty="0">
                <a:solidFill>
                  <a:srgbClr val="FF0000"/>
                </a:solidFill>
              </a:rPr>
              <a:t>time limit</a:t>
            </a:r>
            <a:r>
              <a:rPr lang="en-US" altLang="zh-TW" dirty="0"/>
              <a:t>.</a:t>
            </a:r>
          </a:p>
          <a:p>
            <a:pPr lvl="1"/>
            <a:r>
              <a:rPr lang="en-US" altLang="zh-TW" dirty="0"/>
              <a:t>You may want to </a:t>
            </a:r>
            <a:r>
              <a:rPr lang="en-US" altLang="zh-TW" b="1" dirty="0">
                <a:solidFill>
                  <a:srgbClr val="FF0000"/>
                </a:solidFill>
              </a:rPr>
              <a:t>tweak the ‘critical code’</a:t>
            </a:r>
            <a:r>
              <a:rPr lang="en-US" altLang="zh-TW" sz="800" b="1" dirty="0">
                <a:solidFill>
                  <a:srgbClr val="FF0000"/>
                </a:solidFill>
              </a:rPr>
              <a:t> </a:t>
            </a:r>
            <a:r>
              <a:rPr lang="en-US" altLang="zh-TW" dirty="0"/>
              <a:t>in your program instead of re-solving the problem with a faster algorithm which may not be easy to design.</a:t>
            </a:r>
          </a:p>
          <a:p>
            <a:r>
              <a:rPr lang="en-US" altLang="zh-TW" dirty="0"/>
              <a:t>Writing a good Complete Search solution is an </a:t>
            </a:r>
            <a:r>
              <a:rPr lang="en-US" altLang="zh-TW" b="1" dirty="0">
                <a:solidFill>
                  <a:srgbClr val="FF0000"/>
                </a:solidFill>
              </a:rPr>
              <a:t>art</a:t>
            </a:r>
            <a:r>
              <a:rPr lang="en-US" altLang="zh-TW" dirty="0"/>
              <a:t> in itself.</a:t>
            </a:r>
            <a:endParaRPr lang="zh-TW" altLang="en-US" dirty="0"/>
          </a:p>
        </p:txBody>
      </p:sp>
    </p:spTree>
    <p:extLst>
      <p:ext uri="{BB962C8B-B14F-4D97-AF65-F5344CB8AC3E}">
        <p14:creationId xmlns:p14="http://schemas.microsoft.com/office/powerpoint/2010/main" val="3807077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44</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1: Filtering versus Generating</a:t>
            </a:r>
          </a:p>
          <a:p>
            <a:pPr lvl="1"/>
            <a:r>
              <a:rPr lang="en-US" altLang="zh-TW" dirty="0"/>
              <a:t>Programs that examine lots of (if not all) candidate solutions and choose the ones that are correct (or remove the incorrect ones) are called ‘</a:t>
            </a:r>
            <a:r>
              <a:rPr lang="en-US" altLang="zh-TW" b="1" dirty="0">
                <a:solidFill>
                  <a:srgbClr val="FF0000"/>
                </a:solidFill>
              </a:rPr>
              <a:t>filters</a:t>
            </a:r>
            <a:r>
              <a:rPr lang="en-US" altLang="zh-TW" dirty="0"/>
              <a:t>’.</a:t>
            </a:r>
          </a:p>
          <a:p>
            <a:pPr lvl="2"/>
            <a:r>
              <a:rPr lang="en-US" altLang="zh-TW" dirty="0"/>
              <a:t>The naive 8-queens solver with </a:t>
            </a:r>
            <a:r>
              <a:rPr lang="en-US" altLang="zh-TW" baseline="-25000" dirty="0"/>
              <a:t>64</a:t>
            </a:r>
            <a:r>
              <a:rPr lang="en-US" altLang="zh-TW" dirty="0"/>
              <a:t>C</a:t>
            </a:r>
            <a:r>
              <a:rPr lang="en-US" altLang="zh-TW" baseline="-25000" dirty="0"/>
              <a:t>8</a:t>
            </a:r>
            <a:r>
              <a:rPr lang="en-US" altLang="zh-TW" dirty="0"/>
              <a:t> and 8</a:t>
            </a:r>
            <a:r>
              <a:rPr lang="en-US" altLang="zh-TW" baseline="30000" dirty="0"/>
              <a:t>8</a:t>
            </a:r>
            <a:r>
              <a:rPr lang="en-US" altLang="zh-TW" dirty="0"/>
              <a:t> time complexity. </a:t>
            </a:r>
          </a:p>
          <a:p>
            <a:pPr lvl="2"/>
            <a:r>
              <a:rPr lang="en-US" altLang="zh-TW" dirty="0"/>
              <a:t>The iterative solution for </a:t>
            </a:r>
            <a:r>
              <a:rPr lang="en-US" altLang="zh-TW" dirty="0" err="1"/>
              <a:t>UVa</a:t>
            </a:r>
            <a:r>
              <a:rPr lang="en-US" altLang="zh-TW" dirty="0"/>
              <a:t> 725 and </a:t>
            </a:r>
            <a:r>
              <a:rPr lang="en-US" altLang="zh-TW" dirty="0" err="1"/>
              <a:t>UVa</a:t>
            </a:r>
            <a:r>
              <a:rPr lang="en-US" altLang="zh-TW" dirty="0"/>
              <a:t> 11742, etc.</a:t>
            </a:r>
          </a:p>
          <a:p>
            <a:pPr lvl="2"/>
            <a:r>
              <a:rPr lang="en-US" altLang="zh-TW" dirty="0"/>
              <a:t>Usually ‘filter’ programs are written iteratively.</a:t>
            </a:r>
          </a:p>
          <a:p>
            <a:pPr lvl="1"/>
            <a:r>
              <a:rPr lang="en-US" altLang="zh-TW" dirty="0"/>
              <a:t>Programs that gradually build the solutions and immediately prune invalid partial solutions are called ‘</a:t>
            </a:r>
            <a:r>
              <a:rPr lang="en-US" altLang="zh-TW" b="1" dirty="0">
                <a:solidFill>
                  <a:srgbClr val="FF0000"/>
                </a:solidFill>
              </a:rPr>
              <a:t>generators</a:t>
            </a:r>
            <a:r>
              <a:rPr lang="en-US" altLang="zh-TW" dirty="0"/>
              <a:t>’.</a:t>
            </a:r>
          </a:p>
          <a:p>
            <a:pPr lvl="2"/>
            <a:r>
              <a:rPr lang="en-US" altLang="zh-TW" dirty="0"/>
              <a:t>The improved recursive 8-queens solver with its </a:t>
            </a:r>
            <a:r>
              <a:rPr lang="en-US" altLang="zh-TW" i="1" dirty="0"/>
              <a:t>sub</a:t>
            </a:r>
            <a:r>
              <a:rPr lang="en-US" altLang="zh-TW" dirty="0"/>
              <a:t>-</a:t>
            </a:r>
            <a:r>
              <a:rPr lang="en-US" altLang="zh-TW" i="1" dirty="0"/>
              <a:t>O</a:t>
            </a:r>
            <a:r>
              <a:rPr lang="en-US" altLang="zh-TW" dirty="0"/>
              <a:t>(</a:t>
            </a:r>
            <a:r>
              <a:rPr lang="en-US" altLang="zh-TW" i="1" dirty="0"/>
              <a:t>n</a:t>
            </a:r>
            <a:r>
              <a:rPr lang="en-US" altLang="zh-TW" dirty="0"/>
              <a:t>!) complexity plus diagonal checks. </a:t>
            </a:r>
          </a:p>
          <a:p>
            <a:pPr lvl="2"/>
            <a:r>
              <a:rPr lang="en-US" altLang="zh-TW" dirty="0"/>
              <a:t>Usually, ‘generator’ programs are easier to implement when written recursively as it gives us </a:t>
            </a:r>
            <a:r>
              <a:rPr lang="en-US" altLang="zh-TW" dirty="0">
                <a:solidFill>
                  <a:srgbClr val="FF0000"/>
                </a:solidFill>
              </a:rPr>
              <a:t>greater flexibility for pruning </a:t>
            </a:r>
            <a:r>
              <a:rPr lang="en-US" altLang="zh-TW" dirty="0"/>
              <a:t>the search space.</a:t>
            </a:r>
            <a:endParaRPr lang="zh-TW" altLang="en-US" dirty="0"/>
          </a:p>
        </p:txBody>
      </p:sp>
    </p:spTree>
    <p:extLst>
      <p:ext uri="{BB962C8B-B14F-4D97-AF65-F5344CB8AC3E}">
        <p14:creationId xmlns:p14="http://schemas.microsoft.com/office/powerpoint/2010/main" val="3020167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45</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1: Filtering versus Generating</a:t>
            </a:r>
          </a:p>
          <a:p>
            <a:pPr lvl="1"/>
            <a:r>
              <a:rPr lang="en-US" altLang="zh-TW" dirty="0"/>
              <a:t>Generally, filters are </a:t>
            </a:r>
            <a:r>
              <a:rPr lang="en-US" altLang="zh-TW" dirty="0">
                <a:solidFill>
                  <a:srgbClr val="FF0000"/>
                </a:solidFill>
              </a:rPr>
              <a:t>easier to code </a:t>
            </a:r>
            <a:r>
              <a:rPr lang="en-US" altLang="zh-TW" dirty="0"/>
              <a:t>but run </a:t>
            </a:r>
            <a:r>
              <a:rPr lang="en-US" altLang="zh-TW" dirty="0">
                <a:solidFill>
                  <a:srgbClr val="FF0000"/>
                </a:solidFill>
              </a:rPr>
              <a:t>slower</a:t>
            </a:r>
            <a:r>
              <a:rPr lang="en-US" altLang="zh-TW" dirty="0"/>
              <a:t>, given that it is usually far more difficult to prune more of the search space iteratively. </a:t>
            </a:r>
          </a:p>
          <a:p>
            <a:pPr lvl="1"/>
            <a:r>
              <a:rPr lang="en-US" altLang="zh-TW" dirty="0">
                <a:solidFill>
                  <a:srgbClr val="FF0000"/>
                </a:solidFill>
              </a:rPr>
              <a:t>Do the math </a:t>
            </a:r>
            <a:r>
              <a:rPr lang="en-US" altLang="zh-TW" dirty="0"/>
              <a:t>(complexity analysis) to</a:t>
            </a:r>
            <a:r>
              <a:rPr lang="zh-TW" altLang="en-US" dirty="0"/>
              <a:t> </a:t>
            </a:r>
            <a:r>
              <a:rPr lang="en-US" altLang="zh-TW" dirty="0"/>
              <a:t>see if a filter is good enough or if you need to create a generator.</a:t>
            </a:r>
            <a:endParaRPr lang="zh-TW" altLang="en-US" dirty="0"/>
          </a:p>
        </p:txBody>
      </p:sp>
    </p:spTree>
    <p:extLst>
      <p:ext uri="{BB962C8B-B14F-4D97-AF65-F5344CB8AC3E}">
        <p14:creationId xmlns:p14="http://schemas.microsoft.com/office/powerpoint/2010/main" val="1942613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2019/11/7</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46</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2: Prune Infeasible/Inferior Search Space Early</a:t>
            </a:r>
          </a:p>
          <a:p>
            <a:pPr lvl="1"/>
            <a:r>
              <a:rPr lang="en-US" altLang="zh-TW" dirty="0"/>
              <a:t>When generating solutions using recursive backtracking, we may</a:t>
            </a:r>
            <a:r>
              <a:rPr lang="zh-TW" altLang="en-US" dirty="0"/>
              <a:t> </a:t>
            </a:r>
            <a:r>
              <a:rPr lang="en-US" altLang="zh-TW" dirty="0"/>
              <a:t>encounter a partial solution that will </a:t>
            </a:r>
            <a:r>
              <a:rPr lang="en-US" altLang="zh-TW" dirty="0">
                <a:solidFill>
                  <a:srgbClr val="FF0000"/>
                </a:solidFill>
              </a:rPr>
              <a:t>never</a:t>
            </a:r>
            <a:r>
              <a:rPr lang="en-US" altLang="zh-TW" dirty="0"/>
              <a:t> lead to a full solution. </a:t>
            </a:r>
          </a:p>
          <a:p>
            <a:pPr lvl="1"/>
            <a:r>
              <a:rPr lang="en-US" altLang="zh-TW" dirty="0"/>
              <a:t>We can </a:t>
            </a:r>
            <a:r>
              <a:rPr lang="en-US" altLang="zh-TW" dirty="0">
                <a:solidFill>
                  <a:srgbClr val="FF0000"/>
                </a:solidFill>
              </a:rPr>
              <a:t>prune</a:t>
            </a:r>
            <a:r>
              <a:rPr lang="en-US" altLang="zh-TW" dirty="0"/>
              <a:t> the search</a:t>
            </a:r>
            <a:r>
              <a:rPr lang="zh-TW" altLang="en-US" dirty="0"/>
              <a:t> </a:t>
            </a:r>
            <a:r>
              <a:rPr lang="en-US" altLang="zh-TW" dirty="0"/>
              <a:t>there and explore other parts of the search space.</a:t>
            </a:r>
          </a:p>
          <a:p>
            <a:pPr lvl="1"/>
            <a:r>
              <a:rPr lang="en-US" altLang="zh-TW" dirty="0"/>
              <a:t>As a rule of thumb, the </a:t>
            </a:r>
            <a:r>
              <a:rPr lang="en-US" altLang="zh-TW" dirty="0">
                <a:solidFill>
                  <a:srgbClr val="FF0000"/>
                </a:solidFill>
              </a:rPr>
              <a:t>earlier</a:t>
            </a:r>
            <a:r>
              <a:rPr lang="en-US" altLang="zh-TW" dirty="0"/>
              <a:t> you can prune the</a:t>
            </a:r>
            <a:r>
              <a:rPr lang="zh-TW" altLang="en-US" dirty="0"/>
              <a:t> </a:t>
            </a:r>
            <a:r>
              <a:rPr lang="en-US" altLang="zh-TW" dirty="0"/>
              <a:t>search space, the better.</a:t>
            </a:r>
          </a:p>
          <a:p>
            <a:pPr lvl="1"/>
            <a:r>
              <a:rPr lang="en-US" altLang="zh-TW" dirty="0"/>
              <a:t>In other problems, we may be able to compute the ‘potential worth’ of a partial (and</a:t>
            </a:r>
            <a:r>
              <a:rPr lang="zh-TW" altLang="en-US" dirty="0"/>
              <a:t> </a:t>
            </a:r>
            <a:r>
              <a:rPr lang="en-US" altLang="zh-TW" dirty="0"/>
              <a:t>still valid) solution. </a:t>
            </a:r>
          </a:p>
          <a:p>
            <a:pPr lvl="2"/>
            <a:r>
              <a:rPr lang="en-US" altLang="zh-TW" dirty="0"/>
              <a:t>If the potential worth is </a:t>
            </a:r>
            <a:r>
              <a:rPr lang="en-US" altLang="zh-TW" dirty="0">
                <a:solidFill>
                  <a:srgbClr val="FF0000"/>
                </a:solidFill>
              </a:rPr>
              <a:t>inferior</a:t>
            </a:r>
            <a:r>
              <a:rPr lang="en-US" altLang="zh-TW" dirty="0"/>
              <a:t> to the worth of the current best found</a:t>
            </a:r>
            <a:r>
              <a:rPr lang="zh-TW" altLang="en-US" dirty="0"/>
              <a:t> </a:t>
            </a:r>
            <a:r>
              <a:rPr lang="en-US" altLang="zh-TW" dirty="0"/>
              <a:t>valid solution so far, we can prune the search there.</a:t>
            </a:r>
            <a:endParaRPr lang="zh-TW" altLang="en-US" dirty="0"/>
          </a:p>
        </p:txBody>
      </p:sp>
    </p:spTree>
    <p:extLst>
      <p:ext uri="{BB962C8B-B14F-4D97-AF65-F5344CB8AC3E}">
        <p14:creationId xmlns:p14="http://schemas.microsoft.com/office/powerpoint/2010/main" val="1002607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2019/11/7</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47</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3: Utilize Symmetries</a:t>
            </a:r>
          </a:p>
          <a:p>
            <a:pPr lvl="1"/>
            <a:r>
              <a:rPr lang="en-US" altLang="zh-TW" dirty="0"/>
              <a:t>Some problems have symmetries and we should try to exploit symmetries to reduce execution</a:t>
            </a:r>
            <a:r>
              <a:rPr lang="zh-TW" altLang="en-US" dirty="0"/>
              <a:t> </a:t>
            </a:r>
            <a:r>
              <a:rPr lang="en-US" altLang="zh-TW" dirty="0"/>
              <a:t>time! </a:t>
            </a:r>
          </a:p>
          <a:p>
            <a:pPr lvl="1"/>
            <a:r>
              <a:rPr lang="en-US" altLang="zh-TW" dirty="0"/>
              <a:t>In the 8-queens problem, there are 92 solutions but there are only 12 unique (or</a:t>
            </a:r>
            <a:r>
              <a:rPr lang="zh-TW" altLang="en-US" dirty="0"/>
              <a:t> </a:t>
            </a:r>
            <a:r>
              <a:rPr lang="en-US" altLang="zh-TW" dirty="0"/>
              <a:t>fundamental/canonical) solutions as there are rotational and line symmetries in the problem.</a:t>
            </a:r>
          </a:p>
          <a:p>
            <a:pPr lvl="1"/>
            <a:r>
              <a:rPr lang="en-US" altLang="zh-TW" dirty="0"/>
              <a:t>You can utilize this fact by only generating the 12 unique solutions and, if needed,</a:t>
            </a:r>
            <a:r>
              <a:rPr lang="zh-TW" altLang="en-US" dirty="0"/>
              <a:t> </a:t>
            </a:r>
            <a:r>
              <a:rPr lang="en-US" altLang="zh-TW" dirty="0"/>
              <a:t>generate the whole 92 by rotating and reflecting these 12 unique solutions. </a:t>
            </a:r>
          </a:p>
          <a:p>
            <a:pPr lvl="1"/>
            <a:r>
              <a:rPr lang="en-US" altLang="zh-TW" dirty="0"/>
              <a:t>However, we have to remark that it is true that </a:t>
            </a:r>
            <a:r>
              <a:rPr lang="en-US" altLang="zh-TW" dirty="0">
                <a:solidFill>
                  <a:srgbClr val="FF0000"/>
                </a:solidFill>
              </a:rPr>
              <a:t>sometimes</a:t>
            </a:r>
            <a:r>
              <a:rPr lang="en-US" altLang="zh-TW" dirty="0"/>
              <a:t> considering symmetries can</a:t>
            </a:r>
            <a:r>
              <a:rPr lang="zh-TW" altLang="en-US" dirty="0"/>
              <a:t> </a:t>
            </a:r>
            <a:r>
              <a:rPr lang="en-US" altLang="zh-TW" dirty="0"/>
              <a:t>actually complicate the code. </a:t>
            </a:r>
          </a:p>
          <a:p>
            <a:pPr lvl="1"/>
            <a:r>
              <a:rPr lang="en-US" altLang="zh-TW" dirty="0"/>
              <a:t>In competitive programming, this is usually not the best way</a:t>
            </a:r>
            <a:r>
              <a:rPr lang="zh-TW" altLang="en-US" dirty="0"/>
              <a:t> </a:t>
            </a:r>
            <a:r>
              <a:rPr lang="en-US" altLang="zh-TW" dirty="0"/>
              <a:t>(we want shorter code to minimize bugs). </a:t>
            </a:r>
          </a:p>
          <a:p>
            <a:pPr lvl="1"/>
            <a:r>
              <a:rPr lang="en-US" altLang="zh-TW" dirty="0"/>
              <a:t>If the </a:t>
            </a:r>
            <a:r>
              <a:rPr lang="en-US" altLang="zh-TW" dirty="0">
                <a:solidFill>
                  <a:srgbClr val="FF0000"/>
                </a:solidFill>
              </a:rPr>
              <a:t>gain</a:t>
            </a:r>
            <a:r>
              <a:rPr lang="en-US" altLang="zh-TW" dirty="0"/>
              <a:t> obtained by dealing with symmetry is</a:t>
            </a:r>
            <a:r>
              <a:rPr lang="zh-TW" altLang="en-US" dirty="0"/>
              <a:t> </a:t>
            </a:r>
            <a:r>
              <a:rPr lang="en-US" altLang="zh-TW" dirty="0">
                <a:solidFill>
                  <a:srgbClr val="FF0000"/>
                </a:solidFill>
              </a:rPr>
              <a:t>not significant </a:t>
            </a:r>
            <a:r>
              <a:rPr lang="en-US" altLang="zh-TW" dirty="0"/>
              <a:t>in solving the problem, just ignore this tip.</a:t>
            </a:r>
            <a:endParaRPr lang="zh-TW" altLang="en-US" dirty="0"/>
          </a:p>
        </p:txBody>
      </p:sp>
    </p:spTree>
    <p:extLst>
      <p:ext uri="{BB962C8B-B14F-4D97-AF65-F5344CB8AC3E}">
        <p14:creationId xmlns:p14="http://schemas.microsoft.com/office/powerpoint/2010/main" val="434484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2019/11/7</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48</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4: Pre-Computation a.k.a. Pre-Calculation</a:t>
            </a:r>
          </a:p>
          <a:p>
            <a:pPr lvl="1"/>
            <a:r>
              <a:rPr lang="en-US" altLang="zh-TW" dirty="0"/>
              <a:t>Sometimes it is helpful to generate tables or other data structures that accelerate the </a:t>
            </a:r>
            <a:r>
              <a:rPr lang="en-US" altLang="zh-TW" dirty="0">
                <a:solidFill>
                  <a:srgbClr val="FF0000"/>
                </a:solidFill>
              </a:rPr>
              <a:t>lookup</a:t>
            </a:r>
            <a:r>
              <a:rPr lang="zh-TW" altLang="en-US" dirty="0"/>
              <a:t> </a:t>
            </a:r>
            <a:r>
              <a:rPr lang="en-US" altLang="zh-TW" dirty="0"/>
              <a:t>of a result prior to the execution of the program itself. </a:t>
            </a:r>
          </a:p>
          <a:p>
            <a:pPr lvl="1"/>
            <a:r>
              <a:rPr lang="en-US" altLang="zh-TW" dirty="0"/>
              <a:t>This is called </a:t>
            </a:r>
            <a:r>
              <a:rPr lang="en-US" altLang="zh-TW" b="1" dirty="0">
                <a:solidFill>
                  <a:srgbClr val="FF0000"/>
                </a:solidFill>
              </a:rPr>
              <a:t>Pre-Computation</a:t>
            </a:r>
            <a:r>
              <a:rPr lang="en-US" altLang="zh-TW" dirty="0"/>
              <a:t>, in</a:t>
            </a:r>
            <a:r>
              <a:rPr lang="zh-TW" altLang="en-US" dirty="0"/>
              <a:t> </a:t>
            </a:r>
            <a:r>
              <a:rPr lang="en-US" altLang="zh-TW" dirty="0"/>
              <a:t>which one trades memory/space for time. </a:t>
            </a:r>
          </a:p>
          <a:p>
            <a:pPr lvl="1"/>
            <a:r>
              <a:rPr lang="en-US" altLang="zh-TW" dirty="0"/>
              <a:t>However, this technique can </a:t>
            </a:r>
            <a:r>
              <a:rPr lang="en-US" altLang="zh-TW" dirty="0">
                <a:solidFill>
                  <a:srgbClr val="FF0000"/>
                </a:solidFill>
              </a:rPr>
              <a:t>rarely be used </a:t>
            </a:r>
            <a:r>
              <a:rPr lang="en-US" altLang="zh-TW" dirty="0"/>
              <a:t>for</a:t>
            </a:r>
            <a:r>
              <a:rPr lang="zh-TW" altLang="en-US" dirty="0"/>
              <a:t> </a:t>
            </a:r>
            <a:r>
              <a:rPr lang="en-US" altLang="zh-TW" dirty="0"/>
              <a:t>recent programming contest problems.</a:t>
            </a:r>
          </a:p>
          <a:p>
            <a:pPr lvl="1"/>
            <a:r>
              <a:rPr lang="en-US" altLang="zh-TW" dirty="0"/>
              <a:t>That is, we can create a generator</a:t>
            </a:r>
            <a:r>
              <a:rPr lang="zh-TW" altLang="en-US" dirty="0"/>
              <a:t> </a:t>
            </a:r>
            <a:r>
              <a:rPr lang="en-US" altLang="zh-TW" dirty="0"/>
              <a:t>program (which takes some time to run) to fill this 2D array solution. </a:t>
            </a:r>
          </a:p>
          <a:p>
            <a:pPr lvl="1"/>
            <a:r>
              <a:rPr lang="en-US" altLang="zh-TW" dirty="0"/>
              <a:t>Afterwards, we can</a:t>
            </a:r>
            <a:r>
              <a:rPr lang="zh-TW" altLang="en-US" dirty="0"/>
              <a:t> </a:t>
            </a:r>
            <a:r>
              <a:rPr lang="en-US" altLang="zh-TW" dirty="0"/>
              <a:t>write another program to </a:t>
            </a:r>
            <a:r>
              <a:rPr lang="en-US" altLang="zh-TW" dirty="0">
                <a:solidFill>
                  <a:srgbClr val="FF0000"/>
                </a:solidFill>
              </a:rPr>
              <a:t>simply and quickly </a:t>
            </a:r>
            <a:r>
              <a:rPr lang="en-US" altLang="zh-TW" dirty="0"/>
              <a:t>print the correct permutations within the 92</a:t>
            </a:r>
            <a:r>
              <a:rPr lang="zh-TW" altLang="en-US" dirty="0"/>
              <a:t> </a:t>
            </a:r>
            <a:r>
              <a:rPr lang="en-US" altLang="zh-TW" dirty="0"/>
              <a:t>pre-calculated configurations that satisfy the problem constraints.</a:t>
            </a:r>
            <a:endParaRPr lang="zh-TW" altLang="en-US" dirty="0"/>
          </a:p>
        </p:txBody>
      </p:sp>
    </p:spTree>
    <p:extLst>
      <p:ext uri="{BB962C8B-B14F-4D97-AF65-F5344CB8AC3E}">
        <p14:creationId xmlns:p14="http://schemas.microsoft.com/office/powerpoint/2010/main" val="295956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2019/11/7</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49</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5: Try Solving the Problem Backwards</a:t>
            </a:r>
          </a:p>
          <a:p>
            <a:pPr lvl="1"/>
            <a:r>
              <a:rPr lang="en-US" altLang="zh-TW" dirty="0"/>
              <a:t>Some contest problems look far easier when they are solved ‘backwards’ (from a </a:t>
            </a:r>
            <a:r>
              <a:rPr lang="en-US" altLang="zh-TW" dirty="0">
                <a:solidFill>
                  <a:srgbClr val="FF0000"/>
                </a:solidFill>
              </a:rPr>
              <a:t>less</a:t>
            </a:r>
            <a:r>
              <a:rPr lang="zh-TW" altLang="en-US" dirty="0">
                <a:solidFill>
                  <a:srgbClr val="FF0000"/>
                </a:solidFill>
              </a:rPr>
              <a:t> </a:t>
            </a:r>
            <a:r>
              <a:rPr lang="en-US" altLang="zh-TW" dirty="0">
                <a:solidFill>
                  <a:srgbClr val="FF0000"/>
                </a:solidFill>
              </a:rPr>
              <a:t>obvious angle</a:t>
            </a:r>
            <a:r>
              <a:rPr lang="en-US" altLang="zh-TW" dirty="0"/>
              <a:t>) than when they are solved using a frontal attack (from the more obvious</a:t>
            </a:r>
            <a:r>
              <a:rPr lang="zh-TW" altLang="en-US" dirty="0"/>
              <a:t> </a:t>
            </a:r>
            <a:r>
              <a:rPr lang="en-US" altLang="zh-TW" dirty="0"/>
              <a:t>angle). </a:t>
            </a:r>
          </a:p>
          <a:p>
            <a:pPr lvl="1"/>
            <a:r>
              <a:rPr lang="en-US" altLang="zh-TW" dirty="0"/>
              <a:t>Be prepared to attempt </a:t>
            </a:r>
            <a:r>
              <a:rPr lang="en-US" altLang="zh-TW" dirty="0">
                <a:solidFill>
                  <a:srgbClr val="FF0000"/>
                </a:solidFill>
              </a:rPr>
              <a:t>unconventional</a:t>
            </a:r>
            <a:r>
              <a:rPr lang="en-US" altLang="zh-TW" dirty="0"/>
              <a:t> approaches to problems.</a:t>
            </a:r>
            <a:endParaRPr lang="zh-TW" altLang="en-US" dirty="0"/>
          </a:p>
        </p:txBody>
      </p:sp>
    </p:spTree>
    <p:extLst>
      <p:ext uri="{BB962C8B-B14F-4D97-AF65-F5344CB8AC3E}">
        <p14:creationId xmlns:p14="http://schemas.microsoft.com/office/powerpoint/2010/main" val="368545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Four Paradigms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a:t>
            </a:fld>
            <a:endParaRPr lang="en-US" altLang="zh-TW" dirty="0"/>
          </a:p>
        </p:txBody>
      </p:sp>
      <p:sp>
        <p:nvSpPr>
          <p:cNvPr id="6" name="內容版面配置區 5"/>
          <p:cNvSpPr>
            <a:spLocks noGrp="1"/>
          </p:cNvSpPr>
          <p:nvPr>
            <p:ph idx="1"/>
          </p:nvPr>
        </p:nvSpPr>
        <p:spPr/>
        <p:txBody>
          <a:bodyPr/>
          <a:lstStyle/>
          <a:p>
            <a:r>
              <a:rPr lang="en-US" altLang="zh-TW" dirty="0"/>
              <a:t>Consider an array A containing n ≤ 10K small integers, and each integer ≤ 100K </a:t>
            </a:r>
          </a:p>
          <a:p>
            <a:pPr lvl="1"/>
            <a:r>
              <a:rPr lang="en-US" altLang="zh-TW" dirty="0"/>
              <a:t>e.g. n = 7, A = {10, 7, 3, 5, 8, 2, 9}</a:t>
            </a:r>
          </a:p>
          <a:p>
            <a:r>
              <a:rPr lang="en-US" altLang="zh-TW" dirty="0"/>
              <a:t>Four different tasks to be solved.</a:t>
            </a:r>
          </a:p>
          <a:p>
            <a:pPr lvl="1"/>
            <a:r>
              <a:rPr lang="en-US" altLang="zh-TW" dirty="0"/>
              <a:t>Find the largest and the smallest element of A. </a:t>
            </a:r>
          </a:p>
          <a:p>
            <a:pPr lvl="2"/>
            <a:r>
              <a:rPr lang="en-US" altLang="zh-TW" dirty="0"/>
              <a:t>10 and 2 for the given example.</a:t>
            </a:r>
          </a:p>
          <a:p>
            <a:pPr lvl="1"/>
            <a:r>
              <a:rPr lang="en-US" altLang="zh-TW" dirty="0"/>
              <a:t>Find the kth smallest element in A. </a:t>
            </a:r>
          </a:p>
          <a:p>
            <a:pPr lvl="2"/>
            <a:r>
              <a:rPr lang="en-US" altLang="zh-TW" dirty="0"/>
              <a:t>If k = 2, the answer is 3 for the given example.</a:t>
            </a:r>
          </a:p>
          <a:p>
            <a:pPr lvl="1"/>
            <a:r>
              <a:rPr lang="en-US" altLang="zh-TW" dirty="0"/>
              <a:t>Find the largest gap g such that x, y ∈ A and g = |x − y|. </a:t>
            </a:r>
          </a:p>
          <a:p>
            <a:pPr lvl="2"/>
            <a:r>
              <a:rPr lang="en-US" altLang="zh-TW" dirty="0"/>
              <a:t>8 for the given example.</a:t>
            </a:r>
          </a:p>
          <a:p>
            <a:pPr lvl="1"/>
            <a:r>
              <a:rPr lang="en-US" altLang="zh-TW" dirty="0"/>
              <a:t>Find the longest increasing subsequence of A. </a:t>
            </a:r>
          </a:p>
          <a:p>
            <a:pPr lvl="2"/>
            <a:r>
              <a:rPr lang="en-US" altLang="zh-TW" dirty="0"/>
              <a:t>{3, 5, 8, 9} for the given example.</a:t>
            </a:r>
            <a:endParaRPr lang="zh-TW" altLang="en-US" dirty="0"/>
          </a:p>
        </p:txBody>
      </p:sp>
    </p:spTree>
    <p:extLst>
      <p:ext uri="{BB962C8B-B14F-4D97-AF65-F5344CB8AC3E}">
        <p14:creationId xmlns:p14="http://schemas.microsoft.com/office/powerpoint/2010/main" val="1989757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2019/11/7</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50</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5: Try Solving the Problem Backwards</a:t>
            </a:r>
          </a:p>
          <a:p>
            <a:pPr lvl="1"/>
            <a:r>
              <a:rPr lang="en-US" altLang="zh-TW" dirty="0" err="1"/>
              <a:t>UVa</a:t>
            </a:r>
            <a:r>
              <a:rPr lang="en-US" altLang="zh-TW" dirty="0"/>
              <a:t> 10360 - Rat Attack</a:t>
            </a:r>
          </a:p>
          <a:p>
            <a:pPr lvl="1"/>
            <a:r>
              <a:rPr lang="en-US" altLang="zh-TW" dirty="0"/>
              <a:t>Imagine a 2D</a:t>
            </a:r>
            <a:r>
              <a:rPr lang="zh-TW" altLang="en-US" dirty="0"/>
              <a:t> </a:t>
            </a:r>
            <a:r>
              <a:rPr lang="en-US" altLang="zh-TW" dirty="0"/>
              <a:t>array (up to 1024× 1024) containing rats. There are n ≤ 20000 rats spread across the cells.</a:t>
            </a:r>
            <a:r>
              <a:rPr lang="zh-TW" altLang="en-US" dirty="0"/>
              <a:t> </a:t>
            </a:r>
            <a:r>
              <a:rPr lang="en-US" altLang="zh-TW" dirty="0"/>
              <a:t>Determine which cell (x, y) should be gas-bombed so that the number of rats killed in</a:t>
            </a:r>
            <a:r>
              <a:rPr lang="zh-TW" altLang="en-US" dirty="0"/>
              <a:t> </a:t>
            </a:r>
            <a:r>
              <a:rPr lang="en-US" altLang="zh-TW" dirty="0"/>
              <a:t>a square box (x-d, y-d) to (</a:t>
            </a:r>
            <a:r>
              <a:rPr lang="en-US" altLang="zh-TW" dirty="0" err="1"/>
              <a:t>x+d</a:t>
            </a:r>
            <a:r>
              <a:rPr lang="en-US" altLang="zh-TW" dirty="0"/>
              <a:t>, </a:t>
            </a:r>
            <a:r>
              <a:rPr lang="en-US" altLang="zh-TW" dirty="0" err="1"/>
              <a:t>y+d</a:t>
            </a:r>
            <a:r>
              <a:rPr lang="en-US" altLang="zh-TW" dirty="0"/>
              <a:t>) is maximized. The value d is the power of the</a:t>
            </a:r>
            <a:r>
              <a:rPr lang="zh-TW" altLang="en-US" dirty="0"/>
              <a:t> </a:t>
            </a:r>
            <a:r>
              <a:rPr lang="en-US" altLang="zh-TW" dirty="0"/>
              <a:t>gas-bomb (d ≤ 50), see Figure.</a:t>
            </a:r>
            <a:endParaRPr lang="zh-TW" altLang="en-US" dirty="0"/>
          </a:p>
        </p:txBody>
      </p:sp>
      <p:pic>
        <p:nvPicPr>
          <p:cNvPr id="3" name="圖片 2">
            <a:extLst>
              <a:ext uri="{FF2B5EF4-FFF2-40B4-BE49-F238E27FC236}">
                <a16:creationId xmlns:a16="http://schemas.microsoft.com/office/drawing/2014/main" id="{2EF4DAAE-DD9F-4165-8305-51432C4D875B}"/>
              </a:ext>
            </a:extLst>
          </p:cNvPr>
          <p:cNvPicPr>
            <a:picLocks noChangeAspect="1"/>
          </p:cNvPicPr>
          <p:nvPr/>
        </p:nvPicPr>
        <p:blipFill>
          <a:blip r:embed="rId2">
            <a:lum bright="-20000" contrast="40000"/>
          </a:blip>
          <a:stretch>
            <a:fillRect/>
          </a:stretch>
        </p:blipFill>
        <p:spPr>
          <a:xfrm>
            <a:off x="2915816" y="3645024"/>
            <a:ext cx="3240360" cy="2838622"/>
          </a:xfrm>
          <a:prstGeom prst="rect">
            <a:avLst/>
          </a:prstGeom>
        </p:spPr>
      </p:pic>
    </p:spTree>
    <p:extLst>
      <p:ext uri="{BB962C8B-B14F-4D97-AF65-F5344CB8AC3E}">
        <p14:creationId xmlns:p14="http://schemas.microsoft.com/office/powerpoint/2010/main" val="197179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2019/11/7</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51</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5: Try Solving the Problem Backwards</a:t>
            </a:r>
          </a:p>
          <a:p>
            <a:pPr lvl="1"/>
            <a:r>
              <a:rPr lang="en-US" altLang="zh-TW" dirty="0"/>
              <a:t>An immediate solution is to attack this problem in the most </a:t>
            </a:r>
            <a:r>
              <a:rPr lang="en-US" altLang="zh-TW" dirty="0">
                <a:solidFill>
                  <a:srgbClr val="FF0000"/>
                </a:solidFill>
              </a:rPr>
              <a:t>obvious</a:t>
            </a:r>
            <a:r>
              <a:rPr lang="en-US" altLang="zh-TW" dirty="0"/>
              <a:t> fashion possible:</a:t>
            </a:r>
            <a:r>
              <a:rPr lang="zh-TW" altLang="en-US" dirty="0"/>
              <a:t> </a:t>
            </a:r>
            <a:r>
              <a:rPr lang="en-US" altLang="zh-TW" dirty="0"/>
              <a:t>bomb each of the 1024</a:t>
            </a:r>
            <a:r>
              <a:rPr lang="en-US" altLang="zh-TW" baseline="30000" dirty="0"/>
              <a:t>2</a:t>
            </a:r>
            <a:r>
              <a:rPr lang="en-US" altLang="zh-TW" dirty="0"/>
              <a:t> cells and select the most effective location. </a:t>
            </a:r>
          </a:p>
          <a:p>
            <a:pPr lvl="1"/>
            <a:r>
              <a:rPr lang="en-US" altLang="zh-TW" dirty="0"/>
              <a:t>For each bombed cell</a:t>
            </a:r>
            <a:r>
              <a:rPr lang="zh-TW" altLang="en-US" dirty="0"/>
              <a:t> </a:t>
            </a:r>
            <a:r>
              <a:rPr lang="en-US" altLang="zh-TW" dirty="0"/>
              <a:t>(x, y), we can perform an O(d</a:t>
            </a:r>
            <a:r>
              <a:rPr lang="en-US" altLang="zh-TW" baseline="30000" dirty="0"/>
              <a:t>2</a:t>
            </a:r>
            <a:r>
              <a:rPr lang="en-US" altLang="zh-TW" dirty="0"/>
              <a:t>) scan to count the number of rats killed within the square</a:t>
            </a:r>
            <a:r>
              <a:rPr lang="zh-TW" altLang="en-US" dirty="0"/>
              <a:t> </a:t>
            </a:r>
            <a:r>
              <a:rPr lang="en-US" altLang="zh-TW" dirty="0"/>
              <a:t>bombing</a:t>
            </a:r>
            <a:r>
              <a:rPr lang="zh-TW" altLang="en-US" dirty="0"/>
              <a:t> </a:t>
            </a:r>
            <a:r>
              <a:rPr lang="en-US" altLang="zh-TW" dirty="0"/>
              <a:t>radius. </a:t>
            </a:r>
          </a:p>
          <a:p>
            <a:pPr lvl="1"/>
            <a:r>
              <a:rPr lang="en-US" altLang="zh-TW" dirty="0"/>
              <a:t>For the worst case, when the array has size 1024</a:t>
            </a:r>
            <a:r>
              <a:rPr lang="en-US" altLang="zh-TW" baseline="30000" dirty="0"/>
              <a:t>2</a:t>
            </a:r>
            <a:r>
              <a:rPr lang="en-US" altLang="zh-TW" dirty="0"/>
              <a:t> and d = 50, this takes</a:t>
            </a:r>
            <a:r>
              <a:rPr lang="zh-TW" altLang="en-US" dirty="0"/>
              <a:t> </a:t>
            </a:r>
            <a:r>
              <a:rPr lang="en-US" altLang="zh-TW" dirty="0"/>
              <a:t>1024</a:t>
            </a:r>
            <a:r>
              <a:rPr lang="en-US" altLang="zh-TW" baseline="30000" dirty="0"/>
              <a:t>2</a:t>
            </a:r>
            <a:r>
              <a:rPr lang="en-US" altLang="zh-TW" dirty="0"/>
              <a:t> × 50</a:t>
            </a:r>
            <a:r>
              <a:rPr lang="en-US" altLang="zh-TW" baseline="30000" dirty="0"/>
              <a:t>2</a:t>
            </a:r>
            <a:r>
              <a:rPr lang="en-US" altLang="zh-TW" dirty="0"/>
              <a:t> = 2621M operations. </a:t>
            </a:r>
          </a:p>
          <a:p>
            <a:pPr lvl="1"/>
            <a:r>
              <a:rPr lang="en-US" altLang="zh-TW" dirty="0"/>
              <a:t>It will lead to TLE.</a:t>
            </a:r>
            <a:endParaRPr lang="zh-TW" altLang="en-US" dirty="0"/>
          </a:p>
        </p:txBody>
      </p:sp>
    </p:spTree>
    <p:extLst>
      <p:ext uri="{BB962C8B-B14F-4D97-AF65-F5344CB8AC3E}">
        <p14:creationId xmlns:p14="http://schemas.microsoft.com/office/powerpoint/2010/main" val="3789777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2019/11/7</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52</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5: Try Solving the Problem Backwards</a:t>
            </a:r>
          </a:p>
          <a:p>
            <a:pPr lvl="1"/>
            <a:r>
              <a:rPr lang="en-US" altLang="zh-TW" dirty="0"/>
              <a:t>Another option is to attack this problem </a:t>
            </a:r>
            <a:r>
              <a:rPr lang="en-US" altLang="zh-TW" dirty="0">
                <a:solidFill>
                  <a:srgbClr val="FF0000"/>
                </a:solidFill>
              </a:rPr>
              <a:t>backwards</a:t>
            </a:r>
            <a:r>
              <a:rPr lang="en-US" altLang="zh-TW" dirty="0"/>
              <a:t>: Create an array </a:t>
            </a:r>
            <a:r>
              <a:rPr lang="en-US" altLang="zh-TW" dirty="0" err="1"/>
              <a:t>int</a:t>
            </a:r>
            <a:r>
              <a:rPr lang="en-US" altLang="zh-TW" dirty="0"/>
              <a:t> killed[1024][1024]. </a:t>
            </a:r>
          </a:p>
          <a:p>
            <a:pPr lvl="1"/>
            <a:r>
              <a:rPr lang="en-US" altLang="zh-TW" dirty="0"/>
              <a:t>For each rat population at coordinate (x, y), add it to killed[</a:t>
            </a:r>
            <a:r>
              <a:rPr lang="en-US" altLang="zh-TW" dirty="0" err="1"/>
              <a:t>i</a:t>
            </a:r>
            <a:r>
              <a:rPr lang="en-US" altLang="zh-TW" dirty="0"/>
              <a:t>][j], where |</a:t>
            </a:r>
            <a:r>
              <a:rPr lang="en-US" altLang="zh-TW" dirty="0" err="1"/>
              <a:t>i</a:t>
            </a:r>
            <a:r>
              <a:rPr lang="en-US" altLang="zh-TW" dirty="0"/>
              <a:t>−x| ≤ d and |j − y| ≤ d. </a:t>
            </a:r>
          </a:p>
          <a:p>
            <a:pPr lvl="1"/>
            <a:r>
              <a:rPr lang="en-US" altLang="zh-TW" dirty="0"/>
              <a:t>This is because if a bomb was placed at (</a:t>
            </a:r>
            <a:r>
              <a:rPr lang="en-US" altLang="zh-TW" dirty="0" err="1"/>
              <a:t>i</a:t>
            </a:r>
            <a:r>
              <a:rPr lang="en-US" altLang="zh-TW" dirty="0"/>
              <a:t>, j), the rats at coordinate (x, y) will be killed. </a:t>
            </a:r>
          </a:p>
          <a:p>
            <a:pPr lvl="1"/>
            <a:r>
              <a:rPr lang="en-US" altLang="zh-TW" dirty="0"/>
              <a:t>This pre-processing takes O(n×d</a:t>
            </a:r>
            <a:r>
              <a:rPr lang="en-US" altLang="zh-TW" baseline="30000" dirty="0"/>
              <a:t>2</a:t>
            </a:r>
            <a:r>
              <a:rPr lang="en-US" altLang="zh-TW" dirty="0"/>
              <a:t>) operations. </a:t>
            </a:r>
          </a:p>
          <a:p>
            <a:pPr lvl="1"/>
            <a:r>
              <a:rPr lang="en-US" altLang="zh-TW" dirty="0"/>
              <a:t>Then, to determine the most optimal bombing position, we can simply find the coordinate of the highest entry in array killed, which can be done in 1024</a:t>
            </a:r>
            <a:r>
              <a:rPr lang="en-US" altLang="zh-TW" baseline="30000" dirty="0"/>
              <a:t>2</a:t>
            </a:r>
            <a:r>
              <a:rPr lang="en-US" altLang="zh-TW" dirty="0"/>
              <a:t> operations. </a:t>
            </a:r>
          </a:p>
          <a:p>
            <a:pPr lvl="1"/>
            <a:r>
              <a:rPr lang="en-US" altLang="zh-TW" dirty="0"/>
              <a:t>This approach only requires 20000×50</a:t>
            </a:r>
            <a:r>
              <a:rPr lang="en-US" altLang="zh-TW" baseline="30000" dirty="0"/>
              <a:t>2</a:t>
            </a:r>
            <a:r>
              <a:rPr lang="en-US" altLang="zh-TW" dirty="0"/>
              <a:t> + 1024</a:t>
            </a:r>
            <a:r>
              <a:rPr lang="en-US" altLang="zh-TW" baseline="30000" dirty="0"/>
              <a:t>2</a:t>
            </a:r>
            <a:r>
              <a:rPr lang="en-US" altLang="zh-TW" dirty="0"/>
              <a:t> = 51M operations for the worst test case (n = 20000, d = 50), ≈ 51 times faster than the frontal attack! </a:t>
            </a:r>
          </a:p>
          <a:p>
            <a:pPr lvl="1"/>
            <a:r>
              <a:rPr lang="en-US" altLang="zh-TW" dirty="0"/>
              <a:t>This is an AC solution.</a:t>
            </a:r>
            <a:endParaRPr lang="zh-TW" altLang="en-US" dirty="0"/>
          </a:p>
        </p:txBody>
      </p:sp>
    </p:spTree>
    <p:extLst>
      <p:ext uri="{BB962C8B-B14F-4D97-AF65-F5344CB8AC3E}">
        <p14:creationId xmlns:p14="http://schemas.microsoft.com/office/powerpoint/2010/main" val="842869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53</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6: Optimizing Your Source Code</a:t>
            </a:r>
          </a:p>
          <a:p>
            <a:pPr lvl="1"/>
            <a:r>
              <a:rPr lang="en-US" altLang="zh-TW" dirty="0"/>
              <a:t>A biased opinion: Use </a:t>
            </a:r>
            <a:r>
              <a:rPr lang="en-US" altLang="zh-TW" dirty="0">
                <a:solidFill>
                  <a:srgbClr val="FF0000"/>
                </a:solidFill>
              </a:rPr>
              <a:t>C++ </a:t>
            </a:r>
            <a:r>
              <a:rPr lang="en-US" altLang="zh-TW" dirty="0"/>
              <a:t>instead of Java. </a:t>
            </a:r>
          </a:p>
          <a:p>
            <a:pPr lvl="2"/>
            <a:r>
              <a:rPr lang="en-US" altLang="zh-TW" dirty="0"/>
              <a:t>An algorithm implemented using C++ usually runs faster than the one implemented in Java in many online judges. </a:t>
            </a:r>
          </a:p>
          <a:p>
            <a:pPr lvl="2"/>
            <a:r>
              <a:rPr lang="en-US" altLang="zh-TW" dirty="0"/>
              <a:t>Some programming contests give Java users extra time to account for the difference in performance.</a:t>
            </a:r>
          </a:p>
          <a:p>
            <a:pPr lvl="1"/>
            <a:r>
              <a:rPr lang="en-US" altLang="zh-TW" dirty="0"/>
              <a:t>For C/C++ users, use the faster C-style </a:t>
            </a:r>
            <a:r>
              <a:rPr lang="en-US" altLang="zh-TW" dirty="0" err="1">
                <a:solidFill>
                  <a:srgbClr val="FF0000"/>
                </a:solidFill>
              </a:rPr>
              <a:t>scanf</a:t>
            </a:r>
            <a:r>
              <a:rPr lang="en-US" altLang="zh-TW" dirty="0">
                <a:solidFill>
                  <a:srgbClr val="FF0000"/>
                </a:solidFill>
              </a:rPr>
              <a:t>/</a:t>
            </a:r>
            <a:r>
              <a:rPr lang="en-US" altLang="zh-TW" dirty="0" err="1">
                <a:solidFill>
                  <a:srgbClr val="FF0000"/>
                </a:solidFill>
              </a:rPr>
              <a:t>printf</a:t>
            </a:r>
            <a:r>
              <a:rPr lang="en-US" altLang="zh-TW" dirty="0">
                <a:solidFill>
                  <a:srgbClr val="FF0000"/>
                </a:solidFill>
              </a:rPr>
              <a:t> </a:t>
            </a:r>
            <a:r>
              <a:rPr lang="en-US" altLang="zh-TW" dirty="0"/>
              <a:t>rather than </a:t>
            </a:r>
            <a:r>
              <a:rPr lang="en-US" altLang="zh-TW" dirty="0" err="1"/>
              <a:t>cin</a:t>
            </a:r>
            <a:r>
              <a:rPr lang="en-US" altLang="zh-TW" dirty="0"/>
              <a:t>/</a:t>
            </a:r>
            <a:r>
              <a:rPr lang="en-US" altLang="zh-TW" dirty="0" err="1"/>
              <a:t>cout</a:t>
            </a:r>
            <a:r>
              <a:rPr lang="en-US" altLang="zh-TW" dirty="0"/>
              <a:t>. </a:t>
            </a:r>
          </a:p>
          <a:p>
            <a:pPr lvl="1"/>
            <a:r>
              <a:rPr lang="en-US" altLang="zh-TW" dirty="0"/>
              <a:t>For Java users, use the faster </a:t>
            </a:r>
            <a:r>
              <a:rPr lang="en-US" altLang="zh-TW" dirty="0" err="1">
                <a:solidFill>
                  <a:srgbClr val="FF0000"/>
                </a:solidFill>
              </a:rPr>
              <a:t>BufferedReader</a:t>
            </a:r>
            <a:r>
              <a:rPr lang="en-US" altLang="zh-TW" dirty="0">
                <a:solidFill>
                  <a:srgbClr val="FF0000"/>
                </a:solidFill>
              </a:rPr>
              <a:t>/</a:t>
            </a:r>
            <a:r>
              <a:rPr lang="en-US" altLang="zh-TW" dirty="0" err="1">
                <a:solidFill>
                  <a:srgbClr val="FF0000"/>
                </a:solidFill>
              </a:rPr>
              <a:t>BufferedWriter</a:t>
            </a:r>
            <a:r>
              <a:rPr lang="en-US" altLang="zh-TW" dirty="0">
                <a:solidFill>
                  <a:srgbClr val="FF0000"/>
                </a:solidFill>
              </a:rPr>
              <a:t> </a:t>
            </a:r>
            <a:r>
              <a:rPr lang="en-US" altLang="zh-TW" dirty="0"/>
              <a:t>classes as follows:</a:t>
            </a:r>
            <a:endParaRPr lang="zh-TW" altLang="en-US" dirty="0"/>
          </a:p>
        </p:txBody>
      </p:sp>
      <p:pic>
        <p:nvPicPr>
          <p:cNvPr id="3" name="圖片 2">
            <a:extLst>
              <a:ext uri="{FF2B5EF4-FFF2-40B4-BE49-F238E27FC236}">
                <a16:creationId xmlns:a16="http://schemas.microsoft.com/office/drawing/2014/main" id="{0E234F44-1E52-4112-B85B-2A99D92AFC93}"/>
              </a:ext>
            </a:extLst>
          </p:cNvPr>
          <p:cNvPicPr>
            <a:picLocks noChangeAspect="1"/>
          </p:cNvPicPr>
          <p:nvPr/>
        </p:nvPicPr>
        <p:blipFill>
          <a:blip r:embed="rId2">
            <a:lum bright="-20000" contrast="40000"/>
          </a:blip>
          <a:stretch>
            <a:fillRect/>
          </a:stretch>
        </p:blipFill>
        <p:spPr>
          <a:xfrm>
            <a:off x="1619672" y="4587285"/>
            <a:ext cx="6480720" cy="1888921"/>
          </a:xfrm>
          <a:prstGeom prst="rect">
            <a:avLst/>
          </a:prstGeom>
        </p:spPr>
      </p:pic>
    </p:spTree>
    <p:extLst>
      <p:ext uri="{BB962C8B-B14F-4D97-AF65-F5344CB8AC3E}">
        <p14:creationId xmlns:p14="http://schemas.microsoft.com/office/powerpoint/2010/main" val="32435375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54</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6: Optimizing Your Source Code</a:t>
            </a:r>
          </a:p>
          <a:p>
            <a:pPr lvl="1"/>
            <a:r>
              <a:rPr lang="en-US" altLang="zh-TW" dirty="0"/>
              <a:t>Use the </a:t>
            </a:r>
            <a:r>
              <a:rPr lang="en-US" altLang="zh-TW" dirty="0">
                <a:solidFill>
                  <a:srgbClr val="FF0000"/>
                </a:solidFill>
              </a:rPr>
              <a:t>expected O(n log n) but cache-friendly quicksort </a:t>
            </a:r>
            <a:r>
              <a:rPr lang="en-US" altLang="zh-TW" dirty="0"/>
              <a:t>in </a:t>
            </a:r>
            <a:r>
              <a:rPr lang="en-US" altLang="zh-TW" dirty="0">
                <a:solidFill>
                  <a:srgbClr val="FF0000"/>
                </a:solidFill>
              </a:rPr>
              <a:t>C++ STL algorithm::sort </a:t>
            </a:r>
            <a:r>
              <a:rPr lang="en-US" altLang="zh-TW" dirty="0"/>
              <a:t>(part of ‘</a:t>
            </a:r>
            <a:r>
              <a:rPr lang="en-US" altLang="zh-TW" dirty="0" err="1"/>
              <a:t>introsort</a:t>
            </a:r>
            <a:r>
              <a:rPr lang="en-US" altLang="zh-TW" dirty="0"/>
              <a:t>’) rather than the true O(n log n) but non cache-friendly heapsort (its root-to-leaf/leaf-to-root operations span a wide range of indices—lots of cache misses).</a:t>
            </a:r>
          </a:p>
          <a:p>
            <a:pPr lvl="1"/>
            <a:r>
              <a:rPr lang="en-US" altLang="zh-TW" dirty="0"/>
              <a:t>Access a 2D array in a </a:t>
            </a:r>
            <a:r>
              <a:rPr lang="en-US" altLang="zh-TW" dirty="0">
                <a:solidFill>
                  <a:srgbClr val="FF0000"/>
                </a:solidFill>
              </a:rPr>
              <a:t>row major fashion </a:t>
            </a:r>
            <a:r>
              <a:rPr lang="en-US" altLang="zh-TW" dirty="0"/>
              <a:t>(row by row) rather than in a column major fashion—multidimensional arrays are stored in a row-major order in memory.</a:t>
            </a:r>
          </a:p>
          <a:p>
            <a:pPr lvl="1"/>
            <a:r>
              <a:rPr lang="en-US" altLang="zh-TW" dirty="0">
                <a:solidFill>
                  <a:srgbClr val="FF0000"/>
                </a:solidFill>
              </a:rPr>
              <a:t>Bit manipulation </a:t>
            </a:r>
            <a:r>
              <a:rPr lang="en-US" altLang="zh-TW" dirty="0"/>
              <a:t>on the built-in integer data types (up to the 64-bit integer) is more efficient than index manipulation in an array of </a:t>
            </a:r>
            <a:r>
              <a:rPr lang="en-US" altLang="zh-TW" dirty="0" err="1"/>
              <a:t>booleans</a:t>
            </a:r>
            <a:r>
              <a:rPr lang="en-US" altLang="zh-TW" dirty="0"/>
              <a:t>.</a:t>
            </a:r>
          </a:p>
          <a:p>
            <a:pPr lvl="2"/>
            <a:r>
              <a:rPr lang="en-US" altLang="zh-TW" dirty="0"/>
              <a:t>If we need more than 64 bits, use the </a:t>
            </a:r>
            <a:r>
              <a:rPr lang="en-US" altLang="zh-TW" dirty="0">
                <a:solidFill>
                  <a:srgbClr val="FF0000"/>
                </a:solidFill>
              </a:rPr>
              <a:t>C++ STL </a:t>
            </a:r>
            <a:r>
              <a:rPr lang="en-US" altLang="zh-TW" dirty="0" err="1">
                <a:solidFill>
                  <a:srgbClr val="FF0000"/>
                </a:solidFill>
              </a:rPr>
              <a:t>bitset</a:t>
            </a:r>
            <a:r>
              <a:rPr lang="en-US" altLang="zh-TW" dirty="0">
                <a:solidFill>
                  <a:srgbClr val="FF0000"/>
                </a:solidFill>
              </a:rPr>
              <a:t> </a:t>
            </a:r>
            <a:r>
              <a:rPr lang="en-US" altLang="zh-TW" dirty="0"/>
              <a:t>rather than vector&lt;bool&gt;.</a:t>
            </a:r>
            <a:endParaRPr lang="zh-TW" altLang="en-US" dirty="0"/>
          </a:p>
        </p:txBody>
      </p:sp>
    </p:spTree>
    <p:extLst>
      <p:ext uri="{BB962C8B-B14F-4D97-AF65-F5344CB8AC3E}">
        <p14:creationId xmlns:p14="http://schemas.microsoft.com/office/powerpoint/2010/main" val="1692478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55</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6: Optimizing Your Source Code</a:t>
            </a:r>
          </a:p>
          <a:p>
            <a:pPr lvl="1"/>
            <a:r>
              <a:rPr lang="en-US" altLang="zh-TW" dirty="0"/>
              <a:t>Use </a:t>
            </a:r>
            <a:r>
              <a:rPr lang="en-US" altLang="zh-TW" dirty="0">
                <a:solidFill>
                  <a:srgbClr val="FF0000"/>
                </a:solidFill>
              </a:rPr>
              <a:t>lower level data structures/types </a:t>
            </a:r>
            <a:r>
              <a:rPr lang="en-US" altLang="zh-TW" dirty="0"/>
              <a:t>at all times if you do not need the extra functionality in the higher level (or larger) ones. </a:t>
            </a:r>
          </a:p>
          <a:p>
            <a:pPr lvl="2"/>
            <a:r>
              <a:rPr lang="en-US" altLang="zh-TW" dirty="0"/>
              <a:t>For example, use an </a:t>
            </a:r>
            <a:r>
              <a:rPr lang="en-US" altLang="zh-TW" dirty="0">
                <a:solidFill>
                  <a:srgbClr val="FF0000"/>
                </a:solidFill>
              </a:rPr>
              <a:t>array</a:t>
            </a:r>
            <a:r>
              <a:rPr lang="en-US" altLang="zh-TW" dirty="0"/>
              <a:t> with a slightly larger size than the maximum size of input instead of using resizable vectors. </a:t>
            </a:r>
          </a:p>
          <a:p>
            <a:pPr lvl="2"/>
            <a:r>
              <a:rPr lang="en-US" altLang="zh-TW" dirty="0"/>
              <a:t>Also, use </a:t>
            </a:r>
            <a:r>
              <a:rPr lang="en-US" altLang="zh-TW" dirty="0">
                <a:solidFill>
                  <a:srgbClr val="FF0000"/>
                </a:solidFill>
              </a:rPr>
              <a:t>32-bit </a:t>
            </a:r>
            <a:r>
              <a:rPr lang="en-US" altLang="zh-TW" dirty="0" err="1">
                <a:solidFill>
                  <a:srgbClr val="FF0000"/>
                </a:solidFill>
              </a:rPr>
              <a:t>ints</a:t>
            </a:r>
            <a:r>
              <a:rPr lang="en-US" altLang="zh-TW" dirty="0">
                <a:solidFill>
                  <a:srgbClr val="FF0000"/>
                </a:solidFill>
              </a:rPr>
              <a:t> </a:t>
            </a:r>
            <a:r>
              <a:rPr lang="en-US" altLang="zh-TW" dirty="0"/>
              <a:t>instead of 64-bit long longs as the 32-bit </a:t>
            </a:r>
            <a:r>
              <a:rPr lang="en-US" altLang="zh-TW" dirty="0" err="1"/>
              <a:t>int</a:t>
            </a:r>
            <a:r>
              <a:rPr lang="en-US" altLang="zh-TW" dirty="0"/>
              <a:t> is faster in most 32-bit online judge systems.</a:t>
            </a:r>
          </a:p>
          <a:p>
            <a:pPr lvl="1"/>
            <a:r>
              <a:rPr lang="en-US" altLang="zh-TW" dirty="0"/>
              <a:t>For Java, use the faster </a:t>
            </a:r>
            <a:r>
              <a:rPr lang="en-US" altLang="zh-TW" dirty="0" err="1">
                <a:solidFill>
                  <a:srgbClr val="FF0000"/>
                </a:solidFill>
              </a:rPr>
              <a:t>ArrayList</a:t>
            </a:r>
            <a:r>
              <a:rPr lang="en-US" altLang="zh-TW" dirty="0"/>
              <a:t> (and </a:t>
            </a:r>
            <a:r>
              <a:rPr lang="en-US" altLang="zh-TW" dirty="0" err="1"/>
              <a:t>StringBuilder</a:t>
            </a:r>
            <a:r>
              <a:rPr lang="en-US" altLang="zh-TW" dirty="0"/>
              <a:t>) rather than Vector (and </a:t>
            </a:r>
            <a:r>
              <a:rPr lang="en-US" altLang="zh-TW" dirty="0" err="1"/>
              <a:t>StringBuffer</a:t>
            </a:r>
            <a:r>
              <a:rPr lang="en-US" altLang="zh-TW" dirty="0"/>
              <a:t>). </a:t>
            </a:r>
          </a:p>
          <a:p>
            <a:pPr lvl="2"/>
            <a:r>
              <a:rPr lang="en-US" altLang="zh-TW" dirty="0"/>
              <a:t>Java Vectors and </a:t>
            </a:r>
            <a:r>
              <a:rPr lang="en-US" altLang="zh-TW" dirty="0" err="1"/>
              <a:t>StringBuffers</a:t>
            </a:r>
            <a:r>
              <a:rPr lang="en-US" altLang="zh-TW" dirty="0"/>
              <a:t> are thread safe but this feature is not needed in competitive programming. </a:t>
            </a:r>
          </a:p>
          <a:p>
            <a:pPr lvl="2"/>
            <a:r>
              <a:rPr lang="en-US" altLang="zh-TW" dirty="0"/>
              <a:t>Note: In this book, we will stick with Vectors to avoid confusing bilingual C++ and Java readers who use both the C++ STL vector and Java Vector.</a:t>
            </a:r>
            <a:endParaRPr lang="zh-TW" altLang="en-US" dirty="0"/>
          </a:p>
        </p:txBody>
      </p:sp>
    </p:spTree>
    <p:extLst>
      <p:ext uri="{BB962C8B-B14F-4D97-AF65-F5344CB8AC3E}">
        <p14:creationId xmlns:p14="http://schemas.microsoft.com/office/powerpoint/2010/main" val="1401172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56</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6: Optimizing Your Source Code</a:t>
            </a:r>
          </a:p>
          <a:p>
            <a:pPr lvl="1"/>
            <a:r>
              <a:rPr lang="en-US" altLang="zh-TW" dirty="0"/>
              <a:t>Declare most data structures (especially the bulky ones, e.g. large arrays) </a:t>
            </a:r>
            <a:r>
              <a:rPr lang="en-US" altLang="zh-TW" dirty="0">
                <a:solidFill>
                  <a:srgbClr val="FF0000"/>
                </a:solidFill>
              </a:rPr>
              <a:t>once</a:t>
            </a:r>
            <a:r>
              <a:rPr lang="en-US" altLang="zh-TW" dirty="0"/>
              <a:t> by placing them in </a:t>
            </a:r>
            <a:r>
              <a:rPr lang="en-US" altLang="zh-TW" dirty="0">
                <a:solidFill>
                  <a:srgbClr val="FF0000"/>
                </a:solidFill>
              </a:rPr>
              <a:t>global</a:t>
            </a:r>
            <a:r>
              <a:rPr lang="en-US" altLang="zh-TW" dirty="0"/>
              <a:t> scope. </a:t>
            </a:r>
          </a:p>
          <a:p>
            <a:pPr lvl="2"/>
            <a:r>
              <a:rPr lang="en-US" altLang="zh-TW" dirty="0"/>
              <a:t>Allocate enough memory to deal with the largest input of the problem. </a:t>
            </a:r>
          </a:p>
          <a:p>
            <a:pPr lvl="2"/>
            <a:r>
              <a:rPr lang="en-US" altLang="zh-TW" dirty="0"/>
              <a:t>This way, we do not have to pass the data structures around as function arguments. </a:t>
            </a:r>
          </a:p>
          <a:p>
            <a:pPr lvl="2"/>
            <a:r>
              <a:rPr lang="en-US" altLang="zh-TW" dirty="0"/>
              <a:t>For problems with multiple test cases, simply </a:t>
            </a:r>
            <a:r>
              <a:rPr lang="en-US" altLang="zh-TW" dirty="0">
                <a:solidFill>
                  <a:srgbClr val="FF0000"/>
                </a:solidFill>
              </a:rPr>
              <a:t>clear/reset </a:t>
            </a:r>
            <a:r>
              <a:rPr lang="en-US" altLang="zh-TW" dirty="0"/>
              <a:t>the contents of the data structure before dealing with each test case.</a:t>
            </a:r>
            <a:endParaRPr lang="zh-TW" altLang="en-US" dirty="0"/>
          </a:p>
        </p:txBody>
      </p:sp>
    </p:spTree>
    <p:extLst>
      <p:ext uri="{BB962C8B-B14F-4D97-AF65-F5344CB8AC3E}">
        <p14:creationId xmlns:p14="http://schemas.microsoft.com/office/powerpoint/2010/main" val="1844012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57</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6: Optimizing Your Source Code</a:t>
            </a:r>
          </a:p>
          <a:p>
            <a:pPr lvl="1"/>
            <a:r>
              <a:rPr lang="en-US" altLang="zh-TW" dirty="0"/>
              <a:t>When you have the option to write your code either iteratively or recursively, choose the </a:t>
            </a:r>
            <a:r>
              <a:rPr lang="en-US" altLang="zh-TW" dirty="0">
                <a:solidFill>
                  <a:srgbClr val="FF0000"/>
                </a:solidFill>
              </a:rPr>
              <a:t>iterative</a:t>
            </a:r>
            <a:r>
              <a:rPr lang="en-US" altLang="zh-TW" dirty="0"/>
              <a:t> version. </a:t>
            </a:r>
          </a:p>
          <a:p>
            <a:pPr lvl="2"/>
            <a:r>
              <a:rPr lang="en-US" altLang="zh-TW" dirty="0"/>
              <a:t>Example: The iterative C++ STL next permutation and iterative subset generation techniques using bitmask are (far) faster than if you write similar routines recursively (mainly due to overheads in function calls).</a:t>
            </a:r>
          </a:p>
          <a:p>
            <a:pPr lvl="1"/>
            <a:r>
              <a:rPr lang="en-US" altLang="zh-TW" dirty="0"/>
              <a:t>Array access in (nested) loops can be </a:t>
            </a:r>
            <a:r>
              <a:rPr lang="en-US" altLang="zh-TW" dirty="0">
                <a:solidFill>
                  <a:srgbClr val="FF0000"/>
                </a:solidFill>
              </a:rPr>
              <a:t>slow</a:t>
            </a:r>
            <a:r>
              <a:rPr lang="en-US" altLang="zh-TW" dirty="0"/>
              <a:t>. </a:t>
            </a:r>
          </a:p>
          <a:p>
            <a:pPr lvl="2"/>
            <a:r>
              <a:rPr lang="en-US" altLang="zh-TW" dirty="0"/>
              <a:t>If you have an array A and you frequently access the value of A[</a:t>
            </a:r>
            <a:r>
              <a:rPr lang="en-US" altLang="zh-TW" dirty="0" err="1"/>
              <a:t>i</a:t>
            </a:r>
            <a:r>
              <a:rPr lang="en-US" altLang="zh-TW" dirty="0"/>
              <a:t>] (without changing it) in (nested) loops, it may be beneficial to use a local variable temp = A[</a:t>
            </a:r>
            <a:r>
              <a:rPr lang="en-US" altLang="zh-TW" dirty="0" err="1"/>
              <a:t>i</a:t>
            </a:r>
            <a:r>
              <a:rPr lang="en-US" altLang="zh-TW" dirty="0"/>
              <a:t>] and works with temp instead.</a:t>
            </a:r>
          </a:p>
          <a:p>
            <a:pPr lvl="1"/>
            <a:r>
              <a:rPr lang="en-US" altLang="zh-TW" dirty="0"/>
              <a:t>In C/C++, </a:t>
            </a:r>
            <a:r>
              <a:rPr lang="en-US" altLang="zh-TW" i="1" dirty="0"/>
              <a:t>appropriate </a:t>
            </a:r>
            <a:r>
              <a:rPr lang="en-US" altLang="zh-TW" dirty="0"/>
              <a:t>usage of </a:t>
            </a:r>
            <a:r>
              <a:rPr lang="en-US" altLang="zh-TW" dirty="0">
                <a:solidFill>
                  <a:srgbClr val="FF0000"/>
                </a:solidFill>
              </a:rPr>
              <a:t>macros</a:t>
            </a:r>
            <a:r>
              <a:rPr lang="en-US" altLang="zh-TW" dirty="0"/>
              <a:t> or </a:t>
            </a:r>
            <a:r>
              <a:rPr lang="en-US" altLang="zh-TW" dirty="0">
                <a:solidFill>
                  <a:srgbClr val="FF0000"/>
                </a:solidFill>
              </a:rPr>
              <a:t>inline functions </a:t>
            </a:r>
            <a:r>
              <a:rPr lang="en-US" altLang="zh-TW" dirty="0"/>
              <a:t>can reduce runtime.</a:t>
            </a:r>
          </a:p>
        </p:txBody>
      </p:sp>
    </p:spTree>
    <p:extLst>
      <p:ext uri="{BB962C8B-B14F-4D97-AF65-F5344CB8AC3E}">
        <p14:creationId xmlns:p14="http://schemas.microsoft.com/office/powerpoint/2010/main" val="15158728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58</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6: Optimizing Your Source Code</a:t>
            </a:r>
          </a:p>
          <a:p>
            <a:pPr lvl="1"/>
            <a:r>
              <a:rPr lang="en-US" altLang="zh-TW" dirty="0"/>
              <a:t>For C++ users: Using </a:t>
            </a:r>
            <a:r>
              <a:rPr lang="en-US" altLang="zh-TW" dirty="0">
                <a:solidFill>
                  <a:srgbClr val="FF0000"/>
                </a:solidFill>
              </a:rPr>
              <a:t>C-style character arrays </a:t>
            </a:r>
            <a:r>
              <a:rPr lang="en-US" altLang="zh-TW" dirty="0"/>
              <a:t>will yield faster execution than when using the C++ STL string. </a:t>
            </a:r>
          </a:p>
          <a:p>
            <a:pPr lvl="1"/>
            <a:r>
              <a:rPr lang="en-US" altLang="zh-TW" dirty="0"/>
              <a:t>For Java users: Be careful with String manipulation as Java String objects are immutable. </a:t>
            </a:r>
          </a:p>
          <a:p>
            <a:pPr lvl="2"/>
            <a:r>
              <a:rPr lang="en-US" altLang="zh-TW" dirty="0"/>
              <a:t>Operations on Java Strings can thus be very slow. </a:t>
            </a:r>
          </a:p>
          <a:p>
            <a:pPr lvl="2"/>
            <a:r>
              <a:rPr lang="en-US" altLang="zh-TW" dirty="0"/>
              <a:t>Use Java </a:t>
            </a:r>
            <a:r>
              <a:rPr lang="en-US" altLang="zh-TW" dirty="0" err="1">
                <a:solidFill>
                  <a:srgbClr val="FF0000"/>
                </a:solidFill>
              </a:rPr>
              <a:t>StringBuilder</a:t>
            </a:r>
            <a:r>
              <a:rPr lang="en-US" altLang="zh-TW" dirty="0"/>
              <a:t> instead.</a:t>
            </a:r>
          </a:p>
        </p:txBody>
      </p:sp>
    </p:spTree>
    <p:extLst>
      <p:ext uri="{BB962C8B-B14F-4D97-AF65-F5344CB8AC3E}">
        <p14:creationId xmlns:p14="http://schemas.microsoft.com/office/powerpoint/2010/main" val="877813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Tips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59</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Tip 7: Use Better Data Structures &amp; Algorithms</a:t>
            </a:r>
          </a:p>
          <a:p>
            <a:pPr lvl="1"/>
            <a:r>
              <a:rPr lang="en-US" altLang="zh-TW" dirty="0"/>
              <a:t>Using </a:t>
            </a:r>
            <a:r>
              <a:rPr lang="en-US" altLang="zh-TW" dirty="0">
                <a:solidFill>
                  <a:srgbClr val="FF0000"/>
                </a:solidFill>
              </a:rPr>
              <a:t>better data structures and algorithms </a:t>
            </a:r>
            <a:r>
              <a:rPr lang="en-US" altLang="zh-TW" dirty="0"/>
              <a:t>will always outperform any optimizations mentioned in Tips 1-6 above. </a:t>
            </a:r>
          </a:p>
          <a:p>
            <a:pPr lvl="1"/>
            <a:r>
              <a:rPr lang="en-US" altLang="zh-TW" dirty="0"/>
              <a:t>If you are sure that you have written your fastest Complete Search code, but it is still judged as TLE, </a:t>
            </a:r>
            <a:r>
              <a:rPr lang="en-US" altLang="zh-TW" dirty="0">
                <a:solidFill>
                  <a:srgbClr val="FF0000"/>
                </a:solidFill>
              </a:rPr>
              <a:t>abandon the Complete Search approach</a:t>
            </a:r>
            <a:r>
              <a:rPr lang="en-US" altLang="zh-TW" dirty="0"/>
              <a:t>.</a:t>
            </a:r>
          </a:p>
        </p:txBody>
      </p:sp>
    </p:spTree>
    <p:extLst>
      <p:ext uri="{BB962C8B-B14F-4D97-AF65-F5344CB8AC3E}">
        <p14:creationId xmlns:p14="http://schemas.microsoft.com/office/powerpoint/2010/main" val="204961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Task 1</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a:t>
            </a:fld>
            <a:endParaRPr lang="en-US" altLang="zh-TW" dirty="0"/>
          </a:p>
        </p:txBody>
      </p:sp>
      <p:sp>
        <p:nvSpPr>
          <p:cNvPr id="6" name="內容版面配置區 5"/>
          <p:cNvSpPr>
            <a:spLocks noGrp="1"/>
          </p:cNvSpPr>
          <p:nvPr>
            <p:ph idx="1"/>
          </p:nvPr>
        </p:nvSpPr>
        <p:spPr/>
        <p:txBody>
          <a:bodyPr/>
          <a:lstStyle/>
          <a:p>
            <a:r>
              <a:rPr lang="en-US" altLang="zh-TW" dirty="0"/>
              <a:t>Find the largest and the smallest element of A. (10 and 2 for the given example.)</a:t>
            </a:r>
          </a:p>
          <a:p>
            <a:pPr lvl="2"/>
            <a:r>
              <a:rPr lang="en-US" altLang="zh-TW" dirty="0"/>
              <a:t>Try each element of A and check if it is the current largest (or smallest) element seen so far. </a:t>
            </a:r>
          </a:p>
          <a:p>
            <a:pPr lvl="2"/>
            <a:r>
              <a:rPr lang="en-US" altLang="zh-TW" dirty="0"/>
              <a:t>This is an O(n) Complete Search solution.</a:t>
            </a:r>
          </a:p>
        </p:txBody>
      </p:sp>
    </p:spTree>
    <p:extLst>
      <p:ext uri="{BB962C8B-B14F-4D97-AF65-F5344CB8AC3E}">
        <p14:creationId xmlns:p14="http://schemas.microsoft.com/office/powerpoint/2010/main" val="21183750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60</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(One Loop, Linear Scan)</a:t>
            </a:r>
          </a:p>
          <a:p>
            <a:pPr lvl="1"/>
            <a:r>
              <a:rPr lang="en-US" altLang="zh-TW" dirty="0" err="1"/>
              <a:t>UVa</a:t>
            </a:r>
            <a:r>
              <a:rPr lang="en-US" altLang="zh-TW" dirty="0"/>
              <a:t> 00102 - Ecological Bin Packing (just try all 6 possible combinations)</a:t>
            </a:r>
          </a:p>
          <a:p>
            <a:pPr lvl="1"/>
            <a:r>
              <a:rPr lang="en-US" altLang="zh-TW" dirty="0" err="1"/>
              <a:t>UVa</a:t>
            </a:r>
            <a:r>
              <a:rPr lang="en-US" altLang="zh-TW" dirty="0"/>
              <a:t> 00256 - </a:t>
            </a:r>
            <a:r>
              <a:rPr lang="en-US" altLang="zh-TW" dirty="0" err="1"/>
              <a:t>Quirksome</a:t>
            </a:r>
            <a:r>
              <a:rPr lang="en-US" altLang="zh-TW" dirty="0"/>
              <a:t> Squares (brute force, math, pre-calculate-able)</a:t>
            </a:r>
          </a:p>
          <a:p>
            <a:pPr lvl="1"/>
            <a:r>
              <a:rPr lang="en-US" altLang="zh-TW" b="1" dirty="0" err="1"/>
              <a:t>UVa</a:t>
            </a:r>
            <a:r>
              <a:rPr lang="en-US" altLang="zh-TW" b="1" dirty="0"/>
              <a:t> 00927 - Integer Sequence from ... * </a:t>
            </a:r>
            <a:r>
              <a:rPr lang="en-US" altLang="zh-TW" dirty="0"/>
              <a:t>(use sum of arithmetic series)</a:t>
            </a:r>
          </a:p>
          <a:p>
            <a:pPr lvl="1"/>
            <a:r>
              <a:rPr lang="en-US" altLang="zh-TW" b="1" dirty="0" err="1"/>
              <a:t>UVa</a:t>
            </a:r>
            <a:r>
              <a:rPr lang="en-US" altLang="zh-TW" b="1" dirty="0"/>
              <a:t> 01237 - Expert Enough * </a:t>
            </a:r>
            <a:r>
              <a:rPr lang="en-US" altLang="zh-TW" dirty="0"/>
              <a:t>(LA 4142, Jakarta08, input is small)</a:t>
            </a:r>
          </a:p>
          <a:p>
            <a:pPr lvl="1"/>
            <a:r>
              <a:rPr lang="en-US" altLang="zh-TW" b="1" dirty="0" err="1"/>
              <a:t>UVa</a:t>
            </a:r>
            <a:r>
              <a:rPr lang="en-US" altLang="zh-TW" b="1" dirty="0"/>
              <a:t> 10976 - Fractions Again ? * </a:t>
            </a:r>
            <a:r>
              <a:rPr lang="en-US" altLang="zh-TW" dirty="0"/>
              <a:t>(total solutions is asked upfront; therefore do brute force twice)</a:t>
            </a:r>
          </a:p>
          <a:p>
            <a:pPr lvl="1"/>
            <a:r>
              <a:rPr lang="en-US" altLang="zh-TW" dirty="0" err="1"/>
              <a:t>UVa</a:t>
            </a:r>
            <a:r>
              <a:rPr lang="en-US" altLang="zh-TW" dirty="0"/>
              <a:t> 11001 - Necklace (brute force math, maximize function)</a:t>
            </a:r>
          </a:p>
          <a:p>
            <a:pPr lvl="1"/>
            <a:r>
              <a:rPr lang="en-US" altLang="zh-TW" dirty="0" err="1"/>
              <a:t>UVa</a:t>
            </a:r>
            <a:r>
              <a:rPr lang="en-US" altLang="zh-TW" dirty="0"/>
              <a:t> 11078 - Open Credit System (one linear scan)</a:t>
            </a:r>
          </a:p>
        </p:txBody>
      </p:sp>
    </p:spTree>
    <p:extLst>
      <p:ext uri="{BB962C8B-B14F-4D97-AF65-F5344CB8AC3E}">
        <p14:creationId xmlns:p14="http://schemas.microsoft.com/office/powerpoint/2010/main" val="3634378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61</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(Two Nested Loops)</a:t>
            </a:r>
          </a:p>
          <a:p>
            <a:pPr lvl="1"/>
            <a:r>
              <a:rPr lang="en-US" altLang="zh-TW" dirty="0" err="1"/>
              <a:t>UVa</a:t>
            </a:r>
            <a:r>
              <a:rPr lang="en-US" altLang="zh-TW" dirty="0"/>
              <a:t> 00105 - The Skyline Problem (height map, sweep left-right)</a:t>
            </a:r>
          </a:p>
          <a:p>
            <a:pPr lvl="1"/>
            <a:r>
              <a:rPr lang="en-US" altLang="zh-TW" dirty="0" err="1"/>
              <a:t>UVa</a:t>
            </a:r>
            <a:r>
              <a:rPr lang="en-US" altLang="zh-TW" dirty="0"/>
              <a:t> 00347 - Run, Run, Runaround ... (simulate the process)</a:t>
            </a:r>
          </a:p>
          <a:p>
            <a:pPr lvl="1"/>
            <a:r>
              <a:rPr lang="en-US" altLang="zh-TW" dirty="0" err="1"/>
              <a:t>UVa</a:t>
            </a:r>
            <a:r>
              <a:rPr lang="en-US" altLang="zh-TW" dirty="0"/>
              <a:t> 00471 - Magic Numbers (somewhat similar to </a:t>
            </a:r>
            <a:r>
              <a:rPr lang="en-US" altLang="zh-TW" dirty="0" err="1"/>
              <a:t>UVa</a:t>
            </a:r>
            <a:r>
              <a:rPr lang="en-US" altLang="zh-TW" dirty="0"/>
              <a:t> 725)</a:t>
            </a:r>
          </a:p>
          <a:p>
            <a:pPr lvl="1"/>
            <a:r>
              <a:rPr lang="en-US" altLang="zh-TW" dirty="0" err="1"/>
              <a:t>UVa</a:t>
            </a:r>
            <a:r>
              <a:rPr lang="en-US" altLang="zh-TW" dirty="0"/>
              <a:t> 00617 - Nonstop Travel (try all integer speeds from 30 to 60 mph)</a:t>
            </a:r>
          </a:p>
          <a:p>
            <a:pPr lvl="1"/>
            <a:r>
              <a:rPr lang="en-US" altLang="zh-TW" dirty="0" err="1"/>
              <a:t>UVa</a:t>
            </a:r>
            <a:r>
              <a:rPr lang="en-US" altLang="zh-TW" dirty="0"/>
              <a:t> 00725 - Division (elaborated in this section)</a:t>
            </a:r>
          </a:p>
          <a:p>
            <a:pPr lvl="1"/>
            <a:r>
              <a:rPr lang="en-US" altLang="zh-TW" dirty="0" err="1"/>
              <a:t>UVa</a:t>
            </a:r>
            <a:r>
              <a:rPr lang="en-US" altLang="zh-TW" dirty="0"/>
              <a:t> 01260 - Sales * (LA 4843, Daejeon10, check all)</a:t>
            </a:r>
          </a:p>
          <a:p>
            <a:pPr lvl="1"/>
            <a:r>
              <a:rPr lang="en-US" altLang="zh-TW" dirty="0" err="1"/>
              <a:t>UVa</a:t>
            </a:r>
            <a:r>
              <a:rPr lang="en-US" altLang="zh-TW" dirty="0"/>
              <a:t> 10041 - Vito’s Family (try all possible location of Vito’s House)</a:t>
            </a:r>
          </a:p>
          <a:p>
            <a:pPr lvl="1"/>
            <a:r>
              <a:rPr lang="en-US" altLang="zh-TW" dirty="0" err="1"/>
              <a:t>UVa</a:t>
            </a:r>
            <a:r>
              <a:rPr lang="en-US" altLang="zh-TW" dirty="0"/>
              <a:t> 10487 - Closest Sums * (sort and then do O(n2) pairings)</a:t>
            </a:r>
          </a:p>
        </p:txBody>
      </p:sp>
    </p:spTree>
    <p:extLst>
      <p:ext uri="{BB962C8B-B14F-4D97-AF65-F5344CB8AC3E}">
        <p14:creationId xmlns:p14="http://schemas.microsoft.com/office/powerpoint/2010/main" val="1608439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62</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(Two Nested Loops)</a:t>
            </a:r>
          </a:p>
          <a:p>
            <a:pPr lvl="1"/>
            <a:r>
              <a:rPr lang="en-US" altLang="zh-TW" dirty="0" err="1"/>
              <a:t>UVa</a:t>
            </a:r>
            <a:r>
              <a:rPr lang="en-US" altLang="zh-TW" dirty="0"/>
              <a:t> 10730 - </a:t>
            </a:r>
            <a:r>
              <a:rPr lang="en-US" altLang="zh-TW" dirty="0" err="1"/>
              <a:t>Antiarithmetic</a:t>
            </a:r>
            <a:r>
              <a:rPr lang="en-US" altLang="zh-TW" dirty="0"/>
              <a:t>? (2 nested loops with pruning can pass possibly pass the weaker test cases; note that this brute force solution is too slow for the larger test data generated in the solution of </a:t>
            </a:r>
            <a:r>
              <a:rPr lang="en-US" altLang="zh-TW" dirty="0" err="1"/>
              <a:t>UVa</a:t>
            </a:r>
            <a:r>
              <a:rPr lang="en-US" altLang="zh-TW" dirty="0"/>
              <a:t> 11129)</a:t>
            </a:r>
          </a:p>
          <a:p>
            <a:pPr lvl="1"/>
            <a:r>
              <a:rPr lang="en-US" altLang="zh-TW" dirty="0" err="1"/>
              <a:t>UVa</a:t>
            </a:r>
            <a:r>
              <a:rPr lang="en-US" altLang="zh-TW" dirty="0"/>
              <a:t> 11242 - Tour de France * (plus sorting)</a:t>
            </a:r>
          </a:p>
          <a:p>
            <a:pPr lvl="1"/>
            <a:r>
              <a:rPr lang="en-US" altLang="zh-TW" dirty="0" err="1"/>
              <a:t>UVa</a:t>
            </a:r>
            <a:r>
              <a:rPr lang="en-US" altLang="zh-TW" dirty="0"/>
              <a:t> 12488 - Start Grid (2 nested loops; simulate overtaking process)</a:t>
            </a:r>
          </a:p>
          <a:p>
            <a:pPr lvl="1"/>
            <a:r>
              <a:rPr lang="en-US" altLang="zh-TW" dirty="0" err="1"/>
              <a:t>UVa</a:t>
            </a:r>
            <a:r>
              <a:rPr lang="en-US" altLang="zh-TW" dirty="0"/>
              <a:t> 12583 - Memory Overflow (2 nested loops; be careful of overcounting)</a:t>
            </a:r>
          </a:p>
        </p:txBody>
      </p:sp>
    </p:spTree>
    <p:extLst>
      <p:ext uri="{BB962C8B-B14F-4D97-AF65-F5344CB8AC3E}">
        <p14:creationId xmlns:p14="http://schemas.microsoft.com/office/powerpoint/2010/main" val="236828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63</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(Three Or More Nested Loops, Easier)</a:t>
            </a:r>
          </a:p>
          <a:p>
            <a:pPr lvl="1"/>
            <a:r>
              <a:rPr lang="en-US" altLang="zh-TW" dirty="0" err="1"/>
              <a:t>UVa</a:t>
            </a:r>
            <a:r>
              <a:rPr lang="en-US" altLang="zh-TW" dirty="0"/>
              <a:t> 00154 - Recycling (3 nested loops)</a:t>
            </a:r>
          </a:p>
          <a:p>
            <a:pPr lvl="1"/>
            <a:r>
              <a:rPr lang="en-US" altLang="zh-TW" dirty="0" err="1"/>
              <a:t>UVa</a:t>
            </a:r>
            <a:r>
              <a:rPr lang="en-US" altLang="zh-TW" dirty="0"/>
              <a:t> 00188 - Perfect Hash (3 nested loops, until the answer is found)</a:t>
            </a:r>
          </a:p>
          <a:p>
            <a:pPr lvl="1"/>
            <a:r>
              <a:rPr lang="en-US" altLang="zh-TW" dirty="0" err="1"/>
              <a:t>UVa</a:t>
            </a:r>
            <a:r>
              <a:rPr lang="en-US" altLang="zh-TW" dirty="0"/>
              <a:t> 00441 - Lotto * (6 nested loops)</a:t>
            </a:r>
          </a:p>
          <a:p>
            <a:pPr lvl="1"/>
            <a:r>
              <a:rPr lang="en-US" altLang="zh-TW" dirty="0" err="1"/>
              <a:t>UVa</a:t>
            </a:r>
            <a:r>
              <a:rPr lang="en-US" altLang="zh-TW" dirty="0"/>
              <a:t> 00626 - Ecosystem (3 nested loops)</a:t>
            </a:r>
          </a:p>
          <a:p>
            <a:pPr lvl="1"/>
            <a:r>
              <a:rPr lang="en-US" altLang="zh-TW" dirty="0" err="1"/>
              <a:t>UVa</a:t>
            </a:r>
            <a:r>
              <a:rPr lang="en-US" altLang="zh-TW" dirty="0"/>
              <a:t> 00703 - Triple Ties: The ... (3 nested loops)</a:t>
            </a:r>
          </a:p>
          <a:p>
            <a:pPr lvl="1"/>
            <a:r>
              <a:rPr lang="en-US" altLang="zh-TW" dirty="0" err="1"/>
              <a:t>UVa</a:t>
            </a:r>
            <a:r>
              <a:rPr lang="en-US" altLang="zh-TW" dirty="0"/>
              <a:t> 00735 - Dart-a-Mania * (3 nested loops, then count)</a:t>
            </a:r>
          </a:p>
          <a:p>
            <a:pPr lvl="1"/>
            <a:r>
              <a:rPr lang="en-US" altLang="zh-TW" dirty="0" err="1"/>
              <a:t>UVa</a:t>
            </a:r>
            <a:r>
              <a:rPr lang="en-US" altLang="zh-TW" dirty="0"/>
              <a:t> 10102 - The Path in the ... * (4 nested loops will do, we do not need BFS; get max of minimum Manhattan distance from a ‘1’ to a ‘3’.)</a:t>
            </a:r>
          </a:p>
          <a:p>
            <a:pPr lvl="1"/>
            <a:r>
              <a:rPr lang="en-US" altLang="zh-TW" dirty="0" err="1"/>
              <a:t>UVa</a:t>
            </a:r>
            <a:r>
              <a:rPr lang="en-US" altLang="zh-TW" dirty="0"/>
              <a:t> 10502 - Counting Rectangles (6 nested loops, rectangle, not too hard)</a:t>
            </a:r>
          </a:p>
        </p:txBody>
      </p:sp>
    </p:spTree>
    <p:extLst>
      <p:ext uri="{BB962C8B-B14F-4D97-AF65-F5344CB8AC3E}">
        <p14:creationId xmlns:p14="http://schemas.microsoft.com/office/powerpoint/2010/main" val="3713726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64</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(Three Or More Nested Loops, Easier)</a:t>
            </a:r>
          </a:p>
          <a:p>
            <a:pPr lvl="1"/>
            <a:r>
              <a:rPr lang="en-US" altLang="zh-TW" dirty="0" err="1"/>
              <a:t>UVa</a:t>
            </a:r>
            <a:r>
              <a:rPr lang="en-US" altLang="zh-TW" dirty="0"/>
              <a:t> 10662 - The Wedding (3 nested loops)</a:t>
            </a:r>
          </a:p>
          <a:p>
            <a:pPr lvl="1"/>
            <a:r>
              <a:rPr lang="en-US" altLang="zh-TW" dirty="0" err="1"/>
              <a:t>UVa</a:t>
            </a:r>
            <a:r>
              <a:rPr lang="en-US" altLang="zh-TW" dirty="0"/>
              <a:t> 10908 - Largest Square (4 nested loops, square, not too hard)</a:t>
            </a:r>
          </a:p>
          <a:p>
            <a:pPr lvl="1"/>
            <a:r>
              <a:rPr lang="en-US" altLang="zh-TW" dirty="0" err="1"/>
              <a:t>UVa</a:t>
            </a:r>
            <a:r>
              <a:rPr lang="en-US" altLang="zh-TW" dirty="0"/>
              <a:t> 11059 - Maximum Product (3 nested loops, input is small)</a:t>
            </a:r>
          </a:p>
          <a:p>
            <a:pPr lvl="1"/>
            <a:r>
              <a:rPr lang="en-US" altLang="zh-TW" dirty="0" err="1"/>
              <a:t>UVa</a:t>
            </a:r>
            <a:r>
              <a:rPr lang="en-US" altLang="zh-TW" dirty="0"/>
              <a:t> 11975 - Tele-</a:t>
            </a:r>
            <a:r>
              <a:rPr lang="en-US" altLang="zh-TW" dirty="0" err="1"/>
              <a:t>loto</a:t>
            </a:r>
            <a:r>
              <a:rPr lang="en-US" altLang="zh-TW" dirty="0"/>
              <a:t> (3 nested loops, simulate the game as asked)</a:t>
            </a:r>
          </a:p>
          <a:p>
            <a:pPr lvl="1"/>
            <a:r>
              <a:rPr lang="en-US" altLang="zh-TW" dirty="0" err="1"/>
              <a:t>UVa</a:t>
            </a:r>
            <a:r>
              <a:rPr lang="en-US" altLang="zh-TW" dirty="0"/>
              <a:t> 12498 - Ant’s Shopping Mall (3 nested loops)</a:t>
            </a:r>
          </a:p>
          <a:p>
            <a:pPr lvl="1"/>
            <a:r>
              <a:rPr lang="en-US" altLang="zh-TW" dirty="0" err="1"/>
              <a:t>UVa</a:t>
            </a:r>
            <a:r>
              <a:rPr lang="en-US" altLang="zh-TW" dirty="0"/>
              <a:t> 12515 - Movie Police (3 nested loops)</a:t>
            </a:r>
          </a:p>
        </p:txBody>
      </p:sp>
    </p:spTree>
    <p:extLst>
      <p:ext uri="{BB962C8B-B14F-4D97-AF65-F5344CB8AC3E}">
        <p14:creationId xmlns:p14="http://schemas.microsoft.com/office/powerpoint/2010/main" val="1081616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65</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(Three-or-More Nested Loops, Harder)</a:t>
            </a:r>
          </a:p>
          <a:p>
            <a:pPr lvl="1"/>
            <a:r>
              <a:rPr lang="en-US" altLang="zh-TW" dirty="0" err="1"/>
              <a:t>UVa</a:t>
            </a:r>
            <a:r>
              <a:rPr lang="en-US" altLang="zh-TW" dirty="0"/>
              <a:t> 00253 - Cube painting (try all, similar problem in </a:t>
            </a:r>
            <a:r>
              <a:rPr lang="en-US" altLang="zh-TW" dirty="0" err="1"/>
              <a:t>UVa</a:t>
            </a:r>
            <a:r>
              <a:rPr lang="en-US" altLang="zh-TW" dirty="0"/>
              <a:t> 11959)</a:t>
            </a:r>
          </a:p>
          <a:p>
            <a:pPr lvl="1"/>
            <a:r>
              <a:rPr lang="en-US" altLang="zh-TW" dirty="0" err="1"/>
              <a:t>UVa</a:t>
            </a:r>
            <a:r>
              <a:rPr lang="en-US" altLang="zh-TW" dirty="0"/>
              <a:t> 00296 - Safebreaker (try all 10000 possible codes, 4 nested loops, use similar solution as ‘Master-Mind’ game)</a:t>
            </a:r>
          </a:p>
          <a:p>
            <a:pPr lvl="1"/>
            <a:r>
              <a:rPr lang="en-US" altLang="zh-TW" dirty="0" err="1"/>
              <a:t>UVa</a:t>
            </a:r>
            <a:r>
              <a:rPr lang="en-US" altLang="zh-TW" dirty="0"/>
              <a:t> 00386 - Perfect Cubes (4 nested loops with pruning)</a:t>
            </a:r>
          </a:p>
          <a:p>
            <a:pPr lvl="1"/>
            <a:r>
              <a:rPr lang="en-US" altLang="zh-TW" dirty="0" err="1"/>
              <a:t>UVa</a:t>
            </a:r>
            <a:r>
              <a:rPr lang="en-US" altLang="zh-TW" dirty="0"/>
              <a:t> 10125 - </a:t>
            </a:r>
            <a:r>
              <a:rPr lang="en-US" altLang="zh-TW" dirty="0" err="1"/>
              <a:t>Sumsets</a:t>
            </a:r>
            <a:r>
              <a:rPr lang="en-US" altLang="zh-TW" dirty="0"/>
              <a:t> (sort; 4 nested loops; plus binary search)</a:t>
            </a:r>
          </a:p>
          <a:p>
            <a:pPr lvl="1"/>
            <a:r>
              <a:rPr lang="en-US" altLang="zh-TW" dirty="0" err="1"/>
              <a:t>UVa</a:t>
            </a:r>
            <a:r>
              <a:rPr lang="en-US" altLang="zh-TW" dirty="0"/>
              <a:t> 10177 - (2/3/4)-D </a:t>
            </a:r>
            <a:r>
              <a:rPr lang="en-US" altLang="zh-TW" dirty="0" err="1"/>
              <a:t>Sqr</a:t>
            </a:r>
            <a:r>
              <a:rPr lang="en-US" altLang="zh-TW" dirty="0"/>
              <a:t>/</a:t>
            </a:r>
            <a:r>
              <a:rPr lang="en-US" altLang="zh-TW" dirty="0" err="1"/>
              <a:t>Rects</a:t>
            </a:r>
            <a:r>
              <a:rPr lang="en-US" altLang="zh-TW" dirty="0"/>
              <a:t>/... (2/3/4 nested loops, </a:t>
            </a:r>
            <a:r>
              <a:rPr lang="en-US" altLang="zh-TW" dirty="0" err="1"/>
              <a:t>precalculate</a:t>
            </a:r>
            <a:r>
              <a:rPr lang="en-US" altLang="zh-TW" dirty="0"/>
              <a:t>)</a:t>
            </a:r>
          </a:p>
          <a:p>
            <a:pPr lvl="1"/>
            <a:r>
              <a:rPr lang="en-US" altLang="zh-TW" dirty="0" err="1"/>
              <a:t>UVa</a:t>
            </a:r>
            <a:r>
              <a:rPr lang="en-US" altLang="zh-TW" dirty="0"/>
              <a:t> 10360 - Rat Attack (also solvable using 10242 DP max sum)</a:t>
            </a:r>
          </a:p>
          <a:p>
            <a:pPr lvl="1"/>
            <a:r>
              <a:rPr lang="en-US" altLang="zh-TW" dirty="0" err="1"/>
              <a:t>UVa</a:t>
            </a:r>
            <a:r>
              <a:rPr lang="en-US" altLang="zh-TW" dirty="0"/>
              <a:t> 10365 - Blocks (use 3 nested loops with pruning)</a:t>
            </a:r>
          </a:p>
          <a:p>
            <a:pPr lvl="1"/>
            <a:r>
              <a:rPr lang="en-US" altLang="zh-TW" dirty="0" err="1"/>
              <a:t>UVa</a:t>
            </a:r>
            <a:r>
              <a:rPr lang="en-US" altLang="zh-TW" dirty="0"/>
              <a:t> 10483 - The Sum Equals ... (2 nested loops for a, b, derive c from a, b; there are 354 answers for range [0.01 .. 255.99]; similar with </a:t>
            </a:r>
            <a:r>
              <a:rPr lang="en-US" altLang="zh-TW" dirty="0" err="1"/>
              <a:t>UVa</a:t>
            </a:r>
            <a:r>
              <a:rPr lang="en-US" altLang="zh-TW" dirty="0"/>
              <a:t> 11236)</a:t>
            </a:r>
          </a:p>
        </p:txBody>
      </p:sp>
    </p:spTree>
    <p:extLst>
      <p:ext uri="{BB962C8B-B14F-4D97-AF65-F5344CB8AC3E}">
        <p14:creationId xmlns:p14="http://schemas.microsoft.com/office/powerpoint/2010/main" val="2957415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66</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(Three-or-More Nested Loops, Harder)</a:t>
            </a:r>
          </a:p>
          <a:p>
            <a:pPr lvl="1"/>
            <a:r>
              <a:rPr lang="en-US" altLang="zh-TW" dirty="0" err="1"/>
              <a:t>UVa</a:t>
            </a:r>
            <a:r>
              <a:rPr lang="en-US" altLang="zh-TW" dirty="0"/>
              <a:t> 10660 - Citizen attention ... * (7 nested loops, Manhattan distance)</a:t>
            </a:r>
          </a:p>
          <a:p>
            <a:pPr lvl="1"/>
            <a:r>
              <a:rPr lang="en-US" altLang="zh-TW" dirty="0" err="1"/>
              <a:t>UVa</a:t>
            </a:r>
            <a:r>
              <a:rPr lang="en-US" altLang="zh-TW" dirty="0"/>
              <a:t> 10973 - Triangle Counting (3 nested loops with pruning)</a:t>
            </a:r>
          </a:p>
          <a:p>
            <a:pPr lvl="1"/>
            <a:r>
              <a:rPr lang="en-US" altLang="zh-TW" dirty="0" err="1"/>
              <a:t>UVa</a:t>
            </a:r>
            <a:r>
              <a:rPr lang="en-US" altLang="zh-TW" dirty="0"/>
              <a:t> 11108 - Tautology (5 nested loops, try all 25 = 32 values with pruning)</a:t>
            </a:r>
          </a:p>
          <a:p>
            <a:pPr lvl="1"/>
            <a:r>
              <a:rPr lang="en-US" altLang="zh-TW" dirty="0" err="1"/>
              <a:t>UVa</a:t>
            </a:r>
            <a:r>
              <a:rPr lang="en-US" altLang="zh-TW" dirty="0"/>
              <a:t> 11236 - Grocery Store * (3 nested loops for a, b, c; derive d from a, b, c; check if you have 949 lines of output)</a:t>
            </a:r>
          </a:p>
          <a:p>
            <a:pPr lvl="1"/>
            <a:r>
              <a:rPr lang="en-US" altLang="zh-TW" dirty="0" err="1"/>
              <a:t>UVa</a:t>
            </a:r>
            <a:r>
              <a:rPr lang="en-US" altLang="zh-TW" dirty="0"/>
              <a:t> 11342 - Three-square (pre-calculate squared values from 02 to 2242, use 3 nested loops to generate the answers; use map to avoid duplicates)</a:t>
            </a:r>
          </a:p>
          <a:p>
            <a:pPr lvl="1"/>
            <a:r>
              <a:rPr lang="en-US" altLang="zh-TW" dirty="0" err="1"/>
              <a:t>UVa</a:t>
            </a:r>
            <a:r>
              <a:rPr lang="en-US" altLang="zh-TW" dirty="0"/>
              <a:t> 11548 - Blackboard Bonanza (4 nested loops, string, pruning)</a:t>
            </a:r>
          </a:p>
        </p:txBody>
      </p:sp>
    </p:spTree>
    <p:extLst>
      <p:ext uri="{BB962C8B-B14F-4D97-AF65-F5344CB8AC3E}">
        <p14:creationId xmlns:p14="http://schemas.microsoft.com/office/powerpoint/2010/main" val="142691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67</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(Three-or-More Nested Loops, Harder)</a:t>
            </a:r>
          </a:p>
          <a:p>
            <a:pPr lvl="1"/>
            <a:r>
              <a:rPr lang="en-US" altLang="zh-TW" dirty="0" err="1"/>
              <a:t>UVa</a:t>
            </a:r>
            <a:r>
              <a:rPr lang="en-US" altLang="zh-TW" dirty="0"/>
              <a:t> 11548 - Blackboard Bonanza (4 nested loops, string, pruning)</a:t>
            </a:r>
          </a:p>
          <a:p>
            <a:pPr lvl="1"/>
            <a:r>
              <a:rPr lang="en-US" altLang="zh-TW" dirty="0" err="1"/>
              <a:t>UVa</a:t>
            </a:r>
            <a:r>
              <a:rPr lang="en-US" altLang="zh-TW" dirty="0"/>
              <a:t> 11565 - Simple Equations * (3 nested loops with pruning)</a:t>
            </a:r>
          </a:p>
          <a:p>
            <a:pPr lvl="1"/>
            <a:r>
              <a:rPr lang="en-US" altLang="zh-TW" dirty="0" err="1"/>
              <a:t>UVa</a:t>
            </a:r>
            <a:r>
              <a:rPr lang="en-US" altLang="zh-TW" dirty="0"/>
              <a:t> 11804 - Argentina (5 nested loops)</a:t>
            </a:r>
          </a:p>
          <a:p>
            <a:pPr lvl="1"/>
            <a:r>
              <a:rPr lang="en-US" altLang="zh-TW" dirty="0" err="1"/>
              <a:t>UVa</a:t>
            </a:r>
            <a:r>
              <a:rPr lang="en-US" altLang="zh-TW" dirty="0"/>
              <a:t> 11959 - Dice (try all possible dice positions, compare with the 2nd one)</a:t>
            </a:r>
          </a:p>
        </p:txBody>
      </p:sp>
    </p:spTree>
    <p:extLst>
      <p:ext uri="{BB962C8B-B14F-4D97-AF65-F5344CB8AC3E}">
        <p14:creationId xmlns:p14="http://schemas.microsoft.com/office/powerpoint/2010/main" val="3126129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68</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(Fancy Techniques)</a:t>
            </a:r>
          </a:p>
          <a:p>
            <a:pPr lvl="1"/>
            <a:r>
              <a:rPr lang="en-US" altLang="zh-TW" dirty="0" err="1"/>
              <a:t>UVa</a:t>
            </a:r>
            <a:r>
              <a:rPr lang="en-US" altLang="zh-TW" dirty="0"/>
              <a:t> 00140 - Bandwidth (max n is just 8, use next permutation; the algorithm inside next permutation is iterative)</a:t>
            </a:r>
          </a:p>
          <a:p>
            <a:pPr lvl="1"/>
            <a:r>
              <a:rPr lang="en-US" altLang="zh-TW" dirty="0" err="1"/>
              <a:t>UVa</a:t>
            </a:r>
            <a:r>
              <a:rPr lang="en-US" altLang="zh-TW" dirty="0"/>
              <a:t> 00234 - Switching Channels (use next permutation, simulation)</a:t>
            </a:r>
          </a:p>
          <a:p>
            <a:pPr lvl="1"/>
            <a:r>
              <a:rPr lang="en-US" altLang="zh-TW" dirty="0" err="1"/>
              <a:t>UVa</a:t>
            </a:r>
            <a:r>
              <a:rPr lang="en-US" altLang="zh-TW" dirty="0"/>
              <a:t> 00435 - Block Voting (only 220 possible coalition combinations)</a:t>
            </a:r>
          </a:p>
          <a:p>
            <a:pPr lvl="1"/>
            <a:r>
              <a:rPr lang="en-US" altLang="zh-TW" dirty="0" err="1"/>
              <a:t>UVa</a:t>
            </a:r>
            <a:r>
              <a:rPr lang="en-US" altLang="zh-TW" dirty="0"/>
              <a:t> 00639 - Don’t Get Rooked (generate 216 combinations and prune)</a:t>
            </a:r>
          </a:p>
          <a:p>
            <a:pPr lvl="1"/>
            <a:r>
              <a:rPr lang="en-US" altLang="zh-TW" dirty="0" err="1"/>
              <a:t>UVa</a:t>
            </a:r>
            <a:r>
              <a:rPr lang="en-US" altLang="zh-TW" dirty="0"/>
              <a:t> 01047 - Zones * (LA 3278, </a:t>
            </a:r>
            <a:r>
              <a:rPr lang="en-US" altLang="zh-TW" dirty="0" err="1"/>
              <a:t>WorldFinals</a:t>
            </a:r>
            <a:r>
              <a:rPr lang="en-US" altLang="zh-TW" dirty="0"/>
              <a:t> Shanghai05, notice that n ≤ 20 so that we can try all possible subsets of towers to be taken; then apply inclusion-exclusion principle to avoid overcounting)</a:t>
            </a:r>
          </a:p>
        </p:txBody>
      </p:sp>
    </p:spTree>
    <p:extLst>
      <p:ext uri="{BB962C8B-B14F-4D97-AF65-F5344CB8AC3E}">
        <p14:creationId xmlns:p14="http://schemas.microsoft.com/office/powerpoint/2010/main" val="36239549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69</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(Fancy Techniques)</a:t>
            </a:r>
          </a:p>
          <a:p>
            <a:pPr lvl="1"/>
            <a:r>
              <a:rPr lang="en-US" altLang="zh-TW" dirty="0" err="1"/>
              <a:t>UVa</a:t>
            </a:r>
            <a:r>
              <a:rPr lang="en-US" altLang="zh-TW" dirty="0"/>
              <a:t> 01064 - Network (LA 3808, </a:t>
            </a:r>
            <a:r>
              <a:rPr lang="en-US" altLang="zh-TW" dirty="0" err="1"/>
              <a:t>WorldFinals</a:t>
            </a:r>
            <a:r>
              <a:rPr lang="en-US" altLang="zh-TW" dirty="0"/>
              <a:t> Tokyo07, permutation of up to 5 messages, simulation, mind the word ‘consecutive’)</a:t>
            </a:r>
          </a:p>
          <a:p>
            <a:pPr lvl="1"/>
            <a:r>
              <a:rPr lang="en-US" altLang="zh-TW" dirty="0" err="1"/>
              <a:t>UVa</a:t>
            </a:r>
            <a:r>
              <a:rPr lang="en-US" altLang="zh-TW" dirty="0"/>
              <a:t> 11205 - The Broken Pedometer (try all 215 bitmask)</a:t>
            </a:r>
          </a:p>
          <a:p>
            <a:pPr lvl="1"/>
            <a:r>
              <a:rPr lang="en-US" altLang="zh-TW" dirty="0" err="1"/>
              <a:t>UVa</a:t>
            </a:r>
            <a:r>
              <a:rPr lang="en-US" altLang="zh-TW" dirty="0"/>
              <a:t> 11412 - Dig the Holes (next permutation, find one possibility from 6!)</a:t>
            </a:r>
          </a:p>
          <a:p>
            <a:pPr lvl="1"/>
            <a:r>
              <a:rPr lang="en-US" altLang="zh-TW" dirty="0" err="1"/>
              <a:t>UVa</a:t>
            </a:r>
            <a:r>
              <a:rPr lang="en-US" altLang="zh-TW" dirty="0"/>
              <a:t> 11553 - Grid Game * (solve by trying all n! permutations; you can also use DP + bitmask, see Section 8.3.1, but it is overkill)</a:t>
            </a:r>
          </a:p>
          <a:p>
            <a:pPr lvl="1"/>
            <a:r>
              <a:rPr lang="en-US" altLang="zh-TW" dirty="0" err="1"/>
              <a:t>UVa</a:t>
            </a:r>
            <a:r>
              <a:rPr lang="en-US" altLang="zh-TW" dirty="0"/>
              <a:t> 11742 - Social Constraints (discussed in this section)</a:t>
            </a:r>
          </a:p>
          <a:p>
            <a:pPr lvl="1"/>
            <a:r>
              <a:rPr lang="en-US" altLang="zh-TW" dirty="0" err="1"/>
              <a:t>UVa</a:t>
            </a:r>
            <a:r>
              <a:rPr lang="en-US" altLang="zh-TW" dirty="0"/>
              <a:t> 12249 - Overlapping Scenes (LA 4994, KualaLumpur10, try all permutations, a bit of string matching)</a:t>
            </a:r>
          </a:p>
          <a:p>
            <a:pPr lvl="1"/>
            <a:endParaRPr lang="en-US" altLang="zh-TW" dirty="0"/>
          </a:p>
        </p:txBody>
      </p:sp>
    </p:spTree>
    <p:extLst>
      <p:ext uri="{BB962C8B-B14F-4D97-AF65-F5344CB8AC3E}">
        <p14:creationId xmlns:p14="http://schemas.microsoft.com/office/powerpoint/2010/main" val="401680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Task 2</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7</a:t>
            </a:fld>
            <a:endParaRPr lang="en-US" altLang="zh-TW" dirty="0"/>
          </a:p>
        </p:txBody>
      </p:sp>
      <p:sp>
        <p:nvSpPr>
          <p:cNvPr id="6" name="內容版面配置區 5"/>
          <p:cNvSpPr>
            <a:spLocks noGrp="1"/>
          </p:cNvSpPr>
          <p:nvPr>
            <p:ph idx="1"/>
          </p:nvPr>
        </p:nvSpPr>
        <p:spPr/>
        <p:txBody>
          <a:bodyPr/>
          <a:lstStyle/>
          <a:p>
            <a:r>
              <a:rPr lang="en-US" altLang="zh-TW" dirty="0"/>
              <a:t>Find the kth smallest element in A. (If k = 2, the answer is 3 for the given example.)</a:t>
            </a:r>
          </a:p>
          <a:p>
            <a:pPr lvl="1"/>
            <a:r>
              <a:rPr lang="en-US" altLang="zh-TW" dirty="0"/>
              <a:t>We can use the solution above to find the smallest value and replace it with a large value (e.g. 1M) to ‘delete’ it. </a:t>
            </a:r>
          </a:p>
          <a:p>
            <a:pPr lvl="2"/>
            <a:r>
              <a:rPr lang="en-US" altLang="zh-TW" dirty="0"/>
              <a:t>We can then proceed to find the smallest value again (the second smallest value in the original array) and replace it with 1M. </a:t>
            </a:r>
          </a:p>
          <a:p>
            <a:pPr lvl="2"/>
            <a:r>
              <a:rPr lang="en-US" altLang="zh-TW" dirty="0"/>
              <a:t>Repeating this process k times, we will find the kth smallest value. </a:t>
            </a:r>
          </a:p>
          <a:p>
            <a:pPr lvl="1"/>
            <a:r>
              <a:rPr lang="en-US" altLang="zh-TW" dirty="0"/>
              <a:t>This works, but if k = n/2 (the median), this Complete Search solution runs in O(n/2× n) = O(n</a:t>
            </a:r>
            <a:r>
              <a:rPr lang="en-US" altLang="zh-TW" baseline="30000" dirty="0"/>
              <a:t>2</a:t>
            </a:r>
            <a:r>
              <a:rPr lang="en-US" altLang="zh-TW" dirty="0"/>
              <a:t>). </a:t>
            </a:r>
          </a:p>
          <a:p>
            <a:pPr lvl="1"/>
            <a:r>
              <a:rPr lang="en-US" altLang="zh-TW" dirty="0"/>
              <a:t>Instead, we can sort the array A in O(n log n), returning the answer simply as A[k-1]. </a:t>
            </a:r>
          </a:p>
          <a:p>
            <a:r>
              <a:rPr lang="en-US" altLang="zh-TW" dirty="0"/>
              <a:t>The O(n log n) and O(n) solutions above are </a:t>
            </a:r>
            <a:r>
              <a:rPr lang="en-US" altLang="zh-TW" b="1" dirty="0">
                <a:solidFill>
                  <a:srgbClr val="FF0000"/>
                </a:solidFill>
              </a:rPr>
              <a:t>Divide and Conquer </a:t>
            </a:r>
            <a:r>
              <a:rPr lang="en-US" altLang="zh-TW" dirty="0"/>
              <a:t>solutions.</a:t>
            </a:r>
          </a:p>
        </p:txBody>
      </p:sp>
    </p:spTree>
    <p:extLst>
      <p:ext uri="{BB962C8B-B14F-4D97-AF65-F5344CB8AC3E}">
        <p14:creationId xmlns:p14="http://schemas.microsoft.com/office/powerpoint/2010/main" val="627722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70</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Iterative (Fancy Techniques)</a:t>
            </a:r>
          </a:p>
          <a:p>
            <a:pPr lvl="1"/>
            <a:r>
              <a:rPr lang="en-US" altLang="zh-TW" dirty="0" err="1"/>
              <a:t>UVa</a:t>
            </a:r>
            <a:r>
              <a:rPr lang="en-US" altLang="zh-TW" dirty="0"/>
              <a:t> 12346 - Water Gate Management (LA 5723, Phuket11, try all 2n combinations, pick the best one)</a:t>
            </a:r>
          </a:p>
          <a:p>
            <a:pPr lvl="1"/>
            <a:r>
              <a:rPr lang="en-US" altLang="zh-TW" dirty="0" err="1"/>
              <a:t>UVa</a:t>
            </a:r>
            <a:r>
              <a:rPr lang="en-US" altLang="zh-TW" dirty="0"/>
              <a:t> 12348 - Fun Coloring (LA 5725, Phuket11, try all 2n combinations)</a:t>
            </a:r>
          </a:p>
          <a:p>
            <a:pPr lvl="1"/>
            <a:r>
              <a:rPr lang="en-US" altLang="zh-TW" dirty="0" err="1"/>
              <a:t>UVa</a:t>
            </a:r>
            <a:r>
              <a:rPr lang="en-US" altLang="zh-TW" dirty="0"/>
              <a:t> 12406 - Help Dexter (try all 2p possible bitmasks, change ‘0’s to ‘2’s)</a:t>
            </a:r>
          </a:p>
          <a:p>
            <a:pPr lvl="1"/>
            <a:r>
              <a:rPr lang="en-US" altLang="zh-TW" dirty="0" err="1"/>
              <a:t>UVa</a:t>
            </a:r>
            <a:r>
              <a:rPr lang="en-US" altLang="zh-TW" dirty="0"/>
              <a:t> 12455 - Bars * (discussed in this section)</a:t>
            </a:r>
          </a:p>
        </p:txBody>
      </p:sp>
    </p:spTree>
    <p:extLst>
      <p:ext uri="{BB962C8B-B14F-4D97-AF65-F5344CB8AC3E}">
        <p14:creationId xmlns:p14="http://schemas.microsoft.com/office/powerpoint/2010/main" val="770005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71</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Recursive Backtracking (Easy)</a:t>
            </a:r>
          </a:p>
          <a:p>
            <a:pPr lvl="1"/>
            <a:r>
              <a:rPr lang="en-US" altLang="zh-TW" dirty="0" err="1"/>
              <a:t>UVa</a:t>
            </a:r>
            <a:r>
              <a:rPr lang="en-US" altLang="zh-TW" dirty="0"/>
              <a:t> 00167 - The Sultan Successor (8-queens chess problem)</a:t>
            </a:r>
          </a:p>
          <a:p>
            <a:pPr lvl="1"/>
            <a:r>
              <a:rPr lang="en-US" altLang="zh-TW" dirty="0" err="1"/>
              <a:t>UVa</a:t>
            </a:r>
            <a:r>
              <a:rPr lang="en-US" altLang="zh-TW" dirty="0"/>
              <a:t> 00380 - Call Forwarding (simple backtracking, but we have to work with strings)</a:t>
            </a:r>
          </a:p>
          <a:p>
            <a:pPr lvl="1"/>
            <a:r>
              <a:rPr lang="en-US" altLang="zh-TW" dirty="0" err="1"/>
              <a:t>UVa</a:t>
            </a:r>
            <a:r>
              <a:rPr lang="en-US" altLang="zh-TW" dirty="0"/>
              <a:t> 00539 - The Settlers ... (longest simple path in a small general graph)</a:t>
            </a:r>
          </a:p>
          <a:p>
            <a:pPr lvl="1"/>
            <a:r>
              <a:rPr lang="en-US" altLang="zh-TW" dirty="0" err="1"/>
              <a:t>UVa</a:t>
            </a:r>
            <a:r>
              <a:rPr lang="en-US" altLang="zh-TW" dirty="0"/>
              <a:t> 00624 - CD * (input size is small, backtracking is enough)</a:t>
            </a:r>
          </a:p>
          <a:p>
            <a:pPr lvl="1"/>
            <a:r>
              <a:rPr lang="en-US" altLang="zh-TW" dirty="0" err="1"/>
              <a:t>UVa</a:t>
            </a:r>
            <a:r>
              <a:rPr lang="en-US" altLang="zh-TW" dirty="0"/>
              <a:t> 00628 - Passwords (backtracking, follow the rules in description)</a:t>
            </a:r>
          </a:p>
          <a:p>
            <a:pPr lvl="1"/>
            <a:r>
              <a:rPr lang="en-US" altLang="zh-TW" dirty="0" err="1"/>
              <a:t>UVa</a:t>
            </a:r>
            <a:r>
              <a:rPr lang="en-US" altLang="zh-TW" dirty="0"/>
              <a:t> 00677 - </a:t>
            </a:r>
            <a:r>
              <a:rPr lang="en-US" altLang="zh-TW" dirty="0" err="1"/>
              <a:t>AllWalks</a:t>
            </a:r>
            <a:r>
              <a:rPr lang="en-US" altLang="zh-TW" dirty="0"/>
              <a:t> of length “n” ... (print all solutions with backtracking)</a:t>
            </a:r>
          </a:p>
          <a:p>
            <a:pPr lvl="1"/>
            <a:r>
              <a:rPr lang="en-US" altLang="zh-TW" dirty="0" err="1"/>
              <a:t>UVa</a:t>
            </a:r>
            <a:r>
              <a:rPr lang="en-US" altLang="zh-TW" dirty="0"/>
              <a:t> 00729 - The Hamming Distance ... (generate all possible bit strings)</a:t>
            </a:r>
          </a:p>
        </p:txBody>
      </p:sp>
    </p:spTree>
    <p:extLst>
      <p:ext uri="{BB962C8B-B14F-4D97-AF65-F5344CB8AC3E}">
        <p14:creationId xmlns:p14="http://schemas.microsoft.com/office/powerpoint/2010/main" val="32790555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72</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Recursive Backtracking (Easy)</a:t>
            </a:r>
          </a:p>
          <a:p>
            <a:pPr lvl="1"/>
            <a:r>
              <a:rPr lang="en-US" altLang="zh-TW" dirty="0" err="1"/>
              <a:t>UVa</a:t>
            </a:r>
            <a:r>
              <a:rPr lang="en-US" altLang="zh-TW" dirty="0"/>
              <a:t> 00750 - 8 Queens Chess Problem (discussed in this section with sample source code)</a:t>
            </a:r>
          </a:p>
          <a:p>
            <a:pPr lvl="1"/>
            <a:r>
              <a:rPr lang="en-US" altLang="zh-TW" dirty="0" err="1"/>
              <a:t>UVa</a:t>
            </a:r>
            <a:r>
              <a:rPr lang="en-US" altLang="zh-TW" dirty="0"/>
              <a:t> 10276 - Hanoi Tower Troubles Again (insert a number one by one)</a:t>
            </a:r>
          </a:p>
          <a:p>
            <a:pPr lvl="1"/>
            <a:r>
              <a:rPr lang="en-US" altLang="zh-TW" dirty="0" err="1"/>
              <a:t>UVa</a:t>
            </a:r>
            <a:r>
              <a:rPr lang="en-US" altLang="zh-TW" dirty="0"/>
              <a:t> 10344 - 23 Out of 5 (rearrange the 5 operands and the 3 operators)</a:t>
            </a:r>
          </a:p>
          <a:p>
            <a:pPr lvl="1"/>
            <a:r>
              <a:rPr lang="en-US" altLang="zh-TW" dirty="0" err="1"/>
              <a:t>UVa</a:t>
            </a:r>
            <a:r>
              <a:rPr lang="en-US" altLang="zh-TW" dirty="0"/>
              <a:t> 10452 - Marcus, help (at each </a:t>
            </a:r>
            <a:r>
              <a:rPr lang="en-US" altLang="zh-TW" dirty="0" err="1"/>
              <a:t>pos</a:t>
            </a:r>
            <a:r>
              <a:rPr lang="en-US" altLang="zh-TW" dirty="0"/>
              <a:t>, Indy can go forth/left/right; try all)</a:t>
            </a:r>
          </a:p>
          <a:p>
            <a:pPr lvl="1"/>
            <a:r>
              <a:rPr lang="en-US" altLang="zh-TW" dirty="0" err="1"/>
              <a:t>UVa</a:t>
            </a:r>
            <a:r>
              <a:rPr lang="en-US" altLang="zh-TW" dirty="0"/>
              <a:t> 10576 - Y2K Accounting Bug * (generate all, prune, take max)</a:t>
            </a:r>
          </a:p>
          <a:p>
            <a:pPr lvl="1"/>
            <a:r>
              <a:rPr lang="en-US" altLang="zh-TW" dirty="0" err="1"/>
              <a:t>UVa</a:t>
            </a:r>
            <a:r>
              <a:rPr lang="en-US" altLang="zh-TW" dirty="0"/>
              <a:t> 11085 - Back to the 8-Queens * (see </a:t>
            </a:r>
            <a:r>
              <a:rPr lang="en-US" altLang="zh-TW" dirty="0" err="1"/>
              <a:t>UVa</a:t>
            </a:r>
            <a:r>
              <a:rPr lang="en-US" altLang="zh-TW" dirty="0"/>
              <a:t> 750, pre-calculation)</a:t>
            </a:r>
          </a:p>
        </p:txBody>
      </p:sp>
    </p:spTree>
    <p:extLst>
      <p:ext uri="{BB962C8B-B14F-4D97-AF65-F5344CB8AC3E}">
        <p14:creationId xmlns:p14="http://schemas.microsoft.com/office/powerpoint/2010/main" val="13738728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73</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Recursive Backtracking (Medium)</a:t>
            </a:r>
          </a:p>
          <a:p>
            <a:pPr lvl="1"/>
            <a:r>
              <a:rPr lang="en-US" altLang="zh-TW" dirty="0" err="1"/>
              <a:t>UVa</a:t>
            </a:r>
            <a:r>
              <a:rPr lang="en-US" altLang="zh-TW" dirty="0"/>
              <a:t> 00222 - Budget Travel (looks like a DP problem, but the state cannot be </a:t>
            </a:r>
            <a:r>
              <a:rPr lang="en-US" altLang="zh-TW" dirty="0" err="1"/>
              <a:t>memoized</a:t>
            </a:r>
            <a:r>
              <a:rPr lang="en-US" altLang="zh-TW" dirty="0"/>
              <a:t> as ‘tank’ is floating-point; fortunately, the input is not large)</a:t>
            </a:r>
          </a:p>
          <a:p>
            <a:pPr lvl="1"/>
            <a:r>
              <a:rPr lang="en-US" altLang="zh-TW" dirty="0" err="1"/>
              <a:t>UVa</a:t>
            </a:r>
            <a:r>
              <a:rPr lang="en-US" altLang="zh-TW" dirty="0"/>
              <a:t> 00301 - Transportation (222 with pruning is possible)</a:t>
            </a:r>
          </a:p>
          <a:p>
            <a:pPr lvl="1"/>
            <a:r>
              <a:rPr lang="en-US" altLang="zh-TW" dirty="0" err="1"/>
              <a:t>UVa</a:t>
            </a:r>
            <a:r>
              <a:rPr lang="en-US" altLang="zh-TW" dirty="0"/>
              <a:t> 00331 - Mapping the Swaps (n ≤ 5...)</a:t>
            </a:r>
          </a:p>
          <a:p>
            <a:pPr lvl="1"/>
            <a:r>
              <a:rPr lang="en-US" altLang="zh-TW" dirty="0" err="1"/>
              <a:t>UVa</a:t>
            </a:r>
            <a:r>
              <a:rPr lang="en-US" altLang="zh-TW" dirty="0"/>
              <a:t> 00487 - Boggle Blitz (use map to store the generated words)</a:t>
            </a:r>
          </a:p>
          <a:p>
            <a:pPr lvl="1"/>
            <a:r>
              <a:rPr lang="en-US" altLang="zh-TW" dirty="0" err="1"/>
              <a:t>UVa</a:t>
            </a:r>
            <a:r>
              <a:rPr lang="en-US" altLang="zh-TW" dirty="0"/>
              <a:t> 00524 - Prime Ring Problem</a:t>
            </a:r>
          </a:p>
          <a:p>
            <a:pPr lvl="1"/>
            <a:r>
              <a:rPr lang="en-US" altLang="zh-TW" dirty="0" err="1"/>
              <a:t>UVa</a:t>
            </a:r>
            <a:r>
              <a:rPr lang="en-US" altLang="zh-TW" dirty="0"/>
              <a:t> 00571 - Jugs (solution can be suboptimal, add flag to avoid cycling)</a:t>
            </a:r>
          </a:p>
          <a:p>
            <a:pPr lvl="1"/>
            <a:r>
              <a:rPr lang="en-US" altLang="zh-TW" b="1" dirty="0" err="1"/>
              <a:t>UVa</a:t>
            </a:r>
            <a:r>
              <a:rPr lang="en-US" altLang="zh-TW" b="1" dirty="0"/>
              <a:t> 00574 - Sum It Up * </a:t>
            </a:r>
            <a:r>
              <a:rPr lang="en-US" altLang="zh-TW" dirty="0"/>
              <a:t>(print all solutions with backtracking)</a:t>
            </a:r>
          </a:p>
          <a:p>
            <a:pPr lvl="1"/>
            <a:r>
              <a:rPr lang="en-US" altLang="zh-TW" dirty="0" err="1"/>
              <a:t>UVa</a:t>
            </a:r>
            <a:r>
              <a:rPr lang="en-US" altLang="zh-TW" dirty="0"/>
              <a:t> 00598 - Bundling Newspaper (print all solutions with backtracking)</a:t>
            </a:r>
          </a:p>
        </p:txBody>
      </p:sp>
    </p:spTree>
    <p:extLst>
      <p:ext uri="{BB962C8B-B14F-4D97-AF65-F5344CB8AC3E}">
        <p14:creationId xmlns:p14="http://schemas.microsoft.com/office/powerpoint/2010/main" val="3539003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74</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Recursive Backtracking (Medium)</a:t>
            </a:r>
          </a:p>
          <a:p>
            <a:pPr lvl="1"/>
            <a:r>
              <a:rPr lang="en-US" altLang="zh-TW" i="1" dirty="0" err="1"/>
              <a:t>UVa</a:t>
            </a:r>
            <a:r>
              <a:rPr lang="en-US" altLang="zh-TW" i="1" dirty="0"/>
              <a:t> 00775 - Hamiltonian Cycle </a:t>
            </a:r>
            <a:r>
              <a:rPr lang="en-US" altLang="zh-TW" dirty="0"/>
              <a:t>(backtracking suffices because the search space cannot be that big; in a dense graph, it is more likely to have a Hamiltonian cycle, so we can prune early; we do NOT have to find the best one like in TSP problem)</a:t>
            </a:r>
          </a:p>
          <a:p>
            <a:pPr lvl="1"/>
            <a:r>
              <a:rPr lang="en-US" altLang="zh-TW" dirty="0" err="1"/>
              <a:t>UVa</a:t>
            </a:r>
            <a:r>
              <a:rPr lang="en-US" altLang="zh-TW" dirty="0"/>
              <a:t> 10001 - Garden of Eden (the </a:t>
            </a:r>
            <a:r>
              <a:rPr lang="en-US" altLang="zh-TW" dirty="0" err="1"/>
              <a:t>upperbound</a:t>
            </a:r>
            <a:r>
              <a:rPr lang="en-US" altLang="zh-TW" dirty="0"/>
              <a:t> of 232 is scary but with efficient pruning, we can pass the time limit as the test case is not extreme)</a:t>
            </a:r>
          </a:p>
          <a:p>
            <a:pPr lvl="1"/>
            <a:r>
              <a:rPr lang="en-US" altLang="zh-TW" dirty="0" err="1"/>
              <a:t>UVa</a:t>
            </a:r>
            <a:r>
              <a:rPr lang="en-US" altLang="zh-TW" dirty="0"/>
              <a:t> 10063 - Knuth’s Permutation (do as asked)</a:t>
            </a:r>
          </a:p>
          <a:p>
            <a:pPr lvl="1"/>
            <a:r>
              <a:rPr lang="en-US" altLang="zh-TW" dirty="0" err="1"/>
              <a:t>UVa</a:t>
            </a:r>
            <a:r>
              <a:rPr lang="en-US" altLang="zh-TW" dirty="0"/>
              <a:t> 10460 - Find the Permuted String (similar nature with </a:t>
            </a:r>
            <a:r>
              <a:rPr lang="en-US" altLang="zh-TW" dirty="0" err="1"/>
              <a:t>UVa</a:t>
            </a:r>
            <a:r>
              <a:rPr lang="en-US" altLang="zh-TW" dirty="0"/>
              <a:t> 10063)</a:t>
            </a:r>
          </a:p>
          <a:p>
            <a:pPr lvl="1"/>
            <a:r>
              <a:rPr lang="en-US" altLang="zh-TW" dirty="0" err="1"/>
              <a:t>UVa</a:t>
            </a:r>
            <a:r>
              <a:rPr lang="en-US" altLang="zh-TW" dirty="0"/>
              <a:t> 10475 - Help the Leaders (generate and prune; try all)</a:t>
            </a:r>
          </a:p>
          <a:p>
            <a:pPr lvl="1"/>
            <a:r>
              <a:rPr lang="en-US" altLang="zh-TW" dirty="0" err="1"/>
              <a:t>UVa</a:t>
            </a:r>
            <a:r>
              <a:rPr lang="en-US" altLang="zh-TW" dirty="0"/>
              <a:t> 10503 - The dominoes solitaire * (max 13 spaces only)</a:t>
            </a:r>
          </a:p>
        </p:txBody>
      </p:sp>
    </p:spTree>
    <p:extLst>
      <p:ext uri="{BB962C8B-B14F-4D97-AF65-F5344CB8AC3E}">
        <p14:creationId xmlns:p14="http://schemas.microsoft.com/office/powerpoint/2010/main" val="3229418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Exercises</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2019/11/8</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75</a:t>
            </a:fld>
            <a:endParaRPr lang="en-US" altLang="zh-TW" dirty="0"/>
          </a:p>
        </p:txBody>
      </p:sp>
      <p:sp>
        <p:nvSpPr>
          <p:cNvPr id="7" name="內容版面配置區 6">
            <a:extLst>
              <a:ext uri="{FF2B5EF4-FFF2-40B4-BE49-F238E27FC236}">
                <a16:creationId xmlns:a16="http://schemas.microsoft.com/office/drawing/2014/main" id="{4357F275-A116-46FC-AF15-16BA13CF154F}"/>
              </a:ext>
            </a:extLst>
          </p:cNvPr>
          <p:cNvSpPr>
            <a:spLocks noGrp="1"/>
          </p:cNvSpPr>
          <p:nvPr>
            <p:ph idx="1"/>
          </p:nvPr>
        </p:nvSpPr>
        <p:spPr/>
        <p:txBody>
          <a:bodyPr/>
          <a:lstStyle/>
          <a:p>
            <a:r>
              <a:rPr lang="en-US" altLang="zh-TW" dirty="0"/>
              <a:t>Recursive Backtracking (Medium)</a:t>
            </a:r>
          </a:p>
          <a:p>
            <a:pPr lvl="1"/>
            <a:r>
              <a:rPr lang="en-US" altLang="zh-TW"/>
              <a:t>UVa</a:t>
            </a:r>
            <a:r>
              <a:rPr lang="en-US" altLang="zh-TW" dirty="0"/>
              <a:t> 10506 - Ouroboros (any valid solution is AC; generate all possible next digit (up to base 10/digit [0..9]); check if it is still a valid Ouroboros sequence)</a:t>
            </a:r>
          </a:p>
          <a:p>
            <a:pPr lvl="1"/>
            <a:r>
              <a:rPr lang="en-US" altLang="zh-TW" dirty="0" err="1"/>
              <a:t>UVa</a:t>
            </a:r>
            <a:r>
              <a:rPr lang="en-US" altLang="zh-TW" dirty="0"/>
              <a:t> 10950 - Bad Code (sort the input; run backtracking; the output should be sorted; only display the first 100 sorted output)</a:t>
            </a:r>
          </a:p>
          <a:p>
            <a:pPr lvl="1"/>
            <a:r>
              <a:rPr lang="en-US" altLang="zh-TW" dirty="0" err="1"/>
              <a:t>UVa</a:t>
            </a:r>
            <a:r>
              <a:rPr lang="en-US" altLang="zh-TW" dirty="0"/>
              <a:t> 11201 - The Problem with the ... (backtracking involving strings)</a:t>
            </a:r>
          </a:p>
          <a:p>
            <a:pPr lvl="1"/>
            <a:r>
              <a:rPr lang="en-US" altLang="zh-TW" dirty="0" err="1"/>
              <a:t>UVa</a:t>
            </a:r>
            <a:r>
              <a:rPr lang="en-US" altLang="zh-TW" dirty="0"/>
              <a:t> 11961 - DNA (there are at most 410 possible DNA strings; moreover, the mutation power is at most K ≤ 5 so the search space is much smaller; sort the output and then remove duplicates)</a:t>
            </a:r>
          </a:p>
        </p:txBody>
      </p:sp>
    </p:spTree>
    <p:extLst>
      <p:ext uri="{BB962C8B-B14F-4D97-AF65-F5344CB8AC3E}">
        <p14:creationId xmlns:p14="http://schemas.microsoft.com/office/powerpoint/2010/main" val="3016435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p:txBody>
          <a:bodyPr/>
          <a:lstStyle/>
          <a:p>
            <a:r>
              <a:rPr lang="en-US" altLang="zh-TW" sz="3600" dirty="0">
                <a:latin typeface="Cooper Black" pitchFamily="18" charset="0"/>
              </a:rPr>
              <a:t>Thank You!!</a:t>
            </a:r>
            <a:endParaRPr lang="zh-TW" altLang="en-US" sz="3600" dirty="0">
              <a:latin typeface="Cooper Black" pitchFamily="18" charset="0"/>
            </a:endParaRPr>
          </a:p>
        </p:txBody>
      </p:sp>
      <p:sp>
        <p:nvSpPr>
          <p:cNvPr id="3" name="日期版面配置區 2"/>
          <p:cNvSpPr>
            <a:spLocks noGrp="1"/>
          </p:cNvSpPr>
          <p:nvPr>
            <p:ph type="dt" sz="half" idx="10"/>
          </p:nvPr>
        </p:nvSpPr>
        <p:spPr/>
        <p:txBody>
          <a:bodyPr/>
          <a:lstStyle/>
          <a:p>
            <a:pPr>
              <a:defRPr/>
            </a:pPr>
            <a:fld id="{7FB9671F-9828-4809-A62C-CF49A9CAAB06}" type="datetime1">
              <a:rPr lang="zh-TW" altLang="en-US" smtClean="0"/>
              <a:pPr>
                <a:defRPr/>
              </a:pPr>
              <a:t>2019/11/6</a:t>
            </a:fld>
            <a:endParaRPr lang="en-US" altLang="zh-TW"/>
          </a:p>
        </p:txBody>
      </p:sp>
      <p:sp>
        <p:nvSpPr>
          <p:cNvPr id="4" name="投影片編號版面配置區 3"/>
          <p:cNvSpPr>
            <a:spLocks noGrp="1"/>
          </p:cNvSpPr>
          <p:nvPr>
            <p:ph type="sldNum" sz="quarter" idx="12"/>
          </p:nvPr>
        </p:nvSpPr>
        <p:spPr/>
        <p:txBody>
          <a:bodyPr/>
          <a:lstStyle/>
          <a:p>
            <a:pPr>
              <a:defRPr/>
            </a:pPr>
            <a:fld id="{F44A63E6-6604-4FC2-B6ED-48101852A2E1}" type="slidenum">
              <a:rPr lang="en-US" altLang="zh-TW" smtClean="0"/>
              <a:pPr>
                <a:defRPr/>
              </a:pPr>
              <a:t>76</a:t>
            </a:fld>
            <a:endParaRPr lang="en-US" altLang="zh-TW"/>
          </a:p>
        </p:txBody>
      </p:sp>
    </p:spTree>
    <p:extLst>
      <p:ext uri="{BB962C8B-B14F-4D97-AF65-F5344CB8AC3E}">
        <p14:creationId xmlns:p14="http://schemas.microsoft.com/office/powerpoint/2010/main" val="308028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Task 3</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8</a:t>
            </a:fld>
            <a:endParaRPr lang="en-US" altLang="zh-TW" dirty="0"/>
          </a:p>
        </p:txBody>
      </p:sp>
      <p:sp>
        <p:nvSpPr>
          <p:cNvPr id="6" name="內容版面配置區 5"/>
          <p:cNvSpPr>
            <a:spLocks noGrp="1"/>
          </p:cNvSpPr>
          <p:nvPr>
            <p:ph idx="1"/>
          </p:nvPr>
        </p:nvSpPr>
        <p:spPr/>
        <p:txBody>
          <a:bodyPr/>
          <a:lstStyle/>
          <a:p>
            <a:r>
              <a:rPr lang="en-US" altLang="zh-TW" dirty="0"/>
              <a:t>Find the largest gap g such that x, y ∈ A and g = |x − y|. (8 for the given example.)</a:t>
            </a:r>
          </a:p>
          <a:p>
            <a:pPr lvl="1"/>
            <a:r>
              <a:rPr lang="en-US" altLang="zh-TW" dirty="0"/>
              <a:t>We can similarly consider all possible two integers x and y in A, checking if the gap between them is the largest for each pair. </a:t>
            </a:r>
          </a:p>
          <a:p>
            <a:pPr lvl="1"/>
            <a:r>
              <a:rPr lang="en-US" altLang="zh-TW" dirty="0"/>
              <a:t>This Complete Search approach runs in O(n2). It works, but is slow and inefficient. </a:t>
            </a:r>
          </a:p>
          <a:p>
            <a:pPr lvl="1"/>
            <a:r>
              <a:rPr lang="en-US" altLang="zh-TW" dirty="0"/>
              <a:t>We can prove that g can be obtained by finding the difference between the smallest and largest elements of A. </a:t>
            </a:r>
          </a:p>
          <a:p>
            <a:pPr lvl="1"/>
            <a:r>
              <a:rPr lang="en-US" altLang="zh-TW" dirty="0"/>
              <a:t>These two integers can be found with the solution of the first task in O(n). </a:t>
            </a:r>
          </a:p>
          <a:p>
            <a:pPr lvl="1"/>
            <a:r>
              <a:rPr lang="en-US" altLang="zh-TW" dirty="0"/>
              <a:t>No other combination of two integers in A can produce a larger gap. </a:t>
            </a:r>
          </a:p>
          <a:p>
            <a:pPr lvl="1"/>
            <a:r>
              <a:rPr lang="en-US" altLang="zh-TW" dirty="0"/>
              <a:t>This is a </a:t>
            </a:r>
            <a:r>
              <a:rPr lang="en-US" altLang="zh-TW" b="1" dirty="0">
                <a:solidFill>
                  <a:srgbClr val="FF0000"/>
                </a:solidFill>
              </a:rPr>
              <a:t>Greedy</a:t>
            </a:r>
            <a:r>
              <a:rPr lang="en-US" altLang="zh-TW" dirty="0"/>
              <a:t> solution.</a:t>
            </a:r>
          </a:p>
        </p:txBody>
      </p:sp>
    </p:spTree>
    <p:extLst>
      <p:ext uri="{BB962C8B-B14F-4D97-AF65-F5344CB8AC3E}">
        <p14:creationId xmlns:p14="http://schemas.microsoft.com/office/powerpoint/2010/main" val="347222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Task 4</a:t>
            </a:r>
            <a:endParaRPr lang="zh-TW" altLang="en-US" sz="4400" dirty="0"/>
          </a:p>
        </p:txBody>
      </p:sp>
      <p:sp>
        <p:nvSpPr>
          <p:cNvPr id="4" name="日期版面配置區 3"/>
          <p:cNvSpPr>
            <a:spLocks noGrp="1"/>
          </p:cNvSpPr>
          <p:nvPr>
            <p:ph type="dt" sz="half" idx="10"/>
          </p:nvPr>
        </p:nvSpPr>
        <p:spPr/>
        <p:txBody>
          <a:bodyPr/>
          <a:lstStyle/>
          <a:p>
            <a:pPr>
              <a:defRPr/>
            </a:pPr>
            <a:fld id="{C495E8D0-3333-4FEA-9135-FF5BDD12CD96}" type="datetime1">
              <a:rPr lang="zh-TW" altLang="en-US" smtClean="0"/>
              <a:pPr>
                <a:defRPr/>
              </a:pPr>
              <a:t>2019/11/6</a:t>
            </a:fld>
            <a:endParaRPr lang="en-US" altLang="zh-TW"/>
          </a:p>
        </p:txBody>
      </p:sp>
      <p:sp>
        <p:nvSpPr>
          <p:cNvPr id="5" name="投影片編號版面配置區 4"/>
          <p:cNvSpPr>
            <a:spLocks noGrp="1"/>
          </p:cNvSpPr>
          <p:nvPr>
            <p:ph type="sldNum" sz="quarter" idx="12"/>
          </p:nvPr>
        </p:nvSpPr>
        <p:spPr/>
        <p:txBody>
          <a:bodyPr/>
          <a:lstStyle/>
          <a:p>
            <a:pPr>
              <a:defRPr/>
            </a:pPr>
            <a:fld id="{43EEE938-DF48-46A3-A8E4-7AB944F71916}" type="slidenum">
              <a:rPr lang="en-US" altLang="zh-TW" smtClean="0"/>
              <a:pPr>
                <a:defRPr/>
              </a:pPr>
              <a:t>9</a:t>
            </a:fld>
            <a:endParaRPr lang="en-US" altLang="zh-TW" dirty="0"/>
          </a:p>
        </p:txBody>
      </p:sp>
      <p:sp>
        <p:nvSpPr>
          <p:cNvPr id="6" name="內容版面配置區 5"/>
          <p:cNvSpPr>
            <a:spLocks noGrp="1"/>
          </p:cNvSpPr>
          <p:nvPr>
            <p:ph idx="1"/>
          </p:nvPr>
        </p:nvSpPr>
        <p:spPr/>
        <p:txBody>
          <a:bodyPr/>
          <a:lstStyle/>
          <a:p>
            <a:r>
              <a:rPr lang="en-US" altLang="zh-TW" dirty="0"/>
              <a:t>Find the longest increasing subsequence of A. ({3, 5, 8, 9} for the given example.)</a:t>
            </a:r>
          </a:p>
          <a:p>
            <a:pPr lvl="1"/>
            <a:r>
              <a:rPr lang="en-US" altLang="zh-TW" dirty="0"/>
              <a:t>We can try all O(2</a:t>
            </a:r>
            <a:r>
              <a:rPr lang="en-US" altLang="zh-TW" baseline="30000" dirty="0"/>
              <a:t>n</a:t>
            </a:r>
            <a:r>
              <a:rPr lang="en-US" altLang="zh-TW" dirty="0"/>
              <a:t>) possible subsequences to find the longest increasing one is not feasible for all n ≤ 10K. </a:t>
            </a:r>
          </a:p>
          <a:p>
            <a:pPr lvl="1"/>
            <a:r>
              <a:rPr lang="en-US" altLang="zh-TW" dirty="0"/>
              <a:t>We will discuss a simple O(n</a:t>
            </a:r>
            <a:r>
              <a:rPr lang="en-US" altLang="zh-TW" baseline="30000" dirty="0"/>
              <a:t>2</a:t>
            </a:r>
            <a:r>
              <a:rPr lang="en-US" altLang="zh-TW" dirty="0"/>
              <a:t>) </a:t>
            </a:r>
            <a:r>
              <a:rPr lang="en-US" altLang="zh-TW" b="1" dirty="0">
                <a:solidFill>
                  <a:srgbClr val="FF0000"/>
                </a:solidFill>
              </a:rPr>
              <a:t>Dynamic Programming </a:t>
            </a:r>
            <a:r>
              <a:rPr lang="en-US" altLang="zh-TW" dirty="0"/>
              <a:t>solution and also the faster O(n log k) </a:t>
            </a:r>
            <a:r>
              <a:rPr lang="en-US" altLang="zh-TW" b="1" dirty="0">
                <a:solidFill>
                  <a:srgbClr val="FF0000"/>
                </a:solidFill>
              </a:rPr>
              <a:t>Greedy</a:t>
            </a:r>
            <a:r>
              <a:rPr lang="en-US" altLang="zh-TW" dirty="0"/>
              <a:t> solution for this task.</a:t>
            </a:r>
            <a:endParaRPr lang="zh-TW" altLang="en-US" dirty="0"/>
          </a:p>
        </p:txBody>
      </p:sp>
    </p:spTree>
    <p:extLst>
      <p:ext uri="{BB962C8B-B14F-4D97-AF65-F5344CB8AC3E}">
        <p14:creationId xmlns:p14="http://schemas.microsoft.com/office/powerpoint/2010/main" val="821570191"/>
      </p:ext>
    </p:extLst>
  </p:cSld>
  <p:clrMapOvr>
    <a:masterClrMapping/>
  </p:clrMapOvr>
</p:sld>
</file>

<file path=ppt/theme/theme1.xml><?xml version="1.0" encoding="utf-8"?>
<a:theme xmlns:a="http://schemas.openxmlformats.org/drawingml/2006/main" name="App04_Tomcat_JWSDP_Sysdeo">
  <a:themeElements>
    <a:clrScheme name="App04_Tomcat_JWSDP_Sysdeo 1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3333FF"/>
      </a:hlink>
      <a:folHlink>
        <a:srgbClr val="336666"/>
      </a:folHlink>
    </a:clrScheme>
    <a:fontScheme name="App04_Tomcat_JWSDP_Sysdeo">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90000"/>
          </a:lnSpc>
          <a:spcBef>
            <a:spcPct val="20000"/>
          </a:spcBef>
          <a:spcAft>
            <a:spcPct val="0"/>
          </a:spcAft>
          <a:buClr>
            <a:schemeClr val="hlink"/>
          </a:buClr>
          <a:buSzTx/>
          <a:buFontTx/>
          <a:buNone/>
          <a:tabLst/>
          <a:defRPr kumimoji="1" lang="zh-TW" altLang="en-US" sz="2800" b="0" i="0" u="none" strike="noStrike" cap="none" normalizeH="0" baseline="0" smtClean="0">
            <a:ln>
              <a:noFill/>
            </a:ln>
            <a:solidFill>
              <a:srgbClr val="3333FF"/>
            </a:solidFill>
            <a:effectLst/>
            <a:latin typeface="Courier New" pitchFamily="49" charset="0"/>
            <a:ea typeface="標楷體" pitchFamily="65" charset="-12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90000"/>
          </a:lnSpc>
          <a:spcBef>
            <a:spcPct val="20000"/>
          </a:spcBef>
          <a:spcAft>
            <a:spcPct val="0"/>
          </a:spcAft>
          <a:buClr>
            <a:schemeClr val="hlink"/>
          </a:buClr>
          <a:buSzTx/>
          <a:buFontTx/>
          <a:buNone/>
          <a:tabLst/>
          <a:defRPr kumimoji="1" lang="zh-TW" altLang="en-US" sz="2800" b="0" i="0" u="none" strike="noStrike" cap="none" normalizeH="0" baseline="0" smtClean="0">
            <a:ln>
              <a:noFill/>
            </a:ln>
            <a:solidFill>
              <a:srgbClr val="3333FF"/>
            </a:solidFill>
            <a:effectLst/>
            <a:latin typeface="Courier New" pitchFamily="49" charset="0"/>
            <a:ea typeface="標楷體" pitchFamily="65" charset="-120"/>
          </a:defRPr>
        </a:defPPr>
      </a:lstStyle>
    </a:lnDef>
  </a:objectDefaults>
  <a:extraClrSchemeLst>
    <a:extraClrScheme>
      <a:clrScheme name="App04_Tomcat_JWSDP_Sysde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App04_Tomcat_JWSDP_Sysde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App04_Tomcat_JWSDP_Sysde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App04_Tomcat_JWSDP_Sysde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App04_Tomcat_JWSDP_Sysde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App04_Tomcat_JWSDP_Sysde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App04_Tomcat_JWSDP_Sysde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App04_Tomcat_JWSDP_Sysde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App04_Tomcat_JWSDP_Sysde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App04_Tomcat_JWSDP_Sysde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
      <a:clrScheme name="App04_Tomcat_JWSDP_Sysdeo 1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3333FF"/>
        </a:hlink>
        <a:folHlink>
          <a:srgbClr val="33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App04_Tomcat_JWSDP_Sysdeo</Template>
  <TotalTime>32039</TotalTime>
  <Words>8415</Words>
  <Application>Microsoft Office PowerPoint</Application>
  <PresentationFormat>如螢幕大小 (4:3)</PresentationFormat>
  <Paragraphs>698</Paragraphs>
  <Slides>76</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76</vt:i4>
      </vt:variant>
    </vt:vector>
  </HeadingPairs>
  <TitlesOfParts>
    <vt:vector size="85" baseType="lpstr">
      <vt:lpstr>新細明體</vt:lpstr>
      <vt:lpstr>標楷體</vt:lpstr>
      <vt:lpstr>Arial</vt:lpstr>
      <vt:lpstr>Cambria Math</vt:lpstr>
      <vt:lpstr>Cooper Black</vt:lpstr>
      <vt:lpstr>Courier New</vt:lpstr>
      <vt:lpstr>Times New Roman</vt:lpstr>
      <vt:lpstr>Wingdings</vt:lpstr>
      <vt:lpstr>App04_Tomcat_JWSDP_Sysdeo</vt:lpstr>
      <vt:lpstr>Problem Solving Paradigms</vt:lpstr>
      <vt:lpstr>Objectives</vt:lpstr>
      <vt:lpstr>PowerPoint 簡報</vt:lpstr>
      <vt:lpstr>Four Paradigms</vt:lpstr>
      <vt:lpstr>Four Paradigms</vt:lpstr>
      <vt:lpstr>Task 1</vt:lpstr>
      <vt:lpstr>Task 2</vt:lpstr>
      <vt:lpstr>Task 3</vt:lpstr>
      <vt:lpstr>Task 4</vt:lpstr>
      <vt:lpstr>Summary</vt:lpstr>
      <vt:lpstr>PowerPoint 簡報</vt:lpstr>
      <vt:lpstr>Introduction to Complete Search</vt:lpstr>
      <vt:lpstr>Introduction to Complete Search</vt:lpstr>
      <vt:lpstr>Introduction to Complete Search</vt:lpstr>
      <vt:lpstr>PowerPoint 簡報</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Iterative Complete Search</vt:lpstr>
      <vt:lpstr>PowerPoint 簡報</vt:lpstr>
      <vt:lpstr>Recursive Complete Search</vt:lpstr>
      <vt:lpstr>Recursive Complete Search</vt:lpstr>
      <vt:lpstr>Recursive Complete Search</vt:lpstr>
      <vt:lpstr>Recursive Complete Search</vt:lpstr>
      <vt:lpstr>Recursive Complete Search</vt:lpstr>
      <vt:lpstr>Recursive Complete Search</vt:lpstr>
      <vt:lpstr>Recursive Complete Search</vt:lpstr>
      <vt:lpstr>Recursive Complete Search</vt:lpstr>
      <vt:lpstr>Recursive Complete Search</vt:lpstr>
      <vt:lpstr>Recursive Complete Search</vt:lpstr>
      <vt:lpstr>PowerPoint 簡報</vt:lpstr>
      <vt:lpstr>Tips</vt:lpstr>
      <vt:lpstr>Tips</vt:lpstr>
      <vt:lpstr>Tips</vt:lpstr>
      <vt:lpstr>Tips</vt:lpstr>
      <vt:lpstr>Tips</vt:lpstr>
      <vt:lpstr>Tips</vt:lpstr>
      <vt:lpstr>Tips</vt:lpstr>
      <vt:lpstr>Tips</vt:lpstr>
      <vt:lpstr>Tips</vt:lpstr>
      <vt:lpstr>Tips</vt:lpstr>
      <vt:lpstr>Tips</vt:lpstr>
      <vt:lpstr>Tips</vt:lpstr>
      <vt:lpstr>Tips</vt:lpstr>
      <vt:lpstr>Tips</vt:lpstr>
      <vt:lpstr>Tips</vt:lpstr>
      <vt:lpstr>Tips</vt:lpstr>
      <vt:lpstr>Tips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PowerPoint 簡報</vt:lpstr>
    </vt:vector>
  </TitlesOfParts>
  <Company>NDU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Appendix 04 Tomcat_JWSDP_Sysdeo</dc:title>
  <dc:creator>Meng</dc:creator>
  <cp:lastModifiedBy>Daniel</cp:lastModifiedBy>
  <cp:revision>839</cp:revision>
  <cp:lastPrinted>2015-06-13T19:55:20Z</cp:lastPrinted>
  <dcterms:created xsi:type="dcterms:W3CDTF">2005-01-10T12:45:38Z</dcterms:created>
  <dcterms:modified xsi:type="dcterms:W3CDTF">2019-11-09T01:46:01Z</dcterms:modified>
</cp:coreProperties>
</file>