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4" r:id="rId3"/>
    <p:sldId id="404" r:id="rId4"/>
    <p:sldId id="296" r:id="rId5"/>
    <p:sldId id="297" r:id="rId6"/>
    <p:sldId id="298" r:id="rId7"/>
    <p:sldId id="299" r:id="rId8"/>
    <p:sldId id="300" r:id="rId9"/>
    <p:sldId id="301" r:id="rId10"/>
    <p:sldId id="353" r:id="rId11"/>
    <p:sldId id="351" r:id="rId12"/>
    <p:sldId id="400" r:id="rId13"/>
    <p:sldId id="268" r:id="rId14"/>
    <p:sldId id="305" r:id="rId15"/>
    <p:sldId id="304" r:id="rId16"/>
    <p:sldId id="257" r:id="rId17"/>
    <p:sldId id="258" r:id="rId18"/>
    <p:sldId id="259" r:id="rId19"/>
    <p:sldId id="282" r:id="rId20"/>
    <p:sldId id="260" r:id="rId21"/>
    <p:sldId id="261" r:id="rId22"/>
    <p:sldId id="283" r:id="rId23"/>
    <p:sldId id="284" r:id="rId24"/>
    <p:sldId id="262" r:id="rId25"/>
    <p:sldId id="263" r:id="rId26"/>
    <p:sldId id="285" r:id="rId27"/>
    <p:sldId id="265" r:id="rId28"/>
    <p:sldId id="266" r:id="rId29"/>
    <p:sldId id="286" r:id="rId30"/>
    <p:sldId id="287" r:id="rId31"/>
    <p:sldId id="267" r:id="rId32"/>
    <p:sldId id="306" r:id="rId33"/>
    <p:sldId id="307" r:id="rId34"/>
    <p:sldId id="308" r:id="rId35"/>
    <p:sldId id="309" r:id="rId36"/>
    <p:sldId id="310" r:id="rId37"/>
    <p:sldId id="349" r:id="rId38"/>
    <p:sldId id="350" r:id="rId39"/>
    <p:sldId id="346" r:id="rId40"/>
    <p:sldId id="311" r:id="rId41"/>
    <p:sldId id="401" r:id="rId42"/>
    <p:sldId id="312" r:id="rId43"/>
    <p:sldId id="314" r:id="rId44"/>
    <p:sldId id="323" r:id="rId45"/>
    <p:sldId id="324" r:id="rId46"/>
    <p:sldId id="315" r:id="rId47"/>
    <p:sldId id="316" r:id="rId48"/>
    <p:sldId id="317" r:id="rId49"/>
    <p:sldId id="321" r:id="rId50"/>
    <p:sldId id="322" r:id="rId51"/>
    <p:sldId id="318" r:id="rId52"/>
    <p:sldId id="319" r:id="rId53"/>
    <p:sldId id="320" r:id="rId54"/>
    <p:sldId id="331" r:id="rId55"/>
    <p:sldId id="333" r:id="rId56"/>
    <p:sldId id="334" r:id="rId57"/>
    <p:sldId id="335" r:id="rId58"/>
    <p:sldId id="336" r:id="rId59"/>
    <p:sldId id="337" r:id="rId60"/>
    <p:sldId id="338" r:id="rId61"/>
    <p:sldId id="339" r:id="rId62"/>
    <p:sldId id="340" r:id="rId63"/>
    <p:sldId id="341" r:id="rId64"/>
    <p:sldId id="342" r:id="rId65"/>
    <p:sldId id="343" r:id="rId66"/>
    <p:sldId id="344" r:id="rId67"/>
    <p:sldId id="345" r:id="rId68"/>
    <p:sldId id="348" r:id="rId69"/>
    <p:sldId id="347" r:id="rId70"/>
    <p:sldId id="270" r:id="rId71"/>
    <p:sldId id="355" r:id="rId72"/>
    <p:sldId id="356" r:id="rId73"/>
    <p:sldId id="357" r:id="rId74"/>
    <p:sldId id="359" r:id="rId75"/>
    <p:sldId id="358" r:id="rId76"/>
    <p:sldId id="360" r:id="rId77"/>
    <p:sldId id="361" r:id="rId78"/>
    <p:sldId id="362" r:id="rId79"/>
    <p:sldId id="363" r:id="rId80"/>
    <p:sldId id="364" r:id="rId81"/>
    <p:sldId id="365" r:id="rId82"/>
    <p:sldId id="366" r:id="rId83"/>
    <p:sldId id="367" r:id="rId84"/>
    <p:sldId id="368" r:id="rId85"/>
    <p:sldId id="369" r:id="rId86"/>
    <p:sldId id="370" r:id="rId87"/>
    <p:sldId id="371" r:id="rId88"/>
    <p:sldId id="372" r:id="rId89"/>
    <p:sldId id="373" r:id="rId90"/>
    <p:sldId id="374" r:id="rId91"/>
    <p:sldId id="376" r:id="rId92"/>
    <p:sldId id="377" r:id="rId93"/>
    <p:sldId id="378" r:id="rId94"/>
    <p:sldId id="379" r:id="rId95"/>
    <p:sldId id="380" r:id="rId96"/>
    <p:sldId id="381" r:id="rId97"/>
    <p:sldId id="382" r:id="rId98"/>
    <p:sldId id="383" r:id="rId99"/>
    <p:sldId id="384" r:id="rId100"/>
    <p:sldId id="385" r:id="rId101"/>
    <p:sldId id="386" r:id="rId102"/>
    <p:sldId id="387" r:id="rId103"/>
    <p:sldId id="388" r:id="rId104"/>
    <p:sldId id="389" r:id="rId105"/>
    <p:sldId id="390" r:id="rId106"/>
    <p:sldId id="391" r:id="rId107"/>
    <p:sldId id="392" r:id="rId108"/>
    <p:sldId id="393" r:id="rId109"/>
    <p:sldId id="394" r:id="rId110"/>
    <p:sldId id="395" r:id="rId111"/>
    <p:sldId id="396" r:id="rId112"/>
    <p:sldId id="397" r:id="rId113"/>
    <p:sldId id="398" r:id="rId114"/>
    <p:sldId id="399" r:id="rId115"/>
    <p:sldId id="354" r:id="rId116"/>
    <p:sldId id="303" r:id="rId117"/>
    <p:sldId id="402" r:id="rId118"/>
    <p:sldId id="403" r:id="rId119"/>
    <p:sldId id="405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52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1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480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754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922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5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272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03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0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0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8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2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5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6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7BAB2E2-DE50-4C55-9006-E044B340D73A}" type="datetimeFigureOut">
              <a:rPr lang="en-US" smtClean="0"/>
              <a:t>9/4/2019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B4EA-090A-4868-AB58-2678A9C3B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17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BINARY SEARCH TREES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0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Binary search trees</a:t>
            </a:r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80720" y="434418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817592" y="4094089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984236" y="4082096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10497" y="43478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8367" y="692383"/>
            <a:ext cx="4360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Height</a:t>
            </a:r>
            <a:r>
              <a:rPr lang="hu-HU" dirty="0"/>
              <a:t> of a tree: the number of layers</a:t>
            </a:r>
          </a:p>
          <a:p>
            <a:r>
              <a:rPr lang="hu-HU" dirty="0"/>
              <a:t>	 it contains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9850" y="1715828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----------------------------- layer 1   // 1 node   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3168" y="2460898"/>
            <a:ext cx="5868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----------------------------------------- layer 2   // 2 nodes   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2168" y="4488621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---------------------------------------------------------------- layer h  // 2       nodes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94709" y="22705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68367" y="154445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8942" y="334827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...</a:t>
            </a:r>
          </a:p>
        </p:txBody>
      </p:sp>
      <p:sp>
        <p:nvSpPr>
          <p:cNvPr id="19" name="Oval 18"/>
          <p:cNvSpPr/>
          <p:nvPr/>
        </p:nvSpPr>
        <p:spPr>
          <a:xfrm>
            <a:off x="4106191" y="4371407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7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043063" y="4121308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3209707" y="4109315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735968" y="4375112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0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426624" y="432437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h-1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35968" y="5383369"/>
            <a:ext cx="7625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general: </a:t>
            </a:r>
            <a:r>
              <a:rPr lang="hu-HU" b="1" dirty="0">
                <a:solidFill>
                  <a:srgbClr val="FFFF00"/>
                </a:solidFill>
              </a:rPr>
              <a:t>h ~ O(logN</a:t>
            </a:r>
            <a:r>
              <a:rPr lang="hu-HU" b="1" dirty="0"/>
              <a:t>)</a:t>
            </a:r>
            <a:r>
              <a:rPr lang="hu-HU" dirty="0"/>
              <a:t>  if this is </a:t>
            </a:r>
            <a:r>
              <a:rPr lang="hu-HU" b="1" dirty="0">
                <a:solidFill>
                  <a:srgbClr val="FFFF00"/>
                </a:solidFill>
              </a:rPr>
              <a:t>true</a:t>
            </a:r>
            <a:r>
              <a:rPr lang="hu-HU" dirty="0"/>
              <a:t> the tree is said to be </a:t>
            </a:r>
            <a:r>
              <a:rPr lang="hu-HU" b="1" dirty="0">
                <a:solidFill>
                  <a:srgbClr val="FFFF00"/>
                </a:solidFill>
              </a:rPr>
              <a:t>balanced</a:t>
            </a:r>
          </a:p>
          <a:p>
            <a:r>
              <a:rPr lang="hu-HU" dirty="0"/>
              <a:t>	If it is </a:t>
            </a:r>
            <a:r>
              <a:rPr lang="hu-HU" b="1" dirty="0">
                <a:solidFill>
                  <a:srgbClr val="FFFF00"/>
                </a:solidFill>
              </a:rPr>
              <a:t>not true </a:t>
            </a:r>
            <a:r>
              <a:rPr lang="hu-HU" dirty="0"/>
              <a:t>the tree is </a:t>
            </a:r>
            <a:r>
              <a:rPr lang="hu-HU" b="1" dirty="0">
                <a:solidFill>
                  <a:srgbClr val="FFFF00"/>
                </a:solidFill>
              </a:rPr>
              <a:t>unbalanced</a:t>
            </a:r>
            <a:r>
              <a:rPr lang="hu-HU" dirty="0"/>
              <a:t>, which means it is</a:t>
            </a:r>
          </a:p>
          <a:p>
            <a:r>
              <a:rPr lang="hu-HU" dirty="0"/>
              <a:t>		asymmetric which is a </a:t>
            </a:r>
            <a:r>
              <a:rPr lang="hu-HU" b="1" i="1" dirty="0">
                <a:solidFill>
                  <a:srgbClr val="FF0000"/>
                </a:solidFill>
              </a:rPr>
              <a:t>PROBLEM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17583285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367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– 10 – 1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4748914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420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– 10 – 1 – 19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88534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– 10 – 1 – 19 – 16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2841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5264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– 10 – 1 – 19 – 16 – 23 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542497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– 10 – 1 – 19 – 16 – 23 – 55  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951872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613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– 10 – 1 – 19 – 16 – 23 – 55 – 79  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94009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</a:t>
            </a:r>
          </a:p>
        </p:txBody>
      </p:sp>
    </p:spTree>
    <p:extLst>
      <p:ext uri="{BB962C8B-B14F-4D97-AF65-F5344CB8AC3E}">
        <p14:creationId xmlns:p14="http://schemas.microsoft.com/office/powerpoint/2010/main" val="383768761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1493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5172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926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Trees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7757" y="686236"/>
            <a:ext cx="500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height of a tree: the number of layers it has</a:t>
            </a:r>
          </a:p>
        </p:txBody>
      </p:sp>
      <p:sp>
        <p:nvSpPr>
          <p:cNvPr id="20" name="Text Placeholder 5"/>
          <p:cNvSpPr txBox="1">
            <a:spLocks/>
          </p:cNvSpPr>
          <p:nvPr/>
        </p:nvSpPr>
        <p:spPr>
          <a:xfrm>
            <a:off x="1225175" y="1635617"/>
            <a:ext cx="8825659" cy="261441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hu-HU" dirty="0"/>
              <a:t>Height of the tree ‚h’:  </a:t>
            </a:r>
            <a:r>
              <a:rPr lang="en-US" dirty="0"/>
              <a:t>the length of the path from the root to the deepest node in the tree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	- we should </a:t>
            </a:r>
            <a:r>
              <a:rPr lang="hu-HU" b="1" dirty="0">
                <a:solidFill>
                  <a:srgbClr val="FFFF00"/>
                </a:solidFill>
              </a:rPr>
              <a:t>keep the height of the tree at a minimum </a:t>
            </a:r>
            <a:r>
              <a:rPr lang="hu-HU" dirty="0"/>
              <a:t>which is 			</a:t>
            </a:r>
            <a:r>
              <a:rPr lang="hu-HU" b="1" dirty="0">
                <a:solidFill>
                  <a:srgbClr val="FFFF00"/>
                </a:solidFill>
              </a:rPr>
              <a:t>h=log n</a:t>
            </a:r>
          </a:p>
          <a:p>
            <a:pPr marL="0" indent="0">
              <a:buNone/>
            </a:pPr>
            <a:r>
              <a:rPr lang="hu-HU" dirty="0"/>
              <a:t>	- if the tree is </a:t>
            </a:r>
            <a:r>
              <a:rPr lang="hu-HU" b="1" dirty="0">
                <a:solidFill>
                  <a:srgbClr val="FF0000"/>
                </a:solidFill>
              </a:rPr>
              <a:t>unbalanced</a:t>
            </a:r>
            <a:r>
              <a:rPr lang="hu-HU" dirty="0"/>
              <a:t>: the h=log n relation is no more valid 			and the operation’s running time </a:t>
            </a:r>
            <a:r>
              <a:rPr lang="hu-HU" b="1" dirty="0">
                <a:solidFill>
                  <a:srgbClr val="FFFF00"/>
                </a:solidFill>
              </a:rPr>
              <a:t>is no more logarithmic</a:t>
            </a:r>
          </a:p>
        </p:txBody>
      </p:sp>
    </p:spTree>
    <p:extLst>
      <p:ext uri="{BB962C8B-B14F-4D97-AF65-F5344CB8AC3E}">
        <p14:creationId xmlns:p14="http://schemas.microsoft.com/office/powerpoint/2010/main" val="314474346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40462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92618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47691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23324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9961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3.) </a:t>
            </a:r>
            <a:r>
              <a:rPr lang="hu-HU" u="sng" dirty="0"/>
              <a:t>Post-order traversal</a:t>
            </a:r>
            <a:r>
              <a:rPr lang="hu-HU" dirty="0"/>
              <a:t>: we visit the left subtree+ right subtree +</a:t>
            </a:r>
          </a:p>
          <a:p>
            <a:r>
              <a:rPr lang="hu-HU" dirty="0"/>
              <a:t>				the root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5685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8AC2AE-3786-44B8-A976-93D19FB8C9C7}"/>
              </a:ext>
            </a:extLst>
          </p:cNvPr>
          <p:cNvSpPr txBox="1">
            <a:spLocks/>
          </p:cNvSpPr>
          <p:nvPr/>
        </p:nvSpPr>
        <p:spPr>
          <a:xfrm>
            <a:off x="0" y="1447800"/>
            <a:ext cx="12192000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3549192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387164"/>
              </p:ext>
            </p:extLst>
          </p:nvPr>
        </p:nvGraphicFramePr>
        <p:xfrm>
          <a:off x="1154954" y="1255690"/>
          <a:ext cx="8127999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Average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Worst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</a:t>
                      </a:r>
                      <a:r>
                        <a:rPr lang="hu-HU" baseline="0" dirty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</a:t>
                      </a:r>
                      <a:r>
                        <a:rPr lang="hu-HU" baseline="0" dirty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O(log</a:t>
                      </a:r>
                      <a:r>
                        <a:rPr lang="hu-HU" baseline="0" dirty="0"/>
                        <a:t> n)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154954" y="2987899"/>
            <a:ext cx="8825659" cy="2614411"/>
          </a:xfrm>
        </p:spPr>
        <p:txBody>
          <a:bodyPr>
            <a:normAutofit/>
          </a:bodyPr>
          <a:lstStyle/>
          <a:p>
            <a:r>
              <a:rPr lang="hu-HU" dirty="0"/>
              <a:t>What about the </a:t>
            </a:r>
            <a:r>
              <a:rPr lang="hu-HU" u="sng" dirty="0"/>
              <a:t>worst case</a:t>
            </a:r>
            <a:r>
              <a:rPr lang="hu-HU" dirty="0"/>
              <a:t> scenarios?</a:t>
            </a:r>
          </a:p>
          <a:p>
            <a:r>
              <a:rPr lang="hu-HU" dirty="0"/>
              <a:t>	- if the tree becomes unbalanced: the operations running times can be</a:t>
            </a:r>
          </a:p>
          <a:p>
            <a:r>
              <a:rPr lang="hu-HU" dirty="0"/>
              <a:t>		reduced to </a:t>
            </a:r>
            <a:r>
              <a:rPr lang="hu-HU" b="1" dirty="0"/>
              <a:t>O(N)</a:t>
            </a:r>
            <a:r>
              <a:rPr lang="hu-HU" dirty="0"/>
              <a:t> in the worst case</a:t>
            </a:r>
          </a:p>
          <a:p>
            <a:r>
              <a:rPr lang="hu-HU" dirty="0"/>
              <a:t>	- thats why it is important to </a:t>
            </a:r>
            <a:r>
              <a:rPr lang="hu-HU" b="1" dirty="0">
                <a:solidFill>
                  <a:srgbClr val="FFFF00"/>
                </a:solidFill>
              </a:rPr>
              <a:t>keep a tree as balanced as possible</a:t>
            </a:r>
          </a:p>
        </p:txBody>
      </p:sp>
    </p:spTree>
    <p:extLst>
      <p:ext uri="{BB962C8B-B14F-4D97-AF65-F5344CB8AC3E}">
        <p14:creationId xmlns:p14="http://schemas.microsoft.com/office/powerpoint/2010/main" val="20189993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78FC46-7943-491E-B390-D41389574005}"/>
              </a:ext>
            </a:extLst>
          </p:cNvPr>
          <p:cNvSpPr txBox="1">
            <a:spLocks/>
          </p:cNvSpPr>
          <p:nvPr/>
        </p:nvSpPr>
        <p:spPr>
          <a:xfrm>
            <a:off x="0" y="1447800"/>
            <a:ext cx="12192000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0613137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 system uses almost </a:t>
            </a:r>
            <a:r>
              <a:rPr lang="en-US" b="1" dirty="0">
                <a:solidFill>
                  <a:srgbClr val="FFFF00"/>
                </a:solidFill>
              </a:rPr>
              <a:t>all</a:t>
            </a:r>
            <a:r>
              <a:rPr lang="en-US" dirty="0"/>
              <a:t> the important data structures. Let’s talk about the real-world applications of </a:t>
            </a:r>
            <a:r>
              <a:rPr lang="en-US" b="1" dirty="0"/>
              <a:t>trees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Trees are extremely powerful if we want to represent </a:t>
            </a:r>
            <a:r>
              <a:rPr lang="en-US" b="1" dirty="0">
                <a:solidFill>
                  <a:srgbClr val="FFFF00"/>
                </a:solidFill>
              </a:rPr>
              <a:t>hierarchical data</a:t>
            </a:r>
            <a:r>
              <a:rPr lang="en-US" dirty="0"/>
              <a:t> (file systems)</a:t>
            </a:r>
          </a:p>
          <a:p>
            <a:pPr lvl="2"/>
            <a:r>
              <a:rPr lang="en-US" dirty="0"/>
              <a:t>Operating systems</a:t>
            </a:r>
          </a:p>
          <a:p>
            <a:pPr lvl="2"/>
            <a:r>
              <a:rPr lang="en-US" dirty="0"/>
              <a:t>Game trees (Chess and Tic-Tac-Toe)</a:t>
            </a:r>
          </a:p>
          <a:p>
            <a:pPr lvl="2"/>
            <a:r>
              <a:rPr lang="en-US" dirty="0"/>
              <a:t>Machine learning: we like decision tree and boosting uses very simple tree structures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0723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 trees are used in compilers .</a:t>
            </a:r>
          </a:p>
          <a:p>
            <a:r>
              <a:rPr lang="en-US" dirty="0"/>
              <a:t>Huffman coding tree that are used in data compression algorithms.</a:t>
            </a:r>
          </a:p>
          <a:p>
            <a:r>
              <a:rPr lang="en-US" dirty="0"/>
              <a:t>Binary Search Tree (BST), which supports search, insertion and deletion on a collection of items in O(</a:t>
            </a:r>
            <a:r>
              <a:rPr lang="en-US" dirty="0" err="1"/>
              <a:t>logn</a:t>
            </a:r>
            <a:r>
              <a:rPr lang="en-US" dirty="0"/>
              <a:t>) (average).</a:t>
            </a:r>
          </a:p>
          <a:p>
            <a:r>
              <a:rPr lang="en-US" dirty="0"/>
              <a:t>Priority Queue (PQ), which support search and deletion of minimum (or maximum) on a collection of items in logarithmic time (in worst case).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2211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603530" y="189597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798842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345812" y="2400259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579037" y="313957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105298" y="3405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484946" y="4597757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            unbalanced tree</a:t>
            </a:r>
          </a:p>
        </p:txBody>
      </p:sp>
      <p:sp>
        <p:nvSpPr>
          <p:cNvPr id="14" name="Oval 13"/>
          <p:cNvSpPr/>
          <p:nvPr/>
        </p:nvSpPr>
        <p:spPr>
          <a:xfrm>
            <a:off x="7798168" y="1895978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93480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7540450" y="2400259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779883" y="3303607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569818" y="3157099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8599858" y="260839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389793" y="2400259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773675" y="313957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299936" y="3405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9386261" y="3259182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23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9176196" y="3112674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40450" y="4597757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balanced tree</a:t>
            </a:r>
          </a:p>
        </p:txBody>
      </p:sp>
    </p:spTree>
    <p:extLst>
      <p:ext uri="{BB962C8B-B14F-4D97-AF65-F5344CB8AC3E}">
        <p14:creationId xmlns:p14="http://schemas.microsoft.com/office/powerpoint/2010/main" val="1167916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306" y="1575980"/>
            <a:ext cx="8946541" cy="5372636"/>
          </a:xfrm>
        </p:spPr>
        <p:txBody>
          <a:bodyPr/>
          <a:lstStyle/>
          <a:p>
            <a:r>
              <a:rPr lang="hu-HU" dirty="0"/>
              <a:t>Binary search trees are data structures</a:t>
            </a:r>
          </a:p>
          <a:p>
            <a:r>
              <a:rPr lang="hu-HU" dirty="0"/>
              <a:t>Keeps the </a:t>
            </a:r>
            <a:r>
              <a:rPr lang="hu-HU" b="1" dirty="0">
                <a:solidFill>
                  <a:srgbClr val="FFFF00"/>
                </a:solidFill>
              </a:rPr>
              <a:t>keys in sorted order</a:t>
            </a:r>
            <a:r>
              <a:rPr lang="hu-HU" dirty="0"/>
              <a:t>: </a:t>
            </a:r>
            <a:r>
              <a:rPr lang="en-US" dirty="0"/>
              <a:t> so that lookup and other operations can use the principle of binary search</a:t>
            </a:r>
            <a:r>
              <a:rPr lang="hu-HU" dirty="0"/>
              <a:t> !!!</a:t>
            </a:r>
          </a:p>
          <a:p>
            <a:r>
              <a:rPr lang="hu-HU" dirty="0"/>
              <a:t>E</a:t>
            </a:r>
            <a:r>
              <a:rPr lang="en-US" dirty="0"/>
              <a:t>ach comparison allows the operations to skip over half of the tree, so that each lookup/insertion/deletion takes time proportional to the </a:t>
            </a:r>
            <a:r>
              <a:rPr lang="en-US" b="1" dirty="0">
                <a:solidFill>
                  <a:srgbClr val="FFFF00"/>
                </a:solidFill>
              </a:rPr>
              <a:t>logarithm</a:t>
            </a:r>
            <a:r>
              <a:rPr lang="en-US" dirty="0"/>
              <a:t> of the number of items stored in the tree</a:t>
            </a:r>
            <a:endParaRPr lang="hu-HU" dirty="0"/>
          </a:p>
          <a:p>
            <a:r>
              <a:rPr lang="en-US" dirty="0"/>
              <a:t>This is much better than the linear time</a:t>
            </a:r>
            <a:r>
              <a:rPr lang="hu-HU" dirty="0"/>
              <a:t> O(N)</a:t>
            </a:r>
            <a:r>
              <a:rPr lang="en-US" dirty="0"/>
              <a:t> required to find items by key in an unsorted array, but </a:t>
            </a:r>
            <a:r>
              <a:rPr lang="en-US" dirty="0">
                <a:solidFill>
                  <a:srgbClr val="FF0000"/>
                </a:solidFill>
              </a:rPr>
              <a:t>slower than </a:t>
            </a:r>
            <a:r>
              <a:rPr lang="en-US" dirty="0"/>
              <a:t>the corresponding operations on </a:t>
            </a:r>
            <a:r>
              <a:rPr lang="en-US" dirty="0">
                <a:solidFill>
                  <a:srgbClr val="FF0000"/>
                </a:solidFill>
              </a:rPr>
              <a:t>hash tables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35139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92EDEC-060E-42B2-B9DC-66D24F43836E}"/>
              </a:ext>
            </a:extLst>
          </p:cNvPr>
          <p:cNvSpPr txBox="1">
            <a:spLocks/>
          </p:cNvSpPr>
          <p:nvPr/>
        </p:nvSpPr>
        <p:spPr>
          <a:xfrm>
            <a:off x="0" y="1447800"/>
            <a:ext cx="12192000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Insertion and Search</a:t>
            </a:r>
          </a:p>
        </p:txBody>
      </p:sp>
    </p:spTree>
    <p:extLst>
      <p:ext uri="{BB962C8B-B14F-4D97-AF65-F5344CB8AC3E}">
        <p14:creationId xmlns:p14="http://schemas.microsoft.com/office/powerpoint/2010/main" val="107383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</a:t>
            </a:r>
            <a:r>
              <a:rPr lang="hu-HU" dirty="0">
                <a:solidFill>
                  <a:srgbClr val="FFFF00"/>
                </a:solidFill>
              </a:rPr>
              <a:t>greater</a:t>
            </a:r>
            <a:r>
              <a:rPr lang="hu-HU" dirty="0"/>
              <a:t> than</a:t>
            </a:r>
            <a:endParaRPr lang="hu-HU" b="1" u="sng" dirty="0"/>
          </a:p>
          <a:p>
            <a:r>
              <a:rPr lang="hu-HU" dirty="0"/>
              <a:t>		the root node we go to the </a:t>
            </a:r>
            <a:r>
              <a:rPr lang="hu-HU" dirty="0">
                <a:solidFill>
                  <a:srgbClr val="FFFF00"/>
                </a:solidFill>
              </a:rPr>
              <a:t>right</a:t>
            </a:r>
            <a:r>
              <a:rPr lang="hu-HU" dirty="0"/>
              <a:t>, if it is </a:t>
            </a:r>
            <a:r>
              <a:rPr lang="hu-HU" dirty="0">
                <a:solidFill>
                  <a:srgbClr val="FFFF00"/>
                </a:solidFill>
              </a:rPr>
              <a:t>smaller</a:t>
            </a:r>
            <a:r>
              <a:rPr lang="hu-HU" dirty="0"/>
              <a:t>, we go to the </a:t>
            </a:r>
            <a:r>
              <a:rPr lang="hu-HU" dirty="0">
                <a:solidFill>
                  <a:srgbClr val="FFFF00"/>
                </a:solidFill>
              </a:rPr>
              <a:t>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83169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binarySearhTree.insert(12);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</a:t>
            </a:r>
            <a:r>
              <a:rPr lang="hu-HU" dirty="0">
                <a:solidFill>
                  <a:srgbClr val="FFFF00"/>
                </a:solidFill>
              </a:rPr>
              <a:t>greater</a:t>
            </a:r>
            <a:r>
              <a:rPr lang="hu-HU" dirty="0"/>
              <a:t> than</a:t>
            </a:r>
            <a:endParaRPr lang="hu-HU" b="1" u="sng" dirty="0"/>
          </a:p>
          <a:p>
            <a:r>
              <a:rPr lang="hu-HU" dirty="0"/>
              <a:t>		the root node we go to the </a:t>
            </a:r>
            <a:r>
              <a:rPr lang="hu-HU" dirty="0">
                <a:solidFill>
                  <a:srgbClr val="FFFF00"/>
                </a:solidFill>
              </a:rPr>
              <a:t>right</a:t>
            </a:r>
            <a:r>
              <a:rPr lang="hu-HU" dirty="0"/>
              <a:t>, if it is </a:t>
            </a:r>
            <a:r>
              <a:rPr lang="hu-HU" dirty="0">
                <a:solidFill>
                  <a:srgbClr val="FFFF00"/>
                </a:solidFill>
              </a:rPr>
              <a:t>smaller</a:t>
            </a:r>
            <a:r>
              <a:rPr lang="hu-HU" dirty="0"/>
              <a:t>, we go to the </a:t>
            </a:r>
            <a:r>
              <a:rPr lang="hu-HU" dirty="0">
                <a:solidFill>
                  <a:srgbClr val="FFFF00"/>
                </a:solidFill>
              </a:rPr>
              <a:t>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530280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binarySearhTree.insert(12);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</a:t>
            </a:r>
            <a:r>
              <a:rPr lang="hu-HU" dirty="0">
                <a:solidFill>
                  <a:srgbClr val="FFFF00"/>
                </a:solidFill>
              </a:rPr>
              <a:t>greater</a:t>
            </a:r>
            <a:r>
              <a:rPr lang="hu-HU" dirty="0"/>
              <a:t> than</a:t>
            </a:r>
            <a:endParaRPr lang="hu-HU" b="1" u="sng" dirty="0"/>
          </a:p>
          <a:p>
            <a:r>
              <a:rPr lang="hu-HU" dirty="0"/>
              <a:t>		the root node we go to the </a:t>
            </a:r>
            <a:r>
              <a:rPr lang="hu-HU" dirty="0">
                <a:solidFill>
                  <a:srgbClr val="FFFF00"/>
                </a:solidFill>
              </a:rPr>
              <a:t>right</a:t>
            </a:r>
            <a:r>
              <a:rPr lang="hu-HU" dirty="0"/>
              <a:t>, if it is </a:t>
            </a:r>
            <a:r>
              <a:rPr lang="hu-HU" dirty="0">
                <a:solidFill>
                  <a:srgbClr val="FFFF00"/>
                </a:solidFill>
              </a:rPr>
              <a:t>smaller</a:t>
            </a:r>
            <a:r>
              <a:rPr lang="hu-HU" dirty="0"/>
              <a:t>, we go to the </a:t>
            </a:r>
            <a:r>
              <a:rPr lang="hu-HU" dirty="0">
                <a:solidFill>
                  <a:srgbClr val="FFFF00"/>
                </a:solidFill>
              </a:rPr>
              <a:t>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894681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binarySearhTree.insert(4);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</a:t>
            </a:r>
            <a:r>
              <a:rPr lang="hu-HU" dirty="0">
                <a:solidFill>
                  <a:srgbClr val="FFFF00"/>
                </a:solidFill>
              </a:rPr>
              <a:t>greater</a:t>
            </a:r>
            <a:r>
              <a:rPr lang="hu-HU" dirty="0"/>
              <a:t> than</a:t>
            </a:r>
            <a:endParaRPr lang="hu-HU" b="1" u="sng" dirty="0"/>
          </a:p>
          <a:p>
            <a:r>
              <a:rPr lang="hu-HU" dirty="0"/>
              <a:t>		the root node we go to the </a:t>
            </a:r>
            <a:r>
              <a:rPr lang="hu-HU" dirty="0">
                <a:solidFill>
                  <a:srgbClr val="FFFF00"/>
                </a:solidFill>
              </a:rPr>
              <a:t>right</a:t>
            </a:r>
            <a:r>
              <a:rPr lang="hu-HU" dirty="0"/>
              <a:t>, if it is </a:t>
            </a:r>
            <a:r>
              <a:rPr lang="hu-HU" dirty="0">
                <a:solidFill>
                  <a:srgbClr val="FFFF00"/>
                </a:solidFill>
              </a:rPr>
              <a:t>smaller</a:t>
            </a:r>
            <a:r>
              <a:rPr lang="hu-HU" dirty="0"/>
              <a:t>, we go to the </a:t>
            </a:r>
            <a:r>
              <a:rPr lang="hu-HU" dirty="0">
                <a:solidFill>
                  <a:srgbClr val="FFFF00"/>
                </a:solidFill>
              </a:rPr>
              <a:t>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705019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binarySearhTree.insert(4);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256427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Sorted arrays				Linked lists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a new item		Inserting a new item</a:t>
            </a:r>
          </a:p>
          <a:p>
            <a:r>
              <a:rPr lang="hu-HU" dirty="0"/>
              <a:t>is </a:t>
            </a:r>
            <a:r>
              <a:rPr lang="hu-HU" b="1" dirty="0">
                <a:solidFill>
                  <a:srgbClr val="FF0000"/>
                </a:solidFill>
              </a:rPr>
              <a:t>quite slow </a:t>
            </a:r>
            <a:r>
              <a:rPr lang="hu-HU" dirty="0"/>
              <a:t>// O(N)		is </a:t>
            </a:r>
            <a:r>
              <a:rPr lang="hu-HU" b="1" dirty="0">
                <a:solidFill>
                  <a:srgbClr val="FFFF00"/>
                </a:solidFill>
              </a:rPr>
              <a:t>very fast </a:t>
            </a:r>
            <a:r>
              <a:rPr lang="hu-HU" dirty="0"/>
              <a:t>// O(1)</a:t>
            </a:r>
          </a:p>
          <a:p>
            <a:endParaRPr lang="hu-HU" dirty="0"/>
          </a:p>
          <a:p>
            <a:r>
              <a:rPr lang="hu-HU" dirty="0"/>
              <a:t>Searching is </a:t>
            </a:r>
            <a:r>
              <a:rPr lang="hu-HU" b="1" dirty="0">
                <a:solidFill>
                  <a:srgbClr val="FFFF00"/>
                </a:solidFill>
              </a:rPr>
              <a:t>quite fast</a:t>
            </a:r>
            <a:r>
              <a:rPr lang="hu-HU" dirty="0"/>
              <a:t>		Searching is </a:t>
            </a:r>
            <a:r>
              <a:rPr lang="hu-HU" b="1" dirty="0">
                <a:solidFill>
                  <a:srgbClr val="FF0000"/>
                </a:solidFill>
              </a:rPr>
              <a:t>sequental</a:t>
            </a:r>
          </a:p>
          <a:p>
            <a:r>
              <a:rPr lang="hu-HU" dirty="0"/>
              <a:t>with </a:t>
            </a:r>
            <a:r>
              <a:rPr lang="hu-HU" b="1" dirty="0">
                <a:solidFill>
                  <a:srgbClr val="FFFF00"/>
                </a:solidFill>
              </a:rPr>
              <a:t>binary search </a:t>
            </a:r>
            <a:r>
              <a:rPr lang="hu-HU" dirty="0"/>
              <a:t>			//  O(N)</a:t>
            </a:r>
          </a:p>
          <a:p>
            <a:r>
              <a:rPr lang="hu-HU" dirty="0"/>
              <a:t>   // O(logN)</a:t>
            </a:r>
          </a:p>
          <a:p>
            <a:endParaRPr lang="hu-HU" dirty="0"/>
          </a:p>
          <a:p>
            <a:r>
              <a:rPr lang="hu-HU" dirty="0"/>
              <a:t>Removing an item is </a:t>
            </a:r>
            <a:r>
              <a:rPr lang="hu-HU" b="1" dirty="0">
                <a:solidFill>
                  <a:srgbClr val="FF0000"/>
                </a:solidFill>
              </a:rPr>
              <a:t>slow</a:t>
            </a:r>
            <a:r>
              <a:rPr lang="hu-HU" dirty="0"/>
              <a:t>	Removing an item is </a:t>
            </a:r>
            <a:r>
              <a:rPr lang="hu-HU" b="1" dirty="0">
                <a:solidFill>
                  <a:srgbClr val="FFFF00"/>
                </a:solidFill>
              </a:rPr>
              <a:t>fast</a:t>
            </a:r>
            <a:r>
              <a:rPr lang="hu-HU" dirty="0"/>
              <a:t> because</a:t>
            </a:r>
          </a:p>
          <a:p>
            <a:r>
              <a:rPr lang="hu-HU" dirty="0"/>
              <a:t>	// O(N)			of the references  // O(1)</a:t>
            </a:r>
          </a:p>
        </p:txBody>
      </p:sp>
    </p:spTree>
    <p:extLst>
      <p:ext uri="{BB962C8B-B14F-4D97-AF65-F5344CB8AC3E}">
        <p14:creationId xmlns:p14="http://schemas.microsoft.com/office/powerpoint/2010/main" val="130895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51848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5425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197615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binarySearhTree.insert(5);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25140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623849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binarySearhTree.insert(20);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66060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01211" y="1468991"/>
            <a:ext cx="3110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binarySearhTree.insert(20);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268226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946076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824359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126781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2240924" y="1931831"/>
            <a:ext cx="7006107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05341" y="1171977"/>
            <a:ext cx="0" cy="459775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16381" y="1395074"/>
            <a:ext cx="597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Sorted arrays				Linked lists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16381" y="2434107"/>
            <a:ext cx="764664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Inserting a new item		Inserting a new item</a:t>
            </a:r>
          </a:p>
          <a:p>
            <a:r>
              <a:rPr lang="hu-HU" dirty="0"/>
              <a:t>is </a:t>
            </a:r>
            <a:r>
              <a:rPr lang="hu-HU" b="1" dirty="0">
                <a:solidFill>
                  <a:srgbClr val="FF0000"/>
                </a:solidFill>
              </a:rPr>
              <a:t>quite slow </a:t>
            </a:r>
            <a:r>
              <a:rPr lang="hu-HU" dirty="0"/>
              <a:t>// O(N)		is </a:t>
            </a:r>
            <a:r>
              <a:rPr lang="hu-HU" b="1" dirty="0">
                <a:solidFill>
                  <a:srgbClr val="FFFF00"/>
                </a:solidFill>
              </a:rPr>
              <a:t>very fast </a:t>
            </a:r>
            <a:r>
              <a:rPr lang="hu-HU" dirty="0"/>
              <a:t>// O(1)</a:t>
            </a:r>
          </a:p>
          <a:p>
            <a:endParaRPr lang="hu-HU" dirty="0"/>
          </a:p>
          <a:p>
            <a:r>
              <a:rPr lang="hu-HU" dirty="0"/>
              <a:t>Searching is </a:t>
            </a:r>
            <a:r>
              <a:rPr lang="hu-HU" b="1" dirty="0">
                <a:solidFill>
                  <a:srgbClr val="FFFF00"/>
                </a:solidFill>
              </a:rPr>
              <a:t>quite fast</a:t>
            </a:r>
            <a:r>
              <a:rPr lang="hu-HU" dirty="0"/>
              <a:t>		Searching is </a:t>
            </a:r>
            <a:r>
              <a:rPr lang="hu-HU" b="1" dirty="0">
                <a:solidFill>
                  <a:srgbClr val="FF0000"/>
                </a:solidFill>
              </a:rPr>
              <a:t>sequental</a:t>
            </a:r>
          </a:p>
          <a:p>
            <a:r>
              <a:rPr lang="hu-HU" dirty="0"/>
              <a:t>with </a:t>
            </a:r>
            <a:r>
              <a:rPr lang="hu-HU" b="1" dirty="0">
                <a:solidFill>
                  <a:srgbClr val="FFFF00"/>
                </a:solidFill>
              </a:rPr>
              <a:t>binary search </a:t>
            </a:r>
            <a:r>
              <a:rPr lang="hu-HU" dirty="0"/>
              <a:t>			//  O(N)</a:t>
            </a:r>
          </a:p>
          <a:p>
            <a:r>
              <a:rPr lang="hu-HU" dirty="0"/>
              <a:t>   // O(logN)</a:t>
            </a:r>
          </a:p>
          <a:p>
            <a:endParaRPr lang="hu-HU" dirty="0"/>
          </a:p>
          <a:p>
            <a:r>
              <a:rPr lang="hu-HU" dirty="0"/>
              <a:t>Removing an item is </a:t>
            </a:r>
            <a:r>
              <a:rPr lang="hu-HU" b="1" dirty="0">
                <a:solidFill>
                  <a:srgbClr val="FF0000"/>
                </a:solidFill>
              </a:rPr>
              <a:t>slow</a:t>
            </a:r>
            <a:r>
              <a:rPr lang="hu-HU" dirty="0"/>
              <a:t>	Removing an item is </a:t>
            </a:r>
            <a:r>
              <a:rPr lang="hu-HU" b="1" dirty="0">
                <a:solidFill>
                  <a:srgbClr val="FFFF00"/>
                </a:solidFill>
              </a:rPr>
              <a:t>fast</a:t>
            </a:r>
            <a:r>
              <a:rPr lang="hu-HU" dirty="0"/>
              <a:t> because</a:t>
            </a:r>
          </a:p>
          <a:p>
            <a:r>
              <a:rPr lang="hu-HU" dirty="0"/>
              <a:t>	// O(N)			of the references  // O(1)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2FF07356-5C3E-41B4-81D2-4A6B252D33C2}"/>
              </a:ext>
            </a:extLst>
          </p:cNvPr>
          <p:cNvSpPr txBox="1"/>
          <p:nvPr/>
        </p:nvSpPr>
        <p:spPr>
          <a:xfrm>
            <a:off x="2117239" y="5821989"/>
            <a:ext cx="8124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Binary search trees </a:t>
            </a:r>
            <a:r>
              <a:rPr lang="hu-HU" dirty="0"/>
              <a:t>are going to make </a:t>
            </a:r>
            <a:r>
              <a:rPr lang="hu-HU" b="1" dirty="0">
                <a:solidFill>
                  <a:srgbClr val="FFFF00"/>
                </a:solidFill>
              </a:rPr>
              <a:t>all of these operations quite fast</a:t>
            </a:r>
            <a:r>
              <a:rPr lang="hu-HU" dirty="0"/>
              <a:t>,</a:t>
            </a:r>
          </a:p>
          <a:p>
            <a:r>
              <a:rPr lang="hu-HU" dirty="0"/>
              <a:t>with </a:t>
            </a:r>
            <a:r>
              <a:rPr lang="hu-HU" b="1" dirty="0"/>
              <a:t>O(log N)</a:t>
            </a:r>
            <a:r>
              <a:rPr lang="hu-HU" dirty="0"/>
              <a:t> time complexity !!!   ~ predictable</a:t>
            </a:r>
          </a:p>
        </p:txBody>
      </p:sp>
    </p:spTree>
    <p:extLst>
      <p:ext uri="{BB962C8B-B14F-4D97-AF65-F5344CB8AC3E}">
        <p14:creationId xmlns:p14="http://schemas.microsoft.com/office/powerpoint/2010/main" val="35097637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2981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binarySearhTree.insert(1);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35615489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Insertion:</a:t>
            </a:r>
            <a:r>
              <a:rPr lang="hu-HU" dirty="0"/>
              <a:t> we start at the root node. If the data we want to insert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And so on ...</a:t>
            </a:r>
          </a:p>
        </p:txBody>
      </p:sp>
    </p:spTree>
    <p:extLst>
      <p:ext uri="{BB962C8B-B14F-4D97-AF65-F5344CB8AC3E}">
        <p14:creationId xmlns:p14="http://schemas.microsoft.com/office/powerpoint/2010/main" val="732190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Search:</a:t>
            </a:r>
            <a:r>
              <a:rPr lang="hu-HU" dirty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016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Search:</a:t>
            </a:r>
            <a:r>
              <a:rPr lang="hu-HU" dirty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5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Search:</a:t>
            </a:r>
            <a:r>
              <a:rPr lang="hu-HU" dirty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8979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Search:</a:t>
            </a:r>
            <a:r>
              <a:rPr lang="hu-HU" dirty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binarySearhTree.find(5);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08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Search:</a:t>
            </a:r>
            <a:r>
              <a:rPr lang="hu-HU" dirty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binarySearhTree.find(5);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282586" y="3782311"/>
            <a:ext cx="6151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mangaed to find the item </a:t>
            </a:r>
          </a:p>
          <a:p>
            <a:endParaRPr lang="hu-HU" dirty="0"/>
          </a:p>
          <a:p>
            <a:r>
              <a:rPr lang="hu-HU" dirty="0"/>
              <a:t>On every decision: we </a:t>
            </a:r>
            <a:r>
              <a:rPr lang="hu-HU" dirty="0">
                <a:solidFill>
                  <a:srgbClr val="FFFF00"/>
                </a:solidFill>
              </a:rPr>
              <a:t>discard half of the tree</a:t>
            </a:r>
            <a:r>
              <a:rPr lang="hu-HU" dirty="0"/>
              <a:t>, so it is</a:t>
            </a:r>
          </a:p>
          <a:p>
            <a:r>
              <a:rPr lang="hu-HU" dirty="0"/>
              <a:t>like binary search in a sorted array // O(logN)</a:t>
            </a:r>
          </a:p>
        </p:txBody>
      </p:sp>
    </p:spTree>
    <p:extLst>
      <p:ext uri="{BB962C8B-B14F-4D97-AF65-F5344CB8AC3E}">
        <p14:creationId xmlns:p14="http://schemas.microsoft.com/office/powerpoint/2010/main" val="4157966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Search:</a:t>
            </a:r>
            <a:r>
              <a:rPr lang="hu-HU" dirty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binarySearhTree.find(5);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1983" y="4095482"/>
            <a:ext cx="7340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find the </a:t>
            </a:r>
            <a:r>
              <a:rPr lang="hu-HU" b="1" dirty="0">
                <a:solidFill>
                  <a:srgbClr val="FFFF00"/>
                </a:solidFill>
              </a:rPr>
              <a:t>smallest node</a:t>
            </a:r>
            <a:r>
              <a:rPr lang="hu-HU" dirty="0"/>
              <a:t>: we just have to </a:t>
            </a:r>
            <a:r>
              <a:rPr lang="hu-HU" b="1" dirty="0">
                <a:solidFill>
                  <a:srgbClr val="FFFF00"/>
                </a:solidFill>
              </a:rPr>
              <a:t>go to the left</a:t>
            </a:r>
          </a:p>
          <a:p>
            <a:r>
              <a:rPr lang="hu-HU" dirty="0"/>
              <a:t>	as far as possible ... it will be the </a:t>
            </a:r>
            <a:r>
              <a:rPr lang="hu-HU" b="1" dirty="0">
                <a:solidFill>
                  <a:srgbClr val="FFFF00"/>
                </a:solidFill>
              </a:rPr>
              <a:t>smallest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5088764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31024" y="145809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426336" y="217051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973306" y="196237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212739" y="2865725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002674" y="271921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6032714" y="2170511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822649" y="196237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206531" y="270169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32792" y="2967489"/>
            <a:ext cx="650789" cy="65078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1211" y="309893"/>
            <a:ext cx="90973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Search:</a:t>
            </a:r>
            <a:r>
              <a:rPr lang="hu-HU" dirty="0"/>
              <a:t> we start at the root node. If the data we want to find is greater than</a:t>
            </a:r>
            <a:endParaRPr lang="hu-HU" b="1" u="sng" dirty="0"/>
          </a:p>
          <a:p>
            <a:r>
              <a:rPr lang="hu-HU" dirty="0"/>
              <a:t>		the root node we go to the right, if it is smaller, we go to the left</a:t>
            </a:r>
          </a:p>
          <a:p>
            <a:r>
              <a:rPr lang="hu-HU" dirty="0"/>
              <a:t>			until we find it !!!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1211" y="1468991"/>
            <a:ext cx="2824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binarySearhTree.find(5);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21983" y="4095482"/>
            <a:ext cx="7340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find the </a:t>
            </a:r>
            <a:r>
              <a:rPr lang="hu-HU" b="1" dirty="0">
                <a:solidFill>
                  <a:srgbClr val="FFFF00"/>
                </a:solidFill>
              </a:rPr>
              <a:t>smallest</a:t>
            </a:r>
            <a:r>
              <a:rPr lang="hu-HU" dirty="0"/>
              <a:t> node: we just have to </a:t>
            </a:r>
            <a:r>
              <a:rPr lang="hu-HU" b="1" dirty="0">
                <a:solidFill>
                  <a:srgbClr val="FFFF00"/>
                </a:solidFill>
              </a:rPr>
              <a:t>go to the left</a:t>
            </a:r>
          </a:p>
          <a:p>
            <a:r>
              <a:rPr lang="hu-HU" dirty="0"/>
              <a:t>	as far as possible ... it will be the </a:t>
            </a:r>
            <a:r>
              <a:rPr lang="hu-HU" b="1" dirty="0">
                <a:solidFill>
                  <a:srgbClr val="FFFF00"/>
                </a:solidFill>
              </a:rPr>
              <a:t>smallest</a:t>
            </a:r>
            <a:r>
              <a:rPr lang="hu-HU" dirty="0"/>
              <a:t> !!!</a:t>
            </a:r>
          </a:p>
          <a:p>
            <a:endParaRPr lang="hu-HU" dirty="0"/>
          </a:p>
          <a:p>
            <a:r>
              <a:rPr lang="hu-HU" dirty="0"/>
              <a:t>We want to find the </a:t>
            </a:r>
            <a:r>
              <a:rPr lang="hu-HU" b="1" dirty="0">
                <a:solidFill>
                  <a:srgbClr val="FFFF00"/>
                </a:solidFill>
              </a:rPr>
              <a:t>largest</a:t>
            </a:r>
            <a:r>
              <a:rPr lang="hu-HU" dirty="0"/>
              <a:t> node: we just have to </a:t>
            </a:r>
            <a:r>
              <a:rPr lang="hu-HU" b="1" dirty="0">
                <a:solidFill>
                  <a:srgbClr val="FFFF00"/>
                </a:solidFill>
              </a:rPr>
              <a:t>go to the right</a:t>
            </a:r>
          </a:p>
          <a:p>
            <a:r>
              <a:rPr lang="hu-HU" dirty="0"/>
              <a:t>	as far as possible ... it will be the </a:t>
            </a:r>
            <a:r>
              <a:rPr lang="hu-HU" b="1" dirty="0">
                <a:solidFill>
                  <a:srgbClr val="FFFF00"/>
                </a:solidFill>
              </a:rPr>
              <a:t>largest</a:t>
            </a:r>
            <a:r>
              <a:rPr lang="hu-HU" dirty="0"/>
              <a:t>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69682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DC6425D-A598-4B68-8C8E-59FE9F782C97}"/>
              </a:ext>
            </a:extLst>
          </p:cNvPr>
          <p:cNvSpPr txBox="1">
            <a:spLocks/>
          </p:cNvSpPr>
          <p:nvPr/>
        </p:nvSpPr>
        <p:spPr>
          <a:xfrm>
            <a:off x="0" y="1447800"/>
            <a:ext cx="12192000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55399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Trees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</a:t>
            </a:r>
            <a:r>
              <a:rPr lang="hu-HU" b="1" dirty="0">
                <a:solidFill>
                  <a:srgbClr val="FFFF00"/>
                </a:solidFill>
              </a:rPr>
              <a:t>nodes</a:t>
            </a:r>
            <a:r>
              <a:rPr lang="hu-HU" dirty="0"/>
              <a:t> with </a:t>
            </a:r>
          </a:p>
          <a:p>
            <a:r>
              <a:rPr lang="hu-HU" dirty="0"/>
              <a:t>the data and connection</a:t>
            </a:r>
          </a:p>
          <a:p>
            <a:r>
              <a:rPr lang="hu-HU" dirty="0"/>
              <a:t>between the nodes </a:t>
            </a:r>
          </a:p>
          <a:p>
            <a:r>
              <a:rPr lang="hu-HU" dirty="0"/>
              <a:t> // </a:t>
            </a:r>
            <a:r>
              <a:rPr lang="hu-HU" b="1" dirty="0">
                <a:solidFill>
                  <a:srgbClr val="FFFF00"/>
                </a:solidFill>
              </a:rPr>
              <a:t>edges</a:t>
            </a:r>
            <a:r>
              <a:rPr lang="hu-HU" dirty="0"/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78704" y="973594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root node</a:t>
            </a:r>
            <a:r>
              <a:rPr lang="hu-HU" dirty="0"/>
              <a:t>: we have a reference to this, all</a:t>
            </a:r>
          </a:p>
          <a:p>
            <a:r>
              <a:rPr lang="hu-HU" dirty="0"/>
              <a:t>	other nodes can be accessed via the root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leaf nodes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60359" y="4944014"/>
            <a:ext cx="920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a tree: there </a:t>
            </a:r>
            <a:r>
              <a:rPr lang="hu-HU" b="1" dirty="0">
                <a:solidFill>
                  <a:srgbClr val="FFFF00"/>
                </a:solidFill>
              </a:rPr>
              <a:t>must be only a single path </a:t>
            </a:r>
            <a:r>
              <a:rPr lang="hu-HU" dirty="0"/>
              <a:t>from the root node to any other nodes</a:t>
            </a:r>
          </a:p>
          <a:p>
            <a:r>
              <a:rPr lang="hu-HU" dirty="0"/>
              <a:t>in the tree</a:t>
            </a:r>
          </a:p>
          <a:p>
            <a:r>
              <a:rPr lang="hu-HU" dirty="0"/>
              <a:t>	~ if there are several ways to get to a given node: it is not a tree !!!</a:t>
            </a:r>
          </a:p>
        </p:txBody>
      </p:sp>
      <p:sp>
        <p:nvSpPr>
          <p:cNvPr id="28" name="Oval 27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/>
          <p:cNvCxnSpPr>
            <a:stCxn id="28" idx="3"/>
            <a:endCxn id="29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8" idx="4"/>
            <a:endCxn id="3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8" idx="5"/>
            <a:endCxn id="31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9" idx="4"/>
            <a:endCxn id="30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1285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soft delete </a:t>
            </a:r>
            <a:r>
              <a:rPr lang="hu-HU" dirty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mark</a:t>
            </a:r>
            <a:r>
              <a:rPr lang="hu-HU" dirty="0">
                <a:sym typeface="Wingdings" panose="05000000000000000000" pitchFamily="2" charset="2"/>
              </a:rPr>
              <a:t>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	~ not so efficient 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4203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01213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soft delete </a:t>
            </a:r>
            <a:r>
              <a:rPr lang="hu-HU" dirty="0">
                <a:sym typeface="Wingdings" panose="05000000000000000000" pitchFamily="2" charset="2"/>
              </a:rPr>
              <a:t> we do not remove the node from the BST we just</a:t>
            </a:r>
          </a:p>
          <a:p>
            <a:r>
              <a:rPr lang="hu-HU" dirty="0">
                <a:sym typeface="Wingdings" panose="05000000000000000000" pitchFamily="2" charset="2"/>
              </a:rPr>
              <a:t>	mark that it has been removed </a:t>
            </a:r>
          </a:p>
          <a:p>
            <a:r>
              <a:rPr lang="hu-HU" dirty="0">
                <a:sym typeface="Wingdings" panose="05000000000000000000" pitchFamily="2" charset="2"/>
              </a:rPr>
              <a:t>		~ not so efficient solution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In the main </a:t>
            </a:r>
            <a:r>
              <a:rPr lang="hu-HU" b="1" u="sng" dirty="0">
                <a:sym typeface="Wingdings" panose="05000000000000000000" pitchFamily="2" charset="2"/>
              </a:rPr>
              <a:t>three</a:t>
            </a:r>
            <a:r>
              <a:rPr lang="hu-HU" dirty="0">
                <a:sym typeface="Wingdings" panose="05000000000000000000" pitchFamily="2" charset="2"/>
              </a:rPr>
              <a:t> possible cases: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1.) The node we want to get rid of is a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leaf node</a:t>
            </a:r>
          </a:p>
          <a:p>
            <a:endParaRPr lang="hu-HU" b="1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		2.) The node we want to get rid of has a </a:t>
            </a:r>
            <a:r>
              <a:rPr lang="hu-HU" dirty="0">
                <a:sym typeface="Wingdings" panose="05000000000000000000" pitchFamily="2" charset="2"/>
              </a:rPr>
              <a:t>single child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		3.) The node we want to get rid of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has 2 children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052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1.) We want to </a:t>
            </a:r>
            <a:r>
              <a:rPr lang="hu-HU" b="1" dirty="0">
                <a:solidFill>
                  <a:srgbClr val="FFFF00"/>
                </a:solidFill>
              </a:rPr>
              <a:t>get rid of a leaf node</a:t>
            </a:r>
            <a:r>
              <a:rPr lang="hu-HU" dirty="0"/>
              <a:t>: very simple, we just have to</a:t>
            </a:r>
          </a:p>
          <a:p>
            <a:r>
              <a:rPr lang="hu-HU" dirty="0"/>
              <a:t>		remove it ( </a:t>
            </a:r>
            <a:r>
              <a:rPr lang="hu-HU" b="1" dirty="0">
                <a:solidFill>
                  <a:srgbClr val="FFFF00"/>
                </a:solidFill>
              </a:rPr>
              <a:t>set it to null </a:t>
            </a:r>
            <a:r>
              <a:rPr lang="hu-HU" dirty="0"/>
              <a:t>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448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1.) We want to get rid of a leaf node: very simple, we just have to</a:t>
            </a:r>
          </a:p>
          <a:p>
            <a:r>
              <a:rPr lang="hu-HU" dirty="0"/>
              <a:t>	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364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1.) We want to get rid of a leaf node: very simple, we just have to</a:t>
            </a:r>
          </a:p>
          <a:p>
            <a:r>
              <a:rPr lang="hu-HU" dirty="0"/>
              <a:t>	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50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1.) We want to get rid of a leaf node: very simple, we just have to</a:t>
            </a:r>
          </a:p>
          <a:p>
            <a:r>
              <a:rPr lang="hu-HU" dirty="0"/>
              <a:t>	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7632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1.) We want to get rid of a leaf node: very simple, we just have to</a:t>
            </a:r>
          </a:p>
          <a:p>
            <a:r>
              <a:rPr lang="hu-HU" dirty="0"/>
              <a:t>	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binarySearhTree.remove(5);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127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832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1.) We want to get rid of a leaf node: very simple, we just have to</a:t>
            </a:r>
          </a:p>
          <a:p>
            <a:r>
              <a:rPr lang="hu-HU" dirty="0"/>
              <a:t>		remove it ( set it to null whatever )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binarySearhTree.remove(5);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382592" y="4533363"/>
            <a:ext cx="8081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Complexity: we have to find the item itself + we have to delete it or set</a:t>
            </a:r>
          </a:p>
          <a:p>
            <a:r>
              <a:rPr lang="hu-HU" dirty="0"/>
              <a:t>	it to NULL</a:t>
            </a:r>
          </a:p>
          <a:p>
            <a:r>
              <a:rPr lang="hu-HU" dirty="0"/>
              <a:t>	   ~ </a:t>
            </a:r>
            <a:r>
              <a:rPr lang="hu-HU" b="1" dirty="0"/>
              <a:t>O(logN)</a:t>
            </a:r>
            <a:r>
              <a:rPr lang="hu-HU" dirty="0"/>
              <a:t> find operation + </a:t>
            </a:r>
            <a:r>
              <a:rPr lang="hu-HU" b="1" dirty="0"/>
              <a:t>O(1)</a:t>
            </a:r>
            <a:r>
              <a:rPr lang="hu-HU" dirty="0"/>
              <a:t> deletion = </a:t>
            </a:r>
            <a:r>
              <a:rPr lang="hu-HU" b="1" dirty="0">
                <a:solidFill>
                  <a:srgbClr val="FF0000"/>
                </a:solidFill>
              </a:rPr>
              <a:t>O(logN)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891747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2.) We want to </a:t>
            </a:r>
            <a:r>
              <a:rPr lang="hu-HU" b="1" dirty="0">
                <a:solidFill>
                  <a:srgbClr val="FFFF00"/>
                </a:solidFill>
              </a:rPr>
              <a:t>get rid of a node that has a single child</a:t>
            </a:r>
            <a:r>
              <a:rPr lang="hu-HU" dirty="0"/>
              <a:t>, we </a:t>
            </a:r>
          </a:p>
          <a:p>
            <a:r>
              <a:rPr lang="hu-HU" dirty="0"/>
              <a:t>		just have to </a:t>
            </a:r>
            <a:r>
              <a:rPr lang="hu-HU" b="1" dirty="0">
                <a:solidFill>
                  <a:srgbClr val="FFFF00"/>
                </a:solidFill>
              </a:rPr>
              <a:t>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156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2.) We want to get rid of a node that has a single child, we </a:t>
            </a:r>
          </a:p>
          <a:p>
            <a:r>
              <a:rPr lang="hu-HU" dirty="0"/>
              <a:t>		just have to </a:t>
            </a:r>
            <a:r>
              <a:rPr lang="hu-HU" b="1" dirty="0">
                <a:solidFill>
                  <a:srgbClr val="FFFF00"/>
                </a:solidFill>
              </a:rPr>
              <a:t>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94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Trees</a:t>
            </a:r>
          </a:p>
        </p:txBody>
      </p:sp>
      <p:sp>
        <p:nvSpPr>
          <p:cNvPr id="4" name="Oval 3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nodes with </a:t>
            </a:r>
          </a:p>
          <a:p>
            <a:r>
              <a:rPr lang="hu-HU" dirty="0"/>
              <a:t>the data and connection</a:t>
            </a:r>
          </a:p>
          <a:p>
            <a:r>
              <a:rPr lang="hu-HU" dirty="0"/>
              <a:t>between the nodes </a:t>
            </a:r>
          </a:p>
          <a:p>
            <a:r>
              <a:rPr lang="hu-HU" dirty="0"/>
              <a:t> // edges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root node: we have a reference to this, all</a:t>
            </a:r>
          </a:p>
          <a:p>
            <a:r>
              <a:rPr lang="hu-HU" dirty="0"/>
              <a:t>	other nodes can be accessed via the root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leaf nodes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60359" y="4944014"/>
            <a:ext cx="9204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 a tree: there </a:t>
            </a:r>
            <a:r>
              <a:rPr lang="hu-HU" b="1" dirty="0">
                <a:solidFill>
                  <a:srgbClr val="FFFF00"/>
                </a:solidFill>
              </a:rPr>
              <a:t>must be only a single path </a:t>
            </a:r>
            <a:r>
              <a:rPr lang="hu-HU" dirty="0"/>
              <a:t>from the root node to any other nodes</a:t>
            </a:r>
          </a:p>
          <a:p>
            <a:r>
              <a:rPr lang="hu-HU" dirty="0"/>
              <a:t>in the tree</a:t>
            </a:r>
          </a:p>
          <a:p>
            <a:r>
              <a:rPr lang="hu-HU" dirty="0"/>
              <a:t>	~ if there are several ways to get to a given node: it is not a tree !!!</a:t>
            </a:r>
          </a:p>
        </p:txBody>
      </p:sp>
      <p:cxnSp>
        <p:nvCxnSpPr>
          <p:cNvPr id="18" name="Straight Connector 17"/>
          <p:cNvCxnSpPr>
            <a:stCxn id="4" idx="3"/>
            <a:endCxn id="5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9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7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2"/>
          </p:cNvCxnSpPr>
          <p:nvPr/>
        </p:nvCxnSpPr>
        <p:spPr>
          <a:xfrm flipH="1">
            <a:off x="6004846" y="3214548"/>
            <a:ext cx="480149" cy="51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44161" y="237061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0000"/>
                </a:solidFill>
              </a:rPr>
              <a:t>Not a tree !!!</a:t>
            </a:r>
          </a:p>
        </p:txBody>
      </p:sp>
    </p:spTree>
    <p:extLst>
      <p:ext uri="{BB962C8B-B14F-4D97-AF65-F5344CB8AC3E}">
        <p14:creationId xmlns:p14="http://schemas.microsoft.com/office/powerpoint/2010/main" val="18818734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2.) We want to get rid of a node that has a single child, we </a:t>
            </a:r>
          </a:p>
          <a:p>
            <a:r>
              <a:rPr lang="hu-HU" dirty="0"/>
              <a:t>		just have to </a:t>
            </a:r>
            <a:r>
              <a:rPr lang="hu-HU" b="1" dirty="0">
                <a:solidFill>
                  <a:srgbClr val="FFFF00"/>
                </a:solidFill>
              </a:rPr>
              <a:t>update the references</a:t>
            </a:r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551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2.) We want to get rid of a node that has a single child, we </a:t>
            </a:r>
          </a:p>
          <a:p>
            <a:r>
              <a:rPr lang="hu-HU" dirty="0"/>
              <a:t>		just have to </a:t>
            </a:r>
            <a:r>
              <a:rPr lang="hu-HU" b="1" dirty="0">
                <a:solidFill>
                  <a:srgbClr val="FFFF00"/>
                </a:solidFill>
              </a:rPr>
              <a:t>update the references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142136" y="293351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668397" y="3199309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binarySearhTree.remove(1);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414073" y="3683254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40334" y="394905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1941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2.) We want to get rid of a node that has a single child, we </a:t>
            </a:r>
          </a:p>
          <a:p>
            <a:r>
              <a:rPr lang="hu-HU" dirty="0"/>
              <a:t>		just have to </a:t>
            </a:r>
            <a:r>
              <a:rPr lang="hu-HU" b="1" dirty="0">
                <a:solidFill>
                  <a:srgbClr val="FFFF00"/>
                </a:solidFill>
              </a:rPr>
              <a:t>update the references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3287040" y="2957814"/>
            <a:ext cx="1170207" cy="116886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33357" y="2772150"/>
            <a:ext cx="650789" cy="65078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731557" y="403137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292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6706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2.) We want to get rid of a node that has a single child, we </a:t>
            </a:r>
          </a:p>
          <a:p>
            <a:r>
              <a:rPr lang="hu-HU" dirty="0"/>
              <a:t>		just have to </a:t>
            </a:r>
            <a:r>
              <a:rPr lang="hu-HU" b="1" dirty="0">
                <a:solidFill>
                  <a:srgbClr val="FFFF00"/>
                </a:solidFill>
              </a:rPr>
              <a:t>update the references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166629" y="16899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4361941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908911" y="21941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48344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38279" y="2951037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968319" y="240233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758254" y="2194197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15" idx="7"/>
          </p:cNvCxnSpPr>
          <p:nvPr/>
        </p:nvCxnSpPr>
        <p:spPr>
          <a:xfrm flipH="1">
            <a:off x="4203349" y="2957814"/>
            <a:ext cx="253898" cy="23503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1211" y="1468991"/>
            <a:ext cx="327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binarySearhTree.remove(1);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647866" y="3097545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-2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56834" y="4468969"/>
            <a:ext cx="80089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Complexity: first we have to find the item we want to get rid of and </a:t>
            </a:r>
          </a:p>
          <a:p>
            <a:r>
              <a:rPr lang="hu-HU" dirty="0"/>
              <a:t>	we have to update the references</a:t>
            </a:r>
          </a:p>
          <a:p>
            <a:r>
              <a:rPr lang="hu-HU" dirty="0"/>
              <a:t>		~ </a:t>
            </a:r>
            <a:r>
              <a:rPr lang="hu-HU" dirty="0">
                <a:solidFill>
                  <a:srgbClr val="FFFF00"/>
                </a:solidFill>
              </a:rPr>
              <a:t>set parent’s pointer point to it’s grandchild directly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/>
              <a:t>O(logN)</a:t>
            </a:r>
            <a:r>
              <a:rPr lang="hu-HU" dirty="0"/>
              <a:t> find operation + </a:t>
            </a:r>
            <a:r>
              <a:rPr lang="hu-HU" b="1" dirty="0"/>
              <a:t>O(1)</a:t>
            </a:r>
            <a:r>
              <a:rPr lang="hu-HU" dirty="0"/>
              <a:t> update references = </a:t>
            </a:r>
            <a:r>
              <a:rPr lang="hu-HU" b="1" dirty="0">
                <a:solidFill>
                  <a:srgbClr val="FF0000"/>
                </a:solidFill>
              </a:rPr>
              <a:t>O(logN)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3592545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</a:t>
            </a:r>
            <a:r>
              <a:rPr lang="hu-HU" b="1" dirty="0">
                <a:solidFill>
                  <a:srgbClr val="FFFF00"/>
                </a:solidFill>
              </a:rPr>
              <a:t>two children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3641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8671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9848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014060" y="55733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two options: we look for the </a:t>
            </a:r>
            <a:r>
              <a:rPr lang="hu-HU" dirty="0">
                <a:solidFill>
                  <a:srgbClr val="FFFF00"/>
                </a:solidFill>
              </a:rPr>
              <a:t>largest item in the left subtree</a:t>
            </a:r>
          </a:p>
          <a:p>
            <a:r>
              <a:rPr lang="hu-HU" dirty="0"/>
              <a:t> OR the </a:t>
            </a:r>
            <a:r>
              <a:rPr lang="hu-HU" dirty="0">
                <a:solidFill>
                  <a:srgbClr val="FFFF00"/>
                </a:solidFill>
              </a:rPr>
              <a:t>smallest item in the right subtree </a:t>
            </a:r>
            <a:r>
              <a:rPr lang="hu-HU" dirty="0"/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5170879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two options: we look for the largest item in the left subtree</a:t>
            </a:r>
          </a:p>
          <a:p>
            <a:r>
              <a:rPr lang="hu-HU" dirty="0"/>
              <a:t> OR the smallest item in the right subtree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left subtree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right subtree</a:t>
            </a:r>
          </a:p>
        </p:txBody>
      </p:sp>
    </p:spTree>
    <p:extLst>
      <p:ext uri="{BB962C8B-B14F-4D97-AF65-F5344CB8AC3E}">
        <p14:creationId xmlns:p14="http://schemas.microsoft.com/office/powerpoint/2010/main" val="3013772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60" y="5923673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two options: we look for the largest item in the left subtree</a:t>
            </a:r>
          </a:p>
          <a:p>
            <a:r>
              <a:rPr lang="hu-HU" dirty="0"/>
              <a:t> OR the smallest item in the right subtree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left subtree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right subtree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</a:t>
            </a:r>
          </a:p>
        </p:txBody>
      </p:sp>
    </p:spTree>
    <p:extLst>
      <p:ext uri="{BB962C8B-B14F-4D97-AF65-F5344CB8AC3E}">
        <p14:creationId xmlns:p14="http://schemas.microsoft.com/office/powerpoint/2010/main" val="113462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Trees</a:t>
            </a:r>
          </a:p>
        </p:txBody>
      </p:sp>
      <p:sp>
        <p:nvSpPr>
          <p:cNvPr id="4" name="Oval 3"/>
          <p:cNvSpPr/>
          <p:nvPr/>
        </p:nvSpPr>
        <p:spPr>
          <a:xfrm>
            <a:off x="5359812" y="182756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223119" y="287868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B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223118" y="3930649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6484995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354057" y="2889153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30" y="1506886"/>
            <a:ext cx="30732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nodes with </a:t>
            </a:r>
          </a:p>
          <a:p>
            <a:r>
              <a:rPr lang="hu-HU" dirty="0"/>
              <a:t>the data and connection</a:t>
            </a:r>
          </a:p>
          <a:p>
            <a:r>
              <a:rPr lang="hu-HU" dirty="0"/>
              <a:t>between the nodes </a:t>
            </a:r>
          </a:p>
          <a:p>
            <a:r>
              <a:rPr lang="hu-HU" dirty="0"/>
              <a:t> // edges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25269" y="980900"/>
            <a:ext cx="6503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root node: we have a reference to this, all</a:t>
            </a:r>
          </a:p>
          <a:p>
            <a:r>
              <a:rPr lang="hu-HU" dirty="0"/>
              <a:t>	other nodes can be accessed via the root node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59107" y="3766079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leaf nodes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7856" y="4639176"/>
            <a:ext cx="60484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node directly connected to another node </a:t>
            </a:r>
            <a:r>
              <a:rPr lang="hu-HU" dirty="0">
                <a:sym typeface="Wingdings" panose="05000000000000000000" pitchFamily="2" charset="2"/>
              </a:rPr>
              <a:t> child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The opposite  parent node </a:t>
            </a:r>
          </a:p>
          <a:p>
            <a:endParaRPr lang="hu-HU" dirty="0">
              <a:sym typeface="Wingdings" panose="05000000000000000000" pitchFamily="2" charset="2"/>
            </a:endParaRPr>
          </a:p>
          <a:p>
            <a:r>
              <a:rPr lang="hu-HU" dirty="0">
                <a:sym typeface="Wingdings" panose="05000000000000000000" pitchFamily="2" charset="2"/>
              </a:rPr>
              <a:t>Leaf nodes: with no children </a:t>
            </a:r>
            <a:endParaRPr lang="hu-HU" dirty="0"/>
          </a:p>
        </p:txBody>
      </p:sp>
      <p:cxnSp>
        <p:nvCxnSpPr>
          <p:cNvPr id="18" name="Straight Connector 17"/>
          <p:cNvCxnSpPr>
            <a:stCxn id="4" idx="3"/>
            <a:endCxn id="5" idx="7"/>
          </p:cNvCxnSpPr>
          <p:nvPr/>
        </p:nvCxnSpPr>
        <p:spPr>
          <a:xfrm flipH="1">
            <a:off x="4778602" y="2383044"/>
            <a:ext cx="676516" cy="59094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4"/>
            <a:endCxn id="12" idx="0"/>
          </p:cNvCxnSpPr>
          <p:nvPr/>
        </p:nvCxnSpPr>
        <p:spPr>
          <a:xfrm flipH="1">
            <a:off x="5679452" y="2478350"/>
            <a:ext cx="5755" cy="41080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5"/>
            <a:endCxn id="9" idx="1"/>
          </p:cNvCxnSpPr>
          <p:nvPr/>
        </p:nvCxnSpPr>
        <p:spPr>
          <a:xfrm>
            <a:off x="5915295" y="2383044"/>
            <a:ext cx="665006" cy="60141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4"/>
            <a:endCxn id="7" idx="0"/>
          </p:cNvCxnSpPr>
          <p:nvPr/>
        </p:nvCxnSpPr>
        <p:spPr>
          <a:xfrm flipH="1">
            <a:off x="4548513" y="3529473"/>
            <a:ext cx="1" cy="4011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6319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16676" y="2331076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extBox 29"/>
          <p:cNvSpPr txBox="1"/>
          <p:nvPr/>
        </p:nvSpPr>
        <p:spPr>
          <a:xfrm>
            <a:off x="2014059" y="5715150"/>
            <a:ext cx="7717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have two options: we look for the largest item in the left subtree</a:t>
            </a:r>
          </a:p>
          <a:p>
            <a:r>
              <a:rPr lang="hu-HU" dirty="0"/>
              <a:t> OR the smallest item in the right subtree !!!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22549" y="5144445"/>
            <a:ext cx="1433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left subtree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424524" y="2329690"/>
            <a:ext cx="4095482" cy="270456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extBox 31"/>
          <p:cNvSpPr txBox="1"/>
          <p:nvPr/>
        </p:nvSpPr>
        <p:spPr>
          <a:xfrm>
            <a:off x="8002595" y="5144445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right subtree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366402" y="325898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successor</a:t>
            </a:r>
          </a:p>
        </p:txBody>
      </p:sp>
    </p:spTree>
    <p:extLst>
      <p:ext uri="{BB962C8B-B14F-4D97-AF65-F5344CB8AC3E}">
        <p14:creationId xmlns:p14="http://schemas.microsoft.com/office/powerpoint/2010/main" val="39621948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644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look for the predecessor and swap the two nodes 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02988" y="464434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predecessor</a:t>
            </a:r>
          </a:p>
        </p:txBody>
      </p:sp>
    </p:spTree>
    <p:extLst>
      <p:ext uri="{BB962C8B-B14F-4D97-AF65-F5344CB8AC3E}">
        <p14:creationId xmlns:p14="http://schemas.microsoft.com/office/powerpoint/2010/main" val="28683672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look for the predecessor and swap the two nodes !!!</a:t>
            </a:r>
          </a:p>
          <a:p>
            <a:r>
              <a:rPr lang="hu-HU" dirty="0"/>
              <a:t>	We end up at a case 1.) situation: we just have to set it to NULL</a:t>
            </a:r>
          </a:p>
        </p:txBody>
      </p:sp>
    </p:spTree>
    <p:extLst>
      <p:ext uri="{BB962C8B-B14F-4D97-AF65-F5344CB8AC3E}">
        <p14:creationId xmlns:p14="http://schemas.microsoft.com/office/powerpoint/2010/main" val="571200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116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look for the predecessor and swap the two nodes !!!</a:t>
            </a:r>
          </a:p>
          <a:p>
            <a:r>
              <a:rPr lang="hu-HU" dirty="0"/>
              <a:t>	We end up at a case 1.) situation: we just have to set it to NULL</a:t>
            </a:r>
          </a:p>
        </p:txBody>
      </p:sp>
    </p:spTree>
    <p:extLst>
      <p:ext uri="{BB962C8B-B14F-4D97-AF65-F5344CB8AC3E}">
        <p14:creationId xmlns:p14="http://schemas.microsoft.com/office/powerpoint/2010/main" val="16468449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Another solution </a:t>
            </a:r>
            <a:r>
              <a:rPr lang="hu-HU" dirty="0">
                <a:sym typeface="Wingdings" panose="05000000000000000000" pitchFamily="2" charset="2"/>
              </a:rPr>
              <a:t> w</a:t>
            </a:r>
            <a:r>
              <a:rPr lang="hu-HU" dirty="0"/>
              <a:t>e look for the successor and swap the two nodes !!!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21745" y="329334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successor</a:t>
            </a:r>
          </a:p>
        </p:txBody>
      </p:sp>
    </p:spTree>
    <p:extLst>
      <p:ext uri="{BB962C8B-B14F-4D97-AF65-F5344CB8AC3E}">
        <p14:creationId xmlns:p14="http://schemas.microsoft.com/office/powerpoint/2010/main" val="30186750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830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Another solution </a:t>
            </a:r>
            <a:r>
              <a:rPr lang="hu-HU" dirty="0">
                <a:sym typeface="Wingdings" panose="05000000000000000000" pitchFamily="2" charset="2"/>
              </a:rPr>
              <a:t> w</a:t>
            </a:r>
            <a:r>
              <a:rPr lang="hu-HU" dirty="0"/>
              <a:t>e look for the successor and swap the two nodes !!!</a:t>
            </a:r>
          </a:p>
        </p:txBody>
      </p:sp>
    </p:spTree>
    <p:extLst>
      <p:ext uri="{BB962C8B-B14F-4D97-AF65-F5344CB8AC3E}">
        <p14:creationId xmlns:p14="http://schemas.microsoft.com/office/powerpoint/2010/main" val="25167556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8701059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7" name="Straight Connector 26"/>
          <p:cNvCxnSpPr>
            <a:endCxn id="26" idx="0"/>
          </p:cNvCxnSpPr>
          <p:nvPr/>
        </p:nvCxnSpPr>
        <p:spPr>
          <a:xfrm>
            <a:off x="8233575" y="3160014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Another solution </a:t>
            </a:r>
            <a:r>
              <a:rPr lang="hu-HU" dirty="0">
                <a:sym typeface="Wingdings" panose="05000000000000000000" pitchFamily="2" charset="2"/>
              </a:rPr>
              <a:t> w</a:t>
            </a:r>
            <a:r>
              <a:rPr lang="hu-HU" dirty="0"/>
              <a:t>e look for the successor and swap the two nodes !!!</a:t>
            </a:r>
          </a:p>
          <a:p>
            <a:r>
              <a:rPr lang="hu-HU" dirty="0"/>
              <a:t>	This becomes the Case 2.) situation, we just have to update the references</a:t>
            </a:r>
          </a:p>
        </p:txBody>
      </p:sp>
    </p:spTree>
    <p:extLst>
      <p:ext uri="{BB962C8B-B14F-4D97-AF65-F5344CB8AC3E}">
        <p14:creationId xmlns:p14="http://schemas.microsoft.com/office/powerpoint/2010/main" val="11949350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9365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Another solution </a:t>
            </a:r>
            <a:r>
              <a:rPr lang="hu-HU" dirty="0">
                <a:sym typeface="Wingdings" panose="05000000000000000000" pitchFamily="2" charset="2"/>
              </a:rPr>
              <a:t> w</a:t>
            </a:r>
            <a:r>
              <a:rPr lang="hu-HU" dirty="0"/>
              <a:t>e look for the successor and swap the two nodes !!!</a:t>
            </a:r>
          </a:p>
          <a:p>
            <a:r>
              <a:rPr lang="hu-HU" dirty="0"/>
              <a:t>	This becomes the Case 2.) situation, we just have to update the references</a:t>
            </a:r>
          </a:p>
        </p:txBody>
      </p:sp>
    </p:spTree>
    <p:extLst>
      <p:ext uri="{BB962C8B-B14F-4D97-AF65-F5344CB8AC3E}">
        <p14:creationId xmlns:p14="http://schemas.microsoft.com/office/powerpoint/2010/main" val="19664647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701211" y="309893"/>
            <a:ext cx="7156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Delete:</a:t>
            </a:r>
            <a:r>
              <a:rPr lang="hu-HU" dirty="0"/>
              <a:t> 3.) We want to get rid of a node that has two children</a:t>
            </a:r>
          </a:p>
          <a:p>
            <a:endParaRPr lang="hu-HU" dirty="0"/>
          </a:p>
        </p:txBody>
      </p:sp>
      <p:sp>
        <p:nvSpPr>
          <p:cNvPr id="12" name="TextBox 11"/>
          <p:cNvSpPr txBox="1"/>
          <p:nvPr/>
        </p:nvSpPr>
        <p:spPr>
          <a:xfrm>
            <a:off x="701211" y="1468991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binarySearhTree.remove(32);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312476" y="1573161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722509" y="268718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stCxn id="13" idx="5"/>
            <a:endCxn id="16" idx="0"/>
          </p:cNvCxnSpPr>
          <p:nvPr/>
        </p:nvCxnSpPr>
        <p:spPr>
          <a:xfrm>
            <a:off x="5790614" y="2051299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2849673" y="268561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/>
          <p:cNvCxnSpPr>
            <a:stCxn id="13" idx="3"/>
            <a:endCxn id="18" idx="0"/>
          </p:cNvCxnSpPr>
          <p:nvPr/>
        </p:nvCxnSpPr>
        <p:spPr>
          <a:xfrm flipH="1">
            <a:off x="3129760" y="2051299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795295" y="340562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/>
          <p:cNvCxnSpPr>
            <a:stCxn id="18" idx="5"/>
            <a:endCxn id="20" idx="0"/>
          </p:cNvCxnSpPr>
          <p:nvPr/>
        </p:nvCxnSpPr>
        <p:spPr>
          <a:xfrm>
            <a:off x="3327811" y="316375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3"/>
            <a:endCxn id="23" idx="0"/>
          </p:cNvCxnSpPr>
          <p:nvPr/>
        </p:nvCxnSpPr>
        <p:spPr>
          <a:xfrm flipH="1">
            <a:off x="2266812" y="3163756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986725" y="340188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4" name="Straight Connector 23"/>
          <p:cNvCxnSpPr>
            <a:stCxn id="20" idx="3"/>
            <a:endCxn id="25" idx="0"/>
          </p:cNvCxnSpPr>
          <p:nvPr/>
        </p:nvCxnSpPr>
        <p:spPr>
          <a:xfrm flipH="1">
            <a:off x="3327811" y="3883766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3047724" y="4129484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4736124" y="4125638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/>
          <p:cNvCxnSpPr>
            <a:endCxn id="28" idx="0"/>
          </p:cNvCxnSpPr>
          <p:nvPr/>
        </p:nvCxnSpPr>
        <p:spPr>
          <a:xfrm>
            <a:off x="4268640" y="3883766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014060" y="5923673"/>
            <a:ext cx="2475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Complexity: </a:t>
            </a:r>
            <a:r>
              <a:rPr lang="hu-HU" b="1" dirty="0">
                <a:solidFill>
                  <a:srgbClr val="FF0000"/>
                </a:solidFill>
              </a:rPr>
              <a:t>O(logN)</a:t>
            </a:r>
          </a:p>
        </p:txBody>
      </p:sp>
    </p:spTree>
    <p:extLst>
      <p:ext uri="{BB962C8B-B14F-4D97-AF65-F5344CB8AC3E}">
        <p14:creationId xmlns:p14="http://schemas.microsoft.com/office/powerpoint/2010/main" val="7398925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48654B-56EF-42E5-B032-64DA11496FE6}"/>
              </a:ext>
            </a:extLst>
          </p:cNvPr>
          <p:cNvSpPr txBox="1">
            <a:spLocks/>
          </p:cNvSpPr>
          <p:nvPr/>
        </p:nvSpPr>
        <p:spPr>
          <a:xfrm>
            <a:off x="0" y="1447800"/>
            <a:ext cx="12192000" cy="332958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6000" b="1" dirty="0"/>
          </a:p>
          <a:p>
            <a:pPr algn="ctr"/>
            <a:r>
              <a:rPr lang="en-US" sz="6000" b="1" dirty="0"/>
              <a:t>Traversal</a:t>
            </a:r>
          </a:p>
        </p:txBody>
      </p:sp>
    </p:spTree>
    <p:extLst>
      <p:ext uri="{BB962C8B-B14F-4D97-AF65-F5344CB8AC3E}">
        <p14:creationId xmlns:p14="http://schemas.microsoft.com/office/powerpoint/2010/main" val="10931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Binary search trees</a:t>
            </a:r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chemeClr val="tx2">
              <a:lumMod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every node can have </a:t>
            </a:r>
            <a:r>
              <a:rPr lang="hu-HU" b="1" dirty="0">
                <a:solidFill>
                  <a:srgbClr val="FFFF00"/>
                </a:solidFill>
              </a:rPr>
              <a:t>at most</a:t>
            </a:r>
          </a:p>
          <a:p>
            <a:r>
              <a:rPr lang="hu-HU" b="1" dirty="0">
                <a:solidFill>
                  <a:srgbClr val="FFFF00"/>
                </a:solidFill>
              </a:rPr>
              <a:t>    two children</a:t>
            </a:r>
            <a:r>
              <a:rPr lang="hu-HU" dirty="0"/>
              <a:t>: left and right child </a:t>
            </a:r>
          </a:p>
          <a:p>
            <a:endParaRPr lang="hu-HU" dirty="0"/>
          </a:p>
          <a:p>
            <a:r>
              <a:rPr lang="hu-HU" dirty="0"/>
              <a:t>- left child: </a:t>
            </a:r>
            <a:r>
              <a:rPr lang="hu-HU" b="1" dirty="0">
                <a:solidFill>
                  <a:srgbClr val="FFFF00"/>
                </a:solidFill>
              </a:rPr>
              <a:t>smaller</a:t>
            </a:r>
            <a:r>
              <a:rPr lang="hu-HU" dirty="0"/>
              <a:t> than the parent</a:t>
            </a:r>
          </a:p>
          <a:p>
            <a:endParaRPr lang="hu-HU" dirty="0"/>
          </a:p>
          <a:p>
            <a:r>
              <a:rPr lang="hu-HU" dirty="0"/>
              <a:t>- right child: </a:t>
            </a:r>
            <a:r>
              <a:rPr lang="hu-HU" b="1" dirty="0">
                <a:solidFill>
                  <a:srgbClr val="FFFF00"/>
                </a:solidFill>
              </a:rPr>
              <a:t>greater</a:t>
            </a:r>
            <a:r>
              <a:rPr lang="hu-HU" dirty="0"/>
              <a:t> than the parent</a:t>
            </a:r>
          </a:p>
        </p:txBody>
      </p:sp>
    </p:spTree>
    <p:extLst>
      <p:ext uri="{BB962C8B-B14F-4D97-AF65-F5344CB8AC3E}">
        <p14:creationId xmlns:p14="http://schemas.microsoft.com/office/powerpoint/2010/main" val="18274551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50558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		1.) In-order traversal</a:t>
            </a:r>
          </a:p>
          <a:p>
            <a:endParaRPr lang="hu-HU" dirty="0"/>
          </a:p>
          <a:p>
            <a:r>
              <a:rPr lang="hu-HU" dirty="0"/>
              <a:t>			2.) Pre-order traversal</a:t>
            </a:r>
          </a:p>
          <a:p>
            <a:endParaRPr lang="hu-HU" dirty="0"/>
          </a:p>
          <a:p>
            <a:r>
              <a:rPr lang="hu-HU" dirty="0"/>
              <a:t>			3.) Post-order traversal</a:t>
            </a:r>
          </a:p>
        </p:txBody>
      </p:sp>
    </p:spTree>
    <p:extLst>
      <p:ext uri="{BB962C8B-B14F-4D97-AF65-F5344CB8AC3E}">
        <p14:creationId xmlns:p14="http://schemas.microsoft.com/office/powerpoint/2010/main" val="10396597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</a:t>
            </a:r>
            <a:r>
              <a:rPr lang="hu-HU" b="1" dirty="0">
                <a:solidFill>
                  <a:srgbClr val="FFFF00"/>
                </a:solidFill>
              </a:rPr>
              <a:t>left</a:t>
            </a:r>
            <a:r>
              <a:rPr lang="hu-HU" dirty="0"/>
              <a:t> subtree + the </a:t>
            </a:r>
            <a:r>
              <a:rPr lang="hu-HU" b="1" dirty="0">
                <a:solidFill>
                  <a:srgbClr val="FFFF00"/>
                </a:solidFill>
              </a:rPr>
              <a:t>root</a:t>
            </a:r>
            <a:r>
              <a:rPr lang="hu-HU" dirty="0"/>
              <a:t> node +</a:t>
            </a:r>
          </a:p>
          <a:p>
            <a:r>
              <a:rPr lang="hu-HU" dirty="0"/>
              <a:t>				the </a:t>
            </a:r>
            <a:r>
              <a:rPr lang="hu-HU" b="1" dirty="0">
                <a:solidFill>
                  <a:srgbClr val="FFFF00"/>
                </a:solidFill>
              </a:rPr>
              <a:t>right</a:t>
            </a:r>
            <a:r>
              <a:rPr lang="hu-HU" dirty="0"/>
              <a:t>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97602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</a:t>
            </a:r>
            <a:r>
              <a:rPr lang="hu-HU" b="1" dirty="0">
                <a:solidFill>
                  <a:srgbClr val="FFFF00"/>
                </a:solidFill>
              </a:rPr>
              <a:t>left</a:t>
            </a:r>
            <a:r>
              <a:rPr lang="hu-HU" dirty="0"/>
              <a:t> subtree + the </a:t>
            </a:r>
            <a:r>
              <a:rPr lang="hu-HU" b="1" dirty="0">
                <a:solidFill>
                  <a:srgbClr val="FFFF00"/>
                </a:solidFill>
              </a:rPr>
              <a:t>root</a:t>
            </a:r>
            <a:r>
              <a:rPr lang="hu-HU" dirty="0"/>
              <a:t> node +</a:t>
            </a:r>
          </a:p>
          <a:p>
            <a:r>
              <a:rPr lang="hu-HU" dirty="0"/>
              <a:t>				the </a:t>
            </a:r>
            <a:r>
              <a:rPr lang="hu-HU" b="1" dirty="0">
                <a:solidFill>
                  <a:srgbClr val="FFFF00"/>
                </a:solidFill>
              </a:rPr>
              <a:t>right</a:t>
            </a:r>
            <a:r>
              <a:rPr lang="hu-HU" dirty="0"/>
              <a:t>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956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</a:t>
            </a:r>
            <a:r>
              <a:rPr lang="hu-HU" b="1" dirty="0">
                <a:solidFill>
                  <a:srgbClr val="FFFF00"/>
                </a:solidFill>
              </a:rPr>
              <a:t>left</a:t>
            </a:r>
            <a:r>
              <a:rPr lang="hu-HU" dirty="0"/>
              <a:t> subtree + the </a:t>
            </a:r>
            <a:r>
              <a:rPr lang="hu-HU" b="1" dirty="0">
                <a:solidFill>
                  <a:srgbClr val="FFFF00"/>
                </a:solidFill>
              </a:rPr>
              <a:t>root</a:t>
            </a:r>
            <a:r>
              <a:rPr lang="hu-HU" dirty="0"/>
              <a:t> node +</a:t>
            </a:r>
          </a:p>
          <a:p>
            <a:r>
              <a:rPr lang="hu-HU" dirty="0"/>
              <a:t>				the </a:t>
            </a:r>
            <a:r>
              <a:rPr lang="hu-HU" b="1" dirty="0">
                <a:solidFill>
                  <a:srgbClr val="FFFF00"/>
                </a:solidFill>
              </a:rPr>
              <a:t>right</a:t>
            </a:r>
            <a:r>
              <a:rPr lang="hu-HU" dirty="0"/>
              <a:t>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84325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</a:t>
            </a:r>
            <a:r>
              <a:rPr lang="hu-HU" b="1" dirty="0">
                <a:solidFill>
                  <a:srgbClr val="FFFF00"/>
                </a:solidFill>
              </a:rPr>
              <a:t>left</a:t>
            </a:r>
            <a:r>
              <a:rPr lang="hu-HU" dirty="0"/>
              <a:t> subtree + the </a:t>
            </a:r>
            <a:r>
              <a:rPr lang="hu-HU" b="1" dirty="0">
                <a:solidFill>
                  <a:srgbClr val="FFFF00"/>
                </a:solidFill>
              </a:rPr>
              <a:t>root</a:t>
            </a:r>
            <a:r>
              <a:rPr lang="hu-HU" dirty="0"/>
              <a:t> node +</a:t>
            </a:r>
          </a:p>
          <a:p>
            <a:r>
              <a:rPr lang="hu-HU" dirty="0"/>
              <a:t>				the </a:t>
            </a:r>
            <a:r>
              <a:rPr lang="hu-HU" b="1" dirty="0">
                <a:solidFill>
                  <a:srgbClr val="FFFF00"/>
                </a:solidFill>
              </a:rPr>
              <a:t>right</a:t>
            </a:r>
            <a:r>
              <a:rPr lang="hu-HU" dirty="0"/>
              <a:t>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48627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</a:t>
            </a:r>
            <a:r>
              <a:rPr lang="hu-HU" b="1" dirty="0">
                <a:solidFill>
                  <a:srgbClr val="FFFF00"/>
                </a:solidFill>
              </a:rPr>
              <a:t>left</a:t>
            </a:r>
            <a:r>
              <a:rPr lang="hu-HU" dirty="0"/>
              <a:t> subtree + the </a:t>
            </a:r>
            <a:r>
              <a:rPr lang="hu-HU" b="1" dirty="0">
                <a:solidFill>
                  <a:srgbClr val="FFFF00"/>
                </a:solidFill>
              </a:rPr>
              <a:t>root</a:t>
            </a:r>
            <a:r>
              <a:rPr lang="hu-HU" dirty="0"/>
              <a:t> node +</a:t>
            </a:r>
          </a:p>
          <a:p>
            <a:r>
              <a:rPr lang="hu-HU" dirty="0"/>
              <a:t>				the </a:t>
            </a:r>
            <a:r>
              <a:rPr lang="hu-HU" b="1" dirty="0">
                <a:solidFill>
                  <a:srgbClr val="FFFF00"/>
                </a:solidFill>
              </a:rPr>
              <a:t>right</a:t>
            </a:r>
            <a:r>
              <a:rPr lang="hu-HU" dirty="0"/>
              <a:t>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7517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</a:t>
            </a:r>
            <a:r>
              <a:rPr lang="hu-HU" b="1" dirty="0">
                <a:solidFill>
                  <a:srgbClr val="FFFF00"/>
                </a:solidFill>
              </a:rPr>
              <a:t>left</a:t>
            </a:r>
            <a:r>
              <a:rPr lang="hu-HU" dirty="0"/>
              <a:t> subtree + the </a:t>
            </a:r>
            <a:r>
              <a:rPr lang="hu-HU" b="1" dirty="0">
                <a:solidFill>
                  <a:srgbClr val="FFFF00"/>
                </a:solidFill>
              </a:rPr>
              <a:t>root</a:t>
            </a:r>
            <a:r>
              <a:rPr lang="hu-HU" dirty="0"/>
              <a:t> node +</a:t>
            </a:r>
          </a:p>
          <a:p>
            <a:r>
              <a:rPr lang="hu-HU" dirty="0"/>
              <a:t>				the </a:t>
            </a:r>
            <a:r>
              <a:rPr lang="hu-HU" b="1" dirty="0">
                <a:solidFill>
                  <a:srgbClr val="FFFF00"/>
                </a:solidFill>
              </a:rPr>
              <a:t>right</a:t>
            </a:r>
            <a:r>
              <a:rPr lang="hu-HU" dirty="0"/>
              <a:t>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008151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661161" y="3545590"/>
            <a:ext cx="1014470" cy="67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86059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Rectangle 18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1790692" y="4147312"/>
            <a:ext cx="1029512" cy="9954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2661161" y="3545590"/>
            <a:ext cx="1014470" cy="675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2888310" y="4242022"/>
            <a:ext cx="2487623" cy="17180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1721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</a:t>
            </a:r>
          </a:p>
        </p:txBody>
      </p:sp>
    </p:spTree>
    <p:extLst>
      <p:ext uri="{BB962C8B-B14F-4D97-AF65-F5344CB8AC3E}">
        <p14:creationId xmlns:p14="http://schemas.microsoft.com/office/powerpoint/2010/main" val="135087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Binary search trees</a:t>
            </a:r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every node can have at most</a:t>
            </a:r>
          </a:p>
          <a:p>
            <a:r>
              <a:rPr lang="hu-HU" dirty="0"/>
              <a:t>    two children: left and right child </a:t>
            </a:r>
          </a:p>
          <a:p>
            <a:endParaRPr lang="hu-HU" dirty="0"/>
          </a:p>
          <a:p>
            <a:r>
              <a:rPr lang="hu-HU" dirty="0"/>
              <a:t>- left child: smaller than the parent</a:t>
            </a:r>
          </a:p>
          <a:p>
            <a:endParaRPr lang="hu-HU" dirty="0"/>
          </a:p>
          <a:p>
            <a:r>
              <a:rPr lang="hu-HU" dirty="0"/>
              <a:t>- right child: greater than the parent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904" y="398398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smaller than the </a:t>
            </a:r>
          </a:p>
          <a:p>
            <a:r>
              <a:rPr lang="hu-HU" dirty="0"/>
              <a:t>parent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7434" y="302381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greater than</a:t>
            </a:r>
          </a:p>
          <a:p>
            <a:r>
              <a:rPr lang="hu-HU" dirty="0"/>
              <a:t>the parent 12</a:t>
            </a:r>
          </a:p>
        </p:txBody>
      </p:sp>
    </p:spTree>
    <p:extLst>
      <p:ext uri="{BB962C8B-B14F-4D97-AF65-F5344CB8AC3E}">
        <p14:creationId xmlns:p14="http://schemas.microsoft.com/office/powerpoint/2010/main" val="22957943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3793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</a:t>
            </a:r>
          </a:p>
        </p:txBody>
      </p:sp>
    </p:spTree>
    <p:extLst>
      <p:ext uri="{BB962C8B-B14F-4D97-AF65-F5344CB8AC3E}">
        <p14:creationId xmlns:p14="http://schemas.microsoft.com/office/powerpoint/2010/main" val="10409791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– 16  </a:t>
            </a:r>
          </a:p>
        </p:txBody>
      </p:sp>
    </p:spTree>
    <p:extLst>
      <p:ext uri="{BB962C8B-B14F-4D97-AF65-F5344CB8AC3E}">
        <p14:creationId xmlns:p14="http://schemas.microsoft.com/office/powerpoint/2010/main" val="33619656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4883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– 16 – 19   </a:t>
            </a:r>
          </a:p>
        </p:txBody>
      </p:sp>
    </p:spTree>
    <p:extLst>
      <p:ext uri="{BB962C8B-B14F-4D97-AF65-F5344CB8AC3E}">
        <p14:creationId xmlns:p14="http://schemas.microsoft.com/office/powerpoint/2010/main" val="39636151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5447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– 16 – 19 – 23    </a:t>
            </a:r>
          </a:p>
        </p:txBody>
      </p:sp>
    </p:spTree>
    <p:extLst>
      <p:ext uri="{BB962C8B-B14F-4D97-AF65-F5344CB8AC3E}">
        <p14:creationId xmlns:p14="http://schemas.microsoft.com/office/powerpoint/2010/main" val="4950511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594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– 16 – 19 – 23 – 32    </a:t>
            </a:r>
          </a:p>
        </p:txBody>
      </p:sp>
    </p:spTree>
    <p:extLst>
      <p:ext uri="{BB962C8B-B14F-4D97-AF65-F5344CB8AC3E}">
        <p14:creationId xmlns:p14="http://schemas.microsoft.com/office/powerpoint/2010/main" val="25144249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6447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– 16 – 19 – 23 – 32 – 55    </a:t>
            </a:r>
          </a:p>
        </p:txBody>
      </p:sp>
    </p:spTree>
    <p:extLst>
      <p:ext uri="{BB962C8B-B14F-4D97-AF65-F5344CB8AC3E}">
        <p14:creationId xmlns:p14="http://schemas.microsoft.com/office/powerpoint/2010/main" val="36745324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698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– 16 – 19 – 23 – 32 – 55 – 79    </a:t>
            </a:r>
          </a:p>
        </p:txBody>
      </p:sp>
    </p:spTree>
    <p:extLst>
      <p:ext uri="{BB962C8B-B14F-4D97-AF65-F5344CB8AC3E}">
        <p14:creationId xmlns:p14="http://schemas.microsoft.com/office/powerpoint/2010/main" val="20272275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80201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1.) </a:t>
            </a:r>
            <a:r>
              <a:rPr lang="hu-HU" u="sng" dirty="0"/>
              <a:t>In-order traversal</a:t>
            </a:r>
            <a:r>
              <a:rPr lang="hu-HU" dirty="0"/>
              <a:t>: we visit the left subtree + the root node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75008" y="6130344"/>
            <a:ext cx="1123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In-order traversal solution: 1 – 10 – 16 – 19 – 23 – 32 – 55 – 79  SO IT IS THE NUMERICAL ORDERING !!!    </a:t>
            </a:r>
          </a:p>
        </p:txBody>
      </p:sp>
    </p:spTree>
    <p:extLst>
      <p:ext uri="{BB962C8B-B14F-4D97-AF65-F5344CB8AC3E}">
        <p14:creationId xmlns:p14="http://schemas.microsoft.com/office/powerpoint/2010/main" val="11844228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5016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3537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Binary search trees</a:t>
            </a:r>
          </a:p>
        </p:txBody>
      </p:sp>
      <p:sp>
        <p:nvSpPr>
          <p:cNvPr id="17" name="Oval 16"/>
          <p:cNvSpPr/>
          <p:nvPr/>
        </p:nvSpPr>
        <p:spPr>
          <a:xfrm>
            <a:off x="2144343" y="1638401"/>
            <a:ext cx="650789" cy="650789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339655" y="2350816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4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886625" y="2142682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126058" y="3046030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5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915993" y="2899522"/>
            <a:ext cx="284516" cy="24859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946033" y="2350816"/>
            <a:ext cx="650789" cy="65078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20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735968" y="2142682"/>
            <a:ext cx="316882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119850" y="2881997"/>
            <a:ext cx="305371" cy="2930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646111" y="3147794"/>
            <a:ext cx="650789" cy="650789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02452" y="1825724"/>
            <a:ext cx="42082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- every node can have at most</a:t>
            </a:r>
          </a:p>
          <a:p>
            <a:r>
              <a:rPr lang="hu-HU" dirty="0"/>
              <a:t>    two children: left and right child </a:t>
            </a:r>
          </a:p>
          <a:p>
            <a:endParaRPr lang="hu-HU" dirty="0"/>
          </a:p>
          <a:p>
            <a:r>
              <a:rPr lang="hu-HU" dirty="0"/>
              <a:t>- left child: smaller than the parent</a:t>
            </a:r>
          </a:p>
          <a:p>
            <a:endParaRPr lang="hu-HU" dirty="0"/>
          </a:p>
          <a:p>
            <a:r>
              <a:rPr lang="hu-HU" dirty="0"/>
              <a:t>- right child: greater than the parent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904" y="3983985"/>
            <a:ext cx="2040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smaller than the </a:t>
            </a:r>
          </a:p>
          <a:p>
            <a:r>
              <a:rPr lang="hu-HU" dirty="0"/>
              <a:t>parent 12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7434" y="3023817"/>
            <a:ext cx="16930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greater than</a:t>
            </a:r>
          </a:p>
          <a:p>
            <a:r>
              <a:rPr lang="hu-HU" dirty="0"/>
              <a:t>the parent 12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32586" y="5112913"/>
            <a:ext cx="8249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u="sng" dirty="0"/>
              <a:t>Why is it good</a:t>
            </a:r>
            <a:r>
              <a:rPr lang="hu-HU" dirty="0"/>
              <a:t>? On every decision we </a:t>
            </a:r>
            <a:r>
              <a:rPr lang="hu-HU" b="1" dirty="0">
                <a:solidFill>
                  <a:srgbClr val="FFFF00"/>
                </a:solidFill>
              </a:rPr>
              <a:t>get rid of half of the data </a:t>
            </a:r>
            <a:r>
              <a:rPr lang="hu-HU" dirty="0"/>
              <a:t>in which</a:t>
            </a:r>
          </a:p>
          <a:p>
            <a:r>
              <a:rPr lang="hu-HU" dirty="0"/>
              <a:t>		we are searching !!!  // like binary search</a:t>
            </a:r>
          </a:p>
          <a:p>
            <a:r>
              <a:rPr lang="hu-HU" dirty="0"/>
              <a:t>			~ </a:t>
            </a:r>
            <a:r>
              <a:rPr lang="hu-HU" b="1" dirty="0">
                <a:solidFill>
                  <a:srgbClr val="FFFF00"/>
                </a:solidFill>
              </a:rPr>
              <a:t>O(logN)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/>
              <a:t>time complexity </a:t>
            </a:r>
          </a:p>
        </p:txBody>
      </p:sp>
    </p:spTree>
    <p:extLst>
      <p:ext uri="{BB962C8B-B14F-4D97-AF65-F5344CB8AC3E}">
        <p14:creationId xmlns:p14="http://schemas.microsoft.com/office/powerpoint/2010/main" val="3778888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5636017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extBox 21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24148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extBox 22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596525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3849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extBox 24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76143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7479205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extBox 25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060124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220818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Rectangle 20"/>
          <p:cNvSpPr/>
          <p:nvPr/>
        </p:nvSpPr>
        <p:spPr>
          <a:xfrm>
            <a:off x="5116443" y="2288804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Rectangle 19"/>
          <p:cNvSpPr/>
          <p:nvPr/>
        </p:nvSpPr>
        <p:spPr>
          <a:xfrm>
            <a:off x="2667984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Rectangle 21"/>
          <p:cNvSpPr/>
          <p:nvPr/>
        </p:nvSpPr>
        <p:spPr>
          <a:xfrm>
            <a:off x="1763487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Rectangle 22"/>
          <p:cNvSpPr/>
          <p:nvPr/>
        </p:nvSpPr>
        <p:spPr>
          <a:xfrm>
            <a:off x="3002754" y="4220120"/>
            <a:ext cx="2430394" cy="1543944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Rectangle 23"/>
          <p:cNvSpPr/>
          <p:nvPr/>
        </p:nvSpPr>
        <p:spPr>
          <a:xfrm>
            <a:off x="6139919" y="3384896"/>
            <a:ext cx="4329807" cy="280078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Rectangle 24"/>
          <p:cNvSpPr/>
          <p:nvPr/>
        </p:nvSpPr>
        <p:spPr>
          <a:xfrm>
            <a:off x="7479205" y="3393170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Rectangle 25"/>
          <p:cNvSpPr/>
          <p:nvPr/>
        </p:nvSpPr>
        <p:spPr>
          <a:xfrm>
            <a:off x="8459709" y="4085748"/>
            <a:ext cx="1029512" cy="99549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extBox 26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706988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35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569815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63581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351113" y="2474682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32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7761146" y="3588706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55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stCxn id="3" idx="5"/>
            <a:endCxn id="4" idx="0"/>
          </p:cNvCxnSpPr>
          <p:nvPr/>
        </p:nvCxnSpPr>
        <p:spPr>
          <a:xfrm>
            <a:off x="5829251" y="2952820"/>
            <a:ext cx="2211982" cy="63588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888310" y="3587139"/>
            <a:ext cx="560173" cy="56017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10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" name="Straight Connector 6"/>
          <p:cNvCxnSpPr>
            <a:stCxn id="3" idx="3"/>
            <a:endCxn id="6" idx="0"/>
          </p:cNvCxnSpPr>
          <p:nvPr/>
        </p:nvCxnSpPr>
        <p:spPr>
          <a:xfrm flipH="1">
            <a:off x="3168397" y="2952820"/>
            <a:ext cx="2264751" cy="63431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3833932" y="430714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/>
          <p:cNvCxnSpPr>
            <a:stCxn id="6" idx="5"/>
            <a:endCxn id="8" idx="0"/>
          </p:cNvCxnSpPr>
          <p:nvPr/>
        </p:nvCxnSpPr>
        <p:spPr>
          <a:xfrm>
            <a:off x="3366448" y="406527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3"/>
            <a:endCxn id="11" idx="0"/>
          </p:cNvCxnSpPr>
          <p:nvPr/>
        </p:nvCxnSpPr>
        <p:spPr>
          <a:xfrm flipH="1">
            <a:off x="2305449" y="4065277"/>
            <a:ext cx="664896" cy="2381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025362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2" name="Straight Connector 11"/>
          <p:cNvCxnSpPr>
            <a:stCxn id="8" idx="3"/>
            <a:endCxn id="14" idx="0"/>
          </p:cNvCxnSpPr>
          <p:nvPr/>
        </p:nvCxnSpPr>
        <p:spPr>
          <a:xfrm flipH="1">
            <a:off x="3366448" y="4785287"/>
            <a:ext cx="549519" cy="24571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086361" y="5031005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16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739696" y="4303407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79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Straight Connector 15"/>
          <p:cNvCxnSpPr>
            <a:endCxn id="15" idx="0"/>
          </p:cNvCxnSpPr>
          <p:nvPr/>
        </p:nvCxnSpPr>
        <p:spPr>
          <a:xfrm>
            <a:off x="8272212" y="4061535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4774761" y="5027159"/>
            <a:ext cx="560173" cy="560173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200" dirty="0">
                <a:solidFill>
                  <a:schemeClr val="bg1"/>
                </a:solidFill>
              </a:rPr>
              <a:t>23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/>
          <p:cNvCxnSpPr>
            <a:endCxn id="17" idx="0"/>
          </p:cNvCxnSpPr>
          <p:nvPr/>
        </p:nvCxnSpPr>
        <p:spPr>
          <a:xfrm>
            <a:off x="4307277" y="4785287"/>
            <a:ext cx="747571" cy="24187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87678" y="6247180"/>
            <a:ext cx="3238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Pre-order traversal: 32 – 10 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21216" y="605308"/>
            <a:ext cx="77300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u="sng" dirty="0"/>
              <a:t>Traversal</a:t>
            </a:r>
            <a:r>
              <a:rPr lang="hu-HU" dirty="0"/>
              <a:t>: sometimes it is neccessary to visit every node in the tree</a:t>
            </a:r>
          </a:p>
          <a:p>
            <a:r>
              <a:rPr lang="hu-HU" dirty="0"/>
              <a:t>		We can do it several ways</a:t>
            </a:r>
          </a:p>
          <a:p>
            <a:endParaRPr lang="hu-HU" dirty="0"/>
          </a:p>
          <a:p>
            <a:r>
              <a:rPr lang="hu-HU" dirty="0"/>
              <a:t>	2.) </a:t>
            </a:r>
            <a:r>
              <a:rPr lang="hu-HU" u="sng" dirty="0"/>
              <a:t>Pre-order traversal</a:t>
            </a:r>
            <a:r>
              <a:rPr lang="hu-HU" dirty="0"/>
              <a:t>: we visit the root+ left subtree +</a:t>
            </a:r>
          </a:p>
          <a:p>
            <a:r>
              <a:rPr lang="hu-HU" dirty="0"/>
              <a:t>				the right subtree recursively !!!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4670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17552</TotalTime>
  <Words>3627</Words>
  <Application>Microsoft Office PowerPoint</Application>
  <PresentationFormat>寬螢幕</PresentationFormat>
  <Paragraphs>1268</Paragraphs>
  <Slides>119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119</vt:i4>
      </vt:variant>
    </vt:vector>
  </HeadingPairs>
  <TitlesOfParts>
    <vt:vector size="124" baseType="lpstr">
      <vt:lpstr>Arial</vt:lpstr>
      <vt:lpstr>Century Gothic</vt:lpstr>
      <vt:lpstr>Wingdings</vt:lpstr>
      <vt:lpstr>Wingdings 3</vt:lpstr>
      <vt:lpstr>Ion</vt:lpstr>
      <vt:lpstr>BINARY SEARCH TREES</vt:lpstr>
      <vt:lpstr>PowerPoint 簡報</vt:lpstr>
      <vt:lpstr>PowerPoint 簡報</vt:lpstr>
      <vt:lpstr>Trees</vt:lpstr>
      <vt:lpstr>Trees</vt:lpstr>
      <vt:lpstr>Trees</vt:lpstr>
      <vt:lpstr>Binary search trees</vt:lpstr>
      <vt:lpstr>Binary search trees</vt:lpstr>
      <vt:lpstr>Binary search trees</vt:lpstr>
      <vt:lpstr>Binary search trees</vt:lpstr>
      <vt:lpstr>Trees</vt:lpstr>
      <vt:lpstr>PowerPoint 簡報</vt:lpstr>
      <vt:lpstr>Binary search trees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Applications</vt:lpstr>
      <vt:lpstr>Applications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Balazs Holczer</dc:creator>
  <cp:lastModifiedBy>Daniel</cp:lastModifiedBy>
  <cp:revision>85</cp:revision>
  <dcterms:created xsi:type="dcterms:W3CDTF">2015-02-20T11:31:58Z</dcterms:created>
  <dcterms:modified xsi:type="dcterms:W3CDTF">2019-09-06T04:44:42Z</dcterms:modified>
</cp:coreProperties>
</file>