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  <p:sldId id="272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61" r:id="rId17"/>
    <p:sldId id="273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88" d="100"/>
          <a:sy n="88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5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31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3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9158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93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49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875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6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71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86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4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0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0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58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BB7E77E-B2EB-4F99-BCD8-4C4499D469E7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7FD01-4C02-4F70-8DCF-7F23F6FA04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9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800" b="1" dirty="0"/>
              <a:t>RECURSION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RECURSIVE FUNCTIONS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13390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add the first </a:t>
            </a:r>
            <a:r>
              <a:rPr lang="hu-HU" b="1" dirty="0"/>
              <a:t>N</a:t>
            </a:r>
            <a:r>
              <a:rPr lang="hu-HU" dirty="0"/>
              <a:t> numbers:</a:t>
            </a:r>
          </a:p>
          <a:p>
            <a:endParaRPr lang="hu-HU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recursionSum(int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+ recursionSum(N-1);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4 + recursionSum(3)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 + recursionSum(2)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0890" y="391868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2 + recursionSum(1)</a:t>
            </a:r>
          </a:p>
        </p:txBody>
      </p:sp>
    </p:spTree>
    <p:extLst>
      <p:ext uri="{BB962C8B-B14F-4D97-AF65-F5344CB8AC3E}">
        <p14:creationId xmlns:p14="http://schemas.microsoft.com/office/powerpoint/2010/main" val="3431468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add the first </a:t>
            </a:r>
            <a:r>
              <a:rPr lang="hu-HU" b="1" dirty="0"/>
              <a:t>N</a:t>
            </a:r>
            <a:r>
              <a:rPr lang="hu-HU" dirty="0"/>
              <a:t> numbers:</a:t>
            </a:r>
          </a:p>
          <a:p>
            <a:endParaRPr lang="hu-HU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recursionSum(int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+ recursionSum(N-1);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4 + recursionSum(3)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 + recursionSum(2)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0890" y="391868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2 + recursionSum(1)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36160" y="3420480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1985855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add the first </a:t>
            </a:r>
            <a:r>
              <a:rPr lang="hu-HU" b="1" dirty="0"/>
              <a:t>N</a:t>
            </a:r>
            <a:r>
              <a:rPr lang="hu-HU" dirty="0"/>
              <a:t> numbers:</a:t>
            </a:r>
          </a:p>
          <a:p>
            <a:endParaRPr lang="hu-HU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recursionSum(int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+ recursionSum(N-1);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4 + recursionSum(3)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 + recursionSum(2)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0890" y="391868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2 + recursionSum(1)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36160" y="3420480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2623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add the first </a:t>
            </a:r>
            <a:r>
              <a:rPr lang="hu-HU" b="1" dirty="0"/>
              <a:t>N</a:t>
            </a:r>
            <a:r>
              <a:rPr lang="hu-HU" dirty="0"/>
              <a:t> numbers:</a:t>
            </a:r>
          </a:p>
          <a:p>
            <a:endParaRPr lang="hu-HU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recursionSum(int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+ recursionSum(N-1);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4 + recursionSum(3)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 + recursionSum(2)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0890" y="391868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2 + 1</a:t>
            </a:r>
          </a:p>
        </p:txBody>
      </p:sp>
    </p:spTree>
    <p:extLst>
      <p:ext uri="{BB962C8B-B14F-4D97-AF65-F5344CB8AC3E}">
        <p14:creationId xmlns:p14="http://schemas.microsoft.com/office/powerpoint/2010/main" val="2603656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add the first </a:t>
            </a:r>
            <a:r>
              <a:rPr lang="hu-HU" b="1" dirty="0"/>
              <a:t>N</a:t>
            </a:r>
            <a:r>
              <a:rPr lang="hu-HU" dirty="0"/>
              <a:t> numbers:</a:t>
            </a:r>
          </a:p>
          <a:p>
            <a:endParaRPr lang="hu-HU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recursionSum(int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+ recursionSum(N-1);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4 + recursionSum(3)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 + 2 + 1</a:t>
            </a:r>
          </a:p>
        </p:txBody>
      </p:sp>
    </p:spTree>
    <p:extLst>
      <p:ext uri="{BB962C8B-B14F-4D97-AF65-F5344CB8AC3E}">
        <p14:creationId xmlns:p14="http://schemas.microsoft.com/office/powerpoint/2010/main" val="272288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add the first </a:t>
            </a:r>
            <a:r>
              <a:rPr lang="hu-HU" b="1" dirty="0"/>
              <a:t>N</a:t>
            </a:r>
            <a:r>
              <a:rPr lang="hu-HU" dirty="0"/>
              <a:t> numbers:</a:t>
            </a:r>
          </a:p>
          <a:p>
            <a:endParaRPr lang="hu-HU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recursionSum(int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+ recursionSum(N-1);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4 + 3 + 2 + 1</a:t>
            </a:r>
          </a:p>
        </p:txBody>
      </p:sp>
    </p:spTree>
    <p:extLst>
      <p:ext uri="{BB962C8B-B14F-4D97-AF65-F5344CB8AC3E}">
        <p14:creationId xmlns:p14="http://schemas.microsoft.com/office/powerpoint/2010/main" val="2955923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9323" y="928823"/>
            <a:ext cx="109237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When we used </a:t>
            </a:r>
            <a:r>
              <a:rPr lang="hu-HU" b="1" dirty="0"/>
              <a:t>recursionSum(int N)</a:t>
            </a:r>
            <a:r>
              <a:rPr lang="hu-HU" dirty="0"/>
              <a:t> method:</a:t>
            </a:r>
          </a:p>
          <a:p>
            <a:endParaRPr lang="hu-HU" dirty="0"/>
          </a:p>
          <a:p>
            <a:r>
              <a:rPr lang="hu-HU" b="1" dirty="0">
                <a:solidFill>
                  <a:srgbClr val="FFFF00"/>
                </a:solidFill>
              </a:rPr>
              <a:t>recursionSum(4)</a:t>
            </a:r>
          </a:p>
          <a:p>
            <a:r>
              <a:rPr lang="hu-HU" b="1" dirty="0">
                <a:solidFill>
                  <a:srgbClr val="FFFF00"/>
                </a:solidFill>
              </a:rPr>
              <a:t>    recursionSum(3)</a:t>
            </a:r>
          </a:p>
          <a:p>
            <a:r>
              <a:rPr lang="hu-HU" b="1" dirty="0">
                <a:solidFill>
                  <a:srgbClr val="FFFF00"/>
                </a:solidFill>
              </a:rPr>
              <a:t>       recursionSum(2)</a:t>
            </a:r>
          </a:p>
          <a:p>
            <a:r>
              <a:rPr lang="hu-HU" b="1" dirty="0">
                <a:solidFill>
                  <a:srgbClr val="FFFF00"/>
                </a:solidFill>
              </a:rPr>
              <a:t>            recursionSum(1)</a:t>
            </a:r>
          </a:p>
          <a:p>
            <a:r>
              <a:rPr lang="hu-HU" b="1" dirty="0">
                <a:solidFill>
                  <a:srgbClr val="FFFF00"/>
                </a:solidFill>
              </a:rPr>
              <a:t>                 return 1</a:t>
            </a:r>
          </a:p>
          <a:p>
            <a:r>
              <a:rPr lang="hu-HU" b="1" dirty="0">
                <a:solidFill>
                  <a:srgbClr val="FFFF00"/>
                </a:solidFill>
              </a:rPr>
              <a:t>            return 2+1</a:t>
            </a:r>
          </a:p>
          <a:p>
            <a:r>
              <a:rPr lang="hu-HU" b="1" dirty="0">
                <a:solidFill>
                  <a:srgbClr val="FFFF00"/>
                </a:solidFill>
              </a:rPr>
              <a:t>       return 3+2+1</a:t>
            </a:r>
          </a:p>
          <a:p>
            <a:r>
              <a:rPr lang="hu-HU" b="1" dirty="0">
                <a:solidFill>
                  <a:srgbClr val="FFFF00"/>
                </a:solidFill>
              </a:rPr>
              <a:t>  return 4+3+2+1</a:t>
            </a:r>
          </a:p>
          <a:p>
            <a:endParaRPr lang="hu-HU" dirty="0"/>
          </a:p>
          <a:p>
            <a:r>
              <a:rPr lang="hu-HU" dirty="0"/>
              <a:t>So these method calls and values are stored on the stack</a:t>
            </a:r>
          </a:p>
          <a:p>
            <a:endParaRPr lang="hu-HU" dirty="0"/>
          </a:p>
          <a:p>
            <a:r>
              <a:rPr lang="en-US" dirty="0"/>
              <a:t>Comparing recursive implementation against iterative implementation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hu-HU" dirty="0"/>
              <a:t> </a:t>
            </a:r>
            <a:r>
              <a:rPr lang="en-US" dirty="0"/>
              <a:t>  R</a:t>
            </a:r>
            <a:r>
              <a:rPr lang="hu-HU" dirty="0"/>
              <a:t>ecursion</a:t>
            </a:r>
            <a:r>
              <a:rPr lang="en-US" dirty="0"/>
              <a:t> is at least </a:t>
            </a:r>
            <a:r>
              <a:rPr lang="en-US" b="1" dirty="0">
                <a:solidFill>
                  <a:srgbClr val="FFFF00"/>
                </a:solidFill>
              </a:rPr>
              <a:t>twice slower</a:t>
            </a:r>
            <a:r>
              <a:rPr lang="hu-HU" b="1" dirty="0">
                <a:solidFill>
                  <a:srgbClr val="FFFF00"/>
                </a:solidFill>
              </a:rPr>
              <a:t> </a:t>
            </a:r>
            <a:r>
              <a:rPr lang="hu-HU" dirty="0"/>
              <a:t>because first </a:t>
            </a:r>
            <a:r>
              <a:rPr lang="en-US" dirty="0"/>
              <a:t>we unfold recursive calls (pushing them on a   </a:t>
            </a:r>
          </a:p>
          <a:p>
            <a:r>
              <a:rPr lang="en-US" dirty="0"/>
              <a:t>       stack) until we reach the base case and </a:t>
            </a:r>
            <a:r>
              <a:rPr lang="hu-HU" dirty="0"/>
              <a:t>then</a:t>
            </a:r>
            <a:r>
              <a:rPr lang="en-US" dirty="0"/>
              <a:t> we traverse the stack and retrieve all recursive </a:t>
            </a:r>
          </a:p>
          <a:p>
            <a:r>
              <a:rPr lang="en-US" dirty="0"/>
              <a:t>          calls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2589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9768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53" y="1404550"/>
            <a:ext cx="93888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We want to calculate the factorial for </a:t>
            </a:r>
            <a:r>
              <a:rPr lang="hu-HU" sz="1600" b="1" dirty="0"/>
              <a:t>N</a:t>
            </a:r>
          </a:p>
          <a:p>
            <a:endParaRPr lang="hu-HU" sz="1600" b="1" dirty="0"/>
          </a:p>
          <a:p>
            <a:r>
              <a:rPr lang="hu-HU" sz="1600" dirty="0"/>
              <a:t>Usually we use a simple for / while loop but we can solve it with the help of</a:t>
            </a:r>
          </a:p>
          <a:p>
            <a:r>
              <a:rPr lang="hu-HU" sz="1600" dirty="0"/>
              <a:t>recursive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factorial(int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* factorial(N-1);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F66D02-E724-4652-A167-C6E86499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 b="1" u="sng" dirty="0"/>
              <a:t>R</a:t>
            </a:r>
            <a:r>
              <a:rPr lang="hu-HU" sz="3600" b="1" u="sng" dirty="0"/>
              <a:t>ecursion</a:t>
            </a:r>
            <a:r>
              <a:rPr lang="en-US" sz="3600" b="1" u="sng" dirty="0"/>
              <a:t> and Stack Overflow</a:t>
            </a:r>
            <a:endParaRPr lang="hu-HU" sz="3600" b="1" u="sng" dirty="0"/>
          </a:p>
        </p:txBody>
      </p:sp>
    </p:spTree>
    <p:extLst>
      <p:ext uri="{BB962C8B-B14F-4D97-AF65-F5344CB8AC3E}">
        <p14:creationId xmlns:p14="http://schemas.microsoft.com/office/powerpoint/2010/main" val="3186941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4 * factorial(3)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factorial(int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* factorial(N-1);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calculate the factorial for </a:t>
            </a:r>
            <a:r>
              <a:rPr lang="hu-HU" b="1" dirty="0"/>
              <a:t>N</a:t>
            </a:r>
          </a:p>
          <a:p>
            <a:endParaRPr lang="hu-HU" b="1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</p:spTree>
    <p:extLst>
      <p:ext uri="{BB962C8B-B14F-4D97-AF65-F5344CB8AC3E}">
        <p14:creationId xmlns:p14="http://schemas.microsoft.com/office/powerpoint/2010/main" val="62373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m</a:t>
            </a:r>
            <a:r>
              <a:rPr lang="en-US" dirty="0" err="1"/>
              <a:t>ethod</a:t>
            </a:r>
            <a:r>
              <a:rPr lang="hu-HU" dirty="0"/>
              <a:t>/procedure</a:t>
            </a:r>
            <a:r>
              <a:rPr lang="en-US" dirty="0"/>
              <a:t> where the solution to a problem depends on solutions to </a:t>
            </a:r>
            <a:r>
              <a:rPr lang="en-US" b="1" dirty="0">
                <a:solidFill>
                  <a:srgbClr val="FFFF00"/>
                </a:solidFill>
              </a:rPr>
              <a:t>smaller instances of the same problem</a:t>
            </a:r>
            <a:endParaRPr lang="hu-HU" b="1" dirty="0">
              <a:solidFill>
                <a:srgbClr val="FFFF00"/>
              </a:solidFill>
            </a:endParaRPr>
          </a:p>
          <a:p>
            <a:r>
              <a:rPr lang="hu-HU" dirty="0"/>
              <a:t>So we </a:t>
            </a:r>
            <a:r>
              <a:rPr lang="en-US" dirty="0"/>
              <a:t>break the task into smaller subtasks</a:t>
            </a:r>
            <a:endParaRPr lang="hu-HU" dirty="0"/>
          </a:p>
          <a:p>
            <a:r>
              <a:rPr lang="en-US" dirty="0"/>
              <a:t>The approach can be applied to many types of problems and recursion is one of the central ideas of computer science</a:t>
            </a:r>
            <a:endParaRPr lang="hu-HU" dirty="0"/>
          </a:p>
          <a:p>
            <a:r>
              <a:rPr lang="hu-HU" dirty="0"/>
              <a:t>We have to define </a:t>
            </a:r>
            <a:r>
              <a:rPr lang="hu-HU" b="1" dirty="0">
                <a:solidFill>
                  <a:srgbClr val="FFFF00"/>
                </a:solidFill>
              </a:rPr>
              <a:t>base cases </a:t>
            </a:r>
            <a:r>
              <a:rPr lang="hu-HU" dirty="0"/>
              <a:t>in order to avoid infinite loops</a:t>
            </a:r>
          </a:p>
          <a:p>
            <a:r>
              <a:rPr lang="hu-HU" dirty="0"/>
              <a:t>We can solve problems with recursion or with iteration</a:t>
            </a:r>
          </a:p>
        </p:txBody>
      </p:sp>
    </p:spTree>
    <p:extLst>
      <p:ext uri="{BB962C8B-B14F-4D97-AF65-F5344CB8AC3E}">
        <p14:creationId xmlns:p14="http://schemas.microsoft.com/office/powerpoint/2010/main" val="1436077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4 * factorial(3)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 * factorial(2)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factorial(int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* factorial(N-1);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calculate the factorial for </a:t>
            </a:r>
            <a:r>
              <a:rPr lang="hu-HU" b="1" dirty="0"/>
              <a:t>N</a:t>
            </a:r>
          </a:p>
          <a:p>
            <a:endParaRPr lang="hu-HU" b="1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</p:spTree>
    <p:extLst>
      <p:ext uri="{BB962C8B-B14F-4D97-AF65-F5344CB8AC3E}">
        <p14:creationId xmlns:p14="http://schemas.microsoft.com/office/powerpoint/2010/main" val="2393564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4 * factorial(3)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 * factorial(2)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0890" y="391868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2 * factorial(1)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factorial(int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* factorial(N-1);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calculate the factorial for </a:t>
            </a:r>
            <a:r>
              <a:rPr lang="hu-HU" b="1" dirty="0"/>
              <a:t>N</a:t>
            </a:r>
          </a:p>
          <a:p>
            <a:endParaRPr lang="hu-HU" b="1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</p:spTree>
    <p:extLst>
      <p:ext uri="{BB962C8B-B14F-4D97-AF65-F5344CB8AC3E}">
        <p14:creationId xmlns:p14="http://schemas.microsoft.com/office/powerpoint/2010/main" val="725187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0890" y="391868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2 * factorial(1)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36160" y="3420480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BASE CASE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factorial(int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* factorial(N-1);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4 * factorial(3)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 * factorial(2)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calculate the factorial for </a:t>
            </a:r>
            <a:r>
              <a:rPr lang="hu-HU" b="1" dirty="0"/>
              <a:t>N</a:t>
            </a:r>
          </a:p>
          <a:p>
            <a:endParaRPr lang="hu-HU" b="1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</p:spTree>
    <p:extLst>
      <p:ext uri="{BB962C8B-B14F-4D97-AF65-F5344CB8AC3E}">
        <p14:creationId xmlns:p14="http://schemas.microsoft.com/office/powerpoint/2010/main" val="326252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0890" y="391868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2 * factorial(1)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736160" y="3420480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factorial(int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* factorial(N-1);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4 * factorial(3)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 * factorial(2)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calculate the factorial for </a:t>
            </a:r>
            <a:r>
              <a:rPr lang="hu-HU" b="1" dirty="0"/>
              <a:t>N</a:t>
            </a:r>
          </a:p>
          <a:p>
            <a:endParaRPr lang="hu-HU" b="1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</p:spTree>
    <p:extLst>
      <p:ext uri="{BB962C8B-B14F-4D97-AF65-F5344CB8AC3E}">
        <p14:creationId xmlns:p14="http://schemas.microsoft.com/office/powerpoint/2010/main" val="10140981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740890" y="391868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2 *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factorial(int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* factorial(N-1);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4 * factorial(3)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 * factorial(2)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calculate the factorial for </a:t>
            </a:r>
            <a:r>
              <a:rPr lang="hu-HU" b="1" dirty="0"/>
              <a:t>N</a:t>
            </a:r>
          </a:p>
          <a:p>
            <a:endParaRPr lang="hu-HU" b="1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</p:spTree>
    <p:extLst>
      <p:ext uri="{BB962C8B-B14F-4D97-AF65-F5344CB8AC3E}">
        <p14:creationId xmlns:p14="http://schemas.microsoft.com/office/powerpoint/2010/main" val="924404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factorial(int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* factorial(N-1);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4 * factorial(3)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 * 2 *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calculate the factorial for </a:t>
            </a:r>
            <a:r>
              <a:rPr lang="hu-HU" b="1" dirty="0"/>
              <a:t>N</a:t>
            </a:r>
          </a:p>
          <a:p>
            <a:endParaRPr lang="hu-HU" b="1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</p:spTree>
    <p:extLst>
      <p:ext uri="{BB962C8B-B14F-4D97-AF65-F5344CB8AC3E}">
        <p14:creationId xmlns:p14="http://schemas.microsoft.com/office/powerpoint/2010/main" val="211574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factorial(int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* factorial(N-1);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4 * 3 * 2 * 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calculate the factorial for </a:t>
            </a:r>
            <a:r>
              <a:rPr lang="hu-HU" b="1" dirty="0"/>
              <a:t>N</a:t>
            </a:r>
          </a:p>
          <a:p>
            <a:endParaRPr lang="hu-HU" b="1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</p:spTree>
    <p:extLst>
      <p:ext uri="{BB962C8B-B14F-4D97-AF65-F5344CB8AC3E}">
        <p14:creationId xmlns:p14="http://schemas.microsoft.com/office/powerpoint/2010/main" val="42240423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87887" y="2845651"/>
            <a:ext cx="30380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factorial(int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* factorial(N-1);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calculate the factorial for </a:t>
            </a:r>
            <a:r>
              <a:rPr lang="hu-HU" b="1" dirty="0"/>
              <a:t>N</a:t>
            </a:r>
          </a:p>
          <a:p>
            <a:endParaRPr lang="hu-HU" b="1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3951DF7-8B67-4876-AD38-681F4E13D1AB}"/>
              </a:ext>
            </a:extLst>
          </p:cNvPr>
          <p:cNvSpPr txBox="1"/>
          <p:nvPr/>
        </p:nvSpPr>
        <p:spPr>
          <a:xfrm>
            <a:off x="1876188" y="5770641"/>
            <a:ext cx="2449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Factorial(4) = 4x3x2x1 =24</a:t>
            </a:r>
            <a:endParaRPr lang="hu-HU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3456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07807" y="2653889"/>
            <a:ext cx="5315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WHAT IS THE PROBLEM WITH HEAD RECURSION?</a:t>
            </a:r>
            <a:endParaRPr lang="hu-HU" b="1" u="sng" dirty="0">
              <a:solidFill>
                <a:srgbClr val="FFFF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calculate the factorial for </a:t>
            </a:r>
            <a:r>
              <a:rPr lang="hu-HU" b="1" dirty="0"/>
              <a:t>N</a:t>
            </a:r>
          </a:p>
          <a:p>
            <a:endParaRPr lang="hu-HU" b="1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83951DF7-8B67-4876-AD38-681F4E13D1AB}"/>
              </a:ext>
            </a:extLst>
          </p:cNvPr>
          <p:cNvSpPr txBox="1"/>
          <p:nvPr/>
        </p:nvSpPr>
        <p:spPr>
          <a:xfrm>
            <a:off x="1149536" y="3334644"/>
            <a:ext cx="5641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B0F0"/>
                </a:solidFill>
              </a:rPr>
              <a:t>THE</a:t>
            </a:r>
            <a:r>
              <a:rPr lang="zh-TW" altLang="en-US" sz="1600" b="1" dirty="0">
                <a:solidFill>
                  <a:srgbClr val="00B0F0"/>
                </a:solidFill>
              </a:rPr>
              <a:t> </a:t>
            </a:r>
            <a:r>
              <a:rPr lang="en-US" altLang="zh-TW" sz="1600" b="1" dirty="0">
                <a:solidFill>
                  <a:srgbClr val="00B0F0"/>
                </a:solidFill>
              </a:rPr>
              <a:t>PROBLEM</a:t>
            </a:r>
            <a:r>
              <a:rPr lang="zh-TW" altLang="en-US" sz="1600" b="1" dirty="0">
                <a:solidFill>
                  <a:srgbClr val="00B0F0"/>
                </a:solidFill>
              </a:rPr>
              <a:t> </a:t>
            </a:r>
            <a:r>
              <a:rPr lang="en-US" altLang="zh-TW" sz="1600" b="1" dirty="0">
                <a:solidFill>
                  <a:srgbClr val="00B0F0"/>
                </a:solidFill>
              </a:rPr>
              <a:t>IS</a:t>
            </a:r>
            <a:r>
              <a:rPr lang="zh-TW" altLang="en-US" sz="1600" b="1" dirty="0">
                <a:solidFill>
                  <a:srgbClr val="00B0F0"/>
                </a:solidFill>
              </a:rPr>
              <a:t> </a:t>
            </a:r>
            <a:r>
              <a:rPr lang="en-US" altLang="zh-TW" sz="1600" b="1" dirty="0">
                <a:solidFill>
                  <a:srgbClr val="00B0F0"/>
                </a:solidFill>
              </a:rPr>
              <a:t>THAT</a:t>
            </a:r>
            <a:r>
              <a:rPr lang="zh-TW" altLang="en-US" sz="1600" b="1" dirty="0">
                <a:solidFill>
                  <a:srgbClr val="00B0F0"/>
                </a:solidFill>
              </a:rPr>
              <a:t> </a:t>
            </a:r>
            <a:r>
              <a:rPr lang="en-US" altLang="zh-TW" sz="1600" b="1" dirty="0">
                <a:solidFill>
                  <a:srgbClr val="00B0F0"/>
                </a:solidFill>
              </a:rPr>
              <a:t>WE</a:t>
            </a:r>
            <a:r>
              <a:rPr lang="zh-TW" altLang="en-US" sz="1600" b="1" dirty="0">
                <a:solidFill>
                  <a:srgbClr val="00B0F0"/>
                </a:solidFill>
              </a:rPr>
              <a:t> </a:t>
            </a:r>
            <a:r>
              <a:rPr lang="en-US" altLang="zh-TW" sz="1600" b="1" dirty="0">
                <a:solidFill>
                  <a:srgbClr val="00B0F0"/>
                </a:solidFill>
              </a:rPr>
              <a:t>USE</a:t>
            </a:r>
            <a:r>
              <a:rPr lang="zh-TW" altLang="en-US" sz="1600" b="1" dirty="0">
                <a:solidFill>
                  <a:srgbClr val="00B0F0"/>
                </a:solidFill>
              </a:rPr>
              <a:t> </a:t>
            </a:r>
            <a:r>
              <a:rPr lang="en-US" altLang="zh-TW" sz="1600" b="1" dirty="0">
                <a:solidFill>
                  <a:srgbClr val="00B0F0"/>
                </a:solidFill>
              </a:rPr>
              <a:t>TOO</a:t>
            </a:r>
            <a:r>
              <a:rPr lang="zh-TW" altLang="en-US" sz="1600" b="1" dirty="0">
                <a:solidFill>
                  <a:srgbClr val="00B0F0"/>
                </a:solidFill>
              </a:rPr>
              <a:t> </a:t>
            </a:r>
            <a:r>
              <a:rPr lang="en-US" altLang="zh-TW" sz="1600" b="1" dirty="0">
                <a:solidFill>
                  <a:srgbClr val="00B0F0"/>
                </a:solidFill>
              </a:rPr>
              <a:t>MANY</a:t>
            </a:r>
            <a:r>
              <a:rPr lang="zh-TW" altLang="en-US" sz="1600" b="1" dirty="0">
                <a:solidFill>
                  <a:srgbClr val="00B0F0"/>
                </a:solidFill>
              </a:rPr>
              <a:t> </a:t>
            </a:r>
            <a:r>
              <a:rPr lang="en-US" altLang="zh-TW" sz="1600" b="1" dirty="0">
                <a:solidFill>
                  <a:srgbClr val="00B0F0"/>
                </a:solidFill>
              </a:rPr>
              <a:t>FRAMES</a:t>
            </a:r>
          </a:p>
          <a:p>
            <a:pPr algn="ctr"/>
            <a:r>
              <a:rPr lang="en-US" sz="1600" b="1" dirty="0">
                <a:solidFill>
                  <a:srgbClr val="00B0F0"/>
                </a:solidFill>
              </a:rPr>
              <a:t>IN THE STACK: THERE MAY BE A “STACK OVERFLOW”</a:t>
            </a:r>
            <a:endParaRPr lang="hu-HU" sz="1600" b="1" dirty="0">
              <a:solidFill>
                <a:srgbClr val="00B0F0"/>
              </a:solidFill>
            </a:endParaRP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E229B818-B212-45F9-99FF-DA98A3302622}"/>
              </a:ext>
            </a:extLst>
          </p:cNvPr>
          <p:cNvSpPr txBox="1"/>
          <p:nvPr/>
        </p:nvSpPr>
        <p:spPr>
          <a:xfrm>
            <a:off x="2038160" y="4143206"/>
            <a:ext cx="3684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(there is no room for more function calls)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598370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339624" y="2636472"/>
            <a:ext cx="6717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WE CAN TRANSFORM THE SOLUTION INTO </a:t>
            </a:r>
            <a:r>
              <a:rPr lang="en-US" b="1" dirty="0">
                <a:solidFill>
                  <a:srgbClr val="00B0F0"/>
                </a:solidFill>
              </a:rPr>
              <a:t>TAIL RECURSION</a:t>
            </a:r>
            <a:endParaRPr lang="hu-HU" b="1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calculate the factorial for </a:t>
            </a:r>
            <a:r>
              <a:rPr lang="hu-HU" b="1" dirty="0"/>
              <a:t>N</a:t>
            </a:r>
          </a:p>
          <a:p>
            <a:endParaRPr lang="hu-HU" b="1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E229B818-B212-45F9-99FF-DA98A3302622}"/>
              </a:ext>
            </a:extLst>
          </p:cNvPr>
          <p:cNvSpPr txBox="1"/>
          <p:nvPr/>
        </p:nvSpPr>
        <p:spPr>
          <a:xfrm>
            <a:off x="3152857" y="3429000"/>
            <a:ext cx="4681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Why to do so? We can avoid stack overflow!!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849710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add the first </a:t>
            </a:r>
            <a:r>
              <a:rPr lang="hu-HU" b="1" dirty="0"/>
              <a:t>N</a:t>
            </a:r>
            <a:r>
              <a:rPr lang="hu-HU" dirty="0"/>
              <a:t> numbers:</a:t>
            </a:r>
          </a:p>
          <a:p>
            <a:endParaRPr lang="hu-HU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7887" y="2730321"/>
            <a:ext cx="34211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iterationSum(int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int result = 0;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for(int i=1;i&lt;N;++i){</a:t>
            </a:r>
          </a:p>
          <a:p>
            <a:r>
              <a:rPr lang="hu-HU" b="1" dirty="0">
                <a:solidFill>
                  <a:srgbClr val="FFFF00"/>
                </a:solidFill>
              </a:rPr>
              <a:t>	result = result + i;</a:t>
            </a:r>
          </a:p>
          <a:p>
            <a:r>
              <a:rPr lang="hu-HU" b="1" dirty="0">
                <a:solidFill>
                  <a:srgbClr val="FFFF00"/>
                </a:solidFill>
              </a:rPr>
              <a:t>   }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result;	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40320" y="273032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recursionSum(int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+ recursionSum(N-1);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15837" y="6010690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ITERATION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67656" y="601069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</p:spTree>
    <p:extLst>
      <p:ext uri="{BB962C8B-B14F-4D97-AF65-F5344CB8AC3E}">
        <p14:creationId xmlns:p14="http://schemas.microsoft.com/office/powerpoint/2010/main" val="1935891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53" y="1404550"/>
            <a:ext cx="9388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We want to calculate the factorial for </a:t>
            </a:r>
            <a:r>
              <a:rPr lang="hu-HU" sz="1600" b="1" dirty="0"/>
              <a:t>N</a:t>
            </a:r>
          </a:p>
          <a:p>
            <a:endParaRPr lang="hu-HU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87886" y="2369704"/>
            <a:ext cx="39901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factorial(int N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result</a:t>
            </a:r>
            <a:r>
              <a:rPr lang="hu-HU" b="1" dirty="0">
                <a:solidFill>
                  <a:srgbClr val="FFFF00"/>
                </a:solidFill>
              </a:rPr>
              <a:t>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</a:t>
            </a:r>
            <a:r>
              <a:rPr lang="en-US" b="1" dirty="0">
                <a:solidFill>
                  <a:srgbClr val="FFFF00"/>
                </a:solidFill>
              </a:rPr>
              <a:t>result</a:t>
            </a:r>
            <a:r>
              <a:rPr lang="hu-HU" b="1" dirty="0">
                <a:solidFill>
                  <a:srgbClr val="FFFF00"/>
                </a:solidFill>
              </a:rPr>
              <a:t>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factorial(N-1</a:t>
            </a:r>
            <a:r>
              <a:rPr lang="en-US" b="1" dirty="0">
                <a:solidFill>
                  <a:srgbClr val="FFFF00"/>
                </a:solidFill>
              </a:rPr>
              <a:t>, N*result</a:t>
            </a:r>
            <a:r>
              <a:rPr lang="hu-HU" b="1" dirty="0">
                <a:solidFill>
                  <a:srgbClr val="FFFF00"/>
                </a:solidFill>
              </a:rPr>
              <a:t>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7464" y="431974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F66D02-E724-4652-A167-C6E86499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 b="1" u="sng" dirty="0"/>
              <a:t>R</a:t>
            </a:r>
            <a:r>
              <a:rPr lang="hu-HU" sz="3600" b="1" u="sng" dirty="0"/>
              <a:t>ecursion</a:t>
            </a:r>
            <a:r>
              <a:rPr lang="en-US" sz="3600" b="1" u="sng" dirty="0"/>
              <a:t> and Stack Overflow</a:t>
            </a:r>
            <a:endParaRPr lang="hu-HU" sz="3600" b="1" u="sng" dirty="0"/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E1BB6BF4-C685-4267-82F0-7CF48077B64E}"/>
              </a:ext>
            </a:extLst>
          </p:cNvPr>
          <p:cNvSpPr txBox="1"/>
          <p:nvPr/>
        </p:nvSpPr>
        <p:spPr>
          <a:xfrm>
            <a:off x="907367" y="5001200"/>
            <a:ext cx="50556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After the tail-recursive function call the frame on the stack is no longer used (no unknown variables)</a:t>
            </a:r>
          </a:p>
          <a:p>
            <a:pPr algn="ctr"/>
            <a:r>
              <a:rPr lang="en-US" sz="1400" dirty="0"/>
              <a:t>~finished with all the computations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A8F99A6F-CBD3-454F-83DA-40E40772DB16}"/>
              </a:ext>
            </a:extLst>
          </p:cNvPr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Factorial(4,1)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078563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53" y="1404550"/>
            <a:ext cx="9388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We want to calculate the factorial for </a:t>
            </a:r>
            <a:r>
              <a:rPr lang="hu-HU" sz="1600" b="1" dirty="0"/>
              <a:t>N</a:t>
            </a:r>
          </a:p>
          <a:p>
            <a:endParaRPr lang="hu-HU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87886" y="2369704"/>
            <a:ext cx="39901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factorial(int N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result</a:t>
            </a:r>
            <a:r>
              <a:rPr lang="hu-HU" b="1" dirty="0">
                <a:solidFill>
                  <a:srgbClr val="FFFF00"/>
                </a:solidFill>
              </a:rPr>
              <a:t>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</a:t>
            </a:r>
            <a:r>
              <a:rPr lang="en-US" b="1" dirty="0">
                <a:solidFill>
                  <a:srgbClr val="FFFF00"/>
                </a:solidFill>
              </a:rPr>
              <a:t>result</a:t>
            </a:r>
            <a:r>
              <a:rPr lang="hu-HU" b="1" dirty="0">
                <a:solidFill>
                  <a:srgbClr val="FFFF00"/>
                </a:solidFill>
              </a:rPr>
              <a:t>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factorial(N-1</a:t>
            </a:r>
            <a:r>
              <a:rPr lang="en-US" b="1" dirty="0">
                <a:solidFill>
                  <a:srgbClr val="FFFF00"/>
                </a:solidFill>
              </a:rPr>
              <a:t>, N*result</a:t>
            </a:r>
            <a:r>
              <a:rPr lang="hu-HU" b="1" dirty="0">
                <a:solidFill>
                  <a:srgbClr val="FFFF00"/>
                </a:solidFill>
              </a:rPr>
              <a:t>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7464" y="431974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F66D02-E724-4652-A167-C6E86499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 b="1" u="sng" dirty="0"/>
              <a:t>R</a:t>
            </a:r>
            <a:r>
              <a:rPr lang="hu-HU" sz="3600" b="1" u="sng" dirty="0"/>
              <a:t>ecursion</a:t>
            </a:r>
            <a:r>
              <a:rPr lang="en-US" sz="3600" b="1" u="sng" dirty="0"/>
              <a:t> and Stack Overflow</a:t>
            </a:r>
            <a:endParaRPr lang="hu-HU" sz="3600" b="1" u="sng" dirty="0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A8F99A6F-CBD3-454F-83DA-40E40772DB16}"/>
              </a:ext>
            </a:extLst>
          </p:cNvPr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Factorial(3,4)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940703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53" y="1404550"/>
            <a:ext cx="9388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We want to calculate the factorial for </a:t>
            </a:r>
            <a:r>
              <a:rPr lang="hu-HU" sz="1600" b="1" dirty="0"/>
              <a:t>N</a:t>
            </a:r>
          </a:p>
          <a:p>
            <a:endParaRPr lang="hu-HU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87886" y="2369704"/>
            <a:ext cx="39901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factorial(int N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result</a:t>
            </a:r>
            <a:r>
              <a:rPr lang="hu-HU" b="1" dirty="0">
                <a:solidFill>
                  <a:srgbClr val="FFFF00"/>
                </a:solidFill>
              </a:rPr>
              <a:t>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</a:t>
            </a:r>
            <a:r>
              <a:rPr lang="en-US" b="1" dirty="0">
                <a:solidFill>
                  <a:srgbClr val="FFFF00"/>
                </a:solidFill>
              </a:rPr>
              <a:t>result</a:t>
            </a:r>
            <a:r>
              <a:rPr lang="hu-HU" b="1" dirty="0">
                <a:solidFill>
                  <a:srgbClr val="FFFF00"/>
                </a:solidFill>
              </a:rPr>
              <a:t>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factorial(N-1</a:t>
            </a:r>
            <a:r>
              <a:rPr lang="en-US" b="1" dirty="0">
                <a:solidFill>
                  <a:srgbClr val="FFFF00"/>
                </a:solidFill>
              </a:rPr>
              <a:t>, N*result</a:t>
            </a:r>
            <a:r>
              <a:rPr lang="hu-HU" b="1" dirty="0">
                <a:solidFill>
                  <a:srgbClr val="FFFF00"/>
                </a:solidFill>
              </a:rPr>
              <a:t>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7464" y="431974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F66D02-E724-4652-A167-C6E86499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 b="1" u="sng" dirty="0"/>
              <a:t>R</a:t>
            </a:r>
            <a:r>
              <a:rPr lang="hu-HU" sz="3600" b="1" u="sng" dirty="0"/>
              <a:t>ecursion</a:t>
            </a:r>
            <a:r>
              <a:rPr lang="en-US" sz="3600" b="1" u="sng" dirty="0"/>
              <a:t> and Stack Overflow</a:t>
            </a:r>
            <a:endParaRPr lang="hu-HU" sz="3600" b="1" u="sng" dirty="0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A8F99A6F-CBD3-454F-83DA-40E40772DB16}"/>
              </a:ext>
            </a:extLst>
          </p:cNvPr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Factorial(2,12)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6285097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43453" y="1404550"/>
            <a:ext cx="9388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We want to calculate the factorial for </a:t>
            </a:r>
            <a:r>
              <a:rPr lang="hu-HU" sz="1600" b="1" dirty="0"/>
              <a:t>N</a:t>
            </a:r>
          </a:p>
          <a:p>
            <a:endParaRPr lang="hu-HU" sz="16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287886" y="2369704"/>
            <a:ext cx="39901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factorial(int N</a:t>
            </a:r>
            <a:r>
              <a:rPr lang="en-US" b="1" dirty="0">
                <a:solidFill>
                  <a:srgbClr val="FFFF00"/>
                </a:solidFill>
              </a:rPr>
              <a:t>, </a:t>
            </a:r>
            <a:r>
              <a:rPr lang="en-US" b="1" dirty="0" err="1">
                <a:solidFill>
                  <a:srgbClr val="00B0F0"/>
                </a:solidFill>
              </a:rPr>
              <a:t>int</a:t>
            </a:r>
            <a:r>
              <a:rPr lang="en-US" b="1" dirty="0">
                <a:solidFill>
                  <a:srgbClr val="00B0F0"/>
                </a:solidFill>
              </a:rPr>
              <a:t> result</a:t>
            </a:r>
            <a:r>
              <a:rPr lang="hu-HU" b="1" dirty="0">
                <a:solidFill>
                  <a:srgbClr val="FFFF00"/>
                </a:solidFill>
              </a:rPr>
              <a:t>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</a:t>
            </a:r>
            <a:r>
              <a:rPr lang="en-US" b="1" dirty="0">
                <a:solidFill>
                  <a:srgbClr val="FFFF00"/>
                </a:solidFill>
              </a:rPr>
              <a:t>result</a:t>
            </a:r>
            <a:r>
              <a:rPr lang="hu-HU" b="1" dirty="0">
                <a:solidFill>
                  <a:srgbClr val="FFFF00"/>
                </a:solidFill>
              </a:rPr>
              <a:t>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factorial(N-1</a:t>
            </a:r>
            <a:r>
              <a:rPr lang="en-US" b="1" dirty="0">
                <a:solidFill>
                  <a:srgbClr val="FFFF00"/>
                </a:solidFill>
              </a:rPr>
              <a:t>, N*result</a:t>
            </a:r>
            <a:r>
              <a:rPr lang="hu-HU" b="1" dirty="0">
                <a:solidFill>
                  <a:srgbClr val="FFFF00"/>
                </a:solidFill>
              </a:rPr>
              <a:t>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7464" y="431974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AF66D02-E724-4652-A167-C6E864997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 sz="3600" b="1" u="sng" dirty="0"/>
              <a:t>R</a:t>
            </a:r>
            <a:r>
              <a:rPr lang="hu-HU" sz="3600" b="1" u="sng" dirty="0"/>
              <a:t>ecursion</a:t>
            </a:r>
            <a:r>
              <a:rPr lang="en-US" sz="3600" b="1" u="sng" dirty="0"/>
              <a:t> and Stack Overflow</a:t>
            </a:r>
            <a:endParaRPr lang="hu-HU" sz="3600" b="1" u="sng" dirty="0"/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A8F99A6F-CBD3-454F-83DA-40E40772DB16}"/>
              </a:ext>
            </a:extLst>
          </p:cNvPr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Factorial(1,24)</a:t>
            </a:r>
            <a:endParaRPr lang="hu-HU" b="1" dirty="0"/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F79842B-284E-4986-9214-087D8F64C3FE}"/>
              </a:ext>
            </a:extLst>
          </p:cNvPr>
          <p:cNvSpPr txBox="1"/>
          <p:nvPr/>
        </p:nvSpPr>
        <p:spPr>
          <a:xfrm>
            <a:off x="2414796" y="5197812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</a:rPr>
              <a:t>Factorial(4,1) = 24</a:t>
            </a:r>
            <a:endParaRPr lang="hu-HU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016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4800" b="1" dirty="0"/>
              <a:t>TOWERS OF HANOI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/>
              <a:t>recursion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8790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76269"/>
            <a:ext cx="8946541" cy="4768012"/>
          </a:xfrm>
        </p:spPr>
        <p:txBody>
          <a:bodyPr>
            <a:normAutofit/>
          </a:bodyPr>
          <a:lstStyle/>
          <a:p>
            <a:r>
              <a:rPr lang="en-US" dirty="0"/>
              <a:t>It consists of three rods and number of disks of different sizes which can slide onto any rod</a:t>
            </a:r>
            <a:endParaRPr lang="hu-HU" dirty="0"/>
          </a:p>
          <a:p>
            <a:r>
              <a:rPr lang="en-US" dirty="0"/>
              <a:t>The puzzle starts with the disks in a neat stack in ascending order of size on one rod, the smallest at the top, thus making a conical</a:t>
            </a:r>
            <a:r>
              <a:rPr lang="hu-HU" dirty="0"/>
              <a:t> </a:t>
            </a:r>
            <a:r>
              <a:rPr lang="en-US" dirty="0"/>
              <a:t>shape</a:t>
            </a:r>
            <a:endParaRPr lang="hu-HU" dirty="0"/>
          </a:p>
          <a:p>
            <a:r>
              <a:rPr lang="en-US" dirty="0"/>
              <a:t>The minimum number of moves required to solve a Tower of Hanoi </a:t>
            </a:r>
            <a:r>
              <a:rPr lang="hu-HU" dirty="0"/>
              <a:t>problem </a:t>
            </a:r>
            <a:r>
              <a:rPr lang="en-US" dirty="0"/>
              <a:t>is </a:t>
            </a:r>
            <a:r>
              <a:rPr lang="en-US" b="1" dirty="0">
                <a:solidFill>
                  <a:srgbClr val="FFFF00"/>
                </a:solidFill>
              </a:rPr>
              <a:t>2</a:t>
            </a:r>
            <a:r>
              <a:rPr lang="en-US" b="1" i="1" baseline="30000" dirty="0">
                <a:solidFill>
                  <a:srgbClr val="FFFF00"/>
                </a:solidFill>
              </a:rPr>
              <a:t>n</a:t>
            </a:r>
            <a:r>
              <a:rPr lang="en-US" b="1" dirty="0">
                <a:solidFill>
                  <a:srgbClr val="FFFF00"/>
                </a:solidFill>
              </a:rPr>
              <a:t> - 1</a:t>
            </a:r>
            <a:r>
              <a:rPr lang="hu-HU" b="1" dirty="0">
                <a:solidFill>
                  <a:srgbClr val="FFFF00"/>
                </a:solidFill>
              </a:rPr>
              <a:t>    </a:t>
            </a:r>
            <a:r>
              <a:rPr lang="hu-HU" dirty="0"/>
              <a:t>// </a:t>
            </a:r>
            <a:r>
              <a:rPr lang="hu-HU" b="1" dirty="0">
                <a:solidFill>
                  <a:srgbClr val="FFFF00"/>
                </a:solidFill>
              </a:rPr>
              <a:t>O(</a:t>
            </a:r>
            <a:r>
              <a:rPr lang="en-US" b="1" dirty="0">
                <a:solidFill>
                  <a:srgbClr val="FFFF00"/>
                </a:solidFill>
              </a:rPr>
              <a:t>2</a:t>
            </a:r>
            <a:r>
              <a:rPr lang="en-US" b="1" i="1" baseline="30000" dirty="0">
                <a:solidFill>
                  <a:srgbClr val="FFFF00"/>
                </a:solidFill>
              </a:rPr>
              <a:t>n</a:t>
            </a:r>
            <a:r>
              <a:rPr lang="hu-HU" b="1" i="1" baseline="30000" dirty="0">
                <a:solidFill>
                  <a:srgbClr val="FFFF00"/>
                </a:solidFill>
              </a:rPr>
              <a:t> </a:t>
            </a:r>
            <a:r>
              <a:rPr lang="hu-HU" b="1" i="1" dirty="0">
                <a:solidFill>
                  <a:srgbClr val="FFFF00"/>
                </a:solidFill>
              </a:rPr>
              <a:t>)  </a:t>
            </a:r>
            <a:r>
              <a:rPr lang="hu-HU" i="1" dirty="0"/>
              <a:t>exponential time complexity</a:t>
            </a:r>
            <a:r>
              <a:rPr lang="en-US" i="1" dirty="0"/>
              <a:t> (</a:t>
            </a:r>
            <a:r>
              <a:rPr lang="en-US" b="1" i="1" dirty="0">
                <a:solidFill>
                  <a:srgbClr val="FFFF00"/>
                </a:solidFill>
              </a:rPr>
              <a:t>slow</a:t>
            </a:r>
            <a:r>
              <a:rPr lang="en-US" i="1" dirty="0"/>
              <a:t>)</a:t>
            </a:r>
            <a:endParaRPr lang="hu-HU" dirty="0"/>
          </a:p>
          <a:p>
            <a:r>
              <a:rPr lang="hu-HU" u="sng" dirty="0"/>
              <a:t>We have some rules</a:t>
            </a:r>
            <a:r>
              <a:rPr lang="hu-HU" dirty="0"/>
              <a:t>:</a:t>
            </a:r>
          </a:p>
          <a:p>
            <a:pPr lvl="1"/>
            <a:r>
              <a:rPr lang="en-US" dirty="0"/>
              <a:t>Only one disk can be moved at a time</a:t>
            </a:r>
            <a:endParaRPr lang="hu-HU" dirty="0"/>
          </a:p>
          <a:p>
            <a:pPr lvl="1"/>
            <a:r>
              <a:rPr lang="en-US" dirty="0"/>
              <a:t>Each move consists of taking the upper disk from one of the stacks and placing it on top of another stack 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</a:t>
            </a:r>
            <a:r>
              <a:rPr lang="en-US" dirty="0"/>
              <a:t>a disk can only be moved if it is the uppermost disk on a stack</a:t>
            </a:r>
            <a:endParaRPr lang="hu-HU" dirty="0"/>
          </a:p>
          <a:p>
            <a:pPr lvl="1"/>
            <a:r>
              <a:rPr lang="en-US" dirty="0"/>
              <a:t>No disk may be placed on top of a smaller disk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00583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Towers of Hanoi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76269"/>
            <a:ext cx="8946541" cy="4768012"/>
          </a:xfrm>
        </p:spPr>
        <p:txBody>
          <a:bodyPr>
            <a:normAutofit/>
          </a:bodyPr>
          <a:lstStyle/>
          <a:p>
            <a:r>
              <a:rPr lang="hu-HU" dirty="0"/>
              <a:t>The is legend concerning the </a:t>
            </a:r>
            <a:r>
              <a:rPr lang="hu-HU" i="1" dirty="0"/>
              <a:t>towers of Hanoi</a:t>
            </a:r>
          </a:p>
          <a:p>
            <a:r>
              <a:rPr lang="hu-HU" dirty="0"/>
              <a:t>Indian priests were to transfer a tower consisting </a:t>
            </a:r>
            <a:r>
              <a:rPr lang="hu-HU" b="1" dirty="0"/>
              <a:t>64</a:t>
            </a:r>
            <a:r>
              <a:rPr lang="hu-HU" dirty="0"/>
              <a:t> disks from one part of the temple to another</a:t>
            </a:r>
          </a:p>
          <a:p>
            <a:r>
              <a:rPr lang="hu-HU" dirty="0"/>
              <a:t>One disk at a time + larger disk may never be placed upon a smaller one</a:t>
            </a:r>
          </a:p>
          <a:p>
            <a:r>
              <a:rPr lang="hu-HU" dirty="0"/>
              <a:t>It is said when the priests complete their task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b="1" dirty="0">
                <a:solidFill>
                  <a:srgbClr val="FFFF00"/>
                </a:solidFill>
                <a:sym typeface="Wingdings" panose="05000000000000000000" pitchFamily="2" charset="2"/>
              </a:rPr>
              <a:t>the world will come to an end </a:t>
            </a:r>
            <a:r>
              <a:rPr lang="hu-HU" dirty="0">
                <a:sym typeface="Wingdings" panose="05000000000000000000" pitchFamily="2" charset="2"/>
              </a:rPr>
              <a:t>!!!</a:t>
            </a:r>
            <a:endParaRPr lang="hu-HU" dirty="0"/>
          </a:p>
          <a:p>
            <a:r>
              <a:rPr lang="hu-HU" dirty="0"/>
              <a:t>How many moves are there? </a:t>
            </a:r>
            <a:r>
              <a:rPr lang="en-US" b="1" dirty="0"/>
              <a:t>2</a:t>
            </a:r>
            <a:r>
              <a:rPr lang="hu-HU" b="1" i="1" baseline="30000" dirty="0"/>
              <a:t>64</a:t>
            </a:r>
            <a:r>
              <a:rPr lang="en-US" b="1" dirty="0"/>
              <a:t> - 1</a:t>
            </a:r>
            <a:r>
              <a:rPr lang="hu-HU" b="1" dirty="0"/>
              <a:t> </a:t>
            </a:r>
            <a:r>
              <a:rPr lang="hu-HU" dirty="0"/>
              <a:t>moves</a:t>
            </a:r>
            <a:r>
              <a:rPr lang="hu-HU" b="1" dirty="0"/>
              <a:t> !!!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75403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29331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2179749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345564" y="3915178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8E36589-6881-4038-8102-3F9DE6F88A1D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1828E53-A333-4A37-92AF-47DD61D953CA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5BE06EE-C22F-4703-81C1-D1305EC18E7E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95398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2179749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8317069" y="4868214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3B5818-4CA8-4DB1-9DAD-B3EA73EAB5DF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56E2157-0F22-4D0C-BA61-148E98F6CAF0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02067F2-0618-4310-8132-A01BE2A9E3EA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A88DDD0-C93F-4179-AC23-242D6862C80E}"/>
              </a:ext>
            </a:extLst>
          </p:cNvPr>
          <p:cNvSpPr txBox="1"/>
          <p:nvPr/>
        </p:nvSpPr>
        <p:spPr>
          <a:xfrm>
            <a:off x="5184655" y="1513268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FF00"/>
                </a:solidFill>
              </a:rPr>
              <a:t>A </a:t>
            </a:r>
            <a:r>
              <a:rPr lang="en-US" altLang="zh-TW" sz="2400" b="1" dirty="0">
                <a:solidFill>
                  <a:srgbClr val="FFFF00"/>
                </a:solidFill>
                <a:sym typeface="Wingdings" panose="05000000000000000000" pitchFamily="2" charset="2"/>
              </a:rPr>
              <a:t> C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40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Head VS tail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730701"/>
            <a:ext cx="8946541" cy="4195481"/>
          </a:xfrm>
        </p:spPr>
        <p:txBody>
          <a:bodyPr/>
          <a:lstStyle/>
          <a:p>
            <a:r>
              <a:rPr lang="hu-HU" dirty="0"/>
              <a:t>I</a:t>
            </a:r>
            <a:r>
              <a:rPr lang="en-US" dirty="0"/>
              <a:t>f the recursive call occurs at the end of a method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en-US" dirty="0"/>
              <a:t> it is called a </a:t>
            </a:r>
            <a:r>
              <a:rPr lang="en-US" b="1" dirty="0">
                <a:solidFill>
                  <a:srgbClr val="FFFF00"/>
                </a:solidFill>
              </a:rPr>
              <a:t>tail recursion</a:t>
            </a:r>
            <a:endParaRPr lang="hu-HU" b="1" dirty="0">
              <a:solidFill>
                <a:srgbClr val="FFFF00"/>
              </a:solidFill>
            </a:endParaRPr>
          </a:p>
          <a:p>
            <a:pPr lvl="1"/>
            <a:r>
              <a:rPr lang="en-US" dirty="0"/>
              <a:t>The tail recursion is similar to a loop</a:t>
            </a:r>
            <a:endParaRPr lang="hu-HU" dirty="0"/>
          </a:p>
          <a:p>
            <a:pPr lvl="1"/>
            <a:r>
              <a:rPr lang="en-US" dirty="0"/>
              <a:t>The method executes all the statements before jumping into the next recursive call</a:t>
            </a:r>
          </a:p>
          <a:p>
            <a:pPr lvl="1"/>
            <a:endParaRPr lang="hu-HU" dirty="0"/>
          </a:p>
          <a:p>
            <a:r>
              <a:rPr lang="en-US" dirty="0"/>
              <a:t>If the recursive call occurs at the beginning of a method, it is called a </a:t>
            </a:r>
            <a:r>
              <a:rPr lang="en-US" b="1" dirty="0">
                <a:solidFill>
                  <a:srgbClr val="FFFF00"/>
                </a:solidFill>
              </a:rPr>
              <a:t>head recursion</a:t>
            </a:r>
            <a:r>
              <a:rPr lang="en-US" dirty="0"/>
              <a:t>. </a:t>
            </a:r>
            <a:endParaRPr lang="hu-HU" dirty="0"/>
          </a:p>
          <a:p>
            <a:pPr lvl="1"/>
            <a:r>
              <a:rPr lang="en-US" dirty="0"/>
              <a:t>The method saves the state before jumping into the next recursive call</a:t>
            </a:r>
          </a:p>
          <a:p>
            <a:pPr lvl="1"/>
            <a:r>
              <a:rPr lang="en-US" dirty="0"/>
              <a:t>Which means that head recursion </a:t>
            </a:r>
            <a:r>
              <a:rPr lang="en-US" b="1" dirty="0">
                <a:solidFill>
                  <a:srgbClr val="FFFF00"/>
                </a:solidFill>
              </a:rPr>
              <a:t>needs more memory </a:t>
            </a:r>
            <a:r>
              <a:rPr lang="en-US" dirty="0"/>
              <a:t>because we have to store the states of the actual function call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561496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165501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8317069" y="4868214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1C006D9-AF4F-4E2C-A0B1-6A737A010681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DD4BA8F-46B7-4629-B347-C6ADE425C4D4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BFDF1B-5994-478A-827B-C55776C8C328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81DB256-54F4-4A07-9676-C90DFA39E804}"/>
              </a:ext>
            </a:extLst>
          </p:cNvPr>
          <p:cNvSpPr txBox="1"/>
          <p:nvPr/>
        </p:nvSpPr>
        <p:spPr>
          <a:xfrm>
            <a:off x="5184655" y="1513268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FF00"/>
                </a:solidFill>
              </a:rPr>
              <a:t>A </a:t>
            </a:r>
            <a:r>
              <a:rPr lang="en-US" altLang="zh-TW" sz="2400" b="1" dirty="0">
                <a:solidFill>
                  <a:srgbClr val="FFFF00"/>
                </a:solidFill>
                <a:sym typeface="Wingdings" panose="05000000000000000000" pitchFamily="2" charset="2"/>
              </a:rPr>
              <a:t> B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579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165501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331316" y="4391696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F5D64B19-3579-4811-A00F-B5701994FC08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182FFD-2018-493B-B67A-A084EA8FF160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DDE2193-E116-4966-9CA5-675736CBF486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EB960E3-4049-4F87-8960-EC2B66BEE138}"/>
              </a:ext>
            </a:extLst>
          </p:cNvPr>
          <p:cNvSpPr txBox="1"/>
          <p:nvPr/>
        </p:nvSpPr>
        <p:spPr>
          <a:xfrm>
            <a:off x="5184655" y="151326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FF00"/>
                </a:solidFill>
              </a:rPr>
              <a:t>C </a:t>
            </a:r>
            <a:r>
              <a:rPr lang="en-US" altLang="zh-TW" sz="2400" b="1" dirty="0">
                <a:solidFill>
                  <a:srgbClr val="FFFF00"/>
                </a:solidFill>
                <a:sym typeface="Wingdings" panose="05000000000000000000" pitchFamily="2" charset="2"/>
              </a:rPr>
              <a:t> B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0341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165501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331316" y="4391696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0109640-5B52-43E5-A141-CFA76782EEC3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D40582-1284-4FD1-91A3-7264FE155B26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46D232B-83D7-4CCD-917E-8F0159EB9D5C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7AE64B7-23AB-41E0-8096-73CC42DE45FF}"/>
              </a:ext>
            </a:extLst>
          </p:cNvPr>
          <p:cNvSpPr txBox="1"/>
          <p:nvPr/>
        </p:nvSpPr>
        <p:spPr>
          <a:xfrm>
            <a:off x="5184655" y="1513268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FF00"/>
                </a:solidFill>
              </a:rPr>
              <a:t>A </a:t>
            </a:r>
            <a:r>
              <a:rPr lang="en-US" altLang="zh-TW" sz="2400" b="1" dirty="0">
                <a:solidFill>
                  <a:srgbClr val="FFFF00"/>
                </a:solidFill>
                <a:sym typeface="Wingdings" panose="05000000000000000000" pitchFamily="2" charset="2"/>
              </a:rPr>
              <a:t> C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8513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165501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345565" y="4868214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BEF4CB5-EB2D-4D94-9855-065E0A8FE239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6F311D-155C-4E52-A299-C144F5ADEBFD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CB40CC-A0FC-4EE7-87BF-55E664863FEA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2A01FE4-9253-40CB-9BE5-90CA9DA09AD8}"/>
              </a:ext>
            </a:extLst>
          </p:cNvPr>
          <p:cNvSpPr txBox="1"/>
          <p:nvPr/>
        </p:nvSpPr>
        <p:spPr>
          <a:xfrm>
            <a:off x="5184655" y="1513268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FF00"/>
                </a:solidFill>
              </a:rPr>
              <a:t>B </a:t>
            </a:r>
            <a:r>
              <a:rPr lang="en-US" altLang="zh-TW" sz="2400" b="1" dirty="0">
                <a:solidFill>
                  <a:srgbClr val="FFFF00"/>
                </a:solidFill>
                <a:sym typeface="Wingdings" panose="05000000000000000000" pitchFamily="2" charset="2"/>
              </a:rPr>
              <a:t> A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160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8151253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345565" y="4868214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C9C0CB7-8CA8-4187-A654-341593B39DF0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3980DC-F396-4D96-A0E8-752F316ED503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D6F78E-1E42-45C9-B0D8-6F3B14E7575D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DB0A667-EE35-4AF4-AF14-08D954EE6D8F}"/>
              </a:ext>
            </a:extLst>
          </p:cNvPr>
          <p:cNvSpPr txBox="1"/>
          <p:nvPr/>
        </p:nvSpPr>
        <p:spPr>
          <a:xfrm>
            <a:off x="5184655" y="1513268"/>
            <a:ext cx="1077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FF00"/>
                </a:solidFill>
              </a:rPr>
              <a:t>B </a:t>
            </a:r>
            <a:r>
              <a:rPr lang="en-US" altLang="zh-TW" sz="2400" b="1" dirty="0">
                <a:solidFill>
                  <a:srgbClr val="FFFF00"/>
                </a:solidFill>
                <a:sym typeface="Wingdings" panose="05000000000000000000" pitchFamily="2" charset="2"/>
              </a:rPr>
              <a:t> C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3365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8151253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8317068" y="3915178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12512C7-F354-4209-8020-C2597EDAD6DB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A92478-87FA-4301-BAA5-F26C2C62C8A3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DD1C282-A406-4301-A54C-3A093DBEF51E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7FB60B3-11C3-40BF-AAF8-0FB986C53012}"/>
              </a:ext>
            </a:extLst>
          </p:cNvPr>
          <p:cNvSpPr txBox="1"/>
          <p:nvPr/>
        </p:nvSpPr>
        <p:spPr>
          <a:xfrm>
            <a:off x="5184655" y="1513268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FF00"/>
                </a:solidFill>
              </a:rPr>
              <a:t>A </a:t>
            </a:r>
            <a:r>
              <a:rPr lang="en-US" altLang="zh-TW" sz="2400" b="1" dirty="0">
                <a:solidFill>
                  <a:srgbClr val="FFFF00"/>
                </a:solidFill>
                <a:sym typeface="Wingdings" panose="05000000000000000000" pitchFamily="2" charset="2"/>
              </a:rPr>
              <a:t> C</a:t>
            </a:r>
            <a:endParaRPr lang="zh-TW" alt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95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Important subproblem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70755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2179749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345564" y="3915178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7BFDF33-2684-4FC9-9BE8-6CB8D04A1CF0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E386A5-2203-4657-910A-3FB70D85A9E2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DDB2A59-329E-4CFD-816F-CD0F0ADDB858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171302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212189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378004" y="4391696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CB8759B-4DAD-4E2A-9439-0B9D36393DC5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F8160A-8DE2-48EC-9218-32B754DF369F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C1FB2FC-3D84-413F-89C0-9DECCF95F646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630897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2028423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212189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378004" y="4391696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2421669" y="1114023"/>
            <a:ext cx="70567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There will be always a situation like this: we have managed to</a:t>
            </a:r>
          </a:p>
          <a:p>
            <a:r>
              <a:rPr lang="hu-HU" dirty="0"/>
              <a:t>shift </a:t>
            </a:r>
            <a:r>
              <a:rPr lang="hu-HU" b="1" dirty="0">
                <a:solidFill>
                  <a:srgbClr val="FFFF00"/>
                </a:solidFill>
              </a:rPr>
              <a:t>n-1 plates to the auxilary rod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we just have to put the</a:t>
            </a:r>
          </a:p>
          <a:p>
            <a:r>
              <a:rPr lang="hu-HU" dirty="0"/>
              <a:t>largest to the last rod !!!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6EE9DD7-63D9-489E-A181-E4AD68703F85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77894AA-FCE7-49A4-BB2B-E9D538618CEE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E81264-1A7D-4C32-8349-6C6FD7892AE6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70877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29555" y="1931831"/>
            <a:ext cx="27350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void tail(int N)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System.out.println(N);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tail(N-1);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1988" y="1931831"/>
            <a:ext cx="29193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void head(int N) 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head(N-1);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System.out.println(N);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3192" y="4965065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TAIL RECURSION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83248" y="4965065"/>
            <a:ext cx="2125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HEAD RECURSION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4A4E430B-3496-4797-80C3-48DA49ED87E5}"/>
              </a:ext>
            </a:extLst>
          </p:cNvPr>
          <p:cNvSpPr txBox="1"/>
          <p:nvPr/>
        </p:nvSpPr>
        <p:spPr>
          <a:xfrm>
            <a:off x="728791" y="5536087"/>
            <a:ext cx="413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FFFF00"/>
                </a:solidFill>
              </a:rPr>
              <a:t>No need </a:t>
            </a:r>
            <a:r>
              <a:rPr lang="en-US" altLang="zh-TW" sz="1400" dirty="0"/>
              <a:t>to consider the last item to be able to get the result for the first operation!!!</a:t>
            </a:r>
            <a:endParaRPr lang="zh-TW" altLang="en-US" sz="1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08BC97C-7722-4D71-BE7D-8B0BF3B22721}"/>
              </a:ext>
            </a:extLst>
          </p:cNvPr>
          <p:cNvSpPr txBox="1"/>
          <p:nvPr/>
        </p:nvSpPr>
        <p:spPr>
          <a:xfrm>
            <a:off x="6222275" y="5536087"/>
            <a:ext cx="4136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solidFill>
                  <a:srgbClr val="FFFF00"/>
                </a:solidFill>
              </a:rPr>
              <a:t>Have to </a:t>
            </a:r>
            <a:r>
              <a:rPr lang="en-US" altLang="zh-TW" sz="1400" dirty="0"/>
              <a:t>consider the last item to be able to get the result for the first operation!!!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062929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212189" y="4868214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378004" y="4391696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404252" y="960003"/>
            <a:ext cx="6540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And we have to put the plates from the auxilary rod</a:t>
            </a:r>
          </a:p>
          <a:p>
            <a:r>
              <a:rPr lang="hu-HU" dirty="0"/>
              <a:t>to the top of the biggest plate !!!</a:t>
            </a:r>
          </a:p>
          <a:p>
            <a:r>
              <a:rPr lang="hu-HU" b="1" dirty="0"/>
              <a:t>BUT</a:t>
            </a:r>
            <a:r>
              <a:rPr lang="hu-HU" dirty="0"/>
              <a:t> it is </a:t>
            </a:r>
            <a:r>
              <a:rPr lang="hu-HU" b="1" dirty="0">
                <a:solidFill>
                  <a:srgbClr val="FFFF00"/>
                </a:solidFill>
              </a:rPr>
              <a:t>the same problem again </a:t>
            </a:r>
            <a:r>
              <a:rPr lang="hu-HU" dirty="0"/>
              <a:t>so we can use </a:t>
            </a:r>
            <a:r>
              <a:rPr lang="hu-HU" b="1" dirty="0">
                <a:solidFill>
                  <a:srgbClr val="FFFF00"/>
                </a:solidFill>
              </a:rPr>
              <a:t>recursion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B2F60EF-EB3C-4F1F-AF0F-FD16AF87E417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BF5467-15D4-486A-A15A-F59A35567E31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B4BCDF9-E0A5-441A-AB73-77256730A67F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460900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999927" y="4868214"/>
            <a:ext cx="146819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8161451" y="4391696"/>
            <a:ext cx="1165539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8327266" y="3915178"/>
            <a:ext cx="833907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extBox 9"/>
          <p:cNvSpPr txBox="1"/>
          <p:nvPr/>
        </p:nvSpPr>
        <p:spPr>
          <a:xfrm>
            <a:off x="2477984" y="849490"/>
            <a:ext cx="6540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And we have to put the plates from the auxilary rod</a:t>
            </a:r>
          </a:p>
          <a:p>
            <a:r>
              <a:rPr lang="hu-HU" dirty="0"/>
              <a:t>to the top of the biggest plate !!!</a:t>
            </a:r>
          </a:p>
          <a:p>
            <a:r>
              <a:rPr lang="hu-HU" b="1" dirty="0"/>
              <a:t>BUT</a:t>
            </a:r>
            <a:r>
              <a:rPr lang="hu-HU" dirty="0"/>
              <a:t> it is the same problem again so we can use recursion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42F89A5-3598-4FD4-AA87-2EDAA0F9C2BD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9CC9CA-4F48-4484-9094-B7452D2389B0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F47E9B-D0C5-4851-8672-081FA3FCF0E4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834666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1860995" y="4868214"/>
            <a:ext cx="180304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2087985" y="4391696"/>
            <a:ext cx="134906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2216774" y="3915178"/>
            <a:ext cx="109148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2422028" y="3438660"/>
            <a:ext cx="680974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1F1967B-C8FA-48D5-915F-4DB7C928FF59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D7C4D6-4834-414E-9799-6E8E13F15302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E07E628-07F2-42DD-A38D-B84B8DE2716B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4885100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1860995" y="4868214"/>
            <a:ext cx="180304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081788" y="4868214"/>
            <a:ext cx="134906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210577" y="4391696"/>
            <a:ext cx="109148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5415831" y="3915178"/>
            <a:ext cx="680974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xtBox 2"/>
          <p:cNvSpPr txBox="1"/>
          <p:nvPr/>
        </p:nvSpPr>
        <p:spPr>
          <a:xfrm>
            <a:off x="3541690" y="1390918"/>
            <a:ext cx="597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The same situation again: we have the largest plate</a:t>
            </a:r>
          </a:p>
          <a:p>
            <a:r>
              <a:rPr lang="hu-HU" dirty="0"/>
              <a:t>alone </a:t>
            </a:r>
            <a:r>
              <a:rPr lang="hu-HU" dirty="0">
                <a:sym typeface="Wingdings" panose="05000000000000000000" pitchFamily="2" charset="2"/>
              </a:rPr>
              <a:t></a:t>
            </a:r>
            <a:r>
              <a:rPr lang="hu-HU" dirty="0"/>
              <a:t> just move it to the last rod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69E0A72-A682-4890-832E-1ACFF548566C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7EE0101-2A7C-4E87-BD81-4B12C7809F7A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C8293DA-44DF-47CE-9219-0C26D53746BD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0119617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832501" y="4868214"/>
            <a:ext cx="180304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5081788" y="4868214"/>
            <a:ext cx="134906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5210577" y="4391696"/>
            <a:ext cx="109148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5415831" y="3915178"/>
            <a:ext cx="680974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1C28633-A13B-41DD-AE65-8543A96885F1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776F08E-5CA8-47C3-BC82-87E203A84898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DD7C8EE-1EED-4CD3-976F-8C806A91FA62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9899721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49251" y="5344732"/>
            <a:ext cx="9401577" cy="399245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Rectangle 4"/>
          <p:cNvSpPr/>
          <p:nvPr/>
        </p:nvSpPr>
        <p:spPr>
          <a:xfrm>
            <a:off x="2627291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Rectangle 5"/>
          <p:cNvSpPr/>
          <p:nvPr/>
        </p:nvSpPr>
        <p:spPr>
          <a:xfrm>
            <a:off x="5613043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Rectangle 6"/>
          <p:cNvSpPr/>
          <p:nvPr/>
        </p:nvSpPr>
        <p:spPr>
          <a:xfrm>
            <a:off x="8598795" y="3271234"/>
            <a:ext cx="270456" cy="2073498"/>
          </a:xfrm>
          <a:prstGeom prst="rect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Rectangle 1"/>
          <p:cNvSpPr/>
          <p:nvPr/>
        </p:nvSpPr>
        <p:spPr>
          <a:xfrm>
            <a:off x="7832501" y="4868214"/>
            <a:ext cx="180304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Rectangle 7"/>
          <p:cNvSpPr/>
          <p:nvPr/>
        </p:nvSpPr>
        <p:spPr>
          <a:xfrm>
            <a:off x="8068077" y="4391696"/>
            <a:ext cx="1349062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8196866" y="3915178"/>
            <a:ext cx="1091483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Rectangle 9"/>
          <p:cNvSpPr/>
          <p:nvPr/>
        </p:nvSpPr>
        <p:spPr>
          <a:xfrm>
            <a:off x="8402120" y="3438660"/>
            <a:ext cx="680974" cy="4765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A232522-A804-46C6-AEA8-10F07D6C1B1D}"/>
              </a:ext>
            </a:extLst>
          </p:cNvPr>
          <p:cNvSpPr txBox="1"/>
          <p:nvPr/>
        </p:nvSpPr>
        <p:spPr>
          <a:xfrm>
            <a:off x="2584423" y="254417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A</a:t>
            </a:r>
            <a:endParaRPr lang="zh-TW" altLang="en-US" b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3E73EF7-98DE-4952-B279-60DD82E4D27B}"/>
              </a:ext>
            </a:extLst>
          </p:cNvPr>
          <p:cNvSpPr/>
          <p:nvPr/>
        </p:nvSpPr>
        <p:spPr>
          <a:xfrm>
            <a:off x="5564181" y="2544175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DE6CF75-30E0-424D-BC38-C3FF874925F0}"/>
              </a:ext>
            </a:extLst>
          </p:cNvPr>
          <p:cNvSpPr/>
          <p:nvPr/>
        </p:nvSpPr>
        <p:spPr>
          <a:xfrm>
            <a:off x="8574364" y="256144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/>
              <a:t>C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19887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u="sng" dirty="0"/>
              <a:t>Stack</a:t>
            </a:r>
            <a:r>
              <a:rPr lang="en-US" b="1" u="sng" dirty="0"/>
              <a:t> Memory</a:t>
            </a:r>
            <a:r>
              <a:rPr lang="hu-HU" b="1" u="sng" dirty="0"/>
              <a:t> with </a:t>
            </a:r>
            <a:r>
              <a:rPr lang="en-US" b="1" u="sng" dirty="0"/>
              <a:t>R</a:t>
            </a:r>
            <a:r>
              <a:rPr lang="hu-HU" b="1" u="sng" dirty="0"/>
              <a:t>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82655"/>
            <a:ext cx="8946541" cy="4195481"/>
          </a:xfrm>
        </p:spPr>
        <p:txBody>
          <a:bodyPr/>
          <a:lstStyle/>
          <a:p>
            <a:r>
              <a:rPr lang="hu-HU" dirty="0"/>
              <a:t>We have to track during recursion who called the given method and what arguments are to be handed over</a:t>
            </a:r>
          </a:p>
          <a:p>
            <a:pPr lvl="1"/>
            <a:r>
              <a:rPr lang="hu-HU" b="1" dirty="0">
                <a:solidFill>
                  <a:srgbClr val="FFFF00"/>
                </a:solidFill>
              </a:rPr>
              <a:t>AND WE HAVE TO TRACK THE PENDING CALLS !!!</a:t>
            </a:r>
          </a:p>
          <a:p>
            <a:r>
              <a:rPr lang="hu-HU" dirty="0"/>
              <a:t>We just need a single </a:t>
            </a:r>
            <a:r>
              <a:rPr lang="hu-HU" b="1" dirty="0">
                <a:solidFill>
                  <a:srgbClr val="FFFF00"/>
                </a:solidFill>
              </a:rPr>
              <a:t>stack</a:t>
            </a:r>
            <a:r>
              <a:rPr lang="hu-HU" dirty="0"/>
              <a:t> data structure: the operating system does everything for us</a:t>
            </a:r>
          </a:p>
          <a:p>
            <a:r>
              <a:rPr lang="hu-HU" dirty="0"/>
              <a:t>These important information are to be pushed to the stack</a:t>
            </a:r>
          </a:p>
          <a:p>
            <a:pPr lvl="1"/>
            <a:r>
              <a:rPr lang="hu-HU" dirty="0"/>
              <a:t>Values are </a:t>
            </a:r>
            <a:r>
              <a:rPr lang="hu-HU" b="1" dirty="0">
                <a:solidFill>
                  <a:srgbClr val="FFFF00"/>
                </a:solidFill>
              </a:rPr>
              <a:t>popped</a:t>
            </a:r>
            <a:r>
              <a:rPr lang="hu-HU" dirty="0"/>
              <a:t> from the stack </a:t>
            </a:r>
            <a:r>
              <a:rPr lang="en-US" dirty="0"/>
              <a:t> when needed.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387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add the first </a:t>
            </a:r>
            <a:r>
              <a:rPr lang="hu-HU" b="1" dirty="0"/>
              <a:t>N</a:t>
            </a:r>
            <a:r>
              <a:rPr lang="hu-HU" dirty="0"/>
              <a:t> numbers:</a:t>
            </a:r>
          </a:p>
          <a:p>
            <a:endParaRPr lang="hu-HU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recursionSum(int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+ recursionSum(N-1);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</p:spTree>
    <p:extLst>
      <p:ext uri="{BB962C8B-B14F-4D97-AF65-F5344CB8AC3E}">
        <p14:creationId xmlns:p14="http://schemas.microsoft.com/office/powerpoint/2010/main" val="353114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add the first </a:t>
            </a:r>
            <a:r>
              <a:rPr lang="hu-HU" b="1" dirty="0"/>
              <a:t>N</a:t>
            </a:r>
            <a:r>
              <a:rPr lang="hu-HU" dirty="0"/>
              <a:t> numbers:</a:t>
            </a:r>
          </a:p>
          <a:p>
            <a:endParaRPr lang="hu-HU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recursionSum(int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+ recursionSum(N-1);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4 + recursionSum(3)</a:t>
            </a:r>
          </a:p>
        </p:txBody>
      </p:sp>
    </p:spTree>
    <p:extLst>
      <p:ext uri="{BB962C8B-B14F-4D97-AF65-F5344CB8AC3E}">
        <p14:creationId xmlns:p14="http://schemas.microsoft.com/office/powerpoint/2010/main" val="1966828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7887" y="631065"/>
            <a:ext cx="8497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We want to add the first </a:t>
            </a:r>
            <a:r>
              <a:rPr lang="hu-HU" b="1" dirty="0"/>
              <a:t>N</a:t>
            </a:r>
            <a:r>
              <a:rPr lang="hu-HU" dirty="0"/>
              <a:t> numbers:</a:t>
            </a:r>
          </a:p>
          <a:p>
            <a:endParaRPr lang="hu-HU" dirty="0"/>
          </a:p>
          <a:p>
            <a:r>
              <a:rPr lang="hu-HU" dirty="0"/>
              <a:t>Usually we use a simple for / while loop but we can solve it with the help of</a:t>
            </a:r>
          </a:p>
          <a:p>
            <a:r>
              <a:rPr lang="hu-HU" dirty="0"/>
              <a:t>recursive method calls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7887" y="2845651"/>
            <a:ext cx="36199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FFFF00"/>
                </a:solidFill>
              </a:rPr>
              <a:t>public int recursionSum(int N){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if( N == 1 ) return 1;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   return N + recursionSum(N-1);</a:t>
            </a:r>
          </a:p>
          <a:p>
            <a:r>
              <a:rPr lang="hu-HU" b="1" dirty="0">
                <a:solidFill>
                  <a:srgbClr val="FFFF00"/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8790" y="518586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rgbClr val="00B050"/>
                </a:solidFill>
              </a:rPr>
              <a:t>RECURSION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4471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652952" y="5453449"/>
            <a:ext cx="2907956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0560083" y="2471351"/>
            <a:ext cx="0" cy="298209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756823" y="5555198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STACK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39036" y="491509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4 + recursionSum(3)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734505" y="4427615"/>
            <a:ext cx="2731256" cy="436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/>
              <a:t>3 + recursionSum(2)</a:t>
            </a:r>
          </a:p>
        </p:txBody>
      </p:sp>
    </p:spTree>
    <p:extLst>
      <p:ext uri="{BB962C8B-B14F-4D97-AF65-F5344CB8AC3E}">
        <p14:creationId xmlns:p14="http://schemas.microsoft.com/office/powerpoint/2010/main" val="2021835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1130</TotalTime>
  <Words>2477</Words>
  <Application>Microsoft Office PowerPoint</Application>
  <PresentationFormat>寬螢幕</PresentationFormat>
  <Paragraphs>499</Paragraphs>
  <Slides>55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1" baseType="lpstr">
      <vt:lpstr>新細明體</vt:lpstr>
      <vt:lpstr>Arial</vt:lpstr>
      <vt:lpstr>Century Gothic</vt:lpstr>
      <vt:lpstr>Wingdings</vt:lpstr>
      <vt:lpstr>Wingdings 3</vt:lpstr>
      <vt:lpstr>Ion</vt:lpstr>
      <vt:lpstr>RECURSION</vt:lpstr>
      <vt:lpstr>Recursion</vt:lpstr>
      <vt:lpstr>PowerPoint 簡報</vt:lpstr>
      <vt:lpstr>Head VS tail recursion</vt:lpstr>
      <vt:lpstr>PowerPoint 簡報</vt:lpstr>
      <vt:lpstr>Stack Memory with Recursion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Recursion and Stack Overflow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Recursion and Stack Overflow</vt:lpstr>
      <vt:lpstr>Recursion and Stack Overflow</vt:lpstr>
      <vt:lpstr>Recursion and Stack Overflow</vt:lpstr>
      <vt:lpstr>Recursion and Stack Overflow</vt:lpstr>
      <vt:lpstr>TOWERS OF HANOI</vt:lpstr>
      <vt:lpstr>Towers of Hanoi</vt:lpstr>
      <vt:lpstr>Towers of Hanoi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Important subproblem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EPAM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11</dc:title>
  <dc:creator>Balazs Holczer</dc:creator>
  <cp:lastModifiedBy>Daniel</cp:lastModifiedBy>
  <cp:revision>69</cp:revision>
  <dcterms:created xsi:type="dcterms:W3CDTF">2015-03-31T07:38:23Z</dcterms:created>
  <dcterms:modified xsi:type="dcterms:W3CDTF">2019-08-25T05:09:38Z</dcterms:modified>
</cp:coreProperties>
</file>