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5" r:id="rId2"/>
    <p:sldId id="296" r:id="rId3"/>
    <p:sldId id="339" r:id="rId4"/>
    <p:sldId id="333" r:id="rId5"/>
    <p:sldId id="334" r:id="rId6"/>
    <p:sldId id="335" r:id="rId7"/>
    <p:sldId id="336" r:id="rId8"/>
    <p:sldId id="337" r:id="rId9"/>
    <p:sldId id="338" r:id="rId10"/>
    <p:sldId id="331" r:id="rId11"/>
    <p:sldId id="332" r:id="rId12"/>
    <p:sldId id="258" r:id="rId13"/>
    <p:sldId id="299" r:id="rId14"/>
    <p:sldId id="301" r:id="rId15"/>
    <p:sldId id="303" r:id="rId16"/>
    <p:sldId id="311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00" r:id="rId44"/>
    <p:sldId id="256" r:id="rId4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2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19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71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21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09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3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6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4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3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1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98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17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5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6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2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48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GRAPH ALGORITHMS</a:t>
            </a:r>
            <a:endParaRPr lang="hu-HU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GRAPH THEORY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434879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BREADTH FIRST SEARCH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err="1"/>
              <a:t>bfs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90170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Breadth-first</a:t>
            </a:r>
            <a:r>
              <a:rPr lang="hu-HU" u="sng" dirty="0"/>
              <a:t> </a:t>
            </a:r>
            <a:r>
              <a:rPr lang="hu-HU" u="sng" dirty="0" err="1"/>
              <a:t>search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What</a:t>
            </a:r>
            <a:r>
              <a:rPr lang="hu-HU" dirty="0"/>
              <a:t> is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good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?</a:t>
            </a:r>
          </a:p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graph</a:t>
            </a:r>
            <a:r>
              <a:rPr lang="hu-HU" dirty="0"/>
              <a:t> and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want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>
                <a:solidFill>
                  <a:srgbClr val="FFFF00"/>
                </a:solidFill>
              </a:rPr>
              <a:t>visit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every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node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we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can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with</a:t>
            </a:r>
            <a:r>
              <a:rPr lang="hu-HU" dirty="0">
                <a:sym typeface="Wingdings" panose="05000000000000000000" pitchFamily="2" charset="2"/>
              </a:rPr>
              <a:t> BFS</a:t>
            </a:r>
          </a:p>
          <a:p>
            <a:r>
              <a:rPr lang="hu-HU" dirty="0" err="1">
                <a:sym typeface="Wingdings" panose="05000000000000000000" pitchFamily="2" charset="2"/>
              </a:rPr>
              <a:t>We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visit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every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vertex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exactly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once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 err="1">
                <a:sym typeface="Wingdings" panose="05000000000000000000" pitchFamily="2" charset="2"/>
              </a:rPr>
              <a:t>We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FFFF00"/>
                </a:solidFill>
                <a:sym typeface="Wingdings" panose="05000000000000000000" pitchFamily="2" charset="2"/>
              </a:rPr>
              <a:t>visit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FFFF00"/>
                </a:solidFill>
                <a:sym typeface="Wingdings" panose="05000000000000000000" pitchFamily="2" charset="2"/>
              </a:rPr>
              <a:t>the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FFFF00"/>
                </a:solidFill>
                <a:sym typeface="Wingdings" panose="05000000000000000000" pitchFamily="2" charset="2"/>
              </a:rPr>
              <a:t>neighbours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neighbours</a:t>
            </a:r>
            <a:r>
              <a:rPr lang="hu-HU" dirty="0">
                <a:sym typeface="Wingdings" panose="05000000000000000000" pitchFamily="2" charset="2"/>
              </a:rPr>
              <a:t> of </a:t>
            </a:r>
            <a:r>
              <a:rPr lang="hu-HU" dirty="0" err="1">
                <a:sym typeface="Wingdings" panose="05000000000000000000" pitchFamily="2" charset="2"/>
              </a:rPr>
              <a:t>these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new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vertices</a:t>
            </a:r>
            <a:r>
              <a:rPr lang="hu-HU" dirty="0">
                <a:sym typeface="Wingdings" panose="05000000000000000000" pitchFamily="2" charset="2"/>
              </a:rPr>
              <a:t> and </a:t>
            </a:r>
            <a:r>
              <a:rPr lang="hu-HU" dirty="0" err="1">
                <a:sym typeface="Wingdings" panose="05000000000000000000" pitchFamily="2" charset="2"/>
              </a:rPr>
              <a:t>so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on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 err="1">
                <a:sym typeface="Wingdings" panose="05000000000000000000" pitchFamily="2" charset="2"/>
              </a:rPr>
              <a:t>Running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time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complexity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b="1" dirty="0">
                <a:sym typeface="Wingdings" panose="05000000000000000000" pitchFamily="2" charset="2"/>
              </a:rPr>
              <a:t>O(V+E)</a:t>
            </a:r>
          </a:p>
          <a:p>
            <a:r>
              <a:rPr lang="hu-HU" dirty="0" err="1">
                <a:solidFill>
                  <a:srgbClr val="FFFF00"/>
                </a:solidFill>
              </a:rPr>
              <a:t>Memory</a:t>
            </a:r>
            <a:r>
              <a:rPr lang="hu-HU" dirty="0"/>
              <a:t> </a:t>
            </a:r>
            <a:r>
              <a:rPr lang="hu-HU" dirty="0" err="1"/>
              <a:t>complexity</a:t>
            </a:r>
            <a:r>
              <a:rPr lang="hu-HU" dirty="0"/>
              <a:t> is </a:t>
            </a:r>
            <a:r>
              <a:rPr lang="hu-HU" dirty="0" err="1">
                <a:solidFill>
                  <a:srgbClr val="FFFF00"/>
                </a:solidFill>
              </a:rPr>
              <a:t>not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good</a:t>
            </a:r>
            <a:r>
              <a:rPr lang="hu-HU" dirty="0"/>
              <a:t>: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lots</a:t>
            </a:r>
            <a:r>
              <a:rPr lang="hu-HU" dirty="0"/>
              <a:t> of </a:t>
            </a:r>
            <a:r>
              <a:rPr lang="hu-HU" dirty="0" err="1"/>
              <a:t>references</a:t>
            </a:r>
            <a:endParaRPr lang="hu-HU" dirty="0"/>
          </a:p>
          <a:p>
            <a:r>
              <a:rPr lang="hu-HU" dirty="0" err="1"/>
              <a:t>Thats</a:t>
            </a:r>
            <a:r>
              <a:rPr lang="hu-HU" dirty="0"/>
              <a:t> </a:t>
            </a:r>
            <a:r>
              <a:rPr lang="hu-HU" dirty="0" err="1"/>
              <a:t>why</a:t>
            </a:r>
            <a:r>
              <a:rPr lang="hu-HU" dirty="0"/>
              <a:t> </a:t>
            </a:r>
            <a:r>
              <a:rPr lang="hu-HU" b="1" dirty="0">
                <a:solidFill>
                  <a:srgbClr val="FFFF00"/>
                </a:solidFill>
              </a:rPr>
              <a:t>DFS is </a:t>
            </a:r>
            <a:r>
              <a:rPr lang="hu-HU" b="1" dirty="0" err="1">
                <a:solidFill>
                  <a:srgbClr val="FFFF00"/>
                </a:solidFill>
              </a:rPr>
              <a:t>usually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b="1" dirty="0" err="1">
                <a:solidFill>
                  <a:srgbClr val="FFFF00"/>
                </a:solidFill>
              </a:rPr>
              <a:t>preferred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dirty="0"/>
              <a:t>BUT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>
                <a:solidFill>
                  <a:srgbClr val="FFFF00"/>
                </a:solidFill>
              </a:rPr>
              <a:t>constructs</a:t>
            </a:r>
            <a:r>
              <a:rPr lang="hu-HU" dirty="0">
                <a:solidFill>
                  <a:srgbClr val="FFFF00"/>
                </a:solidFill>
              </a:rPr>
              <a:t> a </a:t>
            </a:r>
            <a:r>
              <a:rPr lang="hu-HU" dirty="0" err="1">
                <a:solidFill>
                  <a:srgbClr val="FFFF00"/>
                </a:solidFill>
              </a:rPr>
              <a:t>shortest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path</a:t>
            </a:r>
            <a:r>
              <a:rPr lang="hu-HU" dirty="0"/>
              <a:t>: </a:t>
            </a:r>
            <a:r>
              <a:rPr lang="hu-HU" dirty="0" err="1"/>
              <a:t>Dijkstra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does</a:t>
            </a:r>
            <a:r>
              <a:rPr lang="hu-HU" dirty="0"/>
              <a:t> </a:t>
            </a:r>
            <a:r>
              <a:rPr lang="hu-HU" dirty="0" err="1"/>
              <a:t>a</a:t>
            </a:r>
            <a:r>
              <a:rPr lang="hu-HU" dirty="0"/>
              <a:t> BFS </a:t>
            </a:r>
            <a:r>
              <a:rPr lang="hu-HU" dirty="0" err="1"/>
              <a:t>if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edge</a:t>
            </a:r>
            <a:r>
              <a:rPr lang="hu-HU" dirty="0"/>
              <a:t> </a:t>
            </a:r>
            <a:r>
              <a:rPr lang="hu-HU" dirty="0" err="1"/>
              <a:t>weights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equal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007231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u="sng" dirty="0" err="1"/>
              <a:t>Breadth-first</a:t>
            </a:r>
            <a:r>
              <a:rPr lang="hu-HU" u="sng" dirty="0"/>
              <a:t> </a:t>
            </a:r>
            <a:r>
              <a:rPr lang="hu-HU" u="sng" dirty="0" err="1"/>
              <a:t>search</a:t>
            </a:r>
            <a:endParaRPr lang="hu-HU" u="sng" dirty="0"/>
          </a:p>
        </p:txBody>
      </p:sp>
      <p:sp>
        <p:nvSpPr>
          <p:cNvPr id="6" name="Szövegdoboz 5"/>
          <p:cNvSpPr txBox="1"/>
          <p:nvPr/>
        </p:nvSpPr>
        <p:spPr>
          <a:xfrm>
            <a:off x="646111" y="1739910"/>
            <a:ext cx="597952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bfs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Queue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queue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 queue.enqueue(vertex)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queue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empty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actual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queue.dequeue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actual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neighbours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 is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v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queue.enqueue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(v)</a:t>
            </a: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</a:t>
            </a:r>
          </a:p>
          <a:p>
            <a:endParaRPr lang="hu-HU" dirty="0"/>
          </a:p>
          <a:p>
            <a:r>
              <a:rPr lang="hu-HU" dirty="0"/>
              <a:t>                                       </a:t>
            </a:r>
            <a:r>
              <a:rPr lang="hu-HU" b="1" dirty="0">
                <a:solidFill>
                  <a:srgbClr val="FFFF00"/>
                </a:solidFill>
              </a:rPr>
              <a:t>ITERATION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5774498" y="1853248"/>
            <a:ext cx="5598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>
                <a:solidFill>
                  <a:srgbClr val="FFFF00"/>
                </a:solidFill>
              </a:rPr>
              <a:t>an </a:t>
            </a:r>
            <a:r>
              <a:rPr lang="hu-HU" dirty="0" err="1">
                <a:solidFill>
                  <a:srgbClr val="FFFF00"/>
                </a:solidFill>
              </a:rPr>
              <a:t>empty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queue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beginning</a:t>
            </a:r>
            <a:endParaRPr lang="hu-HU" dirty="0"/>
          </a:p>
          <a:p>
            <a:r>
              <a:rPr lang="hu-HU" dirty="0"/>
              <a:t>and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keep</a:t>
            </a:r>
            <a:r>
              <a:rPr lang="hu-HU" dirty="0"/>
              <a:t> </a:t>
            </a:r>
            <a:r>
              <a:rPr lang="hu-HU" dirty="0" err="1"/>
              <a:t>checking</a:t>
            </a:r>
            <a:r>
              <a:rPr lang="hu-HU" dirty="0"/>
              <a:t> </a:t>
            </a:r>
            <a:r>
              <a:rPr lang="hu-HU" dirty="0" err="1">
                <a:solidFill>
                  <a:srgbClr val="FFFF00"/>
                </a:solidFill>
              </a:rPr>
              <a:t>whether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we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have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visited</a:t>
            </a:r>
            <a:endParaRPr lang="hu-HU" dirty="0">
              <a:solidFill>
                <a:srgbClr val="FFFF00"/>
              </a:solidFill>
            </a:endParaRPr>
          </a:p>
          <a:p>
            <a:r>
              <a:rPr lang="hu-HU" dirty="0" err="1">
                <a:solidFill>
                  <a:srgbClr val="FFFF00"/>
                </a:solidFill>
              </a:rPr>
              <a:t>the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given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node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or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not</a:t>
            </a:r>
            <a:endParaRPr lang="hu-HU" dirty="0">
              <a:solidFill>
                <a:srgbClr val="FFFF00"/>
              </a:solidFill>
            </a:endParaRPr>
          </a:p>
          <a:p>
            <a:r>
              <a:rPr lang="hu-HU" dirty="0"/>
              <a:t>   ~ </a:t>
            </a:r>
            <a:r>
              <a:rPr lang="hu-HU" dirty="0" err="1"/>
              <a:t>keep</a:t>
            </a:r>
            <a:r>
              <a:rPr lang="hu-HU" dirty="0"/>
              <a:t> </a:t>
            </a:r>
            <a:r>
              <a:rPr lang="hu-HU" dirty="0" err="1"/>
              <a:t>iterating</a:t>
            </a:r>
            <a:r>
              <a:rPr lang="hu-HU" dirty="0"/>
              <a:t> </a:t>
            </a:r>
            <a:r>
              <a:rPr lang="hu-HU" dirty="0" err="1"/>
              <a:t>until</a:t>
            </a:r>
            <a:r>
              <a:rPr lang="hu-HU" dirty="0"/>
              <a:t> </a:t>
            </a:r>
            <a:r>
              <a:rPr lang="hu-HU" dirty="0" err="1"/>
              <a:t>queue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empty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495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 }</a:t>
            </a:r>
          </a:p>
        </p:txBody>
      </p:sp>
    </p:spTree>
    <p:extLst>
      <p:ext uri="{BB962C8B-B14F-4D97-AF65-F5344CB8AC3E}">
        <p14:creationId xmlns:p14="http://schemas.microsoft.com/office/powerpoint/2010/main" val="512601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A }</a:t>
            </a:r>
          </a:p>
        </p:txBody>
      </p:sp>
    </p:spTree>
    <p:extLst>
      <p:ext uri="{BB962C8B-B14F-4D97-AF65-F5344CB8AC3E}">
        <p14:creationId xmlns:p14="http://schemas.microsoft.com/office/powerpoint/2010/main" val="35017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669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</a:t>
            </a:r>
            <a:r>
              <a:rPr lang="hu-HU" b="1" dirty="0">
                <a:solidFill>
                  <a:srgbClr val="FF0000"/>
                </a:solidFill>
              </a:rPr>
              <a:t>A</a:t>
            </a:r>
            <a:r>
              <a:rPr lang="hu-HU" dirty="0"/>
              <a:t> }       </a:t>
            </a:r>
            <a:r>
              <a:rPr lang="hu-HU" dirty="0" err="1"/>
              <a:t>dequeue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A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its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3751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1727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}       </a:t>
            </a:r>
            <a:r>
              <a:rPr lang="hu-HU" dirty="0" err="1"/>
              <a:t>dequeue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A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able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neighbours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visit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all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children</a:t>
            </a:r>
            <a:r>
              <a:rPr lang="hu-HU" dirty="0">
                <a:sym typeface="Wingdings" panose="05000000000000000000" pitchFamily="2" charset="2"/>
              </a:rPr>
              <a:t>, </a:t>
            </a:r>
            <a:r>
              <a:rPr lang="hu-HU" dirty="0" err="1">
                <a:sym typeface="Wingdings" panose="05000000000000000000" pitchFamily="2" charset="2"/>
              </a:rPr>
              <a:t>if</a:t>
            </a:r>
            <a:r>
              <a:rPr lang="hu-HU" dirty="0">
                <a:sym typeface="Wingdings" panose="05000000000000000000" pitchFamily="2" charset="2"/>
              </a:rPr>
              <a:t> a </a:t>
            </a:r>
            <a:r>
              <a:rPr lang="hu-HU" dirty="0" err="1">
                <a:sym typeface="Wingdings" panose="05000000000000000000" pitchFamily="2" charset="2"/>
              </a:rPr>
              <a:t>node</a:t>
            </a:r>
            <a:r>
              <a:rPr lang="hu-HU" dirty="0">
                <a:sym typeface="Wingdings" panose="05000000000000000000" pitchFamily="2" charset="2"/>
              </a:rPr>
              <a:t> is</a:t>
            </a: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hu-HU" dirty="0" err="1">
                <a:sym typeface="Wingdings" panose="05000000000000000000" pitchFamily="2" charset="2"/>
              </a:rPr>
              <a:t>unvisited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enqueue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166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6555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B }     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B</a:t>
            </a:r>
            <a:r>
              <a:rPr lang="hu-HU" dirty="0"/>
              <a:t>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visited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put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queue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9489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6667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F B }      </a:t>
            </a:r>
            <a:r>
              <a:rPr lang="hu-HU" dirty="0" err="1"/>
              <a:t>node</a:t>
            </a:r>
            <a:r>
              <a:rPr lang="hu-HU" dirty="0"/>
              <a:t> F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visited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put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queue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1821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706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G F B }      </a:t>
            </a:r>
            <a:r>
              <a:rPr lang="hu-HU" dirty="0" err="1"/>
              <a:t>node</a:t>
            </a:r>
            <a:r>
              <a:rPr lang="hu-HU" dirty="0"/>
              <a:t> G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visited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put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queue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3333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Graphs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16524" y="1765535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Graphs </a:t>
            </a:r>
            <a:r>
              <a:rPr lang="en-US" b="1" dirty="0">
                <a:solidFill>
                  <a:srgbClr val="FFFF00"/>
                </a:solidFill>
              </a:rPr>
              <a:t>G(V,E)</a:t>
            </a:r>
            <a:r>
              <a:rPr lang="en-US" dirty="0"/>
              <a:t> are mathematical structures to model pairwise relations between given objects.</a:t>
            </a:r>
          </a:p>
          <a:p>
            <a:r>
              <a:rPr lang="en-US" dirty="0"/>
              <a:t>A graph is made up of </a:t>
            </a:r>
            <a:r>
              <a:rPr lang="en-US" dirty="0">
                <a:solidFill>
                  <a:srgbClr val="FFFF00"/>
                </a:solidFill>
              </a:rPr>
              <a:t>vertices/nodes </a:t>
            </a:r>
            <a:r>
              <a:rPr lang="en-US" dirty="0"/>
              <a:t>and edges.</a:t>
            </a:r>
          </a:p>
          <a:p>
            <a:r>
              <a:rPr lang="en-US" dirty="0"/>
              <a:t>There are two types of graphs: </a:t>
            </a:r>
            <a:r>
              <a:rPr lang="en-US" dirty="0">
                <a:solidFill>
                  <a:srgbClr val="FFFF00"/>
                </a:solidFill>
              </a:rPr>
              <a:t>directed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undirected</a:t>
            </a:r>
            <a:r>
              <a:rPr lang="en-US" dirty="0"/>
              <a:t> graphs.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1680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122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G F </a:t>
            </a:r>
            <a:r>
              <a:rPr lang="hu-HU" b="1" dirty="0">
                <a:solidFill>
                  <a:srgbClr val="FF0000"/>
                </a:solidFill>
              </a:rPr>
              <a:t>B</a:t>
            </a:r>
            <a:r>
              <a:rPr lang="hu-HU" dirty="0"/>
              <a:t> }      </a:t>
            </a:r>
            <a:r>
              <a:rPr lang="hu-HU" dirty="0" err="1">
                <a:solidFill>
                  <a:srgbClr val="FFFF00"/>
                </a:solidFill>
              </a:rPr>
              <a:t>dequeue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the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next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node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is B and </a:t>
            </a:r>
            <a:r>
              <a:rPr lang="hu-HU" dirty="0" err="1">
                <a:sym typeface="Wingdings" panose="05000000000000000000" pitchFamily="2" charset="2"/>
              </a:rPr>
              <a:t>visit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children</a:t>
            </a:r>
            <a:r>
              <a:rPr lang="hu-HU" dirty="0">
                <a:sym typeface="Wingdings" panose="05000000000000000000" pitchFamily="2" charset="2"/>
              </a:rPr>
              <a:t> + </a:t>
            </a:r>
            <a:r>
              <a:rPr lang="hu-HU" dirty="0" err="1">
                <a:sym typeface="Wingdings" panose="05000000000000000000" pitchFamily="2" charset="2"/>
              </a:rPr>
              <a:t>put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them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queue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hu-HU" dirty="0" err="1">
                <a:sym typeface="Wingdings" panose="05000000000000000000" pitchFamily="2" charset="2"/>
              </a:rPr>
              <a:t>if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necessary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459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122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G F }      </a:t>
            </a:r>
            <a:r>
              <a:rPr lang="hu-HU" dirty="0" err="1"/>
              <a:t>dequeue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is G and </a:t>
            </a:r>
            <a:r>
              <a:rPr lang="hu-HU" dirty="0" err="1">
                <a:sym typeface="Wingdings" panose="05000000000000000000" pitchFamily="2" charset="2"/>
              </a:rPr>
              <a:t>visit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children</a:t>
            </a:r>
            <a:r>
              <a:rPr lang="hu-HU" dirty="0">
                <a:sym typeface="Wingdings" panose="05000000000000000000" pitchFamily="2" charset="2"/>
              </a:rPr>
              <a:t> + </a:t>
            </a:r>
            <a:r>
              <a:rPr lang="hu-HU" dirty="0" err="1">
                <a:sym typeface="Wingdings" panose="05000000000000000000" pitchFamily="2" charset="2"/>
              </a:rPr>
              <a:t>put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them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queue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hu-HU" dirty="0" err="1">
                <a:sym typeface="Wingdings" panose="05000000000000000000" pitchFamily="2" charset="2"/>
              </a:rPr>
              <a:t>if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necessary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3188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122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C G F }      </a:t>
            </a:r>
            <a:r>
              <a:rPr lang="hu-HU" dirty="0" err="1"/>
              <a:t>dequeue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is G and </a:t>
            </a:r>
            <a:r>
              <a:rPr lang="hu-HU" dirty="0" err="1">
                <a:sym typeface="Wingdings" panose="05000000000000000000" pitchFamily="2" charset="2"/>
              </a:rPr>
              <a:t>visit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children</a:t>
            </a:r>
            <a:r>
              <a:rPr lang="hu-HU" dirty="0">
                <a:sym typeface="Wingdings" panose="05000000000000000000" pitchFamily="2" charset="2"/>
              </a:rPr>
              <a:t> + </a:t>
            </a:r>
            <a:r>
              <a:rPr lang="hu-HU" dirty="0" err="1">
                <a:sym typeface="Wingdings" panose="05000000000000000000" pitchFamily="2" charset="2"/>
              </a:rPr>
              <a:t>put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them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queue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hu-HU" dirty="0" err="1">
                <a:sym typeface="Wingdings" panose="05000000000000000000" pitchFamily="2" charset="2"/>
              </a:rPr>
              <a:t>if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necessary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6503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1514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D C G F }      </a:t>
            </a:r>
            <a:r>
              <a:rPr lang="hu-HU" dirty="0" err="1"/>
              <a:t>dequeue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is G and </a:t>
            </a:r>
            <a:r>
              <a:rPr lang="hu-HU" dirty="0" err="1">
                <a:sym typeface="Wingdings" panose="05000000000000000000" pitchFamily="2" charset="2"/>
              </a:rPr>
              <a:t>visit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its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children</a:t>
            </a:r>
            <a:r>
              <a:rPr lang="hu-HU" dirty="0">
                <a:sym typeface="Wingdings" panose="05000000000000000000" pitchFamily="2" charset="2"/>
              </a:rPr>
              <a:t> + </a:t>
            </a:r>
            <a:r>
              <a:rPr lang="hu-HU" dirty="0" err="1">
                <a:sym typeface="Wingdings" panose="05000000000000000000" pitchFamily="2" charset="2"/>
              </a:rPr>
              <a:t>put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them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queue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	</a:t>
            </a:r>
            <a:r>
              <a:rPr lang="hu-HU" dirty="0" err="1">
                <a:sym typeface="Wingdings" panose="05000000000000000000" pitchFamily="2" charset="2"/>
              </a:rPr>
              <a:t>if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necessary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1918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D C G </a:t>
            </a:r>
            <a:r>
              <a:rPr lang="hu-HU" b="1" dirty="0">
                <a:solidFill>
                  <a:srgbClr val="FF0000"/>
                </a:solidFill>
              </a:rPr>
              <a:t>F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702819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D C G }</a:t>
            </a:r>
          </a:p>
        </p:txBody>
      </p:sp>
    </p:spTree>
    <p:extLst>
      <p:ext uri="{BB962C8B-B14F-4D97-AF65-F5344CB8AC3E}">
        <p14:creationId xmlns:p14="http://schemas.microsoft.com/office/powerpoint/2010/main" val="269000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1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D C </a:t>
            </a:r>
            <a:r>
              <a:rPr lang="hu-HU" b="1" dirty="0">
                <a:solidFill>
                  <a:srgbClr val="FF0000"/>
                </a:solidFill>
              </a:rPr>
              <a:t>G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492514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D C }</a:t>
            </a:r>
          </a:p>
        </p:txBody>
      </p:sp>
    </p:spTree>
    <p:extLst>
      <p:ext uri="{BB962C8B-B14F-4D97-AF65-F5344CB8AC3E}">
        <p14:creationId xmlns:p14="http://schemas.microsoft.com/office/powerpoint/2010/main" val="596092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H D C }</a:t>
            </a:r>
          </a:p>
        </p:txBody>
      </p:sp>
    </p:spTree>
    <p:extLst>
      <p:ext uri="{BB962C8B-B14F-4D97-AF65-F5344CB8AC3E}">
        <p14:creationId xmlns:p14="http://schemas.microsoft.com/office/powerpoint/2010/main" val="4165364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H D </a:t>
            </a:r>
            <a:r>
              <a:rPr lang="hu-HU" b="1" dirty="0">
                <a:solidFill>
                  <a:srgbClr val="FF0000"/>
                </a:solidFill>
              </a:rPr>
              <a:t>C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58673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Graphs Applications</a:t>
            </a:r>
            <a:endParaRPr lang="hu-HU" b="1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16524" y="1765535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Shortest path algorithm (GPS, high frequency trading)</a:t>
            </a:r>
          </a:p>
          <a:p>
            <a:r>
              <a:rPr lang="en-US" dirty="0"/>
              <a:t>Graph traversing: web crawlers for Google</a:t>
            </a:r>
          </a:p>
          <a:p>
            <a:r>
              <a:rPr lang="en-US" dirty="0"/>
              <a:t>Spanning trees</a:t>
            </a:r>
          </a:p>
          <a:p>
            <a:r>
              <a:rPr lang="en-US" dirty="0"/>
              <a:t>Maximum flow problem: lots of problems can be reduced to maximum flow!!!</a:t>
            </a:r>
          </a:p>
          <a:p>
            <a:r>
              <a:rPr lang="en-US" dirty="0"/>
              <a:t>Because there are two representations for graphs, we can handle these problems with </a:t>
            </a:r>
            <a:r>
              <a:rPr lang="en-US" dirty="0">
                <a:solidFill>
                  <a:srgbClr val="FFFF00"/>
                </a:solidFill>
              </a:rPr>
              <a:t>metrices</a:t>
            </a:r>
            <a:r>
              <a:rPr lang="en-US" dirty="0"/>
              <a:t> as well</a:t>
            </a:r>
          </a:p>
          <a:p>
            <a:pPr lvl="1"/>
            <a:r>
              <a:rPr lang="en-US" dirty="0"/>
              <a:t>That’s why most Google’s algorithms have something to do with </a:t>
            </a:r>
            <a:r>
              <a:rPr lang="en-US" dirty="0">
                <a:solidFill>
                  <a:srgbClr val="FFFF00"/>
                </a:solidFill>
              </a:rPr>
              <a:t>matrix related operations</a:t>
            </a:r>
            <a:r>
              <a:rPr lang="en-US" dirty="0"/>
              <a:t> although they are graph algorithms.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1288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H D }</a:t>
            </a:r>
          </a:p>
        </p:txBody>
      </p:sp>
    </p:spTree>
    <p:extLst>
      <p:ext uri="{BB962C8B-B14F-4D97-AF65-F5344CB8AC3E}">
        <p14:creationId xmlns:p14="http://schemas.microsoft.com/office/powerpoint/2010/main" val="1882699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H </a:t>
            </a:r>
            <a:r>
              <a:rPr lang="hu-HU" b="1" dirty="0">
                <a:solidFill>
                  <a:srgbClr val="FF0000"/>
                </a:solidFill>
              </a:rPr>
              <a:t>D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91046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H }</a:t>
            </a:r>
          </a:p>
        </p:txBody>
      </p:sp>
    </p:spTree>
    <p:extLst>
      <p:ext uri="{BB962C8B-B14F-4D97-AF65-F5344CB8AC3E}">
        <p14:creationId xmlns:p14="http://schemas.microsoft.com/office/powerpoint/2010/main" val="2469440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E H }</a:t>
            </a:r>
          </a:p>
        </p:txBody>
      </p:sp>
    </p:spTree>
    <p:extLst>
      <p:ext uri="{BB962C8B-B14F-4D97-AF65-F5344CB8AC3E}">
        <p14:creationId xmlns:p14="http://schemas.microsoft.com/office/powerpoint/2010/main" val="228051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E </a:t>
            </a:r>
            <a:r>
              <a:rPr lang="hu-HU" b="1" dirty="0">
                <a:solidFill>
                  <a:srgbClr val="FF0000"/>
                </a:solidFill>
              </a:rPr>
              <a:t>H</a:t>
            </a:r>
            <a:r>
              <a:rPr lang="hu-HU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381051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E }</a:t>
            </a:r>
          </a:p>
        </p:txBody>
      </p:sp>
    </p:spTree>
    <p:extLst>
      <p:ext uri="{BB962C8B-B14F-4D97-AF65-F5344CB8AC3E}">
        <p14:creationId xmlns:p14="http://schemas.microsoft.com/office/powerpoint/2010/main" val="3962465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Queue</a:t>
            </a:r>
            <a:r>
              <a:rPr lang="hu-HU" dirty="0"/>
              <a:t>: { </a:t>
            </a:r>
            <a:r>
              <a:rPr lang="hu-HU" b="1" dirty="0">
                <a:solidFill>
                  <a:srgbClr val="FF0000"/>
                </a:solidFill>
              </a:rPr>
              <a:t>E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3762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526093" y="5686816"/>
            <a:ext cx="5485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Queue: {  }   the queue is empty </a:t>
            </a:r>
            <a:r>
              <a:rPr lang="hu-HU" dirty="0">
                <a:sym typeface="Wingdings" panose="05000000000000000000" pitchFamily="2" charset="2"/>
              </a:rPr>
              <a:t>  </a:t>
            </a:r>
            <a:r>
              <a:rPr lang="hu-HU" b="1" dirty="0">
                <a:solidFill>
                  <a:srgbClr val="00B050"/>
                </a:solidFill>
                <a:sym typeface="Wingdings" panose="05000000000000000000" pitchFamily="2" charset="2"/>
              </a:rPr>
              <a:t>FINISHED</a:t>
            </a:r>
            <a:r>
              <a:rPr lang="hu-HU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18274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392441" y="5260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/>
              <a:t>Summary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704880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392441" y="5260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/>
              <a:t>Summary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26490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Graphs</a:t>
            </a:r>
            <a:endParaRPr lang="hu-HU" b="1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6F6DF6-E574-43DC-869C-EA023F490D84}"/>
              </a:ext>
            </a:extLst>
          </p:cNvPr>
          <p:cNvSpPr/>
          <p:nvPr/>
        </p:nvSpPr>
        <p:spPr>
          <a:xfrm>
            <a:off x="2752142" y="3187775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BD852C-D4C4-4281-99AF-6A73BD622D05}"/>
              </a:ext>
            </a:extLst>
          </p:cNvPr>
          <p:cNvSpPr/>
          <p:nvPr/>
        </p:nvSpPr>
        <p:spPr>
          <a:xfrm>
            <a:off x="4844550" y="1494902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17421-7865-4031-97B1-AEE0A1630239}"/>
              </a:ext>
            </a:extLst>
          </p:cNvPr>
          <p:cNvSpPr/>
          <p:nvPr/>
        </p:nvSpPr>
        <p:spPr>
          <a:xfrm>
            <a:off x="5282219" y="318274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0AEFCD-43ED-41EE-B941-B0E74507FAEF}"/>
              </a:ext>
            </a:extLst>
          </p:cNvPr>
          <p:cNvSpPr/>
          <p:nvPr/>
        </p:nvSpPr>
        <p:spPr>
          <a:xfrm>
            <a:off x="4562406" y="533785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A0F80A-26A3-4B1F-B304-1E9B5DB0C5C6}"/>
              </a:ext>
            </a:extLst>
          </p:cNvPr>
          <p:cNvSpPr/>
          <p:nvPr/>
        </p:nvSpPr>
        <p:spPr>
          <a:xfrm>
            <a:off x="7797940" y="3082818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1">
            <a:extLst>
              <a:ext uri="{FF2B5EF4-FFF2-40B4-BE49-F238E27FC236}">
                <a16:creationId xmlns:a16="http://schemas.microsoft.com/office/drawing/2014/main" id="{5EF01821-9F25-4120-B11F-E7BDC1E4E9A4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3363876" y="2106636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6">
            <a:extLst>
              <a:ext uri="{FF2B5EF4-FFF2-40B4-BE49-F238E27FC236}">
                <a16:creationId xmlns:a16="http://schemas.microsoft.com/office/drawing/2014/main" id="{86507FD6-4AE5-45D6-8A6A-F9594CC484C4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468833" y="3541087"/>
            <a:ext cx="1813386" cy="503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CA87CC46-968E-4553-A078-DB066E40B82F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3363876" y="3799509"/>
            <a:ext cx="1303487" cy="164329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FD3DFD6D-ACFB-493B-91D7-B1FADCD6C5D2}"/>
              </a:ext>
            </a:extLst>
          </p:cNvPr>
          <p:cNvCxnSpPr/>
          <p:nvPr/>
        </p:nvCxnSpPr>
        <p:spPr>
          <a:xfrm flipV="1">
            <a:off x="5047446" y="3884939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6">
            <a:extLst>
              <a:ext uri="{FF2B5EF4-FFF2-40B4-BE49-F238E27FC236}">
                <a16:creationId xmlns:a16="http://schemas.microsoft.com/office/drawing/2014/main" id="{4969B32E-7B51-4CEB-802A-3FF379A3F353}"/>
              </a:ext>
            </a:extLst>
          </p:cNvPr>
          <p:cNvCxnSpPr>
            <a:stCxn id="10" idx="1"/>
            <a:endCxn id="7" idx="6"/>
          </p:cNvCxnSpPr>
          <p:nvPr/>
        </p:nvCxnSpPr>
        <p:spPr>
          <a:xfrm flipH="1" flipV="1">
            <a:off x="5561241" y="1853248"/>
            <a:ext cx="2341656" cy="1334527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9">
            <a:extLst>
              <a:ext uri="{FF2B5EF4-FFF2-40B4-BE49-F238E27FC236}">
                <a16:creationId xmlns:a16="http://schemas.microsoft.com/office/drawing/2014/main" id="{28F8E121-0D74-4175-9FC5-E94B3170A06E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flipH="1">
            <a:off x="5998910" y="3441164"/>
            <a:ext cx="1799030" cy="9992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">
            <a:extLst>
              <a:ext uri="{FF2B5EF4-FFF2-40B4-BE49-F238E27FC236}">
                <a16:creationId xmlns:a16="http://schemas.microsoft.com/office/drawing/2014/main" id="{C89A035C-F375-4A31-9B82-6B7451089831}"/>
              </a:ext>
            </a:extLst>
          </p:cNvPr>
          <p:cNvCxnSpPr/>
          <p:nvPr/>
        </p:nvCxnSpPr>
        <p:spPr>
          <a:xfrm flipH="1">
            <a:off x="3287751" y="2029752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2CDAD0A-98E7-49B3-8EFC-D04A7D7EEA55}"/>
              </a:ext>
            </a:extLst>
          </p:cNvPr>
          <p:cNvSpPr txBox="1"/>
          <p:nvPr/>
        </p:nvSpPr>
        <p:spPr>
          <a:xfrm>
            <a:off x="7506789" y="1663337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Directed graphs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02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392441" y="5260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/>
              <a:t>Summary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795068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392441" y="5260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/>
              <a:t>Summary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3200254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937336" y="52609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40072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70936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6953" y="314820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9922" y="422544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7336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304750" y="1983288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9922" y="201251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945703" y="1167591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578834" y="1167591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313117" y="1277655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615853" y="2654013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211420" y="2654013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945703" y="3789706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446717" y="2624786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/>
          <p:cNvSpPr txBox="1"/>
          <p:nvPr/>
        </p:nvSpPr>
        <p:spPr>
          <a:xfrm>
            <a:off x="392441" y="526093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 err="1"/>
              <a:t>Summary</a:t>
            </a:r>
            <a:endParaRPr lang="hu-HU" u="sng" dirty="0"/>
          </a:p>
        </p:txBody>
      </p:sp>
    </p:spTree>
    <p:extLst>
      <p:ext uri="{BB962C8B-B14F-4D97-AF65-F5344CB8AC3E}">
        <p14:creationId xmlns:p14="http://schemas.microsoft.com/office/powerpoint/2010/main" val="2041412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Applications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2981" y="1626198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artificial</a:t>
            </a:r>
            <a:r>
              <a:rPr lang="hu-HU" dirty="0"/>
              <a:t> </a:t>
            </a:r>
            <a:r>
              <a:rPr lang="hu-HU" dirty="0" err="1"/>
              <a:t>intelligence</a:t>
            </a:r>
            <a:r>
              <a:rPr lang="hu-HU" dirty="0"/>
              <a:t> / </a:t>
            </a:r>
            <a:r>
              <a:rPr lang="hu-HU" dirty="0" err="1"/>
              <a:t>machine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prove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important</a:t>
            </a:r>
            <a:r>
              <a:rPr lang="hu-HU" dirty="0"/>
              <a:t>: </a:t>
            </a:r>
            <a:r>
              <a:rPr lang="hu-HU" dirty="0" err="1">
                <a:solidFill>
                  <a:srgbClr val="FFFF00"/>
                </a:solidFill>
              </a:rPr>
              <a:t>robots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can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discover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the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surrounding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/>
              <a:t>more </a:t>
            </a:r>
            <a:r>
              <a:rPr lang="hu-HU" dirty="0" err="1"/>
              <a:t>easily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>
                <a:solidFill>
                  <a:srgbClr val="FFFF00"/>
                </a:solidFill>
              </a:rPr>
              <a:t>BFS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DFS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important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>
                <a:solidFill>
                  <a:srgbClr val="FFFF00"/>
                </a:solidFill>
              </a:rPr>
              <a:t>maximum flow</a:t>
            </a:r>
            <a:r>
              <a:rPr lang="hu-HU" dirty="0"/>
              <a:t>: </a:t>
            </a:r>
            <a:r>
              <a:rPr lang="hu-HU" dirty="0" err="1"/>
              <a:t>Edmonds-Karp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uses</a:t>
            </a:r>
            <a:r>
              <a:rPr lang="hu-HU" dirty="0"/>
              <a:t> BFS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finding</a:t>
            </a:r>
            <a:r>
              <a:rPr lang="hu-HU" dirty="0"/>
              <a:t> </a:t>
            </a:r>
            <a:r>
              <a:rPr lang="hu-HU" dirty="0" err="1"/>
              <a:t>augmenting</a:t>
            </a:r>
            <a:r>
              <a:rPr lang="hu-HU" dirty="0"/>
              <a:t> </a:t>
            </a:r>
            <a:r>
              <a:rPr lang="hu-HU" dirty="0" err="1"/>
              <a:t>paths</a:t>
            </a:r>
            <a:endParaRPr lang="hu-HU" dirty="0"/>
          </a:p>
          <a:p>
            <a:r>
              <a:rPr lang="hu-HU" dirty="0" err="1"/>
              <a:t>Cheyen’s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>
                <a:solidFill>
                  <a:srgbClr val="FFFF00"/>
                </a:solidFill>
              </a:rPr>
              <a:t>garbage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collection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help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maintain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active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references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heap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memory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uses</a:t>
            </a:r>
            <a:r>
              <a:rPr lang="hu-HU" dirty="0">
                <a:sym typeface="Wingdings" panose="05000000000000000000" pitchFamily="2" charset="2"/>
              </a:rPr>
              <a:t> BFS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FFFF00"/>
                </a:solidFill>
                <a:sym typeface="Wingdings" panose="05000000000000000000" pitchFamily="2" charset="2"/>
              </a:rPr>
              <a:t>detect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FFFF00"/>
                </a:solidFill>
                <a:sym typeface="Wingdings" panose="05000000000000000000" pitchFamily="2" charset="2"/>
              </a:rPr>
              <a:t>all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FFFF00"/>
                </a:solidFill>
                <a:sym typeface="Wingdings" panose="05000000000000000000" pitchFamily="2" charset="2"/>
              </a:rPr>
              <a:t>the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FFFF00"/>
                </a:solidFill>
                <a:sym typeface="Wingdings" panose="05000000000000000000" pitchFamily="2" charset="2"/>
              </a:rPr>
              <a:t>references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heap</a:t>
            </a:r>
            <a:endParaRPr lang="hu-HU" dirty="0">
              <a:sym typeface="Wingdings" panose="05000000000000000000" pitchFamily="2" charset="2"/>
            </a:endParaRPr>
          </a:p>
          <a:p>
            <a:r>
              <a:rPr lang="hu-HU" dirty="0" err="1">
                <a:sym typeface="Wingdings" panose="05000000000000000000" pitchFamily="2" charset="2"/>
              </a:rPr>
              <a:t>Serialization</a:t>
            </a:r>
            <a:r>
              <a:rPr lang="hu-HU" dirty="0">
                <a:sym typeface="Wingdings" panose="05000000000000000000" pitchFamily="2" charset="2"/>
              </a:rPr>
              <a:t> / </a:t>
            </a:r>
            <a:r>
              <a:rPr lang="hu-HU" dirty="0" err="1">
                <a:sym typeface="Wingdings" panose="05000000000000000000" pitchFamily="2" charset="2"/>
              </a:rPr>
              <a:t>deserialization</a:t>
            </a:r>
            <a:r>
              <a:rPr lang="hu-HU" dirty="0">
                <a:sym typeface="Wingdings" panose="05000000000000000000" pitchFamily="2" charset="2"/>
              </a:rPr>
              <a:t> of a </a:t>
            </a:r>
            <a:r>
              <a:rPr lang="hu-HU" dirty="0" err="1">
                <a:sym typeface="Wingdings" panose="05000000000000000000" pitchFamily="2" charset="2"/>
              </a:rPr>
              <a:t>tree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like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structure</a:t>
            </a:r>
            <a:r>
              <a:rPr lang="hu-HU" dirty="0">
                <a:sym typeface="Wingdings" panose="05000000000000000000" pitchFamily="2" charset="2"/>
              </a:rPr>
              <a:t> ( </a:t>
            </a:r>
            <a:r>
              <a:rPr lang="hu-HU" dirty="0" err="1">
                <a:sym typeface="Wingdings" panose="05000000000000000000" pitchFamily="2" charset="2"/>
              </a:rPr>
              <a:t>for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example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when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FFFF00"/>
                </a:solidFill>
                <a:sym typeface="Wingdings" panose="05000000000000000000" pitchFamily="2" charset="2"/>
              </a:rPr>
              <a:t>order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FFFF00"/>
                </a:solidFill>
                <a:sym typeface="Wingdings" panose="05000000000000000000" pitchFamily="2" charset="2"/>
              </a:rPr>
              <a:t>does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hu-HU" dirty="0" err="1">
                <a:solidFill>
                  <a:srgbClr val="FFFF00"/>
                </a:solidFill>
                <a:sym typeface="Wingdings" panose="05000000000000000000" pitchFamily="2" charset="2"/>
              </a:rPr>
              <a:t>matter</a:t>
            </a:r>
            <a:r>
              <a:rPr lang="hu-HU" dirty="0">
                <a:solidFill>
                  <a:srgbClr val="FFFF00"/>
                </a:solidFill>
                <a:sym typeface="Wingdings" panose="05000000000000000000" pitchFamily="2" charset="2"/>
              </a:rPr>
              <a:t> </a:t>
            </a:r>
            <a:r>
              <a:rPr lang="hu-HU" dirty="0">
                <a:sym typeface="Wingdings" panose="05000000000000000000" pitchFamily="2" charset="2"/>
              </a:rPr>
              <a:t>) 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allows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the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tree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to</a:t>
            </a:r>
            <a:r>
              <a:rPr lang="hu-HU" dirty="0">
                <a:sym typeface="Wingdings" panose="05000000000000000000" pitchFamily="2" charset="2"/>
              </a:rPr>
              <a:t> be </a:t>
            </a:r>
            <a:r>
              <a:rPr lang="hu-HU" dirty="0" err="1">
                <a:sym typeface="Wingdings" panose="05000000000000000000" pitchFamily="2" charset="2"/>
              </a:rPr>
              <a:t>reconstructed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</a:t>
            </a:r>
            <a:r>
              <a:rPr lang="hu-HU" dirty="0">
                <a:sym typeface="Wingdings" panose="05000000000000000000" pitchFamily="2" charset="2"/>
              </a:rPr>
              <a:t> an </a:t>
            </a:r>
            <a:r>
              <a:rPr lang="hu-HU" dirty="0" err="1">
                <a:sym typeface="Wingdings" panose="05000000000000000000" pitchFamily="2" charset="2"/>
              </a:rPr>
              <a:t>efficient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manner</a:t>
            </a:r>
            <a:r>
              <a:rPr lang="hu-HU" dirty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51314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4210"/>
            <a:ext cx="12192000" cy="3329581"/>
          </a:xfrm>
        </p:spPr>
        <p:txBody>
          <a:bodyPr anchor="ctr"/>
          <a:lstStyle/>
          <a:p>
            <a:pPr algn="ctr"/>
            <a:r>
              <a:rPr lang="en-US" b="1" dirty="0"/>
              <a:t>BFS</a:t>
            </a:r>
            <a:br>
              <a:rPr lang="en-US" b="1" dirty="0"/>
            </a:br>
            <a:r>
              <a:rPr lang="en-US" b="1" dirty="0"/>
              <a:t>IMPLEMENTATION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77459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Graphs</a:t>
            </a:r>
            <a:endParaRPr lang="hu-HU" b="1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6F6DF6-E574-43DC-869C-EA023F490D84}"/>
              </a:ext>
            </a:extLst>
          </p:cNvPr>
          <p:cNvSpPr/>
          <p:nvPr/>
        </p:nvSpPr>
        <p:spPr>
          <a:xfrm>
            <a:off x="2752142" y="3187775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BD852C-D4C4-4281-99AF-6A73BD622D05}"/>
              </a:ext>
            </a:extLst>
          </p:cNvPr>
          <p:cNvSpPr/>
          <p:nvPr/>
        </p:nvSpPr>
        <p:spPr>
          <a:xfrm>
            <a:off x="4844550" y="1494902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17421-7865-4031-97B1-AEE0A1630239}"/>
              </a:ext>
            </a:extLst>
          </p:cNvPr>
          <p:cNvSpPr/>
          <p:nvPr/>
        </p:nvSpPr>
        <p:spPr>
          <a:xfrm>
            <a:off x="5282219" y="318274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0AEFCD-43ED-41EE-B941-B0E74507FAEF}"/>
              </a:ext>
            </a:extLst>
          </p:cNvPr>
          <p:cNvSpPr/>
          <p:nvPr/>
        </p:nvSpPr>
        <p:spPr>
          <a:xfrm>
            <a:off x="4562406" y="533785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A0F80A-26A3-4B1F-B304-1E9B5DB0C5C6}"/>
              </a:ext>
            </a:extLst>
          </p:cNvPr>
          <p:cNvSpPr/>
          <p:nvPr/>
        </p:nvSpPr>
        <p:spPr>
          <a:xfrm>
            <a:off x="7797940" y="3082818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6">
            <a:extLst>
              <a:ext uri="{FF2B5EF4-FFF2-40B4-BE49-F238E27FC236}">
                <a16:creationId xmlns:a16="http://schemas.microsoft.com/office/drawing/2014/main" id="{86507FD6-4AE5-45D6-8A6A-F9594CC484C4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3468833" y="3541087"/>
            <a:ext cx="1813386" cy="503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CA87CC46-968E-4553-A078-DB066E40B82F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3363876" y="3799509"/>
            <a:ext cx="1303487" cy="164329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FD3DFD6D-ACFB-493B-91D7-B1FADCD6C5D2}"/>
              </a:ext>
            </a:extLst>
          </p:cNvPr>
          <p:cNvCxnSpPr/>
          <p:nvPr/>
        </p:nvCxnSpPr>
        <p:spPr>
          <a:xfrm flipV="1">
            <a:off x="5047446" y="3884939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9">
            <a:extLst>
              <a:ext uri="{FF2B5EF4-FFF2-40B4-BE49-F238E27FC236}">
                <a16:creationId xmlns:a16="http://schemas.microsoft.com/office/drawing/2014/main" id="{28F8E121-0D74-4175-9FC5-E94B3170A06E}"/>
              </a:ext>
            </a:extLst>
          </p:cNvPr>
          <p:cNvCxnSpPr>
            <a:cxnSpLocks/>
            <a:stCxn id="10" idx="2"/>
            <a:endCxn id="9" idx="7"/>
          </p:cNvCxnSpPr>
          <p:nvPr/>
        </p:nvCxnSpPr>
        <p:spPr>
          <a:xfrm flipH="1">
            <a:off x="5174140" y="3441164"/>
            <a:ext cx="2623800" cy="200164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">
            <a:extLst>
              <a:ext uri="{FF2B5EF4-FFF2-40B4-BE49-F238E27FC236}">
                <a16:creationId xmlns:a16="http://schemas.microsoft.com/office/drawing/2014/main" id="{C89A035C-F375-4A31-9B82-6B7451089831}"/>
              </a:ext>
            </a:extLst>
          </p:cNvPr>
          <p:cNvCxnSpPr/>
          <p:nvPr/>
        </p:nvCxnSpPr>
        <p:spPr>
          <a:xfrm flipH="1">
            <a:off x="3287751" y="2029752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2CDAD0A-98E7-49B3-8EFC-D04A7D7EEA55}"/>
              </a:ext>
            </a:extLst>
          </p:cNvPr>
          <p:cNvSpPr txBox="1"/>
          <p:nvPr/>
        </p:nvSpPr>
        <p:spPr>
          <a:xfrm>
            <a:off x="7506789" y="1663337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>
                <a:solidFill>
                  <a:srgbClr val="FFFF00"/>
                </a:solidFill>
              </a:rPr>
              <a:t>Unirected</a:t>
            </a:r>
            <a:r>
              <a:rPr lang="en-US" altLang="zh-TW" b="1" dirty="0">
                <a:solidFill>
                  <a:srgbClr val="FFFF00"/>
                </a:solidFill>
              </a:rPr>
              <a:t> graphs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51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Graphs</a:t>
            </a:r>
            <a:endParaRPr lang="hu-HU" b="1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6F6DF6-E574-43DC-869C-EA023F490D84}"/>
              </a:ext>
            </a:extLst>
          </p:cNvPr>
          <p:cNvSpPr/>
          <p:nvPr/>
        </p:nvSpPr>
        <p:spPr>
          <a:xfrm>
            <a:off x="1062679" y="3434034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BD852C-D4C4-4281-99AF-6A73BD622D05}"/>
              </a:ext>
            </a:extLst>
          </p:cNvPr>
          <p:cNvSpPr/>
          <p:nvPr/>
        </p:nvSpPr>
        <p:spPr>
          <a:xfrm>
            <a:off x="3155087" y="174116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17421-7865-4031-97B1-AEE0A1630239}"/>
              </a:ext>
            </a:extLst>
          </p:cNvPr>
          <p:cNvSpPr/>
          <p:nvPr/>
        </p:nvSpPr>
        <p:spPr>
          <a:xfrm>
            <a:off x="3592756" y="3429000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0AEFCD-43ED-41EE-B941-B0E74507FAEF}"/>
              </a:ext>
            </a:extLst>
          </p:cNvPr>
          <p:cNvSpPr/>
          <p:nvPr/>
        </p:nvSpPr>
        <p:spPr>
          <a:xfrm>
            <a:off x="2872943" y="5584110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A0F80A-26A3-4B1F-B304-1E9B5DB0C5C6}"/>
              </a:ext>
            </a:extLst>
          </p:cNvPr>
          <p:cNvSpPr/>
          <p:nvPr/>
        </p:nvSpPr>
        <p:spPr>
          <a:xfrm>
            <a:off x="6108477" y="332907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6">
            <a:extLst>
              <a:ext uri="{FF2B5EF4-FFF2-40B4-BE49-F238E27FC236}">
                <a16:creationId xmlns:a16="http://schemas.microsoft.com/office/drawing/2014/main" id="{86507FD6-4AE5-45D6-8A6A-F9594CC484C4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1779370" y="3787346"/>
            <a:ext cx="1813386" cy="503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CA87CC46-968E-4553-A078-DB066E40B82F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674413" y="4045768"/>
            <a:ext cx="1303487" cy="164329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FD3DFD6D-ACFB-493B-91D7-B1FADCD6C5D2}"/>
              </a:ext>
            </a:extLst>
          </p:cNvPr>
          <p:cNvCxnSpPr/>
          <p:nvPr/>
        </p:nvCxnSpPr>
        <p:spPr>
          <a:xfrm flipV="1">
            <a:off x="3357983" y="4131198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9">
            <a:extLst>
              <a:ext uri="{FF2B5EF4-FFF2-40B4-BE49-F238E27FC236}">
                <a16:creationId xmlns:a16="http://schemas.microsoft.com/office/drawing/2014/main" id="{28F8E121-0D74-4175-9FC5-E94B3170A06E}"/>
              </a:ext>
            </a:extLst>
          </p:cNvPr>
          <p:cNvCxnSpPr>
            <a:cxnSpLocks/>
            <a:stCxn id="10" idx="2"/>
            <a:endCxn id="9" idx="7"/>
          </p:cNvCxnSpPr>
          <p:nvPr/>
        </p:nvCxnSpPr>
        <p:spPr>
          <a:xfrm flipH="1">
            <a:off x="3484677" y="3687423"/>
            <a:ext cx="2623800" cy="200164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">
            <a:extLst>
              <a:ext uri="{FF2B5EF4-FFF2-40B4-BE49-F238E27FC236}">
                <a16:creationId xmlns:a16="http://schemas.microsoft.com/office/drawing/2014/main" id="{C89A035C-F375-4A31-9B82-6B7451089831}"/>
              </a:ext>
            </a:extLst>
          </p:cNvPr>
          <p:cNvCxnSpPr/>
          <p:nvPr/>
        </p:nvCxnSpPr>
        <p:spPr>
          <a:xfrm flipH="1">
            <a:off x="1598288" y="2276011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0D764B-5C92-47F4-9E73-5975A1829439}"/>
              </a:ext>
            </a:extLst>
          </p:cNvPr>
          <p:cNvSpPr txBox="1"/>
          <p:nvPr/>
        </p:nvSpPr>
        <p:spPr>
          <a:xfrm>
            <a:off x="5057328" y="1570006"/>
            <a:ext cx="56605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How to model them in programming languages?</a:t>
            </a:r>
          </a:p>
          <a:p>
            <a:endParaRPr lang="en-US" altLang="zh-TW" dirty="0"/>
          </a:p>
          <a:p>
            <a:r>
              <a:rPr lang="en-US" altLang="zh-TW" dirty="0"/>
              <a:t>	</a:t>
            </a:r>
            <a:r>
              <a:rPr lang="en-US" altLang="zh-TW" b="1" dirty="0">
                <a:solidFill>
                  <a:srgbClr val="FFFF00"/>
                </a:solidFill>
              </a:rPr>
              <a:t>1) adjacency matrices</a:t>
            </a:r>
          </a:p>
          <a:p>
            <a:r>
              <a:rPr lang="en-US" altLang="zh-TW" b="1" dirty="0">
                <a:solidFill>
                  <a:srgbClr val="FFFF00"/>
                </a:solidFill>
              </a:rPr>
              <a:t>	2) edge list representation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51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Graphs</a:t>
            </a:r>
            <a:endParaRPr lang="hu-HU" b="1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6F6DF6-E574-43DC-869C-EA023F490D84}"/>
              </a:ext>
            </a:extLst>
          </p:cNvPr>
          <p:cNvSpPr/>
          <p:nvPr/>
        </p:nvSpPr>
        <p:spPr>
          <a:xfrm>
            <a:off x="1062679" y="3434034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BD852C-D4C4-4281-99AF-6A73BD622D05}"/>
              </a:ext>
            </a:extLst>
          </p:cNvPr>
          <p:cNvSpPr/>
          <p:nvPr/>
        </p:nvSpPr>
        <p:spPr>
          <a:xfrm>
            <a:off x="3155087" y="174116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17421-7865-4031-97B1-AEE0A1630239}"/>
              </a:ext>
            </a:extLst>
          </p:cNvPr>
          <p:cNvSpPr/>
          <p:nvPr/>
        </p:nvSpPr>
        <p:spPr>
          <a:xfrm>
            <a:off x="3592756" y="3429000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0AEFCD-43ED-41EE-B941-B0E74507FAEF}"/>
              </a:ext>
            </a:extLst>
          </p:cNvPr>
          <p:cNvSpPr/>
          <p:nvPr/>
        </p:nvSpPr>
        <p:spPr>
          <a:xfrm>
            <a:off x="2872943" y="5584110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A0F80A-26A3-4B1F-B304-1E9B5DB0C5C6}"/>
              </a:ext>
            </a:extLst>
          </p:cNvPr>
          <p:cNvSpPr/>
          <p:nvPr/>
        </p:nvSpPr>
        <p:spPr>
          <a:xfrm>
            <a:off x="6108477" y="332907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6">
            <a:extLst>
              <a:ext uri="{FF2B5EF4-FFF2-40B4-BE49-F238E27FC236}">
                <a16:creationId xmlns:a16="http://schemas.microsoft.com/office/drawing/2014/main" id="{86507FD6-4AE5-45D6-8A6A-F9594CC484C4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1779370" y="3787346"/>
            <a:ext cx="1813386" cy="503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CA87CC46-968E-4553-A078-DB066E40B82F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674413" y="4045768"/>
            <a:ext cx="1303487" cy="164329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FD3DFD6D-ACFB-493B-91D7-B1FADCD6C5D2}"/>
              </a:ext>
            </a:extLst>
          </p:cNvPr>
          <p:cNvCxnSpPr/>
          <p:nvPr/>
        </p:nvCxnSpPr>
        <p:spPr>
          <a:xfrm flipV="1">
            <a:off x="3357983" y="4131198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9">
            <a:extLst>
              <a:ext uri="{FF2B5EF4-FFF2-40B4-BE49-F238E27FC236}">
                <a16:creationId xmlns:a16="http://schemas.microsoft.com/office/drawing/2014/main" id="{28F8E121-0D74-4175-9FC5-E94B3170A06E}"/>
              </a:ext>
            </a:extLst>
          </p:cNvPr>
          <p:cNvCxnSpPr>
            <a:cxnSpLocks/>
            <a:stCxn id="10" idx="2"/>
            <a:endCxn id="9" idx="7"/>
          </p:cNvCxnSpPr>
          <p:nvPr/>
        </p:nvCxnSpPr>
        <p:spPr>
          <a:xfrm flipH="1">
            <a:off x="3484677" y="3687423"/>
            <a:ext cx="2623800" cy="200164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">
            <a:extLst>
              <a:ext uri="{FF2B5EF4-FFF2-40B4-BE49-F238E27FC236}">
                <a16:creationId xmlns:a16="http://schemas.microsoft.com/office/drawing/2014/main" id="{C89A035C-F375-4A31-9B82-6B7451089831}"/>
              </a:ext>
            </a:extLst>
          </p:cNvPr>
          <p:cNvCxnSpPr/>
          <p:nvPr/>
        </p:nvCxnSpPr>
        <p:spPr>
          <a:xfrm flipH="1">
            <a:off x="1598288" y="2276011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0D764B-5C92-47F4-9E73-5975A1829439}"/>
              </a:ext>
            </a:extLst>
          </p:cNvPr>
          <p:cNvSpPr txBox="1"/>
          <p:nvPr/>
        </p:nvSpPr>
        <p:spPr>
          <a:xfrm>
            <a:off x="4595705" y="923832"/>
            <a:ext cx="599800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Adjacency matrices</a:t>
            </a:r>
          </a:p>
          <a:p>
            <a:endParaRPr lang="en-US" altLang="zh-TW" sz="1600" dirty="0"/>
          </a:p>
          <a:p>
            <a:r>
              <a:rPr lang="en-US" altLang="zh-TW" sz="1600" dirty="0"/>
              <a:t>We have an A matrix constructed out of the vertices of the graph:</a:t>
            </a:r>
          </a:p>
          <a:p>
            <a:endParaRPr lang="en-US" altLang="zh-TW" sz="1600" dirty="0">
              <a:sym typeface="Wingdings" panose="05000000000000000000" pitchFamily="2" charset="2"/>
            </a:endParaRPr>
          </a:p>
          <a:p>
            <a:pPr marL="627063" indent="-269875">
              <a:buFont typeface="Arial" panose="020B0604020202020204" pitchFamily="34" charset="0"/>
              <a:buChar char="•"/>
            </a:pPr>
            <a:r>
              <a:rPr lang="en-US" altLang="zh-TW" sz="1600" dirty="0">
                <a:sym typeface="Wingdings" panose="05000000000000000000" pitchFamily="2" charset="2"/>
              </a:rPr>
              <a:t>the </a:t>
            </a:r>
            <a:r>
              <a:rPr lang="en-US" altLang="zh-TW" sz="1600" b="1" dirty="0">
                <a:sym typeface="Wingdings" panose="05000000000000000000" pitchFamily="2" charset="2"/>
              </a:rPr>
              <a:t>A(</a:t>
            </a:r>
            <a:r>
              <a:rPr lang="en-US" altLang="zh-TW" sz="1600" b="1" dirty="0" err="1">
                <a:sym typeface="Wingdings" panose="05000000000000000000" pitchFamily="2" charset="2"/>
              </a:rPr>
              <a:t>i,j</a:t>
            </a:r>
            <a:r>
              <a:rPr lang="en-US" altLang="zh-TW" sz="1600" b="1" dirty="0">
                <a:sym typeface="Wingdings" panose="05000000000000000000" pitchFamily="2" charset="2"/>
              </a:rPr>
              <a:t>)</a:t>
            </a:r>
            <a:r>
              <a:rPr lang="en-US" altLang="zh-TW" sz="1600" dirty="0">
                <a:sym typeface="Wingdings" panose="05000000000000000000" pitchFamily="2" charset="2"/>
              </a:rPr>
              <a:t> value in the matrix is </a:t>
            </a:r>
            <a:r>
              <a:rPr lang="en-US" altLang="zh-TW" sz="1600" b="1" dirty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en-US" altLang="zh-TW" sz="1600" dirty="0">
                <a:sym typeface="Wingdings" panose="05000000000000000000" pitchFamily="2" charset="2"/>
              </a:rPr>
              <a:t> if there is a connection between node I and node j</a:t>
            </a:r>
          </a:p>
          <a:p>
            <a:pPr marL="627063" indent="-269875">
              <a:buFont typeface="Arial" panose="020B0604020202020204" pitchFamily="34" charset="0"/>
              <a:buChar char="•"/>
            </a:pPr>
            <a:r>
              <a:rPr lang="en-US" altLang="zh-TW" sz="1600" dirty="0">
                <a:sym typeface="Wingdings" panose="05000000000000000000" pitchFamily="2" charset="2"/>
              </a:rPr>
              <a:t>Otherwise </a:t>
            </a:r>
            <a:r>
              <a:rPr lang="en-US" altLang="zh-TW" sz="1600" b="1" dirty="0">
                <a:sym typeface="Wingdings" panose="05000000000000000000" pitchFamily="2" charset="2"/>
              </a:rPr>
              <a:t>A(</a:t>
            </a:r>
            <a:r>
              <a:rPr lang="en-US" altLang="zh-TW" sz="1600" b="1" dirty="0" err="1">
                <a:sym typeface="Wingdings" panose="05000000000000000000" pitchFamily="2" charset="2"/>
              </a:rPr>
              <a:t>i,j</a:t>
            </a:r>
            <a:r>
              <a:rPr lang="en-US" altLang="zh-TW" sz="1600" b="1" dirty="0">
                <a:sym typeface="Wingdings" panose="05000000000000000000" pitchFamily="2" charset="2"/>
              </a:rPr>
              <a:t>)</a:t>
            </a:r>
            <a:r>
              <a:rPr lang="en-US" altLang="zh-TW" sz="1600" dirty="0">
                <a:sym typeface="Wingdings" panose="05000000000000000000" pitchFamily="2" charset="2"/>
              </a:rPr>
              <a:t> is </a:t>
            </a:r>
            <a:r>
              <a:rPr lang="en-US" altLang="zh-TW" sz="1600" b="1" dirty="0">
                <a:solidFill>
                  <a:srgbClr val="FFFF00"/>
                </a:solidFill>
                <a:sym typeface="Wingdings" panose="05000000000000000000" pitchFamily="2" charset="2"/>
              </a:rPr>
              <a:t>0</a:t>
            </a:r>
            <a:endParaRPr lang="en-US" altLang="zh-TW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591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Graphs</a:t>
            </a:r>
            <a:endParaRPr lang="hu-HU" b="1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6F6DF6-E574-43DC-869C-EA023F490D84}"/>
              </a:ext>
            </a:extLst>
          </p:cNvPr>
          <p:cNvSpPr/>
          <p:nvPr/>
        </p:nvSpPr>
        <p:spPr>
          <a:xfrm>
            <a:off x="1062679" y="3434034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BD852C-D4C4-4281-99AF-6A73BD622D05}"/>
              </a:ext>
            </a:extLst>
          </p:cNvPr>
          <p:cNvSpPr/>
          <p:nvPr/>
        </p:nvSpPr>
        <p:spPr>
          <a:xfrm>
            <a:off x="3155087" y="174116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17421-7865-4031-97B1-AEE0A1630239}"/>
              </a:ext>
            </a:extLst>
          </p:cNvPr>
          <p:cNvSpPr/>
          <p:nvPr/>
        </p:nvSpPr>
        <p:spPr>
          <a:xfrm>
            <a:off x="3592756" y="3429000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0AEFCD-43ED-41EE-B941-B0E74507FAEF}"/>
              </a:ext>
            </a:extLst>
          </p:cNvPr>
          <p:cNvSpPr/>
          <p:nvPr/>
        </p:nvSpPr>
        <p:spPr>
          <a:xfrm>
            <a:off x="2872943" y="5584110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A0F80A-26A3-4B1F-B304-1E9B5DB0C5C6}"/>
              </a:ext>
            </a:extLst>
          </p:cNvPr>
          <p:cNvSpPr/>
          <p:nvPr/>
        </p:nvSpPr>
        <p:spPr>
          <a:xfrm>
            <a:off x="6108477" y="332907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6">
            <a:extLst>
              <a:ext uri="{FF2B5EF4-FFF2-40B4-BE49-F238E27FC236}">
                <a16:creationId xmlns:a16="http://schemas.microsoft.com/office/drawing/2014/main" id="{86507FD6-4AE5-45D6-8A6A-F9594CC484C4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1779370" y="3787346"/>
            <a:ext cx="1813386" cy="503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CA87CC46-968E-4553-A078-DB066E40B82F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674413" y="4045768"/>
            <a:ext cx="1303487" cy="164329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FD3DFD6D-ACFB-493B-91D7-B1FADCD6C5D2}"/>
              </a:ext>
            </a:extLst>
          </p:cNvPr>
          <p:cNvCxnSpPr/>
          <p:nvPr/>
        </p:nvCxnSpPr>
        <p:spPr>
          <a:xfrm flipV="1">
            <a:off x="3357983" y="4131198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9">
            <a:extLst>
              <a:ext uri="{FF2B5EF4-FFF2-40B4-BE49-F238E27FC236}">
                <a16:creationId xmlns:a16="http://schemas.microsoft.com/office/drawing/2014/main" id="{28F8E121-0D74-4175-9FC5-E94B3170A06E}"/>
              </a:ext>
            </a:extLst>
          </p:cNvPr>
          <p:cNvCxnSpPr>
            <a:cxnSpLocks/>
            <a:stCxn id="10" idx="2"/>
            <a:endCxn id="9" idx="7"/>
          </p:cNvCxnSpPr>
          <p:nvPr/>
        </p:nvCxnSpPr>
        <p:spPr>
          <a:xfrm flipH="1">
            <a:off x="3484677" y="3687423"/>
            <a:ext cx="2623800" cy="200164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">
            <a:extLst>
              <a:ext uri="{FF2B5EF4-FFF2-40B4-BE49-F238E27FC236}">
                <a16:creationId xmlns:a16="http://schemas.microsoft.com/office/drawing/2014/main" id="{C89A035C-F375-4A31-9B82-6B7451089831}"/>
              </a:ext>
            </a:extLst>
          </p:cNvPr>
          <p:cNvCxnSpPr/>
          <p:nvPr/>
        </p:nvCxnSpPr>
        <p:spPr>
          <a:xfrm flipH="1">
            <a:off x="1598288" y="2276011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0D764B-5C92-47F4-9E73-5975A1829439}"/>
              </a:ext>
            </a:extLst>
          </p:cNvPr>
          <p:cNvSpPr txBox="1"/>
          <p:nvPr/>
        </p:nvSpPr>
        <p:spPr>
          <a:xfrm>
            <a:off x="4595705" y="923832"/>
            <a:ext cx="59980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Adjacency matrices</a:t>
            </a:r>
          </a:p>
          <a:p>
            <a:endParaRPr lang="en-US" altLang="zh-TW" sz="1600" b="1" dirty="0">
              <a:solidFill>
                <a:srgbClr val="FFFF00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3228180-585D-491C-8DF0-D39126F65E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33907"/>
              </p:ext>
            </p:extLst>
          </p:nvPr>
        </p:nvGraphicFramePr>
        <p:xfrm>
          <a:off x="7961267" y="2618135"/>
          <a:ext cx="3006970" cy="1854200"/>
        </p:xfrm>
        <a:graphic>
          <a:graphicData uri="http://schemas.openxmlformats.org/drawingml/2006/table">
            <a:tbl>
              <a:tblPr firstRow="1" bandRow="1"/>
              <a:tblGrid>
                <a:gridCol w="601394">
                  <a:extLst>
                    <a:ext uri="{9D8B030D-6E8A-4147-A177-3AD203B41FA5}">
                      <a16:colId xmlns:a16="http://schemas.microsoft.com/office/drawing/2014/main" val="56316584"/>
                    </a:ext>
                  </a:extLst>
                </a:gridCol>
                <a:gridCol w="601394">
                  <a:extLst>
                    <a:ext uri="{9D8B030D-6E8A-4147-A177-3AD203B41FA5}">
                      <a16:colId xmlns:a16="http://schemas.microsoft.com/office/drawing/2014/main" val="1972250804"/>
                    </a:ext>
                  </a:extLst>
                </a:gridCol>
                <a:gridCol w="601394">
                  <a:extLst>
                    <a:ext uri="{9D8B030D-6E8A-4147-A177-3AD203B41FA5}">
                      <a16:colId xmlns:a16="http://schemas.microsoft.com/office/drawing/2014/main" val="1539440059"/>
                    </a:ext>
                  </a:extLst>
                </a:gridCol>
                <a:gridCol w="601394">
                  <a:extLst>
                    <a:ext uri="{9D8B030D-6E8A-4147-A177-3AD203B41FA5}">
                      <a16:colId xmlns:a16="http://schemas.microsoft.com/office/drawing/2014/main" val="128752057"/>
                    </a:ext>
                  </a:extLst>
                </a:gridCol>
                <a:gridCol w="601394">
                  <a:extLst>
                    <a:ext uri="{9D8B030D-6E8A-4147-A177-3AD203B41FA5}">
                      <a16:colId xmlns:a16="http://schemas.microsoft.com/office/drawing/2014/main" val="12930660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87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2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5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80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65976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86DA3FA1-01D5-4028-87E9-5B394DBFDF76}"/>
              </a:ext>
            </a:extLst>
          </p:cNvPr>
          <p:cNvSpPr txBox="1"/>
          <p:nvPr/>
        </p:nvSpPr>
        <p:spPr>
          <a:xfrm>
            <a:off x="8064137" y="221246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E850D43-0789-4D79-946A-0666C158D17C}"/>
              </a:ext>
            </a:extLst>
          </p:cNvPr>
          <p:cNvSpPr txBox="1"/>
          <p:nvPr/>
        </p:nvSpPr>
        <p:spPr>
          <a:xfrm>
            <a:off x="8651895" y="220795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9B1F26B-C4CC-40DB-B205-5816A8ED34B3}"/>
              </a:ext>
            </a:extLst>
          </p:cNvPr>
          <p:cNvSpPr txBox="1"/>
          <p:nvPr/>
        </p:nvSpPr>
        <p:spPr>
          <a:xfrm>
            <a:off x="9286658" y="218938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C6D714C-33F7-4C1A-AE1B-3A16C7E21539}"/>
              </a:ext>
            </a:extLst>
          </p:cNvPr>
          <p:cNvSpPr txBox="1"/>
          <p:nvPr/>
        </p:nvSpPr>
        <p:spPr>
          <a:xfrm>
            <a:off x="7551603" y="258566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BE76C89-4E63-4811-9C9F-366FF4E873C3}"/>
              </a:ext>
            </a:extLst>
          </p:cNvPr>
          <p:cNvSpPr txBox="1"/>
          <p:nvPr/>
        </p:nvSpPr>
        <p:spPr>
          <a:xfrm>
            <a:off x="9872740" y="21893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C833BE3-DA91-4250-9824-B2BB52904D78}"/>
              </a:ext>
            </a:extLst>
          </p:cNvPr>
          <p:cNvSpPr txBox="1"/>
          <p:nvPr/>
        </p:nvSpPr>
        <p:spPr>
          <a:xfrm>
            <a:off x="10508153" y="219585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EC047D7-2107-440E-9017-D70EA03B89E2}"/>
              </a:ext>
            </a:extLst>
          </p:cNvPr>
          <p:cNvSpPr txBox="1"/>
          <p:nvPr/>
        </p:nvSpPr>
        <p:spPr>
          <a:xfrm>
            <a:off x="7594468" y="295974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7DC6885-DE73-4738-A9F3-B2CE30F02FB5}"/>
              </a:ext>
            </a:extLst>
          </p:cNvPr>
          <p:cNvSpPr txBox="1"/>
          <p:nvPr/>
        </p:nvSpPr>
        <p:spPr>
          <a:xfrm>
            <a:off x="7567457" y="33172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7023EE6-1B25-4DEF-BE56-C951610E0454}"/>
              </a:ext>
            </a:extLst>
          </p:cNvPr>
          <p:cNvSpPr txBox="1"/>
          <p:nvPr/>
        </p:nvSpPr>
        <p:spPr>
          <a:xfrm>
            <a:off x="7577247" y="375233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F793732-BB5E-4721-AF37-41661A81CE2F}"/>
              </a:ext>
            </a:extLst>
          </p:cNvPr>
          <p:cNvSpPr txBox="1"/>
          <p:nvPr/>
        </p:nvSpPr>
        <p:spPr>
          <a:xfrm>
            <a:off x="7577247" y="40996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859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b="1" u="sng" dirty="0"/>
              <a:t>Graphs</a:t>
            </a:r>
            <a:endParaRPr lang="hu-HU" b="1" u="sn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6F6DF6-E574-43DC-869C-EA023F490D84}"/>
              </a:ext>
            </a:extLst>
          </p:cNvPr>
          <p:cNvSpPr/>
          <p:nvPr/>
        </p:nvSpPr>
        <p:spPr>
          <a:xfrm>
            <a:off x="1062679" y="3434034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BD852C-D4C4-4281-99AF-6A73BD622D05}"/>
              </a:ext>
            </a:extLst>
          </p:cNvPr>
          <p:cNvSpPr/>
          <p:nvPr/>
        </p:nvSpPr>
        <p:spPr>
          <a:xfrm>
            <a:off x="3155087" y="1741161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617421-7865-4031-97B1-AEE0A1630239}"/>
              </a:ext>
            </a:extLst>
          </p:cNvPr>
          <p:cNvSpPr/>
          <p:nvPr/>
        </p:nvSpPr>
        <p:spPr>
          <a:xfrm>
            <a:off x="3592756" y="3429000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0AEFCD-43ED-41EE-B941-B0E74507FAEF}"/>
              </a:ext>
            </a:extLst>
          </p:cNvPr>
          <p:cNvSpPr/>
          <p:nvPr/>
        </p:nvSpPr>
        <p:spPr>
          <a:xfrm>
            <a:off x="2872943" y="5584110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A0F80A-26A3-4B1F-B304-1E9B5DB0C5C6}"/>
              </a:ext>
            </a:extLst>
          </p:cNvPr>
          <p:cNvSpPr/>
          <p:nvPr/>
        </p:nvSpPr>
        <p:spPr>
          <a:xfrm>
            <a:off x="6108477" y="3329077"/>
            <a:ext cx="716691" cy="716691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</a:t>
            </a:r>
            <a:endParaRPr lang="hu-HU" b="1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6">
            <a:extLst>
              <a:ext uri="{FF2B5EF4-FFF2-40B4-BE49-F238E27FC236}">
                <a16:creationId xmlns:a16="http://schemas.microsoft.com/office/drawing/2014/main" id="{86507FD6-4AE5-45D6-8A6A-F9594CC484C4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1779370" y="3787346"/>
            <a:ext cx="1813386" cy="503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9">
            <a:extLst>
              <a:ext uri="{FF2B5EF4-FFF2-40B4-BE49-F238E27FC236}">
                <a16:creationId xmlns:a16="http://schemas.microsoft.com/office/drawing/2014/main" id="{CA87CC46-968E-4553-A078-DB066E40B82F}"/>
              </a:ext>
            </a:extLst>
          </p:cNvPr>
          <p:cNvCxnSpPr>
            <a:stCxn id="6" idx="5"/>
            <a:endCxn id="9" idx="1"/>
          </p:cNvCxnSpPr>
          <p:nvPr/>
        </p:nvCxnSpPr>
        <p:spPr>
          <a:xfrm>
            <a:off x="1674413" y="4045768"/>
            <a:ext cx="1303487" cy="164329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FD3DFD6D-ACFB-493B-91D7-B1FADCD6C5D2}"/>
              </a:ext>
            </a:extLst>
          </p:cNvPr>
          <p:cNvCxnSpPr/>
          <p:nvPr/>
        </p:nvCxnSpPr>
        <p:spPr>
          <a:xfrm flipV="1">
            <a:off x="3357983" y="4131198"/>
            <a:ext cx="463302" cy="1472438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9">
            <a:extLst>
              <a:ext uri="{FF2B5EF4-FFF2-40B4-BE49-F238E27FC236}">
                <a16:creationId xmlns:a16="http://schemas.microsoft.com/office/drawing/2014/main" id="{28F8E121-0D74-4175-9FC5-E94B3170A06E}"/>
              </a:ext>
            </a:extLst>
          </p:cNvPr>
          <p:cNvCxnSpPr>
            <a:cxnSpLocks/>
            <a:stCxn id="10" idx="2"/>
            <a:endCxn id="9" idx="7"/>
          </p:cNvCxnSpPr>
          <p:nvPr/>
        </p:nvCxnSpPr>
        <p:spPr>
          <a:xfrm flipH="1">
            <a:off x="3484677" y="3687423"/>
            <a:ext cx="2623800" cy="2001644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37">
            <a:extLst>
              <a:ext uri="{FF2B5EF4-FFF2-40B4-BE49-F238E27FC236}">
                <a16:creationId xmlns:a16="http://schemas.microsoft.com/office/drawing/2014/main" id="{C89A035C-F375-4A31-9B82-6B7451089831}"/>
              </a:ext>
            </a:extLst>
          </p:cNvPr>
          <p:cNvCxnSpPr/>
          <p:nvPr/>
        </p:nvCxnSpPr>
        <p:spPr>
          <a:xfrm flipH="1">
            <a:off x="1598288" y="2276011"/>
            <a:ext cx="1585631" cy="1186096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FC0D764B-5C92-47F4-9E73-5975A1829439}"/>
              </a:ext>
            </a:extLst>
          </p:cNvPr>
          <p:cNvSpPr txBox="1"/>
          <p:nvPr/>
        </p:nvSpPr>
        <p:spPr>
          <a:xfrm>
            <a:off x="4595705" y="923832"/>
            <a:ext cx="599800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FF00"/>
                </a:solidFill>
              </a:rPr>
              <a:t>Edge list representation</a:t>
            </a:r>
          </a:p>
          <a:p>
            <a:endParaRPr lang="en-US" altLang="zh-TW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9D9243E-7975-43C9-B34E-99B3F7135797}"/>
              </a:ext>
            </a:extLst>
          </p:cNvPr>
          <p:cNvSpPr txBox="1"/>
          <p:nvPr/>
        </p:nvSpPr>
        <p:spPr>
          <a:xfrm>
            <a:off x="6268757" y="1893173"/>
            <a:ext cx="479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We create a </a:t>
            </a:r>
            <a:r>
              <a:rPr lang="en-US" altLang="zh-TW" sz="1600" b="1" dirty="0">
                <a:solidFill>
                  <a:srgbClr val="FFFF00"/>
                </a:solidFill>
              </a:rPr>
              <a:t>Vertex</a:t>
            </a:r>
            <a:r>
              <a:rPr lang="en-US" altLang="zh-TW" sz="1600" dirty="0"/>
              <a:t> class</a:t>
            </a:r>
          </a:p>
          <a:p>
            <a:r>
              <a:rPr lang="en-US" altLang="zh-TW" sz="1600" dirty="0">
                <a:sym typeface="Wingdings" panose="05000000000000000000" pitchFamily="2" charset="2"/>
              </a:rPr>
              <a:t>         It </a:t>
            </a:r>
            <a:r>
              <a:rPr lang="en-US" altLang="zh-TW" sz="1600" dirty="0">
                <a:solidFill>
                  <a:srgbClr val="FFFF00"/>
                </a:solidFill>
                <a:sym typeface="Wingdings" panose="05000000000000000000" pitchFamily="2" charset="2"/>
              </a:rPr>
              <a:t>stores the neighbors </a:t>
            </a:r>
            <a:r>
              <a:rPr lang="en-US" altLang="zh-TW" sz="1600" dirty="0">
                <a:sym typeface="Wingdings" panose="05000000000000000000" pitchFamily="2" charset="2"/>
              </a:rPr>
              <a:t>accordingly</a:t>
            </a:r>
            <a:endParaRPr lang="en-US" altLang="zh-TW" sz="16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D463600-096A-452F-9749-6BD775E2D183}"/>
              </a:ext>
            </a:extLst>
          </p:cNvPr>
          <p:cNvSpPr txBox="1"/>
          <p:nvPr/>
        </p:nvSpPr>
        <p:spPr>
          <a:xfrm>
            <a:off x="7139614" y="3036689"/>
            <a:ext cx="3273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class Vertex</a:t>
            </a:r>
          </a:p>
          <a:p>
            <a:endParaRPr lang="en-US" altLang="zh-TW" sz="1600" b="1" dirty="0"/>
          </a:p>
          <a:p>
            <a:r>
              <a:rPr lang="en-US" altLang="zh-TW" sz="1600" b="1" dirty="0"/>
              <a:t>      </a:t>
            </a:r>
            <a:r>
              <a:rPr lang="en-US" altLang="zh-TW" sz="1600" b="1" dirty="0" err="1"/>
              <a:t>vetexName</a:t>
            </a:r>
            <a:r>
              <a:rPr lang="en-US" altLang="zh-TW" sz="1600" b="1" dirty="0"/>
              <a:t>;</a:t>
            </a:r>
          </a:p>
          <a:p>
            <a:r>
              <a:rPr lang="en-US" altLang="zh-TW" sz="1600" b="1" dirty="0"/>
              <a:t>      visited;</a:t>
            </a:r>
          </a:p>
          <a:p>
            <a:r>
              <a:rPr lang="en-US" altLang="zh-TW" sz="1600" b="1" dirty="0"/>
              <a:t>      Vertex[]  neighbors;</a:t>
            </a:r>
          </a:p>
        </p:txBody>
      </p:sp>
    </p:spTree>
    <p:extLst>
      <p:ext uri="{BB962C8B-B14F-4D97-AF65-F5344CB8AC3E}">
        <p14:creationId xmlns:p14="http://schemas.microsoft.com/office/powerpoint/2010/main" val="22250219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4282</TotalTime>
  <Words>1051</Words>
  <Application>Microsoft Office PowerPoint</Application>
  <PresentationFormat>寬螢幕</PresentationFormat>
  <Paragraphs>419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0" baseType="lpstr">
      <vt:lpstr>新細明體</vt:lpstr>
      <vt:lpstr>Arial</vt:lpstr>
      <vt:lpstr>Century Gothic</vt:lpstr>
      <vt:lpstr>Wingdings</vt:lpstr>
      <vt:lpstr>Wingdings 3</vt:lpstr>
      <vt:lpstr>Ion</vt:lpstr>
      <vt:lpstr>GRAPH ALGORITHMS</vt:lpstr>
      <vt:lpstr>Graphs</vt:lpstr>
      <vt:lpstr>Graphs Applications</vt:lpstr>
      <vt:lpstr>Graphs</vt:lpstr>
      <vt:lpstr>Graphs</vt:lpstr>
      <vt:lpstr>Graphs</vt:lpstr>
      <vt:lpstr>Graphs</vt:lpstr>
      <vt:lpstr>Graphs</vt:lpstr>
      <vt:lpstr>Graphs</vt:lpstr>
      <vt:lpstr>BREADTH FIRST SEARCH</vt:lpstr>
      <vt:lpstr>Breadth-first search</vt:lpstr>
      <vt:lpstr>Breadth-first search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Applications</vt:lpstr>
      <vt:lpstr>BFS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Daniel</cp:lastModifiedBy>
  <cp:revision>68</cp:revision>
  <dcterms:created xsi:type="dcterms:W3CDTF">2015-02-11T17:35:44Z</dcterms:created>
  <dcterms:modified xsi:type="dcterms:W3CDTF">2019-12-17T20:19:35Z</dcterms:modified>
</cp:coreProperties>
</file>