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40" r:id="rId2"/>
    <p:sldId id="257" r:id="rId3"/>
    <p:sldId id="298" r:id="rId4"/>
    <p:sldId id="259" r:id="rId5"/>
    <p:sldId id="260" r:id="rId6"/>
    <p:sldId id="261" r:id="rId7"/>
    <p:sldId id="275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6" r:id="rId22"/>
    <p:sldId id="278" r:id="rId23"/>
    <p:sldId id="277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341" r:id="rId41"/>
    <p:sldId id="343" r:id="rId42"/>
    <p:sldId id="342" r:id="rId43"/>
    <p:sldId id="344" r:id="rId44"/>
    <p:sldId id="345" r:id="rId45"/>
    <p:sldId id="346" r:id="rId46"/>
    <p:sldId id="347" r:id="rId4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22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2019. 12. 17.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79245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2019. 12. 17.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2397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2019. 12. 17.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4196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2019. 12. 17.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37175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2019. 12. 17.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12186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2019. 12. 17.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020951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2019. 12. 17.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18373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2019. 12. 17.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66906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2019. 12. 17.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70402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2019. 12. 17.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18394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2019. 12. 17.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52166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2019. 12. 17.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994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2019. 12. 17.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5988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2019. 12. 17.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6171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2019. 12. 17.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60555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2019. 12. 17.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1658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4650F-0A73-40D2-BE64-CABF968FEF09}" type="datetimeFigureOut">
              <a:rPr lang="hu-HU" smtClean="0"/>
              <a:t>2019. 12. 17.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2920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684650F-0A73-40D2-BE64-CABF968FEF09}" type="datetimeFigureOut">
              <a:rPr lang="hu-HU" smtClean="0"/>
              <a:t>2019. 12. 17.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B0924-D930-4F02-977B-C364C062303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44805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b="1" dirty="0"/>
              <a:t>DEPTH FIRST SEARCH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b="1" dirty="0" err="1"/>
              <a:t>dfs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428932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849654" y="1415441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152390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983254" y="403755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3459271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2482240" y="5114794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849654" y="2901863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9217068" y="287263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2482240" y="290186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858021" y="2056939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491152" y="2056939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225435" y="2167003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528171" y="3543361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123738" y="3543361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858021" y="4679054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359035" y="3514134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zövegdoboz 33"/>
          <p:cNvSpPr txBox="1"/>
          <p:nvPr/>
        </p:nvSpPr>
        <p:spPr>
          <a:xfrm>
            <a:off x="466699" y="659046"/>
            <a:ext cx="2874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Recursively</a:t>
            </a:r>
            <a:r>
              <a:rPr lang="hu-HU" dirty="0"/>
              <a:t> </a:t>
            </a:r>
            <a:r>
              <a:rPr lang="hu-HU" dirty="0" err="1"/>
              <a:t>check</a:t>
            </a:r>
            <a:r>
              <a:rPr lang="hu-HU" dirty="0"/>
              <a:t> </a:t>
            </a:r>
            <a:r>
              <a:rPr lang="hu-HU" dirty="0" err="1"/>
              <a:t>every</a:t>
            </a:r>
            <a:endParaRPr lang="hu-HU" dirty="0"/>
          </a:p>
          <a:p>
            <a:r>
              <a:rPr lang="hu-HU" dirty="0" err="1"/>
              <a:t>unmarked</a:t>
            </a:r>
            <a:r>
              <a:rPr lang="hu-HU" dirty="0"/>
              <a:t> </a:t>
            </a:r>
            <a:r>
              <a:rPr lang="hu-HU" dirty="0" err="1"/>
              <a:t>vertices</a:t>
            </a:r>
            <a:r>
              <a:rPr lang="hu-HU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785991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849654" y="1415441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152390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983254" y="403755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3459271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2482240" y="5114794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849654" y="2901863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9217068" y="287263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2482240" y="290186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858021" y="2056939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491152" y="2056939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225435" y="2167003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528171" y="3543361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123738" y="3543361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858021" y="4679054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359035" y="3514134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zövegdoboz 33"/>
          <p:cNvSpPr txBox="1"/>
          <p:nvPr/>
        </p:nvSpPr>
        <p:spPr>
          <a:xfrm>
            <a:off x="466699" y="659046"/>
            <a:ext cx="2874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Recursively</a:t>
            </a:r>
            <a:r>
              <a:rPr lang="hu-HU" dirty="0"/>
              <a:t> </a:t>
            </a:r>
            <a:r>
              <a:rPr lang="hu-HU" dirty="0" err="1"/>
              <a:t>check</a:t>
            </a:r>
            <a:r>
              <a:rPr lang="hu-HU" dirty="0"/>
              <a:t> </a:t>
            </a:r>
            <a:r>
              <a:rPr lang="hu-HU" dirty="0" err="1"/>
              <a:t>every</a:t>
            </a:r>
            <a:endParaRPr lang="hu-HU" dirty="0"/>
          </a:p>
          <a:p>
            <a:r>
              <a:rPr lang="hu-HU" dirty="0" err="1"/>
              <a:t>unmarked</a:t>
            </a:r>
            <a:r>
              <a:rPr lang="hu-HU" dirty="0"/>
              <a:t> </a:t>
            </a:r>
            <a:r>
              <a:rPr lang="hu-HU" dirty="0" err="1"/>
              <a:t>vertices</a:t>
            </a:r>
            <a:r>
              <a:rPr lang="hu-HU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264282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849654" y="1415441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152390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983254" y="403755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3459271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2482240" y="5114794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849654" y="2901863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9217068" y="287263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2482240" y="290186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858021" y="2056939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491152" y="2056939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225435" y="2167003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528171" y="3543361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123738" y="3543361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858021" y="4679054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359035" y="3514134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zövegdoboz 33"/>
          <p:cNvSpPr txBox="1"/>
          <p:nvPr/>
        </p:nvSpPr>
        <p:spPr>
          <a:xfrm>
            <a:off x="466699" y="659046"/>
            <a:ext cx="2874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Recursively</a:t>
            </a:r>
            <a:r>
              <a:rPr lang="hu-HU" dirty="0"/>
              <a:t> </a:t>
            </a:r>
            <a:r>
              <a:rPr lang="hu-HU" dirty="0" err="1"/>
              <a:t>check</a:t>
            </a:r>
            <a:r>
              <a:rPr lang="hu-HU" dirty="0"/>
              <a:t> </a:t>
            </a:r>
            <a:r>
              <a:rPr lang="hu-HU" dirty="0" err="1"/>
              <a:t>every</a:t>
            </a:r>
            <a:endParaRPr lang="hu-HU" dirty="0"/>
          </a:p>
          <a:p>
            <a:r>
              <a:rPr lang="hu-HU" dirty="0" err="1"/>
              <a:t>unmarked</a:t>
            </a:r>
            <a:r>
              <a:rPr lang="hu-HU" dirty="0"/>
              <a:t> </a:t>
            </a:r>
            <a:r>
              <a:rPr lang="hu-HU" dirty="0" err="1"/>
              <a:t>vertices</a:t>
            </a:r>
            <a:r>
              <a:rPr lang="hu-HU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9711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849654" y="1415441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152390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983254" y="403755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3459271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2482240" y="5114794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849654" y="2901863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9217068" y="287263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2482240" y="290186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858021" y="2056939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491152" y="2056939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225435" y="2167003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528171" y="3543361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123738" y="3543361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858021" y="4679054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359035" y="3514134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zövegdoboz 33"/>
          <p:cNvSpPr txBox="1"/>
          <p:nvPr/>
        </p:nvSpPr>
        <p:spPr>
          <a:xfrm>
            <a:off x="466699" y="659046"/>
            <a:ext cx="2874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Recursively</a:t>
            </a:r>
            <a:r>
              <a:rPr lang="hu-HU" dirty="0"/>
              <a:t> </a:t>
            </a:r>
            <a:r>
              <a:rPr lang="hu-HU" dirty="0" err="1"/>
              <a:t>check</a:t>
            </a:r>
            <a:r>
              <a:rPr lang="hu-HU" dirty="0"/>
              <a:t> </a:t>
            </a:r>
            <a:r>
              <a:rPr lang="hu-HU" dirty="0" err="1"/>
              <a:t>every</a:t>
            </a:r>
            <a:endParaRPr lang="hu-HU" dirty="0"/>
          </a:p>
          <a:p>
            <a:r>
              <a:rPr lang="hu-HU" dirty="0" err="1"/>
              <a:t>unmarked</a:t>
            </a:r>
            <a:r>
              <a:rPr lang="hu-HU" dirty="0"/>
              <a:t> </a:t>
            </a:r>
            <a:r>
              <a:rPr lang="hu-HU" dirty="0" err="1"/>
              <a:t>vertices</a:t>
            </a:r>
            <a:r>
              <a:rPr lang="hu-HU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697630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849654" y="1415441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152390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983254" y="403755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3459271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2482240" y="5114794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849654" y="2901863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9217068" y="287263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2482240" y="290186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858021" y="2056939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491152" y="2056939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225435" y="2167003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528171" y="3543361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123738" y="3543361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858021" y="4679054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359035" y="3514134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zövegdoboz 33"/>
          <p:cNvSpPr txBox="1"/>
          <p:nvPr/>
        </p:nvSpPr>
        <p:spPr>
          <a:xfrm>
            <a:off x="466699" y="659046"/>
            <a:ext cx="2874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Recursively</a:t>
            </a:r>
            <a:r>
              <a:rPr lang="hu-HU" dirty="0"/>
              <a:t> </a:t>
            </a:r>
            <a:r>
              <a:rPr lang="hu-HU" dirty="0" err="1"/>
              <a:t>check</a:t>
            </a:r>
            <a:r>
              <a:rPr lang="hu-HU" dirty="0"/>
              <a:t> </a:t>
            </a:r>
            <a:r>
              <a:rPr lang="hu-HU" dirty="0" err="1"/>
              <a:t>every</a:t>
            </a:r>
            <a:endParaRPr lang="hu-HU" dirty="0"/>
          </a:p>
          <a:p>
            <a:r>
              <a:rPr lang="hu-HU" dirty="0" err="1"/>
              <a:t>unmarked</a:t>
            </a:r>
            <a:r>
              <a:rPr lang="hu-HU" dirty="0"/>
              <a:t> </a:t>
            </a:r>
            <a:r>
              <a:rPr lang="hu-HU" dirty="0" err="1"/>
              <a:t>vertices</a:t>
            </a:r>
            <a:r>
              <a:rPr lang="hu-HU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856224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849654" y="1415441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152390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983254" y="403755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3459271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2482240" y="5114794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849654" y="2901863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9217068" y="287263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2482240" y="290186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858021" y="2056939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491152" y="2056939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225435" y="2167003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528171" y="3543361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123738" y="3543361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858021" y="4679054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359035" y="3514134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zövegdoboz 33"/>
          <p:cNvSpPr txBox="1"/>
          <p:nvPr/>
        </p:nvSpPr>
        <p:spPr>
          <a:xfrm>
            <a:off x="466699" y="659046"/>
            <a:ext cx="2874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Recursively</a:t>
            </a:r>
            <a:r>
              <a:rPr lang="hu-HU" dirty="0"/>
              <a:t> </a:t>
            </a:r>
            <a:r>
              <a:rPr lang="hu-HU" dirty="0" err="1"/>
              <a:t>check</a:t>
            </a:r>
            <a:r>
              <a:rPr lang="hu-HU" dirty="0"/>
              <a:t> </a:t>
            </a:r>
            <a:r>
              <a:rPr lang="hu-HU" dirty="0" err="1"/>
              <a:t>every</a:t>
            </a:r>
            <a:endParaRPr lang="hu-HU" dirty="0"/>
          </a:p>
          <a:p>
            <a:r>
              <a:rPr lang="hu-HU" dirty="0" err="1"/>
              <a:t>unmarked</a:t>
            </a:r>
            <a:r>
              <a:rPr lang="hu-HU" dirty="0"/>
              <a:t> </a:t>
            </a:r>
            <a:r>
              <a:rPr lang="hu-HU" dirty="0" err="1"/>
              <a:t>vertices</a:t>
            </a:r>
            <a:r>
              <a:rPr lang="hu-HU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10287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849654" y="1415441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152390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983254" y="403755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3459271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2482240" y="5114794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849654" y="290186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9217068" y="287263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2482240" y="290186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858021" y="2056939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491152" y="2056939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225435" y="2167003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528171" y="3543361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123738" y="3543361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858021" y="4679054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359035" y="3514134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zövegdoboz 33"/>
          <p:cNvSpPr txBox="1"/>
          <p:nvPr/>
        </p:nvSpPr>
        <p:spPr>
          <a:xfrm>
            <a:off x="466699" y="659046"/>
            <a:ext cx="2874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Recursively</a:t>
            </a:r>
            <a:r>
              <a:rPr lang="hu-HU" dirty="0"/>
              <a:t> </a:t>
            </a:r>
            <a:r>
              <a:rPr lang="hu-HU" dirty="0" err="1"/>
              <a:t>check</a:t>
            </a:r>
            <a:r>
              <a:rPr lang="hu-HU" dirty="0"/>
              <a:t> </a:t>
            </a:r>
            <a:r>
              <a:rPr lang="hu-HU" dirty="0" err="1"/>
              <a:t>every</a:t>
            </a:r>
            <a:endParaRPr lang="hu-HU" dirty="0"/>
          </a:p>
          <a:p>
            <a:r>
              <a:rPr lang="hu-HU" dirty="0" err="1"/>
              <a:t>unmarked</a:t>
            </a:r>
            <a:r>
              <a:rPr lang="hu-HU" dirty="0"/>
              <a:t> </a:t>
            </a:r>
            <a:r>
              <a:rPr lang="hu-HU" dirty="0" err="1"/>
              <a:t>vertices</a:t>
            </a:r>
            <a:r>
              <a:rPr lang="hu-HU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98789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849654" y="1415441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152390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983254" y="403755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3459271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2482240" y="5114794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849654" y="290186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9217068" y="287263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2482240" y="290186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858021" y="2056939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491152" y="2056939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225435" y="2167003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528171" y="3543361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123738" y="3543361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858021" y="4679054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359035" y="3514134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zövegdoboz 33"/>
          <p:cNvSpPr txBox="1"/>
          <p:nvPr/>
        </p:nvSpPr>
        <p:spPr>
          <a:xfrm>
            <a:off x="466699" y="659046"/>
            <a:ext cx="2874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Recursively</a:t>
            </a:r>
            <a:r>
              <a:rPr lang="hu-HU" dirty="0"/>
              <a:t> </a:t>
            </a:r>
            <a:r>
              <a:rPr lang="hu-HU" dirty="0" err="1"/>
              <a:t>check</a:t>
            </a:r>
            <a:r>
              <a:rPr lang="hu-HU" dirty="0"/>
              <a:t> </a:t>
            </a:r>
            <a:r>
              <a:rPr lang="hu-HU" dirty="0" err="1"/>
              <a:t>every</a:t>
            </a:r>
            <a:endParaRPr lang="hu-HU" dirty="0"/>
          </a:p>
          <a:p>
            <a:r>
              <a:rPr lang="hu-HU" dirty="0" err="1"/>
              <a:t>unmarked</a:t>
            </a:r>
            <a:r>
              <a:rPr lang="hu-HU" dirty="0"/>
              <a:t> </a:t>
            </a:r>
            <a:r>
              <a:rPr lang="hu-HU" dirty="0" err="1"/>
              <a:t>vertices</a:t>
            </a:r>
            <a:r>
              <a:rPr lang="hu-HU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660082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849654" y="1415441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152390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983254" y="403755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3459271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2482240" y="5114794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849654" y="290186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9217068" y="287263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2482240" y="290186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858021" y="2056939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491152" y="2056939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225435" y="2167003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528171" y="3543361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123738" y="3543361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858021" y="4679054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359035" y="3514134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zövegdoboz 33"/>
          <p:cNvSpPr txBox="1"/>
          <p:nvPr/>
        </p:nvSpPr>
        <p:spPr>
          <a:xfrm>
            <a:off x="466699" y="659046"/>
            <a:ext cx="2874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Recursively</a:t>
            </a:r>
            <a:r>
              <a:rPr lang="hu-HU" dirty="0"/>
              <a:t> </a:t>
            </a:r>
            <a:r>
              <a:rPr lang="hu-HU" dirty="0" err="1"/>
              <a:t>check</a:t>
            </a:r>
            <a:r>
              <a:rPr lang="hu-HU" dirty="0"/>
              <a:t> </a:t>
            </a:r>
            <a:r>
              <a:rPr lang="hu-HU" dirty="0" err="1"/>
              <a:t>every</a:t>
            </a:r>
            <a:endParaRPr lang="hu-HU" dirty="0"/>
          </a:p>
          <a:p>
            <a:r>
              <a:rPr lang="hu-HU" dirty="0" err="1"/>
              <a:t>unmarked</a:t>
            </a:r>
            <a:r>
              <a:rPr lang="hu-HU" dirty="0"/>
              <a:t> </a:t>
            </a:r>
            <a:r>
              <a:rPr lang="hu-HU" dirty="0" err="1"/>
              <a:t>vertices</a:t>
            </a:r>
            <a:r>
              <a:rPr lang="hu-HU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9801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849654" y="1415441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152390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983254" y="403755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3459271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2482240" y="5114794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849654" y="290186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9217068" y="287263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2482240" y="290186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858021" y="2056939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491152" y="2056939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225435" y="2167003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528171" y="3543361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123738" y="3543361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858021" y="4679054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359035" y="3514134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zövegdoboz 33"/>
          <p:cNvSpPr txBox="1"/>
          <p:nvPr/>
        </p:nvSpPr>
        <p:spPr>
          <a:xfrm>
            <a:off x="466699" y="659046"/>
            <a:ext cx="2874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Recursively</a:t>
            </a:r>
            <a:r>
              <a:rPr lang="hu-HU" dirty="0"/>
              <a:t> </a:t>
            </a:r>
            <a:r>
              <a:rPr lang="hu-HU" dirty="0" err="1"/>
              <a:t>check</a:t>
            </a:r>
            <a:r>
              <a:rPr lang="hu-HU" dirty="0"/>
              <a:t> </a:t>
            </a:r>
            <a:r>
              <a:rPr lang="hu-HU" dirty="0" err="1"/>
              <a:t>every</a:t>
            </a:r>
            <a:endParaRPr lang="hu-HU" dirty="0"/>
          </a:p>
          <a:p>
            <a:r>
              <a:rPr lang="hu-HU" dirty="0" err="1"/>
              <a:t>unmarked</a:t>
            </a:r>
            <a:r>
              <a:rPr lang="hu-HU" dirty="0"/>
              <a:t> </a:t>
            </a:r>
            <a:r>
              <a:rPr lang="hu-HU" dirty="0" err="1"/>
              <a:t>vertices</a:t>
            </a:r>
            <a:r>
              <a:rPr lang="hu-HU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061228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err="1"/>
              <a:t>Depth-first</a:t>
            </a:r>
            <a:r>
              <a:rPr lang="hu-HU" u="sng" dirty="0"/>
              <a:t> </a:t>
            </a:r>
            <a:r>
              <a:rPr lang="hu-HU" u="sng" dirty="0" err="1"/>
              <a:t>search</a:t>
            </a:r>
            <a:endParaRPr lang="hu-HU" u="sng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Depth-first</a:t>
            </a:r>
            <a:r>
              <a:rPr lang="hu-HU" dirty="0"/>
              <a:t> </a:t>
            </a:r>
            <a:r>
              <a:rPr lang="hu-HU" dirty="0" err="1"/>
              <a:t>search</a:t>
            </a:r>
            <a:r>
              <a:rPr lang="hu-HU" dirty="0"/>
              <a:t> is a </a:t>
            </a:r>
            <a:r>
              <a:rPr lang="hu-HU" dirty="0" err="1"/>
              <a:t>widely</a:t>
            </a:r>
            <a:r>
              <a:rPr lang="hu-HU" dirty="0"/>
              <a:t> </a:t>
            </a:r>
            <a:r>
              <a:rPr lang="hu-HU" dirty="0" err="1"/>
              <a:t>used</a:t>
            </a:r>
            <a:r>
              <a:rPr lang="hu-HU" dirty="0"/>
              <a:t> </a:t>
            </a:r>
            <a:r>
              <a:rPr lang="hu-HU" dirty="0" err="1"/>
              <a:t>graph</a:t>
            </a:r>
            <a:r>
              <a:rPr lang="hu-HU" dirty="0"/>
              <a:t> </a:t>
            </a:r>
            <a:r>
              <a:rPr lang="hu-HU" dirty="0" err="1"/>
              <a:t>traversal</a:t>
            </a:r>
            <a:r>
              <a:rPr lang="hu-HU" dirty="0"/>
              <a:t> </a:t>
            </a:r>
            <a:r>
              <a:rPr lang="hu-HU" dirty="0" err="1"/>
              <a:t>algorithm</a:t>
            </a:r>
            <a:r>
              <a:rPr lang="hu-HU" dirty="0"/>
              <a:t> </a:t>
            </a:r>
            <a:r>
              <a:rPr lang="hu-HU" dirty="0" err="1"/>
              <a:t>besides</a:t>
            </a:r>
            <a:r>
              <a:rPr lang="hu-HU" dirty="0"/>
              <a:t> </a:t>
            </a:r>
            <a:r>
              <a:rPr lang="hu-HU" dirty="0" err="1"/>
              <a:t>breadth-first</a:t>
            </a:r>
            <a:r>
              <a:rPr lang="hu-HU" dirty="0"/>
              <a:t> </a:t>
            </a:r>
            <a:r>
              <a:rPr lang="hu-HU" dirty="0" err="1"/>
              <a:t>search</a:t>
            </a:r>
            <a:endParaRPr lang="hu-HU" dirty="0"/>
          </a:p>
          <a:p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was</a:t>
            </a:r>
            <a:r>
              <a:rPr lang="hu-HU" dirty="0"/>
              <a:t> </a:t>
            </a:r>
            <a:r>
              <a:rPr lang="hu-HU" dirty="0" err="1"/>
              <a:t>investigated</a:t>
            </a:r>
            <a:r>
              <a:rPr lang="hu-HU" dirty="0"/>
              <a:t>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strategy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>
                <a:solidFill>
                  <a:srgbClr val="FFFF00"/>
                </a:solidFill>
              </a:rPr>
              <a:t>solving</a:t>
            </a:r>
            <a:r>
              <a:rPr lang="hu-HU" dirty="0">
                <a:solidFill>
                  <a:srgbClr val="FFFF00"/>
                </a:solidFill>
              </a:rPr>
              <a:t> </a:t>
            </a:r>
            <a:r>
              <a:rPr lang="hu-HU" dirty="0" err="1">
                <a:solidFill>
                  <a:srgbClr val="FFFF00"/>
                </a:solidFill>
              </a:rPr>
              <a:t>mazes</a:t>
            </a:r>
            <a:r>
              <a:rPr lang="hu-HU" dirty="0">
                <a:solidFill>
                  <a:srgbClr val="FFFF00"/>
                </a:solidFill>
              </a:rPr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Trémaux</a:t>
            </a:r>
            <a:r>
              <a:rPr lang="hu-HU" dirty="0"/>
              <a:t> </a:t>
            </a:r>
            <a:r>
              <a:rPr lang="hu-HU" dirty="0" err="1"/>
              <a:t>in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19th </a:t>
            </a:r>
            <a:r>
              <a:rPr lang="hu-HU" dirty="0" err="1"/>
              <a:t>century</a:t>
            </a:r>
            <a:endParaRPr lang="hu-HU" dirty="0"/>
          </a:p>
          <a:p>
            <a:r>
              <a:rPr lang="hu-HU" dirty="0" err="1"/>
              <a:t>It</a:t>
            </a:r>
            <a:r>
              <a:rPr lang="hu-HU" dirty="0"/>
              <a:t> </a:t>
            </a:r>
            <a:r>
              <a:rPr lang="hu-HU" dirty="0" err="1"/>
              <a:t>explores</a:t>
            </a:r>
            <a:r>
              <a:rPr lang="hu-HU" dirty="0"/>
              <a:t> </a:t>
            </a:r>
            <a:r>
              <a:rPr lang="hu-HU" dirty="0" err="1">
                <a:solidFill>
                  <a:srgbClr val="FFFF00"/>
                </a:solidFill>
              </a:rPr>
              <a:t>as</a:t>
            </a:r>
            <a:r>
              <a:rPr lang="hu-HU" dirty="0">
                <a:solidFill>
                  <a:srgbClr val="FFFF00"/>
                </a:solidFill>
              </a:rPr>
              <a:t> far </a:t>
            </a:r>
            <a:r>
              <a:rPr lang="hu-HU" dirty="0" err="1">
                <a:solidFill>
                  <a:srgbClr val="FFFF00"/>
                </a:solidFill>
              </a:rPr>
              <a:t>as</a:t>
            </a:r>
            <a:r>
              <a:rPr lang="hu-HU" dirty="0">
                <a:solidFill>
                  <a:srgbClr val="FFFF00"/>
                </a:solidFill>
              </a:rPr>
              <a:t> </a:t>
            </a:r>
            <a:r>
              <a:rPr lang="hu-HU" dirty="0" err="1">
                <a:solidFill>
                  <a:srgbClr val="FFFF00"/>
                </a:solidFill>
              </a:rPr>
              <a:t>possible</a:t>
            </a:r>
            <a:r>
              <a:rPr lang="hu-HU" dirty="0">
                <a:solidFill>
                  <a:srgbClr val="FFFF00"/>
                </a:solidFill>
              </a:rPr>
              <a:t> </a:t>
            </a:r>
            <a:r>
              <a:rPr lang="hu-HU" dirty="0" err="1"/>
              <a:t>along</a:t>
            </a:r>
            <a:r>
              <a:rPr lang="hu-HU" dirty="0"/>
              <a:t> </a:t>
            </a:r>
            <a:r>
              <a:rPr lang="hu-HU" dirty="0" err="1"/>
              <a:t>each</a:t>
            </a:r>
            <a:r>
              <a:rPr lang="hu-HU" dirty="0"/>
              <a:t> </a:t>
            </a:r>
            <a:r>
              <a:rPr lang="hu-HU" dirty="0" err="1"/>
              <a:t>branch</a:t>
            </a:r>
            <a:r>
              <a:rPr lang="hu-HU" dirty="0"/>
              <a:t> </a:t>
            </a:r>
            <a:r>
              <a:rPr lang="hu-HU" dirty="0" err="1"/>
              <a:t>before</a:t>
            </a:r>
            <a:r>
              <a:rPr lang="hu-HU" dirty="0"/>
              <a:t> </a:t>
            </a:r>
            <a:r>
              <a:rPr lang="hu-HU" dirty="0" err="1"/>
              <a:t>backtracking</a:t>
            </a:r>
            <a:r>
              <a:rPr lang="hu-HU" dirty="0"/>
              <a:t> // BFS </a:t>
            </a:r>
            <a:r>
              <a:rPr lang="hu-HU" dirty="0" err="1"/>
              <a:t>was</a:t>
            </a:r>
            <a:r>
              <a:rPr lang="hu-HU" dirty="0"/>
              <a:t> a </a:t>
            </a:r>
            <a:r>
              <a:rPr lang="hu-HU" dirty="0" err="1"/>
              <a:t>layer-by-layer</a:t>
            </a:r>
            <a:r>
              <a:rPr lang="hu-HU" dirty="0"/>
              <a:t> </a:t>
            </a:r>
            <a:r>
              <a:rPr lang="hu-HU" dirty="0" err="1"/>
              <a:t>algorithm</a:t>
            </a:r>
            <a:endParaRPr lang="hu-HU" dirty="0"/>
          </a:p>
          <a:p>
            <a:r>
              <a:rPr lang="hu-HU" dirty="0"/>
              <a:t>Time </a:t>
            </a:r>
            <a:r>
              <a:rPr lang="hu-HU" dirty="0" err="1"/>
              <a:t>complexity</a:t>
            </a:r>
            <a:r>
              <a:rPr lang="hu-HU" dirty="0"/>
              <a:t> of </a:t>
            </a:r>
            <a:r>
              <a:rPr lang="hu-HU" dirty="0" err="1"/>
              <a:t>traversing</a:t>
            </a:r>
            <a:r>
              <a:rPr lang="hu-HU" dirty="0"/>
              <a:t> a </a:t>
            </a:r>
            <a:r>
              <a:rPr lang="hu-HU" dirty="0" err="1"/>
              <a:t>graph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DFS: </a:t>
            </a:r>
            <a:r>
              <a:rPr lang="hu-HU" b="1" dirty="0"/>
              <a:t>O(V+E)</a:t>
            </a:r>
          </a:p>
          <a:p>
            <a:r>
              <a:rPr lang="hu-HU" dirty="0" err="1"/>
              <a:t>Memory</a:t>
            </a:r>
            <a:r>
              <a:rPr lang="hu-HU" dirty="0"/>
              <a:t> </a:t>
            </a:r>
            <a:r>
              <a:rPr lang="hu-HU" dirty="0" err="1"/>
              <a:t>complexity</a:t>
            </a:r>
            <a:r>
              <a:rPr lang="hu-HU" dirty="0"/>
              <a:t>: a bit </a:t>
            </a:r>
            <a:r>
              <a:rPr lang="hu-HU" dirty="0" err="1"/>
              <a:t>better</a:t>
            </a:r>
            <a:r>
              <a:rPr lang="hu-HU" dirty="0"/>
              <a:t> </a:t>
            </a:r>
            <a:r>
              <a:rPr lang="hu-HU" dirty="0" err="1"/>
              <a:t>than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of BFS !!!</a:t>
            </a:r>
          </a:p>
        </p:txBody>
      </p:sp>
    </p:spTree>
    <p:extLst>
      <p:ext uri="{BB962C8B-B14F-4D97-AF65-F5344CB8AC3E}">
        <p14:creationId xmlns:p14="http://schemas.microsoft.com/office/powerpoint/2010/main" val="1274096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849654" y="1415441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152390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983254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3459271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2482240" y="5114794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849654" y="290186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9217068" y="287263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2482240" y="290186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858021" y="2056939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491152" y="2056939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225435" y="2167003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528171" y="3543361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123738" y="3543361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858021" y="4679054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359035" y="3514134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zövegdoboz 33"/>
          <p:cNvSpPr txBox="1"/>
          <p:nvPr/>
        </p:nvSpPr>
        <p:spPr>
          <a:xfrm>
            <a:off x="466699" y="659046"/>
            <a:ext cx="2874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Recursively</a:t>
            </a:r>
            <a:r>
              <a:rPr lang="hu-HU" dirty="0"/>
              <a:t> </a:t>
            </a:r>
            <a:r>
              <a:rPr lang="hu-HU" dirty="0" err="1"/>
              <a:t>check</a:t>
            </a:r>
            <a:r>
              <a:rPr lang="hu-HU" dirty="0"/>
              <a:t> </a:t>
            </a:r>
            <a:r>
              <a:rPr lang="hu-HU" dirty="0" err="1"/>
              <a:t>every</a:t>
            </a:r>
            <a:endParaRPr lang="hu-HU" dirty="0"/>
          </a:p>
          <a:p>
            <a:r>
              <a:rPr lang="hu-HU" dirty="0" err="1"/>
              <a:t>unmarked</a:t>
            </a:r>
            <a:r>
              <a:rPr lang="hu-HU" dirty="0"/>
              <a:t> </a:t>
            </a:r>
            <a:r>
              <a:rPr lang="hu-HU" dirty="0" err="1"/>
              <a:t>vertices</a:t>
            </a:r>
            <a:r>
              <a:rPr lang="hu-HU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0284631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849654" y="1415441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152390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983254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3459271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2482240" y="5114794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849654" y="290186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9217068" y="287263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2482240" y="290186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858021" y="2056939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491152" y="2056939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225435" y="2167003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528171" y="3543361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123738" y="3543361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858021" y="4679054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359035" y="3514134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zövegdoboz 33"/>
          <p:cNvSpPr txBox="1"/>
          <p:nvPr/>
        </p:nvSpPr>
        <p:spPr>
          <a:xfrm>
            <a:off x="466699" y="659046"/>
            <a:ext cx="2874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Recursively</a:t>
            </a:r>
            <a:r>
              <a:rPr lang="hu-HU" dirty="0"/>
              <a:t> </a:t>
            </a:r>
            <a:r>
              <a:rPr lang="hu-HU" dirty="0" err="1"/>
              <a:t>check</a:t>
            </a:r>
            <a:r>
              <a:rPr lang="hu-HU" dirty="0"/>
              <a:t> </a:t>
            </a:r>
            <a:r>
              <a:rPr lang="hu-HU" dirty="0" err="1"/>
              <a:t>every</a:t>
            </a:r>
            <a:endParaRPr lang="hu-HU" dirty="0"/>
          </a:p>
          <a:p>
            <a:r>
              <a:rPr lang="hu-HU" dirty="0" err="1"/>
              <a:t>unmarked</a:t>
            </a:r>
            <a:r>
              <a:rPr lang="hu-HU" dirty="0"/>
              <a:t> </a:t>
            </a:r>
            <a:r>
              <a:rPr lang="hu-HU" dirty="0" err="1"/>
              <a:t>vertices</a:t>
            </a:r>
            <a:r>
              <a:rPr lang="hu-HU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4732064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849654" y="1415441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152390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983254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3459271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2482240" y="5114794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849654" y="290186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9217068" y="287263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2482240" y="290186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858021" y="2056939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491152" y="2056939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225435" y="2167003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528171" y="3543361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123738" y="3543361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858021" y="4679054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359035" y="3514134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zövegdoboz 33"/>
          <p:cNvSpPr txBox="1"/>
          <p:nvPr/>
        </p:nvSpPr>
        <p:spPr>
          <a:xfrm>
            <a:off x="466699" y="659046"/>
            <a:ext cx="2874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Recursively</a:t>
            </a:r>
            <a:r>
              <a:rPr lang="hu-HU" dirty="0"/>
              <a:t> </a:t>
            </a:r>
            <a:r>
              <a:rPr lang="hu-HU" dirty="0" err="1"/>
              <a:t>check</a:t>
            </a:r>
            <a:r>
              <a:rPr lang="hu-HU" dirty="0"/>
              <a:t> </a:t>
            </a:r>
            <a:r>
              <a:rPr lang="hu-HU" dirty="0" err="1"/>
              <a:t>every</a:t>
            </a:r>
            <a:endParaRPr lang="hu-HU" dirty="0"/>
          </a:p>
          <a:p>
            <a:r>
              <a:rPr lang="hu-HU" dirty="0" err="1"/>
              <a:t>unmarked</a:t>
            </a:r>
            <a:r>
              <a:rPr lang="hu-HU" dirty="0"/>
              <a:t> </a:t>
            </a:r>
            <a:r>
              <a:rPr lang="hu-HU" dirty="0" err="1"/>
              <a:t>vertices</a:t>
            </a:r>
            <a:r>
              <a:rPr lang="hu-HU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7115385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849654" y="1415441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152390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983254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3459271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2482240" y="5114794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849654" y="290186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9217068" y="287263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2482240" y="290186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858021" y="2056939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491152" y="2056939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225435" y="2167003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528171" y="3543361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123738" y="3543361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858021" y="4679054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359035" y="3514134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zövegdoboz 33"/>
          <p:cNvSpPr txBox="1"/>
          <p:nvPr/>
        </p:nvSpPr>
        <p:spPr>
          <a:xfrm>
            <a:off x="466699" y="659046"/>
            <a:ext cx="2874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Recursively</a:t>
            </a:r>
            <a:r>
              <a:rPr lang="hu-HU" dirty="0"/>
              <a:t> </a:t>
            </a:r>
            <a:r>
              <a:rPr lang="hu-HU" dirty="0" err="1"/>
              <a:t>check</a:t>
            </a:r>
            <a:r>
              <a:rPr lang="hu-HU" dirty="0"/>
              <a:t> </a:t>
            </a:r>
            <a:r>
              <a:rPr lang="hu-HU" dirty="0" err="1"/>
              <a:t>every</a:t>
            </a:r>
            <a:endParaRPr lang="hu-HU" dirty="0"/>
          </a:p>
          <a:p>
            <a:r>
              <a:rPr lang="hu-HU" dirty="0" err="1"/>
              <a:t>unmarked</a:t>
            </a:r>
            <a:r>
              <a:rPr lang="hu-HU" dirty="0"/>
              <a:t> </a:t>
            </a:r>
            <a:r>
              <a:rPr lang="hu-HU" dirty="0" err="1"/>
              <a:t>vertices</a:t>
            </a:r>
            <a:r>
              <a:rPr lang="hu-HU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2837251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849654" y="1415441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152390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983254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3459271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2482240" y="5114794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849654" y="290186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9217068" y="287263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2482240" y="290186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858021" y="2056939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491152" y="2056939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225435" y="2167003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528171" y="3543361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123738" y="3543361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858021" y="4679054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359035" y="3514134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zövegdoboz 33"/>
          <p:cNvSpPr txBox="1"/>
          <p:nvPr/>
        </p:nvSpPr>
        <p:spPr>
          <a:xfrm>
            <a:off x="466699" y="659046"/>
            <a:ext cx="28745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Recursively</a:t>
            </a:r>
            <a:r>
              <a:rPr lang="hu-HU" dirty="0"/>
              <a:t> </a:t>
            </a:r>
            <a:r>
              <a:rPr lang="hu-HU" dirty="0" err="1"/>
              <a:t>check</a:t>
            </a:r>
            <a:r>
              <a:rPr lang="hu-HU" dirty="0"/>
              <a:t> </a:t>
            </a:r>
            <a:r>
              <a:rPr lang="hu-HU" dirty="0" err="1"/>
              <a:t>every</a:t>
            </a:r>
            <a:endParaRPr lang="hu-HU" dirty="0"/>
          </a:p>
          <a:p>
            <a:r>
              <a:rPr lang="hu-HU" dirty="0" err="1"/>
              <a:t>unmarked</a:t>
            </a:r>
            <a:r>
              <a:rPr lang="hu-HU" dirty="0"/>
              <a:t> </a:t>
            </a:r>
            <a:r>
              <a:rPr lang="hu-HU" dirty="0" err="1"/>
              <a:t>vertices</a:t>
            </a:r>
            <a:r>
              <a:rPr lang="hu-HU" dirty="0"/>
              <a:t>!</a:t>
            </a:r>
          </a:p>
          <a:p>
            <a:endParaRPr lang="hu-HU" dirty="0"/>
          </a:p>
          <a:p>
            <a:r>
              <a:rPr lang="hu-HU" dirty="0"/>
              <a:t>	</a:t>
            </a:r>
            <a:r>
              <a:rPr lang="hu-HU" b="1" dirty="0">
                <a:solidFill>
                  <a:srgbClr val="00B050"/>
                </a:solidFill>
              </a:rPr>
              <a:t>FINISHED</a:t>
            </a:r>
          </a:p>
        </p:txBody>
      </p:sp>
      <p:sp>
        <p:nvSpPr>
          <p:cNvPr id="2" name="Szövegdoboz 1"/>
          <p:cNvSpPr txBox="1"/>
          <p:nvPr/>
        </p:nvSpPr>
        <p:spPr>
          <a:xfrm>
            <a:off x="4797468" y="5298510"/>
            <a:ext cx="4992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There</a:t>
            </a:r>
            <a:r>
              <a:rPr lang="hu-HU" dirty="0"/>
              <a:t> is no </a:t>
            </a:r>
            <a:r>
              <a:rPr lang="hu-HU" dirty="0" err="1"/>
              <a:t>unvisited</a:t>
            </a:r>
            <a:r>
              <a:rPr lang="hu-HU" dirty="0"/>
              <a:t> </a:t>
            </a:r>
            <a:r>
              <a:rPr lang="hu-HU" dirty="0" err="1"/>
              <a:t>vertices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starting</a:t>
            </a:r>
          </a:p>
          <a:p>
            <a:r>
              <a:rPr lang="hu-HU" dirty="0" err="1"/>
              <a:t>vertex</a:t>
            </a:r>
            <a:r>
              <a:rPr lang="hu-HU" dirty="0"/>
              <a:t> </a:t>
            </a:r>
            <a:r>
              <a:rPr lang="hu-HU" dirty="0">
                <a:sym typeface="Wingdings" panose="05000000000000000000" pitchFamily="2" charset="2"/>
              </a:rPr>
              <a:t> </a:t>
            </a:r>
            <a:r>
              <a:rPr lang="hu-HU" dirty="0" err="1">
                <a:sym typeface="Wingdings" panose="05000000000000000000" pitchFamily="2" charset="2"/>
              </a:rPr>
              <a:t>it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means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we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are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done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756059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err="1"/>
              <a:t>Applications</a:t>
            </a:r>
            <a:endParaRPr lang="hu-HU" u="sng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Topological</a:t>
            </a:r>
            <a:r>
              <a:rPr lang="hu-HU" dirty="0"/>
              <a:t> </a:t>
            </a:r>
            <a:r>
              <a:rPr lang="hu-HU" dirty="0" err="1"/>
              <a:t>ordering</a:t>
            </a:r>
            <a:endParaRPr lang="hu-HU" dirty="0"/>
          </a:p>
          <a:p>
            <a:r>
              <a:rPr lang="hu-HU" dirty="0" err="1"/>
              <a:t>Kosaraju</a:t>
            </a:r>
            <a:r>
              <a:rPr lang="hu-HU" dirty="0"/>
              <a:t> </a:t>
            </a:r>
            <a:r>
              <a:rPr lang="hu-HU" dirty="0" err="1"/>
              <a:t>algorithm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finding</a:t>
            </a:r>
            <a:r>
              <a:rPr lang="hu-HU" dirty="0"/>
              <a:t> </a:t>
            </a:r>
            <a:r>
              <a:rPr lang="hu-HU" dirty="0" err="1">
                <a:solidFill>
                  <a:srgbClr val="FFFF00"/>
                </a:solidFill>
              </a:rPr>
              <a:t>strongly</a:t>
            </a:r>
            <a:r>
              <a:rPr lang="hu-HU" dirty="0">
                <a:solidFill>
                  <a:srgbClr val="FFFF00"/>
                </a:solidFill>
              </a:rPr>
              <a:t> </a:t>
            </a:r>
            <a:r>
              <a:rPr lang="hu-HU" dirty="0" err="1">
                <a:solidFill>
                  <a:srgbClr val="FFFF00"/>
                </a:solidFill>
              </a:rPr>
              <a:t>connected</a:t>
            </a:r>
            <a:r>
              <a:rPr lang="hu-HU" dirty="0">
                <a:solidFill>
                  <a:srgbClr val="FFFF00"/>
                </a:solidFill>
              </a:rPr>
              <a:t> </a:t>
            </a:r>
            <a:r>
              <a:rPr lang="hu-HU" dirty="0" err="1">
                <a:solidFill>
                  <a:srgbClr val="FFFF00"/>
                </a:solidFill>
              </a:rPr>
              <a:t>components</a:t>
            </a:r>
            <a:r>
              <a:rPr lang="hu-HU" dirty="0">
                <a:solidFill>
                  <a:srgbClr val="FFFF00"/>
                </a:solidFill>
              </a:rPr>
              <a:t> </a:t>
            </a:r>
            <a:r>
              <a:rPr lang="hu-HU" dirty="0" err="1"/>
              <a:t>in</a:t>
            </a:r>
            <a:r>
              <a:rPr lang="hu-HU" dirty="0"/>
              <a:t> a </a:t>
            </a:r>
            <a:r>
              <a:rPr lang="hu-HU" dirty="0" err="1"/>
              <a:t>graph</a:t>
            </a:r>
            <a:r>
              <a:rPr lang="hu-HU" dirty="0"/>
              <a:t> </a:t>
            </a:r>
            <a:r>
              <a:rPr lang="hu-HU" dirty="0" err="1"/>
              <a:t>which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be </a:t>
            </a:r>
            <a:r>
              <a:rPr lang="hu-HU" dirty="0" err="1"/>
              <a:t>proved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be</a:t>
            </a:r>
            <a:r>
              <a:rPr lang="hu-HU" dirty="0"/>
              <a:t> </a:t>
            </a:r>
            <a:r>
              <a:rPr lang="hu-HU" dirty="0" err="1"/>
              <a:t>very</a:t>
            </a:r>
            <a:r>
              <a:rPr lang="hu-HU" dirty="0"/>
              <a:t> </a:t>
            </a:r>
            <a:r>
              <a:rPr lang="hu-HU" dirty="0" err="1"/>
              <a:t>important</a:t>
            </a:r>
            <a:r>
              <a:rPr lang="hu-HU" dirty="0"/>
              <a:t> </a:t>
            </a:r>
            <a:r>
              <a:rPr lang="hu-HU" dirty="0" err="1"/>
              <a:t>in</a:t>
            </a:r>
            <a:r>
              <a:rPr lang="hu-HU" dirty="0"/>
              <a:t> </a:t>
            </a:r>
            <a:r>
              <a:rPr lang="hu-HU" dirty="0" err="1"/>
              <a:t>recommendation</a:t>
            </a:r>
            <a:r>
              <a:rPr lang="hu-HU" dirty="0"/>
              <a:t> </a:t>
            </a:r>
            <a:r>
              <a:rPr lang="hu-HU" dirty="0" err="1"/>
              <a:t>systems</a:t>
            </a:r>
            <a:r>
              <a:rPr lang="hu-HU" dirty="0"/>
              <a:t> ( </a:t>
            </a:r>
            <a:r>
              <a:rPr lang="hu-HU" dirty="0" err="1">
                <a:solidFill>
                  <a:srgbClr val="FFFF00"/>
                </a:solidFill>
              </a:rPr>
              <a:t>youtube</a:t>
            </a:r>
            <a:r>
              <a:rPr lang="hu-HU" dirty="0"/>
              <a:t> )</a:t>
            </a:r>
          </a:p>
          <a:p>
            <a:r>
              <a:rPr lang="hu-HU" dirty="0"/>
              <a:t>Detecting cycles ( checking whether a graph is a DAG or not )</a:t>
            </a:r>
            <a:endParaRPr lang="en-US" dirty="0"/>
          </a:p>
          <a:p>
            <a:pPr lvl="1"/>
            <a:r>
              <a:rPr lang="en-US" dirty="0"/>
              <a:t>Processes waiting for each other </a:t>
            </a:r>
            <a:r>
              <a:rPr lang="en-US" dirty="0">
                <a:sym typeface="Wingdings" panose="05000000000000000000" pitchFamily="2" charset="2"/>
              </a:rPr>
              <a:t> this is a cycle</a:t>
            </a:r>
            <a:endParaRPr lang="hu-HU" dirty="0"/>
          </a:p>
          <a:p>
            <a:r>
              <a:rPr lang="hu-HU" dirty="0" err="1"/>
              <a:t>Generating</a:t>
            </a:r>
            <a:r>
              <a:rPr lang="hu-HU" dirty="0"/>
              <a:t> </a:t>
            </a:r>
            <a:r>
              <a:rPr lang="hu-HU" dirty="0" err="1"/>
              <a:t>mazes</a:t>
            </a:r>
            <a:r>
              <a:rPr lang="hu-HU" dirty="0"/>
              <a:t> OR </a:t>
            </a:r>
            <a:r>
              <a:rPr lang="hu-HU" dirty="0" err="1"/>
              <a:t>finding</a:t>
            </a:r>
            <a:r>
              <a:rPr lang="hu-HU" dirty="0"/>
              <a:t> </a:t>
            </a:r>
            <a:r>
              <a:rPr lang="hu-HU" dirty="0" err="1"/>
              <a:t>way</a:t>
            </a:r>
            <a:r>
              <a:rPr lang="hu-HU" dirty="0"/>
              <a:t> out of a </a:t>
            </a:r>
            <a:r>
              <a:rPr lang="hu-HU" dirty="0" err="1"/>
              <a:t>maze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562857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err="1"/>
              <a:t>Revisiting</a:t>
            </a:r>
            <a:r>
              <a:rPr lang="hu-HU" u="sng" dirty="0"/>
              <a:t> </a:t>
            </a:r>
            <a:r>
              <a:rPr lang="hu-HU" u="sng" dirty="0" err="1"/>
              <a:t>breadth-first</a:t>
            </a:r>
            <a:r>
              <a:rPr lang="hu-HU" u="sng" dirty="0"/>
              <a:t> </a:t>
            </a:r>
            <a:r>
              <a:rPr lang="hu-HU" u="sng" dirty="0" err="1"/>
              <a:t>search</a:t>
            </a:r>
            <a:endParaRPr lang="hu-HU" u="sng" dirty="0"/>
          </a:p>
        </p:txBody>
      </p:sp>
      <p:sp>
        <p:nvSpPr>
          <p:cNvPr id="4" name="Ellipszis 3"/>
          <p:cNvSpPr/>
          <p:nvPr/>
        </p:nvSpPr>
        <p:spPr>
          <a:xfrm>
            <a:off x="5931858" y="1640910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234594" y="426302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8065458" y="426302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3541475" y="426302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2564444" y="5340263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931858" y="3127332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9299272" y="309810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2564444" y="3127332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2" name="Egyenes összekötő 11"/>
          <p:cNvCxnSpPr>
            <a:stCxn id="4" idx="3"/>
            <a:endCxn id="11" idx="0"/>
          </p:cNvCxnSpPr>
          <p:nvPr/>
        </p:nvCxnSpPr>
        <p:spPr>
          <a:xfrm flipH="1">
            <a:off x="2940225" y="2282408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12"/>
          <p:cNvCxnSpPr>
            <a:stCxn id="4" idx="5"/>
            <a:endCxn id="10" idx="0"/>
          </p:cNvCxnSpPr>
          <p:nvPr/>
        </p:nvCxnSpPr>
        <p:spPr>
          <a:xfrm>
            <a:off x="6573356" y="2282408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4"/>
            <a:endCxn id="9" idx="0"/>
          </p:cNvCxnSpPr>
          <p:nvPr/>
        </p:nvCxnSpPr>
        <p:spPr>
          <a:xfrm>
            <a:off x="6307639" y="2392472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14"/>
          <p:cNvCxnSpPr>
            <a:stCxn id="11" idx="3"/>
            <a:endCxn id="5" idx="0"/>
          </p:cNvCxnSpPr>
          <p:nvPr/>
        </p:nvCxnSpPr>
        <p:spPr>
          <a:xfrm flipH="1">
            <a:off x="1610375" y="3768830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5"/>
          <p:cNvCxnSpPr>
            <a:stCxn id="11" idx="5"/>
            <a:endCxn id="7" idx="0"/>
          </p:cNvCxnSpPr>
          <p:nvPr/>
        </p:nvCxnSpPr>
        <p:spPr>
          <a:xfrm>
            <a:off x="3205942" y="3768830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7" idx="3"/>
            <a:endCxn id="8" idx="0"/>
          </p:cNvCxnSpPr>
          <p:nvPr/>
        </p:nvCxnSpPr>
        <p:spPr>
          <a:xfrm flipH="1">
            <a:off x="2940225" y="4904523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17"/>
          <p:cNvCxnSpPr>
            <a:stCxn id="10" idx="3"/>
            <a:endCxn id="6" idx="0"/>
          </p:cNvCxnSpPr>
          <p:nvPr/>
        </p:nvCxnSpPr>
        <p:spPr>
          <a:xfrm flipH="1">
            <a:off x="8441239" y="3739603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4811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err="1"/>
              <a:t>Revisiting</a:t>
            </a:r>
            <a:r>
              <a:rPr lang="hu-HU" u="sng" dirty="0"/>
              <a:t> </a:t>
            </a:r>
            <a:r>
              <a:rPr lang="hu-HU" u="sng" dirty="0" err="1"/>
              <a:t>breadth-first</a:t>
            </a:r>
            <a:r>
              <a:rPr lang="hu-HU" u="sng" dirty="0"/>
              <a:t> </a:t>
            </a:r>
            <a:r>
              <a:rPr lang="hu-HU" u="sng" dirty="0" err="1"/>
              <a:t>search</a:t>
            </a:r>
            <a:endParaRPr lang="hu-HU" u="sng" dirty="0"/>
          </a:p>
        </p:txBody>
      </p:sp>
      <p:sp>
        <p:nvSpPr>
          <p:cNvPr id="4" name="Ellipszis 3"/>
          <p:cNvSpPr/>
          <p:nvPr/>
        </p:nvSpPr>
        <p:spPr>
          <a:xfrm>
            <a:off x="5931858" y="1640910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234594" y="426302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8065458" y="426302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3541475" y="426302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2564444" y="5340263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931858" y="3127332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9299272" y="309810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2564444" y="3127332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2" name="Egyenes összekötő 11"/>
          <p:cNvCxnSpPr>
            <a:stCxn id="4" idx="3"/>
            <a:endCxn id="11" idx="0"/>
          </p:cNvCxnSpPr>
          <p:nvPr/>
        </p:nvCxnSpPr>
        <p:spPr>
          <a:xfrm flipH="1">
            <a:off x="2940225" y="2282408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12"/>
          <p:cNvCxnSpPr>
            <a:stCxn id="4" idx="5"/>
            <a:endCxn id="10" idx="0"/>
          </p:cNvCxnSpPr>
          <p:nvPr/>
        </p:nvCxnSpPr>
        <p:spPr>
          <a:xfrm>
            <a:off x="6573356" y="2282408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4"/>
            <a:endCxn id="9" idx="0"/>
          </p:cNvCxnSpPr>
          <p:nvPr/>
        </p:nvCxnSpPr>
        <p:spPr>
          <a:xfrm>
            <a:off x="6307639" y="2392472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14"/>
          <p:cNvCxnSpPr>
            <a:stCxn id="11" idx="3"/>
            <a:endCxn id="5" idx="0"/>
          </p:cNvCxnSpPr>
          <p:nvPr/>
        </p:nvCxnSpPr>
        <p:spPr>
          <a:xfrm flipH="1">
            <a:off x="1610375" y="3768830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5"/>
          <p:cNvCxnSpPr>
            <a:stCxn id="11" idx="5"/>
            <a:endCxn id="7" idx="0"/>
          </p:cNvCxnSpPr>
          <p:nvPr/>
        </p:nvCxnSpPr>
        <p:spPr>
          <a:xfrm>
            <a:off x="3205942" y="3768830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7" idx="3"/>
            <a:endCxn id="8" idx="0"/>
          </p:cNvCxnSpPr>
          <p:nvPr/>
        </p:nvCxnSpPr>
        <p:spPr>
          <a:xfrm flipH="1">
            <a:off x="2940225" y="4904523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17"/>
          <p:cNvCxnSpPr>
            <a:stCxn id="10" idx="3"/>
            <a:endCxn id="6" idx="0"/>
          </p:cNvCxnSpPr>
          <p:nvPr/>
        </p:nvCxnSpPr>
        <p:spPr>
          <a:xfrm flipH="1">
            <a:off x="8441239" y="3739603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0302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err="1"/>
              <a:t>Revisiting</a:t>
            </a:r>
            <a:r>
              <a:rPr lang="hu-HU" u="sng" dirty="0"/>
              <a:t> </a:t>
            </a:r>
            <a:r>
              <a:rPr lang="hu-HU" u="sng" dirty="0" err="1"/>
              <a:t>breadth-first</a:t>
            </a:r>
            <a:r>
              <a:rPr lang="hu-HU" u="sng" dirty="0"/>
              <a:t> </a:t>
            </a:r>
            <a:r>
              <a:rPr lang="hu-HU" u="sng" dirty="0" err="1"/>
              <a:t>search</a:t>
            </a:r>
            <a:endParaRPr lang="hu-HU" u="sng" dirty="0"/>
          </a:p>
        </p:txBody>
      </p:sp>
      <p:sp>
        <p:nvSpPr>
          <p:cNvPr id="4" name="Ellipszis 3"/>
          <p:cNvSpPr/>
          <p:nvPr/>
        </p:nvSpPr>
        <p:spPr>
          <a:xfrm>
            <a:off x="5931858" y="1640910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234594" y="426302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8065458" y="426302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3541475" y="426302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2564444" y="5340263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931858" y="3127332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9299272" y="309810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2564444" y="3127332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2" name="Egyenes összekötő 11"/>
          <p:cNvCxnSpPr>
            <a:stCxn id="4" idx="3"/>
            <a:endCxn id="11" idx="0"/>
          </p:cNvCxnSpPr>
          <p:nvPr/>
        </p:nvCxnSpPr>
        <p:spPr>
          <a:xfrm flipH="1">
            <a:off x="2940225" y="2282408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12"/>
          <p:cNvCxnSpPr>
            <a:stCxn id="4" idx="5"/>
            <a:endCxn id="10" idx="0"/>
          </p:cNvCxnSpPr>
          <p:nvPr/>
        </p:nvCxnSpPr>
        <p:spPr>
          <a:xfrm>
            <a:off x="6573356" y="2282408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4"/>
            <a:endCxn id="9" idx="0"/>
          </p:cNvCxnSpPr>
          <p:nvPr/>
        </p:nvCxnSpPr>
        <p:spPr>
          <a:xfrm>
            <a:off x="6307639" y="2392472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14"/>
          <p:cNvCxnSpPr>
            <a:stCxn id="11" idx="3"/>
            <a:endCxn id="5" idx="0"/>
          </p:cNvCxnSpPr>
          <p:nvPr/>
        </p:nvCxnSpPr>
        <p:spPr>
          <a:xfrm flipH="1">
            <a:off x="1610375" y="3768830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5"/>
          <p:cNvCxnSpPr>
            <a:stCxn id="11" idx="5"/>
            <a:endCxn id="7" idx="0"/>
          </p:cNvCxnSpPr>
          <p:nvPr/>
        </p:nvCxnSpPr>
        <p:spPr>
          <a:xfrm>
            <a:off x="3205942" y="3768830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7" idx="3"/>
            <a:endCxn id="8" idx="0"/>
          </p:cNvCxnSpPr>
          <p:nvPr/>
        </p:nvCxnSpPr>
        <p:spPr>
          <a:xfrm flipH="1">
            <a:off x="2940225" y="4904523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17"/>
          <p:cNvCxnSpPr>
            <a:stCxn id="10" idx="3"/>
            <a:endCxn id="6" idx="0"/>
          </p:cNvCxnSpPr>
          <p:nvPr/>
        </p:nvCxnSpPr>
        <p:spPr>
          <a:xfrm flipH="1">
            <a:off x="8441239" y="3739603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7103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err="1"/>
              <a:t>Revisiting</a:t>
            </a:r>
            <a:r>
              <a:rPr lang="hu-HU" u="sng" dirty="0"/>
              <a:t> </a:t>
            </a:r>
            <a:r>
              <a:rPr lang="hu-HU" u="sng" dirty="0" err="1"/>
              <a:t>breadth-first</a:t>
            </a:r>
            <a:r>
              <a:rPr lang="hu-HU" u="sng" dirty="0"/>
              <a:t> </a:t>
            </a:r>
            <a:r>
              <a:rPr lang="hu-HU" u="sng" dirty="0" err="1"/>
              <a:t>search</a:t>
            </a:r>
            <a:endParaRPr lang="hu-HU" u="sng" dirty="0"/>
          </a:p>
        </p:txBody>
      </p:sp>
      <p:sp>
        <p:nvSpPr>
          <p:cNvPr id="4" name="Ellipszis 3"/>
          <p:cNvSpPr/>
          <p:nvPr/>
        </p:nvSpPr>
        <p:spPr>
          <a:xfrm>
            <a:off x="5931858" y="1640910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234594" y="426302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8065458" y="426302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3541475" y="426302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2564444" y="5340263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931858" y="3127332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9299272" y="309810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2564444" y="3127332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2" name="Egyenes összekötő 11"/>
          <p:cNvCxnSpPr>
            <a:stCxn id="4" idx="3"/>
            <a:endCxn id="11" idx="0"/>
          </p:cNvCxnSpPr>
          <p:nvPr/>
        </p:nvCxnSpPr>
        <p:spPr>
          <a:xfrm flipH="1">
            <a:off x="2940225" y="2282408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12"/>
          <p:cNvCxnSpPr>
            <a:stCxn id="4" idx="5"/>
            <a:endCxn id="10" idx="0"/>
          </p:cNvCxnSpPr>
          <p:nvPr/>
        </p:nvCxnSpPr>
        <p:spPr>
          <a:xfrm>
            <a:off x="6573356" y="2282408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4"/>
            <a:endCxn id="9" idx="0"/>
          </p:cNvCxnSpPr>
          <p:nvPr/>
        </p:nvCxnSpPr>
        <p:spPr>
          <a:xfrm>
            <a:off x="6307639" y="2392472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14"/>
          <p:cNvCxnSpPr>
            <a:stCxn id="11" idx="3"/>
            <a:endCxn id="5" idx="0"/>
          </p:cNvCxnSpPr>
          <p:nvPr/>
        </p:nvCxnSpPr>
        <p:spPr>
          <a:xfrm flipH="1">
            <a:off x="1610375" y="3768830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5"/>
          <p:cNvCxnSpPr>
            <a:stCxn id="11" idx="5"/>
            <a:endCxn id="7" idx="0"/>
          </p:cNvCxnSpPr>
          <p:nvPr/>
        </p:nvCxnSpPr>
        <p:spPr>
          <a:xfrm>
            <a:off x="3205942" y="3768830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7" idx="3"/>
            <a:endCxn id="8" idx="0"/>
          </p:cNvCxnSpPr>
          <p:nvPr/>
        </p:nvCxnSpPr>
        <p:spPr>
          <a:xfrm flipH="1">
            <a:off x="2940225" y="4904523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17"/>
          <p:cNvCxnSpPr>
            <a:stCxn id="10" idx="3"/>
            <a:endCxn id="6" idx="0"/>
          </p:cNvCxnSpPr>
          <p:nvPr/>
        </p:nvCxnSpPr>
        <p:spPr>
          <a:xfrm flipH="1">
            <a:off x="8441239" y="3739603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972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hu-HU" u="sng" dirty="0" err="1"/>
              <a:t>Depth-first</a:t>
            </a:r>
            <a:r>
              <a:rPr lang="hu-HU" u="sng" dirty="0"/>
              <a:t> </a:t>
            </a:r>
            <a:r>
              <a:rPr lang="hu-HU" u="sng" dirty="0" err="1"/>
              <a:t>search</a:t>
            </a:r>
            <a:endParaRPr lang="hu-HU" u="sng" dirty="0"/>
          </a:p>
        </p:txBody>
      </p:sp>
      <p:sp>
        <p:nvSpPr>
          <p:cNvPr id="5" name="Szövegdoboz 4"/>
          <p:cNvSpPr txBox="1"/>
          <p:nvPr/>
        </p:nvSpPr>
        <p:spPr>
          <a:xfrm>
            <a:off x="646111" y="1865170"/>
            <a:ext cx="391485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dfs</a:t>
            </a:r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vertex</a:t>
            </a:r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vertex</a:t>
            </a:r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set</a:t>
            </a:r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visited</a:t>
            </a:r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true</a:t>
            </a:r>
            <a:endParaRPr lang="hu-HU" b="1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print </a:t>
            </a:r>
            <a:r>
              <a:rPr lang="hu-HU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vertex</a:t>
            </a:r>
            <a:endParaRPr lang="hu-HU" b="1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hu-HU" b="1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v </a:t>
            </a:r>
            <a:r>
              <a:rPr lang="hu-HU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vertex</a:t>
            </a:r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neighbours</a:t>
            </a:r>
            <a:endParaRPr lang="hu-HU" b="1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v is </a:t>
            </a:r>
            <a:r>
              <a:rPr lang="hu-HU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not</a:t>
            </a:r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visited</a:t>
            </a:r>
            <a:endParaRPr lang="hu-HU" b="1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dfs</a:t>
            </a:r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(v)</a:t>
            </a:r>
          </a:p>
          <a:p>
            <a:endParaRPr lang="hu-HU" dirty="0"/>
          </a:p>
          <a:p>
            <a:r>
              <a:rPr lang="hu-HU" dirty="0"/>
              <a:t>	  </a:t>
            </a:r>
          </a:p>
          <a:p>
            <a:endParaRPr lang="hu-HU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rgbClr val="FFFF00"/>
              </a:solidFill>
            </a:endParaRPr>
          </a:p>
          <a:p>
            <a:endParaRPr lang="hu-HU" b="1" dirty="0">
              <a:solidFill>
                <a:srgbClr val="FFFF00"/>
              </a:solidFill>
            </a:endParaRP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rgbClr val="FFFF00"/>
                </a:solidFill>
              </a:rPr>
              <a:t>		</a:t>
            </a:r>
          </a:p>
          <a:p>
            <a:r>
              <a:rPr lang="hu-HU" b="1" dirty="0">
                <a:solidFill>
                  <a:srgbClr val="FFFF00"/>
                </a:solidFill>
              </a:rPr>
              <a:t>		RECURSION</a:t>
            </a:r>
          </a:p>
        </p:txBody>
      </p:sp>
      <p:sp>
        <p:nvSpPr>
          <p:cNvPr id="6" name="Szövegdoboz 5"/>
          <p:cNvSpPr txBox="1"/>
          <p:nvPr/>
        </p:nvSpPr>
        <p:spPr>
          <a:xfrm>
            <a:off x="5783870" y="1865170"/>
            <a:ext cx="565731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dfs</a:t>
            </a:r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vertex</a:t>
            </a:r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Stack</a:t>
            </a:r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stack</a:t>
            </a:r>
            <a:endParaRPr lang="hu-HU" b="1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vertex</a:t>
            </a:r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set</a:t>
            </a:r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visited</a:t>
            </a:r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true</a:t>
            </a:r>
            <a:endParaRPr lang="hu-HU" b="1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stack.push</a:t>
            </a:r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hu-HU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vertex</a:t>
            </a:r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endParaRPr lang="hu-HU" b="1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hu-HU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while</a:t>
            </a:r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stack</a:t>
            </a:r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not</a:t>
            </a:r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empty</a:t>
            </a:r>
            <a:endParaRPr lang="hu-HU" b="1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actual</a:t>
            </a:r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= </a:t>
            </a:r>
            <a:r>
              <a:rPr lang="hu-HU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stack.pop</a:t>
            </a:r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()</a:t>
            </a:r>
          </a:p>
          <a:p>
            <a:endParaRPr lang="hu-HU" b="1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</a:t>
            </a:r>
            <a:r>
              <a:rPr lang="hu-HU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v </a:t>
            </a:r>
            <a:r>
              <a:rPr lang="hu-HU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in</a:t>
            </a:r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actual</a:t>
            </a:r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neighbours</a:t>
            </a:r>
            <a:endParaRPr lang="hu-HU" b="1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</a:t>
            </a:r>
            <a:r>
              <a:rPr lang="hu-HU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if</a:t>
            </a:r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v is </a:t>
            </a:r>
            <a:r>
              <a:rPr lang="hu-HU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not</a:t>
            </a:r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visited</a:t>
            </a:r>
            <a:endParaRPr lang="hu-HU" b="1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	v </a:t>
            </a:r>
            <a:r>
              <a:rPr lang="hu-HU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set</a:t>
            </a:r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visited</a:t>
            </a:r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hu-HU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true</a:t>
            </a:r>
            <a:endParaRPr lang="hu-HU" b="1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	</a:t>
            </a:r>
            <a:r>
              <a:rPr lang="hu-HU" b="1" i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stack.push</a:t>
            </a:r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(v)</a:t>
            </a:r>
          </a:p>
          <a:p>
            <a:r>
              <a:rPr lang="hu-HU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			</a:t>
            </a:r>
          </a:p>
          <a:p>
            <a:endParaRPr lang="hu-HU" dirty="0"/>
          </a:p>
          <a:p>
            <a:r>
              <a:rPr lang="hu-HU" dirty="0"/>
              <a:t>			  </a:t>
            </a:r>
            <a:r>
              <a:rPr lang="hu-HU" b="1" dirty="0">
                <a:solidFill>
                  <a:srgbClr val="FFFF00"/>
                </a:solidFill>
              </a:rPr>
              <a:t>ITERATION</a:t>
            </a:r>
          </a:p>
        </p:txBody>
      </p:sp>
    </p:spTree>
    <p:extLst>
      <p:ext uri="{BB962C8B-B14F-4D97-AF65-F5344CB8AC3E}">
        <p14:creationId xmlns:p14="http://schemas.microsoft.com/office/powerpoint/2010/main" val="1033705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err="1"/>
              <a:t>Revisiting</a:t>
            </a:r>
            <a:r>
              <a:rPr lang="hu-HU" u="sng" dirty="0"/>
              <a:t> </a:t>
            </a:r>
            <a:r>
              <a:rPr lang="hu-HU" u="sng" dirty="0" err="1"/>
              <a:t>breadth-first</a:t>
            </a:r>
            <a:r>
              <a:rPr lang="hu-HU" u="sng" dirty="0"/>
              <a:t> </a:t>
            </a:r>
            <a:r>
              <a:rPr lang="hu-HU" u="sng" dirty="0" err="1"/>
              <a:t>search</a:t>
            </a:r>
            <a:endParaRPr lang="hu-HU" u="sng" dirty="0"/>
          </a:p>
        </p:txBody>
      </p:sp>
      <p:sp>
        <p:nvSpPr>
          <p:cNvPr id="4" name="Ellipszis 3"/>
          <p:cNvSpPr/>
          <p:nvPr/>
        </p:nvSpPr>
        <p:spPr>
          <a:xfrm>
            <a:off x="5931858" y="1640910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234594" y="426302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8065458" y="426302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3541475" y="426302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2564444" y="534026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931858" y="3127332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9299272" y="309810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2564444" y="3127332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2" name="Egyenes összekötő 11"/>
          <p:cNvCxnSpPr>
            <a:stCxn id="4" idx="3"/>
            <a:endCxn id="11" idx="0"/>
          </p:cNvCxnSpPr>
          <p:nvPr/>
        </p:nvCxnSpPr>
        <p:spPr>
          <a:xfrm flipH="1">
            <a:off x="2940225" y="2282408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12"/>
          <p:cNvCxnSpPr>
            <a:stCxn id="4" idx="5"/>
            <a:endCxn id="10" idx="0"/>
          </p:cNvCxnSpPr>
          <p:nvPr/>
        </p:nvCxnSpPr>
        <p:spPr>
          <a:xfrm>
            <a:off x="6573356" y="2282408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4"/>
            <a:endCxn id="9" idx="0"/>
          </p:cNvCxnSpPr>
          <p:nvPr/>
        </p:nvCxnSpPr>
        <p:spPr>
          <a:xfrm>
            <a:off x="6307639" y="2392472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14"/>
          <p:cNvCxnSpPr>
            <a:stCxn id="11" idx="3"/>
            <a:endCxn id="5" idx="0"/>
          </p:cNvCxnSpPr>
          <p:nvPr/>
        </p:nvCxnSpPr>
        <p:spPr>
          <a:xfrm flipH="1">
            <a:off x="1610375" y="3768830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5"/>
          <p:cNvCxnSpPr>
            <a:stCxn id="11" idx="5"/>
            <a:endCxn id="7" idx="0"/>
          </p:cNvCxnSpPr>
          <p:nvPr/>
        </p:nvCxnSpPr>
        <p:spPr>
          <a:xfrm>
            <a:off x="3205942" y="3768830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7" idx="3"/>
            <a:endCxn id="8" idx="0"/>
          </p:cNvCxnSpPr>
          <p:nvPr/>
        </p:nvCxnSpPr>
        <p:spPr>
          <a:xfrm flipH="1">
            <a:off x="2940225" y="4904523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17"/>
          <p:cNvCxnSpPr>
            <a:stCxn id="10" idx="3"/>
            <a:endCxn id="6" idx="0"/>
          </p:cNvCxnSpPr>
          <p:nvPr/>
        </p:nvCxnSpPr>
        <p:spPr>
          <a:xfrm flipH="1">
            <a:off x="8441239" y="3739603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2826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err="1"/>
              <a:t>Symmetry</a:t>
            </a:r>
            <a:r>
              <a:rPr lang="hu-HU" u="sng" dirty="0"/>
              <a:t> </a:t>
            </a:r>
            <a:r>
              <a:rPr lang="hu-HU" u="sng" dirty="0" err="1"/>
              <a:t>in</a:t>
            </a:r>
            <a:r>
              <a:rPr lang="hu-HU" u="sng" dirty="0"/>
              <a:t> DFS</a:t>
            </a:r>
          </a:p>
        </p:txBody>
      </p:sp>
      <p:sp>
        <p:nvSpPr>
          <p:cNvPr id="4" name="Ellipszis 3"/>
          <p:cNvSpPr/>
          <p:nvPr/>
        </p:nvSpPr>
        <p:spPr>
          <a:xfrm>
            <a:off x="5931858" y="1640910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234594" y="426302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8065458" y="426302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3541475" y="426302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2564444" y="5340263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931858" y="3127332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9299272" y="309810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2564444" y="3127332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2" name="Egyenes összekötő 11"/>
          <p:cNvCxnSpPr>
            <a:stCxn id="4" idx="3"/>
            <a:endCxn id="11" idx="0"/>
          </p:cNvCxnSpPr>
          <p:nvPr/>
        </p:nvCxnSpPr>
        <p:spPr>
          <a:xfrm flipH="1">
            <a:off x="2940225" y="2282408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12"/>
          <p:cNvCxnSpPr>
            <a:stCxn id="4" idx="5"/>
            <a:endCxn id="10" idx="0"/>
          </p:cNvCxnSpPr>
          <p:nvPr/>
        </p:nvCxnSpPr>
        <p:spPr>
          <a:xfrm>
            <a:off x="6573356" y="2282408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4"/>
            <a:endCxn id="9" idx="0"/>
          </p:cNvCxnSpPr>
          <p:nvPr/>
        </p:nvCxnSpPr>
        <p:spPr>
          <a:xfrm>
            <a:off x="6307639" y="2392472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14"/>
          <p:cNvCxnSpPr>
            <a:stCxn id="11" idx="3"/>
            <a:endCxn id="5" idx="0"/>
          </p:cNvCxnSpPr>
          <p:nvPr/>
        </p:nvCxnSpPr>
        <p:spPr>
          <a:xfrm flipH="1">
            <a:off x="1610375" y="3768830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5"/>
          <p:cNvCxnSpPr>
            <a:stCxn id="11" idx="5"/>
            <a:endCxn id="7" idx="0"/>
          </p:cNvCxnSpPr>
          <p:nvPr/>
        </p:nvCxnSpPr>
        <p:spPr>
          <a:xfrm>
            <a:off x="3205942" y="3768830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7" idx="3"/>
            <a:endCxn id="8" idx="0"/>
          </p:cNvCxnSpPr>
          <p:nvPr/>
        </p:nvCxnSpPr>
        <p:spPr>
          <a:xfrm flipH="1">
            <a:off x="2940225" y="4904523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17"/>
          <p:cNvCxnSpPr>
            <a:stCxn id="10" idx="3"/>
            <a:endCxn id="6" idx="0"/>
          </p:cNvCxnSpPr>
          <p:nvPr/>
        </p:nvCxnSpPr>
        <p:spPr>
          <a:xfrm flipH="1">
            <a:off x="8441239" y="3739603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zövegdoboz 2"/>
          <p:cNvSpPr txBox="1"/>
          <p:nvPr/>
        </p:nvSpPr>
        <p:spPr>
          <a:xfrm>
            <a:off x="450937" y="1528175"/>
            <a:ext cx="4330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go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opposite</a:t>
            </a:r>
            <a:r>
              <a:rPr lang="hu-HU" dirty="0"/>
              <a:t> </a:t>
            </a:r>
            <a:r>
              <a:rPr lang="hu-HU" dirty="0" err="1"/>
              <a:t>direction</a:t>
            </a:r>
            <a:r>
              <a:rPr lang="hu-HU" dirty="0"/>
              <a:t>,</a:t>
            </a:r>
          </a:p>
          <a:p>
            <a:r>
              <a:rPr lang="hu-HU" dirty="0" err="1"/>
              <a:t>it</a:t>
            </a:r>
            <a:r>
              <a:rPr lang="hu-HU" dirty="0"/>
              <a:t> is </a:t>
            </a:r>
            <a:r>
              <a:rPr lang="hu-HU" dirty="0" err="1"/>
              <a:t>going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be a </a:t>
            </a:r>
            <a:r>
              <a:rPr lang="hu-HU" dirty="0" err="1"/>
              <a:t>valid</a:t>
            </a:r>
            <a:r>
              <a:rPr lang="hu-HU" dirty="0"/>
              <a:t> DFS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well</a:t>
            </a:r>
            <a:r>
              <a:rPr lang="hu-HU" dirty="0"/>
              <a:t> !!!</a:t>
            </a:r>
          </a:p>
        </p:txBody>
      </p:sp>
    </p:spTree>
    <p:extLst>
      <p:ext uri="{BB962C8B-B14F-4D97-AF65-F5344CB8AC3E}">
        <p14:creationId xmlns:p14="http://schemas.microsoft.com/office/powerpoint/2010/main" val="28877393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err="1"/>
              <a:t>Symmetry</a:t>
            </a:r>
            <a:r>
              <a:rPr lang="hu-HU" u="sng" dirty="0"/>
              <a:t> </a:t>
            </a:r>
            <a:r>
              <a:rPr lang="hu-HU" u="sng" dirty="0" err="1"/>
              <a:t>in</a:t>
            </a:r>
            <a:r>
              <a:rPr lang="hu-HU" u="sng" dirty="0"/>
              <a:t> DFS</a:t>
            </a:r>
          </a:p>
        </p:txBody>
      </p:sp>
      <p:sp>
        <p:nvSpPr>
          <p:cNvPr id="4" name="Ellipszis 3"/>
          <p:cNvSpPr/>
          <p:nvPr/>
        </p:nvSpPr>
        <p:spPr>
          <a:xfrm>
            <a:off x="5931858" y="1640910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234594" y="426302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8065458" y="426302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3541475" y="426302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2564444" y="5340263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931858" y="3127332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9299272" y="309810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2564444" y="3127332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2" name="Egyenes összekötő 11"/>
          <p:cNvCxnSpPr>
            <a:stCxn id="4" idx="3"/>
            <a:endCxn id="11" idx="0"/>
          </p:cNvCxnSpPr>
          <p:nvPr/>
        </p:nvCxnSpPr>
        <p:spPr>
          <a:xfrm flipH="1">
            <a:off x="2940225" y="2282408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12"/>
          <p:cNvCxnSpPr>
            <a:stCxn id="4" idx="5"/>
            <a:endCxn id="10" idx="0"/>
          </p:cNvCxnSpPr>
          <p:nvPr/>
        </p:nvCxnSpPr>
        <p:spPr>
          <a:xfrm>
            <a:off x="6573356" y="2282408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4"/>
            <a:endCxn id="9" idx="0"/>
          </p:cNvCxnSpPr>
          <p:nvPr/>
        </p:nvCxnSpPr>
        <p:spPr>
          <a:xfrm>
            <a:off x="6307639" y="2392472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14"/>
          <p:cNvCxnSpPr>
            <a:stCxn id="11" idx="3"/>
            <a:endCxn id="5" idx="0"/>
          </p:cNvCxnSpPr>
          <p:nvPr/>
        </p:nvCxnSpPr>
        <p:spPr>
          <a:xfrm flipH="1">
            <a:off x="1610375" y="3768830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5"/>
          <p:cNvCxnSpPr>
            <a:stCxn id="11" idx="5"/>
            <a:endCxn id="7" idx="0"/>
          </p:cNvCxnSpPr>
          <p:nvPr/>
        </p:nvCxnSpPr>
        <p:spPr>
          <a:xfrm>
            <a:off x="3205942" y="3768830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7" idx="3"/>
            <a:endCxn id="8" idx="0"/>
          </p:cNvCxnSpPr>
          <p:nvPr/>
        </p:nvCxnSpPr>
        <p:spPr>
          <a:xfrm flipH="1">
            <a:off x="2940225" y="4904523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17"/>
          <p:cNvCxnSpPr>
            <a:stCxn id="10" idx="3"/>
            <a:endCxn id="6" idx="0"/>
          </p:cNvCxnSpPr>
          <p:nvPr/>
        </p:nvCxnSpPr>
        <p:spPr>
          <a:xfrm flipH="1">
            <a:off x="8441239" y="3739603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zövegdoboz 2"/>
          <p:cNvSpPr txBox="1"/>
          <p:nvPr/>
        </p:nvSpPr>
        <p:spPr>
          <a:xfrm>
            <a:off x="450937" y="1528175"/>
            <a:ext cx="4330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go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opposite</a:t>
            </a:r>
            <a:r>
              <a:rPr lang="hu-HU" dirty="0"/>
              <a:t> </a:t>
            </a:r>
            <a:r>
              <a:rPr lang="hu-HU" dirty="0" err="1"/>
              <a:t>direction</a:t>
            </a:r>
            <a:r>
              <a:rPr lang="hu-HU" dirty="0"/>
              <a:t>,</a:t>
            </a:r>
          </a:p>
          <a:p>
            <a:r>
              <a:rPr lang="hu-HU" dirty="0" err="1"/>
              <a:t>it</a:t>
            </a:r>
            <a:r>
              <a:rPr lang="hu-HU" dirty="0"/>
              <a:t> is </a:t>
            </a:r>
            <a:r>
              <a:rPr lang="hu-HU" dirty="0" err="1"/>
              <a:t>going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be a </a:t>
            </a:r>
            <a:r>
              <a:rPr lang="hu-HU" dirty="0" err="1"/>
              <a:t>valid</a:t>
            </a:r>
            <a:r>
              <a:rPr lang="hu-HU" dirty="0"/>
              <a:t> DFS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well</a:t>
            </a:r>
            <a:r>
              <a:rPr lang="hu-HU" dirty="0"/>
              <a:t> !!!</a:t>
            </a:r>
          </a:p>
        </p:txBody>
      </p:sp>
    </p:spTree>
    <p:extLst>
      <p:ext uri="{BB962C8B-B14F-4D97-AF65-F5344CB8AC3E}">
        <p14:creationId xmlns:p14="http://schemas.microsoft.com/office/powerpoint/2010/main" val="2109339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err="1"/>
              <a:t>Symmetry</a:t>
            </a:r>
            <a:r>
              <a:rPr lang="hu-HU" u="sng" dirty="0"/>
              <a:t> </a:t>
            </a:r>
            <a:r>
              <a:rPr lang="hu-HU" u="sng" dirty="0" err="1"/>
              <a:t>in</a:t>
            </a:r>
            <a:r>
              <a:rPr lang="hu-HU" u="sng" dirty="0"/>
              <a:t> DFS</a:t>
            </a:r>
          </a:p>
        </p:txBody>
      </p:sp>
      <p:sp>
        <p:nvSpPr>
          <p:cNvPr id="4" name="Ellipszis 3"/>
          <p:cNvSpPr/>
          <p:nvPr/>
        </p:nvSpPr>
        <p:spPr>
          <a:xfrm>
            <a:off x="5931858" y="1640910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234594" y="426302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8065458" y="426302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3541475" y="426302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2564444" y="5340263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931858" y="3127332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9299272" y="309810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2564444" y="3127332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2" name="Egyenes összekötő 11"/>
          <p:cNvCxnSpPr>
            <a:stCxn id="4" idx="3"/>
            <a:endCxn id="11" idx="0"/>
          </p:cNvCxnSpPr>
          <p:nvPr/>
        </p:nvCxnSpPr>
        <p:spPr>
          <a:xfrm flipH="1">
            <a:off x="2940225" y="2282408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12"/>
          <p:cNvCxnSpPr>
            <a:stCxn id="4" idx="5"/>
            <a:endCxn id="10" idx="0"/>
          </p:cNvCxnSpPr>
          <p:nvPr/>
        </p:nvCxnSpPr>
        <p:spPr>
          <a:xfrm>
            <a:off x="6573356" y="2282408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4"/>
            <a:endCxn id="9" idx="0"/>
          </p:cNvCxnSpPr>
          <p:nvPr/>
        </p:nvCxnSpPr>
        <p:spPr>
          <a:xfrm>
            <a:off x="6307639" y="2392472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14"/>
          <p:cNvCxnSpPr>
            <a:stCxn id="11" idx="3"/>
            <a:endCxn id="5" idx="0"/>
          </p:cNvCxnSpPr>
          <p:nvPr/>
        </p:nvCxnSpPr>
        <p:spPr>
          <a:xfrm flipH="1">
            <a:off x="1610375" y="3768830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5"/>
          <p:cNvCxnSpPr>
            <a:stCxn id="11" idx="5"/>
            <a:endCxn id="7" idx="0"/>
          </p:cNvCxnSpPr>
          <p:nvPr/>
        </p:nvCxnSpPr>
        <p:spPr>
          <a:xfrm>
            <a:off x="3205942" y="3768830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7" idx="3"/>
            <a:endCxn id="8" idx="0"/>
          </p:cNvCxnSpPr>
          <p:nvPr/>
        </p:nvCxnSpPr>
        <p:spPr>
          <a:xfrm flipH="1">
            <a:off x="2940225" y="4904523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17"/>
          <p:cNvCxnSpPr>
            <a:stCxn id="10" idx="3"/>
            <a:endCxn id="6" idx="0"/>
          </p:cNvCxnSpPr>
          <p:nvPr/>
        </p:nvCxnSpPr>
        <p:spPr>
          <a:xfrm flipH="1">
            <a:off x="8441239" y="3739603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zövegdoboz 2"/>
          <p:cNvSpPr txBox="1"/>
          <p:nvPr/>
        </p:nvSpPr>
        <p:spPr>
          <a:xfrm>
            <a:off x="450937" y="1528175"/>
            <a:ext cx="4330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go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opposite</a:t>
            </a:r>
            <a:r>
              <a:rPr lang="hu-HU" dirty="0"/>
              <a:t> </a:t>
            </a:r>
            <a:r>
              <a:rPr lang="hu-HU" dirty="0" err="1"/>
              <a:t>direction</a:t>
            </a:r>
            <a:r>
              <a:rPr lang="hu-HU" dirty="0"/>
              <a:t>,</a:t>
            </a:r>
          </a:p>
          <a:p>
            <a:r>
              <a:rPr lang="hu-HU" dirty="0" err="1"/>
              <a:t>it</a:t>
            </a:r>
            <a:r>
              <a:rPr lang="hu-HU" dirty="0"/>
              <a:t> is </a:t>
            </a:r>
            <a:r>
              <a:rPr lang="hu-HU" dirty="0" err="1"/>
              <a:t>going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be a </a:t>
            </a:r>
            <a:r>
              <a:rPr lang="hu-HU" dirty="0" err="1"/>
              <a:t>valid</a:t>
            </a:r>
            <a:r>
              <a:rPr lang="hu-HU" dirty="0"/>
              <a:t> DFS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well</a:t>
            </a:r>
            <a:r>
              <a:rPr lang="hu-HU" dirty="0"/>
              <a:t> !!!</a:t>
            </a:r>
          </a:p>
        </p:txBody>
      </p:sp>
    </p:spTree>
    <p:extLst>
      <p:ext uri="{BB962C8B-B14F-4D97-AF65-F5344CB8AC3E}">
        <p14:creationId xmlns:p14="http://schemas.microsoft.com/office/powerpoint/2010/main" val="40564523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err="1"/>
              <a:t>Symmetry</a:t>
            </a:r>
            <a:r>
              <a:rPr lang="hu-HU" u="sng" dirty="0"/>
              <a:t> </a:t>
            </a:r>
            <a:r>
              <a:rPr lang="hu-HU" u="sng" dirty="0" err="1"/>
              <a:t>in</a:t>
            </a:r>
            <a:r>
              <a:rPr lang="hu-HU" u="sng" dirty="0"/>
              <a:t> DFS</a:t>
            </a:r>
          </a:p>
        </p:txBody>
      </p:sp>
      <p:sp>
        <p:nvSpPr>
          <p:cNvPr id="4" name="Ellipszis 3"/>
          <p:cNvSpPr/>
          <p:nvPr/>
        </p:nvSpPr>
        <p:spPr>
          <a:xfrm>
            <a:off x="5931858" y="1640910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234594" y="426302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8065458" y="426302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3541475" y="426302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2564444" y="5340263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931858" y="3127332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9299272" y="309810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2564444" y="3127332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2" name="Egyenes összekötő 11"/>
          <p:cNvCxnSpPr>
            <a:stCxn id="4" idx="3"/>
            <a:endCxn id="11" idx="0"/>
          </p:cNvCxnSpPr>
          <p:nvPr/>
        </p:nvCxnSpPr>
        <p:spPr>
          <a:xfrm flipH="1">
            <a:off x="2940225" y="2282408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12"/>
          <p:cNvCxnSpPr>
            <a:stCxn id="4" idx="5"/>
            <a:endCxn id="10" idx="0"/>
          </p:cNvCxnSpPr>
          <p:nvPr/>
        </p:nvCxnSpPr>
        <p:spPr>
          <a:xfrm>
            <a:off x="6573356" y="2282408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4"/>
            <a:endCxn id="9" idx="0"/>
          </p:cNvCxnSpPr>
          <p:nvPr/>
        </p:nvCxnSpPr>
        <p:spPr>
          <a:xfrm>
            <a:off x="6307639" y="2392472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14"/>
          <p:cNvCxnSpPr>
            <a:stCxn id="11" idx="3"/>
            <a:endCxn id="5" idx="0"/>
          </p:cNvCxnSpPr>
          <p:nvPr/>
        </p:nvCxnSpPr>
        <p:spPr>
          <a:xfrm flipH="1">
            <a:off x="1610375" y="3768830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5"/>
          <p:cNvCxnSpPr>
            <a:stCxn id="11" idx="5"/>
            <a:endCxn id="7" idx="0"/>
          </p:cNvCxnSpPr>
          <p:nvPr/>
        </p:nvCxnSpPr>
        <p:spPr>
          <a:xfrm>
            <a:off x="3205942" y="3768830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7" idx="3"/>
            <a:endCxn id="8" idx="0"/>
          </p:cNvCxnSpPr>
          <p:nvPr/>
        </p:nvCxnSpPr>
        <p:spPr>
          <a:xfrm flipH="1">
            <a:off x="2940225" y="4904523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17"/>
          <p:cNvCxnSpPr>
            <a:stCxn id="10" idx="3"/>
            <a:endCxn id="6" idx="0"/>
          </p:cNvCxnSpPr>
          <p:nvPr/>
        </p:nvCxnSpPr>
        <p:spPr>
          <a:xfrm flipH="1">
            <a:off x="8441239" y="3739603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zövegdoboz 2"/>
          <p:cNvSpPr txBox="1"/>
          <p:nvPr/>
        </p:nvSpPr>
        <p:spPr>
          <a:xfrm>
            <a:off x="450937" y="1528175"/>
            <a:ext cx="4330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go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opposite</a:t>
            </a:r>
            <a:r>
              <a:rPr lang="hu-HU" dirty="0"/>
              <a:t> </a:t>
            </a:r>
            <a:r>
              <a:rPr lang="hu-HU" dirty="0" err="1"/>
              <a:t>direction</a:t>
            </a:r>
            <a:r>
              <a:rPr lang="hu-HU" dirty="0"/>
              <a:t>,</a:t>
            </a:r>
          </a:p>
          <a:p>
            <a:r>
              <a:rPr lang="hu-HU" dirty="0" err="1"/>
              <a:t>it</a:t>
            </a:r>
            <a:r>
              <a:rPr lang="hu-HU" dirty="0"/>
              <a:t> is </a:t>
            </a:r>
            <a:r>
              <a:rPr lang="hu-HU" dirty="0" err="1"/>
              <a:t>going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be a </a:t>
            </a:r>
            <a:r>
              <a:rPr lang="hu-HU" dirty="0" err="1"/>
              <a:t>valid</a:t>
            </a:r>
            <a:r>
              <a:rPr lang="hu-HU" dirty="0"/>
              <a:t> DFS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well</a:t>
            </a:r>
            <a:r>
              <a:rPr lang="hu-HU" dirty="0"/>
              <a:t> !!!</a:t>
            </a:r>
          </a:p>
        </p:txBody>
      </p:sp>
    </p:spTree>
    <p:extLst>
      <p:ext uri="{BB962C8B-B14F-4D97-AF65-F5344CB8AC3E}">
        <p14:creationId xmlns:p14="http://schemas.microsoft.com/office/powerpoint/2010/main" val="30378817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err="1"/>
              <a:t>Symmetry</a:t>
            </a:r>
            <a:r>
              <a:rPr lang="hu-HU" u="sng" dirty="0"/>
              <a:t> </a:t>
            </a:r>
            <a:r>
              <a:rPr lang="hu-HU" u="sng" dirty="0" err="1"/>
              <a:t>in</a:t>
            </a:r>
            <a:r>
              <a:rPr lang="hu-HU" u="sng" dirty="0"/>
              <a:t> DFS</a:t>
            </a:r>
          </a:p>
        </p:txBody>
      </p:sp>
      <p:sp>
        <p:nvSpPr>
          <p:cNvPr id="4" name="Ellipszis 3"/>
          <p:cNvSpPr/>
          <p:nvPr/>
        </p:nvSpPr>
        <p:spPr>
          <a:xfrm>
            <a:off x="5931858" y="1640910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234594" y="426302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8065458" y="426302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3541475" y="426302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2564444" y="5340263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931858" y="3127332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9299272" y="309810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2564444" y="3127332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2" name="Egyenes összekötő 11"/>
          <p:cNvCxnSpPr>
            <a:stCxn id="4" idx="3"/>
            <a:endCxn id="11" idx="0"/>
          </p:cNvCxnSpPr>
          <p:nvPr/>
        </p:nvCxnSpPr>
        <p:spPr>
          <a:xfrm flipH="1">
            <a:off x="2940225" y="2282408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12"/>
          <p:cNvCxnSpPr>
            <a:stCxn id="4" idx="5"/>
            <a:endCxn id="10" idx="0"/>
          </p:cNvCxnSpPr>
          <p:nvPr/>
        </p:nvCxnSpPr>
        <p:spPr>
          <a:xfrm>
            <a:off x="6573356" y="2282408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4"/>
            <a:endCxn id="9" idx="0"/>
          </p:cNvCxnSpPr>
          <p:nvPr/>
        </p:nvCxnSpPr>
        <p:spPr>
          <a:xfrm>
            <a:off x="6307639" y="2392472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14"/>
          <p:cNvCxnSpPr>
            <a:stCxn id="11" idx="3"/>
            <a:endCxn id="5" idx="0"/>
          </p:cNvCxnSpPr>
          <p:nvPr/>
        </p:nvCxnSpPr>
        <p:spPr>
          <a:xfrm flipH="1">
            <a:off x="1610375" y="3768830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5"/>
          <p:cNvCxnSpPr>
            <a:stCxn id="11" idx="5"/>
            <a:endCxn id="7" idx="0"/>
          </p:cNvCxnSpPr>
          <p:nvPr/>
        </p:nvCxnSpPr>
        <p:spPr>
          <a:xfrm>
            <a:off x="3205942" y="3768830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7" idx="3"/>
            <a:endCxn id="8" idx="0"/>
          </p:cNvCxnSpPr>
          <p:nvPr/>
        </p:nvCxnSpPr>
        <p:spPr>
          <a:xfrm flipH="1">
            <a:off x="2940225" y="4904523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17"/>
          <p:cNvCxnSpPr>
            <a:stCxn id="10" idx="3"/>
            <a:endCxn id="6" idx="0"/>
          </p:cNvCxnSpPr>
          <p:nvPr/>
        </p:nvCxnSpPr>
        <p:spPr>
          <a:xfrm flipH="1">
            <a:off x="8441239" y="3739603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zövegdoboz 2"/>
          <p:cNvSpPr txBox="1"/>
          <p:nvPr/>
        </p:nvSpPr>
        <p:spPr>
          <a:xfrm>
            <a:off x="450937" y="1528175"/>
            <a:ext cx="4330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go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opposite</a:t>
            </a:r>
            <a:r>
              <a:rPr lang="hu-HU" dirty="0"/>
              <a:t> </a:t>
            </a:r>
            <a:r>
              <a:rPr lang="hu-HU" dirty="0" err="1"/>
              <a:t>direction</a:t>
            </a:r>
            <a:r>
              <a:rPr lang="hu-HU" dirty="0"/>
              <a:t>,</a:t>
            </a:r>
          </a:p>
          <a:p>
            <a:r>
              <a:rPr lang="hu-HU" dirty="0" err="1"/>
              <a:t>it</a:t>
            </a:r>
            <a:r>
              <a:rPr lang="hu-HU" dirty="0"/>
              <a:t> is </a:t>
            </a:r>
            <a:r>
              <a:rPr lang="hu-HU" dirty="0" err="1"/>
              <a:t>going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be a </a:t>
            </a:r>
            <a:r>
              <a:rPr lang="hu-HU" dirty="0" err="1"/>
              <a:t>valid</a:t>
            </a:r>
            <a:r>
              <a:rPr lang="hu-HU" dirty="0"/>
              <a:t> DFS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well</a:t>
            </a:r>
            <a:r>
              <a:rPr lang="hu-HU" dirty="0"/>
              <a:t> !!!</a:t>
            </a:r>
          </a:p>
        </p:txBody>
      </p:sp>
    </p:spTree>
    <p:extLst>
      <p:ext uri="{BB962C8B-B14F-4D97-AF65-F5344CB8AC3E}">
        <p14:creationId xmlns:p14="http://schemas.microsoft.com/office/powerpoint/2010/main" val="13375071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err="1"/>
              <a:t>Symmetry</a:t>
            </a:r>
            <a:r>
              <a:rPr lang="hu-HU" u="sng" dirty="0"/>
              <a:t> </a:t>
            </a:r>
            <a:r>
              <a:rPr lang="hu-HU" u="sng" dirty="0" err="1"/>
              <a:t>in</a:t>
            </a:r>
            <a:r>
              <a:rPr lang="hu-HU" u="sng" dirty="0"/>
              <a:t> DFS</a:t>
            </a:r>
          </a:p>
        </p:txBody>
      </p:sp>
      <p:sp>
        <p:nvSpPr>
          <p:cNvPr id="4" name="Ellipszis 3"/>
          <p:cNvSpPr/>
          <p:nvPr/>
        </p:nvSpPr>
        <p:spPr>
          <a:xfrm>
            <a:off x="5931858" y="1640910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234594" y="426302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8065458" y="426302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3541475" y="426302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2564444" y="5340263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931858" y="3127332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9299272" y="309810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2564444" y="3127332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2" name="Egyenes összekötő 11"/>
          <p:cNvCxnSpPr>
            <a:stCxn id="4" idx="3"/>
            <a:endCxn id="11" idx="0"/>
          </p:cNvCxnSpPr>
          <p:nvPr/>
        </p:nvCxnSpPr>
        <p:spPr>
          <a:xfrm flipH="1">
            <a:off x="2940225" y="2282408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12"/>
          <p:cNvCxnSpPr>
            <a:stCxn id="4" idx="5"/>
            <a:endCxn id="10" idx="0"/>
          </p:cNvCxnSpPr>
          <p:nvPr/>
        </p:nvCxnSpPr>
        <p:spPr>
          <a:xfrm>
            <a:off x="6573356" y="2282408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4"/>
            <a:endCxn id="9" idx="0"/>
          </p:cNvCxnSpPr>
          <p:nvPr/>
        </p:nvCxnSpPr>
        <p:spPr>
          <a:xfrm>
            <a:off x="6307639" y="2392472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14"/>
          <p:cNvCxnSpPr>
            <a:stCxn id="11" idx="3"/>
            <a:endCxn id="5" idx="0"/>
          </p:cNvCxnSpPr>
          <p:nvPr/>
        </p:nvCxnSpPr>
        <p:spPr>
          <a:xfrm flipH="1">
            <a:off x="1610375" y="3768830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5"/>
          <p:cNvCxnSpPr>
            <a:stCxn id="11" idx="5"/>
            <a:endCxn id="7" idx="0"/>
          </p:cNvCxnSpPr>
          <p:nvPr/>
        </p:nvCxnSpPr>
        <p:spPr>
          <a:xfrm>
            <a:off x="3205942" y="3768830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7" idx="3"/>
            <a:endCxn id="8" idx="0"/>
          </p:cNvCxnSpPr>
          <p:nvPr/>
        </p:nvCxnSpPr>
        <p:spPr>
          <a:xfrm flipH="1">
            <a:off x="2940225" y="4904523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17"/>
          <p:cNvCxnSpPr>
            <a:stCxn id="10" idx="3"/>
            <a:endCxn id="6" idx="0"/>
          </p:cNvCxnSpPr>
          <p:nvPr/>
        </p:nvCxnSpPr>
        <p:spPr>
          <a:xfrm flipH="1">
            <a:off x="8441239" y="3739603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zövegdoboz 2"/>
          <p:cNvSpPr txBox="1"/>
          <p:nvPr/>
        </p:nvSpPr>
        <p:spPr>
          <a:xfrm>
            <a:off x="450937" y="1528175"/>
            <a:ext cx="4330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go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opposite</a:t>
            </a:r>
            <a:r>
              <a:rPr lang="hu-HU" dirty="0"/>
              <a:t> </a:t>
            </a:r>
            <a:r>
              <a:rPr lang="hu-HU" dirty="0" err="1"/>
              <a:t>direction</a:t>
            </a:r>
            <a:r>
              <a:rPr lang="hu-HU" dirty="0"/>
              <a:t>,</a:t>
            </a:r>
          </a:p>
          <a:p>
            <a:r>
              <a:rPr lang="hu-HU" dirty="0" err="1"/>
              <a:t>it</a:t>
            </a:r>
            <a:r>
              <a:rPr lang="hu-HU" dirty="0"/>
              <a:t> is </a:t>
            </a:r>
            <a:r>
              <a:rPr lang="hu-HU" dirty="0" err="1"/>
              <a:t>going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be a </a:t>
            </a:r>
            <a:r>
              <a:rPr lang="hu-HU" dirty="0" err="1"/>
              <a:t>valid</a:t>
            </a:r>
            <a:r>
              <a:rPr lang="hu-HU" dirty="0"/>
              <a:t> DFS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well</a:t>
            </a:r>
            <a:r>
              <a:rPr lang="hu-HU" dirty="0"/>
              <a:t> !!!</a:t>
            </a:r>
          </a:p>
        </p:txBody>
      </p:sp>
    </p:spTree>
    <p:extLst>
      <p:ext uri="{BB962C8B-B14F-4D97-AF65-F5344CB8AC3E}">
        <p14:creationId xmlns:p14="http://schemas.microsoft.com/office/powerpoint/2010/main" val="23787352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err="1"/>
              <a:t>Symmetry</a:t>
            </a:r>
            <a:r>
              <a:rPr lang="hu-HU" u="sng" dirty="0"/>
              <a:t> </a:t>
            </a:r>
            <a:r>
              <a:rPr lang="hu-HU" u="sng" dirty="0" err="1"/>
              <a:t>in</a:t>
            </a:r>
            <a:r>
              <a:rPr lang="hu-HU" u="sng" dirty="0"/>
              <a:t> DFS</a:t>
            </a:r>
          </a:p>
        </p:txBody>
      </p:sp>
      <p:sp>
        <p:nvSpPr>
          <p:cNvPr id="4" name="Ellipszis 3"/>
          <p:cNvSpPr/>
          <p:nvPr/>
        </p:nvSpPr>
        <p:spPr>
          <a:xfrm>
            <a:off x="5931858" y="1640910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234594" y="426302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8065458" y="426302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3541475" y="426302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2564444" y="5340263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931858" y="3127332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9299272" y="309810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2564444" y="3127332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2" name="Egyenes összekötő 11"/>
          <p:cNvCxnSpPr>
            <a:stCxn id="4" idx="3"/>
            <a:endCxn id="11" idx="0"/>
          </p:cNvCxnSpPr>
          <p:nvPr/>
        </p:nvCxnSpPr>
        <p:spPr>
          <a:xfrm flipH="1">
            <a:off x="2940225" y="2282408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12"/>
          <p:cNvCxnSpPr>
            <a:stCxn id="4" idx="5"/>
            <a:endCxn id="10" idx="0"/>
          </p:cNvCxnSpPr>
          <p:nvPr/>
        </p:nvCxnSpPr>
        <p:spPr>
          <a:xfrm>
            <a:off x="6573356" y="2282408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4"/>
            <a:endCxn id="9" idx="0"/>
          </p:cNvCxnSpPr>
          <p:nvPr/>
        </p:nvCxnSpPr>
        <p:spPr>
          <a:xfrm>
            <a:off x="6307639" y="2392472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14"/>
          <p:cNvCxnSpPr>
            <a:stCxn id="11" idx="3"/>
            <a:endCxn id="5" idx="0"/>
          </p:cNvCxnSpPr>
          <p:nvPr/>
        </p:nvCxnSpPr>
        <p:spPr>
          <a:xfrm flipH="1">
            <a:off x="1610375" y="3768830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5"/>
          <p:cNvCxnSpPr>
            <a:stCxn id="11" idx="5"/>
            <a:endCxn id="7" idx="0"/>
          </p:cNvCxnSpPr>
          <p:nvPr/>
        </p:nvCxnSpPr>
        <p:spPr>
          <a:xfrm>
            <a:off x="3205942" y="3768830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7" idx="3"/>
            <a:endCxn id="8" idx="0"/>
          </p:cNvCxnSpPr>
          <p:nvPr/>
        </p:nvCxnSpPr>
        <p:spPr>
          <a:xfrm flipH="1">
            <a:off x="2940225" y="4904523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17"/>
          <p:cNvCxnSpPr>
            <a:stCxn id="10" idx="3"/>
            <a:endCxn id="6" idx="0"/>
          </p:cNvCxnSpPr>
          <p:nvPr/>
        </p:nvCxnSpPr>
        <p:spPr>
          <a:xfrm flipH="1">
            <a:off x="8441239" y="3739603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zövegdoboz 2"/>
          <p:cNvSpPr txBox="1"/>
          <p:nvPr/>
        </p:nvSpPr>
        <p:spPr>
          <a:xfrm>
            <a:off x="450937" y="1528175"/>
            <a:ext cx="4330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go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opposite</a:t>
            </a:r>
            <a:r>
              <a:rPr lang="hu-HU" dirty="0"/>
              <a:t> </a:t>
            </a:r>
            <a:r>
              <a:rPr lang="hu-HU" dirty="0" err="1"/>
              <a:t>direction</a:t>
            </a:r>
            <a:r>
              <a:rPr lang="hu-HU" dirty="0"/>
              <a:t>,</a:t>
            </a:r>
          </a:p>
          <a:p>
            <a:r>
              <a:rPr lang="hu-HU" dirty="0" err="1"/>
              <a:t>it</a:t>
            </a:r>
            <a:r>
              <a:rPr lang="hu-HU" dirty="0"/>
              <a:t> is </a:t>
            </a:r>
            <a:r>
              <a:rPr lang="hu-HU" dirty="0" err="1"/>
              <a:t>going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be a </a:t>
            </a:r>
            <a:r>
              <a:rPr lang="hu-HU" dirty="0" err="1"/>
              <a:t>valid</a:t>
            </a:r>
            <a:r>
              <a:rPr lang="hu-HU" dirty="0"/>
              <a:t> DFS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well</a:t>
            </a:r>
            <a:r>
              <a:rPr lang="hu-HU" dirty="0"/>
              <a:t> !!!</a:t>
            </a:r>
          </a:p>
        </p:txBody>
      </p:sp>
    </p:spTree>
    <p:extLst>
      <p:ext uri="{BB962C8B-B14F-4D97-AF65-F5344CB8AC3E}">
        <p14:creationId xmlns:p14="http://schemas.microsoft.com/office/powerpoint/2010/main" val="14696100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err="1"/>
              <a:t>Symmetry</a:t>
            </a:r>
            <a:r>
              <a:rPr lang="hu-HU" u="sng" dirty="0"/>
              <a:t> </a:t>
            </a:r>
            <a:r>
              <a:rPr lang="hu-HU" u="sng" dirty="0" err="1"/>
              <a:t>in</a:t>
            </a:r>
            <a:r>
              <a:rPr lang="hu-HU" u="sng" dirty="0"/>
              <a:t> DFS</a:t>
            </a:r>
          </a:p>
        </p:txBody>
      </p:sp>
      <p:sp>
        <p:nvSpPr>
          <p:cNvPr id="4" name="Ellipszis 3"/>
          <p:cNvSpPr/>
          <p:nvPr/>
        </p:nvSpPr>
        <p:spPr>
          <a:xfrm>
            <a:off x="5931858" y="1640910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234594" y="4263025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8065458" y="426302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3541475" y="426302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2564444" y="534026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931858" y="3127332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9299272" y="309810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2564444" y="3127332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2" name="Egyenes összekötő 11"/>
          <p:cNvCxnSpPr>
            <a:stCxn id="4" idx="3"/>
            <a:endCxn id="11" idx="0"/>
          </p:cNvCxnSpPr>
          <p:nvPr/>
        </p:nvCxnSpPr>
        <p:spPr>
          <a:xfrm flipH="1">
            <a:off x="2940225" y="2282408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12"/>
          <p:cNvCxnSpPr>
            <a:stCxn id="4" idx="5"/>
            <a:endCxn id="10" idx="0"/>
          </p:cNvCxnSpPr>
          <p:nvPr/>
        </p:nvCxnSpPr>
        <p:spPr>
          <a:xfrm>
            <a:off x="6573356" y="2282408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4"/>
            <a:endCxn id="9" idx="0"/>
          </p:cNvCxnSpPr>
          <p:nvPr/>
        </p:nvCxnSpPr>
        <p:spPr>
          <a:xfrm>
            <a:off x="6307639" y="2392472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14"/>
          <p:cNvCxnSpPr>
            <a:stCxn id="11" idx="3"/>
            <a:endCxn id="5" idx="0"/>
          </p:cNvCxnSpPr>
          <p:nvPr/>
        </p:nvCxnSpPr>
        <p:spPr>
          <a:xfrm flipH="1">
            <a:off x="1610375" y="3768830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5"/>
          <p:cNvCxnSpPr>
            <a:stCxn id="11" idx="5"/>
            <a:endCxn id="7" idx="0"/>
          </p:cNvCxnSpPr>
          <p:nvPr/>
        </p:nvCxnSpPr>
        <p:spPr>
          <a:xfrm>
            <a:off x="3205942" y="3768830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7" idx="3"/>
            <a:endCxn id="8" idx="0"/>
          </p:cNvCxnSpPr>
          <p:nvPr/>
        </p:nvCxnSpPr>
        <p:spPr>
          <a:xfrm flipH="1">
            <a:off x="2940225" y="4904523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17"/>
          <p:cNvCxnSpPr>
            <a:stCxn id="10" idx="3"/>
            <a:endCxn id="6" idx="0"/>
          </p:cNvCxnSpPr>
          <p:nvPr/>
        </p:nvCxnSpPr>
        <p:spPr>
          <a:xfrm flipH="1">
            <a:off x="8441239" y="3739603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zövegdoboz 2"/>
          <p:cNvSpPr txBox="1"/>
          <p:nvPr/>
        </p:nvSpPr>
        <p:spPr>
          <a:xfrm>
            <a:off x="450937" y="1528175"/>
            <a:ext cx="4330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go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opposite</a:t>
            </a:r>
            <a:r>
              <a:rPr lang="hu-HU" dirty="0"/>
              <a:t> </a:t>
            </a:r>
            <a:r>
              <a:rPr lang="hu-HU" dirty="0" err="1"/>
              <a:t>direction</a:t>
            </a:r>
            <a:r>
              <a:rPr lang="hu-HU" dirty="0"/>
              <a:t>,</a:t>
            </a:r>
          </a:p>
          <a:p>
            <a:r>
              <a:rPr lang="hu-HU" dirty="0" err="1"/>
              <a:t>it</a:t>
            </a:r>
            <a:r>
              <a:rPr lang="hu-HU" dirty="0"/>
              <a:t> is </a:t>
            </a:r>
            <a:r>
              <a:rPr lang="hu-HU" dirty="0" err="1"/>
              <a:t>going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be a </a:t>
            </a:r>
            <a:r>
              <a:rPr lang="hu-HU" dirty="0" err="1"/>
              <a:t>valid</a:t>
            </a:r>
            <a:r>
              <a:rPr lang="hu-HU" dirty="0"/>
              <a:t> DFS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well</a:t>
            </a:r>
            <a:r>
              <a:rPr lang="hu-HU" dirty="0"/>
              <a:t> !!!</a:t>
            </a:r>
          </a:p>
        </p:txBody>
      </p:sp>
    </p:spTree>
    <p:extLst>
      <p:ext uri="{BB962C8B-B14F-4D97-AF65-F5344CB8AC3E}">
        <p14:creationId xmlns:p14="http://schemas.microsoft.com/office/powerpoint/2010/main" val="26489125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u="sng" dirty="0" err="1"/>
              <a:t>Symmetry</a:t>
            </a:r>
            <a:r>
              <a:rPr lang="hu-HU" u="sng" dirty="0"/>
              <a:t> </a:t>
            </a:r>
            <a:r>
              <a:rPr lang="hu-HU" u="sng" dirty="0" err="1"/>
              <a:t>in</a:t>
            </a:r>
            <a:r>
              <a:rPr lang="hu-HU" u="sng" dirty="0"/>
              <a:t> DFS</a:t>
            </a:r>
          </a:p>
        </p:txBody>
      </p:sp>
      <p:sp>
        <p:nvSpPr>
          <p:cNvPr id="4" name="Ellipszis 3"/>
          <p:cNvSpPr/>
          <p:nvPr/>
        </p:nvSpPr>
        <p:spPr>
          <a:xfrm>
            <a:off x="5931858" y="1640910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234594" y="426302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8065458" y="426302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3541475" y="426302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2564444" y="534026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931858" y="3127332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9299272" y="3098105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2564444" y="3127332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2" name="Egyenes összekötő 11"/>
          <p:cNvCxnSpPr>
            <a:stCxn id="4" idx="3"/>
            <a:endCxn id="11" idx="0"/>
          </p:cNvCxnSpPr>
          <p:nvPr/>
        </p:nvCxnSpPr>
        <p:spPr>
          <a:xfrm flipH="1">
            <a:off x="2940225" y="2282408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gyenes összekötő 12"/>
          <p:cNvCxnSpPr>
            <a:stCxn id="4" idx="5"/>
            <a:endCxn id="10" idx="0"/>
          </p:cNvCxnSpPr>
          <p:nvPr/>
        </p:nvCxnSpPr>
        <p:spPr>
          <a:xfrm>
            <a:off x="6573356" y="2282408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4"/>
            <a:endCxn id="9" idx="0"/>
          </p:cNvCxnSpPr>
          <p:nvPr/>
        </p:nvCxnSpPr>
        <p:spPr>
          <a:xfrm>
            <a:off x="6307639" y="2392472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gyenes összekötő 14"/>
          <p:cNvCxnSpPr>
            <a:stCxn id="11" idx="3"/>
            <a:endCxn id="5" idx="0"/>
          </p:cNvCxnSpPr>
          <p:nvPr/>
        </p:nvCxnSpPr>
        <p:spPr>
          <a:xfrm flipH="1">
            <a:off x="1610375" y="3768830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gyenes összekötő 15"/>
          <p:cNvCxnSpPr>
            <a:stCxn id="11" idx="5"/>
            <a:endCxn id="7" idx="0"/>
          </p:cNvCxnSpPr>
          <p:nvPr/>
        </p:nvCxnSpPr>
        <p:spPr>
          <a:xfrm>
            <a:off x="3205942" y="3768830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7" idx="3"/>
            <a:endCxn id="8" idx="0"/>
          </p:cNvCxnSpPr>
          <p:nvPr/>
        </p:nvCxnSpPr>
        <p:spPr>
          <a:xfrm flipH="1">
            <a:off x="2940225" y="4904523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17"/>
          <p:cNvCxnSpPr>
            <a:stCxn id="10" idx="3"/>
            <a:endCxn id="6" idx="0"/>
          </p:cNvCxnSpPr>
          <p:nvPr/>
        </p:nvCxnSpPr>
        <p:spPr>
          <a:xfrm flipH="1">
            <a:off x="8441239" y="3739603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zövegdoboz 2"/>
          <p:cNvSpPr txBox="1"/>
          <p:nvPr/>
        </p:nvSpPr>
        <p:spPr>
          <a:xfrm>
            <a:off x="450937" y="1528175"/>
            <a:ext cx="4330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can</a:t>
            </a:r>
            <a:r>
              <a:rPr lang="hu-HU" dirty="0"/>
              <a:t> go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opposite</a:t>
            </a:r>
            <a:r>
              <a:rPr lang="hu-HU" dirty="0"/>
              <a:t> </a:t>
            </a:r>
            <a:r>
              <a:rPr lang="hu-HU" dirty="0" err="1"/>
              <a:t>direction</a:t>
            </a:r>
            <a:r>
              <a:rPr lang="hu-HU" dirty="0"/>
              <a:t>,</a:t>
            </a:r>
          </a:p>
          <a:p>
            <a:r>
              <a:rPr lang="hu-HU" dirty="0" err="1"/>
              <a:t>it</a:t>
            </a:r>
            <a:r>
              <a:rPr lang="hu-HU" dirty="0"/>
              <a:t> is </a:t>
            </a:r>
            <a:r>
              <a:rPr lang="hu-HU" dirty="0" err="1"/>
              <a:t>going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be a </a:t>
            </a:r>
            <a:r>
              <a:rPr lang="hu-HU" dirty="0" err="1"/>
              <a:t>valid</a:t>
            </a:r>
            <a:r>
              <a:rPr lang="hu-HU" dirty="0"/>
              <a:t> DFS </a:t>
            </a:r>
            <a:r>
              <a:rPr lang="hu-HU" dirty="0" err="1"/>
              <a:t>as</a:t>
            </a:r>
            <a:r>
              <a:rPr lang="hu-HU" dirty="0"/>
              <a:t> </a:t>
            </a:r>
            <a:r>
              <a:rPr lang="hu-HU" dirty="0" err="1"/>
              <a:t>well</a:t>
            </a:r>
            <a:r>
              <a:rPr lang="hu-HU" dirty="0"/>
              <a:t> !!!</a:t>
            </a:r>
          </a:p>
        </p:txBody>
      </p:sp>
    </p:spTree>
    <p:extLst>
      <p:ext uri="{BB962C8B-B14F-4D97-AF65-F5344CB8AC3E}">
        <p14:creationId xmlns:p14="http://schemas.microsoft.com/office/powerpoint/2010/main" val="2194841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849654" y="1415441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152390" y="403755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983254" y="403755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3459271" y="403755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2482240" y="5114794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849654" y="2901863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9217068" y="287263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2482240" y="2901863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858021" y="2056939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491152" y="2056939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225435" y="2167003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528171" y="3543361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123738" y="3543361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858021" y="4679054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359035" y="3514134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zövegdoboz 33"/>
          <p:cNvSpPr txBox="1"/>
          <p:nvPr/>
        </p:nvSpPr>
        <p:spPr>
          <a:xfrm>
            <a:off x="466699" y="659046"/>
            <a:ext cx="2874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Recursively</a:t>
            </a:r>
            <a:r>
              <a:rPr lang="hu-HU" dirty="0"/>
              <a:t> </a:t>
            </a:r>
            <a:r>
              <a:rPr lang="hu-HU" dirty="0" err="1"/>
              <a:t>check</a:t>
            </a:r>
            <a:r>
              <a:rPr lang="hu-HU" dirty="0"/>
              <a:t> </a:t>
            </a:r>
            <a:r>
              <a:rPr lang="hu-HU" dirty="0" err="1"/>
              <a:t>every</a:t>
            </a:r>
            <a:endParaRPr lang="hu-HU" dirty="0"/>
          </a:p>
          <a:p>
            <a:r>
              <a:rPr lang="hu-HU" dirty="0" err="1"/>
              <a:t>unmarked</a:t>
            </a:r>
            <a:r>
              <a:rPr lang="hu-HU" dirty="0"/>
              <a:t> </a:t>
            </a:r>
            <a:r>
              <a:rPr lang="hu-HU" dirty="0" err="1"/>
              <a:t>vertices</a:t>
            </a:r>
            <a:r>
              <a:rPr lang="hu-HU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7607327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64210"/>
            <a:ext cx="12192000" cy="3329581"/>
          </a:xfrm>
        </p:spPr>
        <p:txBody>
          <a:bodyPr anchor="ctr"/>
          <a:lstStyle/>
          <a:p>
            <a:pPr algn="ctr"/>
            <a:r>
              <a:rPr lang="en-US" b="1" dirty="0"/>
              <a:t>DFS</a:t>
            </a:r>
            <a:br>
              <a:rPr lang="en-US" b="1" dirty="0"/>
            </a:br>
            <a:r>
              <a:rPr lang="en-US" b="1" dirty="0"/>
              <a:t>IMPLEMENTATION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28988800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990532" cy="3329581"/>
          </a:xfrm>
        </p:spPr>
        <p:txBody>
          <a:bodyPr/>
          <a:lstStyle/>
          <a:p>
            <a:r>
              <a:rPr lang="en-US" b="1" dirty="0"/>
              <a:t>Memory Complexity</a:t>
            </a:r>
            <a:endParaRPr lang="hu-HU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BFS vs DFS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15294666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843392" y="1573038"/>
            <a:ext cx="505216" cy="486249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1</a:t>
            </a:r>
            <a:endParaRPr lang="hu-HU" sz="1200" b="1" dirty="0">
              <a:solidFill>
                <a:schemeClr val="bg1"/>
              </a:solidFill>
            </a:endParaRPr>
          </a:p>
        </p:txBody>
      </p:sp>
      <p:cxnSp>
        <p:nvCxnSpPr>
          <p:cNvPr id="13" name="Egyenes összekötő 12"/>
          <p:cNvCxnSpPr>
            <a:cxnSpLocks/>
            <a:stCxn id="4" idx="2"/>
            <a:endCxn id="22" idx="7"/>
          </p:cNvCxnSpPr>
          <p:nvPr/>
        </p:nvCxnSpPr>
        <p:spPr>
          <a:xfrm flipH="1">
            <a:off x="3889728" y="1816163"/>
            <a:ext cx="1953664" cy="72379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cxnSpLocks/>
            <a:stCxn id="4" idx="6"/>
            <a:endCxn id="21" idx="1"/>
          </p:cNvCxnSpPr>
          <p:nvPr/>
        </p:nvCxnSpPr>
        <p:spPr>
          <a:xfrm>
            <a:off x="6348608" y="1816163"/>
            <a:ext cx="1659807" cy="67999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cxnSpLocks/>
            <a:stCxn id="21" idx="3"/>
            <a:endCxn id="25" idx="7"/>
          </p:cNvCxnSpPr>
          <p:nvPr/>
        </p:nvCxnSpPr>
        <p:spPr>
          <a:xfrm flipH="1">
            <a:off x="7252900" y="2839985"/>
            <a:ext cx="755515" cy="40332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cxnSpLocks/>
            <a:stCxn id="22" idx="5"/>
            <a:endCxn id="27" idx="1"/>
          </p:cNvCxnSpPr>
          <p:nvPr/>
        </p:nvCxnSpPr>
        <p:spPr>
          <a:xfrm>
            <a:off x="3889728" y="2883788"/>
            <a:ext cx="481939" cy="35951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cxnSpLocks/>
            <a:stCxn id="28" idx="3"/>
            <a:endCxn id="29" idx="0"/>
          </p:cNvCxnSpPr>
          <p:nvPr/>
        </p:nvCxnSpPr>
        <p:spPr>
          <a:xfrm flipH="1">
            <a:off x="2373098" y="3594476"/>
            <a:ext cx="268903" cy="37886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cxnSpLocks/>
            <a:stCxn id="22" idx="3"/>
            <a:endCxn id="28" idx="7"/>
          </p:cNvCxnSpPr>
          <p:nvPr/>
        </p:nvCxnSpPr>
        <p:spPr>
          <a:xfrm flipH="1">
            <a:off x="2999243" y="2883788"/>
            <a:ext cx="533243" cy="36685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zövegdoboz 33"/>
          <p:cNvSpPr txBox="1"/>
          <p:nvPr/>
        </p:nvSpPr>
        <p:spPr>
          <a:xfrm>
            <a:off x="582073" y="580668"/>
            <a:ext cx="4780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Memory complexity: BFS vs DFS</a:t>
            </a:r>
            <a:endParaRPr lang="hu-HU" sz="2400" dirty="0"/>
          </a:p>
        </p:txBody>
      </p:sp>
      <p:sp>
        <p:nvSpPr>
          <p:cNvPr id="21" name="Ellipszis 3">
            <a:extLst>
              <a:ext uri="{FF2B5EF4-FFF2-40B4-BE49-F238E27FC236}">
                <a16:creationId xmlns:a16="http://schemas.microsoft.com/office/drawing/2014/main" id="{D188B2C3-39BA-45DC-AFE2-D6898DC8B8A8}"/>
              </a:ext>
            </a:extLst>
          </p:cNvPr>
          <p:cNvSpPr/>
          <p:nvPr/>
        </p:nvSpPr>
        <p:spPr>
          <a:xfrm>
            <a:off x="7934428" y="2424946"/>
            <a:ext cx="505216" cy="486249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3</a:t>
            </a:r>
            <a:endParaRPr lang="hu-HU" sz="1200" b="1" dirty="0">
              <a:solidFill>
                <a:schemeClr val="bg1"/>
              </a:solidFill>
            </a:endParaRPr>
          </a:p>
        </p:txBody>
      </p:sp>
      <p:sp>
        <p:nvSpPr>
          <p:cNvPr id="22" name="Ellipszis 3">
            <a:extLst>
              <a:ext uri="{FF2B5EF4-FFF2-40B4-BE49-F238E27FC236}">
                <a16:creationId xmlns:a16="http://schemas.microsoft.com/office/drawing/2014/main" id="{64F6CBBC-4D4F-491E-81EA-669E4F060050}"/>
              </a:ext>
            </a:extLst>
          </p:cNvPr>
          <p:cNvSpPr/>
          <p:nvPr/>
        </p:nvSpPr>
        <p:spPr>
          <a:xfrm>
            <a:off x="3458499" y="2468749"/>
            <a:ext cx="505216" cy="486249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2</a:t>
            </a:r>
            <a:endParaRPr lang="hu-HU" sz="1200" b="1" dirty="0">
              <a:solidFill>
                <a:schemeClr val="bg1"/>
              </a:solidFill>
            </a:endParaRPr>
          </a:p>
        </p:txBody>
      </p:sp>
      <p:sp>
        <p:nvSpPr>
          <p:cNvPr id="24" name="Ellipszis 3">
            <a:extLst>
              <a:ext uri="{FF2B5EF4-FFF2-40B4-BE49-F238E27FC236}">
                <a16:creationId xmlns:a16="http://schemas.microsoft.com/office/drawing/2014/main" id="{879F87CC-A975-48C6-BE94-0ADDCCFEC3DA}"/>
              </a:ext>
            </a:extLst>
          </p:cNvPr>
          <p:cNvSpPr/>
          <p:nvPr/>
        </p:nvSpPr>
        <p:spPr>
          <a:xfrm>
            <a:off x="8917760" y="3126537"/>
            <a:ext cx="505216" cy="486249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7</a:t>
            </a:r>
            <a:endParaRPr lang="hu-HU" sz="1200" b="1" dirty="0">
              <a:solidFill>
                <a:schemeClr val="bg1"/>
              </a:solidFill>
            </a:endParaRPr>
          </a:p>
        </p:txBody>
      </p:sp>
      <p:sp>
        <p:nvSpPr>
          <p:cNvPr id="25" name="Ellipszis 3">
            <a:extLst>
              <a:ext uri="{FF2B5EF4-FFF2-40B4-BE49-F238E27FC236}">
                <a16:creationId xmlns:a16="http://schemas.microsoft.com/office/drawing/2014/main" id="{DA6071F8-C2C8-4D7F-9195-71180BF0DBEE}"/>
              </a:ext>
            </a:extLst>
          </p:cNvPr>
          <p:cNvSpPr/>
          <p:nvPr/>
        </p:nvSpPr>
        <p:spPr>
          <a:xfrm>
            <a:off x="6821671" y="3172095"/>
            <a:ext cx="505216" cy="486249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6</a:t>
            </a:r>
            <a:endParaRPr lang="hu-HU" sz="1200" b="1" dirty="0">
              <a:solidFill>
                <a:schemeClr val="bg1"/>
              </a:solidFill>
            </a:endParaRPr>
          </a:p>
        </p:txBody>
      </p:sp>
      <p:sp>
        <p:nvSpPr>
          <p:cNvPr id="27" name="Ellipszis 3">
            <a:extLst>
              <a:ext uri="{FF2B5EF4-FFF2-40B4-BE49-F238E27FC236}">
                <a16:creationId xmlns:a16="http://schemas.microsoft.com/office/drawing/2014/main" id="{A62B54AE-CC6B-4FB6-B47B-F09C408E4831}"/>
              </a:ext>
            </a:extLst>
          </p:cNvPr>
          <p:cNvSpPr/>
          <p:nvPr/>
        </p:nvSpPr>
        <p:spPr>
          <a:xfrm>
            <a:off x="4297680" y="3172096"/>
            <a:ext cx="505216" cy="486249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5</a:t>
            </a:r>
            <a:endParaRPr lang="hu-HU" sz="1200" b="1" dirty="0">
              <a:solidFill>
                <a:schemeClr val="bg1"/>
              </a:solidFill>
            </a:endParaRPr>
          </a:p>
        </p:txBody>
      </p:sp>
      <p:sp>
        <p:nvSpPr>
          <p:cNvPr id="28" name="Ellipszis 3">
            <a:extLst>
              <a:ext uri="{FF2B5EF4-FFF2-40B4-BE49-F238E27FC236}">
                <a16:creationId xmlns:a16="http://schemas.microsoft.com/office/drawing/2014/main" id="{9AF9494D-4A43-4B62-B0D5-41E8D854186E}"/>
              </a:ext>
            </a:extLst>
          </p:cNvPr>
          <p:cNvSpPr/>
          <p:nvPr/>
        </p:nvSpPr>
        <p:spPr>
          <a:xfrm>
            <a:off x="2568014" y="3179437"/>
            <a:ext cx="505216" cy="486249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4</a:t>
            </a:r>
            <a:endParaRPr lang="hu-HU" sz="1200" b="1" dirty="0">
              <a:solidFill>
                <a:schemeClr val="bg1"/>
              </a:solidFill>
            </a:endParaRPr>
          </a:p>
        </p:txBody>
      </p:sp>
      <p:sp>
        <p:nvSpPr>
          <p:cNvPr id="29" name="Ellipszis 3">
            <a:extLst>
              <a:ext uri="{FF2B5EF4-FFF2-40B4-BE49-F238E27FC236}">
                <a16:creationId xmlns:a16="http://schemas.microsoft.com/office/drawing/2014/main" id="{7330AF5B-A168-48DE-ACF1-AD67985E5E84}"/>
              </a:ext>
            </a:extLst>
          </p:cNvPr>
          <p:cNvSpPr/>
          <p:nvPr/>
        </p:nvSpPr>
        <p:spPr>
          <a:xfrm>
            <a:off x="2120490" y="3973338"/>
            <a:ext cx="505216" cy="486249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8</a:t>
            </a:r>
            <a:endParaRPr lang="hu-HU" sz="1200" b="1" dirty="0">
              <a:solidFill>
                <a:schemeClr val="bg1"/>
              </a:solidFill>
            </a:endParaRPr>
          </a:p>
        </p:txBody>
      </p:sp>
      <p:sp>
        <p:nvSpPr>
          <p:cNvPr id="31" name="Ellipszis 3">
            <a:extLst>
              <a:ext uri="{FF2B5EF4-FFF2-40B4-BE49-F238E27FC236}">
                <a16:creationId xmlns:a16="http://schemas.microsoft.com/office/drawing/2014/main" id="{BEB0B480-338B-48C9-83D5-279462F321BE}"/>
              </a:ext>
            </a:extLst>
          </p:cNvPr>
          <p:cNvSpPr/>
          <p:nvPr/>
        </p:nvSpPr>
        <p:spPr>
          <a:xfrm>
            <a:off x="2953283" y="3973338"/>
            <a:ext cx="505216" cy="486249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9</a:t>
            </a:r>
            <a:endParaRPr lang="hu-HU" sz="1200" b="1" dirty="0">
              <a:solidFill>
                <a:schemeClr val="bg1"/>
              </a:solidFill>
            </a:endParaRPr>
          </a:p>
        </p:txBody>
      </p:sp>
      <p:sp>
        <p:nvSpPr>
          <p:cNvPr id="32" name="Ellipszis 3">
            <a:extLst>
              <a:ext uri="{FF2B5EF4-FFF2-40B4-BE49-F238E27FC236}">
                <a16:creationId xmlns:a16="http://schemas.microsoft.com/office/drawing/2014/main" id="{BE89E8FB-8384-4157-A4AA-C2E2913A1A5C}"/>
              </a:ext>
            </a:extLst>
          </p:cNvPr>
          <p:cNvSpPr/>
          <p:nvPr/>
        </p:nvSpPr>
        <p:spPr>
          <a:xfrm>
            <a:off x="3951550" y="3973338"/>
            <a:ext cx="505216" cy="486249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10</a:t>
            </a:r>
            <a:endParaRPr lang="hu-HU" sz="1200" b="1" dirty="0">
              <a:solidFill>
                <a:schemeClr val="bg1"/>
              </a:solidFill>
            </a:endParaRPr>
          </a:p>
        </p:txBody>
      </p:sp>
      <p:sp>
        <p:nvSpPr>
          <p:cNvPr id="33" name="Ellipszis 3">
            <a:extLst>
              <a:ext uri="{FF2B5EF4-FFF2-40B4-BE49-F238E27FC236}">
                <a16:creationId xmlns:a16="http://schemas.microsoft.com/office/drawing/2014/main" id="{82BA6389-9A37-4E7F-AB08-C2A27BBAB194}"/>
              </a:ext>
            </a:extLst>
          </p:cNvPr>
          <p:cNvSpPr/>
          <p:nvPr/>
        </p:nvSpPr>
        <p:spPr>
          <a:xfrm>
            <a:off x="4667854" y="3973338"/>
            <a:ext cx="505216" cy="486249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11</a:t>
            </a:r>
            <a:endParaRPr lang="hu-HU" sz="1200" b="1" dirty="0">
              <a:solidFill>
                <a:schemeClr val="bg1"/>
              </a:solidFill>
            </a:endParaRPr>
          </a:p>
        </p:txBody>
      </p:sp>
      <p:sp>
        <p:nvSpPr>
          <p:cNvPr id="35" name="Ellipszis 3">
            <a:extLst>
              <a:ext uri="{FF2B5EF4-FFF2-40B4-BE49-F238E27FC236}">
                <a16:creationId xmlns:a16="http://schemas.microsoft.com/office/drawing/2014/main" id="{18248838-4172-43FD-8939-98223C078609}"/>
              </a:ext>
            </a:extLst>
          </p:cNvPr>
          <p:cNvSpPr/>
          <p:nvPr/>
        </p:nvSpPr>
        <p:spPr>
          <a:xfrm>
            <a:off x="6348608" y="3958758"/>
            <a:ext cx="505216" cy="486249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12</a:t>
            </a:r>
            <a:endParaRPr lang="hu-HU" sz="1200" b="1" dirty="0">
              <a:solidFill>
                <a:schemeClr val="bg1"/>
              </a:solidFill>
            </a:endParaRPr>
          </a:p>
        </p:txBody>
      </p:sp>
      <p:sp>
        <p:nvSpPr>
          <p:cNvPr id="36" name="Ellipszis 3">
            <a:extLst>
              <a:ext uri="{FF2B5EF4-FFF2-40B4-BE49-F238E27FC236}">
                <a16:creationId xmlns:a16="http://schemas.microsoft.com/office/drawing/2014/main" id="{D1D5AC80-5200-4AD0-AB0F-E492426AFB9F}"/>
              </a:ext>
            </a:extLst>
          </p:cNvPr>
          <p:cNvSpPr/>
          <p:nvPr/>
        </p:nvSpPr>
        <p:spPr>
          <a:xfrm>
            <a:off x="7276000" y="3973338"/>
            <a:ext cx="505216" cy="486249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13</a:t>
            </a:r>
            <a:endParaRPr lang="hu-HU" sz="1200" b="1" dirty="0">
              <a:solidFill>
                <a:schemeClr val="bg1"/>
              </a:solidFill>
            </a:endParaRPr>
          </a:p>
        </p:txBody>
      </p:sp>
      <p:sp>
        <p:nvSpPr>
          <p:cNvPr id="37" name="Ellipszis 3">
            <a:extLst>
              <a:ext uri="{FF2B5EF4-FFF2-40B4-BE49-F238E27FC236}">
                <a16:creationId xmlns:a16="http://schemas.microsoft.com/office/drawing/2014/main" id="{A0D1DACD-4C89-4F51-B6F7-EFBAE9F46D95}"/>
              </a:ext>
            </a:extLst>
          </p:cNvPr>
          <p:cNvSpPr/>
          <p:nvPr/>
        </p:nvSpPr>
        <p:spPr>
          <a:xfrm>
            <a:off x="8504016" y="3973338"/>
            <a:ext cx="505216" cy="486249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14</a:t>
            </a:r>
            <a:endParaRPr lang="hu-HU" sz="1200" b="1" dirty="0">
              <a:solidFill>
                <a:schemeClr val="bg1"/>
              </a:solidFill>
            </a:endParaRPr>
          </a:p>
        </p:txBody>
      </p:sp>
      <p:sp>
        <p:nvSpPr>
          <p:cNvPr id="38" name="Ellipszis 3">
            <a:extLst>
              <a:ext uri="{FF2B5EF4-FFF2-40B4-BE49-F238E27FC236}">
                <a16:creationId xmlns:a16="http://schemas.microsoft.com/office/drawing/2014/main" id="{5E8722F3-3A73-464A-89EA-48CAF2929762}"/>
              </a:ext>
            </a:extLst>
          </p:cNvPr>
          <p:cNvSpPr/>
          <p:nvPr/>
        </p:nvSpPr>
        <p:spPr>
          <a:xfrm>
            <a:off x="9422976" y="3935557"/>
            <a:ext cx="505216" cy="486249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15</a:t>
            </a:r>
            <a:endParaRPr lang="hu-HU" sz="1200" b="1" dirty="0">
              <a:solidFill>
                <a:schemeClr val="bg1"/>
              </a:solidFill>
            </a:endParaRPr>
          </a:p>
        </p:txBody>
      </p:sp>
      <p:cxnSp>
        <p:nvCxnSpPr>
          <p:cNvPr id="45" name="Egyenes összekötő 25">
            <a:extLst>
              <a:ext uri="{FF2B5EF4-FFF2-40B4-BE49-F238E27FC236}">
                <a16:creationId xmlns:a16="http://schemas.microsoft.com/office/drawing/2014/main" id="{27431D56-E0D5-432F-806F-2AF632A9BD29}"/>
              </a:ext>
            </a:extLst>
          </p:cNvPr>
          <p:cNvCxnSpPr>
            <a:cxnSpLocks/>
            <a:stCxn id="31" idx="0"/>
            <a:endCxn id="28" idx="5"/>
          </p:cNvCxnSpPr>
          <p:nvPr/>
        </p:nvCxnSpPr>
        <p:spPr>
          <a:xfrm flipH="1" flipV="1">
            <a:off x="2999243" y="3594476"/>
            <a:ext cx="206648" cy="37886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25">
            <a:extLst>
              <a:ext uri="{FF2B5EF4-FFF2-40B4-BE49-F238E27FC236}">
                <a16:creationId xmlns:a16="http://schemas.microsoft.com/office/drawing/2014/main" id="{F625F8FC-6D8B-459C-8AFA-561CCD1A5D00}"/>
              </a:ext>
            </a:extLst>
          </p:cNvPr>
          <p:cNvCxnSpPr>
            <a:cxnSpLocks/>
            <a:stCxn id="27" idx="3"/>
            <a:endCxn id="32" idx="0"/>
          </p:cNvCxnSpPr>
          <p:nvPr/>
        </p:nvCxnSpPr>
        <p:spPr>
          <a:xfrm flipH="1">
            <a:off x="4204158" y="3587135"/>
            <a:ext cx="167509" cy="38620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gyenes összekötő 25">
            <a:extLst>
              <a:ext uri="{FF2B5EF4-FFF2-40B4-BE49-F238E27FC236}">
                <a16:creationId xmlns:a16="http://schemas.microsoft.com/office/drawing/2014/main" id="{F2DD6FCF-0428-4E01-9BD8-F48454834D98}"/>
              </a:ext>
            </a:extLst>
          </p:cNvPr>
          <p:cNvCxnSpPr>
            <a:cxnSpLocks/>
            <a:stCxn id="33" idx="0"/>
            <a:endCxn id="27" idx="5"/>
          </p:cNvCxnSpPr>
          <p:nvPr/>
        </p:nvCxnSpPr>
        <p:spPr>
          <a:xfrm flipH="1" flipV="1">
            <a:off x="4728909" y="3587135"/>
            <a:ext cx="191553" cy="38620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gyenes összekötő 25">
            <a:extLst>
              <a:ext uri="{FF2B5EF4-FFF2-40B4-BE49-F238E27FC236}">
                <a16:creationId xmlns:a16="http://schemas.microsoft.com/office/drawing/2014/main" id="{C382E859-B7C7-43E5-A04B-5A6477313336}"/>
              </a:ext>
            </a:extLst>
          </p:cNvPr>
          <p:cNvCxnSpPr>
            <a:cxnSpLocks/>
            <a:stCxn id="25" idx="3"/>
            <a:endCxn id="35" idx="0"/>
          </p:cNvCxnSpPr>
          <p:nvPr/>
        </p:nvCxnSpPr>
        <p:spPr>
          <a:xfrm flipH="1">
            <a:off x="6601216" y="3587134"/>
            <a:ext cx="294442" cy="3716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25">
            <a:extLst>
              <a:ext uri="{FF2B5EF4-FFF2-40B4-BE49-F238E27FC236}">
                <a16:creationId xmlns:a16="http://schemas.microsoft.com/office/drawing/2014/main" id="{A336E64E-179E-49FC-8567-BC925862B749}"/>
              </a:ext>
            </a:extLst>
          </p:cNvPr>
          <p:cNvCxnSpPr>
            <a:cxnSpLocks/>
            <a:stCxn id="36" idx="0"/>
            <a:endCxn id="25" idx="5"/>
          </p:cNvCxnSpPr>
          <p:nvPr/>
        </p:nvCxnSpPr>
        <p:spPr>
          <a:xfrm flipH="1" flipV="1">
            <a:off x="7252900" y="3587134"/>
            <a:ext cx="275708" cy="3862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gyenes összekötő 25">
            <a:extLst>
              <a:ext uri="{FF2B5EF4-FFF2-40B4-BE49-F238E27FC236}">
                <a16:creationId xmlns:a16="http://schemas.microsoft.com/office/drawing/2014/main" id="{8EEE932F-5CB7-43C4-A833-01739F000691}"/>
              </a:ext>
            </a:extLst>
          </p:cNvPr>
          <p:cNvCxnSpPr>
            <a:cxnSpLocks/>
            <a:stCxn id="24" idx="3"/>
            <a:endCxn id="37" idx="0"/>
          </p:cNvCxnSpPr>
          <p:nvPr/>
        </p:nvCxnSpPr>
        <p:spPr>
          <a:xfrm flipH="1">
            <a:off x="8756624" y="3541576"/>
            <a:ext cx="235123" cy="43176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gyenes összekötő 25">
            <a:extLst>
              <a:ext uri="{FF2B5EF4-FFF2-40B4-BE49-F238E27FC236}">
                <a16:creationId xmlns:a16="http://schemas.microsoft.com/office/drawing/2014/main" id="{525CB08C-5F06-4A8F-AD1F-AF6D7FFA9820}"/>
              </a:ext>
            </a:extLst>
          </p:cNvPr>
          <p:cNvCxnSpPr>
            <a:cxnSpLocks/>
            <a:stCxn id="21" idx="5"/>
            <a:endCxn id="24" idx="1"/>
          </p:cNvCxnSpPr>
          <p:nvPr/>
        </p:nvCxnSpPr>
        <p:spPr>
          <a:xfrm>
            <a:off x="8365657" y="2839985"/>
            <a:ext cx="626090" cy="35776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gyenes összekötő 25">
            <a:extLst>
              <a:ext uri="{FF2B5EF4-FFF2-40B4-BE49-F238E27FC236}">
                <a16:creationId xmlns:a16="http://schemas.microsoft.com/office/drawing/2014/main" id="{0416DB6A-B638-46AB-9E0E-B54A429ADCCA}"/>
              </a:ext>
            </a:extLst>
          </p:cNvPr>
          <p:cNvCxnSpPr>
            <a:cxnSpLocks/>
            <a:stCxn id="24" idx="5"/>
            <a:endCxn id="38" idx="0"/>
          </p:cNvCxnSpPr>
          <p:nvPr/>
        </p:nvCxnSpPr>
        <p:spPr>
          <a:xfrm>
            <a:off x="9348989" y="3541576"/>
            <a:ext cx="326595" cy="39398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7484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843392" y="1573038"/>
            <a:ext cx="505216" cy="486249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1</a:t>
            </a:r>
            <a:endParaRPr lang="hu-HU" sz="1200" b="1" dirty="0">
              <a:solidFill>
                <a:schemeClr val="bg1"/>
              </a:solidFill>
            </a:endParaRPr>
          </a:p>
        </p:txBody>
      </p:sp>
      <p:cxnSp>
        <p:nvCxnSpPr>
          <p:cNvPr id="13" name="Egyenes összekötő 12"/>
          <p:cNvCxnSpPr>
            <a:cxnSpLocks/>
            <a:stCxn id="4" idx="2"/>
            <a:endCxn id="22" idx="7"/>
          </p:cNvCxnSpPr>
          <p:nvPr/>
        </p:nvCxnSpPr>
        <p:spPr>
          <a:xfrm flipH="1">
            <a:off x="3889728" y="1816163"/>
            <a:ext cx="1953664" cy="72379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cxnSpLocks/>
            <a:stCxn id="4" idx="6"/>
            <a:endCxn id="21" idx="1"/>
          </p:cNvCxnSpPr>
          <p:nvPr/>
        </p:nvCxnSpPr>
        <p:spPr>
          <a:xfrm>
            <a:off x="6348608" y="1816163"/>
            <a:ext cx="1659807" cy="67999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cxnSpLocks/>
            <a:stCxn id="21" idx="3"/>
            <a:endCxn id="25" idx="7"/>
          </p:cNvCxnSpPr>
          <p:nvPr/>
        </p:nvCxnSpPr>
        <p:spPr>
          <a:xfrm flipH="1">
            <a:off x="7252900" y="2839985"/>
            <a:ext cx="755515" cy="40332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cxnSpLocks/>
            <a:stCxn id="22" idx="5"/>
            <a:endCxn id="27" idx="1"/>
          </p:cNvCxnSpPr>
          <p:nvPr/>
        </p:nvCxnSpPr>
        <p:spPr>
          <a:xfrm>
            <a:off x="3889728" y="2883788"/>
            <a:ext cx="481939" cy="35951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cxnSpLocks/>
            <a:stCxn id="28" idx="3"/>
            <a:endCxn id="29" idx="0"/>
          </p:cNvCxnSpPr>
          <p:nvPr/>
        </p:nvCxnSpPr>
        <p:spPr>
          <a:xfrm flipH="1">
            <a:off x="2373098" y="3594476"/>
            <a:ext cx="268903" cy="37886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cxnSpLocks/>
            <a:stCxn id="22" idx="3"/>
            <a:endCxn id="28" idx="7"/>
          </p:cNvCxnSpPr>
          <p:nvPr/>
        </p:nvCxnSpPr>
        <p:spPr>
          <a:xfrm flipH="1">
            <a:off x="2999243" y="2883788"/>
            <a:ext cx="533243" cy="36685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zövegdoboz 33"/>
          <p:cNvSpPr txBox="1"/>
          <p:nvPr/>
        </p:nvSpPr>
        <p:spPr>
          <a:xfrm>
            <a:off x="582073" y="580668"/>
            <a:ext cx="4780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Memory complexity: BFS vs DFS</a:t>
            </a:r>
            <a:endParaRPr lang="hu-HU" sz="2400" dirty="0"/>
          </a:p>
        </p:txBody>
      </p:sp>
      <p:sp>
        <p:nvSpPr>
          <p:cNvPr id="21" name="Ellipszis 3">
            <a:extLst>
              <a:ext uri="{FF2B5EF4-FFF2-40B4-BE49-F238E27FC236}">
                <a16:creationId xmlns:a16="http://schemas.microsoft.com/office/drawing/2014/main" id="{D188B2C3-39BA-45DC-AFE2-D6898DC8B8A8}"/>
              </a:ext>
            </a:extLst>
          </p:cNvPr>
          <p:cNvSpPr/>
          <p:nvPr/>
        </p:nvSpPr>
        <p:spPr>
          <a:xfrm>
            <a:off x="7934428" y="2424946"/>
            <a:ext cx="505216" cy="486249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3</a:t>
            </a:r>
            <a:endParaRPr lang="hu-HU" sz="1200" b="1" dirty="0">
              <a:solidFill>
                <a:schemeClr val="bg1"/>
              </a:solidFill>
            </a:endParaRPr>
          </a:p>
        </p:txBody>
      </p:sp>
      <p:sp>
        <p:nvSpPr>
          <p:cNvPr id="22" name="Ellipszis 3">
            <a:extLst>
              <a:ext uri="{FF2B5EF4-FFF2-40B4-BE49-F238E27FC236}">
                <a16:creationId xmlns:a16="http://schemas.microsoft.com/office/drawing/2014/main" id="{64F6CBBC-4D4F-491E-81EA-669E4F060050}"/>
              </a:ext>
            </a:extLst>
          </p:cNvPr>
          <p:cNvSpPr/>
          <p:nvPr/>
        </p:nvSpPr>
        <p:spPr>
          <a:xfrm>
            <a:off x="3458499" y="2468749"/>
            <a:ext cx="505216" cy="486249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2</a:t>
            </a:r>
            <a:endParaRPr lang="hu-HU" sz="1200" b="1" dirty="0">
              <a:solidFill>
                <a:schemeClr val="bg1"/>
              </a:solidFill>
            </a:endParaRPr>
          </a:p>
        </p:txBody>
      </p:sp>
      <p:sp>
        <p:nvSpPr>
          <p:cNvPr id="24" name="Ellipszis 3">
            <a:extLst>
              <a:ext uri="{FF2B5EF4-FFF2-40B4-BE49-F238E27FC236}">
                <a16:creationId xmlns:a16="http://schemas.microsoft.com/office/drawing/2014/main" id="{879F87CC-A975-48C6-BE94-0ADDCCFEC3DA}"/>
              </a:ext>
            </a:extLst>
          </p:cNvPr>
          <p:cNvSpPr/>
          <p:nvPr/>
        </p:nvSpPr>
        <p:spPr>
          <a:xfrm>
            <a:off x="8917760" y="3126537"/>
            <a:ext cx="505216" cy="486249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7</a:t>
            </a:r>
            <a:endParaRPr lang="hu-HU" sz="1200" b="1" dirty="0">
              <a:solidFill>
                <a:schemeClr val="bg1"/>
              </a:solidFill>
            </a:endParaRPr>
          </a:p>
        </p:txBody>
      </p:sp>
      <p:sp>
        <p:nvSpPr>
          <p:cNvPr id="25" name="Ellipszis 3">
            <a:extLst>
              <a:ext uri="{FF2B5EF4-FFF2-40B4-BE49-F238E27FC236}">
                <a16:creationId xmlns:a16="http://schemas.microsoft.com/office/drawing/2014/main" id="{DA6071F8-C2C8-4D7F-9195-71180BF0DBEE}"/>
              </a:ext>
            </a:extLst>
          </p:cNvPr>
          <p:cNvSpPr/>
          <p:nvPr/>
        </p:nvSpPr>
        <p:spPr>
          <a:xfrm>
            <a:off x="6821671" y="3172095"/>
            <a:ext cx="505216" cy="486249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6</a:t>
            </a:r>
            <a:endParaRPr lang="hu-HU" sz="1200" b="1" dirty="0">
              <a:solidFill>
                <a:schemeClr val="bg1"/>
              </a:solidFill>
            </a:endParaRPr>
          </a:p>
        </p:txBody>
      </p:sp>
      <p:sp>
        <p:nvSpPr>
          <p:cNvPr id="27" name="Ellipszis 3">
            <a:extLst>
              <a:ext uri="{FF2B5EF4-FFF2-40B4-BE49-F238E27FC236}">
                <a16:creationId xmlns:a16="http://schemas.microsoft.com/office/drawing/2014/main" id="{A62B54AE-CC6B-4FB6-B47B-F09C408E4831}"/>
              </a:ext>
            </a:extLst>
          </p:cNvPr>
          <p:cNvSpPr/>
          <p:nvPr/>
        </p:nvSpPr>
        <p:spPr>
          <a:xfrm>
            <a:off x="4297680" y="3172096"/>
            <a:ext cx="505216" cy="486249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5</a:t>
            </a:r>
            <a:endParaRPr lang="hu-HU" sz="1200" b="1" dirty="0">
              <a:solidFill>
                <a:schemeClr val="bg1"/>
              </a:solidFill>
            </a:endParaRPr>
          </a:p>
        </p:txBody>
      </p:sp>
      <p:sp>
        <p:nvSpPr>
          <p:cNvPr id="28" name="Ellipszis 3">
            <a:extLst>
              <a:ext uri="{FF2B5EF4-FFF2-40B4-BE49-F238E27FC236}">
                <a16:creationId xmlns:a16="http://schemas.microsoft.com/office/drawing/2014/main" id="{9AF9494D-4A43-4B62-B0D5-41E8D854186E}"/>
              </a:ext>
            </a:extLst>
          </p:cNvPr>
          <p:cNvSpPr/>
          <p:nvPr/>
        </p:nvSpPr>
        <p:spPr>
          <a:xfrm>
            <a:off x="2568014" y="3179437"/>
            <a:ext cx="505216" cy="486249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4</a:t>
            </a:r>
            <a:endParaRPr lang="hu-HU" sz="1200" b="1" dirty="0">
              <a:solidFill>
                <a:schemeClr val="bg1"/>
              </a:solidFill>
            </a:endParaRPr>
          </a:p>
        </p:txBody>
      </p:sp>
      <p:sp>
        <p:nvSpPr>
          <p:cNvPr id="29" name="Ellipszis 3">
            <a:extLst>
              <a:ext uri="{FF2B5EF4-FFF2-40B4-BE49-F238E27FC236}">
                <a16:creationId xmlns:a16="http://schemas.microsoft.com/office/drawing/2014/main" id="{7330AF5B-A168-48DE-ACF1-AD67985E5E84}"/>
              </a:ext>
            </a:extLst>
          </p:cNvPr>
          <p:cNvSpPr/>
          <p:nvPr/>
        </p:nvSpPr>
        <p:spPr>
          <a:xfrm>
            <a:off x="2120490" y="3973338"/>
            <a:ext cx="505216" cy="486249"/>
          </a:xfrm>
          <a:prstGeom prst="ellips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8</a:t>
            </a:r>
            <a:endParaRPr lang="hu-HU" sz="1200" b="1" dirty="0">
              <a:solidFill>
                <a:schemeClr val="bg1"/>
              </a:solidFill>
            </a:endParaRPr>
          </a:p>
        </p:txBody>
      </p:sp>
      <p:sp>
        <p:nvSpPr>
          <p:cNvPr id="31" name="Ellipszis 3">
            <a:extLst>
              <a:ext uri="{FF2B5EF4-FFF2-40B4-BE49-F238E27FC236}">
                <a16:creationId xmlns:a16="http://schemas.microsoft.com/office/drawing/2014/main" id="{BEB0B480-338B-48C9-83D5-279462F321BE}"/>
              </a:ext>
            </a:extLst>
          </p:cNvPr>
          <p:cNvSpPr/>
          <p:nvPr/>
        </p:nvSpPr>
        <p:spPr>
          <a:xfrm>
            <a:off x="2953283" y="3973338"/>
            <a:ext cx="505216" cy="486249"/>
          </a:xfrm>
          <a:prstGeom prst="ellips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9</a:t>
            </a:r>
            <a:endParaRPr lang="hu-HU" sz="1200" b="1" dirty="0">
              <a:solidFill>
                <a:schemeClr val="bg1"/>
              </a:solidFill>
            </a:endParaRPr>
          </a:p>
        </p:txBody>
      </p:sp>
      <p:sp>
        <p:nvSpPr>
          <p:cNvPr id="32" name="Ellipszis 3">
            <a:extLst>
              <a:ext uri="{FF2B5EF4-FFF2-40B4-BE49-F238E27FC236}">
                <a16:creationId xmlns:a16="http://schemas.microsoft.com/office/drawing/2014/main" id="{BE89E8FB-8384-4157-A4AA-C2E2913A1A5C}"/>
              </a:ext>
            </a:extLst>
          </p:cNvPr>
          <p:cNvSpPr/>
          <p:nvPr/>
        </p:nvSpPr>
        <p:spPr>
          <a:xfrm>
            <a:off x="3951550" y="3973338"/>
            <a:ext cx="505216" cy="486249"/>
          </a:xfrm>
          <a:prstGeom prst="ellips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10</a:t>
            </a:r>
            <a:endParaRPr lang="hu-HU" sz="1200" b="1" dirty="0">
              <a:solidFill>
                <a:schemeClr val="bg1"/>
              </a:solidFill>
            </a:endParaRPr>
          </a:p>
        </p:txBody>
      </p:sp>
      <p:sp>
        <p:nvSpPr>
          <p:cNvPr id="33" name="Ellipszis 3">
            <a:extLst>
              <a:ext uri="{FF2B5EF4-FFF2-40B4-BE49-F238E27FC236}">
                <a16:creationId xmlns:a16="http://schemas.microsoft.com/office/drawing/2014/main" id="{82BA6389-9A37-4E7F-AB08-C2A27BBAB194}"/>
              </a:ext>
            </a:extLst>
          </p:cNvPr>
          <p:cNvSpPr/>
          <p:nvPr/>
        </p:nvSpPr>
        <p:spPr>
          <a:xfrm>
            <a:off x="4667854" y="3973338"/>
            <a:ext cx="505216" cy="486249"/>
          </a:xfrm>
          <a:prstGeom prst="ellips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11</a:t>
            </a:r>
            <a:endParaRPr lang="hu-HU" sz="1200" b="1" dirty="0">
              <a:solidFill>
                <a:schemeClr val="bg1"/>
              </a:solidFill>
            </a:endParaRPr>
          </a:p>
        </p:txBody>
      </p:sp>
      <p:sp>
        <p:nvSpPr>
          <p:cNvPr id="35" name="Ellipszis 3">
            <a:extLst>
              <a:ext uri="{FF2B5EF4-FFF2-40B4-BE49-F238E27FC236}">
                <a16:creationId xmlns:a16="http://schemas.microsoft.com/office/drawing/2014/main" id="{18248838-4172-43FD-8939-98223C078609}"/>
              </a:ext>
            </a:extLst>
          </p:cNvPr>
          <p:cNvSpPr/>
          <p:nvPr/>
        </p:nvSpPr>
        <p:spPr>
          <a:xfrm>
            <a:off x="6348608" y="3958758"/>
            <a:ext cx="505216" cy="486249"/>
          </a:xfrm>
          <a:prstGeom prst="ellips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12</a:t>
            </a:r>
            <a:endParaRPr lang="hu-HU" sz="1200" b="1" dirty="0">
              <a:solidFill>
                <a:schemeClr val="bg1"/>
              </a:solidFill>
            </a:endParaRPr>
          </a:p>
        </p:txBody>
      </p:sp>
      <p:sp>
        <p:nvSpPr>
          <p:cNvPr id="36" name="Ellipszis 3">
            <a:extLst>
              <a:ext uri="{FF2B5EF4-FFF2-40B4-BE49-F238E27FC236}">
                <a16:creationId xmlns:a16="http://schemas.microsoft.com/office/drawing/2014/main" id="{D1D5AC80-5200-4AD0-AB0F-E492426AFB9F}"/>
              </a:ext>
            </a:extLst>
          </p:cNvPr>
          <p:cNvSpPr/>
          <p:nvPr/>
        </p:nvSpPr>
        <p:spPr>
          <a:xfrm>
            <a:off x="7276000" y="3973338"/>
            <a:ext cx="505216" cy="486249"/>
          </a:xfrm>
          <a:prstGeom prst="ellips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13</a:t>
            </a:r>
            <a:endParaRPr lang="hu-HU" sz="1200" b="1" dirty="0">
              <a:solidFill>
                <a:schemeClr val="bg1"/>
              </a:solidFill>
            </a:endParaRPr>
          </a:p>
        </p:txBody>
      </p:sp>
      <p:sp>
        <p:nvSpPr>
          <p:cNvPr id="37" name="Ellipszis 3">
            <a:extLst>
              <a:ext uri="{FF2B5EF4-FFF2-40B4-BE49-F238E27FC236}">
                <a16:creationId xmlns:a16="http://schemas.microsoft.com/office/drawing/2014/main" id="{A0D1DACD-4C89-4F51-B6F7-EFBAE9F46D95}"/>
              </a:ext>
            </a:extLst>
          </p:cNvPr>
          <p:cNvSpPr/>
          <p:nvPr/>
        </p:nvSpPr>
        <p:spPr>
          <a:xfrm>
            <a:off x="8504016" y="3973338"/>
            <a:ext cx="505216" cy="486249"/>
          </a:xfrm>
          <a:prstGeom prst="ellips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14</a:t>
            </a:r>
            <a:endParaRPr lang="hu-HU" sz="1200" b="1" dirty="0">
              <a:solidFill>
                <a:schemeClr val="bg1"/>
              </a:solidFill>
            </a:endParaRPr>
          </a:p>
        </p:txBody>
      </p:sp>
      <p:sp>
        <p:nvSpPr>
          <p:cNvPr id="38" name="Ellipszis 3">
            <a:extLst>
              <a:ext uri="{FF2B5EF4-FFF2-40B4-BE49-F238E27FC236}">
                <a16:creationId xmlns:a16="http://schemas.microsoft.com/office/drawing/2014/main" id="{5E8722F3-3A73-464A-89EA-48CAF2929762}"/>
              </a:ext>
            </a:extLst>
          </p:cNvPr>
          <p:cNvSpPr/>
          <p:nvPr/>
        </p:nvSpPr>
        <p:spPr>
          <a:xfrm>
            <a:off x="9422976" y="3935557"/>
            <a:ext cx="505216" cy="486249"/>
          </a:xfrm>
          <a:prstGeom prst="ellips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15</a:t>
            </a:r>
            <a:endParaRPr lang="hu-HU" sz="1200" b="1" dirty="0">
              <a:solidFill>
                <a:schemeClr val="bg1"/>
              </a:solidFill>
            </a:endParaRPr>
          </a:p>
        </p:txBody>
      </p:sp>
      <p:cxnSp>
        <p:nvCxnSpPr>
          <p:cNvPr id="45" name="Egyenes összekötő 25">
            <a:extLst>
              <a:ext uri="{FF2B5EF4-FFF2-40B4-BE49-F238E27FC236}">
                <a16:creationId xmlns:a16="http://schemas.microsoft.com/office/drawing/2014/main" id="{27431D56-E0D5-432F-806F-2AF632A9BD29}"/>
              </a:ext>
            </a:extLst>
          </p:cNvPr>
          <p:cNvCxnSpPr>
            <a:cxnSpLocks/>
            <a:stCxn id="31" idx="0"/>
            <a:endCxn id="28" idx="5"/>
          </p:cNvCxnSpPr>
          <p:nvPr/>
        </p:nvCxnSpPr>
        <p:spPr>
          <a:xfrm flipH="1" flipV="1">
            <a:off x="2999243" y="3594476"/>
            <a:ext cx="206648" cy="37886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25">
            <a:extLst>
              <a:ext uri="{FF2B5EF4-FFF2-40B4-BE49-F238E27FC236}">
                <a16:creationId xmlns:a16="http://schemas.microsoft.com/office/drawing/2014/main" id="{F625F8FC-6D8B-459C-8AFA-561CCD1A5D00}"/>
              </a:ext>
            </a:extLst>
          </p:cNvPr>
          <p:cNvCxnSpPr>
            <a:cxnSpLocks/>
            <a:stCxn id="27" idx="3"/>
            <a:endCxn id="32" idx="0"/>
          </p:cNvCxnSpPr>
          <p:nvPr/>
        </p:nvCxnSpPr>
        <p:spPr>
          <a:xfrm flipH="1">
            <a:off x="4204158" y="3587135"/>
            <a:ext cx="167509" cy="38620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gyenes összekötő 25">
            <a:extLst>
              <a:ext uri="{FF2B5EF4-FFF2-40B4-BE49-F238E27FC236}">
                <a16:creationId xmlns:a16="http://schemas.microsoft.com/office/drawing/2014/main" id="{F2DD6FCF-0428-4E01-9BD8-F48454834D98}"/>
              </a:ext>
            </a:extLst>
          </p:cNvPr>
          <p:cNvCxnSpPr>
            <a:cxnSpLocks/>
            <a:stCxn id="33" idx="0"/>
            <a:endCxn id="27" idx="5"/>
          </p:cNvCxnSpPr>
          <p:nvPr/>
        </p:nvCxnSpPr>
        <p:spPr>
          <a:xfrm flipH="1" flipV="1">
            <a:off x="4728909" y="3587135"/>
            <a:ext cx="191553" cy="38620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gyenes összekötő 25">
            <a:extLst>
              <a:ext uri="{FF2B5EF4-FFF2-40B4-BE49-F238E27FC236}">
                <a16:creationId xmlns:a16="http://schemas.microsoft.com/office/drawing/2014/main" id="{C382E859-B7C7-43E5-A04B-5A6477313336}"/>
              </a:ext>
            </a:extLst>
          </p:cNvPr>
          <p:cNvCxnSpPr>
            <a:cxnSpLocks/>
            <a:stCxn id="25" idx="3"/>
            <a:endCxn id="35" idx="0"/>
          </p:cNvCxnSpPr>
          <p:nvPr/>
        </p:nvCxnSpPr>
        <p:spPr>
          <a:xfrm flipH="1">
            <a:off x="6601216" y="3587134"/>
            <a:ext cx="294442" cy="3716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25">
            <a:extLst>
              <a:ext uri="{FF2B5EF4-FFF2-40B4-BE49-F238E27FC236}">
                <a16:creationId xmlns:a16="http://schemas.microsoft.com/office/drawing/2014/main" id="{A336E64E-179E-49FC-8567-BC925862B749}"/>
              </a:ext>
            </a:extLst>
          </p:cNvPr>
          <p:cNvCxnSpPr>
            <a:cxnSpLocks/>
            <a:stCxn id="36" idx="0"/>
            <a:endCxn id="25" idx="5"/>
          </p:cNvCxnSpPr>
          <p:nvPr/>
        </p:nvCxnSpPr>
        <p:spPr>
          <a:xfrm flipH="1" flipV="1">
            <a:off x="7252900" y="3587134"/>
            <a:ext cx="275708" cy="3862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gyenes összekötő 25">
            <a:extLst>
              <a:ext uri="{FF2B5EF4-FFF2-40B4-BE49-F238E27FC236}">
                <a16:creationId xmlns:a16="http://schemas.microsoft.com/office/drawing/2014/main" id="{8EEE932F-5CB7-43C4-A833-01739F000691}"/>
              </a:ext>
            </a:extLst>
          </p:cNvPr>
          <p:cNvCxnSpPr>
            <a:cxnSpLocks/>
            <a:stCxn id="24" idx="3"/>
            <a:endCxn id="37" idx="0"/>
          </p:cNvCxnSpPr>
          <p:nvPr/>
        </p:nvCxnSpPr>
        <p:spPr>
          <a:xfrm flipH="1">
            <a:off x="8756624" y="3541576"/>
            <a:ext cx="235123" cy="43176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gyenes összekötő 25">
            <a:extLst>
              <a:ext uri="{FF2B5EF4-FFF2-40B4-BE49-F238E27FC236}">
                <a16:creationId xmlns:a16="http://schemas.microsoft.com/office/drawing/2014/main" id="{525CB08C-5F06-4A8F-AD1F-AF6D7FFA9820}"/>
              </a:ext>
            </a:extLst>
          </p:cNvPr>
          <p:cNvCxnSpPr>
            <a:cxnSpLocks/>
            <a:stCxn id="21" idx="5"/>
            <a:endCxn id="24" idx="1"/>
          </p:cNvCxnSpPr>
          <p:nvPr/>
        </p:nvCxnSpPr>
        <p:spPr>
          <a:xfrm>
            <a:off x="8365657" y="2839985"/>
            <a:ext cx="626090" cy="35776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gyenes összekötő 25">
            <a:extLst>
              <a:ext uri="{FF2B5EF4-FFF2-40B4-BE49-F238E27FC236}">
                <a16:creationId xmlns:a16="http://schemas.microsoft.com/office/drawing/2014/main" id="{0416DB6A-B638-46AB-9E0E-B54A429ADCCA}"/>
              </a:ext>
            </a:extLst>
          </p:cNvPr>
          <p:cNvCxnSpPr>
            <a:cxnSpLocks/>
            <a:stCxn id="24" idx="5"/>
            <a:endCxn id="38" idx="0"/>
          </p:cNvCxnSpPr>
          <p:nvPr/>
        </p:nvCxnSpPr>
        <p:spPr>
          <a:xfrm>
            <a:off x="9348989" y="3541576"/>
            <a:ext cx="326595" cy="39398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Szövegdoboz 33">
            <a:extLst>
              <a:ext uri="{FF2B5EF4-FFF2-40B4-BE49-F238E27FC236}">
                <a16:creationId xmlns:a16="http://schemas.microsoft.com/office/drawing/2014/main" id="{AA1E85A2-9256-4015-9556-F4DC5A7120D8}"/>
              </a:ext>
            </a:extLst>
          </p:cNvPr>
          <p:cNvSpPr txBox="1"/>
          <p:nvPr/>
        </p:nvSpPr>
        <p:spPr>
          <a:xfrm>
            <a:off x="2312255" y="4907271"/>
            <a:ext cx="72010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does it mean?</a:t>
            </a:r>
          </a:p>
          <a:p>
            <a:r>
              <a:rPr lang="en-US" dirty="0"/>
              <a:t>At the leaves </a:t>
            </a:r>
            <a:r>
              <a:rPr lang="en-US" dirty="0">
                <a:sym typeface="Wingdings" panose="05000000000000000000" pitchFamily="2" charset="2"/>
              </a:rPr>
              <a:t> if we have N items stored in the balanced tree</a:t>
            </a:r>
          </a:p>
          <a:p>
            <a:r>
              <a:rPr lang="en-US" dirty="0">
                <a:sym typeface="Wingdings" panose="05000000000000000000" pitchFamily="2" charset="2"/>
              </a:rPr>
              <a:t>	           then there will be N/2 leave nodes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674748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843392" y="1573038"/>
            <a:ext cx="505216" cy="486249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1</a:t>
            </a:r>
            <a:endParaRPr lang="hu-HU" sz="1200" b="1" dirty="0">
              <a:solidFill>
                <a:schemeClr val="bg1"/>
              </a:solidFill>
            </a:endParaRPr>
          </a:p>
        </p:txBody>
      </p:sp>
      <p:cxnSp>
        <p:nvCxnSpPr>
          <p:cNvPr id="13" name="Egyenes összekötő 12"/>
          <p:cNvCxnSpPr>
            <a:cxnSpLocks/>
            <a:stCxn id="4" idx="2"/>
            <a:endCxn id="22" idx="7"/>
          </p:cNvCxnSpPr>
          <p:nvPr/>
        </p:nvCxnSpPr>
        <p:spPr>
          <a:xfrm flipH="1">
            <a:off x="3889728" y="1816163"/>
            <a:ext cx="1953664" cy="72379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cxnSpLocks/>
            <a:stCxn id="4" idx="6"/>
            <a:endCxn id="21" idx="1"/>
          </p:cNvCxnSpPr>
          <p:nvPr/>
        </p:nvCxnSpPr>
        <p:spPr>
          <a:xfrm>
            <a:off x="6348608" y="1816163"/>
            <a:ext cx="1659807" cy="67999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cxnSpLocks/>
            <a:stCxn id="21" idx="3"/>
            <a:endCxn id="25" idx="7"/>
          </p:cNvCxnSpPr>
          <p:nvPr/>
        </p:nvCxnSpPr>
        <p:spPr>
          <a:xfrm flipH="1">
            <a:off x="7252900" y="2839985"/>
            <a:ext cx="755515" cy="40332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cxnSpLocks/>
            <a:stCxn id="22" idx="5"/>
            <a:endCxn id="27" idx="1"/>
          </p:cNvCxnSpPr>
          <p:nvPr/>
        </p:nvCxnSpPr>
        <p:spPr>
          <a:xfrm>
            <a:off x="3889728" y="2883788"/>
            <a:ext cx="481939" cy="35951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cxnSpLocks/>
            <a:stCxn id="28" idx="3"/>
            <a:endCxn id="29" idx="0"/>
          </p:cNvCxnSpPr>
          <p:nvPr/>
        </p:nvCxnSpPr>
        <p:spPr>
          <a:xfrm flipH="1">
            <a:off x="2373098" y="3594476"/>
            <a:ext cx="268903" cy="37886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cxnSpLocks/>
            <a:stCxn id="22" idx="3"/>
            <a:endCxn id="28" idx="7"/>
          </p:cNvCxnSpPr>
          <p:nvPr/>
        </p:nvCxnSpPr>
        <p:spPr>
          <a:xfrm flipH="1">
            <a:off x="2999243" y="2883788"/>
            <a:ext cx="533243" cy="36685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zövegdoboz 33"/>
          <p:cNvSpPr txBox="1"/>
          <p:nvPr/>
        </p:nvSpPr>
        <p:spPr>
          <a:xfrm>
            <a:off x="582073" y="580668"/>
            <a:ext cx="4780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Memory complexity: BFS vs DFS</a:t>
            </a:r>
            <a:endParaRPr lang="hu-HU" sz="2400" dirty="0"/>
          </a:p>
        </p:txBody>
      </p:sp>
      <p:sp>
        <p:nvSpPr>
          <p:cNvPr id="21" name="Ellipszis 3">
            <a:extLst>
              <a:ext uri="{FF2B5EF4-FFF2-40B4-BE49-F238E27FC236}">
                <a16:creationId xmlns:a16="http://schemas.microsoft.com/office/drawing/2014/main" id="{D188B2C3-39BA-45DC-AFE2-D6898DC8B8A8}"/>
              </a:ext>
            </a:extLst>
          </p:cNvPr>
          <p:cNvSpPr/>
          <p:nvPr/>
        </p:nvSpPr>
        <p:spPr>
          <a:xfrm>
            <a:off x="7934428" y="2424946"/>
            <a:ext cx="505216" cy="486249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3</a:t>
            </a:r>
            <a:endParaRPr lang="hu-HU" sz="1200" b="1" dirty="0">
              <a:solidFill>
                <a:schemeClr val="bg1"/>
              </a:solidFill>
            </a:endParaRPr>
          </a:p>
        </p:txBody>
      </p:sp>
      <p:sp>
        <p:nvSpPr>
          <p:cNvPr id="22" name="Ellipszis 3">
            <a:extLst>
              <a:ext uri="{FF2B5EF4-FFF2-40B4-BE49-F238E27FC236}">
                <a16:creationId xmlns:a16="http://schemas.microsoft.com/office/drawing/2014/main" id="{64F6CBBC-4D4F-491E-81EA-669E4F060050}"/>
              </a:ext>
            </a:extLst>
          </p:cNvPr>
          <p:cNvSpPr/>
          <p:nvPr/>
        </p:nvSpPr>
        <p:spPr>
          <a:xfrm>
            <a:off x="3458499" y="2468749"/>
            <a:ext cx="505216" cy="486249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2</a:t>
            </a:r>
            <a:endParaRPr lang="hu-HU" sz="1200" b="1" dirty="0">
              <a:solidFill>
                <a:schemeClr val="bg1"/>
              </a:solidFill>
            </a:endParaRPr>
          </a:p>
        </p:txBody>
      </p:sp>
      <p:sp>
        <p:nvSpPr>
          <p:cNvPr id="24" name="Ellipszis 3">
            <a:extLst>
              <a:ext uri="{FF2B5EF4-FFF2-40B4-BE49-F238E27FC236}">
                <a16:creationId xmlns:a16="http://schemas.microsoft.com/office/drawing/2014/main" id="{879F87CC-A975-48C6-BE94-0ADDCCFEC3DA}"/>
              </a:ext>
            </a:extLst>
          </p:cNvPr>
          <p:cNvSpPr/>
          <p:nvPr/>
        </p:nvSpPr>
        <p:spPr>
          <a:xfrm>
            <a:off x="8917760" y="3126537"/>
            <a:ext cx="505216" cy="486249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7</a:t>
            </a:r>
            <a:endParaRPr lang="hu-HU" sz="1200" b="1" dirty="0">
              <a:solidFill>
                <a:schemeClr val="bg1"/>
              </a:solidFill>
            </a:endParaRPr>
          </a:p>
        </p:txBody>
      </p:sp>
      <p:sp>
        <p:nvSpPr>
          <p:cNvPr id="25" name="Ellipszis 3">
            <a:extLst>
              <a:ext uri="{FF2B5EF4-FFF2-40B4-BE49-F238E27FC236}">
                <a16:creationId xmlns:a16="http://schemas.microsoft.com/office/drawing/2014/main" id="{DA6071F8-C2C8-4D7F-9195-71180BF0DBEE}"/>
              </a:ext>
            </a:extLst>
          </p:cNvPr>
          <p:cNvSpPr/>
          <p:nvPr/>
        </p:nvSpPr>
        <p:spPr>
          <a:xfrm>
            <a:off x="6821671" y="3172095"/>
            <a:ext cx="505216" cy="486249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6</a:t>
            </a:r>
            <a:endParaRPr lang="hu-HU" sz="1200" b="1" dirty="0">
              <a:solidFill>
                <a:schemeClr val="bg1"/>
              </a:solidFill>
            </a:endParaRPr>
          </a:p>
        </p:txBody>
      </p:sp>
      <p:sp>
        <p:nvSpPr>
          <p:cNvPr id="27" name="Ellipszis 3">
            <a:extLst>
              <a:ext uri="{FF2B5EF4-FFF2-40B4-BE49-F238E27FC236}">
                <a16:creationId xmlns:a16="http://schemas.microsoft.com/office/drawing/2014/main" id="{A62B54AE-CC6B-4FB6-B47B-F09C408E4831}"/>
              </a:ext>
            </a:extLst>
          </p:cNvPr>
          <p:cNvSpPr/>
          <p:nvPr/>
        </p:nvSpPr>
        <p:spPr>
          <a:xfrm>
            <a:off x="4297680" y="3172096"/>
            <a:ext cx="505216" cy="486249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5</a:t>
            </a:r>
            <a:endParaRPr lang="hu-HU" sz="1200" b="1" dirty="0">
              <a:solidFill>
                <a:schemeClr val="bg1"/>
              </a:solidFill>
            </a:endParaRPr>
          </a:p>
        </p:txBody>
      </p:sp>
      <p:sp>
        <p:nvSpPr>
          <p:cNvPr id="28" name="Ellipszis 3">
            <a:extLst>
              <a:ext uri="{FF2B5EF4-FFF2-40B4-BE49-F238E27FC236}">
                <a16:creationId xmlns:a16="http://schemas.microsoft.com/office/drawing/2014/main" id="{9AF9494D-4A43-4B62-B0D5-41E8D854186E}"/>
              </a:ext>
            </a:extLst>
          </p:cNvPr>
          <p:cNvSpPr/>
          <p:nvPr/>
        </p:nvSpPr>
        <p:spPr>
          <a:xfrm>
            <a:off x="2568014" y="3179437"/>
            <a:ext cx="505216" cy="486249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4</a:t>
            </a:r>
            <a:endParaRPr lang="hu-HU" sz="1200" b="1" dirty="0">
              <a:solidFill>
                <a:schemeClr val="bg1"/>
              </a:solidFill>
            </a:endParaRPr>
          </a:p>
        </p:txBody>
      </p:sp>
      <p:sp>
        <p:nvSpPr>
          <p:cNvPr id="29" name="Ellipszis 3">
            <a:extLst>
              <a:ext uri="{FF2B5EF4-FFF2-40B4-BE49-F238E27FC236}">
                <a16:creationId xmlns:a16="http://schemas.microsoft.com/office/drawing/2014/main" id="{7330AF5B-A168-48DE-ACF1-AD67985E5E84}"/>
              </a:ext>
            </a:extLst>
          </p:cNvPr>
          <p:cNvSpPr/>
          <p:nvPr/>
        </p:nvSpPr>
        <p:spPr>
          <a:xfrm>
            <a:off x="2120490" y="3973338"/>
            <a:ext cx="505216" cy="486249"/>
          </a:xfrm>
          <a:prstGeom prst="ellips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8</a:t>
            </a:r>
            <a:endParaRPr lang="hu-HU" sz="1200" b="1" dirty="0">
              <a:solidFill>
                <a:schemeClr val="bg1"/>
              </a:solidFill>
            </a:endParaRPr>
          </a:p>
        </p:txBody>
      </p:sp>
      <p:sp>
        <p:nvSpPr>
          <p:cNvPr id="31" name="Ellipszis 3">
            <a:extLst>
              <a:ext uri="{FF2B5EF4-FFF2-40B4-BE49-F238E27FC236}">
                <a16:creationId xmlns:a16="http://schemas.microsoft.com/office/drawing/2014/main" id="{BEB0B480-338B-48C9-83D5-279462F321BE}"/>
              </a:ext>
            </a:extLst>
          </p:cNvPr>
          <p:cNvSpPr/>
          <p:nvPr/>
        </p:nvSpPr>
        <p:spPr>
          <a:xfrm>
            <a:off x="2953283" y="3973338"/>
            <a:ext cx="505216" cy="486249"/>
          </a:xfrm>
          <a:prstGeom prst="ellips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9</a:t>
            </a:r>
            <a:endParaRPr lang="hu-HU" sz="1200" b="1" dirty="0">
              <a:solidFill>
                <a:schemeClr val="bg1"/>
              </a:solidFill>
            </a:endParaRPr>
          </a:p>
        </p:txBody>
      </p:sp>
      <p:sp>
        <p:nvSpPr>
          <p:cNvPr id="32" name="Ellipszis 3">
            <a:extLst>
              <a:ext uri="{FF2B5EF4-FFF2-40B4-BE49-F238E27FC236}">
                <a16:creationId xmlns:a16="http://schemas.microsoft.com/office/drawing/2014/main" id="{BE89E8FB-8384-4157-A4AA-C2E2913A1A5C}"/>
              </a:ext>
            </a:extLst>
          </p:cNvPr>
          <p:cNvSpPr/>
          <p:nvPr/>
        </p:nvSpPr>
        <p:spPr>
          <a:xfrm>
            <a:off x="3951550" y="3973338"/>
            <a:ext cx="505216" cy="486249"/>
          </a:xfrm>
          <a:prstGeom prst="ellips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10</a:t>
            </a:r>
            <a:endParaRPr lang="hu-HU" sz="1200" b="1" dirty="0">
              <a:solidFill>
                <a:schemeClr val="bg1"/>
              </a:solidFill>
            </a:endParaRPr>
          </a:p>
        </p:txBody>
      </p:sp>
      <p:sp>
        <p:nvSpPr>
          <p:cNvPr id="33" name="Ellipszis 3">
            <a:extLst>
              <a:ext uri="{FF2B5EF4-FFF2-40B4-BE49-F238E27FC236}">
                <a16:creationId xmlns:a16="http://schemas.microsoft.com/office/drawing/2014/main" id="{82BA6389-9A37-4E7F-AB08-C2A27BBAB194}"/>
              </a:ext>
            </a:extLst>
          </p:cNvPr>
          <p:cNvSpPr/>
          <p:nvPr/>
        </p:nvSpPr>
        <p:spPr>
          <a:xfrm>
            <a:off x="4667854" y="3973338"/>
            <a:ext cx="505216" cy="486249"/>
          </a:xfrm>
          <a:prstGeom prst="ellips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11</a:t>
            </a:r>
            <a:endParaRPr lang="hu-HU" sz="1200" b="1" dirty="0">
              <a:solidFill>
                <a:schemeClr val="bg1"/>
              </a:solidFill>
            </a:endParaRPr>
          </a:p>
        </p:txBody>
      </p:sp>
      <p:sp>
        <p:nvSpPr>
          <p:cNvPr id="35" name="Ellipszis 3">
            <a:extLst>
              <a:ext uri="{FF2B5EF4-FFF2-40B4-BE49-F238E27FC236}">
                <a16:creationId xmlns:a16="http://schemas.microsoft.com/office/drawing/2014/main" id="{18248838-4172-43FD-8939-98223C078609}"/>
              </a:ext>
            </a:extLst>
          </p:cNvPr>
          <p:cNvSpPr/>
          <p:nvPr/>
        </p:nvSpPr>
        <p:spPr>
          <a:xfrm>
            <a:off x="6348608" y="3958758"/>
            <a:ext cx="505216" cy="486249"/>
          </a:xfrm>
          <a:prstGeom prst="ellips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12</a:t>
            </a:r>
            <a:endParaRPr lang="hu-HU" sz="1200" b="1" dirty="0">
              <a:solidFill>
                <a:schemeClr val="bg1"/>
              </a:solidFill>
            </a:endParaRPr>
          </a:p>
        </p:txBody>
      </p:sp>
      <p:sp>
        <p:nvSpPr>
          <p:cNvPr id="36" name="Ellipszis 3">
            <a:extLst>
              <a:ext uri="{FF2B5EF4-FFF2-40B4-BE49-F238E27FC236}">
                <a16:creationId xmlns:a16="http://schemas.microsoft.com/office/drawing/2014/main" id="{D1D5AC80-5200-4AD0-AB0F-E492426AFB9F}"/>
              </a:ext>
            </a:extLst>
          </p:cNvPr>
          <p:cNvSpPr/>
          <p:nvPr/>
        </p:nvSpPr>
        <p:spPr>
          <a:xfrm>
            <a:off x="7276000" y="3973338"/>
            <a:ext cx="505216" cy="486249"/>
          </a:xfrm>
          <a:prstGeom prst="ellips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13</a:t>
            </a:r>
            <a:endParaRPr lang="hu-HU" sz="1200" b="1" dirty="0">
              <a:solidFill>
                <a:schemeClr val="bg1"/>
              </a:solidFill>
            </a:endParaRPr>
          </a:p>
        </p:txBody>
      </p:sp>
      <p:sp>
        <p:nvSpPr>
          <p:cNvPr id="37" name="Ellipszis 3">
            <a:extLst>
              <a:ext uri="{FF2B5EF4-FFF2-40B4-BE49-F238E27FC236}">
                <a16:creationId xmlns:a16="http://schemas.microsoft.com/office/drawing/2014/main" id="{A0D1DACD-4C89-4F51-B6F7-EFBAE9F46D95}"/>
              </a:ext>
            </a:extLst>
          </p:cNvPr>
          <p:cNvSpPr/>
          <p:nvPr/>
        </p:nvSpPr>
        <p:spPr>
          <a:xfrm>
            <a:off x="8504016" y="3973338"/>
            <a:ext cx="505216" cy="486249"/>
          </a:xfrm>
          <a:prstGeom prst="ellips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14</a:t>
            </a:r>
            <a:endParaRPr lang="hu-HU" sz="1200" b="1" dirty="0">
              <a:solidFill>
                <a:schemeClr val="bg1"/>
              </a:solidFill>
            </a:endParaRPr>
          </a:p>
        </p:txBody>
      </p:sp>
      <p:sp>
        <p:nvSpPr>
          <p:cNvPr id="38" name="Ellipszis 3">
            <a:extLst>
              <a:ext uri="{FF2B5EF4-FFF2-40B4-BE49-F238E27FC236}">
                <a16:creationId xmlns:a16="http://schemas.microsoft.com/office/drawing/2014/main" id="{5E8722F3-3A73-464A-89EA-48CAF2929762}"/>
              </a:ext>
            </a:extLst>
          </p:cNvPr>
          <p:cNvSpPr/>
          <p:nvPr/>
        </p:nvSpPr>
        <p:spPr>
          <a:xfrm>
            <a:off x="9422976" y="3935557"/>
            <a:ext cx="505216" cy="486249"/>
          </a:xfrm>
          <a:prstGeom prst="ellipse">
            <a:avLst/>
          </a:pr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15</a:t>
            </a:r>
            <a:endParaRPr lang="hu-HU" sz="1200" b="1" dirty="0">
              <a:solidFill>
                <a:schemeClr val="bg1"/>
              </a:solidFill>
            </a:endParaRPr>
          </a:p>
        </p:txBody>
      </p:sp>
      <p:cxnSp>
        <p:nvCxnSpPr>
          <p:cNvPr id="45" name="Egyenes összekötő 25">
            <a:extLst>
              <a:ext uri="{FF2B5EF4-FFF2-40B4-BE49-F238E27FC236}">
                <a16:creationId xmlns:a16="http://schemas.microsoft.com/office/drawing/2014/main" id="{27431D56-E0D5-432F-806F-2AF632A9BD29}"/>
              </a:ext>
            </a:extLst>
          </p:cNvPr>
          <p:cNvCxnSpPr>
            <a:cxnSpLocks/>
            <a:stCxn id="31" idx="0"/>
            <a:endCxn id="28" idx="5"/>
          </p:cNvCxnSpPr>
          <p:nvPr/>
        </p:nvCxnSpPr>
        <p:spPr>
          <a:xfrm flipH="1" flipV="1">
            <a:off x="2999243" y="3594476"/>
            <a:ext cx="206648" cy="37886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25">
            <a:extLst>
              <a:ext uri="{FF2B5EF4-FFF2-40B4-BE49-F238E27FC236}">
                <a16:creationId xmlns:a16="http://schemas.microsoft.com/office/drawing/2014/main" id="{F625F8FC-6D8B-459C-8AFA-561CCD1A5D00}"/>
              </a:ext>
            </a:extLst>
          </p:cNvPr>
          <p:cNvCxnSpPr>
            <a:cxnSpLocks/>
            <a:stCxn id="27" idx="3"/>
            <a:endCxn id="32" idx="0"/>
          </p:cNvCxnSpPr>
          <p:nvPr/>
        </p:nvCxnSpPr>
        <p:spPr>
          <a:xfrm flipH="1">
            <a:off x="4204158" y="3587135"/>
            <a:ext cx="167509" cy="38620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gyenes összekötő 25">
            <a:extLst>
              <a:ext uri="{FF2B5EF4-FFF2-40B4-BE49-F238E27FC236}">
                <a16:creationId xmlns:a16="http://schemas.microsoft.com/office/drawing/2014/main" id="{F2DD6FCF-0428-4E01-9BD8-F48454834D98}"/>
              </a:ext>
            </a:extLst>
          </p:cNvPr>
          <p:cNvCxnSpPr>
            <a:cxnSpLocks/>
            <a:stCxn id="33" idx="0"/>
            <a:endCxn id="27" idx="5"/>
          </p:cNvCxnSpPr>
          <p:nvPr/>
        </p:nvCxnSpPr>
        <p:spPr>
          <a:xfrm flipH="1" flipV="1">
            <a:off x="4728909" y="3587135"/>
            <a:ext cx="191553" cy="38620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gyenes összekötő 25">
            <a:extLst>
              <a:ext uri="{FF2B5EF4-FFF2-40B4-BE49-F238E27FC236}">
                <a16:creationId xmlns:a16="http://schemas.microsoft.com/office/drawing/2014/main" id="{C382E859-B7C7-43E5-A04B-5A6477313336}"/>
              </a:ext>
            </a:extLst>
          </p:cNvPr>
          <p:cNvCxnSpPr>
            <a:cxnSpLocks/>
            <a:stCxn id="25" idx="3"/>
            <a:endCxn id="35" idx="0"/>
          </p:cNvCxnSpPr>
          <p:nvPr/>
        </p:nvCxnSpPr>
        <p:spPr>
          <a:xfrm flipH="1">
            <a:off x="6601216" y="3587134"/>
            <a:ext cx="294442" cy="3716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25">
            <a:extLst>
              <a:ext uri="{FF2B5EF4-FFF2-40B4-BE49-F238E27FC236}">
                <a16:creationId xmlns:a16="http://schemas.microsoft.com/office/drawing/2014/main" id="{A336E64E-179E-49FC-8567-BC925862B749}"/>
              </a:ext>
            </a:extLst>
          </p:cNvPr>
          <p:cNvCxnSpPr>
            <a:cxnSpLocks/>
            <a:stCxn id="36" idx="0"/>
            <a:endCxn id="25" idx="5"/>
          </p:cNvCxnSpPr>
          <p:nvPr/>
        </p:nvCxnSpPr>
        <p:spPr>
          <a:xfrm flipH="1" flipV="1">
            <a:off x="7252900" y="3587134"/>
            <a:ext cx="275708" cy="3862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gyenes összekötő 25">
            <a:extLst>
              <a:ext uri="{FF2B5EF4-FFF2-40B4-BE49-F238E27FC236}">
                <a16:creationId xmlns:a16="http://schemas.microsoft.com/office/drawing/2014/main" id="{8EEE932F-5CB7-43C4-A833-01739F000691}"/>
              </a:ext>
            </a:extLst>
          </p:cNvPr>
          <p:cNvCxnSpPr>
            <a:cxnSpLocks/>
            <a:stCxn id="24" idx="3"/>
            <a:endCxn id="37" idx="0"/>
          </p:cNvCxnSpPr>
          <p:nvPr/>
        </p:nvCxnSpPr>
        <p:spPr>
          <a:xfrm flipH="1">
            <a:off x="8756624" y="3541576"/>
            <a:ext cx="235123" cy="43176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gyenes összekötő 25">
            <a:extLst>
              <a:ext uri="{FF2B5EF4-FFF2-40B4-BE49-F238E27FC236}">
                <a16:creationId xmlns:a16="http://schemas.microsoft.com/office/drawing/2014/main" id="{525CB08C-5F06-4A8F-AD1F-AF6D7FFA9820}"/>
              </a:ext>
            </a:extLst>
          </p:cNvPr>
          <p:cNvCxnSpPr>
            <a:cxnSpLocks/>
            <a:stCxn id="21" idx="5"/>
            <a:endCxn id="24" idx="1"/>
          </p:cNvCxnSpPr>
          <p:nvPr/>
        </p:nvCxnSpPr>
        <p:spPr>
          <a:xfrm>
            <a:off x="8365657" y="2839985"/>
            <a:ext cx="626090" cy="35776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gyenes összekötő 25">
            <a:extLst>
              <a:ext uri="{FF2B5EF4-FFF2-40B4-BE49-F238E27FC236}">
                <a16:creationId xmlns:a16="http://schemas.microsoft.com/office/drawing/2014/main" id="{0416DB6A-B638-46AB-9E0E-B54A429ADCCA}"/>
              </a:ext>
            </a:extLst>
          </p:cNvPr>
          <p:cNvCxnSpPr>
            <a:cxnSpLocks/>
            <a:stCxn id="24" idx="5"/>
            <a:endCxn id="38" idx="0"/>
          </p:cNvCxnSpPr>
          <p:nvPr/>
        </p:nvCxnSpPr>
        <p:spPr>
          <a:xfrm>
            <a:off x="9348989" y="3541576"/>
            <a:ext cx="326595" cy="39398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Szövegdoboz 33">
            <a:extLst>
              <a:ext uri="{FF2B5EF4-FFF2-40B4-BE49-F238E27FC236}">
                <a16:creationId xmlns:a16="http://schemas.microsoft.com/office/drawing/2014/main" id="{AA1E85A2-9256-4015-9556-F4DC5A7120D8}"/>
              </a:ext>
            </a:extLst>
          </p:cNvPr>
          <p:cNvSpPr txBox="1"/>
          <p:nvPr/>
        </p:nvSpPr>
        <p:spPr>
          <a:xfrm>
            <a:off x="2725784" y="5765694"/>
            <a:ext cx="6623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 we have to store </a:t>
            </a:r>
            <a:r>
              <a:rPr lang="en-US" b="1" dirty="0">
                <a:solidFill>
                  <a:srgbClr val="FFFF00"/>
                </a:solidFill>
              </a:rPr>
              <a:t>O(N) </a:t>
            </a:r>
            <a:r>
              <a:rPr lang="en-US" dirty="0"/>
              <a:t>times if we want to traverse a tree that contains N items!!!</a:t>
            </a:r>
            <a:endParaRPr lang="hu-HU" dirty="0"/>
          </a:p>
        </p:txBody>
      </p:sp>
      <p:sp>
        <p:nvSpPr>
          <p:cNvPr id="40" name="Szövegdoboz 33">
            <a:extLst>
              <a:ext uri="{FF2B5EF4-FFF2-40B4-BE49-F238E27FC236}">
                <a16:creationId xmlns:a16="http://schemas.microsoft.com/office/drawing/2014/main" id="{4FB775BB-73DE-4590-9DCD-CD67164C6457}"/>
              </a:ext>
            </a:extLst>
          </p:cNvPr>
          <p:cNvSpPr txBox="1"/>
          <p:nvPr/>
        </p:nvSpPr>
        <p:spPr>
          <a:xfrm>
            <a:off x="2399237" y="4748929"/>
            <a:ext cx="72010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does it mean?</a:t>
            </a:r>
          </a:p>
          <a:p>
            <a:r>
              <a:rPr lang="en-US" dirty="0"/>
              <a:t>At the leaves </a:t>
            </a:r>
            <a:r>
              <a:rPr lang="en-US" dirty="0">
                <a:sym typeface="Wingdings" panose="05000000000000000000" pitchFamily="2" charset="2"/>
              </a:rPr>
              <a:t> if we have N items stored in the balanced tree</a:t>
            </a:r>
          </a:p>
          <a:p>
            <a:r>
              <a:rPr lang="en-US" dirty="0">
                <a:sym typeface="Wingdings" panose="05000000000000000000" pitchFamily="2" charset="2"/>
              </a:rPr>
              <a:t>	           then there will be N/2 leave nodes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055960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843392" y="1573038"/>
            <a:ext cx="505216" cy="486249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1</a:t>
            </a:r>
            <a:endParaRPr lang="hu-HU" sz="1200" b="1" dirty="0">
              <a:solidFill>
                <a:schemeClr val="bg1"/>
              </a:solidFill>
            </a:endParaRPr>
          </a:p>
        </p:txBody>
      </p:sp>
      <p:cxnSp>
        <p:nvCxnSpPr>
          <p:cNvPr id="13" name="Egyenes összekötő 12"/>
          <p:cNvCxnSpPr>
            <a:cxnSpLocks/>
            <a:stCxn id="4" idx="2"/>
            <a:endCxn id="22" idx="7"/>
          </p:cNvCxnSpPr>
          <p:nvPr/>
        </p:nvCxnSpPr>
        <p:spPr>
          <a:xfrm flipH="1">
            <a:off x="3889728" y="1816163"/>
            <a:ext cx="1953664" cy="72379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cxnSpLocks/>
            <a:stCxn id="4" idx="6"/>
            <a:endCxn id="21" idx="1"/>
          </p:cNvCxnSpPr>
          <p:nvPr/>
        </p:nvCxnSpPr>
        <p:spPr>
          <a:xfrm>
            <a:off x="6348608" y="1816163"/>
            <a:ext cx="1659807" cy="67999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cxnSpLocks/>
            <a:stCxn id="21" idx="3"/>
            <a:endCxn id="25" idx="7"/>
          </p:cNvCxnSpPr>
          <p:nvPr/>
        </p:nvCxnSpPr>
        <p:spPr>
          <a:xfrm flipH="1">
            <a:off x="7252900" y="2839985"/>
            <a:ext cx="755515" cy="40332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cxnSpLocks/>
            <a:stCxn id="22" idx="5"/>
            <a:endCxn id="27" idx="1"/>
          </p:cNvCxnSpPr>
          <p:nvPr/>
        </p:nvCxnSpPr>
        <p:spPr>
          <a:xfrm>
            <a:off x="3889728" y="2883788"/>
            <a:ext cx="481939" cy="35951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cxnSpLocks/>
            <a:stCxn id="28" idx="3"/>
            <a:endCxn id="29" idx="0"/>
          </p:cNvCxnSpPr>
          <p:nvPr/>
        </p:nvCxnSpPr>
        <p:spPr>
          <a:xfrm flipH="1">
            <a:off x="2373098" y="3594476"/>
            <a:ext cx="268903" cy="37886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cxnSpLocks/>
            <a:stCxn id="22" idx="3"/>
            <a:endCxn id="28" idx="7"/>
          </p:cNvCxnSpPr>
          <p:nvPr/>
        </p:nvCxnSpPr>
        <p:spPr>
          <a:xfrm flipH="1">
            <a:off x="2999243" y="2883788"/>
            <a:ext cx="533243" cy="36685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zövegdoboz 33"/>
          <p:cNvSpPr txBox="1"/>
          <p:nvPr/>
        </p:nvSpPr>
        <p:spPr>
          <a:xfrm>
            <a:off x="582073" y="580668"/>
            <a:ext cx="4780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Memory complexity: BFS vs DFS</a:t>
            </a:r>
            <a:endParaRPr lang="hu-HU" sz="2400" dirty="0"/>
          </a:p>
        </p:txBody>
      </p:sp>
      <p:sp>
        <p:nvSpPr>
          <p:cNvPr id="21" name="Ellipszis 3">
            <a:extLst>
              <a:ext uri="{FF2B5EF4-FFF2-40B4-BE49-F238E27FC236}">
                <a16:creationId xmlns:a16="http://schemas.microsoft.com/office/drawing/2014/main" id="{D188B2C3-39BA-45DC-AFE2-D6898DC8B8A8}"/>
              </a:ext>
            </a:extLst>
          </p:cNvPr>
          <p:cNvSpPr/>
          <p:nvPr/>
        </p:nvSpPr>
        <p:spPr>
          <a:xfrm>
            <a:off x="7934428" y="2424946"/>
            <a:ext cx="505216" cy="486249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3</a:t>
            </a:r>
            <a:endParaRPr lang="hu-HU" sz="1200" b="1" dirty="0">
              <a:solidFill>
                <a:schemeClr val="bg1"/>
              </a:solidFill>
            </a:endParaRPr>
          </a:p>
        </p:txBody>
      </p:sp>
      <p:sp>
        <p:nvSpPr>
          <p:cNvPr id="22" name="Ellipszis 3">
            <a:extLst>
              <a:ext uri="{FF2B5EF4-FFF2-40B4-BE49-F238E27FC236}">
                <a16:creationId xmlns:a16="http://schemas.microsoft.com/office/drawing/2014/main" id="{64F6CBBC-4D4F-491E-81EA-669E4F060050}"/>
              </a:ext>
            </a:extLst>
          </p:cNvPr>
          <p:cNvSpPr/>
          <p:nvPr/>
        </p:nvSpPr>
        <p:spPr>
          <a:xfrm>
            <a:off x="3458499" y="2468749"/>
            <a:ext cx="505216" cy="486249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2</a:t>
            </a:r>
            <a:endParaRPr lang="hu-HU" sz="1200" b="1" dirty="0">
              <a:solidFill>
                <a:schemeClr val="bg1"/>
              </a:solidFill>
            </a:endParaRPr>
          </a:p>
        </p:txBody>
      </p:sp>
      <p:sp>
        <p:nvSpPr>
          <p:cNvPr id="24" name="Ellipszis 3">
            <a:extLst>
              <a:ext uri="{FF2B5EF4-FFF2-40B4-BE49-F238E27FC236}">
                <a16:creationId xmlns:a16="http://schemas.microsoft.com/office/drawing/2014/main" id="{879F87CC-A975-48C6-BE94-0ADDCCFEC3DA}"/>
              </a:ext>
            </a:extLst>
          </p:cNvPr>
          <p:cNvSpPr/>
          <p:nvPr/>
        </p:nvSpPr>
        <p:spPr>
          <a:xfrm>
            <a:off x="8917760" y="3126537"/>
            <a:ext cx="505216" cy="486249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7</a:t>
            </a:r>
            <a:endParaRPr lang="hu-HU" sz="1200" b="1" dirty="0">
              <a:solidFill>
                <a:schemeClr val="bg1"/>
              </a:solidFill>
            </a:endParaRPr>
          </a:p>
        </p:txBody>
      </p:sp>
      <p:sp>
        <p:nvSpPr>
          <p:cNvPr id="25" name="Ellipszis 3">
            <a:extLst>
              <a:ext uri="{FF2B5EF4-FFF2-40B4-BE49-F238E27FC236}">
                <a16:creationId xmlns:a16="http://schemas.microsoft.com/office/drawing/2014/main" id="{DA6071F8-C2C8-4D7F-9195-71180BF0DBEE}"/>
              </a:ext>
            </a:extLst>
          </p:cNvPr>
          <p:cNvSpPr/>
          <p:nvPr/>
        </p:nvSpPr>
        <p:spPr>
          <a:xfrm>
            <a:off x="6821671" y="3172095"/>
            <a:ext cx="505216" cy="486249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6</a:t>
            </a:r>
            <a:endParaRPr lang="hu-HU" sz="1200" b="1" dirty="0">
              <a:solidFill>
                <a:schemeClr val="bg1"/>
              </a:solidFill>
            </a:endParaRPr>
          </a:p>
        </p:txBody>
      </p:sp>
      <p:sp>
        <p:nvSpPr>
          <p:cNvPr id="27" name="Ellipszis 3">
            <a:extLst>
              <a:ext uri="{FF2B5EF4-FFF2-40B4-BE49-F238E27FC236}">
                <a16:creationId xmlns:a16="http://schemas.microsoft.com/office/drawing/2014/main" id="{A62B54AE-CC6B-4FB6-B47B-F09C408E4831}"/>
              </a:ext>
            </a:extLst>
          </p:cNvPr>
          <p:cNvSpPr/>
          <p:nvPr/>
        </p:nvSpPr>
        <p:spPr>
          <a:xfrm>
            <a:off x="4297680" y="3172096"/>
            <a:ext cx="505216" cy="486249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5</a:t>
            </a:r>
            <a:endParaRPr lang="hu-HU" sz="1200" b="1" dirty="0">
              <a:solidFill>
                <a:schemeClr val="bg1"/>
              </a:solidFill>
            </a:endParaRPr>
          </a:p>
        </p:txBody>
      </p:sp>
      <p:sp>
        <p:nvSpPr>
          <p:cNvPr id="28" name="Ellipszis 3">
            <a:extLst>
              <a:ext uri="{FF2B5EF4-FFF2-40B4-BE49-F238E27FC236}">
                <a16:creationId xmlns:a16="http://schemas.microsoft.com/office/drawing/2014/main" id="{9AF9494D-4A43-4B62-B0D5-41E8D854186E}"/>
              </a:ext>
            </a:extLst>
          </p:cNvPr>
          <p:cNvSpPr/>
          <p:nvPr/>
        </p:nvSpPr>
        <p:spPr>
          <a:xfrm>
            <a:off x="2568014" y="3179437"/>
            <a:ext cx="505216" cy="486249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4</a:t>
            </a:r>
            <a:endParaRPr lang="hu-HU" sz="1200" b="1" dirty="0">
              <a:solidFill>
                <a:schemeClr val="bg1"/>
              </a:solidFill>
            </a:endParaRPr>
          </a:p>
        </p:txBody>
      </p:sp>
      <p:sp>
        <p:nvSpPr>
          <p:cNvPr id="29" name="Ellipszis 3">
            <a:extLst>
              <a:ext uri="{FF2B5EF4-FFF2-40B4-BE49-F238E27FC236}">
                <a16:creationId xmlns:a16="http://schemas.microsoft.com/office/drawing/2014/main" id="{7330AF5B-A168-48DE-ACF1-AD67985E5E84}"/>
              </a:ext>
            </a:extLst>
          </p:cNvPr>
          <p:cNvSpPr/>
          <p:nvPr/>
        </p:nvSpPr>
        <p:spPr>
          <a:xfrm>
            <a:off x="2120490" y="3973338"/>
            <a:ext cx="505216" cy="486249"/>
          </a:xfrm>
          <a:prstGeom prst="ellipse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8</a:t>
            </a:r>
            <a:endParaRPr lang="hu-HU" sz="1200" b="1" dirty="0">
              <a:solidFill>
                <a:schemeClr val="bg1"/>
              </a:solidFill>
            </a:endParaRPr>
          </a:p>
        </p:txBody>
      </p:sp>
      <p:sp>
        <p:nvSpPr>
          <p:cNvPr id="31" name="Ellipszis 3">
            <a:extLst>
              <a:ext uri="{FF2B5EF4-FFF2-40B4-BE49-F238E27FC236}">
                <a16:creationId xmlns:a16="http://schemas.microsoft.com/office/drawing/2014/main" id="{BEB0B480-338B-48C9-83D5-279462F321BE}"/>
              </a:ext>
            </a:extLst>
          </p:cNvPr>
          <p:cNvSpPr/>
          <p:nvPr/>
        </p:nvSpPr>
        <p:spPr>
          <a:xfrm>
            <a:off x="2953283" y="3973338"/>
            <a:ext cx="505216" cy="486249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9</a:t>
            </a:r>
            <a:endParaRPr lang="hu-HU" sz="1200" b="1" dirty="0">
              <a:solidFill>
                <a:schemeClr val="bg1"/>
              </a:solidFill>
            </a:endParaRPr>
          </a:p>
        </p:txBody>
      </p:sp>
      <p:sp>
        <p:nvSpPr>
          <p:cNvPr id="32" name="Ellipszis 3">
            <a:extLst>
              <a:ext uri="{FF2B5EF4-FFF2-40B4-BE49-F238E27FC236}">
                <a16:creationId xmlns:a16="http://schemas.microsoft.com/office/drawing/2014/main" id="{BE89E8FB-8384-4157-A4AA-C2E2913A1A5C}"/>
              </a:ext>
            </a:extLst>
          </p:cNvPr>
          <p:cNvSpPr/>
          <p:nvPr/>
        </p:nvSpPr>
        <p:spPr>
          <a:xfrm>
            <a:off x="3951550" y="3973338"/>
            <a:ext cx="505216" cy="486249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10</a:t>
            </a:r>
            <a:endParaRPr lang="hu-HU" sz="1200" b="1" dirty="0">
              <a:solidFill>
                <a:schemeClr val="bg1"/>
              </a:solidFill>
            </a:endParaRPr>
          </a:p>
        </p:txBody>
      </p:sp>
      <p:sp>
        <p:nvSpPr>
          <p:cNvPr id="33" name="Ellipszis 3">
            <a:extLst>
              <a:ext uri="{FF2B5EF4-FFF2-40B4-BE49-F238E27FC236}">
                <a16:creationId xmlns:a16="http://schemas.microsoft.com/office/drawing/2014/main" id="{82BA6389-9A37-4E7F-AB08-C2A27BBAB194}"/>
              </a:ext>
            </a:extLst>
          </p:cNvPr>
          <p:cNvSpPr/>
          <p:nvPr/>
        </p:nvSpPr>
        <p:spPr>
          <a:xfrm>
            <a:off x="4667854" y="3973338"/>
            <a:ext cx="505216" cy="486249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11</a:t>
            </a:r>
            <a:endParaRPr lang="hu-HU" sz="1200" b="1" dirty="0">
              <a:solidFill>
                <a:schemeClr val="bg1"/>
              </a:solidFill>
            </a:endParaRPr>
          </a:p>
        </p:txBody>
      </p:sp>
      <p:sp>
        <p:nvSpPr>
          <p:cNvPr id="35" name="Ellipszis 3">
            <a:extLst>
              <a:ext uri="{FF2B5EF4-FFF2-40B4-BE49-F238E27FC236}">
                <a16:creationId xmlns:a16="http://schemas.microsoft.com/office/drawing/2014/main" id="{18248838-4172-43FD-8939-98223C078609}"/>
              </a:ext>
            </a:extLst>
          </p:cNvPr>
          <p:cNvSpPr/>
          <p:nvPr/>
        </p:nvSpPr>
        <p:spPr>
          <a:xfrm>
            <a:off x="6348608" y="3958758"/>
            <a:ext cx="505216" cy="486249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12</a:t>
            </a:r>
            <a:endParaRPr lang="hu-HU" sz="1200" b="1" dirty="0">
              <a:solidFill>
                <a:schemeClr val="bg1"/>
              </a:solidFill>
            </a:endParaRPr>
          </a:p>
        </p:txBody>
      </p:sp>
      <p:sp>
        <p:nvSpPr>
          <p:cNvPr id="36" name="Ellipszis 3">
            <a:extLst>
              <a:ext uri="{FF2B5EF4-FFF2-40B4-BE49-F238E27FC236}">
                <a16:creationId xmlns:a16="http://schemas.microsoft.com/office/drawing/2014/main" id="{D1D5AC80-5200-4AD0-AB0F-E492426AFB9F}"/>
              </a:ext>
            </a:extLst>
          </p:cNvPr>
          <p:cNvSpPr/>
          <p:nvPr/>
        </p:nvSpPr>
        <p:spPr>
          <a:xfrm>
            <a:off x="7276000" y="3973338"/>
            <a:ext cx="505216" cy="486249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13</a:t>
            </a:r>
            <a:endParaRPr lang="hu-HU" sz="1200" b="1" dirty="0">
              <a:solidFill>
                <a:schemeClr val="bg1"/>
              </a:solidFill>
            </a:endParaRPr>
          </a:p>
        </p:txBody>
      </p:sp>
      <p:sp>
        <p:nvSpPr>
          <p:cNvPr id="37" name="Ellipszis 3">
            <a:extLst>
              <a:ext uri="{FF2B5EF4-FFF2-40B4-BE49-F238E27FC236}">
                <a16:creationId xmlns:a16="http://schemas.microsoft.com/office/drawing/2014/main" id="{A0D1DACD-4C89-4F51-B6F7-EFBAE9F46D95}"/>
              </a:ext>
            </a:extLst>
          </p:cNvPr>
          <p:cNvSpPr/>
          <p:nvPr/>
        </p:nvSpPr>
        <p:spPr>
          <a:xfrm>
            <a:off x="8504016" y="3973338"/>
            <a:ext cx="505216" cy="486249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14</a:t>
            </a:r>
            <a:endParaRPr lang="hu-HU" sz="1200" b="1" dirty="0">
              <a:solidFill>
                <a:schemeClr val="bg1"/>
              </a:solidFill>
            </a:endParaRPr>
          </a:p>
        </p:txBody>
      </p:sp>
      <p:sp>
        <p:nvSpPr>
          <p:cNvPr id="38" name="Ellipszis 3">
            <a:extLst>
              <a:ext uri="{FF2B5EF4-FFF2-40B4-BE49-F238E27FC236}">
                <a16:creationId xmlns:a16="http://schemas.microsoft.com/office/drawing/2014/main" id="{5E8722F3-3A73-464A-89EA-48CAF2929762}"/>
              </a:ext>
            </a:extLst>
          </p:cNvPr>
          <p:cNvSpPr/>
          <p:nvPr/>
        </p:nvSpPr>
        <p:spPr>
          <a:xfrm>
            <a:off x="9422976" y="3935557"/>
            <a:ext cx="505216" cy="486249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15</a:t>
            </a:r>
            <a:endParaRPr lang="hu-HU" sz="1200" b="1" dirty="0">
              <a:solidFill>
                <a:schemeClr val="bg1"/>
              </a:solidFill>
            </a:endParaRPr>
          </a:p>
        </p:txBody>
      </p:sp>
      <p:cxnSp>
        <p:nvCxnSpPr>
          <p:cNvPr id="45" name="Egyenes összekötő 25">
            <a:extLst>
              <a:ext uri="{FF2B5EF4-FFF2-40B4-BE49-F238E27FC236}">
                <a16:creationId xmlns:a16="http://schemas.microsoft.com/office/drawing/2014/main" id="{27431D56-E0D5-432F-806F-2AF632A9BD29}"/>
              </a:ext>
            </a:extLst>
          </p:cNvPr>
          <p:cNvCxnSpPr>
            <a:cxnSpLocks/>
            <a:stCxn id="31" idx="0"/>
            <a:endCxn id="28" idx="5"/>
          </p:cNvCxnSpPr>
          <p:nvPr/>
        </p:nvCxnSpPr>
        <p:spPr>
          <a:xfrm flipH="1" flipV="1">
            <a:off x="2999243" y="3594476"/>
            <a:ext cx="206648" cy="37886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25">
            <a:extLst>
              <a:ext uri="{FF2B5EF4-FFF2-40B4-BE49-F238E27FC236}">
                <a16:creationId xmlns:a16="http://schemas.microsoft.com/office/drawing/2014/main" id="{F625F8FC-6D8B-459C-8AFA-561CCD1A5D00}"/>
              </a:ext>
            </a:extLst>
          </p:cNvPr>
          <p:cNvCxnSpPr>
            <a:cxnSpLocks/>
            <a:stCxn id="27" idx="3"/>
            <a:endCxn id="32" idx="0"/>
          </p:cNvCxnSpPr>
          <p:nvPr/>
        </p:nvCxnSpPr>
        <p:spPr>
          <a:xfrm flipH="1">
            <a:off x="4204158" y="3587135"/>
            <a:ext cx="167509" cy="38620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gyenes összekötő 25">
            <a:extLst>
              <a:ext uri="{FF2B5EF4-FFF2-40B4-BE49-F238E27FC236}">
                <a16:creationId xmlns:a16="http://schemas.microsoft.com/office/drawing/2014/main" id="{F2DD6FCF-0428-4E01-9BD8-F48454834D98}"/>
              </a:ext>
            </a:extLst>
          </p:cNvPr>
          <p:cNvCxnSpPr>
            <a:cxnSpLocks/>
            <a:stCxn id="33" idx="0"/>
            <a:endCxn id="27" idx="5"/>
          </p:cNvCxnSpPr>
          <p:nvPr/>
        </p:nvCxnSpPr>
        <p:spPr>
          <a:xfrm flipH="1" flipV="1">
            <a:off x="4728909" y="3587135"/>
            <a:ext cx="191553" cy="386203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gyenes összekötő 25">
            <a:extLst>
              <a:ext uri="{FF2B5EF4-FFF2-40B4-BE49-F238E27FC236}">
                <a16:creationId xmlns:a16="http://schemas.microsoft.com/office/drawing/2014/main" id="{C382E859-B7C7-43E5-A04B-5A6477313336}"/>
              </a:ext>
            </a:extLst>
          </p:cNvPr>
          <p:cNvCxnSpPr>
            <a:cxnSpLocks/>
            <a:stCxn id="25" idx="3"/>
            <a:endCxn id="35" idx="0"/>
          </p:cNvCxnSpPr>
          <p:nvPr/>
        </p:nvCxnSpPr>
        <p:spPr>
          <a:xfrm flipH="1">
            <a:off x="6601216" y="3587134"/>
            <a:ext cx="294442" cy="3716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gyenes összekötő 25">
            <a:extLst>
              <a:ext uri="{FF2B5EF4-FFF2-40B4-BE49-F238E27FC236}">
                <a16:creationId xmlns:a16="http://schemas.microsoft.com/office/drawing/2014/main" id="{A336E64E-179E-49FC-8567-BC925862B749}"/>
              </a:ext>
            </a:extLst>
          </p:cNvPr>
          <p:cNvCxnSpPr>
            <a:cxnSpLocks/>
            <a:stCxn id="36" idx="0"/>
            <a:endCxn id="25" idx="5"/>
          </p:cNvCxnSpPr>
          <p:nvPr/>
        </p:nvCxnSpPr>
        <p:spPr>
          <a:xfrm flipH="1" flipV="1">
            <a:off x="7252900" y="3587134"/>
            <a:ext cx="275708" cy="38620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gyenes összekötő 25">
            <a:extLst>
              <a:ext uri="{FF2B5EF4-FFF2-40B4-BE49-F238E27FC236}">
                <a16:creationId xmlns:a16="http://schemas.microsoft.com/office/drawing/2014/main" id="{8EEE932F-5CB7-43C4-A833-01739F000691}"/>
              </a:ext>
            </a:extLst>
          </p:cNvPr>
          <p:cNvCxnSpPr>
            <a:cxnSpLocks/>
            <a:stCxn id="24" idx="3"/>
            <a:endCxn id="37" idx="0"/>
          </p:cNvCxnSpPr>
          <p:nvPr/>
        </p:nvCxnSpPr>
        <p:spPr>
          <a:xfrm flipH="1">
            <a:off x="8756624" y="3541576"/>
            <a:ext cx="235123" cy="43176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gyenes összekötő 25">
            <a:extLst>
              <a:ext uri="{FF2B5EF4-FFF2-40B4-BE49-F238E27FC236}">
                <a16:creationId xmlns:a16="http://schemas.microsoft.com/office/drawing/2014/main" id="{525CB08C-5F06-4A8F-AD1F-AF6D7FFA9820}"/>
              </a:ext>
            </a:extLst>
          </p:cNvPr>
          <p:cNvCxnSpPr>
            <a:cxnSpLocks/>
            <a:stCxn id="21" idx="5"/>
            <a:endCxn id="24" idx="1"/>
          </p:cNvCxnSpPr>
          <p:nvPr/>
        </p:nvCxnSpPr>
        <p:spPr>
          <a:xfrm>
            <a:off x="8365657" y="2839985"/>
            <a:ext cx="626090" cy="35776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gyenes összekötő 25">
            <a:extLst>
              <a:ext uri="{FF2B5EF4-FFF2-40B4-BE49-F238E27FC236}">
                <a16:creationId xmlns:a16="http://schemas.microsoft.com/office/drawing/2014/main" id="{0416DB6A-B638-46AB-9E0E-B54A429ADCCA}"/>
              </a:ext>
            </a:extLst>
          </p:cNvPr>
          <p:cNvCxnSpPr>
            <a:cxnSpLocks/>
            <a:stCxn id="24" idx="5"/>
            <a:endCxn id="38" idx="0"/>
          </p:cNvCxnSpPr>
          <p:nvPr/>
        </p:nvCxnSpPr>
        <p:spPr>
          <a:xfrm>
            <a:off x="9348989" y="3541576"/>
            <a:ext cx="326595" cy="393981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Szövegdoboz 33">
            <a:extLst>
              <a:ext uri="{FF2B5EF4-FFF2-40B4-BE49-F238E27FC236}">
                <a16:creationId xmlns:a16="http://schemas.microsoft.com/office/drawing/2014/main" id="{4FB775BB-73DE-4590-9DCD-CD67164C6457}"/>
              </a:ext>
            </a:extLst>
          </p:cNvPr>
          <p:cNvSpPr txBox="1"/>
          <p:nvPr/>
        </p:nvSpPr>
        <p:spPr>
          <a:xfrm>
            <a:off x="2120490" y="4888786"/>
            <a:ext cx="85587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we have to </a:t>
            </a:r>
            <a:r>
              <a:rPr lang="en-US" dirty="0">
                <a:solidFill>
                  <a:srgbClr val="FFFF00"/>
                </a:solidFill>
              </a:rPr>
              <a:t>backtrack</a:t>
            </a:r>
            <a:r>
              <a:rPr lang="en-US" dirty="0"/>
              <a:t> (pop item from stack)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just have to store as many items in the stack as the </a:t>
            </a:r>
            <a:r>
              <a:rPr lang="en-US" dirty="0">
                <a:solidFill>
                  <a:srgbClr val="FFFF00"/>
                </a:solidFill>
              </a:rPr>
              <a:t>height</a:t>
            </a:r>
            <a:r>
              <a:rPr lang="en-US" dirty="0"/>
              <a:t> of the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Which is </a:t>
            </a:r>
            <a:r>
              <a:rPr lang="en-US" dirty="0">
                <a:solidFill>
                  <a:srgbClr val="FFFF00"/>
                </a:solidFill>
              </a:rPr>
              <a:t>log N</a:t>
            </a:r>
            <a:r>
              <a:rPr lang="en-US" dirty="0"/>
              <a:t> !!!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memory complexity will be </a:t>
            </a:r>
            <a:r>
              <a:rPr lang="en-US" b="1" dirty="0">
                <a:solidFill>
                  <a:srgbClr val="FFFF00"/>
                </a:solidFill>
              </a:rPr>
              <a:t>O(</a:t>
            </a:r>
            <a:r>
              <a:rPr lang="en-US" b="1" dirty="0" err="1">
                <a:solidFill>
                  <a:srgbClr val="FFFF00"/>
                </a:solidFill>
              </a:rPr>
              <a:t>logN</a:t>
            </a:r>
            <a:r>
              <a:rPr lang="en-US" b="1" dirty="0">
                <a:solidFill>
                  <a:srgbClr val="FFFF00"/>
                </a:solidFill>
              </a:rPr>
              <a:t>)</a:t>
            </a:r>
            <a:endParaRPr lang="hu-HU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7067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zövegdoboz 33"/>
          <p:cNvSpPr txBox="1"/>
          <p:nvPr/>
        </p:nvSpPr>
        <p:spPr>
          <a:xfrm>
            <a:off x="582073" y="580668"/>
            <a:ext cx="4780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Memory complexity: BFS vs DFS</a:t>
            </a:r>
            <a:endParaRPr lang="hu-HU" sz="2400" dirty="0"/>
          </a:p>
        </p:txBody>
      </p:sp>
      <p:sp>
        <p:nvSpPr>
          <p:cNvPr id="40" name="Szövegdoboz 33">
            <a:extLst>
              <a:ext uri="{FF2B5EF4-FFF2-40B4-BE49-F238E27FC236}">
                <a16:creationId xmlns:a16="http://schemas.microsoft.com/office/drawing/2014/main" id="{4FB775BB-73DE-4590-9DCD-CD67164C6457}"/>
              </a:ext>
            </a:extLst>
          </p:cNvPr>
          <p:cNvSpPr txBox="1"/>
          <p:nvPr/>
        </p:nvSpPr>
        <p:spPr>
          <a:xfrm>
            <a:off x="1336719" y="1527278"/>
            <a:ext cx="590418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Breadth-First Search: </a:t>
            </a:r>
            <a:r>
              <a:rPr lang="en-US" b="1" dirty="0">
                <a:solidFill>
                  <a:srgbClr val="FFFF00"/>
                </a:solidFill>
              </a:rPr>
              <a:t>O(N)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Depth-First Search: </a:t>
            </a:r>
            <a:r>
              <a:rPr lang="en-US" b="1" dirty="0">
                <a:solidFill>
                  <a:srgbClr val="FFFF00"/>
                </a:solidFill>
              </a:rPr>
              <a:t>O(</a:t>
            </a:r>
            <a:r>
              <a:rPr lang="en-US" b="1" dirty="0" err="1">
                <a:solidFill>
                  <a:srgbClr val="FFFF00"/>
                </a:solidFill>
              </a:rPr>
              <a:t>logN</a:t>
            </a:r>
            <a:r>
              <a:rPr lang="en-US" b="1" dirty="0">
                <a:solidFill>
                  <a:srgbClr val="FFFF00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Depth-First Search is </a:t>
            </a:r>
            <a:r>
              <a:rPr lang="en-US" b="1" dirty="0">
                <a:solidFill>
                  <a:srgbClr val="FFFF00"/>
                </a:solidFill>
              </a:rPr>
              <a:t>preferred</a:t>
            </a:r>
            <a:r>
              <a:rPr lang="en-US" dirty="0"/>
              <a:t> most of the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may be some situations where </a:t>
            </a:r>
            <a:r>
              <a:rPr lang="en-US" dirty="0">
                <a:solidFill>
                  <a:srgbClr val="FFFF00"/>
                </a:solidFill>
              </a:rPr>
              <a:t>BFS is better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Artificial intelligence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Robot movements</a:t>
            </a:r>
            <a:endParaRPr lang="hu-HU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146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849654" y="1415441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152390" y="403755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983254" y="403755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3459271" y="403755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2482240" y="5114794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849654" y="2901863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9217068" y="287263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2482240" y="2901863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858021" y="2056939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491152" y="2056939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225435" y="2167003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528171" y="3543361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123738" y="3543361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858021" y="4679054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359035" y="3514134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zövegdoboz 33"/>
          <p:cNvSpPr txBox="1"/>
          <p:nvPr/>
        </p:nvSpPr>
        <p:spPr>
          <a:xfrm>
            <a:off x="466699" y="659046"/>
            <a:ext cx="2874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Recursively</a:t>
            </a:r>
            <a:r>
              <a:rPr lang="hu-HU" dirty="0"/>
              <a:t> </a:t>
            </a:r>
            <a:r>
              <a:rPr lang="hu-HU" dirty="0" err="1"/>
              <a:t>check</a:t>
            </a:r>
            <a:r>
              <a:rPr lang="hu-HU" dirty="0"/>
              <a:t> </a:t>
            </a:r>
            <a:r>
              <a:rPr lang="hu-HU" dirty="0" err="1"/>
              <a:t>every</a:t>
            </a:r>
            <a:endParaRPr lang="hu-HU" dirty="0"/>
          </a:p>
          <a:p>
            <a:r>
              <a:rPr lang="hu-HU" dirty="0" err="1"/>
              <a:t>unmarked</a:t>
            </a:r>
            <a:r>
              <a:rPr lang="hu-HU" dirty="0"/>
              <a:t> </a:t>
            </a:r>
            <a:r>
              <a:rPr lang="hu-HU" dirty="0" err="1"/>
              <a:t>vertices</a:t>
            </a:r>
            <a:r>
              <a:rPr lang="hu-HU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005115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849654" y="1415441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152390" y="403755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983254" y="403755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3459271" y="403755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2482240" y="5114794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849654" y="2901863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9217068" y="287263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2482240" y="290186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858021" y="2056939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491152" y="2056939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225435" y="2167003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528171" y="3543361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123738" y="3543361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858021" y="4679054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359035" y="3514134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zövegdoboz 33"/>
          <p:cNvSpPr txBox="1"/>
          <p:nvPr/>
        </p:nvSpPr>
        <p:spPr>
          <a:xfrm>
            <a:off x="466699" y="659046"/>
            <a:ext cx="2874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Recursively</a:t>
            </a:r>
            <a:r>
              <a:rPr lang="hu-HU" dirty="0"/>
              <a:t> </a:t>
            </a:r>
            <a:r>
              <a:rPr lang="hu-HU" dirty="0" err="1"/>
              <a:t>check</a:t>
            </a:r>
            <a:r>
              <a:rPr lang="hu-HU" dirty="0"/>
              <a:t> </a:t>
            </a:r>
            <a:r>
              <a:rPr lang="hu-HU" dirty="0" err="1"/>
              <a:t>every</a:t>
            </a:r>
            <a:endParaRPr lang="hu-HU" dirty="0"/>
          </a:p>
          <a:p>
            <a:r>
              <a:rPr lang="hu-HU" dirty="0" err="1"/>
              <a:t>unmarked</a:t>
            </a:r>
            <a:r>
              <a:rPr lang="hu-HU" dirty="0"/>
              <a:t> </a:t>
            </a:r>
            <a:r>
              <a:rPr lang="hu-HU" dirty="0" err="1"/>
              <a:t>vertices</a:t>
            </a:r>
            <a:r>
              <a:rPr lang="hu-HU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062950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849654" y="1415441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152390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983254" y="403755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3459271" y="403755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2482240" y="5114794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849654" y="2901863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9217068" y="287263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2482240" y="290186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858021" y="2056939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491152" y="2056939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225435" y="2167003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528171" y="3543361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123738" y="3543361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858021" y="4679054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359035" y="3514134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zövegdoboz 33"/>
          <p:cNvSpPr txBox="1"/>
          <p:nvPr/>
        </p:nvSpPr>
        <p:spPr>
          <a:xfrm>
            <a:off x="466699" y="659046"/>
            <a:ext cx="2874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Recursively</a:t>
            </a:r>
            <a:r>
              <a:rPr lang="hu-HU" dirty="0"/>
              <a:t> </a:t>
            </a:r>
            <a:r>
              <a:rPr lang="hu-HU" dirty="0" err="1"/>
              <a:t>check</a:t>
            </a:r>
            <a:r>
              <a:rPr lang="hu-HU" dirty="0"/>
              <a:t> </a:t>
            </a:r>
            <a:r>
              <a:rPr lang="hu-HU" dirty="0" err="1"/>
              <a:t>every</a:t>
            </a:r>
            <a:endParaRPr lang="hu-HU" dirty="0"/>
          </a:p>
          <a:p>
            <a:r>
              <a:rPr lang="hu-HU" dirty="0" err="1"/>
              <a:t>unmarked</a:t>
            </a:r>
            <a:r>
              <a:rPr lang="hu-HU" dirty="0"/>
              <a:t> </a:t>
            </a:r>
            <a:r>
              <a:rPr lang="hu-HU" dirty="0" err="1"/>
              <a:t>vertices</a:t>
            </a:r>
            <a:r>
              <a:rPr lang="hu-HU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878899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849654" y="1415441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152390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983254" y="403755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3459271" y="403755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2482240" y="5114794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849654" y="2901863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9217068" y="287263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2482240" y="290186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858021" y="2056939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491152" y="2056939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225435" y="2167003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528171" y="3543361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123738" y="3543361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858021" y="4679054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359035" y="3514134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zövegdoboz 33"/>
          <p:cNvSpPr txBox="1"/>
          <p:nvPr/>
        </p:nvSpPr>
        <p:spPr>
          <a:xfrm>
            <a:off x="466699" y="659046"/>
            <a:ext cx="2874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Recursively</a:t>
            </a:r>
            <a:r>
              <a:rPr lang="hu-HU" dirty="0"/>
              <a:t> </a:t>
            </a:r>
            <a:r>
              <a:rPr lang="hu-HU" dirty="0" err="1"/>
              <a:t>check</a:t>
            </a:r>
            <a:r>
              <a:rPr lang="hu-HU" dirty="0"/>
              <a:t> </a:t>
            </a:r>
            <a:r>
              <a:rPr lang="hu-HU" dirty="0" err="1"/>
              <a:t>every</a:t>
            </a:r>
            <a:endParaRPr lang="hu-HU" dirty="0"/>
          </a:p>
          <a:p>
            <a:r>
              <a:rPr lang="hu-HU" dirty="0" err="1"/>
              <a:t>unmarked</a:t>
            </a:r>
            <a:r>
              <a:rPr lang="hu-HU" dirty="0"/>
              <a:t> </a:t>
            </a:r>
            <a:r>
              <a:rPr lang="hu-HU" dirty="0" err="1"/>
              <a:t>vertices</a:t>
            </a:r>
            <a:r>
              <a:rPr lang="hu-HU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077775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/>
          <p:cNvSpPr/>
          <p:nvPr/>
        </p:nvSpPr>
        <p:spPr>
          <a:xfrm>
            <a:off x="5849654" y="1415441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5" name="Ellipszis 4"/>
          <p:cNvSpPr/>
          <p:nvPr/>
        </p:nvSpPr>
        <p:spPr>
          <a:xfrm>
            <a:off x="1152390" y="4037556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Ellipszis 5"/>
          <p:cNvSpPr/>
          <p:nvPr/>
        </p:nvSpPr>
        <p:spPr>
          <a:xfrm>
            <a:off x="7983254" y="403755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H</a:t>
            </a:r>
          </a:p>
        </p:txBody>
      </p:sp>
      <p:sp>
        <p:nvSpPr>
          <p:cNvPr id="7" name="Ellipszis 6"/>
          <p:cNvSpPr/>
          <p:nvPr/>
        </p:nvSpPr>
        <p:spPr>
          <a:xfrm>
            <a:off x="3459271" y="403755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Ellipszis 7"/>
          <p:cNvSpPr/>
          <p:nvPr/>
        </p:nvSpPr>
        <p:spPr>
          <a:xfrm>
            <a:off x="2482240" y="5114794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9" name="Ellipszis 8"/>
          <p:cNvSpPr/>
          <p:nvPr/>
        </p:nvSpPr>
        <p:spPr>
          <a:xfrm>
            <a:off x="5849654" y="2901863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10" name="Ellipszis 9"/>
          <p:cNvSpPr/>
          <p:nvPr/>
        </p:nvSpPr>
        <p:spPr>
          <a:xfrm>
            <a:off x="9217068" y="2872636"/>
            <a:ext cx="751562" cy="751562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1" name="Ellipszis 10"/>
          <p:cNvSpPr/>
          <p:nvPr/>
        </p:nvSpPr>
        <p:spPr>
          <a:xfrm>
            <a:off x="2482240" y="2901863"/>
            <a:ext cx="751562" cy="75156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3" name="Egyenes összekötő 12"/>
          <p:cNvCxnSpPr>
            <a:stCxn id="4" idx="3"/>
            <a:endCxn id="11" idx="0"/>
          </p:cNvCxnSpPr>
          <p:nvPr/>
        </p:nvCxnSpPr>
        <p:spPr>
          <a:xfrm flipH="1">
            <a:off x="2858021" y="2056939"/>
            <a:ext cx="3101697" cy="84492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gyenes összekötő 13"/>
          <p:cNvCxnSpPr>
            <a:stCxn id="4" idx="5"/>
            <a:endCxn id="10" idx="0"/>
          </p:cNvCxnSpPr>
          <p:nvPr/>
        </p:nvCxnSpPr>
        <p:spPr>
          <a:xfrm>
            <a:off x="6491152" y="2056939"/>
            <a:ext cx="3101697" cy="81569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16"/>
          <p:cNvCxnSpPr>
            <a:stCxn id="4" idx="4"/>
            <a:endCxn id="9" idx="0"/>
          </p:cNvCxnSpPr>
          <p:nvPr/>
        </p:nvCxnSpPr>
        <p:spPr>
          <a:xfrm>
            <a:off x="6225435" y="2167003"/>
            <a:ext cx="0" cy="73486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19"/>
          <p:cNvCxnSpPr>
            <a:stCxn id="11" idx="3"/>
            <a:endCxn id="5" idx="0"/>
          </p:cNvCxnSpPr>
          <p:nvPr/>
        </p:nvCxnSpPr>
        <p:spPr>
          <a:xfrm flipH="1">
            <a:off x="1528171" y="3543361"/>
            <a:ext cx="1064133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/>
          <p:cNvCxnSpPr>
            <a:stCxn id="11" idx="5"/>
            <a:endCxn id="7" idx="0"/>
          </p:cNvCxnSpPr>
          <p:nvPr/>
        </p:nvCxnSpPr>
        <p:spPr>
          <a:xfrm>
            <a:off x="3123738" y="3543361"/>
            <a:ext cx="711314" cy="494195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gyenes összekötő 25"/>
          <p:cNvCxnSpPr>
            <a:stCxn id="7" idx="3"/>
            <a:endCxn id="8" idx="0"/>
          </p:cNvCxnSpPr>
          <p:nvPr/>
        </p:nvCxnSpPr>
        <p:spPr>
          <a:xfrm flipH="1">
            <a:off x="2858021" y="4679054"/>
            <a:ext cx="711314" cy="4357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29"/>
          <p:cNvCxnSpPr>
            <a:stCxn id="10" idx="3"/>
            <a:endCxn id="6" idx="0"/>
          </p:cNvCxnSpPr>
          <p:nvPr/>
        </p:nvCxnSpPr>
        <p:spPr>
          <a:xfrm flipH="1">
            <a:off x="8359035" y="3514134"/>
            <a:ext cx="968097" cy="523422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zövegdoboz 33"/>
          <p:cNvSpPr txBox="1"/>
          <p:nvPr/>
        </p:nvSpPr>
        <p:spPr>
          <a:xfrm>
            <a:off x="466699" y="659046"/>
            <a:ext cx="2874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Recursively</a:t>
            </a:r>
            <a:r>
              <a:rPr lang="hu-HU" dirty="0"/>
              <a:t> </a:t>
            </a:r>
            <a:r>
              <a:rPr lang="hu-HU" dirty="0" err="1"/>
              <a:t>check</a:t>
            </a:r>
            <a:r>
              <a:rPr lang="hu-HU" dirty="0"/>
              <a:t> </a:t>
            </a:r>
            <a:r>
              <a:rPr lang="hu-HU" dirty="0" err="1"/>
              <a:t>every</a:t>
            </a:r>
            <a:endParaRPr lang="hu-HU" dirty="0"/>
          </a:p>
          <a:p>
            <a:r>
              <a:rPr lang="hu-HU" dirty="0" err="1"/>
              <a:t>unmarked</a:t>
            </a:r>
            <a:r>
              <a:rPr lang="hu-HU" dirty="0"/>
              <a:t> </a:t>
            </a:r>
            <a:r>
              <a:rPr lang="hu-HU" dirty="0" err="1"/>
              <a:t>vertices</a:t>
            </a:r>
            <a:r>
              <a:rPr lang="hu-HU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6816506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4305</TotalTime>
  <Words>1011</Words>
  <Application>Microsoft Office PowerPoint</Application>
  <PresentationFormat>寬螢幕</PresentationFormat>
  <Paragraphs>492</Paragraphs>
  <Slides>46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46</vt:i4>
      </vt:variant>
    </vt:vector>
  </HeadingPairs>
  <TitlesOfParts>
    <vt:vector size="51" baseType="lpstr">
      <vt:lpstr>Arial</vt:lpstr>
      <vt:lpstr>Century Gothic</vt:lpstr>
      <vt:lpstr>Wingdings</vt:lpstr>
      <vt:lpstr>Wingdings 3</vt:lpstr>
      <vt:lpstr>Ion</vt:lpstr>
      <vt:lpstr>DEPTH FIRST SEARCH</vt:lpstr>
      <vt:lpstr>Depth-first search</vt:lpstr>
      <vt:lpstr>Depth-first search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Applications</vt:lpstr>
      <vt:lpstr>Revisiting breadth-first search</vt:lpstr>
      <vt:lpstr>Revisiting breadth-first search</vt:lpstr>
      <vt:lpstr>Revisiting breadth-first search</vt:lpstr>
      <vt:lpstr>Revisiting breadth-first search</vt:lpstr>
      <vt:lpstr>Revisiting breadth-first search</vt:lpstr>
      <vt:lpstr>Symmetry in DFS</vt:lpstr>
      <vt:lpstr>Symmetry in DFS</vt:lpstr>
      <vt:lpstr>Symmetry in DFS</vt:lpstr>
      <vt:lpstr>Symmetry in DFS</vt:lpstr>
      <vt:lpstr>Symmetry in DFS</vt:lpstr>
      <vt:lpstr>Symmetry in DFS</vt:lpstr>
      <vt:lpstr>Symmetry in DFS</vt:lpstr>
      <vt:lpstr>Symmetry in DFS</vt:lpstr>
      <vt:lpstr>Symmetry in DFS</vt:lpstr>
      <vt:lpstr>DFS IMPLEMENTATION</vt:lpstr>
      <vt:lpstr>Memory Complexity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creator>User</dc:creator>
  <cp:lastModifiedBy>Daniel</cp:lastModifiedBy>
  <cp:revision>71</cp:revision>
  <dcterms:created xsi:type="dcterms:W3CDTF">2015-02-11T17:35:44Z</dcterms:created>
  <dcterms:modified xsi:type="dcterms:W3CDTF">2019-12-17T20:51:46Z</dcterms:modified>
</cp:coreProperties>
</file>