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74" r:id="rId3"/>
    <p:sldId id="316" r:id="rId4"/>
    <p:sldId id="318" r:id="rId5"/>
    <p:sldId id="389" r:id="rId6"/>
    <p:sldId id="385" r:id="rId7"/>
    <p:sldId id="319" r:id="rId8"/>
    <p:sldId id="320" r:id="rId9"/>
    <p:sldId id="321" r:id="rId10"/>
    <p:sldId id="322" r:id="rId11"/>
    <p:sldId id="388" r:id="rId12"/>
    <p:sldId id="256" r:id="rId13"/>
    <p:sldId id="325" r:id="rId14"/>
    <p:sldId id="382" r:id="rId15"/>
    <p:sldId id="326" r:id="rId16"/>
    <p:sldId id="327" r:id="rId17"/>
    <p:sldId id="334" r:id="rId18"/>
    <p:sldId id="328" r:id="rId19"/>
    <p:sldId id="335" r:id="rId20"/>
    <p:sldId id="329" r:id="rId21"/>
    <p:sldId id="330" r:id="rId22"/>
    <p:sldId id="331" r:id="rId23"/>
    <p:sldId id="386" r:id="rId24"/>
    <p:sldId id="336" r:id="rId25"/>
    <p:sldId id="387" r:id="rId26"/>
    <p:sldId id="337" r:id="rId27"/>
    <p:sldId id="338" r:id="rId28"/>
    <p:sldId id="383" r:id="rId29"/>
    <p:sldId id="341" r:id="rId30"/>
    <p:sldId id="384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5" r:id="rId63"/>
    <p:sldId id="376" r:id="rId64"/>
    <p:sldId id="377" r:id="rId65"/>
    <p:sldId id="378" r:id="rId66"/>
    <p:sldId id="380" r:id="rId67"/>
    <p:sldId id="381" r:id="rId68"/>
    <p:sldId id="275" r:id="rId69"/>
    <p:sldId id="390" r:id="rId70"/>
    <p:sldId id="276" r:id="rId71"/>
    <p:sldId id="277" r:id="rId72"/>
    <p:sldId id="278" r:id="rId73"/>
    <p:sldId id="279" r:id="rId74"/>
    <p:sldId id="280" r:id="rId75"/>
    <p:sldId id="281" r:id="rId76"/>
    <p:sldId id="282" r:id="rId77"/>
    <p:sldId id="312" r:id="rId78"/>
    <p:sldId id="313" r:id="rId79"/>
    <p:sldId id="314" r:id="rId80"/>
    <p:sldId id="283" r:id="rId81"/>
    <p:sldId id="284" r:id="rId82"/>
    <p:sldId id="285" r:id="rId83"/>
    <p:sldId id="287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297" r:id="rId92"/>
    <p:sldId id="298" r:id="rId93"/>
    <p:sldId id="299" r:id="rId94"/>
    <p:sldId id="300" r:id="rId95"/>
    <p:sldId id="301" r:id="rId96"/>
    <p:sldId id="302" r:id="rId97"/>
    <p:sldId id="303" r:id="rId98"/>
    <p:sldId id="304" r:id="rId99"/>
    <p:sldId id="305" r:id="rId100"/>
    <p:sldId id="306" r:id="rId101"/>
    <p:sldId id="307" r:id="rId102"/>
    <p:sldId id="308" r:id="rId103"/>
    <p:sldId id="309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1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73C9C5-51B5-46D1-8ABC-724D368A6FB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SHORTEST PATH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086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Dijkstra algorithm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DijkstraAlgorithm(Graph,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r>
              <a:rPr lang="hu-HU" dirty="0"/>
              <a:t>	create vertex queue Q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	add v to Q</a:t>
            </a:r>
          </a:p>
          <a:p>
            <a:endParaRPr lang="hu-HU" dirty="0"/>
          </a:p>
          <a:p>
            <a:r>
              <a:rPr lang="hu-HU" dirty="0"/>
              <a:t>	while Q not empty</a:t>
            </a:r>
          </a:p>
          <a:p>
            <a:r>
              <a:rPr lang="hu-HU" dirty="0"/>
              <a:t>		u = vertex in Q with min distance // this is why to use heaps !!!</a:t>
            </a:r>
          </a:p>
          <a:p>
            <a:r>
              <a:rPr lang="hu-HU" dirty="0"/>
              <a:t>		remove u from Q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FFFF00"/>
                </a:solidFill>
              </a:rPr>
              <a:t>for each neighbor v of u</a:t>
            </a:r>
          </a:p>
          <a:p>
            <a:r>
              <a:rPr lang="hu-HU" b="1" dirty="0">
                <a:solidFill>
                  <a:srgbClr val="FFFF00"/>
                </a:solidFill>
              </a:rPr>
              <a:t>			tempDist = distance[u] + distBetween(u,v)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return distance[]  // contains the shortest distances from source to other nodes</a:t>
            </a:r>
          </a:p>
        </p:txBody>
      </p:sp>
    </p:spTree>
    <p:extLst>
      <p:ext uri="{BB962C8B-B14F-4D97-AF65-F5344CB8AC3E}">
        <p14:creationId xmlns:p14="http://schemas.microsoft.com/office/powerpoint/2010/main" val="3031942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minimum: it is node B </a:t>
            </a:r>
            <a:r>
              <a:rPr lang="hu-HU" dirty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</a:t>
            </a:r>
            <a:r>
              <a:rPr lang="hu-HU" b="1" dirty="0">
                <a:solidFill>
                  <a:srgbClr val="FF0000"/>
                </a:solidFill>
              </a:rPr>
              <a:t>7</a:t>
            </a:r>
            <a:r>
              <a:rPr lang="hu-HU" dirty="0"/>
              <a:t>                                       9   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 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8436966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considered every node except for the node 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</a:t>
            </a:r>
            <a:r>
              <a:rPr lang="hu-HU" b="1" dirty="0">
                <a:solidFill>
                  <a:srgbClr val="FF0000"/>
                </a:solidFill>
              </a:rPr>
              <a:t>7</a:t>
            </a:r>
            <a:r>
              <a:rPr lang="hu-HU" dirty="0"/>
              <a:t>                                       9   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 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42326931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min(9,7+3) = 9 so no better path found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</a:t>
            </a:r>
            <a:r>
              <a:rPr lang="hu-HU" b="1" dirty="0">
                <a:solidFill>
                  <a:srgbClr val="FF0000"/>
                </a:solidFill>
              </a:rPr>
              <a:t>7</a:t>
            </a:r>
            <a:r>
              <a:rPr lang="hu-HU" dirty="0"/>
              <a:t>                                       9   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                                                               </a:t>
            </a:r>
            <a:r>
              <a:rPr lang="hu-HU" b="1" dirty="0">
                <a:solidFill>
                  <a:srgbClr val="FF0000"/>
                </a:solidFill>
              </a:rPr>
              <a:t>9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0672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4194" y="5637444"/>
            <a:ext cx="1052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Conclusion</a:t>
            </a:r>
            <a:r>
              <a:rPr lang="hu-HU" dirty="0"/>
              <a:t>: red values represent what are the shortest path values from A to the given node</a:t>
            </a:r>
          </a:p>
          <a:p>
            <a:r>
              <a:rPr lang="hu-HU" dirty="0"/>
              <a:t>	If we want the path itself: we have to „backtrack”, have to store predecessors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</a:t>
            </a:r>
            <a:r>
              <a:rPr lang="hu-HU" b="1" dirty="0">
                <a:solidFill>
                  <a:srgbClr val="FF0000"/>
                </a:solidFill>
              </a:rPr>
              <a:t>7</a:t>
            </a:r>
            <a:r>
              <a:rPr lang="hu-HU" dirty="0"/>
              <a:t>                                       9   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                                                               </a:t>
            </a:r>
            <a:r>
              <a:rPr lang="hu-HU" b="1" dirty="0">
                <a:solidFill>
                  <a:srgbClr val="FF0000"/>
                </a:solidFill>
              </a:rPr>
              <a:t>9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874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52" y="158607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DijkstraAlgorithm(Graph,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r>
              <a:rPr lang="hu-HU" dirty="0"/>
              <a:t>	create vertex queue Q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	add v to Q</a:t>
            </a:r>
          </a:p>
          <a:p>
            <a:endParaRPr lang="hu-HU" dirty="0"/>
          </a:p>
          <a:p>
            <a:r>
              <a:rPr lang="hu-HU" dirty="0"/>
              <a:t>	while Q not empty</a:t>
            </a:r>
          </a:p>
          <a:p>
            <a:r>
              <a:rPr lang="hu-HU" dirty="0"/>
              <a:t>		u = vertex in Q with min distance // this is why to use heaps !!!</a:t>
            </a:r>
          </a:p>
          <a:p>
            <a:r>
              <a:rPr lang="hu-HU" dirty="0"/>
              <a:t>		remove u from Q</a:t>
            </a:r>
          </a:p>
          <a:p>
            <a:endParaRPr lang="hu-HU" dirty="0"/>
          </a:p>
          <a:p>
            <a:r>
              <a:rPr lang="hu-HU" dirty="0"/>
              <a:t>		for each neighbor v of u</a:t>
            </a:r>
          </a:p>
          <a:p>
            <a:r>
              <a:rPr lang="hu-HU" dirty="0"/>
              <a:t>			tempDist = distance[u] + distBetween(u,v)</a:t>
            </a:r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return distance[]  </a:t>
            </a:r>
            <a:r>
              <a:rPr lang="hu-HU" dirty="0"/>
              <a:t>// contains the shortest distances from source to other nodes</a:t>
            </a:r>
          </a:p>
        </p:txBody>
      </p:sp>
    </p:spTree>
    <p:extLst>
      <p:ext uri="{BB962C8B-B14F-4D97-AF65-F5344CB8AC3E}">
        <p14:creationId xmlns:p14="http://schemas.microsoft.com/office/powerpoint/2010/main" val="365820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inf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213" y="181035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Initialize </a:t>
            </a:r>
            <a:r>
              <a:rPr lang="hu-HU" dirty="0">
                <a:sym typeface="Wingdings" panose="05000000000000000000" pitchFamily="2" charset="2"/>
              </a:rPr>
              <a:t> source vertex distance is 0, all the other vertex</a:t>
            </a:r>
          </a:p>
          <a:p>
            <a:r>
              <a:rPr lang="hu-HU" dirty="0">
                <a:sym typeface="Wingdings" panose="05000000000000000000" pitchFamily="2" charset="2"/>
              </a:rPr>
              <a:t>have infinity distance from the source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7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1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194" y="132204"/>
            <a:ext cx="1042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B: </a:t>
            </a:r>
            <a:r>
              <a:rPr lang="hu-HU" dirty="0">
                <a:solidFill>
                  <a:srgbClr val="FFFF00"/>
                </a:solidFill>
              </a:rPr>
              <a:t>decide what is smaller 0+5 or inf </a:t>
            </a:r>
            <a:r>
              <a:rPr lang="hu-HU" dirty="0"/>
              <a:t>... 5 is smaller so UPDATE</a:t>
            </a:r>
          </a:p>
          <a:p>
            <a:r>
              <a:rPr lang="hu-HU" dirty="0"/>
              <a:t>	+ we have to track predecessor when we update ( if we do not update, we don’t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4101" y="256277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 of B</a:t>
            </a:r>
          </a:p>
          <a:p>
            <a:r>
              <a:rPr lang="hu-HU" dirty="0"/>
              <a:t>is A</a:t>
            </a:r>
          </a:p>
        </p:txBody>
      </p:sp>
      <p:sp>
        <p:nvSpPr>
          <p:cNvPr id="55" name="Oval 54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5" idx="4"/>
            <a:endCxn id="58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5"/>
            <a:endCxn id="59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7"/>
            <a:endCxn id="5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61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5"/>
            <a:endCxn id="62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4"/>
            <a:endCxn id="59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7"/>
            <a:endCxn id="59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6"/>
            <a:endCxn id="65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8" idx="6"/>
            <a:endCxn id="63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6"/>
            <a:endCxn id="62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6"/>
            <a:endCxn id="63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7"/>
            <a:endCxn id="61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5"/>
            <a:endCxn id="65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5"/>
            <a:endCxn id="65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7"/>
            <a:endCxn id="62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5"/>
            <a:endCxn id="65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5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42162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0908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0565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5830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09224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6184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6909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2118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35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6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496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779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20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573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276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27225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41545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383347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383347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590198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675878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57684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13718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68474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54376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50833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591629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61227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68474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61227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591629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384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10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680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07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08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186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29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29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320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688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50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38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977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792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080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071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593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9768" y="231251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H: decide what is smaller 0+8 or inf ... 8 is smaller so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72336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 of H</a:t>
            </a:r>
          </a:p>
          <a:p>
            <a:r>
              <a:rPr lang="hu-HU" dirty="0"/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227935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5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9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9873" y="195890"/>
            <a:ext cx="739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E: decide what is smaller 0+9 or inf ... 9 is smaller so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 of E</a:t>
            </a:r>
          </a:p>
          <a:p>
            <a:r>
              <a:rPr lang="hu-HU" dirty="0"/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227982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5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9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</a:t>
            </a:r>
            <a:r>
              <a:rPr lang="hu-HU" b="1" dirty="0">
                <a:solidFill>
                  <a:srgbClr val="FFFF00"/>
                </a:solidFill>
              </a:rPr>
              <a:t>B – 5  ;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</a:t>
            </a:r>
            <a:r>
              <a:rPr lang="en-US" dirty="0" err="1"/>
              <a:t>hortest</a:t>
            </a:r>
            <a:r>
              <a:rPr lang="en-US" dirty="0"/>
              <a:t> path problem</a:t>
            </a:r>
            <a:r>
              <a:rPr lang="hu-HU" dirty="0"/>
              <a:t>: </a:t>
            </a:r>
            <a:r>
              <a:rPr lang="en-US" dirty="0"/>
              <a:t>finding a path between two vertices in a graph such that the </a:t>
            </a:r>
            <a:r>
              <a:rPr lang="en-US" dirty="0">
                <a:solidFill>
                  <a:srgbClr val="FFFF00"/>
                </a:solidFill>
              </a:rPr>
              <a:t>sum of the weights of its edges is minimized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Dijkstra algorithm</a:t>
            </a:r>
          </a:p>
          <a:p>
            <a:r>
              <a:rPr lang="hu-HU" dirty="0"/>
              <a:t>Bellman-Ford algorithm</a:t>
            </a:r>
          </a:p>
          <a:p>
            <a:r>
              <a:rPr lang="hu-HU" dirty="0"/>
              <a:t>A* search</a:t>
            </a:r>
          </a:p>
          <a:p>
            <a:r>
              <a:rPr lang="hu-HU" dirty="0"/>
              <a:t>Floyd-Warshall algorithm</a:t>
            </a:r>
          </a:p>
        </p:txBody>
      </p:sp>
    </p:spTree>
    <p:extLst>
      <p:ext uri="{BB962C8B-B14F-4D97-AF65-F5344CB8AC3E}">
        <p14:creationId xmlns:p14="http://schemas.microsoft.com/office/powerpoint/2010/main" val="119872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</a:t>
            </a:r>
            <a:r>
              <a:rPr lang="hu-HU" b="1" dirty="0">
                <a:solidFill>
                  <a:srgbClr val="FF0000"/>
                </a:solidFill>
              </a:rPr>
              <a:t>B – 5  </a:t>
            </a:r>
            <a:r>
              <a:rPr lang="hu-HU" dirty="0"/>
              <a:t>;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1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9251" y="56729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D: decide what is smaller 5+15 or inf ... 20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190672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20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450" y="506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D: decide what is smaller 5+15 or inf ... 20 is smaller so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predecessor of D</a:t>
            </a:r>
          </a:p>
          <a:p>
            <a:r>
              <a:rPr lang="hu-HU" b="1" dirty="0">
                <a:solidFill>
                  <a:srgbClr val="00FFFF"/>
                </a:solidFill>
              </a:rPr>
              <a:t>is B</a:t>
            </a:r>
          </a:p>
        </p:txBody>
      </p:sp>
    </p:spTree>
    <p:extLst>
      <p:ext uri="{BB962C8B-B14F-4D97-AF65-F5344CB8AC3E}">
        <p14:creationId xmlns:p14="http://schemas.microsoft.com/office/powerpoint/2010/main" val="397443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20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285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5+12 or inf ... 17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237438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20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17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130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5+12 or inf ... 17 is smaller so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predecessor of C</a:t>
            </a:r>
          </a:p>
          <a:p>
            <a:r>
              <a:rPr lang="hu-HU" b="1" dirty="0">
                <a:solidFill>
                  <a:srgbClr val="00FFFF"/>
                </a:solidFill>
              </a:rPr>
              <a:t>is B</a:t>
            </a:r>
          </a:p>
        </p:txBody>
      </p:sp>
    </p:spTree>
    <p:extLst>
      <p:ext uri="{BB962C8B-B14F-4D97-AF65-F5344CB8AC3E}">
        <p14:creationId xmlns:p14="http://schemas.microsoft.com/office/powerpoint/2010/main" val="205582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952" y="32659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H: decide what is smaller 5+4 or 8 ... 8 is smaller so DO NOT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 of H</a:t>
            </a:r>
          </a:p>
          <a:p>
            <a:r>
              <a:rPr lang="hu-HU" dirty="0"/>
              <a:t>remanins A because</a:t>
            </a:r>
          </a:p>
          <a:p>
            <a:r>
              <a:rPr lang="hu-HU" dirty="0"/>
              <a:t>we do not update !!!</a:t>
            </a:r>
          </a:p>
        </p:txBody>
      </p:sp>
    </p:spTree>
    <p:extLst>
      <p:ext uri="{BB962C8B-B14F-4D97-AF65-F5344CB8AC3E}">
        <p14:creationId xmlns:p14="http://schemas.microsoft.com/office/powerpoint/2010/main" val="378400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20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- 9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17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2311" y="74910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H: decide what is smaller 5+4 or 8 ... 8 is smaller so DO NOT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 of H</a:t>
            </a:r>
          </a:p>
          <a:p>
            <a:r>
              <a:rPr lang="hu-HU" dirty="0">
                <a:solidFill>
                  <a:srgbClr val="FFFF00"/>
                </a:solidFill>
              </a:rPr>
              <a:t>remanins A</a:t>
            </a:r>
            <a:r>
              <a:rPr lang="hu-HU" dirty="0"/>
              <a:t> because</a:t>
            </a:r>
          </a:p>
          <a:p>
            <a:r>
              <a:rPr lang="hu-HU" dirty="0"/>
              <a:t>we do not update !!!</a:t>
            </a:r>
          </a:p>
        </p:txBody>
      </p:sp>
    </p:spTree>
    <p:extLst>
      <p:ext uri="{BB962C8B-B14F-4D97-AF65-F5344CB8AC3E}">
        <p14:creationId xmlns:p14="http://schemas.microsoft.com/office/powerpoint/2010/main" val="265619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H – 8 ;  E – 9 ; C – 17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 was constructed by computer scientist Edsger Dijkstra in 1956</a:t>
            </a:r>
          </a:p>
          <a:p>
            <a:r>
              <a:rPr lang="hu-HU" dirty="0"/>
              <a:t>Dijkstra can handle </a:t>
            </a:r>
            <a:r>
              <a:rPr lang="hu-HU" dirty="0">
                <a:solidFill>
                  <a:srgbClr val="FFFF00"/>
                </a:solidFill>
              </a:rPr>
              <a:t>positive</a:t>
            </a:r>
            <a:r>
              <a:rPr lang="hu-HU" dirty="0"/>
              <a:t> edge weights !!! // Bellman-Ford algorithm can have </a:t>
            </a:r>
            <a:r>
              <a:rPr lang="hu-HU" dirty="0">
                <a:solidFill>
                  <a:srgbClr val="FFFF00"/>
                </a:solidFill>
              </a:rPr>
              <a:t>negative</a:t>
            </a:r>
            <a:r>
              <a:rPr lang="hu-HU" dirty="0"/>
              <a:t> weights as well</a:t>
            </a:r>
          </a:p>
          <a:p>
            <a:r>
              <a:rPr lang="hu-HU" dirty="0"/>
              <a:t>Several variants: it can find the shortest path from A to B, but it is able to </a:t>
            </a:r>
            <a:r>
              <a:rPr lang="hu-HU" dirty="0">
                <a:solidFill>
                  <a:srgbClr val="FFFF00"/>
                </a:solidFill>
              </a:rPr>
              <a:t>construct a shortest path tree</a:t>
            </a:r>
            <a:r>
              <a:rPr lang="hu-HU" dirty="0"/>
              <a:t> as well </a:t>
            </a:r>
            <a:endParaRPr lang="en-US" dirty="0"/>
          </a:p>
          <a:p>
            <a:pPr lvl="1"/>
            <a:r>
              <a:rPr lang="hu-HU" dirty="0">
                <a:sym typeface="Wingdings" panose="05000000000000000000" pitchFamily="2" charset="2"/>
              </a:rPr>
              <a:t> defines the shortest paths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from a source to all the other nodes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en-US" dirty="0"/>
              <a:t>This is asymptotically the </a:t>
            </a:r>
            <a:r>
              <a:rPr lang="en-US" dirty="0">
                <a:solidFill>
                  <a:srgbClr val="FF0000"/>
                </a:solidFill>
              </a:rPr>
              <a:t>fastest</a:t>
            </a:r>
            <a:r>
              <a:rPr lang="en-US" dirty="0"/>
              <a:t> known </a:t>
            </a:r>
            <a:r>
              <a:rPr lang="en-US" dirty="0">
                <a:solidFill>
                  <a:srgbClr val="FFFF00"/>
                </a:solidFill>
              </a:rPr>
              <a:t>single-source</a:t>
            </a:r>
            <a:r>
              <a:rPr lang="en-US" dirty="0"/>
              <a:t> shortest-path algorithm for arbitrary directed graphs with unbounded non-negative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183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</a:t>
            </a:r>
            <a:r>
              <a:rPr lang="hu-HU" b="1" dirty="0">
                <a:solidFill>
                  <a:srgbClr val="FF0000"/>
                </a:solidFill>
              </a:rPr>
              <a:t>H – 8 </a:t>
            </a:r>
            <a:r>
              <a:rPr lang="hu-HU" dirty="0"/>
              <a:t>;  E – 9 ; C – 17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17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17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17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4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17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67412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8+7 or 17 ... 15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2896372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15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5577" y="81114"/>
            <a:ext cx="114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8+7 or 17 ... 15 is smaller so UPDATE  // we have to update the heap </a:t>
            </a:r>
          </a:p>
        </p:txBody>
      </p:sp>
    </p:spTree>
    <p:extLst>
      <p:ext uri="{BB962C8B-B14F-4D97-AF65-F5344CB8AC3E}">
        <p14:creationId xmlns:p14="http://schemas.microsoft.com/office/powerpoint/2010/main" val="367725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15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91433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F: decide what is smaller 8+6 or inf ... 14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3970178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15 ; D – 20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6648" y="57648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F: decide what is smaller 8+6 or inf ... 14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1287434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14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E – 9 ;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15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5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</a:t>
            </a:r>
            <a:r>
              <a:rPr lang="hu-HU" b="1" dirty="0">
                <a:solidFill>
                  <a:srgbClr val="FF0000"/>
                </a:solidFill>
              </a:rPr>
              <a:t>E – 9 </a:t>
            </a:r>
            <a:r>
              <a:rPr lang="hu-HU" dirty="0"/>
              <a:t>;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Dijkstra’s algorithm time complexity: </a:t>
            </a:r>
            <a:r>
              <a:rPr lang="hu-HU" b="1" dirty="0"/>
              <a:t>O(V*logV + E)</a:t>
            </a:r>
          </a:p>
          <a:p>
            <a:r>
              <a:rPr lang="hu-HU" dirty="0"/>
              <a:t>Dijkstra’s algorithm is a </a:t>
            </a:r>
            <a:r>
              <a:rPr lang="hu-HU" dirty="0">
                <a:solidFill>
                  <a:srgbClr val="FFFF00"/>
                </a:solidFill>
              </a:rPr>
              <a:t>greedy</a:t>
            </a:r>
            <a:r>
              <a:rPr lang="hu-HU" dirty="0"/>
              <a:t> one: it tries to find the global optimum with the help of local minimum </a:t>
            </a:r>
            <a:endParaRPr lang="en-US" dirty="0"/>
          </a:p>
          <a:p>
            <a:pPr lvl="1"/>
            <a:r>
              <a:rPr lang="hu-HU" dirty="0">
                <a:sym typeface="Wingdings" panose="05000000000000000000" pitchFamily="2" charset="2"/>
              </a:rPr>
              <a:t> it </a:t>
            </a:r>
            <a:r>
              <a:rPr lang="hu-HU" b="1" dirty="0">
                <a:solidFill>
                  <a:srgbClr val="00FFFF"/>
                </a:solidFill>
                <a:sym typeface="Wingdings" panose="05000000000000000000" pitchFamily="2" charset="2"/>
              </a:rPr>
              <a:t>turns out to be good </a:t>
            </a:r>
            <a:r>
              <a:rPr lang="hu-HU" dirty="0">
                <a:sym typeface="Wingdings" panose="05000000000000000000" pitchFamily="2" charset="2"/>
              </a:rPr>
              <a:t>!!!</a:t>
            </a:r>
          </a:p>
          <a:p>
            <a:r>
              <a:rPr lang="hu-HU" dirty="0"/>
              <a:t>It is greedy </a:t>
            </a:r>
            <a:endParaRPr lang="en-US" dirty="0"/>
          </a:p>
          <a:p>
            <a:pPr lvl="1"/>
            <a:r>
              <a:rPr lang="hu-HU" dirty="0">
                <a:sym typeface="Wingdings" panose="05000000000000000000" pitchFamily="2" charset="2"/>
              </a:rPr>
              <a:t> on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every iteration </a:t>
            </a:r>
            <a:r>
              <a:rPr lang="hu-HU" dirty="0">
                <a:sym typeface="Wingdings" panose="05000000000000000000" pitchFamily="2" charset="2"/>
              </a:rPr>
              <a:t>we want to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find the minimum distance to the next vertex possible 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 a</a:t>
            </a:r>
            <a:r>
              <a:rPr lang="hu-HU" dirty="0"/>
              <a:t>ppropriate data structures: </a:t>
            </a:r>
            <a:r>
              <a:rPr lang="hu-HU" dirty="0">
                <a:solidFill>
                  <a:srgbClr val="FFFF00"/>
                </a:solidFill>
              </a:rPr>
              <a:t>heaps</a:t>
            </a:r>
            <a:r>
              <a:rPr lang="hu-HU" dirty="0"/>
              <a:t> (binary or Fibonacci) or in general a </a:t>
            </a:r>
            <a:r>
              <a:rPr lang="hu-HU" dirty="0">
                <a:solidFill>
                  <a:srgbClr val="FFFF00"/>
                </a:solidFill>
              </a:rPr>
              <a:t>priority queue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494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14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00FFFF"/>
                </a:solidFill>
              </a:rPr>
              <a:t>inf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7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3450" y="107404"/>
            <a:ext cx="839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H: decide what is smaller 9+5 or 8 ... 8 is smaller so DO NOT UPDATE  </a:t>
            </a:r>
          </a:p>
        </p:txBody>
      </p:sp>
    </p:spTree>
    <p:extLst>
      <p:ext uri="{BB962C8B-B14F-4D97-AF65-F5344CB8AC3E}">
        <p14:creationId xmlns:p14="http://schemas.microsoft.com/office/powerpoint/2010/main" val="1287519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14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5329" y="5922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F: decide what is smaller 9+4 or 14 ... 13 is smaller so UPDATE  </a:t>
            </a:r>
          </a:p>
        </p:txBody>
      </p:sp>
    </p:spTree>
    <p:extLst>
      <p:ext uri="{BB962C8B-B14F-4D97-AF65-F5344CB8AC3E}">
        <p14:creationId xmlns:p14="http://schemas.microsoft.com/office/powerpoint/2010/main" val="1274237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13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0588" y="59785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F: decide what is smaller 9+4 or 14 ... 13 is smaller so UPDATE  // update heap </a:t>
            </a:r>
          </a:p>
        </p:txBody>
      </p:sp>
    </p:spTree>
    <p:extLst>
      <p:ext uri="{BB962C8B-B14F-4D97-AF65-F5344CB8AC3E}">
        <p14:creationId xmlns:p14="http://schemas.microsoft.com/office/powerpoint/2010/main" val="2014063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13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9+20 or inf ... 29 is smaller so UPDATE  </a:t>
            </a:r>
          </a:p>
        </p:txBody>
      </p:sp>
    </p:spTree>
    <p:extLst>
      <p:ext uri="{BB962C8B-B14F-4D97-AF65-F5344CB8AC3E}">
        <p14:creationId xmlns:p14="http://schemas.microsoft.com/office/powerpoint/2010/main" val="4291955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13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4037" y="29863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9+20 or inf ... 29 is smaller so UPDATE  </a:t>
            </a:r>
          </a:p>
        </p:txBody>
      </p:sp>
    </p:spTree>
    <p:extLst>
      <p:ext uri="{BB962C8B-B14F-4D97-AF65-F5344CB8AC3E}">
        <p14:creationId xmlns:p14="http://schemas.microsoft.com/office/powerpoint/2010/main" val="537398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8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13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29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F – 13 ; G – 29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29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</a:t>
            </a:r>
            <a:r>
              <a:rPr lang="hu-HU" b="1" dirty="0">
                <a:solidFill>
                  <a:srgbClr val="FF0000"/>
                </a:solidFill>
              </a:rPr>
              <a:t>F – 13</a:t>
            </a:r>
            <a:r>
              <a:rPr lang="hu-HU" dirty="0"/>
              <a:t>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15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1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29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15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8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15 ; D – 20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39641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13+1 or 15 ... 14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39560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Dijkstra 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2655495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14 ; D – 20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59174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C: decide what is smaller 13+1 or 15 ... 14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185603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14 ; D – 20 ; G – 29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32935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13+13 or 29 ... 26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2371211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26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14 ; D – 20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14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385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13+13 or 29 ... 26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567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C – 14 ; D – 20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2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 </a:t>
            </a:r>
            <a:r>
              <a:rPr lang="hu-HU" b="1" dirty="0">
                <a:solidFill>
                  <a:srgbClr val="FF0000"/>
                </a:solidFill>
              </a:rPr>
              <a:t>C – 14 </a:t>
            </a:r>
            <a:r>
              <a:rPr lang="hu-HU" dirty="0"/>
              <a:t>; D – 20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0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20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26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20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2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20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68481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D: decide what is smaller 14+3 or 20 ... 17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3793947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17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26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17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49113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D: decide what is smaller 14+3 or 20 ... 17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2533387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17 ; G – 26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74910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14+11 or 26 ... 25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4281532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17 ;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1573" y="5992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14+11 or 26 ... 25 is smaller so UPDATE</a:t>
            </a:r>
          </a:p>
        </p:txBody>
      </p:sp>
    </p:spTree>
    <p:extLst>
      <p:ext uri="{BB962C8B-B14F-4D97-AF65-F5344CB8AC3E}">
        <p14:creationId xmlns:p14="http://schemas.microsoft.com/office/powerpoint/2010/main" val="4154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Dijkstra algorithm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187" y="1287887"/>
            <a:ext cx="7430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class Node </a:t>
            </a:r>
          </a:p>
          <a:p>
            <a:endParaRPr lang="hu-HU" dirty="0"/>
          </a:p>
          <a:p>
            <a:r>
              <a:rPr lang="hu-HU" dirty="0"/>
              <a:t>	name</a:t>
            </a:r>
          </a:p>
          <a:p>
            <a:r>
              <a:rPr lang="hu-HU" dirty="0"/>
              <a:t>	min_distance</a:t>
            </a:r>
            <a:r>
              <a:rPr lang="en-US" dirty="0"/>
              <a:t>    </a:t>
            </a:r>
            <a:r>
              <a:rPr lang="en-US" dirty="0">
                <a:solidFill>
                  <a:srgbClr val="00FFFF"/>
                </a:solidFill>
              </a:rPr>
              <a:t>// from the starting node to current node</a:t>
            </a:r>
            <a:endParaRPr lang="hu-HU" dirty="0">
              <a:solidFill>
                <a:srgbClr val="00FFFF"/>
              </a:solidFill>
            </a:endParaRPr>
          </a:p>
          <a:p>
            <a:r>
              <a:rPr lang="hu-HU" dirty="0"/>
              <a:t>	Node predecessor</a:t>
            </a:r>
            <a:r>
              <a:rPr lang="en-US" dirty="0"/>
              <a:t>  </a:t>
            </a:r>
            <a:r>
              <a:rPr lang="en-US" dirty="0">
                <a:solidFill>
                  <a:srgbClr val="00FFFF"/>
                </a:solidFill>
              </a:rPr>
              <a:t>// from which node to come here</a:t>
            </a:r>
            <a:endParaRPr lang="hu-HU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71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D – 17 ;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</a:t>
            </a:r>
            <a:r>
              <a:rPr lang="hu-HU" b="1" dirty="0">
                <a:solidFill>
                  <a:srgbClr val="FF0000"/>
                </a:solidFill>
              </a:rPr>
              <a:t>D – 17 </a:t>
            </a:r>
            <a:r>
              <a:rPr lang="hu-HU" dirty="0"/>
              <a:t>;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0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8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1287" y="81114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G: decide what is smaller 15+17 or 25 ... 25 is smaller so DO NOT UPDATE</a:t>
            </a:r>
          </a:p>
        </p:txBody>
      </p:sp>
    </p:spTree>
    <p:extLst>
      <p:ext uri="{BB962C8B-B14F-4D97-AF65-F5344CB8AC3E}">
        <p14:creationId xmlns:p14="http://schemas.microsoft.com/office/powerpoint/2010/main" val="1692564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7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</a:t>
            </a:r>
            <a:r>
              <a:rPr lang="hu-HU" b="1" dirty="0">
                <a:solidFill>
                  <a:srgbClr val="FF0000"/>
                </a:solidFill>
              </a:rPr>
              <a:t>G – 25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FFFF"/>
                </a:solidFill>
              </a:rPr>
              <a:t>25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empty so terminate 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3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25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0873" y="1450228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Heap content: </a:t>
            </a:r>
            <a:r>
              <a:rPr lang="hu-HU" dirty="0">
                <a:solidFill>
                  <a:srgbClr val="FFFF00"/>
                </a:solidFill>
              </a:rPr>
              <a:t>empty</a:t>
            </a:r>
            <a:r>
              <a:rPr lang="hu-HU" dirty="0"/>
              <a:t> so </a:t>
            </a:r>
          </a:p>
          <a:p>
            <a:r>
              <a:rPr lang="hu-HU" b="1" dirty="0">
                <a:solidFill>
                  <a:srgbClr val="FFFF00"/>
                </a:solidFill>
              </a:rPr>
              <a:t>terminate</a:t>
            </a:r>
            <a:r>
              <a:rPr lang="hu-HU" dirty="0"/>
              <a:t> 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108" y="263355"/>
            <a:ext cx="1035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constructed the shortest path tree: we just have to calculated once, than reuse it</a:t>
            </a:r>
          </a:p>
          <a:p>
            <a:r>
              <a:rPr lang="hu-HU" dirty="0"/>
              <a:t> as many times as we want !!!</a:t>
            </a:r>
          </a:p>
        </p:txBody>
      </p:sp>
    </p:spTree>
    <p:extLst>
      <p:ext uri="{BB962C8B-B14F-4D97-AF65-F5344CB8AC3E}">
        <p14:creationId xmlns:p14="http://schemas.microsoft.com/office/powerpoint/2010/main" val="2209329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r>
              <a:rPr lang="hu-HU" b="1" dirty="0"/>
              <a:t>D</a:t>
            </a:r>
            <a:r>
              <a:rPr lang="en-US" b="1" dirty="0" err="1"/>
              <a:t>ijkstra</a:t>
            </a:r>
            <a:r>
              <a:rPr lang="hu-HU" b="1" dirty="0"/>
              <a:t> A</a:t>
            </a:r>
            <a:r>
              <a:rPr lang="en-US" b="1" dirty="0" err="1"/>
              <a:t>lgorithm</a:t>
            </a:r>
            <a:r>
              <a:rPr lang="en-US" b="1" dirty="0"/>
              <a:t> Implementation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26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980613" cy="3329581"/>
          </a:xfrm>
        </p:spPr>
        <p:txBody>
          <a:bodyPr/>
          <a:lstStyle/>
          <a:p>
            <a:r>
              <a:rPr lang="hu-HU" b="1" dirty="0"/>
              <a:t>DIJKSTRA</a:t>
            </a:r>
            <a:r>
              <a:rPr lang="en-US" b="1" dirty="0"/>
              <a:t> </a:t>
            </a:r>
            <a:r>
              <a:rPr lang="hu-HU" b="1" dirty="0"/>
              <a:t>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SHORTEST PATH – with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08785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Dijkstra algorithm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DijkstraAlgorithm(Graph,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r>
              <a:rPr lang="hu-HU" dirty="0"/>
              <a:t>	create vertex queue Q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	add v to Q</a:t>
            </a:r>
          </a:p>
          <a:p>
            <a:endParaRPr lang="hu-HU" dirty="0"/>
          </a:p>
          <a:p>
            <a:r>
              <a:rPr lang="hu-HU" dirty="0"/>
              <a:t>	while Q not empty</a:t>
            </a:r>
          </a:p>
          <a:p>
            <a:r>
              <a:rPr lang="hu-HU" dirty="0"/>
              <a:t>		u = vertex in Q with min distance // this is why to use heaps !!!</a:t>
            </a:r>
          </a:p>
          <a:p>
            <a:r>
              <a:rPr lang="hu-HU" dirty="0"/>
              <a:t>		remove v from Q</a:t>
            </a:r>
          </a:p>
          <a:p>
            <a:endParaRPr lang="hu-HU" dirty="0"/>
          </a:p>
          <a:p>
            <a:r>
              <a:rPr lang="hu-HU" dirty="0"/>
              <a:t>		for each neighbor v of u</a:t>
            </a:r>
          </a:p>
          <a:p>
            <a:r>
              <a:rPr lang="hu-HU" dirty="0"/>
              <a:t>			tempDist = distance[u] + distBetween(u,v)</a:t>
            </a:r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return distance[]  // contains the shortest distances from source to other nodes</a:t>
            </a:r>
          </a:p>
        </p:txBody>
      </p:sp>
    </p:spTree>
    <p:extLst>
      <p:ext uri="{BB962C8B-B14F-4D97-AF65-F5344CB8AC3E}">
        <p14:creationId xmlns:p14="http://schemas.microsoft.com/office/powerpoint/2010/main" val="42092448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354867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12169" y="1891049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25048" y="1891049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12169" y="5180528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713076" y="1906073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72163" y="1906073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72163" y="5195552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6867" y="1366458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B      C      D      E      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063" y="1975232"/>
            <a:ext cx="6126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B</a:t>
            </a:r>
          </a:p>
          <a:p>
            <a:r>
              <a:rPr lang="hu-HU" dirty="0"/>
              <a:t>     </a:t>
            </a:r>
          </a:p>
          <a:p>
            <a:r>
              <a:rPr lang="hu-HU" dirty="0"/>
              <a:t>C </a:t>
            </a:r>
          </a:p>
          <a:p>
            <a:r>
              <a:rPr lang="hu-HU" dirty="0"/>
              <a:t>     </a:t>
            </a:r>
          </a:p>
          <a:p>
            <a:r>
              <a:rPr lang="hu-HU" dirty="0"/>
              <a:t>D  </a:t>
            </a:r>
          </a:p>
          <a:p>
            <a:r>
              <a:rPr lang="hu-HU" dirty="0"/>
              <a:t>    </a:t>
            </a:r>
          </a:p>
          <a:p>
            <a:r>
              <a:rPr lang="hu-HU" dirty="0"/>
              <a:t>E   </a:t>
            </a:r>
          </a:p>
          <a:p>
            <a:r>
              <a:rPr lang="hu-HU" dirty="0"/>
              <a:t>   </a:t>
            </a:r>
          </a:p>
          <a:p>
            <a:r>
              <a:rPr lang="hu-HU" dirty="0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6867" y="1972049"/>
            <a:ext cx="3070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0       7      5       2      0      0</a:t>
            </a:r>
          </a:p>
          <a:p>
            <a:endParaRPr lang="hu-HU" dirty="0"/>
          </a:p>
          <a:p>
            <a:r>
              <a:rPr lang="hu-HU" dirty="0"/>
              <a:t>7       0      0       0      3      0</a:t>
            </a:r>
          </a:p>
          <a:p>
            <a:endParaRPr lang="hu-HU" dirty="0"/>
          </a:p>
          <a:p>
            <a:r>
              <a:rPr lang="hu-HU" dirty="0"/>
              <a:t>5       0      0       10    4      0</a:t>
            </a:r>
          </a:p>
          <a:p>
            <a:endParaRPr lang="hu-HU" dirty="0"/>
          </a:p>
          <a:p>
            <a:r>
              <a:rPr lang="hu-HU" dirty="0"/>
              <a:t>2       0      10     0      0      2</a:t>
            </a:r>
          </a:p>
          <a:p>
            <a:endParaRPr lang="hu-HU" dirty="0"/>
          </a:p>
          <a:p>
            <a:r>
              <a:rPr lang="hu-HU" dirty="0"/>
              <a:t>0       3       4      0      0      6</a:t>
            </a:r>
          </a:p>
          <a:p>
            <a:endParaRPr lang="hu-HU" dirty="0"/>
          </a:p>
          <a:p>
            <a:r>
              <a:rPr lang="hu-HU" dirty="0"/>
              <a:t>0       8       0      2      6      0</a:t>
            </a:r>
          </a:p>
        </p:txBody>
      </p:sp>
    </p:spTree>
    <p:extLst>
      <p:ext uri="{BB962C8B-B14F-4D97-AF65-F5344CB8AC3E}">
        <p14:creationId xmlns:p14="http://schemas.microsoft.com/office/powerpoint/2010/main" val="497183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777866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975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starting vertex is node A + initialize all the other distances to be infinity</a:t>
            </a:r>
          </a:p>
          <a:p>
            <a:r>
              <a:rPr lang="hu-HU" dirty="0"/>
              <a:t>	We track: the minimum distance + where did we come here ( predecessor 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0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252072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consider the possible routes we are able to take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0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3253948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consider the possible routes we are able to take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 </a:t>
            </a:r>
            <a:r>
              <a:rPr lang="hu-HU" dirty="0"/>
              <a:t>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10101765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consider the possible routes we are able to take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35040816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colculate: min(inf,7) for node 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6382149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colculate: min(inf,5) for node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7           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3816477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colculate: min(inf,2) for node 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7           5          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22231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Dijkstra algorithm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DijkstraAlgorithm(Graph, source)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distance[source] = 0</a:t>
            </a:r>
          </a:p>
          <a:p>
            <a:r>
              <a:rPr lang="hu-HU" b="1" dirty="0">
                <a:solidFill>
                  <a:srgbClr val="FFFF00"/>
                </a:solidFill>
              </a:rPr>
              <a:t>	create vertex queue Q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for v in Graph</a:t>
            </a:r>
          </a:p>
          <a:p>
            <a:r>
              <a:rPr lang="hu-HU" b="1" dirty="0">
                <a:solidFill>
                  <a:srgbClr val="FFFF00"/>
                </a:solidFill>
              </a:rPr>
              <a:t>		distance[v] = inf</a:t>
            </a:r>
          </a:p>
          <a:p>
            <a:r>
              <a:rPr lang="hu-HU" b="1" dirty="0">
                <a:solidFill>
                  <a:srgbClr val="FFFF00"/>
                </a:solidFill>
              </a:rPr>
              <a:t>		predecessor[v] = undefined  // previous node in the shortest path</a:t>
            </a:r>
          </a:p>
          <a:p>
            <a:r>
              <a:rPr lang="hu-HU" b="1" dirty="0">
                <a:solidFill>
                  <a:srgbClr val="FFFF00"/>
                </a:solidFill>
              </a:rPr>
              <a:t>		add v to Q</a:t>
            </a:r>
          </a:p>
          <a:p>
            <a:endParaRPr lang="hu-HU" dirty="0"/>
          </a:p>
          <a:p>
            <a:r>
              <a:rPr lang="hu-HU" dirty="0"/>
              <a:t>	while Q not empty</a:t>
            </a:r>
          </a:p>
          <a:p>
            <a:r>
              <a:rPr lang="hu-HU" dirty="0"/>
              <a:t>		u = vertex in Q with min distance // this is why to use heaps !!!</a:t>
            </a:r>
          </a:p>
          <a:p>
            <a:r>
              <a:rPr lang="hu-HU" dirty="0"/>
              <a:t>		remove v from Q</a:t>
            </a:r>
          </a:p>
          <a:p>
            <a:endParaRPr lang="hu-HU" dirty="0"/>
          </a:p>
          <a:p>
            <a:r>
              <a:rPr lang="hu-HU" dirty="0"/>
              <a:t>		for each neighbor v of u</a:t>
            </a:r>
          </a:p>
          <a:p>
            <a:r>
              <a:rPr lang="hu-HU" dirty="0"/>
              <a:t>			tempDist = distance[u] + distBetween(u,v)</a:t>
            </a:r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return distance[]  // contains the shortest distances from source to other nodes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7983" y="1502657"/>
            <a:ext cx="674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FFFF"/>
                </a:solidFill>
              </a:rPr>
              <a:t>Initialization phase: distance from source is 0, because</a:t>
            </a:r>
          </a:p>
          <a:p>
            <a:r>
              <a:rPr lang="hu-HU" i="1" dirty="0">
                <a:solidFill>
                  <a:srgbClr val="00FFFF"/>
                </a:solidFill>
              </a:rPr>
              <a:t>that is the starting point. All the other nodes distances are</a:t>
            </a:r>
          </a:p>
          <a:p>
            <a:r>
              <a:rPr lang="hu-HU" i="1" dirty="0">
                <a:solidFill>
                  <a:srgbClr val="00FFFF"/>
                </a:solidFill>
              </a:rPr>
              <a:t>infinity because we do not know the distances in advance</a:t>
            </a:r>
          </a:p>
        </p:txBody>
      </p:sp>
    </p:spTree>
    <p:extLst>
      <p:ext uri="{BB962C8B-B14F-4D97-AF65-F5344CB8AC3E}">
        <p14:creationId xmlns:p14="http://schemas.microsoft.com/office/powerpoint/2010/main" val="2367552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not reach E and F at the moment: they are infinitely far away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2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24276935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consider the possible routes we are able to take</a:t>
            </a:r>
          </a:p>
          <a:p>
            <a:r>
              <a:rPr lang="hu-HU" dirty="0"/>
              <a:t>	+ we calculate the minimum value in every row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 </a:t>
            </a:r>
            <a:r>
              <a:rPr lang="hu-HU" dirty="0"/>
              <a:t>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37997892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18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On every iteration we consider the possible routes we are able to take</a:t>
            </a:r>
          </a:p>
          <a:p>
            <a:r>
              <a:rPr lang="hu-HU" dirty="0"/>
              <a:t>	+ we calculate the minimum value in every row – we hop there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 </a:t>
            </a:r>
            <a:r>
              <a:rPr lang="hu-HU" dirty="0"/>
              <a:t>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372776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         	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89278" y="5822110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IMPORTANT: it takes cost 2 to get to D so we have to add this value from now on</a:t>
            </a:r>
          </a:p>
          <a:p>
            <a:r>
              <a:rPr lang="hu-HU" dirty="0"/>
              <a:t>	From D: we can get to A ( already visited ) and C and 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6594309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Math.min(10+2;5) = 5  do not change column 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	        5                             	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1670052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Math.min(inf, 4) = 4  change column 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	        5                             	    4	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</p:spTree>
    <p:extLst>
      <p:ext uri="{BB962C8B-B14F-4D97-AF65-F5344CB8AC3E}">
        <p14:creationId xmlns:p14="http://schemas.microsoft.com/office/powerpoint/2010/main" val="4012556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Copy all the values from the row above for nodes we have not visited yet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4	</a:t>
            </a:r>
          </a:p>
        </p:txBody>
      </p:sp>
    </p:spTree>
    <p:extLst>
      <p:ext uri="{BB962C8B-B14F-4D97-AF65-F5344CB8AC3E}">
        <p14:creationId xmlns:p14="http://schemas.microsoft.com/office/powerpoint/2010/main" val="3979362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Get the minimum again from the last row </a:t>
            </a:r>
            <a:r>
              <a:rPr lang="hu-HU" dirty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4093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Get the minimum again from the last row </a:t>
            </a:r>
            <a:r>
              <a:rPr lang="hu-HU" dirty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	</a:t>
            </a:r>
          </a:p>
        </p:txBody>
      </p:sp>
    </p:spTree>
    <p:extLst>
      <p:ext uri="{BB962C8B-B14F-4D97-AF65-F5344CB8AC3E}">
        <p14:creationId xmlns:p14="http://schemas.microsoft.com/office/powerpoint/2010/main" val="33993384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 F connects to: B, E, D ( we have already visited D )</a:t>
            </a:r>
          </a:p>
        </p:txBody>
      </p:sp>
    </p:spTree>
    <p:extLst>
      <p:ext uri="{BB962C8B-B14F-4D97-AF65-F5344CB8AC3E}">
        <p14:creationId xmlns:p14="http://schemas.microsoft.com/office/powerpoint/2010/main" val="67780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/>
              <a:t>Dijkstra algorithm</a:t>
            </a:r>
            <a:r>
              <a:rPr lang="hu-HU" dirty="0"/>
              <a:t>: pseudocode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function DijkstraAlgorithm(Graph, source)</a:t>
            </a:r>
          </a:p>
          <a:p>
            <a:endParaRPr lang="hu-HU" dirty="0"/>
          </a:p>
          <a:p>
            <a:r>
              <a:rPr lang="hu-HU" dirty="0"/>
              <a:t>	distance[source] = 0</a:t>
            </a:r>
          </a:p>
          <a:p>
            <a:r>
              <a:rPr lang="hu-HU" dirty="0"/>
              <a:t>	create vertex queue Q</a:t>
            </a:r>
          </a:p>
          <a:p>
            <a:endParaRPr lang="hu-HU" dirty="0"/>
          </a:p>
          <a:p>
            <a:r>
              <a:rPr lang="hu-HU" dirty="0"/>
              <a:t>	for v in Graph</a:t>
            </a:r>
          </a:p>
          <a:p>
            <a:r>
              <a:rPr lang="hu-HU" dirty="0"/>
              <a:t>		distance[v] = inf</a:t>
            </a:r>
          </a:p>
          <a:p>
            <a:r>
              <a:rPr lang="hu-HU" dirty="0"/>
              <a:t>		predecessor[v] = undefined  // previous node in the shortest path</a:t>
            </a:r>
          </a:p>
          <a:p>
            <a:r>
              <a:rPr lang="hu-HU" dirty="0"/>
              <a:t>		add v to Q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FFFF00"/>
                </a:solidFill>
              </a:rPr>
              <a:t>while Q not empty</a:t>
            </a:r>
          </a:p>
          <a:p>
            <a:r>
              <a:rPr lang="hu-HU" b="1" dirty="0">
                <a:solidFill>
                  <a:srgbClr val="FFFF00"/>
                </a:solidFill>
              </a:rPr>
              <a:t>		u = vertex in Q with min distance // this is why to use </a:t>
            </a:r>
            <a:r>
              <a:rPr lang="en-US" b="1" dirty="0">
                <a:solidFill>
                  <a:srgbClr val="FFFF00"/>
                </a:solidFill>
              </a:rPr>
              <a:t>(min) </a:t>
            </a:r>
            <a:r>
              <a:rPr lang="hu-HU" b="1" dirty="0">
                <a:solidFill>
                  <a:srgbClr val="FFFF00"/>
                </a:solidFill>
              </a:rPr>
              <a:t>heaps !!!</a:t>
            </a:r>
          </a:p>
          <a:p>
            <a:r>
              <a:rPr lang="hu-HU" b="1" dirty="0">
                <a:solidFill>
                  <a:srgbClr val="FFFF00"/>
                </a:solidFill>
              </a:rPr>
              <a:t>		remove u from Q</a:t>
            </a:r>
          </a:p>
          <a:p>
            <a:endParaRPr lang="hu-HU" dirty="0"/>
          </a:p>
          <a:p>
            <a:r>
              <a:rPr lang="hu-HU" dirty="0"/>
              <a:t>		for each neighbor v of u</a:t>
            </a:r>
          </a:p>
          <a:p>
            <a:r>
              <a:rPr lang="hu-HU" dirty="0"/>
              <a:t>			tempDist = distance[u] + distBetween(u,v)</a:t>
            </a:r>
          </a:p>
          <a:p>
            <a:r>
              <a:rPr lang="hu-HU" dirty="0"/>
              <a:t>			if tempDist &lt; distance[v]</a:t>
            </a:r>
          </a:p>
          <a:p>
            <a:r>
              <a:rPr lang="hu-HU" dirty="0"/>
              <a:t>				distance[v] = tempDist</a:t>
            </a:r>
          </a:p>
          <a:p>
            <a:r>
              <a:rPr lang="hu-HU" dirty="0"/>
              <a:t>				predecessor[v] = u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return distance[]  // contains the shortest distances from source to other nodes</a:t>
            </a:r>
          </a:p>
        </p:txBody>
      </p:sp>
    </p:spTree>
    <p:extLst>
      <p:ext uri="{BB962C8B-B14F-4D97-AF65-F5344CB8AC3E}">
        <p14:creationId xmlns:p14="http://schemas.microsoft.com/office/powerpoint/2010/main" val="868743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to B:  min(7,8+4) = 7</a:t>
            </a:r>
          </a:p>
        </p:txBody>
      </p:sp>
    </p:spTree>
    <p:extLst>
      <p:ext uri="{BB962C8B-B14F-4D97-AF65-F5344CB8AC3E}">
        <p14:creationId xmlns:p14="http://schemas.microsoft.com/office/powerpoint/2010/main" val="3407063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	               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to E:  min(inf,4+6) = 10</a:t>
            </a:r>
          </a:p>
        </p:txBody>
      </p:sp>
    </p:spTree>
    <p:extLst>
      <p:ext uri="{BB962C8B-B14F-4D97-AF65-F5344CB8AC3E}">
        <p14:creationId xmlns:p14="http://schemas.microsoft.com/office/powerpoint/2010/main" val="29717988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5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Copy all the values from the row above</a:t>
            </a:r>
          </a:p>
        </p:txBody>
      </p:sp>
    </p:spTree>
    <p:extLst>
      <p:ext uri="{BB962C8B-B14F-4D97-AF65-F5344CB8AC3E}">
        <p14:creationId xmlns:p14="http://schemas.microsoft.com/office/powerpoint/2010/main" val="48011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5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minimum value in the last row: it is 5 so node C</a:t>
            </a:r>
          </a:p>
        </p:txBody>
      </p:sp>
    </p:spTree>
    <p:extLst>
      <p:ext uri="{BB962C8B-B14F-4D97-AF65-F5344CB8AC3E}">
        <p14:creationId xmlns:p14="http://schemas.microsoft.com/office/powerpoint/2010/main" val="30838156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minimum value in the last row: it is 5 so node 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	</a:t>
            </a:r>
          </a:p>
        </p:txBody>
      </p:sp>
    </p:spTree>
    <p:extLst>
      <p:ext uri="{BB962C8B-B14F-4D97-AF65-F5344CB8AC3E}">
        <p14:creationId xmlns:p14="http://schemas.microsoft.com/office/powerpoint/2010/main" val="9682977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already visited node A and B, so E is the only one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	</a:t>
            </a:r>
          </a:p>
        </p:txBody>
      </p:sp>
    </p:spTree>
    <p:extLst>
      <p:ext uri="{BB962C8B-B14F-4D97-AF65-F5344CB8AC3E}">
        <p14:creationId xmlns:p14="http://schemas.microsoft.com/office/powerpoint/2010/main" val="32062001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min(10,5+4) = 9  we have found a shorter path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                                        9   	</a:t>
            </a:r>
          </a:p>
        </p:txBody>
      </p:sp>
    </p:spTree>
    <p:extLst>
      <p:ext uri="{BB962C8B-B14F-4D97-AF65-F5344CB8AC3E}">
        <p14:creationId xmlns:p14="http://schemas.microsoft.com/office/powerpoint/2010/main" val="39004868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Copy the values from the row above that has not been visited / ready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                                        9   	</a:t>
            </a:r>
          </a:p>
        </p:txBody>
      </p:sp>
    </p:spTree>
    <p:extLst>
      <p:ext uri="{BB962C8B-B14F-4D97-AF65-F5344CB8AC3E}">
        <p14:creationId xmlns:p14="http://schemas.microsoft.com/office/powerpoint/2010/main" val="32456021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Copy the values from the row above that has not been visited / ready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7                                       9   	</a:t>
            </a:r>
          </a:p>
        </p:txBody>
      </p:sp>
    </p:spTree>
    <p:extLst>
      <p:ext uri="{BB962C8B-B14F-4D97-AF65-F5344CB8AC3E}">
        <p14:creationId xmlns:p14="http://schemas.microsoft.com/office/powerpoint/2010/main" val="20171125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 B           C          D          E           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</a:t>
            </a:r>
            <a:r>
              <a:rPr lang="hu-HU" b="1" dirty="0">
                <a:solidFill>
                  <a:srgbClr val="FF0000"/>
                </a:solidFill>
              </a:rPr>
              <a:t>0</a:t>
            </a:r>
            <a:r>
              <a:rPr lang="hu-HU" dirty="0"/>
              <a:t>           inf         inf         inf         inf         inf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 	           7          5            </a:t>
            </a:r>
            <a:r>
              <a:rPr lang="hu-HU" b="1" dirty="0">
                <a:solidFill>
                  <a:srgbClr val="FF0000"/>
                </a:solidFill>
              </a:rPr>
              <a:t>2</a:t>
            </a:r>
            <a:r>
              <a:rPr lang="hu-HU" dirty="0"/>
              <a:t>           inf        inf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	          7           5                         inf        </a:t>
            </a:r>
            <a:r>
              <a:rPr lang="hu-HU" b="1" dirty="0">
                <a:solidFill>
                  <a:srgbClr val="FF0000"/>
                </a:solidFill>
              </a:rPr>
              <a:t>4</a:t>
            </a:r>
            <a:r>
              <a:rPr lang="hu-HU" dirty="0"/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	          7           </a:t>
            </a:r>
            <a:r>
              <a:rPr lang="hu-HU" b="1" dirty="0">
                <a:solidFill>
                  <a:srgbClr val="FF0000"/>
                </a:solidFill>
              </a:rPr>
              <a:t>5</a:t>
            </a:r>
            <a:r>
              <a:rPr lang="hu-HU" dirty="0"/>
              <a:t>     	     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Calculate the minimum: it is node B </a:t>
            </a:r>
            <a:r>
              <a:rPr lang="hu-HU" dirty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                     </a:t>
            </a:r>
            <a:r>
              <a:rPr lang="hu-HU" b="1" dirty="0">
                <a:solidFill>
                  <a:srgbClr val="FF0000"/>
                </a:solidFill>
              </a:rPr>
              <a:t>7</a:t>
            </a:r>
            <a:r>
              <a:rPr lang="hu-HU" dirty="0"/>
              <a:t>                                       9   	</a:t>
            </a:r>
          </a:p>
        </p:txBody>
      </p:sp>
    </p:spTree>
    <p:extLst>
      <p:ext uri="{BB962C8B-B14F-4D97-AF65-F5344CB8AC3E}">
        <p14:creationId xmlns:p14="http://schemas.microsoft.com/office/powerpoint/2010/main" val="42257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10945</TotalTime>
  <Words>4738</Words>
  <Application>Microsoft Office PowerPoint</Application>
  <PresentationFormat>寬螢幕</PresentationFormat>
  <Paragraphs>2776</Paragraphs>
  <Slides>103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09" baseType="lpstr">
      <vt:lpstr>新細明體</vt:lpstr>
      <vt:lpstr>Arial</vt:lpstr>
      <vt:lpstr>Century Gothic</vt:lpstr>
      <vt:lpstr>Wingdings</vt:lpstr>
      <vt:lpstr>Wingdings 3</vt:lpstr>
      <vt:lpstr>Ion</vt:lpstr>
      <vt:lpstr>SHORTEST PATH</vt:lpstr>
      <vt:lpstr>PowerPoint 簡報</vt:lpstr>
      <vt:lpstr>Dijkstra algorithm</vt:lpstr>
      <vt:lpstr>Dijkstra algorithm</vt:lpstr>
      <vt:lpstr>Dijkstra algorithm</vt:lpstr>
      <vt:lpstr>Dijkstra algorithm: pseudocode</vt:lpstr>
      <vt:lpstr>Dijkstra algorithm: pseudocode</vt:lpstr>
      <vt:lpstr>Dijkstra algorithm: pseudocode</vt:lpstr>
      <vt:lpstr>Dijkstra algorithm: pseudocode</vt:lpstr>
      <vt:lpstr>Dijkstra algorithm: pseudocode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Dijkstra Algorithm Implementation</vt:lpstr>
      <vt:lpstr>DIJKSTRA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Holczer</dc:creator>
  <cp:lastModifiedBy>Daniel</cp:lastModifiedBy>
  <cp:revision>61</cp:revision>
  <dcterms:created xsi:type="dcterms:W3CDTF">2015-02-13T11:12:10Z</dcterms:created>
  <dcterms:modified xsi:type="dcterms:W3CDTF">2020-01-02T18:38:48Z</dcterms:modified>
</cp:coreProperties>
</file>