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73" r:id="rId10"/>
    <p:sldId id="266" r:id="rId11"/>
    <p:sldId id="267" r:id="rId12"/>
    <p:sldId id="274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8/27/2019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BACKTRACKING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Backtracking algorithms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ROOT</a:t>
            </a:r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GOOD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21" name="TextBox 35">
            <a:extLst>
              <a:ext uri="{FF2B5EF4-FFF2-40B4-BE49-F238E27FC236}">
                <a16:creationId xmlns:a16="http://schemas.microsoft.com/office/drawing/2014/main" id="{0668F4B1-F24C-4390-8090-E0381D0936FE}"/>
              </a:ext>
            </a:extLst>
          </p:cNvPr>
          <p:cNvSpPr txBox="1"/>
          <p:nvPr/>
        </p:nvSpPr>
        <p:spPr>
          <a:xfrm>
            <a:off x="2004418" y="2362883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00B0F0"/>
                </a:solidFill>
                <a:sym typeface="Wingdings" panose="05000000000000000000" pitchFamily="2" charset="2"/>
              </a:rPr>
              <a:t>Backtrack</a:t>
            </a:r>
            <a:r>
              <a:rPr lang="en-US" b="1" i="1" dirty="0">
                <a:solidFill>
                  <a:srgbClr val="00B0F0"/>
                </a:solidFill>
                <a:sym typeface="Wingdings" panose="05000000000000000000" pitchFamily="2" charset="2"/>
              </a:rPr>
              <a:t> to A</a:t>
            </a:r>
            <a:endParaRPr lang="hu-H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6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ROOT</a:t>
            </a:r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GOOD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1710274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ROOT</a:t>
            </a:r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GOOD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2054772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ROOT</a:t>
            </a:r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GOOD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3112071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ROOT</a:t>
            </a:r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GOOD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21" name="TextBox 35">
            <a:extLst>
              <a:ext uri="{FF2B5EF4-FFF2-40B4-BE49-F238E27FC236}">
                <a16:creationId xmlns:a16="http://schemas.microsoft.com/office/drawing/2014/main" id="{108E9937-7AC5-470D-9C1C-F17D56ACD840}"/>
              </a:ext>
            </a:extLst>
          </p:cNvPr>
          <p:cNvSpPr txBox="1"/>
          <p:nvPr/>
        </p:nvSpPr>
        <p:spPr>
          <a:xfrm>
            <a:off x="2963301" y="132354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>
                <a:solidFill>
                  <a:srgbClr val="00B0F0"/>
                </a:solidFill>
                <a:sym typeface="Wingdings" panose="05000000000000000000" pitchFamily="2" charset="2"/>
              </a:rPr>
              <a:t>Backtrack</a:t>
            </a:r>
            <a:r>
              <a:rPr lang="en-US" b="1" i="1" dirty="0">
                <a:solidFill>
                  <a:srgbClr val="00B0F0"/>
                </a:solidFill>
                <a:sym typeface="Wingdings" panose="05000000000000000000" pitchFamily="2" charset="2"/>
              </a:rPr>
              <a:t> to ROOT</a:t>
            </a:r>
            <a:endParaRPr lang="hu-H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329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ROOT</a:t>
            </a:r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GOOD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865698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ROOT</a:t>
            </a:r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GOOD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15627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ROOT</a:t>
            </a:r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227749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Backtracking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42172"/>
            <a:ext cx="8946541" cy="4545590"/>
          </a:xfrm>
        </p:spPr>
        <p:txBody>
          <a:bodyPr/>
          <a:lstStyle/>
          <a:p>
            <a:r>
              <a:rPr lang="hu-HU" b="1" dirty="0"/>
              <a:t>IT IS A FORM OF RECURSION !!!</a:t>
            </a:r>
          </a:p>
          <a:p>
            <a:r>
              <a:rPr lang="en-US" dirty="0"/>
              <a:t>General algorithm for finding all solutions to some computational problems 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en-US" dirty="0"/>
              <a:t> </a:t>
            </a:r>
            <a:r>
              <a:rPr lang="hu-HU" dirty="0"/>
              <a:t>”</a:t>
            </a:r>
            <a:r>
              <a:rPr lang="en-US" dirty="0"/>
              <a:t>constraint satisfaction problems</a:t>
            </a:r>
            <a:r>
              <a:rPr lang="hu-HU" dirty="0"/>
              <a:t>”</a:t>
            </a:r>
          </a:p>
          <a:p>
            <a:r>
              <a:rPr lang="hu-HU" dirty="0"/>
              <a:t>We </a:t>
            </a:r>
            <a:r>
              <a:rPr lang="en-US" dirty="0">
                <a:solidFill>
                  <a:srgbClr val="FFFF00"/>
                </a:solidFill>
              </a:rPr>
              <a:t>incrementally</a:t>
            </a:r>
            <a:r>
              <a:rPr lang="en-US" dirty="0"/>
              <a:t> build candidates to the solutions</a:t>
            </a:r>
            <a:endParaRPr lang="hu-HU" dirty="0"/>
          </a:p>
          <a:p>
            <a:r>
              <a:rPr lang="hu-HU" dirty="0"/>
              <a:t>If </a:t>
            </a:r>
            <a:r>
              <a:rPr lang="hu-HU" dirty="0">
                <a:solidFill>
                  <a:srgbClr val="FFFF00"/>
                </a:solidFill>
              </a:rPr>
              <a:t>partial</a:t>
            </a:r>
            <a:r>
              <a:rPr lang="hu-HU" dirty="0"/>
              <a:t> candidate </a:t>
            </a:r>
            <a:r>
              <a:rPr lang="hu-HU" b="1" dirty="0"/>
              <a:t>A</a:t>
            </a:r>
            <a:r>
              <a:rPr lang="hu-HU" dirty="0"/>
              <a:t> cannot be completed to a valid solution: we </a:t>
            </a:r>
            <a:r>
              <a:rPr lang="hu-HU" dirty="0">
                <a:solidFill>
                  <a:srgbClr val="FFFF00"/>
                </a:solidFill>
              </a:rPr>
              <a:t>abandon</a:t>
            </a:r>
            <a:r>
              <a:rPr lang="hu-HU" dirty="0"/>
              <a:t> </a:t>
            </a:r>
            <a:r>
              <a:rPr lang="hu-HU" b="1" dirty="0"/>
              <a:t>A</a:t>
            </a:r>
            <a:r>
              <a:rPr lang="hu-HU" dirty="0"/>
              <a:t> as a solution</a:t>
            </a:r>
          </a:p>
          <a:p>
            <a:r>
              <a:rPr lang="hu-HU" dirty="0"/>
              <a:t>For example: </a:t>
            </a:r>
            <a:r>
              <a:rPr lang="hu-HU" b="1" dirty="0">
                <a:solidFill>
                  <a:srgbClr val="FFC000"/>
                </a:solidFill>
              </a:rPr>
              <a:t>eight-queens problem </a:t>
            </a:r>
            <a:r>
              <a:rPr lang="hu-HU" dirty="0"/>
              <a:t>or </a:t>
            </a:r>
            <a:r>
              <a:rPr lang="hu-HU" b="1" dirty="0">
                <a:solidFill>
                  <a:srgbClr val="FFC000"/>
                </a:solidFill>
              </a:rPr>
              <a:t>sudoku</a:t>
            </a:r>
          </a:p>
          <a:p>
            <a:r>
              <a:rPr lang="en-US" dirty="0"/>
              <a:t>Backtracking is often </a:t>
            </a:r>
            <a:r>
              <a:rPr lang="en-US" dirty="0">
                <a:solidFill>
                  <a:srgbClr val="FFFF00"/>
                </a:solidFill>
              </a:rPr>
              <a:t>much faster </a:t>
            </a:r>
            <a:r>
              <a:rPr lang="en-US" dirty="0"/>
              <a:t>than </a:t>
            </a:r>
            <a:r>
              <a:rPr lang="en-US" dirty="0">
                <a:solidFill>
                  <a:srgbClr val="FFFF00"/>
                </a:solidFill>
              </a:rPr>
              <a:t>brute force enumeration</a:t>
            </a:r>
            <a:r>
              <a:rPr lang="en-US" dirty="0"/>
              <a:t> of all complete candidates, </a:t>
            </a:r>
            <a:r>
              <a:rPr lang="hu-HU" dirty="0"/>
              <a:t>because</a:t>
            </a:r>
            <a:r>
              <a:rPr lang="en-US" dirty="0"/>
              <a:t> it can eliminate a large number of candidates with a single test</a:t>
            </a:r>
            <a:endParaRPr lang="hu-HU" dirty="0"/>
          </a:p>
          <a:p>
            <a:r>
              <a:rPr lang="en-US" dirty="0"/>
              <a:t>Backtracking is an important tool for solving constraint satisfaction problems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en-US" dirty="0">
                <a:solidFill>
                  <a:srgbClr val="FFFF00"/>
                </a:solidFill>
              </a:rPr>
              <a:t>combinatorial optimization problems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/>
              <a:t>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475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39839"/>
            <a:ext cx="9404723" cy="1400530"/>
          </a:xfrm>
        </p:spPr>
        <p:txBody>
          <a:bodyPr/>
          <a:lstStyle/>
          <a:p>
            <a:r>
              <a:rPr lang="hu-HU" b="1" u="sng" dirty="0"/>
              <a:t>The </a:t>
            </a:r>
            <a:r>
              <a:rPr lang="hu-HU" b="1" u="sng" dirty="0" err="1"/>
              <a:t>method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61170"/>
            <a:ext cx="8946541" cy="5296830"/>
          </a:xfrm>
        </p:spPr>
        <p:txBody>
          <a:bodyPr>
            <a:normAutofit/>
          </a:bodyPr>
          <a:lstStyle/>
          <a:p>
            <a:r>
              <a:rPr lang="hu-HU" dirty="0"/>
              <a:t>T</a:t>
            </a:r>
            <a:r>
              <a:rPr lang="en-US" dirty="0"/>
              <a:t>he partial candidates are represented as the </a:t>
            </a:r>
            <a:r>
              <a:rPr lang="en-US" b="1" dirty="0">
                <a:solidFill>
                  <a:srgbClr val="FFFF00"/>
                </a:solidFill>
              </a:rPr>
              <a:t>nodes</a:t>
            </a:r>
            <a:r>
              <a:rPr lang="en-US" dirty="0"/>
              <a:t> of a tree structure</a:t>
            </a:r>
            <a:endParaRPr lang="hu-HU" dirty="0"/>
          </a:p>
          <a:p>
            <a:r>
              <a:rPr lang="hu-HU" b="1" i="1" dirty="0"/>
              <a:t>„</a:t>
            </a:r>
            <a:r>
              <a:rPr lang="en-US" b="1" i="1" dirty="0">
                <a:solidFill>
                  <a:srgbClr val="FFFF00"/>
                </a:solidFill>
              </a:rPr>
              <a:t>potential search tree</a:t>
            </a:r>
            <a:r>
              <a:rPr lang="hu-HU" b="1" i="1" dirty="0"/>
              <a:t>”</a:t>
            </a:r>
          </a:p>
          <a:p>
            <a:r>
              <a:rPr lang="en-US" dirty="0"/>
              <a:t>Each partial candidate is the </a:t>
            </a:r>
            <a:r>
              <a:rPr lang="en-US" dirty="0">
                <a:solidFill>
                  <a:srgbClr val="FFFF00"/>
                </a:solidFill>
              </a:rPr>
              <a:t>parent</a:t>
            </a:r>
            <a:r>
              <a:rPr lang="en-US" dirty="0"/>
              <a:t> of the candidates that differ from it by a single extension step</a:t>
            </a:r>
            <a:endParaRPr lang="hu-HU" dirty="0"/>
          </a:p>
          <a:p>
            <a:r>
              <a:rPr lang="hu-HU" dirty="0"/>
              <a:t>T</a:t>
            </a:r>
            <a:r>
              <a:rPr lang="en-US" dirty="0"/>
              <a:t>he </a:t>
            </a:r>
            <a:r>
              <a:rPr lang="en-US" dirty="0">
                <a:solidFill>
                  <a:srgbClr val="FFFF00"/>
                </a:solidFill>
              </a:rPr>
              <a:t>leaves</a:t>
            </a:r>
            <a:r>
              <a:rPr lang="en-US" dirty="0"/>
              <a:t> of the tree are the partial candidates that cannot be extended any further</a:t>
            </a:r>
            <a:endParaRPr lang="hu-HU" dirty="0"/>
          </a:p>
          <a:p>
            <a:r>
              <a:rPr lang="en-US" dirty="0"/>
              <a:t>The backtracking algorithm </a:t>
            </a:r>
            <a:r>
              <a:rPr lang="en-US" dirty="0">
                <a:solidFill>
                  <a:srgbClr val="FFFF00"/>
                </a:solidFill>
              </a:rPr>
              <a:t>traverses</a:t>
            </a:r>
            <a:r>
              <a:rPr lang="en-US" dirty="0"/>
              <a:t> this search tree </a:t>
            </a:r>
            <a:r>
              <a:rPr lang="en-US" dirty="0">
                <a:solidFill>
                  <a:srgbClr val="FFFF00"/>
                </a:solidFill>
              </a:rPr>
              <a:t>recursively</a:t>
            </a:r>
            <a:r>
              <a:rPr lang="en-US" dirty="0"/>
              <a:t>, from the root down</a:t>
            </a:r>
            <a:r>
              <a:rPr lang="hu-HU" dirty="0"/>
              <a:t> (</a:t>
            </a:r>
            <a:r>
              <a:rPr lang="hu-HU" dirty="0">
                <a:solidFill>
                  <a:srgbClr val="FFFF00"/>
                </a:solidFill>
              </a:rPr>
              <a:t>like </a:t>
            </a:r>
            <a:r>
              <a:rPr lang="hu-HU" b="1" dirty="0">
                <a:solidFill>
                  <a:srgbClr val="FFFF00"/>
                </a:solidFill>
              </a:rPr>
              <a:t>DFS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942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39839"/>
            <a:ext cx="9404723" cy="1400530"/>
          </a:xfrm>
        </p:spPr>
        <p:txBody>
          <a:bodyPr/>
          <a:lstStyle/>
          <a:p>
            <a:r>
              <a:rPr lang="hu-HU" b="1" u="sng" dirty="0"/>
              <a:t>The </a:t>
            </a:r>
            <a:r>
              <a:rPr lang="hu-HU" b="1" u="sng" dirty="0" err="1"/>
              <a:t>method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61170"/>
            <a:ext cx="8946541" cy="5296830"/>
          </a:xfrm>
        </p:spPr>
        <p:txBody>
          <a:bodyPr>
            <a:normAutofit/>
          </a:bodyPr>
          <a:lstStyle/>
          <a:p>
            <a:r>
              <a:rPr lang="hu-HU" sz="2400" dirty="0"/>
              <a:t>This is why backtracking is sometimes called </a:t>
            </a:r>
            <a:r>
              <a:rPr lang="hu-HU" sz="2400" dirty="0">
                <a:solidFill>
                  <a:srgbClr val="FFFF00"/>
                </a:solidFill>
              </a:rPr>
              <a:t>depth-first search </a:t>
            </a:r>
            <a:r>
              <a:rPr lang="hu-HU" sz="2400" dirty="0"/>
              <a:t>!!!</a:t>
            </a:r>
          </a:p>
          <a:p>
            <a:pPr marL="457200" lvl="1" indent="0">
              <a:buNone/>
            </a:pPr>
            <a:r>
              <a:rPr lang="hu-HU" sz="2400" b="1" dirty="0"/>
              <a:t>1.) </a:t>
            </a:r>
            <a:r>
              <a:rPr lang="hu-HU" sz="2400" dirty="0"/>
              <a:t>For every node the algorithm checks </a:t>
            </a:r>
            <a:r>
              <a:rPr lang="en-US" sz="2400" dirty="0"/>
              <a:t>whether </a:t>
            </a:r>
            <a:r>
              <a:rPr lang="hu-HU" sz="2400" dirty="0"/>
              <a:t>the     	given node</a:t>
            </a:r>
            <a:r>
              <a:rPr lang="en-US" sz="2400" dirty="0"/>
              <a:t> can</a:t>
            </a:r>
            <a:r>
              <a:rPr lang="hu-HU" sz="2400" dirty="0"/>
              <a:t> </a:t>
            </a:r>
            <a:r>
              <a:rPr lang="en-US" sz="2400" dirty="0"/>
              <a:t>be completed to a valid solution</a:t>
            </a:r>
            <a:endParaRPr lang="hu-HU" sz="2400" dirty="0"/>
          </a:p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r>
              <a:rPr lang="hu-HU" sz="2400" b="1" dirty="0"/>
              <a:t>2.)  </a:t>
            </a:r>
            <a:r>
              <a:rPr lang="hu-HU" sz="2400" dirty="0"/>
              <a:t>If it can not </a:t>
            </a:r>
            <a:r>
              <a:rPr lang="hu-HU" sz="2400" dirty="0">
                <a:sym typeface="Wingdings" panose="05000000000000000000" pitchFamily="2" charset="2"/>
              </a:rPr>
              <a:t></a:t>
            </a:r>
            <a:r>
              <a:rPr lang="hu-HU" sz="2400" dirty="0"/>
              <a:t> the whole subtree is skipped !!!</a:t>
            </a:r>
          </a:p>
          <a:p>
            <a:pPr marL="457200" lvl="1" indent="0">
              <a:buNone/>
            </a:pPr>
            <a:endParaRPr lang="hu-HU" sz="2400" dirty="0"/>
          </a:p>
          <a:p>
            <a:pPr marL="457200" lvl="1" indent="0">
              <a:buNone/>
            </a:pPr>
            <a:r>
              <a:rPr lang="hu-HU" sz="2400" b="1" dirty="0"/>
              <a:t>3.) </a:t>
            </a:r>
            <a:r>
              <a:rPr lang="hu-HU" sz="2400" dirty="0">
                <a:solidFill>
                  <a:srgbClr val="FFFF00"/>
                </a:solidFill>
              </a:rPr>
              <a:t>Recursively</a:t>
            </a:r>
            <a:r>
              <a:rPr lang="hu-HU" sz="2400" dirty="0"/>
              <a:t> enumerates all subtree of the node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721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ROOT</a:t>
            </a:r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GOOD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65406" y="4341340"/>
            <a:ext cx="7572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we have several options: we can choose </a:t>
            </a:r>
            <a:r>
              <a:rPr lang="hu-HU" b="1" dirty="0"/>
              <a:t>A</a:t>
            </a:r>
            <a:r>
              <a:rPr lang="hu-HU" dirty="0"/>
              <a:t> or </a:t>
            </a:r>
            <a:r>
              <a:rPr lang="hu-HU" b="1" dirty="0"/>
              <a:t>B</a:t>
            </a:r>
            <a:r>
              <a:rPr lang="hu-HU" dirty="0"/>
              <a:t> at the beginning</a:t>
            </a:r>
          </a:p>
          <a:p>
            <a:r>
              <a:rPr lang="hu-HU" dirty="0"/>
              <a:t>- after every choice </a:t>
            </a:r>
            <a:r>
              <a:rPr lang="hu-HU" dirty="0">
                <a:sym typeface="Wingdings" panose="05000000000000000000" pitchFamily="2" charset="2"/>
              </a:rPr>
              <a:t> we have a new set of options</a:t>
            </a:r>
          </a:p>
          <a:p>
            <a:r>
              <a:rPr lang="hu-HU" dirty="0">
                <a:sym typeface="Wingdings" panose="05000000000000000000" pitchFamily="2" charset="2"/>
              </a:rPr>
              <a:t>- if we make good choices  we end up with a </a:t>
            </a:r>
            <a:r>
              <a:rPr lang="hu-HU" b="1" dirty="0">
                <a:sym typeface="Wingdings" panose="05000000000000000000" pitchFamily="2" charset="2"/>
              </a:rPr>
              <a:t>GOOD</a:t>
            </a:r>
            <a:r>
              <a:rPr lang="hu-HU" dirty="0">
                <a:sym typeface="Wingdings" panose="05000000000000000000" pitchFamily="2" charset="2"/>
              </a:rPr>
              <a:t> state</a:t>
            </a:r>
          </a:p>
          <a:p>
            <a:r>
              <a:rPr lang="hu-HU" dirty="0">
                <a:sym typeface="Wingdings" panose="05000000000000000000" pitchFamily="2" charset="2"/>
              </a:rPr>
              <a:t>- if not: we have to </a:t>
            </a:r>
            <a:r>
              <a:rPr lang="hu-HU" b="1" i="1" dirty="0">
                <a:sym typeface="Wingdings" panose="05000000000000000000" pitchFamily="2" charset="2"/>
              </a:rPr>
              <a:t>backtrack</a:t>
            </a:r>
            <a:r>
              <a:rPr lang="hu-HU" dirty="0">
                <a:sym typeface="Wingdings" panose="05000000000000000000" pitchFamily="2" charset="2"/>
              </a:rPr>
              <a:t> !!!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8174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ROOT</a:t>
            </a:r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GOOD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23423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ROOT</a:t>
            </a:r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GOOD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237882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ROOT</a:t>
            </a:r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GOOD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179259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4098323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7451121" y="2129481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3386171" y="2965617"/>
            <a:ext cx="436605" cy="436605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Oval 8"/>
          <p:cNvSpPr/>
          <p:nvPr/>
        </p:nvSpPr>
        <p:spPr>
          <a:xfrm>
            <a:off x="4867722" y="2965617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8778" y="11450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ROOT</a:t>
            </a:r>
          </a:p>
        </p:txBody>
      </p:sp>
      <p:cxnSp>
        <p:nvCxnSpPr>
          <p:cNvPr id="14" name="Straight Connector 13"/>
          <p:cNvCxnSpPr>
            <a:stCxn id="12" idx="2"/>
            <a:endCxn id="6" idx="0"/>
          </p:cNvCxnSpPr>
          <p:nvPr/>
        </p:nvCxnSpPr>
        <p:spPr>
          <a:xfrm flipH="1">
            <a:off x="4316626" y="1514392"/>
            <a:ext cx="1663483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7" idx="0"/>
          </p:cNvCxnSpPr>
          <p:nvPr/>
        </p:nvCxnSpPr>
        <p:spPr>
          <a:xfrm>
            <a:off x="5980109" y="1514392"/>
            <a:ext cx="1689315" cy="61508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4"/>
            <a:endCxn id="8" idx="0"/>
          </p:cNvCxnSpPr>
          <p:nvPr/>
        </p:nvCxnSpPr>
        <p:spPr>
          <a:xfrm flipH="1">
            <a:off x="3604474" y="2566086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4"/>
            <a:endCxn id="9" idx="0"/>
          </p:cNvCxnSpPr>
          <p:nvPr/>
        </p:nvCxnSpPr>
        <p:spPr>
          <a:xfrm>
            <a:off x="4316626" y="2566086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739806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9" name="Oval 28"/>
          <p:cNvSpPr/>
          <p:nvPr/>
        </p:nvSpPr>
        <p:spPr>
          <a:xfrm>
            <a:off x="8221357" y="2962872"/>
            <a:ext cx="436605" cy="436605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30" name="Straight Connector 29"/>
          <p:cNvCxnSpPr>
            <a:endCxn id="28" idx="0"/>
          </p:cNvCxnSpPr>
          <p:nvPr/>
        </p:nvCxnSpPr>
        <p:spPr>
          <a:xfrm flipH="1">
            <a:off x="6958109" y="2563341"/>
            <a:ext cx="712152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9" idx="0"/>
          </p:cNvCxnSpPr>
          <p:nvPr/>
        </p:nvCxnSpPr>
        <p:spPr>
          <a:xfrm>
            <a:off x="7670261" y="2563341"/>
            <a:ext cx="769399" cy="39953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7409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55645" y="343242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478649" y="3432421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GOOD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09280" y="342967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BAD</a:t>
            </a:r>
          </a:p>
        </p:txBody>
      </p:sp>
    </p:spTree>
    <p:extLst>
      <p:ext uri="{BB962C8B-B14F-4D97-AF65-F5344CB8AC3E}">
        <p14:creationId xmlns:p14="http://schemas.microsoft.com/office/powerpoint/2010/main" val="3574747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</TotalTime>
  <Words>245</Words>
  <Application>Microsoft Office PowerPoint</Application>
  <PresentationFormat>寬螢幕</PresentationFormat>
  <Paragraphs>172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Wingdings</vt:lpstr>
      <vt:lpstr>Wingdings 3</vt:lpstr>
      <vt:lpstr>Ion</vt:lpstr>
      <vt:lpstr>BACKTRACKING</vt:lpstr>
      <vt:lpstr>Backtracking</vt:lpstr>
      <vt:lpstr>The method</vt:lpstr>
      <vt:lpstr>The method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Daniel</cp:lastModifiedBy>
  <cp:revision>42</cp:revision>
  <dcterms:created xsi:type="dcterms:W3CDTF">2015-03-31T07:38:23Z</dcterms:created>
  <dcterms:modified xsi:type="dcterms:W3CDTF">2019-08-28T01:04:53Z</dcterms:modified>
</cp:coreProperties>
</file>