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310" r:id="rId4"/>
    <p:sldId id="339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3" r:id="rId60"/>
    <p:sldId id="374" r:id="rId61"/>
    <p:sldId id="375" r:id="rId62"/>
    <p:sldId id="376" r:id="rId63"/>
    <p:sldId id="377" r:id="rId64"/>
    <p:sldId id="378" r:id="rId65"/>
    <p:sldId id="379" r:id="rId66"/>
    <p:sldId id="380" r:id="rId67"/>
    <p:sldId id="381" r:id="rId68"/>
    <p:sldId id="382" r:id="rId69"/>
    <p:sldId id="383" r:id="rId70"/>
    <p:sldId id="384" r:id="rId71"/>
    <p:sldId id="385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6677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272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5516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963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5565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59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634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2398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690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2033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805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88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2489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541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00195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47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92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DB8383-A817-43FC-831E-39A3B605CADD}" type="datetimeFigureOut">
              <a:rPr lang="hu-HU" smtClean="0"/>
              <a:t>2020. 03. 06.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930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DYNAMIC PROGRAMMING</a:t>
            </a:r>
            <a:r>
              <a:rPr lang="en-US" b="1" dirty="0"/>
              <a:t>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19763" y="153103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totals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6377" y="33852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coins</a:t>
            </a:r>
          </a:p>
        </p:txBody>
      </p:sp>
    </p:spTree>
    <p:extLst>
      <p:ext uri="{BB962C8B-B14F-4D97-AF65-F5344CB8AC3E}">
        <p14:creationId xmlns:p14="http://schemas.microsoft.com/office/powerpoint/2010/main" val="47357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19763" y="153103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totals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6377" y="33852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coins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7127" y="4275786"/>
            <a:ext cx="1045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Subproblems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we consider the totals {0,1,2,3,4} step by step when we can have {0,1,2,3}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coins at the same time !!! We solve the subproblems and combine them for the final solution</a:t>
            </a:r>
          </a:p>
        </p:txBody>
      </p:sp>
    </p:spTree>
    <p:extLst>
      <p:ext uri="{BB962C8B-B14F-4D97-AF65-F5344CB8AC3E}">
        <p14:creationId xmlns:p14="http://schemas.microsoft.com/office/powerpoint/2010/main" val="123270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19763" y="153103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totals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6377" y="33852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coins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7127" y="4275786"/>
            <a:ext cx="1045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Subproblems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we consider the totals {0,1,2,3,4} step by step when we can have {0,1,2,3}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coins at the same time !!! We solve the subproblems and combine them for the final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307" y="227346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Take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747" y="2645433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Take 1 or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979354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Take 1 or 2 or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591" y="1900367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Take no coins</a:t>
            </a:r>
          </a:p>
        </p:txBody>
      </p:sp>
    </p:spTree>
    <p:extLst>
      <p:ext uri="{BB962C8B-B14F-4D97-AF65-F5344CB8AC3E}">
        <p14:creationId xmlns:p14="http://schemas.microsoft.com/office/powerpoint/2010/main" val="241037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37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0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19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37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{1,2,3}			numOfRows = v.length+1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63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51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2591" y="4969466"/>
            <a:ext cx="7845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What does it mean simply?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given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v[i] &gt; j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copy the content of the box above the current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Else: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value of box above the current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+ (value in same row – v[i]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hu-HU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𝐢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8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COIN CHANGE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hu-HU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𝐢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57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95780" y="5138671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dpTable[2][2] = dpTable[1][2] + dpTable[2][0]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hu-HU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𝐢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581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95780" y="5138671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dpTable[2][3] = dpTable[1][3] + dpTable[2][1]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hu-HU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𝐢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33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95780" y="5138671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dpTable[2][4] = dpTable[1][4] + dpTable[2][2]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hu-HU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𝐢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492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hu-HU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𝐢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095780" y="5138671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dpTable[3][1] = dpTable[2][1]</a:t>
            </a:r>
          </a:p>
        </p:txBody>
      </p:sp>
    </p:spTree>
    <p:extLst>
      <p:ext uri="{BB962C8B-B14F-4D97-AF65-F5344CB8AC3E}">
        <p14:creationId xmlns:p14="http://schemas.microsoft.com/office/powerpoint/2010/main" val="706424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hu-HU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𝐢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095780" y="5138671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dpTable[3][2] = dpTable[2][2]</a:t>
            </a:r>
          </a:p>
        </p:txBody>
      </p:sp>
    </p:spTree>
    <p:extLst>
      <p:ext uri="{BB962C8B-B14F-4D97-AF65-F5344CB8AC3E}">
        <p14:creationId xmlns:p14="http://schemas.microsoft.com/office/powerpoint/2010/main" val="864657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95780" y="5138671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dpTable[3][3] = dpTable[2][3] + dpTable[3][0]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hu-HU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𝐢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192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95780" y="5138671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dpTable[3][4] = dpTable[2][4] + dpTable[3][1]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hu-HU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𝐢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288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44710" y="5370491"/>
            <a:ext cx="762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 WE HAVE SOLVED OUR PROBLEM WITHOUT RECALCULATING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SAME PROBLEMS OVER AND OVER AGAIN !!!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4				numOfColumns = M+1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{1,2,3}			numOfRows = v.length+1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hu-HU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𝐢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86949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31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12122331" cy="3329581"/>
          </a:xfrm>
        </p:spPr>
        <p:txBody>
          <a:bodyPr anchor="ctr"/>
          <a:lstStyle/>
          <a:p>
            <a:pPr algn="ctr"/>
            <a:r>
              <a:rPr lang="en-US" b="1"/>
              <a:t>Coin Change </a:t>
            </a:r>
            <a:r>
              <a:rPr lang="en-US" b="1" dirty="0"/>
              <a:t>Problem</a:t>
            </a:r>
            <a:br>
              <a:rPr lang="en-US" b="1" dirty="0"/>
            </a:br>
            <a:r>
              <a:rPr lang="en-US" b="1" dirty="0"/>
              <a:t>Implementation</a:t>
            </a:r>
            <a:endParaRPr lang="hu-HU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BE8C26-916D-4512-A947-379ADF0E4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3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Coin change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Given a set of coins </a:t>
            </a:r>
            <a:r>
              <a:rPr lang="hu-HU" b="1" dirty="0"/>
              <a:t>v</a:t>
            </a:r>
            <a:r>
              <a:rPr lang="hu-HU" dirty="0"/>
              <a:t>[] for example {1,2,3}</a:t>
            </a:r>
          </a:p>
          <a:p>
            <a:r>
              <a:rPr lang="hu-HU" dirty="0"/>
              <a:t>Given an </a:t>
            </a:r>
            <a:r>
              <a:rPr lang="hu-HU" b="1" dirty="0"/>
              <a:t>M</a:t>
            </a:r>
            <a:r>
              <a:rPr lang="hu-HU" dirty="0"/>
              <a:t> amount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the total</a:t>
            </a:r>
          </a:p>
          <a:p>
            <a:r>
              <a:rPr lang="hu-HU" dirty="0">
                <a:solidFill>
                  <a:srgbClr val="FFFF00"/>
                </a:solidFill>
              </a:rPr>
              <a:t>How many ways the coins </a:t>
            </a:r>
            <a:r>
              <a:rPr lang="hu-HU" b="1" dirty="0">
                <a:solidFill>
                  <a:srgbClr val="FFFF00"/>
                </a:solidFill>
              </a:rPr>
              <a:t>v</a:t>
            </a:r>
            <a:r>
              <a:rPr lang="hu-HU" dirty="0">
                <a:solidFill>
                  <a:srgbClr val="FFFF00"/>
                </a:solidFill>
              </a:rPr>
              <a:t>[] can be combined in order to get the total </a:t>
            </a:r>
            <a:r>
              <a:rPr lang="hu-HU" b="1" dirty="0">
                <a:solidFill>
                  <a:srgbClr val="FFFF00"/>
                </a:solidFill>
              </a:rPr>
              <a:t>M</a:t>
            </a:r>
            <a:r>
              <a:rPr lang="hu-HU" dirty="0">
                <a:solidFill>
                  <a:srgbClr val="FFFF00"/>
                </a:solidFill>
              </a:rPr>
              <a:t>?</a:t>
            </a:r>
          </a:p>
          <a:p>
            <a:r>
              <a:rPr lang="en-US" dirty="0"/>
              <a:t>The order of coins does</a:t>
            </a:r>
            <a:r>
              <a:rPr lang="hu-HU" dirty="0"/>
              <a:t> not</a:t>
            </a:r>
            <a:r>
              <a:rPr lang="en-US" dirty="0"/>
              <a:t> matter</a:t>
            </a:r>
            <a:r>
              <a:rPr lang="hu-HU" dirty="0"/>
              <a:t> !!!</a:t>
            </a:r>
            <a:endParaRPr lang="hu-HU" b="1" dirty="0"/>
          </a:p>
          <a:p>
            <a:r>
              <a:rPr lang="hu-HU" dirty="0"/>
              <a:t>This is the coin change problem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153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ROD CUTTING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780566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Rod cutting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Given a rod with certain length </a:t>
            </a:r>
            <a:r>
              <a:rPr lang="hu-HU" b="1" dirty="0"/>
              <a:t>l</a:t>
            </a:r>
          </a:p>
          <a:p>
            <a:r>
              <a:rPr lang="hu-HU" dirty="0"/>
              <a:t>Given the prices of different lengths</a:t>
            </a:r>
          </a:p>
          <a:p>
            <a:r>
              <a:rPr lang="hu-HU" dirty="0"/>
              <a:t>How to cut the rod in order to </a:t>
            </a:r>
            <a:r>
              <a:rPr lang="hu-HU" b="1" dirty="0"/>
              <a:t>maximize</a:t>
            </a:r>
            <a:r>
              <a:rPr lang="hu-HU" dirty="0"/>
              <a:t> the profit?</a:t>
            </a:r>
            <a:endParaRPr lang="hu-HU" b="1" dirty="0"/>
          </a:p>
          <a:p>
            <a:r>
              <a:rPr lang="hu-HU" dirty="0"/>
              <a:t>This is the rod cutting problem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6996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6980" y="349237"/>
            <a:ext cx="591379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Rod length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5m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 for different lengths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1m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2m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3m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4m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 to the rod cutting problem: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</a:t>
            </a: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{2,3}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 a cut the rod to get a 2m piece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and a 3m piece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</a:t>
            </a: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{2,2,1}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 2m pieces and a single 1m piece, it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going to be the same $12 profit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Total value for both solutions: </a:t>
            </a: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$12</a:t>
            </a:r>
          </a:p>
        </p:txBody>
      </p:sp>
    </p:spTree>
    <p:extLst>
      <p:ext uri="{BB962C8B-B14F-4D97-AF65-F5344CB8AC3E}">
        <p14:creationId xmlns:p14="http://schemas.microsoft.com/office/powerpoint/2010/main" val="1034617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Recursion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The naive approach is to use a </a:t>
                </a:r>
                <a:r>
                  <a:rPr lang="hu-HU" dirty="0">
                    <a:solidFill>
                      <a:srgbClr val="FFFF00"/>
                    </a:solidFill>
                  </a:rPr>
                  <a:t>simple recursive </a:t>
                </a:r>
                <a:r>
                  <a:rPr lang="hu-HU" dirty="0"/>
                  <a:t>method / function</a:t>
                </a:r>
              </a:p>
              <a:p>
                <a:r>
                  <a:rPr lang="hu-HU" b="1" dirty="0">
                    <a:solidFill>
                      <a:srgbClr val="FFFF00"/>
                    </a:solidFill>
                  </a:rPr>
                  <a:t>N</a:t>
                </a:r>
                <a:r>
                  <a:rPr lang="en-US" b="1" dirty="0">
                    <a:solidFill>
                      <a:srgbClr val="FFFF00"/>
                    </a:solidFill>
                  </a:rPr>
                  <a:t>-1 </a:t>
                </a:r>
                <a:r>
                  <a:rPr lang="en-US" dirty="0">
                    <a:solidFill>
                      <a:srgbClr val="FFFF00"/>
                    </a:solidFill>
                  </a:rPr>
                  <a:t>cuts </a:t>
                </a:r>
                <a:r>
                  <a:rPr lang="en-US" dirty="0"/>
                  <a:t>can be made in the rod of length </a:t>
                </a:r>
                <a:r>
                  <a:rPr lang="hu-HU" b="1" dirty="0"/>
                  <a:t>N</a:t>
                </a:r>
              </a:p>
              <a:p>
                <a:r>
                  <a:rPr lang="hu-HU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hu-HU" b="1" i="0"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hu-HU" dirty="0"/>
                  <a:t> ways to cut the rod</a:t>
                </a:r>
              </a:p>
              <a:p>
                <a:r>
                  <a:rPr lang="hu-HU" u="sng" dirty="0"/>
                  <a:t>Problems</a:t>
                </a:r>
                <a:r>
                  <a:rPr lang="hu-HU" dirty="0"/>
                  <a:t>: time complexity + overlapping subproblems</a:t>
                </a:r>
              </a:p>
              <a:p>
                <a:r>
                  <a:rPr lang="hu-HU" dirty="0"/>
                  <a:t>Exponential time complexity: </a:t>
                </a:r>
                <a:r>
                  <a:rPr lang="hu-HU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</m:sSup>
                    <m:r>
                      <a:rPr lang="hu-HU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b="1" dirty="0"/>
                  <a:t> </a:t>
                </a:r>
                <a:r>
                  <a:rPr lang="hu-HU" dirty="0"/>
                  <a:t>where </a:t>
                </a:r>
                <a:r>
                  <a:rPr lang="hu-HU" b="1" dirty="0"/>
                  <a:t>N</a:t>
                </a:r>
                <a:r>
                  <a:rPr lang="hu-HU" dirty="0"/>
                  <a:t> is the length of the rod in units</a:t>
                </a:r>
              </a:p>
              <a:p>
                <a:r>
                  <a:rPr lang="hu-HU" dirty="0"/>
                  <a:t>(for every length we have </a:t>
                </a:r>
                <a:r>
                  <a:rPr lang="hu-HU" b="1" dirty="0">
                    <a:solidFill>
                      <a:srgbClr val="FFFF00"/>
                    </a:solidFill>
                  </a:rPr>
                  <a:t>2</a:t>
                </a:r>
                <a:r>
                  <a:rPr lang="hu-HU" dirty="0">
                    <a:solidFill>
                      <a:srgbClr val="FFFF00"/>
                    </a:solidFill>
                  </a:rPr>
                  <a:t> options </a:t>
                </a:r>
                <a:r>
                  <a:rPr lang="hu-HU" dirty="0"/>
                  <a:t>whether to </a:t>
                </a:r>
                <a:r>
                  <a:rPr lang="hu-HU" dirty="0">
                    <a:solidFill>
                      <a:srgbClr val="FFFF00"/>
                    </a:solidFill>
                  </a:rPr>
                  <a:t>cut or not</a:t>
                </a:r>
                <a:r>
                  <a:rPr lang="hu-HU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078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Dynamic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4863" y="1468191"/>
            <a:ext cx="66688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have to create a solution matrix: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dpTable[numOfLengths+1][originalLength+1]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 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columns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have to define the </a:t>
            </a:r>
            <a:r>
              <a:rPr kumimoji="0" lang="hu-HU" sz="1800" b="0" i="0" u="sng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base cases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- if originalLength is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is the profit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- if we do not consider any lengths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0 is the profit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sng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Complexity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O(numOfLengths*originalLength)</a:t>
            </a:r>
          </a:p>
        </p:txBody>
      </p:sp>
    </p:spTree>
    <p:extLst>
      <p:ext uri="{BB962C8B-B14F-4D97-AF65-F5344CB8AC3E}">
        <p14:creationId xmlns:p14="http://schemas.microsoft.com/office/powerpoint/2010/main" val="1363044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3666" y="3145114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55681" y="2832336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𝐚𝐧𝐝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81" y="2832336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31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3666" y="3145114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55681" y="2832336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𝐚𝐧𝐝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81" y="2832336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4901514" y="2067697"/>
            <a:ext cx="1902940" cy="76463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96281" y="1639330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These are the base cases</a:t>
            </a:r>
          </a:p>
        </p:txBody>
      </p:sp>
      <p:cxnSp>
        <p:nvCxnSpPr>
          <p:cNvPr id="10" name="Straight Arrow Connector 9"/>
          <p:cNvCxnSpPr>
            <a:endCxn id="4" idx="2"/>
          </p:cNvCxnSpPr>
          <p:nvPr/>
        </p:nvCxnSpPr>
        <p:spPr>
          <a:xfrm flipV="1">
            <a:off x="2290119" y="3545224"/>
            <a:ext cx="479555" cy="62312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1437" y="4258111"/>
            <a:ext cx="3879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total value when total length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we have the first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pieces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290486" y="3856785"/>
            <a:ext cx="782595" cy="57517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2475" y="4534605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piece is greater than the length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 the rod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we skip it </a:t>
            </a: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215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</p:spTree>
    <p:extLst>
      <p:ext uri="{BB962C8B-B14F-4D97-AF65-F5344CB8AC3E}">
        <p14:creationId xmlns:p14="http://schemas.microsoft.com/office/powerpoint/2010/main" val="1497346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669" y="4452628"/>
            <a:ext cx="1116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Subproblems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we consider the lengths {0,1,2,3,4,5} step by step when we can have {1,2,3,4}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unit lengths at the same time !!! We solve the subproblems and combine them for the final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</p:spTree>
    <p:extLst>
      <p:ext uri="{BB962C8B-B14F-4D97-AF65-F5344CB8AC3E}">
        <p14:creationId xmlns:p14="http://schemas.microsoft.com/office/powerpoint/2010/main" val="604448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669" y="4452628"/>
            <a:ext cx="1116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Subproblems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we consider the lengths {0,1,2,3,4,5} step by step when we can have {1,2,3,4}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unit lengths at the same time !!! We solve the subproblems and combine them for the final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</p:spTree>
    <p:extLst>
      <p:ext uri="{BB962C8B-B14F-4D97-AF65-F5344CB8AC3E}">
        <p14:creationId xmlns:p14="http://schemas.microsoft.com/office/powerpoint/2010/main" val="21106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5834" y="1692005"/>
            <a:ext cx="58961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Coins </a:t>
            </a: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v[]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{1, 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Total amount </a:t>
            </a: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 to the coin change problem: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{1,1,1,1} {1,1,2} {1,3} {2,2}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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4 different ways</a:t>
            </a:r>
            <a:endParaRPr kumimoji="0" lang="hu-HU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of coins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oes not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matter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	For exmple {1,3} = {3,1}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b="1" u="sng" dirty="0"/>
              <a:t>Coin change problem</a:t>
            </a:r>
          </a:p>
        </p:txBody>
      </p:sp>
    </p:spTree>
    <p:extLst>
      <p:ext uri="{BB962C8B-B14F-4D97-AF65-F5344CB8AC3E}">
        <p14:creationId xmlns:p14="http://schemas.microsoft.com/office/powerpoint/2010/main" val="2960326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669" y="4452628"/>
            <a:ext cx="1116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Subproblems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we consider the lengths {0,1,2,3,4,5} step by step when we can have {1,2,3,4}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unit lengths at the same time !!! We solve the subproblems and combine them for the final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</p:spTree>
    <p:extLst>
      <p:ext uri="{BB962C8B-B14F-4D97-AF65-F5344CB8AC3E}">
        <p14:creationId xmlns:p14="http://schemas.microsoft.com/office/powerpoint/2010/main" val="1774588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669" y="4452628"/>
            <a:ext cx="1116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Subproblems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we consider the lengths {0,1,2,3,4,5} step by step when we can have {1,2,3,4}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unit lengths at the same time !!! We solve the subproblems and combine them for the final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</p:spTree>
    <p:extLst>
      <p:ext uri="{BB962C8B-B14F-4D97-AF65-F5344CB8AC3E}">
        <p14:creationId xmlns:p14="http://schemas.microsoft.com/office/powerpoint/2010/main" val="2566447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669" y="4452628"/>
            <a:ext cx="1116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Subproblems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we consider the lengths {0,1,2,3,4,5} step by step when we can have {1,2,3,4}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unit lengths at the same time !!! We solve the subproblems and combine them for the final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</p:spTree>
    <p:extLst>
      <p:ext uri="{BB962C8B-B14F-4D97-AF65-F5344CB8AC3E}">
        <p14:creationId xmlns:p14="http://schemas.microsoft.com/office/powerpoint/2010/main" val="641146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669" y="4452628"/>
            <a:ext cx="1116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Subproblems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we consider the lengths {0,1,2,3,4,5} step by step when we can have {1,2,3,4}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unit lengths at the same time !!! We solve the subproblems and combine them for the final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</p:spTree>
    <p:extLst>
      <p:ext uri="{BB962C8B-B14F-4D97-AF65-F5344CB8AC3E}">
        <p14:creationId xmlns:p14="http://schemas.microsoft.com/office/powerpoint/2010/main" val="3055075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669" y="4452628"/>
            <a:ext cx="11166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Subproblems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we consider the lengths {0,1,2,3,4,5} step by step when we can have {1,2,3,4}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unit lengths at the same time !!! We solve the subproblems and combine them for the final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</p:spTree>
    <p:extLst>
      <p:ext uri="{BB962C8B-B14F-4D97-AF65-F5344CB8AC3E}">
        <p14:creationId xmlns:p14="http://schemas.microsoft.com/office/powerpoint/2010/main" val="3832833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FF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dpTable[2][1] = dpTable[1][1]</a:t>
            </a:r>
          </a:p>
        </p:txBody>
      </p:sp>
    </p:spTree>
    <p:extLst>
      <p:ext uri="{BB962C8B-B14F-4D97-AF65-F5344CB8AC3E}">
        <p14:creationId xmlns:p14="http://schemas.microsoft.com/office/powerpoint/2010/main" val="967488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38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dpTable[2][2] = MAX { dpTable[1][2] ;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 + dpTable[2][0]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59776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38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dpTable[2][3] = MAX { dpTable[1][3] ;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 + dpTable[2][1]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35099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58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dpTable[2][4] = MAX { dpTable[1][4] ;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 + dpTable[2][2]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96553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58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dpTable[2][5] = MAX { dpTable[1][5] ;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 + dpTable[2][3]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1957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The naive approach is to use a simple recursive method / function</a:t>
                </a:r>
              </a:p>
              <a:p>
                <a:r>
                  <a:rPr lang="hu-HU" dirty="0"/>
                  <a:t>For every single coin we have two options: </a:t>
                </a:r>
                <a:r>
                  <a:rPr lang="hu-HU" dirty="0">
                    <a:solidFill>
                      <a:srgbClr val="FFFF00"/>
                    </a:solidFill>
                  </a:rPr>
                  <a:t>include it </a:t>
                </a:r>
                <a:r>
                  <a:rPr lang="hu-HU" dirty="0"/>
                  <a:t>in our solution or </a:t>
                </a:r>
                <a:r>
                  <a:rPr lang="hu-HU" dirty="0">
                    <a:solidFill>
                      <a:srgbClr val="FFFF00"/>
                    </a:solidFill>
                  </a:rPr>
                  <a:t>exclude it</a:t>
                </a:r>
              </a:p>
              <a:p>
                <a:r>
                  <a:rPr lang="hu-HU" u="sng" dirty="0"/>
                  <a:t>Problems</a:t>
                </a:r>
                <a:r>
                  <a:rPr lang="hu-HU" dirty="0"/>
                  <a:t>: time complexity + overlapping subproblems</a:t>
                </a:r>
              </a:p>
              <a:p>
                <a:r>
                  <a:rPr lang="hu-HU" dirty="0"/>
                  <a:t>Exponential time complexity: </a:t>
                </a:r>
                <a:r>
                  <a:rPr lang="hu-HU" b="1" dirty="0">
                    <a:solidFill>
                      <a:srgbClr val="FFFF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hu-HU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</m:sSup>
                    <m:r>
                      <a:rPr lang="hu-HU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b="1" dirty="0">
                    <a:solidFill>
                      <a:srgbClr val="FFFF00"/>
                    </a:solidFill>
                  </a:rPr>
                  <a:t> </a:t>
                </a:r>
                <a:r>
                  <a:rPr lang="hu-HU" dirty="0"/>
                  <a:t>where </a:t>
                </a:r>
                <a:r>
                  <a:rPr lang="hu-HU" b="1" dirty="0"/>
                  <a:t>N</a:t>
                </a:r>
                <a:r>
                  <a:rPr lang="hu-HU" dirty="0"/>
                  <a:t> is the number of coins</a:t>
                </a:r>
              </a:p>
              <a:p>
                <a:r>
                  <a:rPr lang="hu-HU" dirty="0"/>
                  <a:t>For every coin we have </a:t>
                </a:r>
                <a:r>
                  <a:rPr lang="hu-HU" b="1" dirty="0"/>
                  <a:t>2</a:t>
                </a:r>
                <a:r>
                  <a:rPr lang="hu-HU" dirty="0"/>
                  <a:t> options whether to take it or not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8145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dpTable[3][1] =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dpTable[2][1]</a:t>
            </a:r>
          </a:p>
        </p:txBody>
      </p:sp>
    </p:spTree>
    <p:extLst>
      <p:ext uri="{BB962C8B-B14F-4D97-AF65-F5344CB8AC3E}">
        <p14:creationId xmlns:p14="http://schemas.microsoft.com/office/powerpoint/2010/main" val="2577681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dpTable[3][2] = dpTable[2][2]</a:t>
            </a:r>
          </a:p>
        </p:txBody>
      </p:sp>
    </p:spTree>
    <p:extLst>
      <p:ext uri="{BB962C8B-B14F-4D97-AF65-F5344CB8AC3E}">
        <p14:creationId xmlns:p14="http://schemas.microsoft.com/office/powerpoint/2010/main" val="4225899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dpTable[3][3] = MAX { dpTable[2][3] ; 7 + dpTable[3][0] }</a:t>
            </a:r>
          </a:p>
        </p:txBody>
      </p:sp>
    </p:spTree>
    <p:extLst>
      <p:ext uri="{BB962C8B-B14F-4D97-AF65-F5344CB8AC3E}">
        <p14:creationId xmlns:p14="http://schemas.microsoft.com/office/powerpoint/2010/main" val="17676227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dpTable[3][4] = MAX { dpTable[2][4] ;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 + dpTable[3][1]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543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dpTable[3][5] = MAX { dpTable[2][5] ; 7 + dpTable[3][2] }</a:t>
            </a:r>
          </a:p>
        </p:txBody>
      </p:sp>
    </p:spTree>
    <p:extLst>
      <p:ext uri="{BB962C8B-B14F-4D97-AF65-F5344CB8AC3E}">
        <p14:creationId xmlns:p14="http://schemas.microsoft.com/office/powerpoint/2010/main" val="16406867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dpTable[4][1] =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dpTable[3][1]</a:t>
            </a:r>
          </a:p>
        </p:txBody>
      </p:sp>
    </p:spTree>
    <p:extLst>
      <p:ext uri="{BB962C8B-B14F-4D97-AF65-F5344CB8AC3E}">
        <p14:creationId xmlns:p14="http://schemas.microsoft.com/office/powerpoint/2010/main" val="29052351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dpTable[4][2] =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dpTable[3][2]</a:t>
            </a:r>
          </a:p>
        </p:txBody>
      </p:sp>
    </p:spTree>
    <p:extLst>
      <p:ext uri="{BB962C8B-B14F-4D97-AF65-F5344CB8AC3E}">
        <p14:creationId xmlns:p14="http://schemas.microsoft.com/office/powerpoint/2010/main" val="17376907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dpTable[4][3] =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dpTable[3][3]</a:t>
            </a:r>
          </a:p>
        </p:txBody>
      </p:sp>
    </p:spTree>
    <p:extLst>
      <p:ext uri="{BB962C8B-B14F-4D97-AF65-F5344CB8AC3E}">
        <p14:creationId xmlns:p14="http://schemas.microsoft.com/office/powerpoint/2010/main" val="3997101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dpTable[4][4] = MAX { dpTable[3][4] ;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 + dpTable[4][0]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8843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097" y="420943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𝐦𝐚𝐱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⁡{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𝐩𝐫𝐢𝐜𝐞𝐬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}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12" y="3896659"/>
                <a:ext cx="6625147" cy="1025665"/>
              </a:xfrm>
              <a:prstGeom prst="rect">
                <a:avLst/>
              </a:prstGeom>
              <a:blipFill rotWithShape="0">
                <a:blip r:embed="rId2"/>
                <a:stretch>
                  <a:fillRect b="-5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949097" y="5088667"/>
            <a:ext cx="631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dpTable[4][5] = MAX { dpTable[3][5] ; 3 + dpTable[4][1] }</a:t>
            </a:r>
          </a:p>
        </p:txBody>
      </p:sp>
    </p:spTree>
    <p:extLst>
      <p:ext uri="{BB962C8B-B14F-4D97-AF65-F5344CB8AC3E}">
        <p14:creationId xmlns:p14="http://schemas.microsoft.com/office/powerpoint/2010/main" val="389273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Dynamic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9263" y="1390918"/>
            <a:ext cx="77235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have to create a solution matrix: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dpTable[numOfCoins+1][totalAmount+1]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             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columns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have to define the </a:t>
            </a:r>
            <a:r>
              <a:rPr kumimoji="0" lang="hu-HU" sz="1800" b="0" i="0" u="sng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base cases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- if totalAmount is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there is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way to make the change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Because we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 not include any coin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- if numOfCoins is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there is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way to change the amount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In this case there is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solution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!!!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srgbClr val="EBEBEB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sng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Complexity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O(v*M)</a:t>
            </a:r>
          </a:p>
        </p:txBody>
      </p:sp>
    </p:spTree>
    <p:extLst>
      <p:ext uri="{BB962C8B-B14F-4D97-AF65-F5344CB8AC3E}">
        <p14:creationId xmlns:p14="http://schemas.microsoft.com/office/powerpoint/2010/main" val="17302267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we can make a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$12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profit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... but what are the optimal cuts?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3773" y="472028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SOLUTION: </a:t>
            </a:r>
          </a:p>
        </p:txBody>
      </p:sp>
    </p:spTree>
    <p:extLst>
      <p:ext uri="{BB962C8B-B14F-4D97-AF65-F5344CB8AC3E}">
        <p14:creationId xmlns:p14="http://schemas.microsoft.com/office/powerpoint/2010/main" val="12666981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we can make a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$12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profit ... but what are the optimal cuts?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3773" y="472028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SOLUTION: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504608" y="3541690"/>
            <a:ext cx="489399" cy="2962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60681" y="3889284"/>
            <a:ext cx="289213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is coming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cell above: it means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 is no 4m cut in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45678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we can make a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$12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profit ... but what are the optimal cuts?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3773" y="4720281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SOLUTION: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9491730" y="3193961"/>
            <a:ext cx="579549" cy="8752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84338" y="4060931"/>
            <a:ext cx="2986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is coming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cell above: it means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 is no 3m cut in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4277103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we can make a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$12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profit ... but what are the optimal cuts?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3773" y="4720281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SOLUTION: 2m, 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491730" y="2833352"/>
            <a:ext cx="579549" cy="12358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09052" y="4069169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is NOT coming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cell above: it means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 is a 2m cut in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777100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we can make a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$12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profit ... but what are the optimal cuts?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3773" y="4720281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SOLUTION: 2m, 2m,  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183395" y="2850292"/>
            <a:ext cx="2887885" cy="12188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00814" y="4077407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is NOT coming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cell above: it means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 is a 2m cut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solution</a:t>
            </a:r>
          </a:p>
        </p:txBody>
      </p:sp>
    </p:spTree>
    <p:extLst>
      <p:ext uri="{BB962C8B-B14F-4D97-AF65-F5344CB8AC3E}">
        <p14:creationId xmlns:p14="http://schemas.microsoft.com/office/powerpoint/2010/main" val="27622911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we can make a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$12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profit ... but what are the optimal cuts?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3773" y="4720281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SOLUTION: 2m, 2m,  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803820" y="2820473"/>
            <a:ext cx="5267460" cy="12486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09052" y="4093883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is coming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cell above: it means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 is no more 2m cut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the solution</a:t>
            </a:r>
          </a:p>
        </p:txBody>
      </p:sp>
    </p:spTree>
    <p:extLst>
      <p:ext uri="{BB962C8B-B14F-4D97-AF65-F5344CB8AC3E}">
        <p14:creationId xmlns:p14="http://schemas.microsoft.com/office/powerpoint/2010/main" val="6541467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we can make a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$12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profit ... but what are the optimal cuts?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3773" y="4720281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SOLUTION: 2m, 2m, 1m  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803820" y="2446986"/>
            <a:ext cx="5267461" cy="1622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50242" y="4077407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is NOT coming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cell above: it means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 is a 1m cut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solution</a:t>
            </a:r>
          </a:p>
        </p:txBody>
      </p:sp>
    </p:spTree>
    <p:extLst>
      <p:ext uri="{BB962C8B-B14F-4D97-AF65-F5344CB8AC3E}">
        <p14:creationId xmlns:p14="http://schemas.microsoft.com/office/powerpoint/2010/main" val="1571609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we can make a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$12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profit ... but what are the optimal cuts?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3773" y="4720281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SOLUTION: 2m, 2m, 1m  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803820" y="2446986"/>
            <a:ext cx="5267461" cy="1622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50242" y="4077407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is NOT coming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cell above: it means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 is a 1m cut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solution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87443" y="5352980"/>
            <a:ext cx="6607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have to subtract the given price ( $2) corresponding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the length (1m) from $2 ... go to that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$2 - $2 =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so we go to dpTable[1][0] !!!  </a:t>
            </a:r>
          </a:p>
        </p:txBody>
      </p:sp>
    </p:spTree>
    <p:extLst>
      <p:ext uri="{BB962C8B-B14F-4D97-AF65-F5344CB8AC3E}">
        <p14:creationId xmlns:p14="http://schemas.microsoft.com/office/powerpoint/2010/main" val="35693618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we can make a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$12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profit ... but what are the optimal cuts?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3773" y="4720281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SOLUTION: 2m, 2m, 1m  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803820" y="2446986"/>
            <a:ext cx="5267461" cy="1622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50242" y="4077407"/>
            <a:ext cx="2892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is NOT coming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cell above: it means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there is a 1m cut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the solution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87443" y="5352980"/>
            <a:ext cx="6607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have to subtract the given price ( $2) corresponding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 the length (1m) from $2 ... go to that 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$2 - $2 =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so we go to dpTable[1][0] !!!  </a:t>
            </a:r>
          </a:p>
        </p:txBody>
      </p:sp>
    </p:spTree>
    <p:extLst>
      <p:ext uri="{BB962C8B-B14F-4D97-AF65-F5344CB8AC3E}">
        <p14:creationId xmlns:p14="http://schemas.microsoft.com/office/powerpoint/2010/main" val="2668783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942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5m					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numOfColumns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l 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0m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 $0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$2  2m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$5  3m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7$  4m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3$	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numOfRows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= prices.length+1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prices[]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{0, 2, 5, 7,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79976" y="1505276"/>
          <a:ext cx="812800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 [m]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$0 – 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$2</a:t>
                      </a:r>
                      <a:r>
                        <a:rPr lang="hu-HU" b="1" baseline="0" dirty="0"/>
                        <a:t> – 1m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$5</a:t>
                      </a:r>
                      <a:r>
                        <a:rPr lang="hu-HU" b="1" baseline="0" dirty="0"/>
                        <a:t> – 2m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$7</a:t>
                      </a:r>
                      <a:r>
                        <a:rPr lang="hu-HU" b="1" baseline="0" dirty="0"/>
                        <a:t> – 3m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3$</a:t>
                      </a:r>
                      <a:r>
                        <a:rPr lang="hu-HU" b="1" baseline="0" dirty="0"/>
                        <a:t> - 4m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22882" y="150527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length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8475" y="373031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pieces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069" y="22283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Just 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069" y="260145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two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8069" y="29808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First three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647" y="336021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9745" y="184505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 cuts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4775" y="4129804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OK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we can make a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$12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profit ... but what are the optimal cuts?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18475" y="4653009"/>
            <a:ext cx="963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SOLUTION: 2m, 2m, 1m ... We will have 2 2m length cut and a single 1m cut, this is the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optimal solution and we can make $12 profit  </a:t>
            </a:r>
          </a:p>
        </p:txBody>
      </p:sp>
    </p:spTree>
    <p:extLst>
      <p:ext uri="{BB962C8B-B14F-4D97-AF65-F5344CB8AC3E}">
        <p14:creationId xmlns:p14="http://schemas.microsoft.com/office/powerpoint/2010/main" val="71396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Dynamic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1658" y="3109494"/>
            <a:ext cx="99197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 every coin: make a decision whether to include it or not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heck if the coin value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less than or equal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amount needed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yes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then we will find ways by includ­ing that coin and exclud­ing that coin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</a:t>
            </a: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1.)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include the coin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reduce the amount by coin value and use 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subprob­lem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solu­tion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// </a:t>
            </a: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totalAmount – v[i]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</a:t>
            </a: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2.)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exclude the coin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solu­tion for the same amount with­out 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con­sid­er­ing that coin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9263" y="1390918"/>
            <a:ext cx="51187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We have to create a solution matrix: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dpTable[numOfCoins+1][totalAmount+1]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             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rows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columns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1083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12122331" cy="3329581"/>
          </a:xfrm>
        </p:spPr>
        <p:txBody>
          <a:bodyPr anchor="ctr"/>
          <a:lstStyle/>
          <a:p>
            <a:pPr algn="ctr"/>
            <a:r>
              <a:rPr lang="en-US" b="1" dirty="0"/>
              <a:t>Rod Cutting Problem</a:t>
            </a:r>
            <a:br>
              <a:rPr lang="en-US" b="1" dirty="0"/>
            </a:br>
            <a:r>
              <a:rPr lang="en-US" b="1" dirty="0"/>
              <a:t>Implementation</a:t>
            </a:r>
            <a:endParaRPr lang="hu-HU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BE8C26-916D-4512-A947-379ADF0E4F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65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2962" y="2994280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24977" y="2570061"/>
                <a:ext cx="5719579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</m:t>
                              </m:r>
                              <m:r>
                                <a:rPr kumimoji="0" lang="en-US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                                                     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</m:t>
                              </m:r>
                              <m:r>
                                <a:rPr kumimoji="0" lang="en-US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                                                     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hu-HU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hu-HU" sz="1800" b="1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𝐢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                                      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977" y="2570061"/>
                <a:ext cx="5719579" cy="1248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49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>
            <a:cxnSpLocks/>
          </p:cNvCxnSpPr>
          <p:nvPr/>
        </p:nvCxnSpPr>
        <p:spPr>
          <a:xfrm flipH="1" flipV="1">
            <a:off x="5991497" y="3818438"/>
            <a:ext cx="821195" cy="63823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26187" y="4530810"/>
            <a:ext cx="6115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coin value is greater than the amount: it means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we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can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not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consider that coin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!!!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6566263" y="1470453"/>
            <a:ext cx="1782786" cy="1629798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28779" y="708793"/>
            <a:ext cx="6061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 the coin value is smaller than the amount: it means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	we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can consider that coin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7888" y="4433381"/>
            <a:ext cx="3110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How many ways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 first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coins can be combined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order to get the total 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746422" y="3394390"/>
            <a:ext cx="963827" cy="8480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2850292" y="1755234"/>
            <a:ext cx="1575895" cy="814827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94477" y="147045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Base cases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4D6C16B-9332-4172-BA1A-F68F5B641C7A}"/>
              </a:ext>
            </a:extLst>
          </p:cNvPr>
          <p:cNvSpPr txBox="1"/>
          <p:nvPr/>
        </p:nvSpPr>
        <p:spPr>
          <a:xfrm>
            <a:off x="2052962" y="2994280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dpTable[i][j] </a:t>
            </a: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BEED94D7-ABAC-4D46-BA72-1982092588C2}"/>
                  </a:ext>
                </a:extLst>
              </p:cNvPr>
              <p:cNvSpPr txBox="1"/>
              <p:nvPr/>
            </p:nvSpPr>
            <p:spPr>
              <a:xfrm>
                <a:off x="4024977" y="2570061"/>
                <a:ext cx="5719579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hu-H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hu-HU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</m:t>
                              </m:r>
                              <m:r>
                                <a:rPr kumimoji="0" lang="en-US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                                                     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</m:t>
                              </m:r>
                              <m:r>
                                <a:rPr kumimoji="0" lang="en-US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                                                     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𝐯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hu-HU" sz="18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hu-HU" sz="1800" b="1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𝐢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hu-HU" sz="1800" b="1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  <m:e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𝐝𝐩𝐓𝐚𝐛𝐥𝐞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𝐣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                                               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𝐢𝐟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𝐯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hu-HU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hu-HU" sz="18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𝐢</m:t>
                                  </m:r>
                                </m:e>
                              </m:d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hu-HU" sz="18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hu-H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BEED94D7-ABAC-4D46-BA72-198209258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977" y="2570061"/>
                <a:ext cx="5719579" cy="1248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229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24551</TotalTime>
  <Words>5098</Words>
  <Application>Microsoft Office PowerPoint</Application>
  <PresentationFormat>寬螢幕</PresentationFormat>
  <Paragraphs>2154</Paragraphs>
  <Slides>70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70</vt:i4>
      </vt:variant>
    </vt:vector>
  </HeadingPairs>
  <TitlesOfParts>
    <vt:vector size="78" baseType="lpstr">
      <vt:lpstr>新細明體</vt:lpstr>
      <vt:lpstr>Arial</vt:lpstr>
      <vt:lpstr>Cambria Math</vt:lpstr>
      <vt:lpstr>Century Gothic</vt:lpstr>
      <vt:lpstr>Wingdings</vt:lpstr>
      <vt:lpstr>Wingdings 3</vt:lpstr>
      <vt:lpstr>Ion</vt:lpstr>
      <vt:lpstr>1_Ion</vt:lpstr>
      <vt:lpstr>DYNAMIC PROGRAMMING II</vt:lpstr>
      <vt:lpstr>COIN CHANGE PROBLEM</vt:lpstr>
      <vt:lpstr>Coin change problem</vt:lpstr>
      <vt:lpstr>Coin change problem</vt:lpstr>
      <vt:lpstr>Recursion</vt:lpstr>
      <vt:lpstr>Dynamic programming</vt:lpstr>
      <vt:lpstr>Dynamic programming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Coin Change Problem Implementation</vt:lpstr>
      <vt:lpstr>ROD CUTTING PROBLEM</vt:lpstr>
      <vt:lpstr>Rod cutting problem</vt:lpstr>
      <vt:lpstr>PowerPoint 簡報</vt:lpstr>
      <vt:lpstr>Recursion</vt:lpstr>
      <vt:lpstr>Dynamic programming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Rod Cutting Problem Implementation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Daniel</cp:lastModifiedBy>
  <cp:revision>68</cp:revision>
  <dcterms:created xsi:type="dcterms:W3CDTF">2015-03-31T07:38:23Z</dcterms:created>
  <dcterms:modified xsi:type="dcterms:W3CDTF">2020-03-07T02:12:15Z</dcterms:modified>
</cp:coreProperties>
</file>